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5"/>
  </p:notesMasterIdLst>
  <p:sldIdLst>
    <p:sldId id="256" r:id="rId2"/>
    <p:sldId id="266" r:id="rId3"/>
    <p:sldId id="425" r:id="rId4"/>
    <p:sldId id="657" r:id="rId5"/>
    <p:sldId id="800" r:id="rId6"/>
    <p:sldId id="801" r:id="rId7"/>
    <p:sldId id="802" r:id="rId8"/>
    <p:sldId id="803" r:id="rId9"/>
    <p:sldId id="804" r:id="rId10"/>
    <p:sldId id="821" r:id="rId11"/>
    <p:sldId id="805" r:id="rId12"/>
    <p:sldId id="806" r:id="rId13"/>
    <p:sldId id="958" r:id="rId14"/>
    <p:sldId id="807" r:id="rId15"/>
    <p:sldId id="959" r:id="rId16"/>
    <p:sldId id="960" r:id="rId17"/>
    <p:sldId id="961" r:id="rId18"/>
    <p:sldId id="962" r:id="rId19"/>
    <p:sldId id="963" r:id="rId20"/>
    <p:sldId id="964" r:id="rId21"/>
    <p:sldId id="808" r:id="rId22"/>
    <p:sldId id="822" r:id="rId23"/>
    <p:sldId id="828" r:id="rId24"/>
    <p:sldId id="812" r:id="rId25"/>
    <p:sldId id="809" r:id="rId26"/>
    <p:sldId id="829" r:id="rId27"/>
    <p:sldId id="833" r:id="rId28"/>
    <p:sldId id="834" r:id="rId29"/>
    <p:sldId id="835" r:id="rId30"/>
    <p:sldId id="836" r:id="rId31"/>
    <p:sldId id="813" r:id="rId32"/>
    <p:sldId id="810" r:id="rId33"/>
    <p:sldId id="837" r:id="rId34"/>
    <p:sldId id="838" r:id="rId35"/>
    <p:sldId id="966" r:id="rId36"/>
    <p:sldId id="967" r:id="rId37"/>
    <p:sldId id="968" r:id="rId38"/>
    <p:sldId id="965" r:id="rId39"/>
    <p:sldId id="970" r:id="rId40"/>
    <p:sldId id="969" r:id="rId41"/>
    <p:sldId id="971" r:id="rId42"/>
    <p:sldId id="846" r:id="rId43"/>
    <p:sldId id="847" r:id="rId44"/>
    <p:sldId id="839" r:id="rId45"/>
    <p:sldId id="972" r:id="rId46"/>
    <p:sldId id="974" r:id="rId47"/>
    <p:sldId id="973" r:id="rId48"/>
    <p:sldId id="975" r:id="rId49"/>
    <p:sldId id="976" r:id="rId50"/>
    <p:sldId id="977" r:id="rId51"/>
    <p:sldId id="840" r:id="rId52"/>
    <p:sldId id="978" r:id="rId53"/>
    <p:sldId id="814" r:id="rId54"/>
    <p:sldId id="811" r:id="rId55"/>
    <p:sldId id="848" r:id="rId56"/>
    <p:sldId id="849" r:id="rId57"/>
    <p:sldId id="850" r:id="rId58"/>
    <p:sldId id="854" r:id="rId59"/>
    <p:sldId id="851" r:id="rId60"/>
    <p:sldId id="852" r:id="rId61"/>
    <p:sldId id="853" r:id="rId62"/>
    <p:sldId id="855" r:id="rId63"/>
    <p:sldId id="856" r:id="rId64"/>
    <p:sldId id="857" r:id="rId65"/>
    <p:sldId id="858" r:id="rId66"/>
    <p:sldId id="859" r:id="rId67"/>
    <p:sldId id="860" r:id="rId68"/>
    <p:sldId id="861" r:id="rId69"/>
    <p:sldId id="864" r:id="rId70"/>
    <p:sldId id="862" r:id="rId71"/>
    <p:sldId id="865" r:id="rId72"/>
    <p:sldId id="867" r:id="rId73"/>
    <p:sldId id="866" r:id="rId74"/>
    <p:sldId id="868" r:id="rId75"/>
    <p:sldId id="869" r:id="rId76"/>
    <p:sldId id="870" r:id="rId77"/>
    <p:sldId id="871" r:id="rId78"/>
    <p:sldId id="872" r:id="rId79"/>
    <p:sldId id="873" r:id="rId80"/>
    <p:sldId id="874" r:id="rId81"/>
    <p:sldId id="875" r:id="rId82"/>
    <p:sldId id="876" r:id="rId83"/>
    <p:sldId id="818" r:id="rId84"/>
    <p:sldId id="815" r:id="rId85"/>
    <p:sldId id="877" r:id="rId86"/>
    <p:sldId id="878" r:id="rId87"/>
    <p:sldId id="879" r:id="rId88"/>
    <p:sldId id="881" r:id="rId89"/>
    <p:sldId id="882" r:id="rId90"/>
    <p:sldId id="883" r:id="rId91"/>
    <p:sldId id="884" r:id="rId92"/>
    <p:sldId id="885" r:id="rId93"/>
    <p:sldId id="886" r:id="rId94"/>
    <p:sldId id="887" r:id="rId95"/>
    <p:sldId id="889" r:id="rId96"/>
    <p:sldId id="888" r:id="rId97"/>
    <p:sldId id="890" r:id="rId98"/>
    <p:sldId id="891" r:id="rId99"/>
    <p:sldId id="892" r:id="rId100"/>
    <p:sldId id="893" r:id="rId101"/>
    <p:sldId id="894" r:id="rId102"/>
    <p:sldId id="895" r:id="rId103"/>
    <p:sldId id="896" r:id="rId104"/>
    <p:sldId id="897" r:id="rId105"/>
    <p:sldId id="898" r:id="rId106"/>
    <p:sldId id="899" r:id="rId107"/>
    <p:sldId id="900" r:id="rId108"/>
    <p:sldId id="901" r:id="rId109"/>
    <p:sldId id="902" r:id="rId110"/>
    <p:sldId id="903" r:id="rId111"/>
    <p:sldId id="904" r:id="rId112"/>
    <p:sldId id="905" r:id="rId113"/>
    <p:sldId id="906" r:id="rId114"/>
    <p:sldId id="907" r:id="rId115"/>
    <p:sldId id="908" r:id="rId116"/>
    <p:sldId id="909" r:id="rId117"/>
    <p:sldId id="910" r:id="rId118"/>
    <p:sldId id="911" r:id="rId119"/>
    <p:sldId id="912" r:id="rId120"/>
    <p:sldId id="913" r:id="rId121"/>
    <p:sldId id="914" r:id="rId122"/>
    <p:sldId id="915" r:id="rId123"/>
    <p:sldId id="916" r:id="rId124"/>
    <p:sldId id="917" r:id="rId125"/>
    <p:sldId id="918" r:id="rId126"/>
    <p:sldId id="919" r:id="rId127"/>
    <p:sldId id="920" r:id="rId128"/>
    <p:sldId id="921" r:id="rId129"/>
    <p:sldId id="950" r:id="rId130"/>
    <p:sldId id="819" r:id="rId131"/>
    <p:sldId id="922" r:id="rId132"/>
    <p:sldId id="923" r:id="rId133"/>
    <p:sldId id="816" r:id="rId134"/>
    <p:sldId id="924" r:id="rId135"/>
    <p:sldId id="926" r:id="rId136"/>
    <p:sldId id="927" r:id="rId137"/>
    <p:sldId id="928" r:id="rId138"/>
    <p:sldId id="929" r:id="rId139"/>
    <p:sldId id="930" r:id="rId140"/>
    <p:sldId id="931" r:id="rId141"/>
    <p:sldId id="932" r:id="rId142"/>
    <p:sldId id="933" r:id="rId143"/>
    <p:sldId id="934" r:id="rId144"/>
    <p:sldId id="935" r:id="rId145"/>
    <p:sldId id="937" r:id="rId146"/>
    <p:sldId id="938" r:id="rId147"/>
    <p:sldId id="939" r:id="rId148"/>
    <p:sldId id="940" r:id="rId149"/>
    <p:sldId id="941" r:id="rId150"/>
    <p:sldId id="942" r:id="rId151"/>
    <p:sldId id="943" r:id="rId152"/>
    <p:sldId id="944" r:id="rId153"/>
    <p:sldId id="945" r:id="rId154"/>
    <p:sldId id="946" r:id="rId155"/>
    <p:sldId id="947" r:id="rId156"/>
    <p:sldId id="948" r:id="rId157"/>
    <p:sldId id="949" r:id="rId158"/>
    <p:sldId id="951" r:id="rId159"/>
    <p:sldId id="952" r:id="rId160"/>
    <p:sldId id="953" r:id="rId161"/>
    <p:sldId id="954" r:id="rId162"/>
    <p:sldId id="955" r:id="rId163"/>
    <p:sldId id="956" r:id="rId164"/>
    <p:sldId id="957" r:id="rId165"/>
    <p:sldId id="820" r:id="rId166"/>
    <p:sldId id="325" r:id="rId167"/>
    <p:sldId id="639" r:id="rId168"/>
    <p:sldId id="863" r:id="rId169"/>
    <p:sldId id="738" r:id="rId170"/>
    <p:sldId id="777" r:id="rId171"/>
    <p:sldId id="778" r:id="rId172"/>
    <p:sldId id="779" r:id="rId173"/>
    <p:sldId id="780" r:id="rId174"/>
    <p:sldId id="781" r:id="rId175"/>
    <p:sldId id="782" r:id="rId176"/>
    <p:sldId id="783" r:id="rId177"/>
    <p:sldId id="784" r:id="rId178"/>
    <p:sldId id="785" r:id="rId179"/>
    <p:sldId id="787" r:id="rId180"/>
    <p:sldId id="788" r:id="rId181"/>
    <p:sldId id="789" r:id="rId182"/>
    <p:sldId id="790" r:id="rId183"/>
    <p:sldId id="791" r:id="rId184"/>
    <p:sldId id="792" r:id="rId185"/>
    <p:sldId id="793" r:id="rId186"/>
    <p:sldId id="794" r:id="rId187"/>
    <p:sldId id="795" r:id="rId188"/>
    <p:sldId id="796" r:id="rId189"/>
    <p:sldId id="797" r:id="rId190"/>
    <p:sldId id="798" r:id="rId191"/>
    <p:sldId id="799" r:id="rId192"/>
    <p:sldId id="517" r:id="rId193"/>
    <p:sldId id="458" r:id="rId1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168</a:t>
            </a:fld>
            <a:endParaRPr lang="zh-CN" altLang="en-US"/>
          </a:p>
        </p:txBody>
      </p:sp>
    </p:spTree>
    <p:extLst>
      <p:ext uri="{BB962C8B-B14F-4D97-AF65-F5344CB8AC3E}">
        <p14:creationId xmlns:p14="http://schemas.microsoft.com/office/powerpoint/2010/main" val="246466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24</a:t>
            </a:fld>
            <a:endParaRPr lang="zh-CN" altLang="en-US"/>
          </a:p>
        </p:txBody>
      </p:sp>
    </p:spTree>
    <p:extLst>
      <p:ext uri="{BB962C8B-B14F-4D97-AF65-F5344CB8AC3E}">
        <p14:creationId xmlns:p14="http://schemas.microsoft.com/office/powerpoint/2010/main" val="328933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31</a:t>
            </a:fld>
            <a:endParaRPr lang="zh-CN" altLang="en-US"/>
          </a:p>
        </p:txBody>
      </p:sp>
    </p:spTree>
    <p:extLst>
      <p:ext uri="{BB962C8B-B14F-4D97-AF65-F5344CB8AC3E}">
        <p14:creationId xmlns:p14="http://schemas.microsoft.com/office/powerpoint/2010/main" val="11882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53</a:t>
            </a:fld>
            <a:endParaRPr lang="zh-CN" altLang="en-US"/>
          </a:p>
        </p:txBody>
      </p:sp>
    </p:spTree>
    <p:extLst>
      <p:ext uri="{BB962C8B-B14F-4D97-AF65-F5344CB8AC3E}">
        <p14:creationId xmlns:p14="http://schemas.microsoft.com/office/powerpoint/2010/main" val="173086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83</a:t>
            </a:fld>
            <a:endParaRPr lang="zh-CN" altLang="en-US"/>
          </a:p>
        </p:txBody>
      </p:sp>
    </p:spTree>
    <p:extLst>
      <p:ext uri="{BB962C8B-B14F-4D97-AF65-F5344CB8AC3E}">
        <p14:creationId xmlns:p14="http://schemas.microsoft.com/office/powerpoint/2010/main" val="414111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130</a:t>
            </a:fld>
            <a:endParaRPr lang="zh-CN" altLang="en-US"/>
          </a:p>
        </p:txBody>
      </p:sp>
    </p:spTree>
    <p:extLst>
      <p:ext uri="{BB962C8B-B14F-4D97-AF65-F5344CB8AC3E}">
        <p14:creationId xmlns:p14="http://schemas.microsoft.com/office/powerpoint/2010/main" val="152357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165</a:t>
            </a:fld>
            <a:endParaRPr lang="zh-CN" altLang="en-US"/>
          </a:p>
        </p:txBody>
      </p:sp>
    </p:spTree>
    <p:extLst>
      <p:ext uri="{BB962C8B-B14F-4D97-AF65-F5344CB8AC3E}">
        <p14:creationId xmlns:p14="http://schemas.microsoft.com/office/powerpoint/2010/main" val="1010583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166</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167</a:t>
            </a:fld>
            <a:endParaRPr lang="zh-CN" altLang="en-US"/>
          </a:p>
        </p:txBody>
      </p:sp>
    </p:spTree>
    <p:extLst>
      <p:ext uri="{BB962C8B-B14F-4D97-AF65-F5344CB8AC3E}">
        <p14:creationId xmlns:p14="http://schemas.microsoft.com/office/powerpoint/2010/main" val="387961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2022/2/10</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2022/2/10</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code/c004/Example5_08.java"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Java&#38754;&#21521;&#23545;&#35937;&#31532;3&#29256;&#20195;&#30721;/chapter8/8.4&#35013;&#39280;&#27169;&#24335;/8.4.3&#20195;&#30721;.txt" TargetMode="External"/><Relationship Id="rId2" Type="http://schemas.openxmlformats.org/officeDocument/2006/relationships/hyperlink" Target="code/c004/pattern/DecoratorTwo.txt"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code/c004/reflect/ReflectionTest.java"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code/c004/Example5_09.java"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code/c004/reflect/ObjectAnalyzerTest.java"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code/c004/reflect/MethodPointerTest.java"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code/c003/annotaions/AnnotationTest2.java" TargetMode="External"/><Relationship Id="rId2" Type="http://schemas.openxmlformats.org/officeDocument/2006/relationships/hyperlink" Target="code/c003/annotaions/AnnotationTest.java"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code/c004/Example5_10.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ode/c004/Example5_11.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code/c004/Example5_13.java" TargetMode="External"/><Relationship Id="rId2" Type="http://schemas.openxmlformats.org/officeDocument/2006/relationships/hyperlink" Target="code/c004/Example5_12.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code/c004/Example5_14.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code/c004/Example5_16.java" TargetMode="External"/><Relationship Id="rId2" Type="http://schemas.openxmlformats.org/officeDocument/2006/relationships/hyperlink" Target="code/c004/Example5_15.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code/c004/Example5_02.java" TargetMode="External"/><Relationship Id="rId2" Type="http://schemas.openxmlformats.org/officeDocument/2006/relationships/hyperlink" Target="code/c004/Example5_01.jav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code/c004/Example5_17.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code/c004/TimerTes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code/c004/TimerTes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ode/c004/Example5_04.java" TargetMode="External"/><Relationship Id="rId2" Type="http://schemas.openxmlformats.org/officeDocument/2006/relationships/hyperlink" Target="code/c004/Example5_03.java"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code/c004/InterfaceParamTest.java" TargetMode="External"/><Relationship Id="rId2" Type="http://schemas.openxmlformats.org/officeDocument/2006/relationships/hyperlink" Target="code/c004/InterfaceCallBackTes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code/c004/Example5_18.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code/c004/Example5_05.jav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Java&#38754;&#21521;&#23545;&#35937;&#31532;3&#29256;&#20195;&#30721;/chapter7/7.2.2%20&#38754;&#21521;&#25277;&#35937;&#20195;&#30721;/Geometry.java" TargetMode="External"/><Relationship Id="rId2" Type="http://schemas.openxmlformats.org/officeDocument/2006/relationships/hyperlink" Target="code/c004/oop/Geometry.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Java&#38754;&#21521;&#23545;&#35937;&#31532;3&#29256;&#20195;&#30721;/chapter7/7.2.2%20&#38754;&#21521;&#25277;&#35937;&#20195;&#30721;/Pillar.java" TargetMode="External"/><Relationship Id="rId2" Type="http://schemas.openxmlformats.org/officeDocument/2006/relationships/hyperlink" Target="code/c004/oop/Pillar.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Java&#38754;&#21521;&#23545;&#35937;&#31532;3&#29256;&#20195;&#30721;/chapter7/7.2.2%20&#38754;&#21521;&#25277;&#35937;&#20195;&#30721;/Rectangle.java" TargetMode="External"/><Relationship Id="rId2" Type="http://schemas.openxmlformats.org/officeDocument/2006/relationships/hyperlink" Target="Java&#38754;&#21521;&#23545;&#35937;&#31532;3&#29256;&#20195;&#30721;/chapter7/7.2.2%20&#38754;&#21521;&#25277;&#35937;&#20195;&#30721;/Circle.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Java&#38754;&#21521;&#23545;&#35937;&#31532;3&#29256;&#20195;&#30721;/chapter7/7.2.2%20&#38754;&#21521;&#25277;&#35937;&#20195;&#30721;/Pillar.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ode/c004/Example5_07.java"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code/c004/oop/Driver7.java" TargetMode="External"/><Relationship Id="rId2" Type="http://schemas.openxmlformats.org/officeDocument/2006/relationships/hyperlink" Target="code/c004/oop/MainClass.java"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code/c004/pattern/Application.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04</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面向对象进阶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a:extLst>
              <a:ext uri="{FF2B5EF4-FFF2-40B4-BE49-F238E27FC236}">
                <a16:creationId xmlns:a16="http://schemas.microsoft.com/office/drawing/2014/main" id="{080D1467-007D-420B-B28C-E0926D567040}"/>
              </a:ext>
            </a:extLst>
          </p:cNvPr>
          <p:cNvSpPr/>
          <p:nvPr/>
        </p:nvSpPr>
        <p:spPr bwMode="auto">
          <a:xfrm>
            <a:off x="20342" y="1997277"/>
            <a:ext cx="12190414" cy="4860000"/>
          </a:xfrm>
          <a:prstGeom prst="rect">
            <a:avLst/>
          </a:prstGeom>
          <a:solidFill>
            <a:schemeClr val="bg1">
              <a:lumMod val="85000"/>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楷体_GB2312"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子类的可访问性</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0F822DF8-09E9-4EAF-8E32-6F9E1946AB1B}"/>
              </a:ext>
            </a:extLst>
          </p:cNvPr>
          <p:cNvSpPr txBox="1">
            <a:spLocks/>
          </p:cNvSpPr>
          <p:nvPr/>
        </p:nvSpPr>
        <p:spPr>
          <a:xfrm>
            <a:off x="1675606" y="1892978"/>
            <a:ext cx="9410789" cy="450861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）父类与子类在同一个包中，则父类中的保护成员可以被子类中的方法直接访问，在子类类体外可以通过子类对象访问；</a:t>
            </a: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4</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）父类与子类不在同一个包中，则父类中的保护成员可以被子类中的方法直接访问，但在子类类体外不可以通过子类对象访问；</a:t>
            </a:r>
          </a:p>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5</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）父类与子类在同一个包中，则父类中的友好成员可以被子类中的方法直接访问，在子类类体外可以通过子类对象直接访问；</a:t>
            </a:r>
          </a:p>
        </p:txBody>
      </p:sp>
      <p:grpSp>
        <p:nvGrpSpPr>
          <p:cNvPr id="32" name="组合 31">
            <a:extLst>
              <a:ext uri="{FF2B5EF4-FFF2-40B4-BE49-F238E27FC236}">
                <a16:creationId xmlns:a16="http://schemas.microsoft.com/office/drawing/2014/main" id="{606D9376-38D4-48C6-87E9-EB92A4E45527}"/>
              </a:ext>
            </a:extLst>
          </p:cNvPr>
          <p:cNvGrpSpPr/>
          <p:nvPr/>
        </p:nvGrpSpPr>
        <p:grpSpPr>
          <a:xfrm>
            <a:off x="900584" y="3201194"/>
            <a:ext cx="628537" cy="628541"/>
            <a:chOff x="441872" y="4884755"/>
            <a:chExt cx="705309" cy="705313"/>
          </a:xfrm>
        </p:grpSpPr>
        <p:grpSp>
          <p:nvGrpSpPr>
            <p:cNvPr id="33" name="组合 32">
              <a:extLst>
                <a:ext uri="{FF2B5EF4-FFF2-40B4-BE49-F238E27FC236}">
                  <a16:creationId xmlns:a16="http://schemas.microsoft.com/office/drawing/2014/main" id="{02F73BC1-D8A3-44E8-BAE5-DD63B57AE266}"/>
                </a:ext>
              </a:extLst>
            </p:cNvPr>
            <p:cNvGrpSpPr/>
            <p:nvPr/>
          </p:nvGrpSpPr>
          <p:grpSpPr>
            <a:xfrm>
              <a:off x="441872" y="4884755"/>
              <a:ext cx="705309" cy="705313"/>
              <a:chOff x="925975" y="3363269"/>
              <a:chExt cx="899446" cy="899451"/>
            </a:xfrm>
          </p:grpSpPr>
          <p:sp>
            <p:nvSpPr>
              <p:cNvPr id="37" name="Oval 173">
                <a:extLst>
                  <a:ext uri="{FF2B5EF4-FFF2-40B4-BE49-F238E27FC236}">
                    <a16:creationId xmlns:a16="http://schemas.microsoft.com/office/drawing/2014/main" id="{E846ED15-A5DB-4A73-9CE9-8ADA4F723F35}"/>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8" name="Oval 174">
                <a:extLst>
                  <a:ext uri="{FF2B5EF4-FFF2-40B4-BE49-F238E27FC236}">
                    <a16:creationId xmlns:a16="http://schemas.microsoft.com/office/drawing/2014/main" id="{68178AC0-6F65-41A2-9EC8-BF8F9E2D3B74}"/>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34" name="组合 33">
              <a:extLst>
                <a:ext uri="{FF2B5EF4-FFF2-40B4-BE49-F238E27FC236}">
                  <a16:creationId xmlns:a16="http://schemas.microsoft.com/office/drawing/2014/main" id="{995867A0-6F92-4E28-8A76-656721293634}"/>
                </a:ext>
              </a:extLst>
            </p:cNvPr>
            <p:cNvGrpSpPr/>
            <p:nvPr/>
          </p:nvGrpSpPr>
          <p:grpSpPr>
            <a:xfrm>
              <a:off x="571597" y="5012285"/>
              <a:ext cx="431640" cy="391427"/>
              <a:chOff x="10569670" y="3042745"/>
              <a:chExt cx="583914" cy="529515"/>
            </a:xfrm>
          </p:grpSpPr>
          <p:sp>
            <p:nvSpPr>
              <p:cNvPr id="35" name="Freeform 242">
                <a:extLst>
                  <a:ext uri="{FF2B5EF4-FFF2-40B4-BE49-F238E27FC236}">
                    <a16:creationId xmlns:a16="http://schemas.microsoft.com/office/drawing/2014/main" id="{B2F0ADD2-4BA4-427A-833C-750E8B765A8A}"/>
                  </a:ext>
                </a:extLst>
              </p:cNvPr>
              <p:cNvSpPr>
                <a:spLocks noEditPoints="1"/>
              </p:cNvSpPr>
              <p:nvPr/>
            </p:nvSpPr>
            <p:spPr bwMode="auto">
              <a:xfrm>
                <a:off x="10569670" y="3049998"/>
                <a:ext cx="573034"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6" name="Freeform 243">
                <a:extLst>
                  <a:ext uri="{FF2B5EF4-FFF2-40B4-BE49-F238E27FC236}">
                    <a16:creationId xmlns:a16="http://schemas.microsoft.com/office/drawing/2014/main" id="{9827AC97-EA30-4DF5-A478-703A4CBAE483}"/>
                  </a:ext>
                </a:extLst>
              </p:cNvPr>
              <p:cNvSpPr>
                <a:spLocks noEditPoints="1"/>
              </p:cNvSpPr>
              <p:nvPr/>
            </p:nvSpPr>
            <p:spPr bwMode="auto">
              <a:xfrm>
                <a:off x="10576923" y="3042745"/>
                <a:ext cx="576661"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39" name="组合 38">
            <a:extLst>
              <a:ext uri="{FF2B5EF4-FFF2-40B4-BE49-F238E27FC236}">
                <a16:creationId xmlns:a16="http://schemas.microsoft.com/office/drawing/2014/main" id="{CC23706E-D38E-4C48-8C4F-D46AC05AD7A1}"/>
              </a:ext>
            </a:extLst>
          </p:cNvPr>
          <p:cNvGrpSpPr/>
          <p:nvPr/>
        </p:nvGrpSpPr>
        <p:grpSpPr>
          <a:xfrm>
            <a:off x="900584" y="2017661"/>
            <a:ext cx="622569" cy="622573"/>
            <a:chOff x="441872" y="4072935"/>
            <a:chExt cx="705309" cy="705313"/>
          </a:xfrm>
        </p:grpSpPr>
        <p:grpSp>
          <p:nvGrpSpPr>
            <p:cNvPr id="41" name="组合 40">
              <a:extLst>
                <a:ext uri="{FF2B5EF4-FFF2-40B4-BE49-F238E27FC236}">
                  <a16:creationId xmlns:a16="http://schemas.microsoft.com/office/drawing/2014/main" id="{10D28D57-E4CE-4884-B073-0625EC897617}"/>
                </a:ext>
              </a:extLst>
            </p:cNvPr>
            <p:cNvGrpSpPr/>
            <p:nvPr/>
          </p:nvGrpSpPr>
          <p:grpSpPr>
            <a:xfrm>
              <a:off x="441872" y="4072935"/>
              <a:ext cx="705309" cy="705313"/>
              <a:chOff x="925975" y="3363269"/>
              <a:chExt cx="899446" cy="899451"/>
            </a:xfrm>
          </p:grpSpPr>
          <p:sp>
            <p:nvSpPr>
              <p:cNvPr id="49" name="Oval 173">
                <a:extLst>
                  <a:ext uri="{FF2B5EF4-FFF2-40B4-BE49-F238E27FC236}">
                    <a16:creationId xmlns:a16="http://schemas.microsoft.com/office/drawing/2014/main" id="{A6B24815-7C79-4599-9011-54C1F818BBE8}"/>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0" name="Oval 174">
                <a:extLst>
                  <a:ext uri="{FF2B5EF4-FFF2-40B4-BE49-F238E27FC236}">
                    <a16:creationId xmlns:a16="http://schemas.microsoft.com/office/drawing/2014/main" id="{FDA19223-551B-4B58-B6E5-658EDB12C8E8}"/>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42" name="组合 41">
              <a:extLst>
                <a:ext uri="{FF2B5EF4-FFF2-40B4-BE49-F238E27FC236}">
                  <a16:creationId xmlns:a16="http://schemas.microsoft.com/office/drawing/2014/main" id="{4E7A7C73-3303-4E30-9AAB-B4148B98CE8E}"/>
                </a:ext>
              </a:extLst>
            </p:cNvPr>
            <p:cNvGrpSpPr/>
            <p:nvPr/>
          </p:nvGrpSpPr>
          <p:grpSpPr>
            <a:xfrm>
              <a:off x="566690" y="4191794"/>
              <a:ext cx="346916" cy="442988"/>
              <a:chOff x="9341700" y="1864776"/>
              <a:chExt cx="471484" cy="602052"/>
            </a:xfrm>
          </p:grpSpPr>
          <p:sp>
            <p:nvSpPr>
              <p:cNvPr id="43" name="Freeform 195">
                <a:extLst>
                  <a:ext uri="{FF2B5EF4-FFF2-40B4-BE49-F238E27FC236}">
                    <a16:creationId xmlns:a16="http://schemas.microsoft.com/office/drawing/2014/main" id="{72E7970C-D841-4FDB-8262-B941A9BFEC71}"/>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6" name="Freeform 196">
                <a:extLst>
                  <a:ext uri="{FF2B5EF4-FFF2-40B4-BE49-F238E27FC236}">
                    <a16:creationId xmlns:a16="http://schemas.microsoft.com/office/drawing/2014/main" id="{7384D71F-5E72-40BF-A746-B9511944A1A1}"/>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7" name="Freeform 197">
                <a:extLst>
                  <a:ext uri="{FF2B5EF4-FFF2-40B4-BE49-F238E27FC236}">
                    <a16:creationId xmlns:a16="http://schemas.microsoft.com/office/drawing/2014/main" id="{F8DB032E-6989-4CAE-AF98-FE934860C82D}"/>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8" name="Freeform 198">
                <a:extLst>
                  <a:ext uri="{FF2B5EF4-FFF2-40B4-BE49-F238E27FC236}">
                    <a16:creationId xmlns:a16="http://schemas.microsoft.com/office/drawing/2014/main" id="{C7A5B136-4A2C-4BDA-947D-BF47E90D0F89}"/>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51" name="组合 50">
            <a:extLst>
              <a:ext uri="{FF2B5EF4-FFF2-40B4-BE49-F238E27FC236}">
                <a16:creationId xmlns:a16="http://schemas.microsoft.com/office/drawing/2014/main" id="{ED0640C9-9219-4FF7-AAC1-E66BD8DA6F4F}"/>
              </a:ext>
            </a:extLst>
          </p:cNvPr>
          <p:cNvGrpSpPr/>
          <p:nvPr/>
        </p:nvGrpSpPr>
        <p:grpSpPr>
          <a:xfrm>
            <a:off x="900584" y="4267994"/>
            <a:ext cx="628537" cy="628541"/>
            <a:chOff x="441872" y="5711235"/>
            <a:chExt cx="705309" cy="705313"/>
          </a:xfrm>
        </p:grpSpPr>
        <p:grpSp>
          <p:nvGrpSpPr>
            <p:cNvPr id="52" name="组合 51">
              <a:extLst>
                <a:ext uri="{FF2B5EF4-FFF2-40B4-BE49-F238E27FC236}">
                  <a16:creationId xmlns:a16="http://schemas.microsoft.com/office/drawing/2014/main" id="{4578F1E0-7952-44F2-BC44-6B90CEE53C9E}"/>
                </a:ext>
              </a:extLst>
            </p:cNvPr>
            <p:cNvGrpSpPr/>
            <p:nvPr/>
          </p:nvGrpSpPr>
          <p:grpSpPr>
            <a:xfrm>
              <a:off x="441872" y="5711235"/>
              <a:ext cx="705309" cy="705313"/>
              <a:chOff x="925975" y="3363269"/>
              <a:chExt cx="899446" cy="899451"/>
            </a:xfrm>
          </p:grpSpPr>
          <p:sp>
            <p:nvSpPr>
              <p:cNvPr id="58" name="Oval 173">
                <a:extLst>
                  <a:ext uri="{FF2B5EF4-FFF2-40B4-BE49-F238E27FC236}">
                    <a16:creationId xmlns:a16="http://schemas.microsoft.com/office/drawing/2014/main" id="{805F9EAF-0D4B-47D6-849C-406685A53964}"/>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9" name="Oval 174">
                <a:extLst>
                  <a:ext uri="{FF2B5EF4-FFF2-40B4-BE49-F238E27FC236}">
                    <a16:creationId xmlns:a16="http://schemas.microsoft.com/office/drawing/2014/main" id="{242A5C86-AAA7-4788-8AD8-67C536B56046}"/>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53" name="组合 52">
              <a:extLst>
                <a:ext uri="{FF2B5EF4-FFF2-40B4-BE49-F238E27FC236}">
                  <a16:creationId xmlns:a16="http://schemas.microsoft.com/office/drawing/2014/main" id="{D68DD5DC-AFB8-41BA-8BAA-7F2CCBEAA281}"/>
                </a:ext>
              </a:extLst>
            </p:cNvPr>
            <p:cNvGrpSpPr/>
            <p:nvPr/>
          </p:nvGrpSpPr>
          <p:grpSpPr>
            <a:xfrm>
              <a:off x="625390" y="5814426"/>
              <a:ext cx="338273" cy="495036"/>
              <a:chOff x="6824105" y="668673"/>
              <a:chExt cx="446097" cy="652828"/>
            </a:xfrm>
          </p:grpSpPr>
          <p:sp>
            <p:nvSpPr>
              <p:cNvPr id="54" name="Freeform 150">
                <a:extLst>
                  <a:ext uri="{FF2B5EF4-FFF2-40B4-BE49-F238E27FC236}">
                    <a16:creationId xmlns:a16="http://schemas.microsoft.com/office/drawing/2014/main" id="{04D6BF72-ECBD-4B47-BA3B-23E21250A4F4}"/>
                  </a:ext>
                </a:extLst>
              </p:cNvPr>
              <p:cNvSpPr>
                <a:spLocks noEditPoints="1"/>
              </p:cNvSpPr>
              <p:nvPr/>
            </p:nvSpPr>
            <p:spPr bwMode="auto">
              <a:xfrm>
                <a:off x="6918402" y="675927"/>
                <a:ext cx="246622" cy="413458"/>
              </a:xfrm>
              <a:custGeom>
                <a:avLst/>
                <a:gdLst>
                  <a:gd name="T0" fmla="*/ 13 w 29"/>
                  <a:gd name="T1" fmla="*/ 48 h 48"/>
                  <a:gd name="T2" fmla="*/ 16 w 29"/>
                  <a:gd name="T3" fmla="*/ 48 h 48"/>
                  <a:gd name="T4" fmla="*/ 29 w 29"/>
                  <a:gd name="T5" fmla="*/ 37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7 h 48"/>
                  <a:gd name="T24" fmla="*/ 13 w 29"/>
                  <a:gd name="T25" fmla="*/ 48 h 48"/>
                  <a:gd name="T26" fmla="*/ 27 w 29"/>
                  <a:gd name="T27" fmla="*/ 37 h 48"/>
                  <a:gd name="T28" fmla="*/ 16 w 29"/>
                  <a:gd name="T29" fmla="*/ 46 h 48"/>
                  <a:gd name="T30" fmla="*/ 13 w 29"/>
                  <a:gd name="T31" fmla="*/ 46 h 48"/>
                  <a:gd name="T32" fmla="*/ 2 w 29"/>
                  <a:gd name="T33" fmla="*/ 37 h 48"/>
                  <a:gd name="T34" fmla="*/ 2 w 29"/>
                  <a:gd name="T35" fmla="*/ 25 h 48"/>
                  <a:gd name="T36" fmla="*/ 27 w 29"/>
                  <a:gd name="T37" fmla="*/ 25 h 48"/>
                  <a:gd name="T38" fmla="*/ 27 w 29"/>
                  <a:gd name="T39"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7"/>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5" y="0"/>
                      <a:pt x="0" y="5"/>
                      <a:pt x="0" y="12"/>
                    </a:cubicBezTo>
                    <a:cubicBezTo>
                      <a:pt x="0" y="22"/>
                      <a:pt x="0" y="22"/>
                      <a:pt x="0" y="22"/>
                    </a:cubicBezTo>
                    <a:cubicBezTo>
                      <a:pt x="0" y="23"/>
                      <a:pt x="0" y="24"/>
                      <a:pt x="0" y="24"/>
                    </a:cubicBezTo>
                    <a:cubicBezTo>
                      <a:pt x="0" y="37"/>
                      <a:pt x="0" y="37"/>
                      <a:pt x="0" y="37"/>
                    </a:cubicBezTo>
                    <a:cubicBezTo>
                      <a:pt x="0" y="43"/>
                      <a:pt x="5" y="48"/>
                      <a:pt x="13" y="48"/>
                    </a:cubicBezTo>
                    <a:close/>
                    <a:moveTo>
                      <a:pt x="27" y="37"/>
                    </a:moveTo>
                    <a:cubicBezTo>
                      <a:pt x="27" y="42"/>
                      <a:pt x="22" y="46"/>
                      <a:pt x="16" y="46"/>
                    </a:cubicBezTo>
                    <a:cubicBezTo>
                      <a:pt x="13" y="46"/>
                      <a:pt x="13" y="46"/>
                      <a:pt x="13" y="46"/>
                    </a:cubicBezTo>
                    <a:cubicBezTo>
                      <a:pt x="7" y="46"/>
                      <a:pt x="2" y="42"/>
                      <a:pt x="2" y="37"/>
                    </a:cubicBezTo>
                    <a:cubicBezTo>
                      <a:pt x="2" y="25"/>
                      <a:pt x="2" y="25"/>
                      <a:pt x="2" y="25"/>
                    </a:cubicBezTo>
                    <a:cubicBezTo>
                      <a:pt x="27" y="25"/>
                      <a:pt x="27" y="25"/>
                      <a:pt x="27" y="25"/>
                    </a:cubicBezTo>
                    <a:lnTo>
                      <a:pt x="27" y="37"/>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5" name="Freeform 151">
                <a:extLst>
                  <a:ext uri="{FF2B5EF4-FFF2-40B4-BE49-F238E27FC236}">
                    <a16:creationId xmlns:a16="http://schemas.microsoft.com/office/drawing/2014/main" id="{CFE3FAB2-4822-4CA2-81CF-A08682EA3AE9}"/>
                  </a:ext>
                </a:extLst>
              </p:cNvPr>
              <p:cNvSpPr>
                <a:spLocks/>
              </p:cNvSpPr>
              <p:nvPr/>
            </p:nvSpPr>
            <p:spPr bwMode="auto">
              <a:xfrm>
                <a:off x="6824105" y="976953"/>
                <a:ext cx="435216" cy="344548"/>
              </a:xfrm>
              <a:custGeom>
                <a:avLst/>
                <a:gdLst>
                  <a:gd name="T0" fmla="*/ 51 w 51"/>
                  <a:gd name="T1" fmla="*/ 2 h 40"/>
                  <a:gd name="T2" fmla="*/ 48 w 51"/>
                  <a:gd name="T3" fmla="*/ 0 h 40"/>
                  <a:gd name="T4" fmla="*/ 45 w 51"/>
                  <a:gd name="T5" fmla="*/ 2 h 40"/>
                  <a:gd name="T6" fmla="*/ 25 w 51"/>
                  <a:gd name="T7" fmla="*/ 22 h 40"/>
                  <a:gd name="T8" fmla="*/ 5 w 51"/>
                  <a:gd name="T9" fmla="*/ 2 h 40"/>
                  <a:gd name="T10" fmla="*/ 3 w 51"/>
                  <a:gd name="T11" fmla="*/ 0 h 40"/>
                  <a:gd name="T12" fmla="*/ 0 w 51"/>
                  <a:gd name="T13" fmla="*/ 2 h 40"/>
                  <a:gd name="T14" fmla="*/ 23 w 51"/>
                  <a:gd name="T15" fmla="*/ 27 h 40"/>
                  <a:gd name="T16" fmla="*/ 23 w 51"/>
                  <a:gd name="T17" fmla="*/ 35 h 40"/>
                  <a:gd name="T18" fmla="*/ 10 w 51"/>
                  <a:gd name="T19" fmla="*/ 35 h 40"/>
                  <a:gd name="T20" fmla="*/ 7 w 51"/>
                  <a:gd name="T21" fmla="*/ 38 h 40"/>
                  <a:gd name="T22" fmla="*/ 10 w 51"/>
                  <a:gd name="T23" fmla="*/ 40 h 40"/>
                  <a:gd name="T24" fmla="*/ 41 w 51"/>
                  <a:gd name="T25" fmla="*/ 40 h 40"/>
                  <a:gd name="T26" fmla="*/ 43 w 51"/>
                  <a:gd name="T27" fmla="*/ 38 h 40"/>
                  <a:gd name="T28" fmla="*/ 41 w 51"/>
                  <a:gd name="T29" fmla="*/ 35 h 40"/>
                  <a:gd name="T30" fmla="*/ 28 w 51"/>
                  <a:gd name="T31" fmla="*/ 35 h 40"/>
                  <a:gd name="T32" fmla="*/ 28 w 51"/>
                  <a:gd name="T33" fmla="*/ 27 h 40"/>
                  <a:gd name="T34" fmla="*/ 51 w 51"/>
                  <a:gd name="T3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0">
                    <a:moveTo>
                      <a:pt x="51" y="2"/>
                    </a:moveTo>
                    <a:cubicBezTo>
                      <a:pt x="51" y="1"/>
                      <a:pt x="49" y="0"/>
                      <a:pt x="48" y="0"/>
                    </a:cubicBezTo>
                    <a:cubicBezTo>
                      <a:pt x="47" y="0"/>
                      <a:pt x="45" y="1"/>
                      <a:pt x="45" y="2"/>
                    </a:cubicBezTo>
                    <a:cubicBezTo>
                      <a:pt x="45" y="13"/>
                      <a:pt x="36" y="22"/>
                      <a:pt x="25" y="22"/>
                    </a:cubicBezTo>
                    <a:cubicBezTo>
                      <a:pt x="14" y="22"/>
                      <a:pt x="5" y="13"/>
                      <a:pt x="5" y="2"/>
                    </a:cubicBezTo>
                    <a:cubicBezTo>
                      <a:pt x="5" y="1"/>
                      <a:pt x="4" y="0"/>
                      <a:pt x="3" y="0"/>
                    </a:cubicBezTo>
                    <a:cubicBezTo>
                      <a:pt x="1" y="0"/>
                      <a:pt x="0" y="1"/>
                      <a:pt x="0" y="2"/>
                    </a:cubicBezTo>
                    <a:cubicBezTo>
                      <a:pt x="0" y="15"/>
                      <a:pt x="10" y="26"/>
                      <a:pt x="23" y="27"/>
                    </a:cubicBezTo>
                    <a:cubicBezTo>
                      <a:pt x="23" y="35"/>
                      <a:pt x="23" y="35"/>
                      <a:pt x="23" y="35"/>
                    </a:cubicBezTo>
                    <a:cubicBezTo>
                      <a:pt x="10" y="35"/>
                      <a:pt x="10" y="35"/>
                      <a:pt x="10" y="35"/>
                    </a:cubicBezTo>
                    <a:cubicBezTo>
                      <a:pt x="9" y="35"/>
                      <a:pt x="7" y="36"/>
                      <a:pt x="7" y="38"/>
                    </a:cubicBezTo>
                    <a:cubicBezTo>
                      <a:pt x="7" y="39"/>
                      <a:pt x="9" y="40"/>
                      <a:pt x="10" y="40"/>
                    </a:cubicBezTo>
                    <a:cubicBezTo>
                      <a:pt x="41" y="40"/>
                      <a:pt x="41" y="40"/>
                      <a:pt x="41" y="40"/>
                    </a:cubicBezTo>
                    <a:cubicBezTo>
                      <a:pt x="42" y="40"/>
                      <a:pt x="43" y="39"/>
                      <a:pt x="43" y="38"/>
                    </a:cubicBezTo>
                    <a:cubicBezTo>
                      <a:pt x="43" y="36"/>
                      <a:pt x="42" y="35"/>
                      <a:pt x="41" y="35"/>
                    </a:cubicBezTo>
                    <a:cubicBezTo>
                      <a:pt x="28" y="35"/>
                      <a:pt x="28" y="35"/>
                      <a:pt x="28" y="35"/>
                    </a:cubicBezTo>
                    <a:cubicBezTo>
                      <a:pt x="28" y="27"/>
                      <a:pt x="28" y="27"/>
                      <a:pt x="28" y="27"/>
                    </a:cubicBezTo>
                    <a:cubicBezTo>
                      <a:pt x="41" y="26"/>
                      <a:pt x="51" y="15"/>
                      <a:pt x="51" y="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6" name="Freeform 152">
                <a:extLst>
                  <a:ext uri="{FF2B5EF4-FFF2-40B4-BE49-F238E27FC236}">
                    <a16:creationId xmlns:a16="http://schemas.microsoft.com/office/drawing/2014/main" id="{A5FDF66C-0F7A-43BB-8C2D-06BB362045F0}"/>
                  </a:ext>
                </a:extLst>
              </p:cNvPr>
              <p:cNvSpPr>
                <a:spLocks noEditPoints="1"/>
              </p:cNvSpPr>
              <p:nvPr/>
            </p:nvSpPr>
            <p:spPr bwMode="auto">
              <a:xfrm>
                <a:off x="6925656" y="668673"/>
                <a:ext cx="250249" cy="409831"/>
              </a:xfrm>
              <a:custGeom>
                <a:avLst/>
                <a:gdLst>
                  <a:gd name="T0" fmla="*/ 13 w 29"/>
                  <a:gd name="T1" fmla="*/ 48 h 48"/>
                  <a:gd name="T2" fmla="*/ 16 w 29"/>
                  <a:gd name="T3" fmla="*/ 48 h 48"/>
                  <a:gd name="T4" fmla="*/ 29 w 29"/>
                  <a:gd name="T5" fmla="*/ 36 h 48"/>
                  <a:gd name="T6" fmla="*/ 29 w 29"/>
                  <a:gd name="T7" fmla="*/ 24 h 48"/>
                  <a:gd name="T8" fmla="*/ 29 w 29"/>
                  <a:gd name="T9" fmla="*/ 22 h 48"/>
                  <a:gd name="T10" fmla="*/ 29 w 29"/>
                  <a:gd name="T11" fmla="*/ 12 h 48"/>
                  <a:gd name="T12" fmla="*/ 16 w 29"/>
                  <a:gd name="T13" fmla="*/ 0 h 48"/>
                  <a:gd name="T14" fmla="*/ 13 w 29"/>
                  <a:gd name="T15" fmla="*/ 0 h 48"/>
                  <a:gd name="T16" fmla="*/ 0 w 29"/>
                  <a:gd name="T17" fmla="*/ 12 h 48"/>
                  <a:gd name="T18" fmla="*/ 0 w 29"/>
                  <a:gd name="T19" fmla="*/ 22 h 48"/>
                  <a:gd name="T20" fmla="*/ 0 w 29"/>
                  <a:gd name="T21" fmla="*/ 24 h 48"/>
                  <a:gd name="T22" fmla="*/ 0 w 29"/>
                  <a:gd name="T23" fmla="*/ 36 h 48"/>
                  <a:gd name="T24" fmla="*/ 13 w 29"/>
                  <a:gd name="T25" fmla="*/ 48 h 48"/>
                  <a:gd name="T26" fmla="*/ 27 w 29"/>
                  <a:gd name="T27" fmla="*/ 36 h 48"/>
                  <a:gd name="T28" fmla="*/ 16 w 29"/>
                  <a:gd name="T29" fmla="*/ 46 h 48"/>
                  <a:gd name="T30" fmla="*/ 13 w 29"/>
                  <a:gd name="T31" fmla="*/ 46 h 48"/>
                  <a:gd name="T32" fmla="*/ 2 w 29"/>
                  <a:gd name="T33" fmla="*/ 36 h 48"/>
                  <a:gd name="T34" fmla="*/ 2 w 29"/>
                  <a:gd name="T35" fmla="*/ 25 h 48"/>
                  <a:gd name="T36" fmla="*/ 27 w 29"/>
                  <a:gd name="T37" fmla="*/ 25 h 48"/>
                  <a:gd name="T38" fmla="*/ 27 w 29"/>
                  <a:gd name="T3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8">
                    <a:moveTo>
                      <a:pt x="13" y="48"/>
                    </a:moveTo>
                    <a:cubicBezTo>
                      <a:pt x="16" y="48"/>
                      <a:pt x="16" y="48"/>
                      <a:pt x="16" y="48"/>
                    </a:cubicBezTo>
                    <a:cubicBezTo>
                      <a:pt x="23" y="48"/>
                      <a:pt x="29" y="43"/>
                      <a:pt x="29" y="36"/>
                    </a:cubicBezTo>
                    <a:cubicBezTo>
                      <a:pt x="29" y="24"/>
                      <a:pt x="29" y="24"/>
                      <a:pt x="29" y="24"/>
                    </a:cubicBezTo>
                    <a:cubicBezTo>
                      <a:pt x="29" y="24"/>
                      <a:pt x="29" y="23"/>
                      <a:pt x="29" y="22"/>
                    </a:cubicBezTo>
                    <a:cubicBezTo>
                      <a:pt x="29" y="12"/>
                      <a:pt x="29" y="12"/>
                      <a:pt x="29" y="12"/>
                    </a:cubicBezTo>
                    <a:cubicBezTo>
                      <a:pt x="29" y="5"/>
                      <a:pt x="23" y="0"/>
                      <a:pt x="16" y="0"/>
                    </a:cubicBezTo>
                    <a:cubicBezTo>
                      <a:pt x="13" y="0"/>
                      <a:pt x="13" y="0"/>
                      <a:pt x="13" y="0"/>
                    </a:cubicBezTo>
                    <a:cubicBezTo>
                      <a:pt x="6" y="0"/>
                      <a:pt x="0" y="5"/>
                      <a:pt x="0" y="12"/>
                    </a:cubicBezTo>
                    <a:cubicBezTo>
                      <a:pt x="0" y="22"/>
                      <a:pt x="0" y="22"/>
                      <a:pt x="0" y="22"/>
                    </a:cubicBezTo>
                    <a:cubicBezTo>
                      <a:pt x="0" y="23"/>
                      <a:pt x="0" y="24"/>
                      <a:pt x="0" y="24"/>
                    </a:cubicBezTo>
                    <a:cubicBezTo>
                      <a:pt x="0" y="36"/>
                      <a:pt x="0" y="36"/>
                      <a:pt x="0" y="36"/>
                    </a:cubicBezTo>
                    <a:cubicBezTo>
                      <a:pt x="0" y="43"/>
                      <a:pt x="6" y="48"/>
                      <a:pt x="13" y="48"/>
                    </a:cubicBezTo>
                    <a:close/>
                    <a:moveTo>
                      <a:pt x="27" y="36"/>
                    </a:moveTo>
                    <a:cubicBezTo>
                      <a:pt x="27" y="42"/>
                      <a:pt x="22" y="46"/>
                      <a:pt x="16" y="46"/>
                    </a:cubicBezTo>
                    <a:cubicBezTo>
                      <a:pt x="13" y="46"/>
                      <a:pt x="13" y="46"/>
                      <a:pt x="13" y="46"/>
                    </a:cubicBezTo>
                    <a:cubicBezTo>
                      <a:pt x="7" y="46"/>
                      <a:pt x="2" y="42"/>
                      <a:pt x="2" y="36"/>
                    </a:cubicBezTo>
                    <a:cubicBezTo>
                      <a:pt x="2" y="25"/>
                      <a:pt x="2" y="25"/>
                      <a:pt x="2" y="25"/>
                    </a:cubicBezTo>
                    <a:cubicBezTo>
                      <a:pt x="27" y="25"/>
                      <a:pt x="27" y="25"/>
                      <a:pt x="27" y="25"/>
                    </a:cubicBezTo>
                    <a:lnTo>
                      <a:pt x="27"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7" name="Freeform 153">
                <a:extLst>
                  <a:ext uri="{FF2B5EF4-FFF2-40B4-BE49-F238E27FC236}">
                    <a16:creationId xmlns:a16="http://schemas.microsoft.com/office/drawing/2014/main" id="{2F8B49C9-1D29-4EBC-A2C4-D77D211F76DF}"/>
                  </a:ext>
                </a:extLst>
              </p:cNvPr>
              <p:cNvSpPr>
                <a:spLocks/>
              </p:cNvSpPr>
              <p:nvPr/>
            </p:nvSpPr>
            <p:spPr bwMode="auto">
              <a:xfrm>
                <a:off x="6831359" y="958819"/>
                <a:ext cx="438843" cy="351802"/>
              </a:xfrm>
              <a:custGeom>
                <a:avLst/>
                <a:gdLst>
                  <a:gd name="T0" fmla="*/ 51 w 51"/>
                  <a:gd name="T1" fmla="*/ 3 h 41"/>
                  <a:gd name="T2" fmla="*/ 48 w 51"/>
                  <a:gd name="T3" fmla="*/ 0 h 41"/>
                  <a:gd name="T4" fmla="*/ 46 w 51"/>
                  <a:gd name="T5" fmla="*/ 3 h 41"/>
                  <a:gd name="T6" fmla="*/ 26 w 51"/>
                  <a:gd name="T7" fmla="*/ 23 h 41"/>
                  <a:gd name="T8" fmla="*/ 6 w 51"/>
                  <a:gd name="T9" fmla="*/ 3 h 41"/>
                  <a:gd name="T10" fmla="*/ 3 w 51"/>
                  <a:gd name="T11" fmla="*/ 0 h 41"/>
                  <a:gd name="T12" fmla="*/ 0 w 51"/>
                  <a:gd name="T13" fmla="*/ 3 h 41"/>
                  <a:gd name="T14" fmla="*/ 23 w 51"/>
                  <a:gd name="T15" fmla="*/ 28 h 41"/>
                  <a:gd name="T16" fmla="*/ 23 w 51"/>
                  <a:gd name="T17" fmla="*/ 36 h 41"/>
                  <a:gd name="T18" fmla="*/ 10 w 51"/>
                  <a:gd name="T19" fmla="*/ 36 h 41"/>
                  <a:gd name="T20" fmla="*/ 8 w 51"/>
                  <a:gd name="T21" fmla="*/ 39 h 41"/>
                  <a:gd name="T22" fmla="*/ 10 w 51"/>
                  <a:gd name="T23" fmla="*/ 41 h 41"/>
                  <a:gd name="T24" fmla="*/ 41 w 51"/>
                  <a:gd name="T25" fmla="*/ 41 h 41"/>
                  <a:gd name="T26" fmla="*/ 43 w 51"/>
                  <a:gd name="T27" fmla="*/ 39 h 41"/>
                  <a:gd name="T28" fmla="*/ 41 w 51"/>
                  <a:gd name="T29" fmla="*/ 36 h 41"/>
                  <a:gd name="T30" fmla="*/ 28 w 51"/>
                  <a:gd name="T31" fmla="*/ 36 h 41"/>
                  <a:gd name="T32" fmla="*/ 28 w 51"/>
                  <a:gd name="T33" fmla="*/ 28 h 41"/>
                  <a:gd name="T34" fmla="*/ 51 w 51"/>
                  <a:gd name="T35" fmla="*/ 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41">
                    <a:moveTo>
                      <a:pt x="51" y="3"/>
                    </a:moveTo>
                    <a:cubicBezTo>
                      <a:pt x="51" y="1"/>
                      <a:pt x="50" y="0"/>
                      <a:pt x="48" y="0"/>
                    </a:cubicBezTo>
                    <a:cubicBezTo>
                      <a:pt x="47" y="0"/>
                      <a:pt x="46" y="1"/>
                      <a:pt x="46" y="3"/>
                    </a:cubicBezTo>
                    <a:cubicBezTo>
                      <a:pt x="46" y="14"/>
                      <a:pt x="37" y="23"/>
                      <a:pt x="26" y="23"/>
                    </a:cubicBezTo>
                    <a:cubicBezTo>
                      <a:pt x="14" y="23"/>
                      <a:pt x="6" y="14"/>
                      <a:pt x="6" y="3"/>
                    </a:cubicBezTo>
                    <a:cubicBezTo>
                      <a:pt x="6" y="1"/>
                      <a:pt x="4" y="0"/>
                      <a:pt x="3" y="0"/>
                    </a:cubicBezTo>
                    <a:cubicBezTo>
                      <a:pt x="1" y="0"/>
                      <a:pt x="0" y="1"/>
                      <a:pt x="0" y="3"/>
                    </a:cubicBezTo>
                    <a:cubicBezTo>
                      <a:pt x="0" y="16"/>
                      <a:pt x="10" y="27"/>
                      <a:pt x="23" y="28"/>
                    </a:cubicBezTo>
                    <a:cubicBezTo>
                      <a:pt x="23" y="36"/>
                      <a:pt x="23" y="36"/>
                      <a:pt x="23" y="36"/>
                    </a:cubicBezTo>
                    <a:cubicBezTo>
                      <a:pt x="10" y="36"/>
                      <a:pt x="10" y="36"/>
                      <a:pt x="10" y="36"/>
                    </a:cubicBezTo>
                    <a:cubicBezTo>
                      <a:pt x="9" y="36"/>
                      <a:pt x="8" y="37"/>
                      <a:pt x="8" y="39"/>
                    </a:cubicBezTo>
                    <a:cubicBezTo>
                      <a:pt x="8" y="40"/>
                      <a:pt x="9" y="41"/>
                      <a:pt x="10" y="41"/>
                    </a:cubicBezTo>
                    <a:cubicBezTo>
                      <a:pt x="41" y="41"/>
                      <a:pt x="41" y="41"/>
                      <a:pt x="41" y="41"/>
                    </a:cubicBezTo>
                    <a:cubicBezTo>
                      <a:pt x="42" y="41"/>
                      <a:pt x="43" y="40"/>
                      <a:pt x="43" y="39"/>
                    </a:cubicBezTo>
                    <a:cubicBezTo>
                      <a:pt x="43" y="37"/>
                      <a:pt x="42" y="36"/>
                      <a:pt x="41" y="36"/>
                    </a:cubicBezTo>
                    <a:cubicBezTo>
                      <a:pt x="28" y="36"/>
                      <a:pt x="28" y="36"/>
                      <a:pt x="28" y="36"/>
                    </a:cubicBezTo>
                    <a:cubicBezTo>
                      <a:pt x="28" y="28"/>
                      <a:pt x="28" y="28"/>
                      <a:pt x="28" y="28"/>
                    </a:cubicBezTo>
                    <a:cubicBezTo>
                      <a:pt x="41" y="27"/>
                      <a:pt x="51" y="16"/>
                      <a:pt x="5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38645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1000" fill="hold"/>
                                        <p:tgtEl>
                                          <p:spTgt spid="39"/>
                                        </p:tgtEl>
                                        <p:attrNameLst>
                                          <p:attrName>ppt_w</p:attrName>
                                        </p:attrNameLst>
                                      </p:cBhvr>
                                      <p:tavLst>
                                        <p:tav tm="0">
                                          <p:val>
                                            <p:fltVal val="0"/>
                                          </p:val>
                                        </p:tav>
                                        <p:tav tm="100000">
                                          <p:val>
                                            <p:strVal val="#ppt_w"/>
                                          </p:val>
                                        </p:tav>
                                      </p:tavLst>
                                    </p:anim>
                                    <p:anim calcmode="lin" valueType="num">
                                      <p:cBhvr>
                                        <p:cTn id="12" dur="1000" fill="hold"/>
                                        <p:tgtEl>
                                          <p:spTgt spid="39"/>
                                        </p:tgtEl>
                                        <p:attrNameLst>
                                          <p:attrName>ppt_h</p:attrName>
                                        </p:attrNameLst>
                                      </p:cBhvr>
                                      <p:tavLst>
                                        <p:tav tm="0">
                                          <p:val>
                                            <p:fltVal val="0"/>
                                          </p:val>
                                        </p:tav>
                                        <p:tav tm="100000">
                                          <p:val>
                                            <p:strVal val="#ppt_h"/>
                                          </p:val>
                                        </p:tav>
                                      </p:tavLst>
                                    </p:anim>
                                    <p:anim calcmode="lin" valueType="num">
                                      <p:cBhvr>
                                        <p:cTn id="13" dur="1000" fill="hold"/>
                                        <p:tgtEl>
                                          <p:spTgt spid="39"/>
                                        </p:tgtEl>
                                        <p:attrNameLst>
                                          <p:attrName>style.rotation</p:attrName>
                                        </p:attrNameLst>
                                      </p:cBhvr>
                                      <p:tavLst>
                                        <p:tav tm="0">
                                          <p:val>
                                            <p:fltVal val="90"/>
                                          </p:val>
                                        </p:tav>
                                        <p:tav tm="100000">
                                          <p:val>
                                            <p:fltVal val="0"/>
                                          </p:val>
                                        </p:tav>
                                      </p:tavLst>
                                    </p:anim>
                                    <p:animEffect transition="in" filter="fade">
                                      <p:cBhvr>
                                        <p:cTn id="14" dur="1000"/>
                                        <p:tgtEl>
                                          <p:spTgt spid="39"/>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31">
                                            <p:txEl>
                                              <p:pRg st="0" end="0"/>
                                            </p:txEl>
                                          </p:spTgt>
                                        </p:tgtEl>
                                        <p:attrNameLst>
                                          <p:attrName>style.visibility</p:attrName>
                                        </p:attrNameLst>
                                      </p:cBhvr>
                                      <p:to>
                                        <p:strVal val="visible"/>
                                      </p:to>
                                    </p:set>
                                    <p:anim calcmode="lin" valueType="num">
                                      <p:cBhvr additive="base">
                                        <p:cTn id="1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1000" fill="hold"/>
                                        <p:tgtEl>
                                          <p:spTgt spid="32"/>
                                        </p:tgtEl>
                                        <p:attrNameLst>
                                          <p:attrName>ppt_w</p:attrName>
                                        </p:attrNameLst>
                                      </p:cBhvr>
                                      <p:tavLst>
                                        <p:tav tm="0">
                                          <p:val>
                                            <p:fltVal val="0"/>
                                          </p:val>
                                        </p:tav>
                                        <p:tav tm="100000">
                                          <p:val>
                                            <p:strVal val="#ppt_w"/>
                                          </p:val>
                                        </p:tav>
                                      </p:tavLst>
                                    </p:anim>
                                    <p:anim calcmode="lin" valueType="num">
                                      <p:cBhvr>
                                        <p:cTn id="25" dur="1000" fill="hold"/>
                                        <p:tgtEl>
                                          <p:spTgt spid="32"/>
                                        </p:tgtEl>
                                        <p:attrNameLst>
                                          <p:attrName>ppt_h</p:attrName>
                                        </p:attrNameLst>
                                      </p:cBhvr>
                                      <p:tavLst>
                                        <p:tav tm="0">
                                          <p:val>
                                            <p:fltVal val="0"/>
                                          </p:val>
                                        </p:tav>
                                        <p:tav tm="100000">
                                          <p:val>
                                            <p:strVal val="#ppt_h"/>
                                          </p:val>
                                        </p:tav>
                                      </p:tavLst>
                                    </p:anim>
                                    <p:anim calcmode="lin" valueType="num">
                                      <p:cBhvr>
                                        <p:cTn id="26" dur="1000" fill="hold"/>
                                        <p:tgtEl>
                                          <p:spTgt spid="32"/>
                                        </p:tgtEl>
                                        <p:attrNameLst>
                                          <p:attrName>style.rotation</p:attrName>
                                        </p:attrNameLst>
                                      </p:cBhvr>
                                      <p:tavLst>
                                        <p:tav tm="0">
                                          <p:val>
                                            <p:fltVal val="90"/>
                                          </p:val>
                                        </p:tav>
                                        <p:tav tm="100000">
                                          <p:val>
                                            <p:fltVal val="0"/>
                                          </p:val>
                                        </p:tav>
                                      </p:tavLst>
                                    </p:anim>
                                    <p:animEffect transition="in" filter="fade">
                                      <p:cBhvr>
                                        <p:cTn id="27" dur="1000"/>
                                        <p:tgtEl>
                                          <p:spTgt spid="32"/>
                                        </p:tgtEl>
                                      </p:cBhvr>
                                    </p:animEffect>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31">
                                            <p:txEl>
                                              <p:pRg st="1" end="1"/>
                                            </p:txEl>
                                          </p:spTgt>
                                        </p:tgtEl>
                                        <p:attrNameLst>
                                          <p:attrName>style.visibility</p:attrName>
                                        </p:attrNameLst>
                                      </p:cBhvr>
                                      <p:to>
                                        <p:strVal val="visible"/>
                                      </p:to>
                                    </p:set>
                                    <p:anim calcmode="lin" valueType="num">
                                      <p:cBhvr additive="base">
                                        <p:cTn id="31" dur="500" fill="hold"/>
                                        <p:tgtEl>
                                          <p:spTgt spid="31">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1000" fill="hold"/>
                                        <p:tgtEl>
                                          <p:spTgt spid="51"/>
                                        </p:tgtEl>
                                        <p:attrNameLst>
                                          <p:attrName>ppt_w</p:attrName>
                                        </p:attrNameLst>
                                      </p:cBhvr>
                                      <p:tavLst>
                                        <p:tav tm="0">
                                          <p:val>
                                            <p:fltVal val="0"/>
                                          </p:val>
                                        </p:tav>
                                        <p:tav tm="100000">
                                          <p:val>
                                            <p:strVal val="#ppt_w"/>
                                          </p:val>
                                        </p:tav>
                                      </p:tavLst>
                                    </p:anim>
                                    <p:anim calcmode="lin" valueType="num">
                                      <p:cBhvr>
                                        <p:cTn id="38" dur="1000" fill="hold"/>
                                        <p:tgtEl>
                                          <p:spTgt spid="51"/>
                                        </p:tgtEl>
                                        <p:attrNameLst>
                                          <p:attrName>ppt_h</p:attrName>
                                        </p:attrNameLst>
                                      </p:cBhvr>
                                      <p:tavLst>
                                        <p:tav tm="0">
                                          <p:val>
                                            <p:fltVal val="0"/>
                                          </p:val>
                                        </p:tav>
                                        <p:tav tm="100000">
                                          <p:val>
                                            <p:strVal val="#ppt_h"/>
                                          </p:val>
                                        </p:tav>
                                      </p:tavLst>
                                    </p:anim>
                                    <p:anim calcmode="lin" valueType="num">
                                      <p:cBhvr>
                                        <p:cTn id="39" dur="1000" fill="hold"/>
                                        <p:tgtEl>
                                          <p:spTgt spid="51"/>
                                        </p:tgtEl>
                                        <p:attrNameLst>
                                          <p:attrName>style.rotation</p:attrName>
                                        </p:attrNameLst>
                                      </p:cBhvr>
                                      <p:tavLst>
                                        <p:tav tm="0">
                                          <p:val>
                                            <p:fltVal val="90"/>
                                          </p:val>
                                        </p:tav>
                                        <p:tav tm="100000">
                                          <p:val>
                                            <p:fltVal val="0"/>
                                          </p:val>
                                        </p:tav>
                                      </p:tavLst>
                                    </p:anim>
                                    <p:animEffect transition="in" filter="fade">
                                      <p:cBhvr>
                                        <p:cTn id="40" dur="1000"/>
                                        <p:tgtEl>
                                          <p:spTgt spid="51"/>
                                        </p:tgtEl>
                                      </p:cBhvr>
                                    </p:animEffect>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31">
                                            <p:txEl>
                                              <p:pRg st="2" end="2"/>
                                            </p:txEl>
                                          </p:spTgt>
                                        </p:tgtEl>
                                        <p:attrNameLst>
                                          <p:attrName>style.visibility</p:attrName>
                                        </p:attrNameLst>
                                      </p:cBhvr>
                                      <p:to>
                                        <p:strVal val="visible"/>
                                      </p:to>
                                    </p:set>
                                    <p:anim calcmode="lin" valueType="num">
                                      <p:cBhvr additive="base">
                                        <p:cTn id="44" dur="500" fill="hold"/>
                                        <p:tgtEl>
                                          <p:spTgt spid="31">
                                            <p:txEl>
                                              <p:pRg st="2" end="2"/>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1">
                                            <p:txEl>
                                              <p:pRg st="2" end="2"/>
                                            </p:txEl>
                                          </p:spTgt>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6" presetClass="entr" presetSubtype="16"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circle(in)">
                                      <p:cBhvr>
                                        <p:cTn id="49"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40" grpId="0" animBg="1"/>
      <p:bldP spid="31"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557996" y="2043809"/>
            <a:ext cx="8542607" cy="286662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en-US" altLang="zh-CN" sz="3200" b="1" dirty="0">
                <a:solidFill>
                  <a:schemeClr val="tx1"/>
                </a:solidFill>
                <a:latin typeface="仿宋" panose="02010609060101010101" pitchFamily="49" charset="-122"/>
                <a:ea typeface="仿宋" panose="02010609060101010101" pitchFamily="49" charset="-122"/>
              </a:rPr>
              <a:t> </a:t>
            </a:r>
            <a:r>
              <a:rPr lang="zh-CN" altLang="en-US" sz="3200" b="1" dirty="0">
                <a:solidFill>
                  <a:schemeClr val="tx1"/>
                </a:solidFill>
                <a:latin typeface="仿宋" panose="02010609060101010101" pitchFamily="49" charset="-122"/>
                <a:ea typeface="仿宋" panose="02010609060101010101" pitchFamily="49" charset="-122"/>
              </a:rPr>
              <a:t>当一个集合中有若干个对象时，习惯上将这些对象称作集合中的元素，访问者模式可以使得我们在不改变集合中各个元素的类型的前提下定义作用于这些元素上的新操作。 </a:t>
            </a:r>
            <a:endParaRPr lang="en-US" altLang="zh-CN" sz="32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03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五种角色</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086142" y="1805906"/>
            <a:ext cx="10019715" cy="413172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800" b="1" dirty="0">
                <a:solidFill>
                  <a:schemeClr val="tx1"/>
                </a:solidFill>
                <a:latin typeface="仿宋" panose="02010609060101010101" pitchFamily="49" charset="-122"/>
                <a:ea typeface="仿宋" panose="02010609060101010101" pitchFamily="49" charset="-122"/>
              </a:rPr>
              <a:t>抽象元素</a:t>
            </a:r>
            <a:r>
              <a:rPr lang="zh-CN"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Element</a:t>
            </a:r>
            <a:r>
              <a:rPr lang="zh-CN" altLang="zh-CN" sz="2800" dirty="0">
                <a:solidFill>
                  <a:schemeClr val="tx1"/>
                </a:solidFill>
                <a:latin typeface="仿宋" panose="02010609060101010101" pitchFamily="49" charset="-122"/>
                <a:ea typeface="仿宋" panose="02010609060101010101" pitchFamily="49" charset="-122"/>
              </a:rPr>
              <a:t>）：一个抽象类，该类定义了接收访问者的</a:t>
            </a:r>
            <a:r>
              <a:rPr lang="en-US" altLang="zh-CN" sz="2800" dirty="0">
                <a:solidFill>
                  <a:schemeClr val="tx1"/>
                </a:solidFill>
                <a:latin typeface="仿宋" panose="02010609060101010101" pitchFamily="49" charset="-122"/>
                <a:ea typeface="仿宋" panose="02010609060101010101" pitchFamily="49" charset="-122"/>
              </a:rPr>
              <a:t>accept</a:t>
            </a:r>
            <a:r>
              <a:rPr lang="zh-CN" altLang="zh-CN" sz="2800" dirty="0">
                <a:solidFill>
                  <a:schemeClr val="tx1"/>
                </a:solidFill>
                <a:latin typeface="仿宋" panose="02010609060101010101" pitchFamily="49" charset="-122"/>
                <a:ea typeface="仿宋" panose="02010609060101010101" pitchFamily="49" charset="-122"/>
              </a:rPr>
              <a:t>操作。</a:t>
            </a:r>
          </a:p>
          <a:p>
            <a:pPr lvl="0"/>
            <a:r>
              <a:rPr lang="zh-CN" altLang="zh-CN" sz="2800" b="1" dirty="0">
                <a:solidFill>
                  <a:schemeClr val="tx1"/>
                </a:solidFill>
                <a:latin typeface="仿宋" panose="02010609060101010101" pitchFamily="49" charset="-122"/>
                <a:ea typeface="仿宋" panose="02010609060101010101" pitchFamily="49" charset="-122"/>
              </a:rPr>
              <a:t>具体元素</a:t>
            </a:r>
            <a:r>
              <a:rPr lang="zh-CN"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Concrete Element</a:t>
            </a:r>
            <a:r>
              <a:rPr lang="zh-CN"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Element</a:t>
            </a:r>
            <a:r>
              <a:rPr lang="zh-CN" altLang="zh-CN" sz="2800" dirty="0">
                <a:solidFill>
                  <a:schemeClr val="tx1"/>
                </a:solidFill>
                <a:latin typeface="仿宋" panose="02010609060101010101" pitchFamily="49" charset="-122"/>
                <a:ea typeface="仿宋" panose="02010609060101010101" pitchFamily="49" charset="-122"/>
              </a:rPr>
              <a:t>的子类。</a:t>
            </a:r>
          </a:p>
          <a:p>
            <a:pPr lvl="0"/>
            <a:r>
              <a:rPr lang="zh-CN" altLang="zh-CN" sz="2800" b="1" dirty="0">
                <a:solidFill>
                  <a:schemeClr val="tx1"/>
                </a:solidFill>
                <a:latin typeface="仿宋" panose="02010609060101010101" pitchFamily="49" charset="-122"/>
                <a:ea typeface="仿宋" panose="02010609060101010101" pitchFamily="49" charset="-122"/>
              </a:rPr>
              <a:t>抽象访问者</a:t>
            </a:r>
            <a:r>
              <a:rPr lang="zh-CN"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Visitor</a:t>
            </a:r>
            <a:r>
              <a:rPr lang="zh-CN" altLang="zh-CN" sz="2800" dirty="0">
                <a:solidFill>
                  <a:schemeClr val="tx1"/>
                </a:solidFill>
                <a:latin typeface="仿宋" panose="02010609060101010101" pitchFamily="49" charset="-122"/>
                <a:ea typeface="仿宋" panose="02010609060101010101" pitchFamily="49" charset="-122"/>
              </a:rPr>
              <a:t>）：一个接口，该接口定义操作具体元素的方法。</a:t>
            </a:r>
          </a:p>
          <a:p>
            <a:pPr lvl="0"/>
            <a:r>
              <a:rPr lang="zh-CN" altLang="zh-CN" sz="2800" b="1" dirty="0">
                <a:solidFill>
                  <a:schemeClr val="tx1"/>
                </a:solidFill>
                <a:latin typeface="仿宋" panose="02010609060101010101" pitchFamily="49" charset="-122"/>
                <a:ea typeface="仿宋" panose="02010609060101010101" pitchFamily="49" charset="-122"/>
              </a:rPr>
              <a:t>具体访问者</a:t>
            </a:r>
            <a:r>
              <a:rPr lang="zh-CN"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Concrete Visitor</a:t>
            </a:r>
            <a:r>
              <a:rPr lang="zh-CN" altLang="zh-CN" sz="2800" dirty="0">
                <a:solidFill>
                  <a:schemeClr val="tx1"/>
                </a:solidFill>
                <a:latin typeface="仿宋" panose="02010609060101010101" pitchFamily="49" charset="-122"/>
                <a:ea typeface="仿宋" panose="02010609060101010101" pitchFamily="49" charset="-122"/>
              </a:rPr>
              <a:t>）：实现</a:t>
            </a:r>
            <a:r>
              <a:rPr lang="en-US" altLang="zh-CN" sz="2800" dirty="0">
                <a:solidFill>
                  <a:schemeClr val="tx1"/>
                </a:solidFill>
                <a:latin typeface="仿宋" panose="02010609060101010101" pitchFamily="49" charset="-122"/>
                <a:ea typeface="仿宋" panose="02010609060101010101" pitchFamily="49" charset="-122"/>
              </a:rPr>
              <a:t>Visitor</a:t>
            </a:r>
            <a:r>
              <a:rPr lang="zh-CN" altLang="zh-CN" sz="2800" dirty="0">
                <a:solidFill>
                  <a:schemeClr val="tx1"/>
                </a:solidFill>
                <a:latin typeface="仿宋" panose="02010609060101010101" pitchFamily="49" charset="-122"/>
                <a:ea typeface="仿宋" panose="02010609060101010101" pitchFamily="49" charset="-122"/>
              </a:rPr>
              <a:t>接口的类。</a:t>
            </a:r>
            <a:endParaRPr lang="en-US" altLang="zh-CN" sz="2800" dirty="0">
              <a:solidFill>
                <a:schemeClr val="tx1"/>
              </a:solidFill>
              <a:latin typeface="仿宋" panose="02010609060101010101" pitchFamily="49" charset="-122"/>
              <a:ea typeface="仿宋" panose="02010609060101010101" pitchFamily="49" charset="-122"/>
            </a:endParaRPr>
          </a:p>
          <a:p>
            <a:pPr lvl="0"/>
            <a:r>
              <a:rPr lang="zh-CN" altLang="en-US" sz="2800" b="1" dirty="0">
                <a:solidFill>
                  <a:schemeClr val="tx1"/>
                </a:solidFill>
                <a:latin typeface="仿宋" panose="02010609060101010101" pitchFamily="49" charset="-122"/>
                <a:ea typeface="仿宋" panose="02010609060101010101" pitchFamily="49" charset="-122"/>
              </a:rPr>
              <a:t>对象结构</a:t>
            </a:r>
            <a:r>
              <a:rPr lang="en-US" altLang="zh-CN" sz="2800" dirty="0">
                <a:solidFill>
                  <a:schemeClr val="tx1"/>
                </a:solidFill>
                <a:latin typeface="仿宋" panose="02010609060101010101" pitchFamily="49" charset="-122"/>
                <a:ea typeface="仿宋" panose="02010609060101010101" pitchFamily="49" charset="-122"/>
              </a:rPr>
              <a:t>(Object Structure</a:t>
            </a:r>
            <a:r>
              <a:rPr lang="zh-CN" altLang="en-US"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latin typeface="仿宋" panose="02010609060101010101" pitchFamily="49" charset="-122"/>
                <a:ea typeface="仿宋" panose="02010609060101010101" pitchFamily="49" charset="-122"/>
              </a:rPr>
              <a:t>:</a:t>
            </a:r>
            <a:endParaRPr lang="zh-CN" altLang="zh-CN" sz="28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14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086142" y="1805906"/>
            <a:ext cx="10019715" cy="413172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dirty="0">
              <a:solidFill>
                <a:schemeClr val="tx1"/>
              </a:solidFill>
              <a:latin typeface="仿宋" panose="02010609060101010101" pitchFamily="49" charset="-122"/>
              <a:ea typeface="仿宋" panose="02010609060101010101" pitchFamily="49" charset="-122"/>
            </a:endParaRPr>
          </a:p>
        </p:txBody>
      </p:sp>
      <p:graphicFrame>
        <p:nvGraphicFramePr>
          <p:cNvPr id="9" name="Object 23">
            <a:extLst>
              <a:ext uri="{FF2B5EF4-FFF2-40B4-BE49-F238E27FC236}">
                <a16:creationId xmlns:a16="http://schemas.microsoft.com/office/drawing/2014/main" id="{E07E8590-13F6-4523-BBFB-9A8E614D978C}"/>
              </a:ext>
            </a:extLst>
          </p:cNvPr>
          <p:cNvGraphicFramePr>
            <a:graphicFrameLocks noChangeAspect="1"/>
          </p:cNvGraphicFramePr>
          <p:nvPr>
            <p:extLst>
              <p:ext uri="{D42A27DB-BD31-4B8C-83A1-F6EECF244321}">
                <p14:modId xmlns:p14="http://schemas.microsoft.com/office/powerpoint/2010/main" val="2594726520"/>
              </p:ext>
            </p:extLst>
          </p:nvPr>
        </p:nvGraphicFramePr>
        <p:xfrm>
          <a:off x="2622940" y="1708976"/>
          <a:ext cx="6400800" cy="4368800"/>
        </p:xfrm>
        <a:graphic>
          <a:graphicData uri="http://schemas.openxmlformats.org/presentationml/2006/ole">
            <mc:AlternateContent xmlns:mc="http://schemas.openxmlformats.org/markup-compatibility/2006">
              <mc:Choice xmlns:v="urn:schemas-microsoft-com:vml" Requires="v">
                <p:oleObj spid="_x0000_s19470" name="BMP 图像" r:id="rId3" imgW="5105520" imgH="3543480" progId="Paint.Picture">
                  <p:embed/>
                </p:oleObj>
              </mc:Choice>
              <mc:Fallback>
                <p:oleObj name="BMP 图像" r:id="rId3" imgW="5105520" imgH="3543480" progId="Paint.Picture">
                  <p:embed/>
                  <p:pic>
                    <p:nvPicPr>
                      <p:cNvPr id="8" name="Object 23">
                        <a:extLst>
                          <a:ext uri="{FF2B5EF4-FFF2-40B4-BE49-F238E27FC236}">
                            <a16:creationId xmlns:a16="http://schemas.microsoft.com/office/drawing/2014/main" id="{073423D5-2B5E-4C6C-B004-B0D2AD4E74EF}"/>
                          </a:ext>
                        </a:extLst>
                      </p:cNvPr>
                      <p:cNvPicPr>
                        <a:picLocks noChangeAspect="1" noChangeArrowheads="1"/>
                      </p:cNvPicPr>
                      <p:nvPr/>
                    </p:nvPicPr>
                    <p:blipFill>
                      <a:blip r:embed="rId4"/>
                      <a:srcRect/>
                      <a:stretch>
                        <a:fillRect/>
                      </a:stretch>
                    </p:blipFill>
                    <p:spPr bwMode="auto">
                      <a:xfrm>
                        <a:off x="2622940" y="1708976"/>
                        <a:ext cx="6400800" cy="4368800"/>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144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．抽象元素（</a:t>
              </a:r>
              <a:r>
                <a:rPr lang="en-US" altLang="zh-CN" sz="2400" b="1" dirty="0">
                  <a:latin typeface="仿宋" panose="02010609060101010101" pitchFamily="49" charset="-122"/>
                  <a:ea typeface="仿宋" panose="02010609060101010101" pitchFamily="49" charset="-122"/>
                </a:rPr>
                <a:t>Element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Student.java</a:t>
              </a: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620714" y="2137678"/>
            <a:ext cx="8282941" cy="173915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altLang="zh-CN" sz="2800" b="1" dirty="0">
                <a:solidFill>
                  <a:schemeClr val="tx1"/>
                </a:solidFill>
                <a:latin typeface="Times New Roman" panose="02020603050405020304" pitchFamily="18" charset="0"/>
                <a:cs typeface="Times New Roman" panose="02020603050405020304" pitchFamily="18" charset="0"/>
              </a:rPr>
              <a:t>public abstract class Student{</a:t>
            </a:r>
          </a:p>
          <a:p>
            <a:pPr algn="just">
              <a:lnSpc>
                <a:spcPct val="95000"/>
              </a:lnSpc>
              <a:spcBef>
                <a:spcPct val="50000"/>
              </a:spcBef>
            </a:pPr>
            <a:r>
              <a:rPr lang="en-US" altLang="zh-CN" sz="2800" b="1" dirty="0">
                <a:solidFill>
                  <a:schemeClr val="tx1"/>
                </a:solidFill>
                <a:latin typeface="Times New Roman" panose="02020603050405020304" pitchFamily="18" charset="0"/>
                <a:cs typeface="Times New Roman" panose="02020603050405020304" pitchFamily="18" charset="0"/>
              </a:rPr>
              <a:t>      public abstract void accept(Visitor v);</a:t>
            </a:r>
          </a:p>
          <a:p>
            <a:pPr algn="just">
              <a:lnSpc>
                <a:spcPct val="95000"/>
              </a:lnSpc>
              <a:spcBef>
                <a:spcPct val="50000"/>
              </a:spcBef>
            </a:pPr>
            <a:r>
              <a:rPr lang="en-US" altLang="zh-CN" sz="2800" b="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911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．具体元素</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Concrete Element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Undergraduate.java </a:t>
              </a: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620714" y="1545633"/>
            <a:ext cx="9928861" cy="46608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6DE449-2EE3-4A48-8F30-A375ECF3B092}"/>
              </a:ext>
            </a:extLst>
          </p:cNvPr>
          <p:cNvSpPr txBox="1"/>
          <p:nvPr/>
        </p:nvSpPr>
        <p:spPr>
          <a:xfrm>
            <a:off x="2154923" y="1779760"/>
            <a:ext cx="8416363" cy="4382738"/>
          </a:xfrm>
          <a:prstGeom prst="rect">
            <a:avLst/>
          </a:prstGeom>
          <a:noFill/>
        </p:spPr>
        <p:txBody>
          <a:bodyPr wrap="square" rtlCol="0">
            <a:spAutoFit/>
          </a:bodyPr>
          <a:lstStyle/>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public  class Undergraduate extends Student{</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double </a:t>
            </a:r>
            <a:r>
              <a:rPr lang="en-US" altLang="zh-CN" sz="2000" b="1" dirty="0" err="1">
                <a:solidFill>
                  <a:srgbClr val="000000"/>
                </a:solidFill>
                <a:latin typeface="Times New Roman" panose="02020603050405020304" pitchFamily="18" charset="0"/>
                <a:cs typeface="Times New Roman" panose="02020603050405020304" pitchFamily="18" charset="0"/>
              </a:rPr>
              <a:t>math,english</a:t>
            </a:r>
            <a:r>
              <a:rPr lang="en-US" altLang="zh-CN" sz="2000" b="1"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成绩</a:t>
            </a:r>
          </a:p>
          <a:p>
            <a:pPr algn="just">
              <a:lnSpc>
                <a:spcPct val="70000"/>
              </a:lnSpc>
              <a:spcBef>
                <a:spcPct val="50000"/>
              </a:spcBef>
            </a:pPr>
            <a:r>
              <a:rPr lang="zh-CN" altLang="en-US" sz="2000" b="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String name;</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Undergraduate(String </a:t>
            </a:r>
            <a:r>
              <a:rPr lang="en-US" altLang="zh-CN" sz="2000" b="1" dirty="0" err="1">
                <a:solidFill>
                  <a:srgbClr val="000000"/>
                </a:solidFill>
                <a:latin typeface="Times New Roman" panose="02020603050405020304" pitchFamily="18" charset="0"/>
                <a:cs typeface="Times New Roman" panose="02020603050405020304" pitchFamily="18" charset="0"/>
              </a:rPr>
              <a:t>name,double</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math,double</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english</a:t>
            </a:r>
            <a:r>
              <a:rPr lang="en-US" altLang="zh-CN" sz="20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this.name=name;            </a:t>
            </a:r>
            <a:r>
              <a:rPr lang="en-US" altLang="zh-CN" sz="2000" b="1" dirty="0" err="1">
                <a:solidFill>
                  <a:srgbClr val="000000"/>
                </a:solidFill>
                <a:latin typeface="Times New Roman" panose="02020603050405020304" pitchFamily="18" charset="0"/>
                <a:cs typeface="Times New Roman" panose="02020603050405020304" pitchFamily="18" charset="0"/>
              </a:rPr>
              <a:t>this.math</a:t>
            </a:r>
            <a:r>
              <a:rPr lang="en-US" altLang="zh-CN" sz="2000" b="1" dirty="0">
                <a:solidFill>
                  <a:srgbClr val="000000"/>
                </a:solidFill>
                <a:latin typeface="Times New Roman" panose="02020603050405020304" pitchFamily="18" charset="0"/>
                <a:cs typeface="Times New Roman" panose="02020603050405020304" pitchFamily="18" charset="0"/>
              </a:rPr>
              <a:t>=math;            </a:t>
            </a:r>
            <a:r>
              <a:rPr lang="en-US" altLang="zh-CN" sz="2000" b="1" dirty="0" err="1">
                <a:solidFill>
                  <a:srgbClr val="000000"/>
                </a:solidFill>
                <a:latin typeface="Times New Roman" panose="02020603050405020304" pitchFamily="18" charset="0"/>
                <a:cs typeface="Times New Roman" panose="02020603050405020304" pitchFamily="18" charset="0"/>
              </a:rPr>
              <a:t>this.english</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dirty="0" err="1">
                <a:solidFill>
                  <a:srgbClr val="000000"/>
                </a:solidFill>
                <a:latin typeface="Times New Roman" panose="02020603050405020304" pitchFamily="18" charset="0"/>
                <a:cs typeface="Times New Roman" panose="02020603050405020304" pitchFamily="18" charset="0"/>
              </a:rPr>
              <a:t>english</a:t>
            </a:r>
            <a:r>
              <a:rPr lang="en-US" altLang="zh-CN" sz="20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 </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double </a:t>
            </a:r>
            <a:r>
              <a:rPr lang="en-US" altLang="zh-CN" sz="2000" b="1" dirty="0" err="1">
                <a:solidFill>
                  <a:srgbClr val="000000"/>
                </a:solidFill>
                <a:latin typeface="Times New Roman" panose="02020603050405020304" pitchFamily="18" charset="0"/>
                <a:cs typeface="Times New Roman" panose="02020603050405020304" pitchFamily="18" charset="0"/>
              </a:rPr>
              <a:t>getMath</a:t>
            </a:r>
            <a:r>
              <a:rPr lang="en-US" altLang="zh-CN" sz="2000" b="1" dirty="0">
                <a:solidFill>
                  <a:srgbClr val="000000"/>
                </a:solidFill>
                <a:latin typeface="Times New Roman" panose="02020603050405020304" pitchFamily="18" charset="0"/>
                <a:cs typeface="Times New Roman" panose="02020603050405020304" pitchFamily="18" charset="0"/>
              </a:rPr>
              <a:t>(){            return math;      } </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double </a:t>
            </a:r>
            <a:r>
              <a:rPr lang="en-US" altLang="zh-CN" sz="2000" b="1" dirty="0" err="1">
                <a:solidFill>
                  <a:srgbClr val="000000"/>
                </a:solidFill>
                <a:latin typeface="Times New Roman" panose="02020603050405020304" pitchFamily="18" charset="0"/>
                <a:cs typeface="Times New Roman" panose="02020603050405020304" pitchFamily="18" charset="0"/>
              </a:rPr>
              <a:t>getEnglish</a:t>
            </a:r>
            <a:r>
              <a:rPr lang="en-US" altLang="zh-CN" sz="2000" b="1" dirty="0">
                <a:solidFill>
                  <a:srgbClr val="000000"/>
                </a:solidFill>
                <a:latin typeface="Times New Roman" panose="02020603050405020304" pitchFamily="18" charset="0"/>
                <a:cs typeface="Times New Roman" panose="02020603050405020304" pitchFamily="18" charset="0"/>
              </a:rPr>
              <a:t>(){            return </a:t>
            </a:r>
            <a:r>
              <a:rPr lang="en-US" altLang="zh-CN" sz="2000" b="1" dirty="0" err="1">
                <a:solidFill>
                  <a:srgbClr val="000000"/>
                </a:solidFill>
                <a:latin typeface="Times New Roman" panose="02020603050405020304" pitchFamily="18" charset="0"/>
                <a:cs typeface="Times New Roman" panose="02020603050405020304" pitchFamily="18" charset="0"/>
              </a:rPr>
              <a:t>english</a:t>
            </a:r>
            <a:r>
              <a:rPr lang="en-US" altLang="zh-CN" sz="2000" b="1" dirty="0">
                <a:solidFill>
                  <a:srgbClr val="000000"/>
                </a:solidFill>
                <a:latin typeface="Times New Roman" panose="02020603050405020304" pitchFamily="18" charset="0"/>
                <a:cs typeface="Times New Roman" panose="02020603050405020304" pitchFamily="18" charset="0"/>
              </a:rPr>
              <a:t>;      } </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String </a:t>
            </a:r>
            <a:r>
              <a:rPr lang="en-US" altLang="zh-CN" sz="2000" b="1" dirty="0" err="1">
                <a:solidFill>
                  <a:srgbClr val="000000"/>
                </a:solidFill>
                <a:latin typeface="Times New Roman" panose="02020603050405020304" pitchFamily="18" charset="0"/>
                <a:cs typeface="Times New Roman" panose="02020603050405020304" pitchFamily="18" charset="0"/>
              </a:rPr>
              <a:t>getName</a:t>
            </a:r>
            <a:r>
              <a:rPr lang="en-US" altLang="zh-CN" sz="2000" b="1" dirty="0">
                <a:solidFill>
                  <a:srgbClr val="000000"/>
                </a:solidFill>
                <a:latin typeface="Times New Roman" panose="02020603050405020304" pitchFamily="18" charset="0"/>
                <a:cs typeface="Times New Roman" panose="02020603050405020304" pitchFamily="18" charset="0"/>
              </a:rPr>
              <a:t>(){            return name;      }</a:t>
            </a:r>
          </a:p>
          <a:p>
            <a:pPr algn="just">
              <a:lnSpc>
                <a:spcPct val="70000"/>
              </a:lnSpc>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     public void accept(Visitor v){           </a:t>
            </a:r>
            <a:r>
              <a:rPr lang="en-US" altLang="zh-CN" sz="2400" b="1" dirty="0" err="1">
                <a:solidFill>
                  <a:srgbClr val="FF0000"/>
                </a:solidFill>
                <a:latin typeface="Times New Roman" panose="02020603050405020304" pitchFamily="18" charset="0"/>
                <a:cs typeface="Times New Roman" panose="02020603050405020304" pitchFamily="18" charset="0"/>
              </a:rPr>
              <a:t>v.visit</a:t>
            </a:r>
            <a:r>
              <a:rPr lang="en-US" altLang="zh-CN" sz="2400" b="1" dirty="0">
                <a:solidFill>
                  <a:srgbClr val="FF0000"/>
                </a:solidFill>
                <a:latin typeface="Times New Roman" panose="02020603050405020304" pitchFamily="18" charset="0"/>
                <a:cs typeface="Times New Roman" panose="02020603050405020304" pitchFamily="18" charset="0"/>
              </a:rPr>
              <a:t>(this);      }</a:t>
            </a:r>
          </a:p>
          <a:p>
            <a:pPr algn="just">
              <a:lnSpc>
                <a:spcPct val="7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a:t>
            </a:r>
          </a:p>
          <a:p>
            <a:endParaRPr lang="zh-CN" altLang="en-US" sz="2000" dirty="0"/>
          </a:p>
        </p:txBody>
      </p:sp>
    </p:spTree>
    <p:extLst>
      <p:ext uri="{BB962C8B-B14F-4D97-AF65-F5344CB8AC3E}">
        <p14:creationId xmlns:p14="http://schemas.microsoft.com/office/powerpoint/2010/main" val="41146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．具体元素</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Concrete Element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GraduateStudent.java </a:t>
              </a: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759656" y="1545633"/>
            <a:ext cx="10789920" cy="46608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6DE449-2EE3-4A48-8F30-A375ECF3B092}"/>
              </a:ext>
            </a:extLst>
          </p:cNvPr>
          <p:cNvSpPr txBox="1"/>
          <p:nvPr/>
        </p:nvSpPr>
        <p:spPr>
          <a:xfrm>
            <a:off x="942535" y="1695354"/>
            <a:ext cx="10607041" cy="4421275"/>
          </a:xfrm>
          <a:prstGeom prst="rect">
            <a:avLst/>
          </a:prstGeom>
          <a:noFill/>
        </p:spPr>
        <p:txBody>
          <a:bodyPr wrap="square" rtlCol="0">
            <a:spAutoFit/>
          </a:bodyPr>
          <a:lstStyle/>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public  class </a:t>
            </a:r>
            <a:r>
              <a:rPr lang="en-US" altLang="zh-CN" sz="2000" b="1" dirty="0" err="1">
                <a:solidFill>
                  <a:srgbClr val="000000"/>
                </a:solidFill>
                <a:latin typeface="Times New Roman" panose="02020603050405020304" pitchFamily="18" charset="0"/>
                <a:cs typeface="Times New Roman" panose="02020603050405020304" pitchFamily="18" charset="0"/>
              </a:rPr>
              <a:t>GraduateStudent</a:t>
            </a:r>
            <a:r>
              <a:rPr lang="en-US" altLang="zh-CN" sz="2000" b="1" dirty="0">
                <a:solidFill>
                  <a:srgbClr val="000000"/>
                </a:solidFill>
                <a:latin typeface="Times New Roman" panose="02020603050405020304" pitchFamily="18" charset="0"/>
                <a:cs typeface="Times New Roman" panose="02020603050405020304" pitchFamily="18" charset="0"/>
              </a:rPr>
              <a:t> extends Student{</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double </a:t>
            </a:r>
            <a:r>
              <a:rPr lang="en-US" altLang="zh-CN" sz="2000" b="1" dirty="0" err="1">
                <a:solidFill>
                  <a:srgbClr val="000000"/>
                </a:solidFill>
                <a:latin typeface="Times New Roman" panose="02020603050405020304" pitchFamily="18" charset="0"/>
                <a:cs typeface="Times New Roman" panose="02020603050405020304" pitchFamily="18" charset="0"/>
              </a:rPr>
              <a:t>math,english,physics</a:t>
            </a:r>
            <a:r>
              <a:rPr lang="en-US" altLang="zh-CN" sz="2000" b="1"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成绩</a:t>
            </a:r>
          </a:p>
          <a:p>
            <a:pPr algn="just">
              <a:lnSpc>
                <a:spcPct val="60000"/>
              </a:lnSpc>
              <a:spcBef>
                <a:spcPct val="50000"/>
              </a:spcBef>
            </a:pPr>
            <a:r>
              <a:rPr lang="zh-CN" altLang="en-US" sz="2000" b="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String name;</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GraduateStudent</a:t>
            </a:r>
            <a:r>
              <a:rPr lang="en-US" altLang="zh-CN" sz="2000" b="1" dirty="0">
                <a:solidFill>
                  <a:srgbClr val="000000"/>
                </a:solidFill>
                <a:latin typeface="Times New Roman" panose="02020603050405020304" pitchFamily="18" charset="0"/>
                <a:cs typeface="Times New Roman" panose="02020603050405020304" pitchFamily="18" charset="0"/>
              </a:rPr>
              <a:t>(String </a:t>
            </a:r>
            <a:r>
              <a:rPr lang="en-US" altLang="zh-CN" sz="2000" b="1" dirty="0" err="1">
                <a:solidFill>
                  <a:srgbClr val="000000"/>
                </a:solidFill>
                <a:latin typeface="Times New Roman" panose="02020603050405020304" pitchFamily="18" charset="0"/>
                <a:cs typeface="Times New Roman" panose="02020603050405020304" pitchFamily="18" charset="0"/>
              </a:rPr>
              <a:t>name,double</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math,double</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english,double</a:t>
            </a:r>
            <a:r>
              <a:rPr lang="en-US" altLang="zh-CN" sz="2000" b="1" dirty="0">
                <a:solidFill>
                  <a:srgbClr val="000000"/>
                </a:solidFill>
                <a:latin typeface="Times New Roman" panose="02020603050405020304" pitchFamily="18" charset="0"/>
                <a:cs typeface="Times New Roman" panose="02020603050405020304" pitchFamily="18" charset="0"/>
              </a:rPr>
              <a:t> physics){</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this.name=name;            </a:t>
            </a:r>
            <a:r>
              <a:rPr lang="en-US" altLang="zh-CN" sz="2000" b="1" dirty="0" err="1">
                <a:solidFill>
                  <a:srgbClr val="000000"/>
                </a:solidFill>
                <a:latin typeface="Times New Roman" panose="02020603050405020304" pitchFamily="18" charset="0"/>
                <a:cs typeface="Times New Roman" panose="02020603050405020304" pitchFamily="18" charset="0"/>
              </a:rPr>
              <a:t>this.math</a:t>
            </a:r>
            <a:r>
              <a:rPr lang="en-US" altLang="zh-CN" sz="2000" b="1" dirty="0">
                <a:solidFill>
                  <a:srgbClr val="000000"/>
                </a:solidFill>
                <a:latin typeface="Times New Roman" panose="02020603050405020304" pitchFamily="18" charset="0"/>
                <a:cs typeface="Times New Roman" panose="02020603050405020304" pitchFamily="18" charset="0"/>
              </a:rPr>
              <a:t>=math;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this.english</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b="1" dirty="0" err="1">
                <a:solidFill>
                  <a:srgbClr val="000000"/>
                </a:solidFill>
                <a:latin typeface="Times New Roman" panose="02020603050405020304" pitchFamily="18" charset="0"/>
                <a:cs typeface="Times New Roman" panose="02020603050405020304" pitchFamily="18" charset="0"/>
              </a:rPr>
              <a:t>english</a:t>
            </a:r>
            <a:r>
              <a:rPr lang="en-US" altLang="zh-CN" sz="2000" b="1" dirty="0">
                <a:solidFill>
                  <a:srgbClr val="000000"/>
                </a:solidFill>
                <a:latin typeface="Times New Roman" panose="02020603050405020304" pitchFamily="18" charset="0"/>
                <a:cs typeface="Times New Roman" panose="02020603050405020304" pitchFamily="18" charset="0"/>
              </a:rPr>
              <a:t>;            </a:t>
            </a:r>
            <a:r>
              <a:rPr lang="en-US" altLang="zh-CN" sz="2000" b="1" dirty="0" err="1">
                <a:solidFill>
                  <a:srgbClr val="000000"/>
                </a:solidFill>
                <a:latin typeface="Times New Roman" panose="02020603050405020304" pitchFamily="18" charset="0"/>
                <a:cs typeface="Times New Roman" panose="02020603050405020304" pitchFamily="18" charset="0"/>
              </a:rPr>
              <a:t>this.physics</a:t>
            </a:r>
            <a:r>
              <a:rPr lang="en-US" altLang="zh-CN" sz="2000" b="1" dirty="0">
                <a:solidFill>
                  <a:srgbClr val="000000"/>
                </a:solidFill>
                <a:latin typeface="Times New Roman" panose="02020603050405020304" pitchFamily="18" charset="0"/>
                <a:cs typeface="Times New Roman" panose="02020603050405020304" pitchFamily="18" charset="0"/>
              </a:rPr>
              <a:t>=physics;</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double </a:t>
            </a:r>
            <a:r>
              <a:rPr lang="en-US" altLang="zh-CN" sz="2000" b="1" dirty="0" err="1">
                <a:solidFill>
                  <a:srgbClr val="000000"/>
                </a:solidFill>
                <a:latin typeface="Times New Roman" panose="02020603050405020304" pitchFamily="18" charset="0"/>
                <a:cs typeface="Times New Roman" panose="02020603050405020304" pitchFamily="18" charset="0"/>
              </a:rPr>
              <a:t>getMath</a:t>
            </a:r>
            <a:r>
              <a:rPr lang="en-US" altLang="zh-CN" sz="2000" b="1" dirty="0">
                <a:solidFill>
                  <a:srgbClr val="000000"/>
                </a:solidFill>
                <a:latin typeface="Times New Roman" panose="02020603050405020304" pitchFamily="18" charset="0"/>
                <a:cs typeface="Times New Roman" panose="02020603050405020304" pitchFamily="18" charset="0"/>
              </a:rPr>
              <a:t>(){            return math;      }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double </a:t>
            </a:r>
            <a:r>
              <a:rPr lang="en-US" altLang="zh-CN" sz="2000" b="1" dirty="0" err="1">
                <a:solidFill>
                  <a:srgbClr val="000000"/>
                </a:solidFill>
                <a:latin typeface="Times New Roman" panose="02020603050405020304" pitchFamily="18" charset="0"/>
                <a:cs typeface="Times New Roman" panose="02020603050405020304" pitchFamily="18" charset="0"/>
              </a:rPr>
              <a:t>getEnglish</a:t>
            </a:r>
            <a:r>
              <a:rPr lang="en-US" altLang="zh-CN" sz="2000" b="1" dirty="0">
                <a:solidFill>
                  <a:srgbClr val="000000"/>
                </a:solidFill>
                <a:latin typeface="Times New Roman" panose="02020603050405020304" pitchFamily="18" charset="0"/>
                <a:cs typeface="Times New Roman" panose="02020603050405020304" pitchFamily="18" charset="0"/>
              </a:rPr>
              <a:t>(){            return </a:t>
            </a:r>
            <a:r>
              <a:rPr lang="en-US" altLang="zh-CN" sz="2000" b="1" dirty="0" err="1">
                <a:solidFill>
                  <a:srgbClr val="000000"/>
                </a:solidFill>
                <a:latin typeface="Times New Roman" panose="02020603050405020304" pitchFamily="18" charset="0"/>
                <a:cs typeface="Times New Roman" panose="02020603050405020304" pitchFamily="18" charset="0"/>
              </a:rPr>
              <a:t>english</a:t>
            </a:r>
            <a:r>
              <a:rPr lang="en-US" altLang="zh-CN" sz="2000" b="1" dirty="0">
                <a:solidFill>
                  <a:srgbClr val="000000"/>
                </a:solidFill>
                <a:latin typeface="Times New Roman" panose="02020603050405020304" pitchFamily="18" charset="0"/>
                <a:cs typeface="Times New Roman" panose="02020603050405020304" pitchFamily="18" charset="0"/>
              </a:rPr>
              <a:t>;      }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double </a:t>
            </a:r>
            <a:r>
              <a:rPr lang="en-US" altLang="zh-CN" sz="2000" b="1" dirty="0" err="1">
                <a:solidFill>
                  <a:srgbClr val="000000"/>
                </a:solidFill>
                <a:latin typeface="Times New Roman" panose="02020603050405020304" pitchFamily="18" charset="0"/>
                <a:cs typeface="Times New Roman" panose="02020603050405020304" pitchFamily="18" charset="0"/>
              </a:rPr>
              <a:t>getPhysics</a:t>
            </a:r>
            <a:r>
              <a:rPr lang="en-US" altLang="zh-CN" sz="2000" b="1" dirty="0">
                <a:solidFill>
                  <a:srgbClr val="000000"/>
                </a:solidFill>
                <a:latin typeface="Times New Roman" panose="02020603050405020304" pitchFamily="18" charset="0"/>
                <a:cs typeface="Times New Roman" panose="02020603050405020304" pitchFamily="18" charset="0"/>
              </a:rPr>
              <a:t>(){            return physics;      }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      public String </a:t>
            </a:r>
            <a:r>
              <a:rPr lang="en-US" altLang="zh-CN" sz="2000" b="1" dirty="0" err="1">
                <a:solidFill>
                  <a:srgbClr val="000000"/>
                </a:solidFill>
                <a:latin typeface="Times New Roman" panose="02020603050405020304" pitchFamily="18" charset="0"/>
                <a:cs typeface="Times New Roman" panose="02020603050405020304" pitchFamily="18" charset="0"/>
              </a:rPr>
              <a:t>getName</a:t>
            </a:r>
            <a:r>
              <a:rPr lang="en-US" altLang="zh-CN" sz="2000" b="1" dirty="0">
                <a:solidFill>
                  <a:srgbClr val="000000"/>
                </a:solidFill>
                <a:latin typeface="Times New Roman" panose="02020603050405020304" pitchFamily="18" charset="0"/>
                <a:cs typeface="Times New Roman" panose="02020603050405020304" pitchFamily="18" charset="0"/>
              </a:rPr>
              <a:t>(){            return name;      }</a:t>
            </a:r>
          </a:p>
          <a:p>
            <a:pPr algn="just">
              <a:lnSpc>
                <a:spcPct val="60000"/>
              </a:lnSpc>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     public void accept(Visitor v){           </a:t>
            </a:r>
            <a:r>
              <a:rPr lang="en-US" altLang="zh-CN" sz="2400" b="1" dirty="0" err="1">
                <a:solidFill>
                  <a:srgbClr val="FF0000"/>
                </a:solidFill>
                <a:latin typeface="Times New Roman" panose="02020603050405020304" pitchFamily="18" charset="0"/>
                <a:cs typeface="Times New Roman" panose="02020603050405020304" pitchFamily="18" charset="0"/>
              </a:rPr>
              <a:t>v.visit</a:t>
            </a:r>
            <a:r>
              <a:rPr lang="en-US" altLang="zh-CN" sz="2400" b="1" dirty="0">
                <a:solidFill>
                  <a:srgbClr val="FF0000"/>
                </a:solidFill>
                <a:latin typeface="Times New Roman" panose="02020603050405020304" pitchFamily="18" charset="0"/>
                <a:cs typeface="Times New Roman" panose="02020603050405020304" pitchFamily="18" charset="0"/>
              </a:rPr>
              <a:t>(this);      }</a:t>
            </a:r>
          </a:p>
          <a:p>
            <a:pPr algn="just">
              <a:lnSpc>
                <a:spcPct val="60000"/>
              </a:lnSpc>
              <a:spcBef>
                <a:spcPct val="50000"/>
              </a:spcBef>
            </a:pPr>
            <a:r>
              <a:rPr lang="en-US" altLang="zh-CN" sz="2000"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99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．对象结构（</a:t>
              </a:r>
              <a:r>
                <a:rPr lang="en-US" altLang="zh-CN" sz="2400" b="1" dirty="0">
                  <a:latin typeface="仿宋" panose="02010609060101010101" pitchFamily="49" charset="-122"/>
                  <a:ea typeface="仿宋" panose="02010609060101010101" pitchFamily="49" charset="-122"/>
                </a:rPr>
                <a:t>Object Structure</a:t>
              </a:r>
              <a:r>
                <a:rPr lang="zh-CN" altLang="en-US" sz="2400" b="1" dirty="0">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 </a:t>
              </a: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845319" y="2649482"/>
            <a:ext cx="10057143" cy="160638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12" name="Text Box 22">
            <a:extLst>
              <a:ext uri="{FF2B5EF4-FFF2-40B4-BE49-F238E27FC236}">
                <a16:creationId xmlns:a16="http://schemas.microsoft.com/office/drawing/2014/main" id="{D69A8FDD-E3CA-4F7C-B938-F07B39F08775}"/>
              </a:ext>
            </a:extLst>
          </p:cNvPr>
          <p:cNvSpPr txBox="1">
            <a:spLocks noChangeArrowheads="1"/>
          </p:cNvSpPr>
          <p:nvPr/>
        </p:nvSpPr>
        <p:spPr bwMode="auto">
          <a:xfrm>
            <a:off x="928468" y="3452675"/>
            <a:ext cx="10461673" cy="346249"/>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50000"/>
              </a:lnSpc>
              <a:spcBef>
                <a:spcPct val="50000"/>
              </a:spcBef>
            </a:pPr>
            <a:r>
              <a:rPr lang="zh-CN" altLang="en-US" sz="3200" b="1" dirty="0">
                <a:solidFill>
                  <a:srgbClr val="0000FF"/>
                </a:solidFill>
                <a:latin typeface="仿宋" panose="02010609060101010101" pitchFamily="49" charset="-122"/>
                <a:ea typeface="仿宋" panose="02010609060101010101" pitchFamily="49" charset="-122"/>
              </a:rPr>
              <a:t>本例中，该角色是</a:t>
            </a:r>
            <a:r>
              <a:rPr lang="en-US" altLang="zh-CN" sz="3200" b="1" dirty="0" err="1">
                <a:solidFill>
                  <a:srgbClr val="0000FF"/>
                </a:solidFill>
                <a:latin typeface="仿宋" panose="02010609060101010101" pitchFamily="49" charset="-122"/>
                <a:ea typeface="仿宋" panose="02010609060101010101" pitchFamily="49" charset="-122"/>
              </a:rPr>
              <a:t>java.util</a:t>
            </a:r>
            <a:r>
              <a:rPr lang="zh-CN" altLang="en-US" sz="3200" b="1" dirty="0">
                <a:solidFill>
                  <a:srgbClr val="0000FF"/>
                </a:solidFill>
                <a:latin typeface="仿宋" panose="02010609060101010101" pitchFamily="49" charset="-122"/>
                <a:ea typeface="仿宋" panose="02010609060101010101" pitchFamily="49" charset="-122"/>
              </a:rPr>
              <a:t>包中的</a:t>
            </a:r>
            <a:r>
              <a:rPr lang="en-US" altLang="zh-CN" sz="3200" b="1" dirty="0" err="1">
                <a:solidFill>
                  <a:srgbClr val="0000FF"/>
                </a:solidFill>
                <a:latin typeface="仿宋" panose="02010609060101010101" pitchFamily="49" charset="-122"/>
                <a:ea typeface="仿宋" panose="02010609060101010101" pitchFamily="49" charset="-122"/>
              </a:rPr>
              <a:t>ArrayList</a:t>
            </a:r>
            <a:r>
              <a:rPr lang="zh-CN" altLang="en-US" sz="3200" b="1" dirty="0">
                <a:solidFill>
                  <a:srgbClr val="0000FF"/>
                </a:solidFill>
                <a:latin typeface="仿宋" panose="02010609060101010101" pitchFamily="49" charset="-122"/>
                <a:ea typeface="仿宋" panose="02010609060101010101" pitchFamily="49" charset="-122"/>
              </a:rPr>
              <a:t>集合。</a:t>
            </a:r>
            <a:r>
              <a:rPr lang="zh-CN" altLang="en-US" sz="3200"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943679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．抽象访问者（</a:t>
              </a:r>
              <a:r>
                <a:rPr lang="en-US" altLang="zh-CN" sz="2400" b="1" dirty="0">
                  <a:latin typeface="仿宋" panose="02010609060101010101" pitchFamily="49" charset="-122"/>
                  <a:ea typeface="仿宋" panose="02010609060101010101" pitchFamily="49" charset="-122"/>
                </a:rPr>
                <a:t>Visitor</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Visitor.java </a:t>
              </a: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2631916" y="2399948"/>
            <a:ext cx="7216726" cy="23551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6DE449-2EE3-4A48-8F30-A375ECF3B092}"/>
              </a:ext>
            </a:extLst>
          </p:cNvPr>
          <p:cNvSpPr txBox="1"/>
          <p:nvPr/>
        </p:nvSpPr>
        <p:spPr>
          <a:xfrm>
            <a:off x="2926081" y="2907149"/>
            <a:ext cx="7160456" cy="1495794"/>
          </a:xfrm>
          <a:prstGeom prst="rect">
            <a:avLst/>
          </a:prstGeom>
          <a:noFill/>
        </p:spPr>
        <p:txBody>
          <a:bodyPr wrap="square" rtlCol="0">
            <a:spAutoFit/>
          </a:bodyPr>
          <a:lstStyle/>
          <a:p>
            <a:pPr algn="just">
              <a:lnSpc>
                <a:spcPct val="80000"/>
              </a:lnSpc>
              <a:spcBef>
                <a:spcPct val="20000"/>
              </a:spcBef>
            </a:pPr>
            <a:r>
              <a:rPr lang="en-US" altLang="zh-CN" sz="2400" b="1" dirty="0">
                <a:latin typeface="Times New Roman" panose="02020603050405020304" pitchFamily="18" charset="0"/>
                <a:cs typeface="Times New Roman" panose="02020603050405020304" pitchFamily="18" charset="0"/>
              </a:rPr>
              <a:t>public interface Visitor{</a:t>
            </a:r>
          </a:p>
          <a:p>
            <a:pPr algn="just">
              <a:lnSpc>
                <a:spcPct val="80000"/>
              </a:lnSpc>
              <a:spcBef>
                <a:spcPct val="20000"/>
              </a:spcBef>
            </a:pPr>
            <a:r>
              <a:rPr lang="en-US" altLang="zh-CN" sz="2400" b="1" dirty="0">
                <a:latin typeface="Times New Roman" panose="02020603050405020304" pitchFamily="18" charset="0"/>
                <a:cs typeface="Times New Roman" panose="02020603050405020304" pitchFamily="18" charset="0"/>
              </a:rPr>
              <a:t>    public void visit(Undergraduate </a:t>
            </a:r>
            <a:r>
              <a:rPr lang="en-US" altLang="zh-CN" sz="2400" b="1" dirty="0" err="1">
                <a:latin typeface="Times New Roman" panose="02020603050405020304" pitchFamily="18" charset="0"/>
                <a:cs typeface="Times New Roman" panose="02020603050405020304" pitchFamily="18" charset="0"/>
              </a:rPr>
              <a:t>stu</a:t>
            </a:r>
            <a:r>
              <a:rPr lang="en-US" altLang="zh-CN" sz="2400" b="1" dirty="0">
                <a:latin typeface="Times New Roman" panose="02020603050405020304" pitchFamily="18" charset="0"/>
                <a:cs typeface="Times New Roman" panose="02020603050405020304" pitchFamily="18" charset="0"/>
              </a:rPr>
              <a:t>);</a:t>
            </a:r>
          </a:p>
          <a:p>
            <a:pPr algn="just">
              <a:lnSpc>
                <a:spcPct val="80000"/>
              </a:lnSpc>
              <a:spcBef>
                <a:spcPct val="20000"/>
              </a:spcBef>
            </a:pPr>
            <a:r>
              <a:rPr lang="en-US" altLang="zh-CN" sz="2400" b="1" dirty="0">
                <a:latin typeface="Times New Roman" panose="02020603050405020304" pitchFamily="18" charset="0"/>
                <a:cs typeface="Times New Roman" panose="02020603050405020304" pitchFamily="18" charset="0"/>
              </a:rPr>
              <a:t>    public void visit(</a:t>
            </a:r>
            <a:r>
              <a:rPr lang="en-US" altLang="zh-CN" sz="2400" b="1" dirty="0" err="1">
                <a:latin typeface="Times New Roman" panose="02020603050405020304" pitchFamily="18" charset="0"/>
                <a:cs typeface="Times New Roman" panose="02020603050405020304" pitchFamily="18" charset="0"/>
              </a:rPr>
              <a:t>GraduateStudent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stu</a:t>
            </a:r>
            <a:r>
              <a:rPr lang="en-US" altLang="zh-CN" sz="2400" b="1" dirty="0">
                <a:latin typeface="Times New Roman" panose="02020603050405020304" pitchFamily="18" charset="0"/>
                <a:cs typeface="Times New Roman" panose="02020603050405020304" pitchFamily="18" charset="0"/>
              </a:rPr>
              <a:t>);</a:t>
            </a:r>
          </a:p>
          <a:p>
            <a:pPr algn="just">
              <a:lnSpc>
                <a:spcPct val="80000"/>
              </a:lnSpc>
              <a:spcBef>
                <a:spcPct val="20000"/>
              </a:spcBef>
            </a:pPr>
            <a:r>
              <a:rPr lang="en-US" altLang="zh-C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41256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spcBef>
                  <a:spcPct val="50000"/>
                </a:spcBef>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5</a:t>
              </a:r>
              <a:r>
                <a:rPr lang="zh-CN" altLang="en-US" sz="2400" b="1" dirty="0">
                  <a:latin typeface="仿宋" panose="02010609060101010101" pitchFamily="49" charset="-122"/>
                  <a:ea typeface="仿宋" panose="02010609060101010101" pitchFamily="49" charset="-122"/>
                </a:rPr>
                <a:t>．具体访问者（ </a:t>
              </a:r>
              <a:r>
                <a:rPr lang="en-US" altLang="zh-CN" sz="2400" b="1" dirty="0">
                  <a:latin typeface="仿宋" panose="02010609060101010101" pitchFamily="49" charset="-122"/>
                  <a:ea typeface="仿宋" panose="02010609060101010101" pitchFamily="49" charset="-122"/>
                </a:rPr>
                <a:t>Concrete Visitor</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Company.java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924608" y="1545634"/>
            <a:ext cx="9161927" cy="46608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6DE449-2EE3-4A48-8F30-A375ECF3B092}"/>
              </a:ext>
            </a:extLst>
          </p:cNvPr>
          <p:cNvSpPr txBox="1"/>
          <p:nvPr/>
        </p:nvSpPr>
        <p:spPr>
          <a:xfrm>
            <a:off x="1914463" y="1709246"/>
            <a:ext cx="8651630" cy="4576702"/>
          </a:xfrm>
          <a:prstGeom prst="rect">
            <a:avLst/>
          </a:prstGeom>
          <a:noFill/>
        </p:spPr>
        <p:txBody>
          <a:bodyPr wrap="square" rtlCol="0">
            <a:spAutoFit/>
          </a:bodyPr>
          <a:lstStyle/>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public class  Company implements Visitor{</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public void visit(Undergraduate </a:t>
            </a:r>
            <a:r>
              <a:rPr lang="en-US" altLang="zh-CN" sz="2000" b="1" dirty="0" err="1">
                <a:latin typeface="Times New Roman" panose="02020603050405020304" pitchFamily="18" charset="0"/>
                <a:cs typeface="Times New Roman" panose="02020603050405020304" pitchFamily="18" charset="0"/>
              </a:rPr>
              <a:t>stu</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double math=</a:t>
            </a:r>
            <a:r>
              <a:rPr lang="en-US" altLang="zh-CN" sz="2000" b="1" dirty="0" err="1">
                <a:latin typeface="Times New Roman" panose="02020603050405020304" pitchFamily="18" charset="0"/>
                <a:cs typeface="Times New Roman" panose="02020603050405020304" pitchFamily="18" charset="0"/>
              </a:rPr>
              <a:t>stu.getMath</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double </a:t>
            </a:r>
            <a:r>
              <a:rPr lang="en-US" altLang="zh-CN" sz="2000" b="1" dirty="0" err="1">
                <a:latin typeface="Times New Roman" panose="02020603050405020304" pitchFamily="18" charset="0"/>
                <a:cs typeface="Times New Roman" panose="02020603050405020304" pitchFamily="18" charset="0"/>
              </a:rPr>
              <a:t>english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stu.getEnglish</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if(math&gt;80&amp;&amp;</a:t>
            </a:r>
            <a:r>
              <a:rPr lang="en-US" altLang="zh-CN" sz="2000" b="1" dirty="0" err="1">
                <a:latin typeface="Times New Roman" panose="02020603050405020304" pitchFamily="18" charset="0"/>
                <a:cs typeface="Times New Roman" panose="02020603050405020304" pitchFamily="18" charset="0"/>
              </a:rPr>
              <a:t>english</a:t>
            </a:r>
            <a:r>
              <a:rPr lang="en-US" altLang="zh-CN" sz="2000" b="1" dirty="0">
                <a:latin typeface="Times New Roman" panose="02020603050405020304" pitchFamily="18" charset="0"/>
                <a:cs typeface="Times New Roman" panose="02020603050405020304" pitchFamily="18" charset="0"/>
              </a:rPr>
              <a:t>&gt;90)</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stu.getName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被录用</a:t>
            </a: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public void visit(</a:t>
            </a:r>
            <a:r>
              <a:rPr lang="en-US" altLang="zh-CN" sz="2000" b="1" dirty="0" err="1">
                <a:latin typeface="Times New Roman" panose="02020603050405020304" pitchFamily="18" charset="0"/>
                <a:cs typeface="Times New Roman" panose="02020603050405020304" pitchFamily="18" charset="0"/>
              </a:rPr>
              <a:t>GraduateStudent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stu</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double math=</a:t>
            </a:r>
            <a:r>
              <a:rPr lang="en-US" altLang="zh-CN" sz="2000" b="1" dirty="0" err="1">
                <a:latin typeface="Times New Roman" panose="02020603050405020304" pitchFamily="18" charset="0"/>
                <a:cs typeface="Times New Roman" panose="02020603050405020304" pitchFamily="18" charset="0"/>
              </a:rPr>
              <a:t>stu.getMath</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double </a:t>
            </a:r>
            <a:r>
              <a:rPr lang="en-US" altLang="zh-CN" sz="2000" b="1" dirty="0" err="1">
                <a:latin typeface="Times New Roman" panose="02020603050405020304" pitchFamily="18" charset="0"/>
                <a:cs typeface="Times New Roman" panose="02020603050405020304" pitchFamily="18" charset="0"/>
              </a:rPr>
              <a:t>english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stu.getEnglish</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double physics=</a:t>
            </a:r>
            <a:r>
              <a:rPr lang="en-US" altLang="zh-CN" sz="2000" b="1" dirty="0" err="1">
                <a:latin typeface="Times New Roman" panose="02020603050405020304" pitchFamily="18" charset="0"/>
                <a:cs typeface="Times New Roman" panose="02020603050405020304" pitchFamily="18" charset="0"/>
              </a:rPr>
              <a:t>stu.getPhysics</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if(math&gt;80&amp;&amp;</a:t>
            </a:r>
            <a:r>
              <a:rPr lang="en-US" altLang="zh-CN" sz="2000" b="1" dirty="0" err="1">
                <a:latin typeface="Times New Roman" panose="02020603050405020304" pitchFamily="18" charset="0"/>
                <a:cs typeface="Times New Roman" panose="02020603050405020304" pitchFamily="18" charset="0"/>
              </a:rPr>
              <a:t>english</a:t>
            </a:r>
            <a:r>
              <a:rPr lang="en-US" altLang="zh-CN" sz="2000" b="1" dirty="0">
                <a:latin typeface="Times New Roman" panose="02020603050405020304" pitchFamily="18" charset="0"/>
                <a:cs typeface="Times New Roman" panose="02020603050405020304" pitchFamily="18" charset="0"/>
              </a:rPr>
              <a:t>&gt;90&amp;&amp;physics&gt;70)</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stu.getName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被录用</a:t>
            </a: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0493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spcBef>
                  <a:spcPct val="50000"/>
                </a:spcBef>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应用示例</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924608" y="1545634"/>
            <a:ext cx="9161927" cy="46608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6DE449-2EE3-4A48-8F30-A375ECF3B092}"/>
              </a:ext>
            </a:extLst>
          </p:cNvPr>
          <p:cNvSpPr txBox="1"/>
          <p:nvPr/>
        </p:nvSpPr>
        <p:spPr>
          <a:xfrm>
            <a:off x="1434905" y="1579526"/>
            <a:ext cx="8651630" cy="5192255"/>
          </a:xfrm>
          <a:prstGeom prst="rect">
            <a:avLst/>
          </a:prstGeom>
          <a:noFill/>
        </p:spPr>
        <p:txBody>
          <a:bodyPr wrap="square" rtlCol="0">
            <a:spAutoFit/>
          </a:bodyPr>
          <a:lstStyle/>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public class Application{</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public static void main(String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args</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Visitor visitor=new Company();</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ArrayList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&lt;Student&gt;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=new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ArrayList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&lt;Student&gt;();</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Student student=null;</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studentList.add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(student=new Undergraduate("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张三</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",67,88));</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studentList.add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(student=new Undergraduate("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李四</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",90,98));</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studentList.add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(student=new Undergraduate("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将粼粼</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",85,92));</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studentList.add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(student=new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GraduateStudent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刘名</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",88,70,87));</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studentList.add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(student=new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GraduateStudent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郝人</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",90,95,82));</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Iterator&lt;Student&gt;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iter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studentList.iterator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while(</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iter.hasNext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Student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iter.next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stu.accept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(visitor);  </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188979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A68E52A0-DD82-4DD4-8482-DD8AD7D1548A}"/>
              </a:ext>
            </a:extLst>
          </p:cNvPr>
          <p:cNvSpPr/>
          <p:nvPr/>
        </p:nvSpPr>
        <p:spPr bwMode="auto">
          <a:xfrm>
            <a:off x="0" y="1744373"/>
            <a:ext cx="12190414" cy="3199606"/>
          </a:xfrm>
          <a:prstGeom prst="rect">
            <a:avLst/>
          </a:prstGeom>
          <a:solidFill>
            <a:schemeClr val="bg1">
              <a:lumMod val="85000"/>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楷体_GB2312"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子类的可访问性</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DDBE2B85-D7A0-4F6E-A6EA-8AFF30D15A88}"/>
              </a:ext>
            </a:extLst>
          </p:cNvPr>
          <p:cNvSpPr txBox="1">
            <a:spLocks/>
          </p:cNvSpPr>
          <p:nvPr/>
        </p:nvSpPr>
        <p:spPr>
          <a:xfrm>
            <a:off x="1675606" y="1892978"/>
            <a:ext cx="9410789" cy="450861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6</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）父类与子类不在同一个包中，则父类中的友好成员不可以被子类中的方法直接访问，在子类类体外不可以通过子类对象访问，只能通过继承自父类的并且子类可以访问的方法间接访问。</a:t>
            </a:r>
          </a:p>
        </p:txBody>
      </p:sp>
      <p:grpSp>
        <p:nvGrpSpPr>
          <p:cNvPr id="9" name="组合 8">
            <a:extLst>
              <a:ext uri="{FF2B5EF4-FFF2-40B4-BE49-F238E27FC236}">
                <a16:creationId xmlns:a16="http://schemas.microsoft.com/office/drawing/2014/main" id="{6F4635F6-820F-43F9-93C8-CAA5BF6B27D9}"/>
              </a:ext>
            </a:extLst>
          </p:cNvPr>
          <p:cNvGrpSpPr/>
          <p:nvPr/>
        </p:nvGrpSpPr>
        <p:grpSpPr>
          <a:xfrm>
            <a:off x="900584" y="2017661"/>
            <a:ext cx="622569" cy="622573"/>
            <a:chOff x="441872" y="4072935"/>
            <a:chExt cx="705309" cy="705313"/>
          </a:xfrm>
        </p:grpSpPr>
        <p:grpSp>
          <p:nvGrpSpPr>
            <p:cNvPr id="10" name="组合 9">
              <a:extLst>
                <a:ext uri="{FF2B5EF4-FFF2-40B4-BE49-F238E27FC236}">
                  <a16:creationId xmlns:a16="http://schemas.microsoft.com/office/drawing/2014/main" id="{9E8EBC22-70E2-4ACB-83A8-7A8383439E1D}"/>
                </a:ext>
              </a:extLst>
            </p:cNvPr>
            <p:cNvGrpSpPr/>
            <p:nvPr/>
          </p:nvGrpSpPr>
          <p:grpSpPr>
            <a:xfrm>
              <a:off x="441872" y="4072935"/>
              <a:ext cx="705309" cy="705313"/>
              <a:chOff x="925975" y="3363269"/>
              <a:chExt cx="899446" cy="899451"/>
            </a:xfrm>
          </p:grpSpPr>
          <p:sp>
            <p:nvSpPr>
              <p:cNvPr id="16" name="Oval 173">
                <a:extLst>
                  <a:ext uri="{FF2B5EF4-FFF2-40B4-BE49-F238E27FC236}">
                    <a16:creationId xmlns:a16="http://schemas.microsoft.com/office/drawing/2014/main" id="{618EC418-B2D4-486B-B4AB-35B74A8DE428}"/>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7" name="Oval 174">
                <a:extLst>
                  <a:ext uri="{FF2B5EF4-FFF2-40B4-BE49-F238E27FC236}">
                    <a16:creationId xmlns:a16="http://schemas.microsoft.com/office/drawing/2014/main" id="{ADC0A3AE-9761-43B7-B823-1A88A7F0CBBA}"/>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11" name="组合 10">
              <a:extLst>
                <a:ext uri="{FF2B5EF4-FFF2-40B4-BE49-F238E27FC236}">
                  <a16:creationId xmlns:a16="http://schemas.microsoft.com/office/drawing/2014/main" id="{171E718C-4FE3-4CD9-858D-5D22FD17BB11}"/>
                </a:ext>
              </a:extLst>
            </p:cNvPr>
            <p:cNvGrpSpPr/>
            <p:nvPr/>
          </p:nvGrpSpPr>
          <p:grpSpPr>
            <a:xfrm>
              <a:off x="566690" y="4191794"/>
              <a:ext cx="346916" cy="442988"/>
              <a:chOff x="9341700" y="1864776"/>
              <a:chExt cx="471484" cy="602052"/>
            </a:xfrm>
          </p:grpSpPr>
          <p:sp>
            <p:nvSpPr>
              <p:cNvPr id="12" name="Freeform 195">
                <a:extLst>
                  <a:ext uri="{FF2B5EF4-FFF2-40B4-BE49-F238E27FC236}">
                    <a16:creationId xmlns:a16="http://schemas.microsoft.com/office/drawing/2014/main" id="{50552EE6-F5E0-4625-AAEB-F6015507F4FA}"/>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96">
                <a:extLst>
                  <a:ext uri="{FF2B5EF4-FFF2-40B4-BE49-F238E27FC236}">
                    <a16:creationId xmlns:a16="http://schemas.microsoft.com/office/drawing/2014/main" id="{5AE98127-8995-4488-8DF1-4CF9DC81A649}"/>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97">
                <a:extLst>
                  <a:ext uri="{FF2B5EF4-FFF2-40B4-BE49-F238E27FC236}">
                    <a16:creationId xmlns:a16="http://schemas.microsoft.com/office/drawing/2014/main" id="{899DE233-A125-4F08-96CF-2C7564DD6BCB}"/>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5" name="Freeform 198">
                <a:extLst>
                  <a:ext uri="{FF2B5EF4-FFF2-40B4-BE49-F238E27FC236}">
                    <a16:creationId xmlns:a16="http://schemas.microsoft.com/office/drawing/2014/main" id="{77785BF4-F0FD-4DB8-8B48-CDA1BCE8CE10}"/>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sp>
        <p:nvSpPr>
          <p:cNvPr id="18" name="矩形 17">
            <a:extLst>
              <a:ext uri="{FF2B5EF4-FFF2-40B4-BE49-F238E27FC236}">
                <a16:creationId xmlns:a16="http://schemas.microsoft.com/office/drawing/2014/main" id="{FDBDEDCF-595E-4976-B54A-314BFF11438F}"/>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0" name="组合 19">
            <a:extLst>
              <a:ext uri="{FF2B5EF4-FFF2-40B4-BE49-F238E27FC236}">
                <a16:creationId xmlns:a16="http://schemas.microsoft.com/office/drawing/2014/main" id="{ADCFBAAE-777A-457A-9BAB-3BD9C7DC4B0D}"/>
              </a:ext>
            </a:extLst>
          </p:cNvPr>
          <p:cNvGrpSpPr/>
          <p:nvPr/>
        </p:nvGrpSpPr>
        <p:grpSpPr>
          <a:xfrm>
            <a:off x="761207" y="6189669"/>
            <a:ext cx="352250" cy="455613"/>
            <a:chOff x="5449889" y="1827213"/>
            <a:chExt cx="352250" cy="455613"/>
          </a:xfrm>
          <a:solidFill>
            <a:srgbClr val="FFFF00"/>
          </a:solidFill>
        </p:grpSpPr>
        <p:sp>
          <p:nvSpPr>
            <p:cNvPr id="21" name="Freeform 125">
              <a:extLst>
                <a:ext uri="{FF2B5EF4-FFF2-40B4-BE49-F238E27FC236}">
                  <a16:creationId xmlns:a16="http://schemas.microsoft.com/office/drawing/2014/main" id="{F16A7A11-F878-4633-9C40-C099448C4DE8}"/>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2" name="Freeform 126">
              <a:extLst>
                <a:ext uri="{FF2B5EF4-FFF2-40B4-BE49-F238E27FC236}">
                  <a16:creationId xmlns:a16="http://schemas.microsoft.com/office/drawing/2014/main" id="{61785350-B455-4EC2-B4EF-905AF35D0E6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23" name="内容占位符 2">
            <a:extLst>
              <a:ext uri="{FF2B5EF4-FFF2-40B4-BE49-F238E27FC236}">
                <a16:creationId xmlns:a16="http://schemas.microsoft.com/office/drawing/2014/main" id="{3525F817-6F12-4C48-967E-461EDBED0E68}"/>
              </a:ext>
            </a:extLst>
          </p:cNvPr>
          <p:cNvSpPr txBox="1">
            <a:spLocks/>
          </p:cNvSpPr>
          <p:nvPr/>
        </p:nvSpPr>
        <p:spPr>
          <a:xfrm>
            <a:off x="1069615" y="6172994"/>
            <a:ext cx="10206795"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4.8】</a:t>
            </a:r>
            <a:r>
              <a:rPr lang="zh-CN" altLang="en-US" sz="2400" dirty="0">
                <a:solidFill>
                  <a:schemeClr val="bg1"/>
                </a:solidFill>
                <a:latin typeface="仿宋" panose="02010609060101010101" pitchFamily="49" charset="-122"/>
                <a:ea typeface="仿宋" panose="02010609060101010101" pitchFamily="49" charset="-122"/>
              </a:rPr>
              <a:t>子类对象对继承自父类成员的可访问性。</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Example4_08.java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E4D93819-E0E8-4DC1-AC44-46A692678159}"/>
              </a:ext>
            </a:extLst>
          </p:cNvPr>
          <p:cNvGrpSpPr/>
          <p:nvPr/>
        </p:nvGrpSpPr>
        <p:grpSpPr>
          <a:xfrm flipH="1">
            <a:off x="6575336" y="4648994"/>
            <a:ext cx="5441599" cy="1357947"/>
            <a:chOff x="897607" y="5043462"/>
            <a:chExt cx="5441599" cy="1357947"/>
          </a:xfrm>
        </p:grpSpPr>
        <p:sp>
          <p:nvSpPr>
            <p:cNvPr id="25" name="矩形 24">
              <a:extLst>
                <a:ext uri="{FF2B5EF4-FFF2-40B4-BE49-F238E27FC236}">
                  <a16:creationId xmlns:a16="http://schemas.microsoft.com/office/drawing/2014/main" id="{7CD26EF0-D5E2-4C44-90C0-502D4E2916E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D0C84D94-BAE1-4D44-B584-949435BBAB4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419CE6EB-A8A6-4D84-B611-3619C2DE635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F66BA7BD-A16B-48C6-B1D0-5A3165F81560}"/>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C4613610-56F2-4953-AA7D-9EDCF9E19362}"/>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4751BC32-90E7-4F05-9B0D-7E246F6CBAB7}"/>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FA62E197-2B9A-4950-9702-02AE9156C085}"/>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A5AECFA2-9066-4FC7-803B-EFB198634D84}"/>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884B38F1-E28C-43D4-B41E-A5F840510E8B}"/>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EF4A98A7-DD3C-4A3E-B395-B4E85F45B007}"/>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12FF40D5-ECF5-48AE-A5CD-A706A5917ECF}"/>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C3F21192-B6B2-4BEE-8F6C-CBE38084C2E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983C342C-4C67-4125-AFA0-48A45491A72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B90B5745-05D5-4E86-8F91-3C23F3DE2C2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EBBF70CD-E9DB-4098-9FD3-40FB4936A30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A79766A-60EE-4369-AB94-B58C1045A1C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549DF1B4-7098-44B8-BAC7-52DE6FC87C7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8370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500"/>
                            </p:stCondLst>
                            <p:childTnLst>
                              <p:par>
                                <p:cTn id="30" presetID="3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 calcmode="lin" valueType="num">
                                      <p:cBhvr>
                                        <p:cTn id="34" dur="1000" fill="hold"/>
                                        <p:tgtEl>
                                          <p:spTgt spid="20"/>
                                        </p:tgtEl>
                                        <p:attrNameLst>
                                          <p:attrName>style.rotation</p:attrName>
                                        </p:attrNameLst>
                                      </p:cBhvr>
                                      <p:tavLst>
                                        <p:tav tm="0">
                                          <p:val>
                                            <p:fltVal val="90"/>
                                          </p:val>
                                        </p:tav>
                                        <p:tav tm="100000">
                                          <p:val>
                                            <p:fltVal val="0"/>
                                          </p:val>
                                        </p:tav>
                                      </p:tavLst>
                                    </p:anim>
                                    <p:animEffect transition="in" filter="fade">
                                      <p:cBhvr>
                                        <p:cTn id="35" dur="1000"/>
                                        <p:tgtEl>
                                          <p:spTgt spid="20"/>
                                        </p:tgtEl>
                                      </p:cBhvr>
                                    </p:animEffect>
                                  </p:childTnLst>
                                </p:cTn>
                              </p:par>
                            </p:childTnLst>
                          </p:cTn>
                        </p:par>
                        <p:par>
                          <p:cTn id="36" fill="hold">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1+#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6" presetClass="entr" presetSubtype="16"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circle(in)">
                                      <p:cBhvr>
                                        <p:cTn id="44"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animBg="1"/>
      <p:bldP spid="8" grpId="0"/>
      <p:bldP spid="18" grpId="0" animBg="1"/>
      <p:bldP spid="2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spcBef>
                  <a:spcPct val="50000"/>
                </a:spcBef>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双重分派</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0" y="1449523"/>
            <a:ext cx="8550065" cy="466088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D3542D96-7BD3-4A85-92C6-728597013A4D}"/>
              </a:ext>
            </a:extLst>
          </p:cNvPr>
          <p:cNvSpPr/>
          <p:nvPr/>
        </p:nvSpPr>
        <p:spPr>
          <a:xfrm>
            <a:off x="257363" y="1829925"/>
            <a:ext cx="8292702" cy="1569660"/>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访问者模式使用了一种称为“双重分派”的技术：在访问者模式中，被访问者，即</a:t>
            </a:r>
            <a:r>
              <a:rPr lang="en-US" altLang="zh-CN" sz="2400" dirty="0">
                <a:latin typeface="仿宋" panose="02010609060101010101" pitchFamily="49" charset="-122"/>
                <a:ea typeface="仿宋" panose="02010609060101010101" pitchFamily="49" charset="-122"/>
              </a:rPr>
              <a:t>Element</a:t>
            </a:r>
            <a:r>
              <a:rPr lang="zh-CN" altLang="zh-CN" sz="2400" dirty="0">
                <a:latin typeface="仿宋" panose="02010609060101010101" pitchFamily="49" charset="-122"/>
                <a:ea typeface="仿宋" panose="02010609060101010101" pitchFamily="49" charset="-122"/>
              </a:rPr>
              <a:t>元素角色首先调用</a:t>
            </a:r>
            <a:r>
              <a:rPr lang="en-US" altLang="zh-CN" sz="2400" dirty="0">
                <a:latin typeface="仿宋" panose="02010609060101010101" pitchFamily="49" charset="-122"/>
                <a:ea typeface="仿宋" panose="02010609060101010101" pitchFamily="49" charset="-122"/>
              </a:rPr>
              <a:t>accept(Visitor visitor)</a:t>
            </a:r>
            <a:r>
              <a:rPr lang="zh-CN" altLang="zh-CN" sz="2400" dirty="0">
                <a:latin typeface="仿宋" panose="02010609060101010101" pitchFamily="49" charset="-122"/>
                <a:ea typeface="仿宋" panose="02010609060101010101" pitchFamily="49" charset="-122"/>
              </a:rPr>
              <a:t>方法接收访问者，被接收的访问者</a:t>
            </a:r>
            <a:r>
              <a:rPr lang="en-US" altLang="zh-CN" sz="2400" dirty="0">
                <a:latin typeface="仿宋" panose="02010609060101010101" pitchFamily="49" charset="-122"/>
                <a:ea typeface="仿宋" panose="02010609060101010101" pitchFamily="49" charset="-122"/>
              </a:rPr>
              <a:t>v</a:t>
            </a:r>
            <a:r>
              <a:rPr lang="zh-CN" altLang="zh-CN" sz="2400" dirty="0">
                <a:latin typeface="仿宋" panose="02010609060101010101" pitchFamily="49" charset="-122"/>
                <a:ea typeface="仿宋" panose="02010609060101010101" pitchFamily="49" charset="-122"/>
              </a:rPr>
              <a:t>再调用</a:t>
            </a:r>
            <a:r>
              <a:rPr lang="en-US" altLang="zh-CN" sz="2400" dirty="0">
                <a:latin typeface="仿宋" panose="02010609060101010101" pitchFamily="49" charset="-122"/>
                <a:ea typeface="仿宋" panose="02010609060101010101" pitchFamily="49" charset="-122"/>
              </a:rPr>
              <a:t>visit(Element element)</a:t>
            </a:r>
            <a:r>
              <a:rPr lang="zh-CN" altLang="zh-CN" sz="2400" dirty="0">
                <a:latin typeface="仿宋" panose="02010609060101010101" pitchFamily="49" charset="-122"/>
                <a:ea typeface="仿宋" panose="02010609060101010101" pitchFamily="49" charset="-122"/>
              </a:rPr>
              <a:t>方法访问当前元素对象。</a:t>
            </a:r>
          </a:p>
        </p:txBody>
      </p:sp>
      <p:sp>
        <p:nvSpPr>
          <p:cNvPr id="13" name="矩形 12">
            <a:extLst>
              <a:ext uri="{FF2B5EF4-FFF2-40B4-BE49-F238E27FC236}">
                <a16:creationId xmlns:a16="http://schemas.microsoft.com/office/drawing/2014/main" id="{5DC0C866-BC9E-47E9-890A-DB7E354A23BF}"/>
              </a:ext>
            </a:extLst>
          </p:cNvPr>
          <p:cNvSpPr/>
          <p:nvPr/>
        </p:nvSpPr>
        <p:spPr>
          <a:xfrm>
            <a:off x="269802" y="3856534"/>
            <a:ext cx="8424936" cy="1569660"/>
          </a:xfrm>
          <a:prstGeom prst="rect">
            <a:avLst/>
          </a:prstGeom>
        </p:spPr>
        <p:txBody>
          <a:bodyPr wrap="square">
            <a:spAutoFit/>
          </a:bodyPr>
          <a:lstStyle/>
          <a:p>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“双重分派”技术中的核心是将数据的存储和操作解除耦合。元素调用</a:t>
            </a:r>
            <a:r>
              <a:rPr lang="en-US" altLang="zh-CN" sz="2400" kern="100" dirty="0">
                <a:latin typeface="仿宋" panose="02010609060101010101" pitchFamily="49" charset="-122"/>
                <a:ea typeface="仿宋" panose="02010609060101010101" pitchFamily="49" charset="-122"/>
              </a:rPr>
              <a:t>accept(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访问者</a:t>
            </a:r>
            <a:r>
              <a:rPr lang="en-US" altLang="zh-CN" sz="2400" kern="100" dirty="0">
                <a:latin typeface="仿宋" panose="02010609060101010101" pitchFamily="49" charset="-122"/>
                <a:ea typeface="仿宋" panose="02010609060101010101" pitchFamily="49" charset="-122"/>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方法将元素的数据存储和数据处理解耦。</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“双重分派”技术的关键点是元素类的</a:t>
            </a:r>
            <a:r>
              <a:rPr lang="en-US" altLang="zh-CN" sz="2400" kern="100" dirty="0">
                <a:latin typeface="仿宋" panose="02010609060101010101" pitchFamily="49" charset="-122"/>
                <a:ea typeface="仿宋" panose="02010609060101010101" pitchFamily="49" charset="-122"/>
              </a:rPr>
              <a:t>accept(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访问者</a:t>
            </a:r>
            <a:r>
              <a:rPr lang="en-US" altLang="zh-CN" sz="2400" kern="100" dirty="0">
                <a:latin typeface="仿宋" panose="02010609060101010101" pitchFamily="49" charset="-122"/>
                <a:ea typeface="仿宋" panose="02010609060101010101" pitchFamily="49" charset="-122"/>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方法和访问者的</a:t>
            </a:r>
            <a:r>
              <a:rPr lang="en-US" altLang="zh-CN" sz="2400" kern="100" dirty="0">
                <a:latin typeface="仿宋" panose="02010609060101010101" pitchFamily="49" charset="-122"/>
                <a:ea typeface="仿宋" panose="02010609060101010101" pitchFamily="49" charset="-122"/>
              </a:rPr>
              <a:t>visit(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元素</a:t>
            </a:r>
            <a:r>
              <a:rPr lang="en-US" altLang="zh-CN" sz="2400" kern="100" dirty="0">
                <a:latin typeface="仿宋" panose="02010609060101010101" pitchFamily="49" charset="-122"/>
                <a:ea typeface="仿宋" panose="02010609060101010101" pitchFamily="49" charset="-122"/>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方法</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400" dirty="0">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F4385E37-2FB4-44DD-B720-3054CAE3C5E8}"/>
              </a:ext>
            </a:extLst>
          </p:cNvPr>
          <p:cNvSpPr/>
          <p:nvPr/>
        </p:nvSpPr>
        <p:spPr>
          <a:xfrm>
            <a:off x="8550065" y="2133364"/>
            <a:ext cx="3579261" cy="2323713"/>
          </a:xfrm>
          <a:prstGeom prst="rect">
            <a:avLst/>
          </a:prstGeom>
          <a:solidFill>
            <a:schemeClr val="accent6">
              <a:lumMod val="60000"/>
              <a:lumOff val="40000"/>
            </a:schemeClr>
          </a:solidFill>
          <a:ln>
            <a:solidFill>
              <a:schemeClr val="accent6">
                <a:lumMod val="75000"/>
              </a:schemeClr>
            </a:solidFill>
          </a:ln>
        </p:spPr>
        <p:txBody>
          <a:bodyPr wrap="square">
            <a:spAutoFit/>
          </a:bodyPr>
          <a:lstStyle/>
          <a:p>
            <a:pPr indent="266700" algn="just">
              <a:spcAft>
                <a:spcPts val="0"/>
              </a:spcAft>
            </a:pPr>
            <a:r>
              <a:rPr lang="zh-CN" altLang="zh-CN" sz="2400" kern="100" dirty="0">
                <a:latin typeface="仿宋" panose="02010609060101010101" pitchFamily="49" charset="-122"/>
                <a:ea typeface="仿宋" panose="02010609060101010101" pitchFamily="49" charset="-122"/>
              </a:rPr>
              <a:t>当执行：</a:t>
            </a:r>
          </a:p>
          <a:p>
            <a:pPr indent="277495" algn="just">
              <a:spcBef>
                <a:spcPts val="600"/>
              </a:spcBef>
              <a:spcAft>
                <a:spcPts val="600"/>
              </a:spcAft>
            </a:pPr>
            <a:r>
              <a:rPr lang="zh-CN" altLang="zh-CN" sz="2400" b="1" kern="100" dirty="0">
                <a:solidFill>
                  <a:srgbClr val="C00000"/>
                </a:solidFill>
                <a:latin typeface="仿宋" panose="02010609060101010101" pitchFamily="49" charset="-122"/>
                <a:ea typeface="仿宋" panose="02010609060101010101" pitchFamily="49" charset="-122"/>
              </a:rPr>
              <a:t>元素</a:t>
            </a:r>
            <a:r>
              <a:rPr lang="en-US" altLang="zh-CN" sz="2400" b="1" kern="100" dirty="0">
                <a:solidFill>
                  <a:srgbClr val="C00000"/>
                </a:solidFill>
                <a:latin typeface="仿宋" panose="02010609060101010101" pitchFamily="49" charset="-122"/>
                <a:ea typeface="仿宋" panose="02010609060101010101" pitchFamily="49" charset="-122"/>
              </a:rPr>
              <a:t>. accept(</a:t>
            </a:r>
            <a:r>
              <a:rPr lang="zh-CN" altLang="zh-CN" sz="2400" b="1" kern="100" dirty="0">
                <a:solidFill>
                  <a:srgbClr val="C00000"/>
                </a:solidFill>
                <a:latin typeface="仿宋" panose="02010609060101010101" pitchFamily="49" charset="-122"/>
                <a:ea typeface="仿宋" panose="02010609060101010101" pitchFamily="49" charset="-122"/>
              </a:rPr>
              <a:t>访问者</a:t>
            </a:r>
            <a:r>
              <a:rPr lang="en-US" altLang="zh-CN" sz="2400" b="1" kern="100" dirty="0">
                <a:solidFill>
                  <a:srgbClr val="C00000"/>
                </a:solidFill>
                <a:latin typeface="仿宋" panose="02010609060101010101" pitchFamily="49" charset="-122"/>
                <a:ea typeface="仿宋" panose="02010609060101010101" pitchFamily="49" charset="-122"/>
              </a:rPr>
              <a:t>);</a:t>
            </a:r>
            <a:endParaRPr lang="zh-CN" altLang="zh-CN" sz="2400" b="1" kern="100" dirty="0">
              <a:solidFill>
                <a:srgbClr val="C00000"/>
              </a:solidFill>
              <a:latin typeface="仿宋" panose="02010609060101010101" pitchFamily="49" charset="-122"/>
              <a:ea typeface="仿宋" panose="02010609060101010101" pitchFamily="49" charset="-122"/>
            </a:endParaRPr>
          </a:p>
          <a:p>
            <a:pPr algn="just">
              <a:spcAft>
                <a:spcPts val="0"/>
              </a:spcAft>
            </a:pPr>
            <a:r>
              <a:rPr lang="zh-CN" altLang="zh-CN" sz="2400" kern="100" dirty="0">
                <a:latin typeface="仿宋" panose="02010609060101010101" pitchFamily="49" charset="-122"/>
                <a:ea typeface="仿宋" panose="02010609060101010101" pitchFamily="49" charset="-122"/>
              </a:rPr>
              <a:t>时，就会导致执行</a:t>
            </a:r>
          </a:p>
          <a:p>
            <a:pPr indent="277495" algn="just">
              <a:spcBef>
                <a:spcPts val="600"/>
              </a:spcBef>
              <a:spcAft>
                <a:spcPts val="600"/>
              </a:spcAft>
            </a:pPr>
            <a:r>
              <a:rPr lang="zh-CN" altLang="zh-CN" sz="2400" b="1" kern="100" dirty="0">
                <a:solidFill>
                  <a:srgbClr val="C00000"/>
                </a:solidFill>
                <a:latin typeface="仿宋" panose="02010609060101010101" pitchFamily="49" charset="-122"/>
                <a:ea typeface="仿宋" panose="02010609060101010101" pitchFamily="49" charset="-122"/>
              </a:rPr>
              <a:t>访问者</a:t>
            </a:r>
            <a:r>
              <a:rPr lang="en-US" altLang="zh-CN" sz="2400" b="1" kern="100" dirty="0">
                <a:solidFill>
                  <a:srgbClr val="C00000"/>
                </a:solidFill>
                <a:latin typeface="仿宋" panose="02010609060101010101" pitchFamily="49" charset="-122"/>
                <a:ea typeface="仿宋" panose="02010609060101010101" pitchFamily="49" charset="-122"/>
              </a:rPr>
              <a:t>.visit(</a:t>
            </a:r>
            <a:r>
              <a:rPr lang="zh-CN" altLang="zh-CN" sz="2400" b="1" kern="100" dirty="0">
                <a:solidFill>
                  <a:srgbClr val="C00000"/>
                </a:solidFill>
                <a:latin typeface="仿宋" panose="02010609060101010101" pitchFamily="49" charset="-122"/>
                <a:ea typeface="仿宋" panose="02010609060101010101" pitchFamily="49" charset="-122"/>
              </a:rPr>
              <a:t>元素</a:t>
            </a:r>
            <a:r>
              <a:rPr lang="en-US" altLang="zh-CN" sz="2400" b="1" kern="100" dirty="0">
                <a:solidFill>
                  <a:srgbClr val="C00000"/>
                </a:solidFill>
                <a:latin typeface="仿宋" panose="02010609060101010101" pitchFamily="49" charset="-122"/>
                <a:ea typeface="仿宋" panose="02010609060101010101" pitchFamily="49" charset="-122"/>
              </a:rPr>
              <a:t>); </a:t>
            </a:r>
          </a:p>
          <a:p>
            <a:pPr indent="277495">
              <a:spcBef>
                <a:spcPts val="600"/>
              </a:spcBef>
              <a:spcAft>
                <a:spcPts val="600"/>
              </a:spcAft>
            </a:pPr>
            <a:r>
              <a:rPr lang="zh-CN" altLang="zh-CN" sz="2400" kern="100" dirty="0">
                <a:latin typeface="仿宋" panose="02010609060101010101" pitchFamily="49" charset="-122"/>
                <a:ea typeface="仿宋" panose="02010609060101010101" pitchFamily="49" charset="-122"/>
              </a:rPr>
              <a:t>参与元素中数据的计算</a:t>
            </a:r>
          </a:p>
        </p:txBody>
      </p:sp>
      <p:grpSp>
        <p:nvGrpSpPr>
          <p:cNvPr id="15" name="组合 14">
            <a:extLst>
              <a:ext uri="{FF2B5EF4-FFF2-40B4-BE49-F238E27FC236}">
                <a16:creationId xmlns:a16="http://schemas.microsoft.com/office/drawing/2014/main" id="{3D385DA2-8CFE-4ADA-829C-C7599565E0EB}"/>
              </a:ext>
            </a:extLst>
          </p:cNvPr>
          <p:cNvGrpSpPr/>
          <p:nvPr/>
        </p:nvGrpSpPr>
        <p:grpSpPr>
          <a:xfrm flipH="1">
            <a:off x="7177497" y="5830096"/>
            <a:ext cx="4811152" cy="1002434"/>
            <a:chOff x="897607" y="5043462"/>
            <a:chExt cx="5441599" cy="1357947"/>
          </a:xfrm>
        </p:grpSpPr>
        <p:sp>
          <p:nvSpPr>
            <p:cNvPr id="16" name="矩形 15">
              <a:extLst>
                <a:ext uri="{FF2B5EF4-FFF2-40B4-BE49-F238E27FC236}">
                  <a16:creationId xmlns:a16="http://schemas.microsoft.com/office/drawing/2014/main" id="{923ED27A-FB23-456E-BF39-A9B858AB77A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4BC68F2-3EFD-4FA4-A33D-FBE56159A48C}"/>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6F64DC0-12CF-4FC9-8953-7843EFB93810}"/>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D70BF38-897D-4918-AC85-848F4CFA6426}"/>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C02D298-354D-4609-A784-656281C70262}"/>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9EA2DFC-6FF2-471A-BF12-61AC6E5E04C1}"/>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77AF4C2-FCB6-45E0-BAFC-B2C2400520D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A210DC1-8966-4F97-8F4A-6AFD84ACC19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21F5E33-F394-46F7-9C9D-35487AA293A4}"/>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FFDDE7DE-3454-43A9-8118-E19F8EA53EF1}"/>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7EEC4C7-BDAB-41BB-BCC1-634C69D1036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2186A7A-CB43-4DAA-86BB-21A896C63C66}"/>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8DF36FC0-1F44-4A6F-999E-E8C6D417725C}"/>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F7D4E85-BCC6-4AAF-92B4-512627384E4F}"/>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3879CA2-9EA4-4853-B9E5-57AEF0A0628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D67BA714-91AE-4755-B362-49381D40520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33" name="矩形 32">
              <a:extLst>
                <a:ext uri="{FF2B5EF4-FFF2-40B4-BE49-F238E27FC236}">
                  <a16:creationId xmlns:a16="http://schemas.microsoft.com/office/drawing/2014/main" id="{F5F4C30B-8CA8-4BEF-893A-F6C71C6BF0B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8185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spcBef>
                  <a:spcPct val="50000"/>
                </a:spcBef>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优点</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143317" y="1963213"/>
            <a:ext cx="8550065" cy="35473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15" name="Rectangle 22">
            <a:extLst>
              <a:ext uri="{FF2B5EF4-FFF2-40B4-BE49-F238E27FC236}">
                <a16:creationId xmlns:a16="http://schemas.microsoft.com/office/drawing/2014/main" id="{43E3BA70-40D4-46F7-8789-163792BC929B}"/>
              </a:ext>
            </a:extLst>
          </p:cNvPr>
          <p:cNvSpPr>
            <a:spLocks noChangeArrowheads="1"/>
          </p:cNvSpPr>
          <p:nvPr/>
        </p:nvSpPr>
        <p:spPr bwMode="auto">
          <a:xfrm>
            <a:off x="1936797" y="2402835"/>
            <a:ext cx="7249405" cy="2462213"/>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
                <a:srgbClr val="0000FF"/>
              </a:buClr>
              <a:buSzPct val="150000"/>
            </a:pPr>
            <a:r>
              <a:rPr lang="zh-CN" altLang="en-US" sz="2800" b="1" dirty="0">
                <a:latin typeface="仿宋" panose="02010609060101010101" pitchFamily="49" charset="-122"/>
                <a:ea typeface="仿宋" panose="02010609060101010101" pitchFamily="49" charset="-122"/>
              </a:rPr>
              <a:t>可以在不改变一个集合中的元素的类型的情况下，增加新的施加于该元素上的新操作。</a:t>
            </a:r>
          </a:p>
          <a:p>
            <a:pPr algn="l">
              <a:spcBef>
                <a:spcPct val="50000"/>
              </a:spcBef>
              <a:buClr>
                <a:srgbClr val="0000FF"/>
              </a:buClr>
              <a:buSzPct val="150000"/>
            </a:pPr>
            <a:r>
              <a:rPr lang="zh-CN" altLang="en-US" sz="2800" b="1" dirty="0">
                <a:latin typeface="仿宋" panose="02010609060101010101" pitchFamily="49" charset="-122"/>
                <a:ea typeface="仿宋" panose="02010609060101010101" pitchFamily="49" charset="-122"/>
              </a:rPr>
              <a:t>可以将集合中各个元素的某些操作集中到访问者中，不仅便于集合的维护，也有利于集合中元素的复用。</a:t>
            </a:r>
          </a:p>
        </p:txBody>
      </p:sp>
    </p:spTree>
    <p:extLst>
      <p:ext uri="{BB962C8B-B14F-4D97-AF65-F5344CB8AC3E}">
        <p14:creationId xmlns:p14="http://schemas.microsoft.com/office/powerpoint/2010/main" val="1185873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spcBef>
                  <a:spcPct val="50000"/>
                </a:spcBef>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应用场景</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143317" y="1963213"/>
            <a:ext cx="8550065" cy="35473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63E0B550-3E35-40DC-BF30-B341830A9333}"/>
              </a:ext>
            </a:extLst>
          </p:cNvPr>
          <p:cNvSpPr/>
          <p:nvPr/>
        </p:nvSpPr>
        <p:spPr>
          <a:xfrm>
            <a:off x="2135415" y="2511997"/>
            <a:ext cx="6853840"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sz="2800" b="1" dirty="0">
                <a:latin typeface="仿宋" panose="02010609060101010101" pitchFamily="49" charset="-122"/>
                <a:ea typeface="仿宋" panose="02010609060101010101" pitchFamily="49" charset="-122"/>
              </a:rPr>
              <a:t>需要对集合中的对象进行很多不同的并且不相关的操作，而我们又不想修改对象的类，就可以使用访问者模式。访问者模式可以在</a:t>
            </a:r>
            <a:r>
              <a:rPr lang="en-US" altLang="zh-CN" sz="2800" b="1" dirty="0">
                <a:latin typeface="仿宋" panose="02010609060101010101" pitchFamily="49" charset="-122"/>
                <a:ea typeface="仿宋" panose="02010609060101010101" pitchFamily="49" charset="-122"/>
              </a:rPr>
              <a:t>Visitor</a:t>
            </a:r>
            <a:r>
              <a:rPr lang="zh-CN" altLang="zh-CN" sz="2800" b="1" dirty="0">
                <a:latin typeface="仿宋" panose="02010609060101010101" pitchFamily="49" charset="-122"/>
                <a:ea typeface="仿宋" panose="02010609060101010101" pitchFamily="49" charset="-122"/>
              </a:rPr>
              <a:t>类中集中定义一些关于集合中对象的操作</a:t>
            </a:r>
            <a:r>
              <a:rPr lang="zh-CN" altLang="en-US" sz="28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229068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981235"/>
            <a:ext cx="9244820" cy="339738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zh-CN" altLang="en-US" sz="2400" b="1" dirty="0">
                <a:solidFill>
                  <a:schemeClr val="tx1"/>
                </a:solidFill>
                <a:latin typeface="仿宋" panose="02010609060101010101" pitchFamily="49" charset="-122"/>
                <a:ea typeface="仿宋" panose="02010609060101010101" pitchFamily="49" charset="-122"/>
              </a:rPr>
              <a:t>装饰模式（别名：包装器）</a:t>
            </a:r>
          </a:p>
          <a:p>
            <a:pPr algn="just" eaLnBrk="0" hangingPunct="0"/>
            <a:r>
              <a:rPr lang="zh-CN" altLang="en-US" sz="2400" b="1" dirty="0">
                <a:solidFill>
                  <a:schemeClr val="tx1"/>
                </a:solidFill>
                <a:latin typeface="仿宋" panose="02010609060101010101" pitchFamily="49" charset="-122"/>
                <a:ea typeface="仿宋" panose="02010609060101010101" pitchFamily="49" charset="-122"/>
              </a:rPr>
              <a:t>     动态地给对象添加一些额外的职责。就功能来说装饰模式相比生成子类更为灵活。</a:t>
            </a:r>
          </a:p>
          <a:p>
            <a:pPr algn="just" eaLnBrk="0" hangingPunct="0"/>
            <a:endParaRPr lang="zh-CN" altLang="en-US" sz="2400" b="1" dirty="0">
              <a:solidFill>
                <a:schemeClr val="tx1"/>
              </a:solidFill>
              <a:latin typeface="仿宋" panose="02010609060101010101" pitchFamily="49" charset="-122"/>
              <a:ea typeface="仿宋" panose="02010609060101010101" pitchFamily="49" charset="-122"/>
            </a:endParaRPr>
          </a:p>
          <a:p>
            <a:pPr eaLnBrk="0" hangingPunct="0"/>
            <a:r>
              <a:rPr lang="en-US" altLang="zh-CN" sz="2400" b="1" dirty="0">
                <a:solidFill>
                  <a:schemeClr val="tx1"/>
                </a:solidFill>
                <a:latin typeface="仿宋" panose="02010609060101010101" pitchFamily="49" charset="-122"/>
                <a:ea typeface="仿宋" panose="02010609060101010101" pitchFamily="49" charset="-122"/>
              </a:rPr>
              <a:t>Decorator Pattern(Another Name: Wrapper) </a:t>
            </a:r>
          </a:p>
          <a:p>
            <a:pPr algn="just" eaLnBrk="0" hangingPunct="0"/>
            <a:r>
              <a:rPr lang="en-US" altLang="zh-CN" sz="2400" b="1" dirty="0">
                <a:solidFill>
                  <a:schemeClr val="tx1"/>
                </a:solidFill>
                <a:latin typeface="仿宋" panose="02010609060101010101" pitchFamily="49" charset="-122"/>
                <a:ea typeface="仿宋" panose="02010609060101010101" pitchFamily="49" charset="-122"/>
              </a:rPr>
              <a:t>     Attach additional responsibilities to an object dynamically. Decorators provide a flexible alternative to subclassing for extending functionality.</a:t>
            </a:r>
          </a:p>
        </p:txBody>
      </p:sp>
    </p:spTree>
    <p:extLst>
      <p:ext uri="{BB962C8B-B14F-4D97-AF65-F5344CB8AC3E}">
        <p14:creationId xmlns:p14="http://schemas.microsoft.com/office/powerpoint/2010/main" val="10411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981235"/>
            <a:ext cx="9244820" cy="339738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zh-CN" altLang="en-US" sz="2400" b="1" dirty="0">
                <a:solidFill>
                  <a:schemeClr val="tx1"/>
                </a:solidFill>
                <a:latin typeface="仿宋" panose="02010609060101010101" pitchFamily="49" charset="-122"/>
                <a:ea typeface="仿宋" panose="02010609060101010101" pitchFamily="49" charset="-122"/>
              </a:rPr>
              <a:t>装饰模式（别名：包装器）</a:t>
            </a:r>
          </a:p>
          <a:p>
            <a:pPr algn="just" eaLnBrk="0" hangingPunct="0"/>
            <a:r>
              <a:rPr lang="zh-CN" altLang="en-US" sz="2400" b="1" dirty="0">
                <a:solidFill>
                  <a:schemeClr val="tx1"/>
                </a:solidFill>
                <a:latin typeface="仿宋" panose="02010609060101010101" pitchFamily="49" charset="-122"/>
                <a:ea typeface="仿宋" panose="02010609060101010101" pitchFamily="49" charset="-122"/>
              </a:rPr>
              <a:t>     动态地给对象添加一些额外的职责。就功能来说装饰模式相比生成子类更为灵活。</a:t>
            </a:r>
          </a:p>
          <a:p>
            <a:pPr algn="just" eaLnBrk="0" hangingPunct="0"/>
            <a:endParaRPr lang="zh-CN" altLang="en-US" sz="2400" b="1" dirty="0">
              <a:solidFill>
                <a:schemeClr val="tx1"/>
              </a:solidFill>
              <a:latin typeface="仿宋" panose="02010609060101010101" pitchFamily="49" charset="-122"/>
              <a:ea typeface="仿宋" panose="02010609060101010101" pitchFamily="49" charset="-122"/>
            </a:endParaRPr>
          </a:p>
          <a:p>
            <a:pPr eaLnBrk="0" hangingPunct="0"/>
            <a:r>
              <a:rPr lang="en-US" altLang="zh-CN" sz="2400" b="1" dirty="0">
                <a:solidFill>
                  <a:schemeClr val="tx1"/>
                </a:solidFill>
                <a:latin typeface="仿宋" panose="02010609060101010101" pitchFamily="49" charset="-122"/>
                <a:ea typeface="仿宋" panose="02010609060101010101" pitchFamily="49" charset="-122"/>
              </a:rPr>
              <a:t>Decorator Pattern(Another Name: Wrapper) </a:t>
            </a:r>
          </a:p>
          <a:p>
            <a:pPr algn="just" eaLnBrk="0" hangingPunct="0"/>
            <a:r>
              <a:rPr lang="en-US" altLang="zh-CN" sz="2400" b="1" dirty="0">
                <a:solidFill>
                  <a:schemeClr val="tx1"/>
                </a:solidFill>
                <a:latin typeface="仿宋" panose="02010609060101010101" pitchFamily="49" charset="-122"/>
                <a:ea typeface="仿宋" panose="02010609060101010101" pitchFamily="49" charset="-122"/>
              </a:rPr>
              <a:t>     Attach additional responsibilities to an object dynamically. Decorators provide a flexible alternative to subclassing for extending functionality.</a:t>
            </a:r>
          </a:p>
        </p:txBody>
      </p:sp>
    </p:spTree>
    <p:extLst>
      <p:ext uri="{BB962C8B-B14F-4D97-AF65-F5344CB8AC3E}">
        <p14:creationId xmlns:p14="http://schemas.microsoft.com/office/powerpoint/2010/main" val="77538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2264898"/>
            <a:ext cx="9244820" cy="261659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9" name="Text Box 22">
            <a:extLst>
              <a:ext uri="{FF2B5EF4-FFF2-40B4-BE49-F238E27FC236}">
                <a16:creationId xmlns:a16="http://schemas.microsoft.com/office/drawing/2014/main" id="{5A2D56CD-7FD6-4E0B-B2FC-FB552EEE38D7}"/>
              </a:ext>
            </a:extLst>
          </p:cNvPr>
          <p:cNvSpPr txBox="1">
            <a:spLocks noChangeArrowheads="1"/>
          </p:cNvSpPr>
          <p:nvPr/>
        </p:nvSpPr>
        <p:spPr bwMode="auto">
          <a:xfrm>
            <a:off x="2238036" y="2696684"/>
            <a:ext cx="8004485" cy="1464632"/>
          </a:xfrm>
          <a:prstGeom prst="rect">
            <a:avLst/>
          </a:prstGeom>
          <a:solidFill>
            <a:schemeClr val="accent4">
              <a:lumMod val="60000"/>
              <a:lumOff val="40000"/>
            </a:schemeClr>
          </a:solidFill>
          <a:ln>
            <a:noFill/>
          </a:ln>
          <a:effectLst/>
        </p:spPr>
        <p:txBody>
          <a:bodyPr wrap="square">
            <a:spAutoFit/>
          </a:bodyPr>
          <a:lstStyle/>
          <a:p>
            <a:pPr algn="l">
              <a:lnSpc>
                <a:spcPct val="130000"/>
              </a:lnSpc>
              <a:spcBef>
                <a:spcPct val="20000"/>
              </a:spcBef>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装饰模式是动态地扩展一个对象的功能，而不需要改变原始类代码的一种成熟模式。在装饰模式中，“具体组件”类和“具体装饰”类是该模式中的最重要的两个角色。 </a:t>
            </a:r>
          </a:p>
        </p:txBody>
      </p:sp>
    </p:spTree>
    <p:extLst>
      <p:ext uri="{BB962C8B-B14F-4D97-AF65-F5344CB8AC3E}">
        <p14:creationId xmlns:p14="http://schemas.microsoft.com/office/powerpoint/2010/main" val="375222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2" name="Text Box 22">
            <a:extLst>
              <a:ext uri="{FF2B5EF4-FFF2-40B4-BE49-F238E27FC236}">
                <a16:creationId xmlns:a16="http://schemas.microsoft.com/office/drawing/2014/main" id="{1F08379D-C543-4307-B944-4D7BBDBA139B}"/>
              </a:ext>
            </a:extLst>
          </p:cNvPr>
          <p:cNvSpPr txBox="1">
            <a:spLocks noChangeArrowheads="1"/>
          </p:cNvSpPr>
          <p:nvPr/>
        </p:nvSpPr>
        <p:spPr bwMode="auto">
          <a:xfrm>
            <a:off x="2082474" y="1939602"/>
            <a:ext cx="8004485" cy="3416320"/>
          </a:xfrm>
          <a:prstGeom prst="rect">
            <a:avLst/>
          </a:prstGeom>
          <a:solidFill>
            <a:schemeClr val="accent2">
              <a:lumMod val="60000"/>
              <a:lumOff val="40000"/>
            </a:schemeClr>
          </a:solidFill>
          <a:ln>
            <a:noFill/>
          </a:ln>
          <a:effectLst/>
        </p:spPr>
        <p:txBody>
          <a:bodyPr wrap="square">
            <a:spAutoFit/>
          </a:bodyPr>
          <a:lstStyle/>
          <a:p>
            <a:r>
              <a:rPr lang="zh-CN" altLang="en-US" sz="2400" dirty="0">
                <a:latin typeface="仿宋" panose="02010609060101010101" pitchFamily="49" charset="-122"/>
                <a:ea typeface="仿宋" panose="02010609060101010101" pitchFamily="49" charset="-122"/>
              </a:rPr>
              <a:t>    装饰模式是一种用于替代继承的技术，通过一种无须定义子类的方式来给对象动态增加职责，使用对象之间的关联关系取代类之间的继承关系。</a:t>
            </a:r>
          </a:p>
          <a:p>
            <a:r>
              <a:rPr lang="zh-CN" altLang="en-US" sz="2400" dirty="0">
                <a:latin typeface="仿宋" panose="02010609060101010101" pitchFamily="49" charset="-122"/>
                <a:ea typeface="仿宋" panose="02010609060101010101" pitchFamily="49" charset="-122"/>
              </a:rPr>
              <a:t>    在装饰模式中引入了装饰类，装饰类中既可以调用被装饰类的方法，还可以定义新的方法，以便扩充类的功能。</a:t>
            </a:r>
          </a:p>
          <a:p>
            <a:r>
              <a:rPr lang="zh-CN" altLang="en-US" sz="2400" dirty="0">
                <a:latin typeface="仿宋" panose="02010609060101010101" pitchFamily="49" charset="-122"/>
                <a:ea typeface="仿宋" panose="02010609060101010101" pitchFamily="49" charset="-122"/>
              </a:rPr>
              <a:t>    装饰模式降低了系统的耦合度，可以动态增加或删除对象的职责，并使得需要装饰的具体组件类和具体装饰类可以独立变化；增加新的具体组件类和具体装饰类都非常方便，满足“开闭原则”要求。</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5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四种角色</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5B42F4A7-B637-41B4-9224-A5B9E6D34DA1}"/>
              </a:ext>
            </a:extLst>
          </p:cNvPr>
          <p:cNvSpPr/>
          <p:nvPr/>
        </p:nvSpPr>
        <p:spPr>
          <a:xfrm>
            <a:off x="2317583" y="1963055"/>
            <a:ext cx="7937764" cy="3416320"/>
          </a:xfrm>
          <a:prstGeom prst="rect">
            <a:avLst/>
          </a:prstGeom>
        </p:spPr>
        <p:txBody>
          <a:bodyPr wrap="square">
            <a:spAutoFit/>
          </a:bodyPr>
          <a:lstStyle/>
          <a:p>
            <a:pPr lvl="0"/>
            <a:r>
              <a:rPr lang="zh-CN" altLang="zh-CN" sz="2400" b="1" dirty="0">
                <a:latin typeface="仿宋" panose="02010609060101010101" pitchFamily="49" charset="-122"/>
                <a:ea typeface="仿宋" panose="02010609060101010101" pitchFamily="49" charset="-122"/>
              </a:rPr>
              <a:t>抽象组件</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Component</a:t>
            </a:r>
            <a:r>
              <a:rPr lang="zh-CN" altLang="zh-CN" sz="2400" dirty="0">
                <a:latin typeface="仿宋" panose="02010609060101010101" pitchFamily="49" charset="-122"/>
                <a:ea typeface="仿宋" panose="02010609060101010101" pitchFamily="49" charset="-122"/>
              </a:rPr>
              <a:t>）：抽象组件（是抽象类）定义了需要进行装饰的方法。抽象组件就是“被装饰者”角色。</a:t>
            </a:r>
          </a:p>
          <a:p>
            <a:pPr lvl="0"/>
            <a:r>
              <a:rPr lang="zh-CN" altLang="zh-CN" sz="2400" b="1" dirty="0">
                <a:latin typeface="仿宋" panose="02010609060101010101" pitchFamily="49" charset="-122"/>
                <a:ea typeface="仿宋" panose="02010609060101010101" pitchFamily="49" charset="-122"/>
              </a:rPr>
              <a:t>具体组件</a:t>
            </a:r>
            <a:r>
              <a:rPr lang="zh-CN" altLang="zh-CN"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ConcreteComponent</a:t>
            </a:r>
            <a:r>
              <a:rPr lang="zh-CN" altLang="zh-CN" sz="2400" dirty="0">
                <a:latin typeface="仿宋" panose="02010609060101010101" pitchFamily="49" charset="-122"/>
                <a:ea typeface="仿宋" panose="02010609060101010101" pitchFamily="49" charset="-122"/>
              </a:rPr>
              <a:t>）：具体组件是抽象组件的一个子类。</a:t>
            </a:r>
          </a:p>
          <a:p>
            <a:pPr lvl="0"/>
            <a:r>
              <a:rPr lang="zh-CN" altLang="zh-CN" sz="2400" b="1" dirty="0">
                <a:latin typeface="仿宋" panose="02010609060101010101" pitchFamily="49" charset="-122"/>
                <a:ea typeface="仿宋" panose="02010609060101010101" pitchFamily="49" charset="-122"/>
              </a:rPr>
              <a:t>装饰</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Decorator</a:t>
            </a:r>
            <a:r>
              <a:rPr lang="zh-CN" altLang="zh-CN" sz="2400" dirty="0">
                <a:latin typeface="仿宋" panose="02010609060101010101" pitchFamily="49" charset="-122"/>
                <a:ea typeface="仿宋" panose="02010609060101010101" pitchFamily="49" charset="-122"/>
              </a:rPr>
              <a:t>）：该角色是抽象组件的一个子类，是“装饰者”角色，其作用是装饰具体组件</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Decorator</a:t>
            </a:r>
            <a:r>
              <a:rPr lang="zh-CN" altLang="zh-CN" sz="2400" dirty="0">
                <a:latin typeface="仿宋" panose="02010609060101010101" pitchFamily="49" charset="-122"/>
                <a:ea typeface="仿宋" panose="02010609060101010101" pitchFamily="49" charset="-122"/>
              </a:rPr>
              <a:t>角色需要包含</a:t>
            </a:r>
            <a:r>
              <a:rPr lang="zh-CN" altLang="zh-CN" sz="2400" b="1" dirty="0">
                <a:latin typeface="仿宋" panose="02010609060101010101" pitchFamily="49" charset="-122"/>
                <a:ea typeface="仿宋" panose="02010609060101010101" pitchFamily="49" charset="-122"/>
              </a:rPr>
              <a:t>抽象组件</a:t>
            </a:r>
            <a:r>
              <a:rPr lang="zh-CN" altLang="zh-CN" sz="2400" dirty="0">
                <a:latin typeface="仿宋" panose="02010609060101010101" pitchFamily="49" charset="-122"/>
                <a:ea typeface="仿宋" panose="02010609060101010101" pitchFamily="49" charset="-122"/>
              </a:rPr>
              <a:t>的引用。</a:t>
            </a:r>
          </a:p>
          <a:p>
            <a:r>
              <a:rPr lang="zh-CN" altLang="zh-CN" sz="2400" b="1" dirty="0">
                <a:latin typeface="仿宋" panose="02010609060101010101" pitchFamily="49" charset="-122"/>
                <a:ea typeface="仿宋" panose="02010609060101010101" pitchFamily="49" charset="-122"/>
              </a:rPr>
              <a:t>具体装饰</a:t>
            </a:r>
            <a:r>
              <a:rPr lang="zh-CN" altLang="zh-CN"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ConcreteDecotator</a:t>
            </a:r>
            <a:r>
              <a:rPr lang="zh-CN" altLang="zh-CN" sz="2400" dirty="0">
                <a:latin typeface="仿宋" panose="02010609060101010101" pitchFamily="49" charset="-122"/>
                <a:ea typeface="仿宋" panose="02010609060101010101" pitchFamily="49" charset="-122"/>
              </a:rPr>
              <a:t>）：具体装饰是</a:t>
            </a:r>
            <a:r>
              <a:rPr lang="en-US" altLang="zh-CN" sz="2400" dirty="0">
                <a:latin typeface="仿宋" panose="02010609060101010101" pitchFamily="49" charset="-122"/>
                <a:ea typeface="仿宋" panose="02010609060101010101" pitchFamily="49" charset="-122"/>
              </a:rPr>
              <a:t>Decorator</a:t>
            </a:r>
            <a:r>
              <a:rPr lang="zh-CN" altLang="zh-CN" sz="2400" dirty="0">
                <a:latin typeface="仿宋" panose="02010609060101010101" pitchFamily="49" charset="-122"/>
                <a:ea typeface="仿宋" panose="02010609060101010101" pitchFamily="49" charset="-122"/>
              </a:rPr>
              <a:t>角色的一个非抽象子类</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4730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graphicFrame>
        <p:nvGraphicFramePr>
          <p:cNvPr id="12" name="Object 23">
            <a:extLst>
              <a:ext uri="{FF2B5EF4-FFF2-40B4-BE49-F238E27FC236}">
                <a16:creationId xmlns:a16="http://schemas.microsoft.com/office/drawing/2014/main" id="{EBC2E4FE-AEBC-409E-A074-D67E3A156CCB}"/>
              </a:ext>
            </a:extLst>
          </p:cNvPr>
          <p:cNvGraphicFramePr>
            <a:graphicFrameLocks noChangeAspect="1"/>
          </p:cNvGraphicFramePr>
          <p:nvPr>
            <p:extLst>
              <p:ext uri="{D42A27DB-BD31-4B8C-83A1-F6EECF244321}">
                <p14:modId xmlns:p14="http://schemas.microsoft.com/office/powerpoint/2010/main" val="132368588"/>
              </p:ext>
            </p:extLst>
          </p:nvPr>
        </p:nvGraphicFramePr>
        <p:xfrm>
          <a:off x="2555875" y="1924050"/>
          <a:ext cx="6477000" cy="3654425"/>
        </p:xfrm>
        <a:graphic>
          <a:graphicData uri="http://schemas.openxmlformats.org/presentationml/2006/ole">
            <mc:AlternateContent xmlns:mc="http://schemas.openxmlformats.org/markup-compatibility/2006">
              <mc:Choice xmlns:v="urn:schemas-microsoft-com:vml" Requires="v">
                <p:oleObj spid="_x0000_s20494" name="BMP 图像" r:id="rId3" imgW="4886280" imgH="2495520" progId="Paint.Picture">
                  <p:embed/>
                </p:oleObj>
              </mc:Choice>
              <mc:Fallback>
                <p:oleObj name="BMP 图像" r:id="rId3" imgW="4886280" imgH="2495520" progId="Paint.Picture">
                  <p:embed/>
                  <p:pic>
                    <p:nvPicPr>
                      <p:cNvPr id="8" name="Object 23">
                        <a:extLst>
                          <a:ext uri="{FF2B5EF4-FFF2-40B4-BE49-F238E27FC236}">
                            <a16:creationId xmlns:a16="http://schemas.microsoft.com/office/drawing/2014/main" id="{9F2811B8-DC76-4D32-BA9B-0374507723D4}"/>
                          </a:ext>
                        </a:extLst>
                      </p:cNvPr>
                      <p:cNvPicPr>
                        <a:picLocks noChangeAspect="1" noChangeArrowheads="1"/>
                      </p:cNvPicPr>
                      <p:nvPr/>
                    </p:nvPicPr>
                    <p:blipFill>
                      <a:blip r:embed="rId4"/>
                      <a:srcRect/>
                      <a:stretch>
                        <a:fillRect/>
                      </a:stretch>
                    </p:blipFill>
                    <p:spPr bwMode="auto">
                      <a:xfrm>
                        <a:off x="2555875" y="1924050"/>
                        <a:ext cx="6477000" cy="3654425"/>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099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．抽象组件 </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Bird.java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2" name="Text Box 22">
            <a:extLst>
              <a:ext uri="{FF2B5EF4-FFF2-40B4-BE49-F238E27FC236}">
                <a16:creationId xmlns:a16="http://schemas.microsoft.com/office/drawing/2014/main" id="{3408358B-DFA3-4829-A1B1-87A27FFC585C}"/>
              </a:ext>
            </a:extLst>
          </p:cNvPr>
          <p:cNvSpPr txBox="1">
            <a:spLocks noChangeArrowheads="1"/>
          </p:cNvSpPr>
          <p:nvPr/>
        </p:nvSpPr>
        <p:spPr bwMode="auto">
          <a:xfrm>
            <a:off x="2553395" y="1859340"/>
            <a:ext cx="6048672" cy="1569660"/>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b="1" dirty="0">
                <a:latin typeface="Times New Roman" panose="02020603050405020304" pitchFamily="18" charset="0"/>
                <a:cs typeface="Times New Roman" panose="02020603050405020304" pitchFamily="18" charset="0"/>
              </a:rPr>
              <a:t>public abstract class Bird{</a:t>
            </a:r>
          </a:p>
          <a:p>
            <a:pPr algn="just">
              <a:spcBef>
                <a:spcPct val="50000"/>
              </a:spcBef>
            </a:pPr>
            <a:r>
              <a:rPr lang="en-US" altLang="zh-CN" sz="2400" b="1" dirty="0">
                <a:latin typeface="Times New Roman" panose="02020603050405020304" pitchFamily="18" charset="0"/>
                <a:cs typeface="Times New Roman" panose="02020603050405020304" pitchFamily="18" charset="0"/>
              </a:rPr>
              <a:t>      public abstract int fly();</a:t>
            </a:r>
          </a:p>
          <a:p>
            <a:pPr algn="just">
              <a:spcBef>
                <a:spcPct val="50000"/>
              </a:spcBef>
            </a:pPr>
            <a:r>
              <a:rPr lang="en-US" altLang="zh-CN" sz="2400" b="1" dirty="0">
                <a:latin typeface="Times New Roman" panose="02020603050405020304" pitchFamily="18" charset="0"/>
                <a:cs typeface="Times New Roman" panose="02020603050405020304" pitchFamily="18" charset="0"/>
              </a:rPr>
              <a:t>}</a:t>
            </a:r>
          </a:p>
        </p:txBody>
      </p:sp>
      <p:sp>
        <p:nvSpPr>
          <p:cNvPr id="14" name="矩形 13">
            <a:extLst>
              <a:ext uri="{FF2B5EF4-FFF2-40B4-BE49-F238E27FC236}">
                <a16:creationId xmlns:a16="http://schemas.microsoft.com/office/drawing/2014/main" id="{B07EA0F5-B3C1-4C42-8D57-87C3B51BCF22}"/>
              </a:ext>
            </a:extLst>
          </p:cNvPr>
          <p:cNvSpPr/>
          <p:nvPr/>
        </p:nvSpPr>
        <p:spPr>
          <a:xfrm>
            <a:off x="1968696" y="3575264"/>
            <a:ext cx="8254607" cy="1569660"/>
          </a:xfrm>
          <a:prstGeom prst="rect">
            <a:avLst/>
          </a:prstGeom>
        </p:spPr>
        <p:txBody>
          <a:bodyPr wrap="square">
            <a:spAutoFit/>
          </a:bodyPr>
          <a:lstStyle/>
          <a:p>
            <a:pPr indent="266700" algn="just">
              <a:spcAft>
                <a:spcPts val="0"/>
              </a:spcAft>
            </a:pPr>
            <a:r>
              <a:rPr lang="en-US" altLang="zh-CN" sz="2400" kern="100" dirty="0">
                <a:latin typeface="仿宋" panose="02010609060101010101" pitchFamily="49" charset="-122"/>
                <a:ea typeface="仿宋" panose="02010609060101010101" pitchFamily="49" charset="-122"/>
              </a:rPr>
              <a:t>  </a:t>
            </a:r>
            <a:r>
              <a:rPr lang="zh-CN" altLang="zh-CN" sz="2400" kern="100" dirty="0">
                <a:latin typeface="仿宋" panose="02010609060101010101" pitchFamily="49" charset="-122"/>
                <a:ea typeface="仿宋" panose="02010609060101010101" pitchFamily="49" charset="-122"/>
              </a:rPr>
              <a:t>装饰模式是动态地扩展一个对象的功能，而不需要改变原始类代码的一种成熟模式。</a:t>
            </a:r>
            <a:r>
              <a:rPr lang="zh-CN" altLang="zh-CN" sz="2400" dirty="0">
                <a:latin typeface="仿宋" panose="02010609060101010101" pitchFamily="49" charset="-122"/>
                <a:ea typeface="仿宋" panose="02010609060101010101" pitchFamily="49" charset="-122"/>
              </a:rPr>
              <a:t>在许多设计中，可能需要改进类的某个对象的功能，而不是该类创建的全部对象</a:t>
            </a:r>
            <a:r>
              <a:rPr lang="zh-CN" altLang="en-US"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在本问题中，抽象组件的名字是</a:t>
            </a:r>
            <a:r>
              <a:rPr lang="en-US" altLang="zh-CN" sz="2400" dirty="0">
                <a:latin typeface="仿宋" panose="02010609060101010101" pitchFamily="49" charset="-122"/>
                <a:ea typeface="仿宋" panose="02010609060101010101" pitchFamily="49" charset="-122"/>
              </a:rPr>
              <a:t>Bird</a:t>
            </a:r>
            <a:r>
              <a:rPr lang="zh-CN" altLang="en-US" sz="2400" dirty="0">
                <a:latin typeface="仿宋" panose="02010609060101010101" pitchFamily="49" charset="-122"/>
                <a:ea typeface="仿宋" panose="02010609060101010101" pitchFamily="49" charset="-122"/>
              </a:rPr>
              <a:t>。</a:t>
            </a:r>
            <a:endParaRPr lang="zh-CN" altLang="zh-CN" sz="2400" kern="1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629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BDE2A9F-86D5-4E73-9ABB-0DF03D9B95F9}"/>
              </a:ext>
            </a:extLst>
          </p:cNvPr>
          <p:cNvSpPr/>
          <p:nvPr/>
        </p:nvSpPr>
        <p:spPr>
          <a:xfrm>
            <a:off x="782558" y="1937334"/>
            <a:ext cx="10287000" cy="28956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113864FF-1DB6-4EA7-9A19-7A2EF6A8FACD}"/>
              </a:ext>
            </a:extLst>
          </p:cNvPr>
          <p:cNvSpPr txBox="1">
            <a:spLocks/>
          </p:cNvSpPr>
          <p:nvPr/>
        </p:nvSpPr>
        <p:spPr>
          <a:xfrm>
            <a:off x="1170704" y="2164146"/>
            <a:ext cx="9039302" cy="3546333"/>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final</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关键字可以修饰域，也可以修饰方法。</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final</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修饰的域称为最终域。修饰域的形式：</a:t>
            </a:r>
          </a:p>
          <a:p>
            <a:pPr marL="0" indent="1076325">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访问修饰词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][static] final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数据类型域名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值</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final</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域在定义时必须给出“值”，不能用默认值。</a:t>
            </a:r>
          </a:p>
        </p:txBody>
      </p:sp>
      <p:grpSp>
        <p:nvGrpSpPr>
          <p:cNvPr id="9" name="组合 8">
            <a:extLst>
              <a:ext uri="{FF2B5EF4-FFF2-40B4-BE49-F238E27FC236}">
                <a16:creationId xmlns:a16="http://schemas.microsoft.com/office/drawing/2014/main" id="{E3CA7BDD-F6D9-4854-B021-C567CF51828B}"/>
              </a:ext>
            </a:extLst>
          </p:cNvPr>
          <p:cNvGrpSpPr/>
          <p:nvPr/>
        </p:nvGrpSpPr>
        <p:grpSpPr>
          <a:xfrm flipH="1">
            <a:off x="6575336" y="4572794"/>
            <a:ext cx="5441599" cy="1357947"/>
            <a:chOff x="897607" y="5043462"/>
            <a:chExt cx="5441599" cy="1357947"/>
          </a:xfrm>
        </p:grpSpPr>
        <p:sp>
          <p:nvSpPr>
            <p:cNvPr id="10" name="矩形 9">
              <a:extLst>
                <a:ext uri="{FF2B5EF4-FFF2-40B4-BE49-F238E27FC236}">
                  <a16:creationId xmlns:a16="http://schemas.microsoft.com/office/drawing/2014/main" id="{649B096D-9E0C-4CC8-A962-022A1807E6EF}"/>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3E95FE8D-9D65-4512-A64B-51138E2C4E6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F53460C-7B80-45ED-BF8C-C725E9306D7E}"/>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80561F9-E8B6-4796-B412-BF668F2C53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E9675B81-3EE0-45C1-92B1-EC2F44DB2FFA}"/>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EF25781-494B-46D6-8A22-934FC5AD3A5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06C98485-C15C-4802-B415-EB2D8B85C63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7921D0D-E59C-4A3C-88C9-3742A64F1B04}"/>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0BEB4192-1E69-4B7E-A6FE-3C4FF1C7B7D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1BD937F-D1B3-4502-ACA9-47CB7FD21D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C35F6060-9EB1-4CF6-8BDA-7093C66B5F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CC009D12-118C-4A07-BA56-60A84A32F3D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24B07BA-F7C3-4C97-B6A6-4417986C5AA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4268F5E9-9ACB-442E-A8D3-0E0D1933EFD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7EFB5637-EFB9-4F80-BAD2-E276CC59A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3631BE7-685A-4BE1-8443-0171DD76465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63079A32-F170-43BE-867E-96AAA5172A8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8" name="矩形 27">
            <a:extLst>
              <a:ext uri="{FF2B5EF4-FFF2-40B4-BE49-F238E27FC236}">
                <a16:creationId xmlns:a16="http://schemas.microsoft.com/office/drawing/2014/main" id="{8252DDBB-D1E2-46A4-82AF-172AA013B829}"/>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5234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000"/>
                            </p:stCondLst>
                            <p:childTnLst>
                              <p:par>
                                <p:cTn id="28" presetID="2" presetClass="entr" presetSubtype="9" fill="hold" grpId="0" nodeType="after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uiExpand="1" build="p"/>
      <p:bldP spid="2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．具体组件 </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Sparrow.java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6367DA0A-8E27-409D-95D0-CFB3844854D3}"/>
              </a:ext>
            </a:extLst>
          </p:cNvPr>
          <p:cNvSpPr/>
          <p:nvPr/>
        </p:nvSpPr>
        <p:spPr>
          <a:xfrm>
            <a:off x="1996438" y="3837850"/>
            <a:ext cx="7485219" cy="1200329"/>
          </a:xfrm>
          <a:prstGeom prst="rect">
            <a:avLst/>
          </a:prstGeom>
        </p:spPr>
        <p:txBody>
          <a:bodyPr wrap="square">
            <a:spAutoFit/>
          </a:bodyPr>
          <a:lstStyle/>
          <a:p>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具体组件是抽象组件的一个子类，具体组件的实例称作“被装饰者”。对于前面简单的问题，给出的具体组件角色的名字是</a:t>
            </a:r>
            <a:r>
              <a:rPr lang="en-US" altLang="zh-CN" sz="2400" kern="100" dirty="0">
                <a:latin typeface="仿宋" panose="02010609060101010101" pitchFamily="49" charset="-122"/>
                <a:ea typeface="仿宋" panose="02010609060101010101" pitchFamily="49" charset="-122"/>
              </a:rPr>
              <a:t>Sparrow</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类，该类的实例模拟麻雀</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400" dirty="0">
              <a:latin typeface="仿宋" panose="02010609060101010101" pitchFamily="49" charset="-122"/>
              <a:ea typeface="仿宋" panose="02010609060101010101" pitchFamily="49" charset="-122"/>
            </a:endParaRPr>
          </a:p>
        </p:txBody>
      </p:sp>
      <p:sp>
        <p:nvSpPr>
          <p:cNvPr id="15" name="Text Box 22">
            <a:extLst>
              <a:ext uri="{FF2B5EF4-FFF2-40B4-BE49-F238E27FC236}">
                <a16:creationId xmlns:a16="http://schemas.microsoft.com/office/drawing/2014/main" id="{2572F927-9DB7-4CC6-9D2A-DEE930241282}"/>
              </a:ext>
            </a:extLst>
          </p:cNvPr>
          <p:cNvSpPr txBox="1">
            <a:spLocks noChangeArrowheads="1"/>
          </p:cNvSpPr>
          <p:nvPr/>
        </p:nvSpPr>
        <p:spPr bwMode="auto">
          <a:xfrm>
            <a:off x="2221488" y="1742985"/>
            <a:ext cx="7485219" cy="2088072"/>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70000"/>
              </a:lnSpc>
              <a:spcBef>
                <a:spcPct val="50000"/>
              </a:spcBef>
            </a:pPr>
            <a:endParaRPr lang="en-US" altLang="zh-CN" sz="2000" b="1" dirty="0">
              <a:solidFill>
                <a:srgbClr val="000000"/>
              </a:solidFill>
              <a:latin typeface="Times New Roman" panose="02020603050405020304" pitchFamily="18" charset="0"/>
              <a:cs typeface="Times New Roman" panose="02020603050405020304" pitchFamily="18" charset="0"/>
            </a:endParaRPr>
          </a:p>
          <a:p>
            <a:pPr algn="just">
              <a:lnSpc>
                <a:spcPct val="7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public class Sparrow extends Bird{</a:t>
            </a:r>
          </a:p>
          <a:p>
            <a:pPr algn="just">
              <a:lnSpc>
                <a:spcPct val="7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   public final int DISTANCE=100;</a:t>
            </a:r>
          </a:p>
          <a:p>
            <a:pPr algn="just">
              <a:lnSpc>
                <a:spcPct val="7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   public int fly(){      return DISTANCE;   }</a:t>
            </a:r>
          </a:p>
          <a:p>
            <a:pPr algn="just">
              <a:lnSpc>
                <a:spcPct val="7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80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．装饰 （</a:t>
              </a:r>
              <a:r>
                <a:rPr lang="en-US" altLang="zh-CN" sz="2400" b="1" dirty="0">
                  <a:latin typeface="仿宋" panose="02010609060101010101" pitchFamily="49" charset="-122"/>
                  <a:ea typeface="仿宋" panose="02010609060101010101" pitchFamily="49" charset="-122"/>
                </a:rPr>
                <a:t>Decorator</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Decorator.java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706874"/>
            <a:ext cx="9244820" cy="402517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FAF0E354-1685-45BA-B901-6DABFA91AB50}"/>
              </a:ext>
            </a:extLst>
          </p:cNvPr>
          <p:cNvSpPr/>
          <p:nvPr/>
        </p:nvSpPr>
        <p:spPr>
          <a:xfrm>
            <a:off x="1683083" y="3856500"/>
            <a:ext cx="8422811" cy="1200329"/>
          </a:xfrm>
          <a:prstGeom prst="rect">
            <a:avLst/>
          </a:prstGeom>
        </p:spPr>
        <p:txBody>
          <a:bodyPr wrap="square">
            <a:spAutoFit/>
          </a:bodyPr>
          <a:lstStyle/>
          <a:p>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装饰（</a:t>
            </a:r>
            <a:r>
              <a:rPr lang="en-US" altLang="zh-CN" sz="2400" kern="100" dirty="0">
                <a:latin typeface="仿宋" panose="02010609060101010101" pitchFamily="49" charset="-122"/>
                <a:ea typeface="仿宋" panose="02010609060101010101" pitchFamily="49" charset="-122"/>
              </a:rPr>
              <a:t>Decorator</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）角色是抽象组件的一个子类，需要包含被装饰者</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抽象组件</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的引用。</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装饰（</a:t>
            </a:r>
            <a:r>
              <a:rPr lang="en-US" altLang="zh-CN" sz="2400" kern="100" dirty="0">
                <a:latin typeface="仿宋" panose="02010609060101010101" pitchFamily="49" charset="-122"/>
                <a:ea typeface="仿宋" panose="02010609060101010101" pitchFamily="49" charset="-122"/>
              </a:rPr>
              <a:t>Decorator</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）角色也是抽象组件的子类，</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但</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需要额外提供一些方法，用来装饰抽象组件。</a:t>
            </a:r>
            <a:endParaRPr lang="zh-CN" altLang="en-US" sz="2400" dirty="0">
              <a:latin typeface="仿宋" panose="02010609060101010101" pitchFamily="49" charset="-122"/>
              <a:ea typeface="仿宋" panose="02010609060101010101" pitchFamily="49" charset="-122"/>
            </a:endParaRPr>
          </a:p>
        </p:txBody>
      </p:sp>
      <p:sp>
        <p:nvSpPr>
          <p:cNvPr id="14" name="Text Box 22">
            <a:extLst>
              <a:ext uri="{FF2B5EF4-FFF2-40B4-BE49-F238E27FC236}">
                <a16:creationId xmlns:a16="http://schemas.microsoft.com/office/drawing/2014/main" id="{0D9122B7-26F3-4A5B-9E88-926829C24E8E}"/>
              </a:ext>
            </a:extLst>
          </p:cNvPr>
          <p:cNvSpPr txBox="1">
            <a:spLocks noChangeArrowheads="1"/>
          </p:cNvSpPr>
          <p:nvPr/>
        </p:nvSpPr>
        <p:spPr bwMode="auto">
          <a:xfrm>
            <a:off x="2086104" y="1706873"/>
            <a:ext cx="8019791" cy="2149627"/>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50000"/>
              </a:lnSpc>
              <a:spcBef>
                <a:spcPct val="50000"/>
              </a:spcBef>
            </a:pPr>
            <a:endParaRPr lang="en-US" altLang="zh-CN" sz="2400" b="1" dirty="0">
              <a:latin typeface="Times New Roman" panose="02020603050405020304" pitchFamily="18" charset="0"/>
              <a:cs typeface="Times New Roman" panose="02020603050405020304" pitchFamily="18" charset="0"/>
            </a:endParaRP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public abstract class Decorator extends Bird{</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protected Bird </a:t>
            </a:r>
            <a:r>
              <a:rPr lang="en-US" altLang="zh-CN" sz="2400" b="1" dirty="0" err="1">
                <a:latin typeface="Times New Roman" panose="02020603050405020304" pitchFamily="18" charset="0"/>
                <a:cs typeface="Times New Roman" panose="02020603050405020304" pitchFamily="18" charset="0"/>
              </a:rPr>
              <a:t>bird</a:t>
            </a:r>
            <a:r>
              <a:rPr lang="en-US" altLang="zh-CN" sz="2400" b="1" dirty="0">
                <a:latin typeface="Times New Roman" panose="02020603050405020304" pitchFamily="18" charset="0"/>
                <a:cs typeface="Times New Roman" panose="02020603050405020304" pitchFamily="18" charset="0"/>
              </a:rPr>
              <a:t>;</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public Decorator(){    }</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public Decorator(Bird bird){       </a:t>
            </a:r>
            <a:r>
              <a:rPr lang="en-US" altLang="zh-CN" sz="2400" b="1" dirty="0" err="1">
                <a:latin typeface="Times New Roman" panose="02020603050405020304" pitchFamily="18" charset="0"/>
                <a:cs typeface="Times New Roman" panose="02020603050405020304" pitchFamily="18" charset="0"/>
              </a:rPr>
              <a:t>this.bird</a:t>
            </a:r>
            <a:r>
              <a:rPr lang="en-US" altLang="zh-CN" sz="2400" b="1" dirty="0">
                <a:latin typeface="Times New Roman" panose="02020603050405020304" pitchFamily="18" charset="0"/>
                <a:cs typeface="Times New Roman" panose="02020603050405020304" pitchFamily="18" charset="0"/>
              </a:rPr>
              <a:t>=bird;    }</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562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859164"/>
            <a:ext cx="12394972" cy="676578"/>
            <a:chOff x="-2203" y="1152592"/>
            <a:chExt cx="12329730" cy="676578"/>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449425" y="1152592"/>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．具体装饰（</a:t>
              </a:r>
              <a:r>
                <a:rPr lang="en-US" altLang="zh-CN" sz="2400" b="1" dirty="0" err="1">
                  <a:latin typeface="仿宋" panose="02010609060101010101" pitchFamily="49" charset="-122"/>
                  <a:ea typeface="仿宋" panose="02010609060101010101" pitchFamily="49" charset="-122"/>
                </a:rPr>
                <a:t>ConcreteDecotator</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a:t>
              </a:r>
              <a:r>
                <a:rPr lang="en-US" altLang="zh-CN" sz="36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SparrowDecorator.java </a:t>
              </a: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7368955"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4" name="Text Box 22">
            <a:extLst>
              <a:ext uri="{FF2B5EF4-FFF2-40B4-BE49-F238E27FC236}">
                <a16:creationId xmlns:a16="http://schemas.microsoft.com/office/drawing/2014/main" id="{0D9122B7-26F3-4A5B-9E88-926829C24E8E}"/>
              </a:ext>
            </a:extLst>
          </p:cNvPr>
          <p:cNvSpPr txBox="1">
            <a:spLocks noChangeArrowheads="1"/>
          </p:cNvSpPr>
          <p:nvPr/>
        </p:nvSpPr>
        <p:spPr bwMode="auto">
          <a:xfrm>
            <a:off x="870167" y="1717240"/>
            <a:ext cx="6909267" cy="3970318"/>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50000"/>
              </a:lnSpc>
              <a:spcBef>
                <a:spcPct val="50000"/>
              </a:spcBef>
            </a:pPr>
            <a:endParaRPr lang="en-US" altLang="zh-CN" sz="2400" b="1" dirty="0">
              <a:latin typeface="Times New Roman" panose="02020603050405020304" pitchFamily="18" charset="0"/>
              <a:cs typeface="Times New Roman" panose="02020603050405020304" pitchFamily="18" charset="0"/>
            </a:endParaRP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public class  </a:t>
            </a:r>
            <a:r>
              <a:rPr lang="en-US" altLang="zh-CN" sz="2000" b="1" dirty="0" err="1">
                <a:latin typeface="Times New Roman" panose="02020603050405020304" pitchFamily="18" charset="0"/>
                <a:cs typeface="Times New Roman" panose="02020603050405020304" pitchFamily="18" charset="0"/>
              </a:rPr>
              <a:t>SparrowDecorator</a:t>
            </a:r>
            <a:r>
              <a:rPr lang="en-US" altLang="zh-CN" sz="2000" b="1" dirty="0">
                <a:latin typeface="Times New Roman" panose="02020603050405020304" pitchFamily="18" charset="0"/>
                <a:cs typeface="Times New Roman" panose="02020603050405020304" pitchFamily="18" charset="0"/>
              </a:rPr>
              <a:t> extends Decorator{</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public final int DISTANCE=50;        //</a:t>
            </a:r>
            <a:r>
              <a:rPr lang="en-US" altLang="zh-CN" sz="2000" b="1" dirty="0" err="1">
                <a:latin typeface="Times New Roman" panose="02020603050405020304" pitchFamily="18" charset="0"/>
                <a:cs typeface="Times New Roman" panose="02020603050405020304" pitchFamily="18" charset="0"/>
              </a:rPr>
              <a:t>eleFly</a:t>
            </a:r>
            <a:r>
              <a:rPr lang="zh-CN" altLang="en-US" sz="2000" b="1" dirty="0">
                <a:latin typeface="Times New Roman" panose="02020603050405020304" pitchFamily="18" charset="0"/>
                <a:cs typeface="Times New Roman" panose="02020603050405020304" pitchFamily="18" charset="0"/>
              </a:rPr>
              <a:t>方法能飞</a:t>
            </a:r>
            <a:r>
              <a:rPr lang="en-US" altLang="zh-CN" sz="2000" b="1" dirty="0">
                <a:latin typeface="Times New Roman" panose="02020603050405020304" pitchFamily="18" charset="0"/>
                <a:cs typeface="Times New Roman" panose="02020603050405020304" pitchFamily="18" charset="0"/>
              </a:rPr>
              <a:t>50</a:t>
            </a:r>
            <a:r>
              <a:rPr lang="zh-CN" altLang="en-US" sz="2000" b="1" dirty="0">
                <a:latin typeface="Times New Roman" panose="02020603050405020304" pitchFamily="18" charset="0"/>
                <a:cs typeface="Times New Roman" panose="02020603050405020304" pitchFamily="18" charset="0"/>
              </a:rPr>
              <a:t>米</a:t>
            </a:r>
          </a:p>
          <a:p>
            <a:pPr algn="just">
              <a:lnSpc>
                <a:spcPct val="80000"/>
              </a:lnSpc>
              <a:spcBef>
                <a:spcPct val="20000"/>
              </a:spcBef>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SparrowDecorator</a:t>
            </a:r>
            <a:r>
              <a:rPr lang="en-US" altLang="zh-CN" sz="2000" b="1" dirty="0">
                <a:latin typeface="Times New Roman" panose="02020603050405020304" pitchFamily="18" charset="0"/>
                <a:cs typeface="Times New Roman" panose="02020603050405020304" pitchFamily="18" charset="0"/>
              </a:rPr>
              <a:t>(Bird bird){      super(bird);   }</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public int fly(){</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int distance=0;</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distance=</a:t>
            </a:r>
            <a:r>
              <a:rPr lang="en-US" altLang="zh-CN" sz="2000" b="1" dirty="0" err="1">
                <a:latin typeface="Times New Roman" panose="02020603050405020304" pitchFamily="18" charset="0"/>
                <a:cs typeface="Times New Roman" panose="02020603050405020304" pitchFamily="18" charset="0"/>
              </a:rPr>
              <a:t>bird.fly</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eleFly</a:t>
            </a:r>
            <a:r>
              <a:rPr lang="en-US" altLang="zh-CN" sz="2000" b="1" dirty="0">
                <a:latin typeface="Times New Roman" panose="02020603050405020304" pitchFamily="18" charset="0"/>
                <a:cs typeface="Times New Roman" panose="02020603050405020304" pitchFamily="18" charset="0"/>
              </a:rPr>
              <a:t>(); </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return distance; </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private int </a:t>
            </a:r>
            <a:r>
              <a:rPr lang="en-US" altLang="zh-CN" sz="2000" b="1" dirty="0" err="1">
                <a:latin typeface="Times New Roman" panose="02020603050405020304" pitchFamily="18" charset="0"/>
                <a:cs typeface="Times New Roman" panose="02020603050405020304" pitchFamily="18" charset="0"/>
              </a:rPr>
              <a:t>eleFly</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装饰者新添加的方法</a:t>
            </a:r>
          </a:p>
          <a:p>
            <a:pPr algn="just">
              <a:lnSpc>
                <a:spcPct val="80000"/>
              </a:lnSpc>
              <a:spcBef>
                <a:spcPct val="20000"/>
              </a:spcBef>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 DISTANCE;</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a:t>
            </a:r>
          </a:p>
          <a:p>
            <a:pPr algn="just">
              <a:lnSpc>
                <a:spcPct val="80000"/>
              </a:lnSpc>
              <a:spcBef>
                <a:spcPct val="20000"/>
              </a:spcBef>
            </a:pPr>
            <a:r>
              <a:rPr lang="en-US" altLang="zh-CN" sz="2000" b="1" dirty="0">
                <a:latin typeface="Times New Roman" panose="02020603050405020304" pitchFamily="18" charset="0"/>
                <a:cs typeface="Times New Roman" panose="02020603050405020304" pitchFamily="18" charset="0"/>
              </a:rPr>
              <a:t>} </a:t>
            </a:r>
          </a:p>
        </p:txBody>
      </p:sp>
      <p:sp>
        <p:nvSpPr>
          <p:cNvPr id="13" name="矩形 12">
            <a:extLst>
              <a:ext uri="{FF2B5EF4-FFF2-40B4-BE49-F238E27FC236}">
                <a16:creationId xmlns:a16="http://schemas.microsoft.com/office/drawing/2014/main" id="{F4362468-495E-47E2-8D06-6D4D6528736A}"/>
              </a:ext>
            </a:extLst>
          </p:cNvPr>
          <p:cNvSpPr/>
          <p:nvPr/>
        </p:nvSpPr>
        <p:spPr>
          <a:xfrm>
            <a:off x="8180333" y="2227842"/>
            <a:ext cx="3601188" cy="2308324"/>
          </a:xfrm>
          <a:prstGeom prst="rect">
            <a:avLst/>
          </a:prstGeom>
          <a:solidFill>
            <a:schemeClr val="accent6">
              <a:lumMod val="75000"/>
            </a:schemeClr>
          </a:solidFill>
        </p:spPr>
        <p:txBody>
          <a:bodyPr wrap="square">
            <a:spAutoFit/>
          </a:bodyPr>
          <a:lstStyle/>
          <a:p>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具体装饰负责用新的方法去装饰“被装饰者”的方法。本问题中，具体装饰是</a:t>
            </a:r>
            <a:r>
              <a:rPr lang="en-US" altLang="zh-CN" sz="2400" kern="100" dirty="0" err="1">
                <a:latin typeface="仿宋" panose="02010609060101010101" pitchFamily="49" charset="-122"/>
                <a:ea typeface="仿宋" panose="02010609060101010101" pitchFamily="49" charset="-122"/>
              </a:rPr>
              <a:t>SparrowDecorator</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类，该类使用</a:t>
            </a:r>
            <a:r>
              <a:rPr lang="en-US" altLang="zh-CN" sz="2400" kern="100" dirty="0" err="1">
                <a:latin typeface="仿宋" panose="02010609060101010101" pitchFamily="49" charset="-122"/>
                <a:ea typeface="仿宋" panose="02010609060101010101" pitchFamily="49" charset="-122"/>
              </a:rPr>
              <a:t>eleFly</a:t>
            </a:r>
            <a:r>
              <a:rPr lang="en-US" altLang="zh-CN" sz="2400" kern="100" dirty="0">
                <a:latin typeface="仿宋" panose="02010609060101010101" pitchFamily="49" charset="-122"/>
                <a:ea typeface="仿宋" panose="02010609060101010101" pitchFamily="49" charset="-122"/>
              </a:rPr>
              <a:t>()</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方法去装饰</a:t>
            </a:r>
            <a:r>
              <a:rPr lang="en-US" altLang="zh-CN" sz="2400" kern="100" dirty="0">
                <a:latin typeface="仿宋" panose="02010609060101010101" pitchFamily="49" charset="-122"/>
                <a:ea typeface="仿宋" panose="02010609060101010101" pitchFamily="49" charset="-122"/>
              </a:rPr>
              <a:t>fly()</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方法</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00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装饰模式示例</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10013681"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4" name="Text Box 22">
            <a:extLst>
              <a:ext uri="{FF2B5EF4-FFF2-40B4-BE49-F238E27FC236}">
                <a16:creationId xmlns:a16="http://schemas.microsoft.com/office/drawing/2014/main" id="{0D9122B7-26F3-4A5B-9E88-926829C24E8E}"/>
              </a:ext>
            </a:extLst>
          </p:cNvPr>
          <p:cNvSpPr txBox="1">
            <a:spLocks noChangeArrowheads="1"/>
          </p:cNvSpPr>
          <p:nvPr/>
        </p:nvSpPr>
        <p:spPr bwMode="auto">
          <a:xfrm>
            <a:off x="870167" y="1717240"/>
            <a:ext cx="9765008" cy="4422814"/>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000" b="1" dirty="0">
                <a:latin typeface="Times New Roman" panose="02020603050405020304" pitchFamily="18" charset="0"/>
                <a:cs typeface="Times New Roman" panose="02020603050405020304" pitchFamily="18" charset="0"/>
              </a:rPr>
              <a:t>public class Application{</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public void </a:t>
            </a:r>
            <a:r>
              <a:rPr lang="en-US" altLang="zh-CN" sz="2000" b="1" dirty="0" err="1">
                <a:latin typeface="Times New Roman" panose="02020603050405020304" pitchFamily="18" charset="0"/>
                <a:cs typeface="Times New Roman" panose="02020603050405020304" pitchFamily="18" charset="0"/>
              </a:rPr>
              <a:t>needBird</a:t>
            </a:r>
            <a:r>
              <a:rPr lang="en-US" altLang="zh-CN" sz="2000" b="1" dirty="0">
                <a:latin typeface="Times New Roman" panose="02020603050405020304" pitchFamily="18" charset="0"/>
                <a:cs typeface="Times New Roman" panose="02020603050405020304" pitchFamily="18" charset="0"/>
              </a:rPr>
              <a:t>(Bird bird){</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int </a:t>
            </a:r>
            <a:r>
              <a:rPr lang="en-US" altLang="zh-CN" sz="2000" b="1" dirty="0" err="1">
                <a:latin typeface="Times New Roman" panose="02020603050405020304" pitchFamily="18" charset="0"/>
                <a:cs typeface="Times New Roman" panose="02020603050405020304" pitchFamily="18" charset="0"/>
              </a:rPr>
              <a:t>flyDistance</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bird.fly</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System.out.println</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这只鸟能飞行</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flyDistance</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米</a:t>
            </a: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public static void main(String </a:t>
            </a:r>
            <a:r>
              <a:rPr lang="en-US" altLang="zh-CN" sz="2000" b="1" dirty="0" err="1">
                <a:latin typeface="Times New Roman" panose="02020603050405020304" pitchFamily="18" charset="0"/>
                <a:cs typeface="Times New Roman" panose="02020603050405020304" pitchFamily="18" charset="0"/>
              </a:rPr>
              <a:t>args</a:t>
            </a:r>
            <a:r>
              <a:rPr lang="en-US" altLang="zh-CN" sz="2000" b="1" dirty="0">
                <a:latin typeface="Times New Roman" panose="02020603050405020304" pitchFamily="18" charset="0"/>
                <a:cs typeface="Times New Roman" panose="02020603050405020304" pitchFamily="18" charset="0"/>
              </a:rPr>
              <a:t>[]){</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Application client=new Application ();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Bird sparrow=new Sparrow();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Bird sparrowDecorator1=     new </a:t>
            </a:r>
            <a:r>
              <a:rPr lang="en-US" altLang="zh-CN" sz="2000" b="1" dirty="0" err="1">
                <a:latin typeface="Times New Roman" panose="02020603050405020304" pitchFamily="18" charset="0"/>
                <a:cs typeface="Times New Roman" panose="02020603050405020304" pitchFamily="18" charset="0"/>
              </a:rPr>
              <a:t>SparrowDecorator</a:t>
            </a:r>
            <a:r>
              <a:rPr lang="en-US" altLang="zh-CN" sz="2000" b="1" dirty="0">
                <a:latin typeface="Times New Roman" panose="02020603050405020304" pitchFamily="18" charset="0"/>
                <a:cs typeface="Times New Roman" panose="02020603050405020304" pitchFamily="18" charset="0"/>
              </a:rPr>
              <a:t>(sparrow);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Bird sparrowDecorator2=     new </a:t>
            </a:r>
            <a:r>
              <a:rPr lang="en-US" altLang="zh-CN" sz="2000" b="1" dirty="0" err="1">
                <a:latin typeface="Times New Roman" panose="02020603050405020304" pitchFamily="18" charset="0"/>
                <a:cs typeface="Times New Roman" panose="02020603050405020304" pitchFamily="18" charset="0"/>
              </a:rPr>
              <a:t>SparrowDecorator</a:t>
            </a:r>
            <a:r>
              <a:rPr lang="en-US" altLang="zh-CN" sz="2000" b="1" dirty="0">
                <a:latin typeface="Times New Roman" panose="02020603050405020304" pitchFamily="18" charset="0"/>
                <a:cs typeface="Times New Roman" panose="02020603050405020304" pitchFamily="18" charset="0"/>
              </a:rPr>
              <a:t>(sparrowDecorator1);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client.needBird</a:t>
            </a:r>
            <a:r>
              <a:rPr lang="en-US" altLang="zh-CN" sz="2000" b="1" dirty="0">
                <a:latin typeface="Times New Roman" panose="02020603050405020304" pitchFamily="18" charset="0"/>
                <a:cs typeface="Times New Roman" panose="02020603050405020304" pitchFamily="18" charset="0"/>
              </a:rPr>
              <a:t>(sparrowDecorator1);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client.needBird</a:t>
            </a:r>
            <a:r>
              <a:rPr lang="en-US" altLang="zh-CN" sz="2000" b="1" dirty="0">
                <a:latin typeface="Times New Roman" panose="02020603050405020304" pitchFamily="18" charset="0"/>
                <a:cs typeface="Times New Roman" panose="02020603050405020304" pitchFamily="18" charset="0"/>
              </a:rPr>
              <a:t>(sparrowDecorator2);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  }</a:t>
            </a:r>
          </a:p>
          <a:p>
            <a:pPr algn="l">
              <a:lnSpc>
                <a:spcPct val="50000"/>
              </a:lnSpc>
              <a:spcBef>
                <a:spcPct val="50000"/>
              </a:spcBef>
            </a:pPr>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227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装饰模式示例</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10013681"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4" name="Text Box 22">
            <a:extLst>
              <a:ext uri="{FF2B5EF4-FFF2-40B4-BE49-F238E27FC236}">
                <a16:creationId xmlns:a16="http://schemas.microsoft.com/office/drawing/2014/main" id="{0D9122B7-26F3-4A5B-9E88-926829C24E8E}"/>
              </a:ext>
            </a:extLst>
          </p:cNvPr>
          <p:cNvSpPr txBox="1">
            <a:spLocks noChangeArrowheads="1"/>
          </p:cNvSpPr>
          <p:nvPr/>
        </p:nvSpPr>
        <p:spPr bwMode="auto">
          <a:xfrm>
            <a:off x="659152" y="2105626"/>
            <a:ext cx="9765008" cy="3216971"/>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40000"/>
              </a:spcBef>
              <a:buClr>
                <a:srgbClr val="0000FF"/>
              </a:buClr>
              <a:buSzPct val="150000"/>
            </a:pPr>
            <a:r>
              <a:rPr lang="en-US" altLang="zh-CN" sz="2400"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被装饰者和装饰者是松耦合关系。由于装饰（</a:t>
            </a:r>
            <a:r>
              <a:rPr lang="en-US" altLang="zh-CN" sz="2400" b="1" dirty="0">
                <a:latin typeface="仿宋" panose="02010609060101010101" pitchFamily="49" charset="-122"/>
                <a:ea typeface="仿宋" panose="02010609060101010101" pitchFamily="49" charset="-122"/>
              </a:rPr>
              <a:t>Decorator</a:t>
            </a:r>
            <a:r>
              <a:rPr lang="zh-CN" altLang="en-US" sz="2400" b="1" dirty="0">
                <a:latin typeface="仿宋" panose="02010609060101010101" pitchFamily="49" charset="-122"/>
                <a:ea typeface="仿宋" panose="02010609060101010101" pitchFamily="49" charset="-122"/>
              </a:rPr>
              <a:t>）仅仅依赖于抽象组件（</a:t>
            </a:r>
            <a:r>
              <a:rPr lang="en-US" altLang="zh-CN" sz="2400" b="1" dirty="0">
                <a:latin typeface="仿宋" panose="02010609060101010101" pitchFamily="49" charset="-122"/>
                <a:ea typeface="仿宋" panose="02010609060101010101" pitchFamily="49" charset="-122"/>
              </a:rPr>
              <a:t>Component</a:t>
            </a:r>
            <a:r>
              <a:rPr lang="zh-CN" altLang="en-US" sz="2400" b="1" dirty="0">
                <a:latin typeface="仿宋" panose="02010609060101010101" pitchFamily="49" charset="-122"/>
                <a:ea typeface="仿宋" panose="02010609060101010101" pitchFamily="49" charset="-122"/>
              </a:rPr>
              <a:t>），因此具体装饰只知道它要装饰的对象是抽象组件的某一个子类的实例，但不需要知道是哪一个具体子类。</a:t>
            </a:r>
          </a:p>
          <a:p>
            <a:pPr algn="l">
              <a:lnSpc>
                <a:spcPct val="130000"/>
              </a:lnSpc>
              <a:spcBef>
                <a:spcPct val="40000"/>
              </a:spcBef>
              <a:buClr>
                <a:srgbClr val="0000FF"/>
              </a:buClr>
              <a:buSzPct val="150000"/>
            </a:pPr>
            <a:r>
              <a:rPr lang="zh-CN" altLang="en-US" sz="2400" b="1" dirty="0">
                <a:latin typeface="仿宋" panose="02010609060101010101" pitchFamily="49" charset="-122"/>
                <a:ea typeface="仿宋" panose="02010609060101010101" pitchFamily="49" charset="-122"/>
              </a:rPr>
              <a:t>    装饰模式满足“开</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闭原则”。不必修改具体组件，就可以增加新的针对该具体组件的具体装饰。</a:t>
            </a:r>
          </a:p>
          <a:p>
            <a:pPr algn="l">
              <a:lnSpc>
                <a:spcPct val="130000"/>
              </a:lnSpc>
              <a:spcBef>
                <a:spcPct val="40000"/>
              </a:spcBef>
              <a:buClr>
                <a:srgbClr val="0000FF"/>
              </a:buClr>
              <a:buSzPct val="150000"/>
            </a:pPr>
            <a:r>
              <a:rPr lang="zh-CN" altLang="en-US" sz="2400" b="1" dirty="0">
                <a:latin typeface="仿宋" panose="02010609060101010101" pitchFamily="49" charset="-122"/>
                <a:ea typeface="仿宋" panose="02010609060101010101" pitchFamily="49" charset="-122"/>
              </a:rPr>
              <a:t>    可以使用多个具体装饰来装饰具体组件的实例。</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06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使用多个装饰者</a:t>
              </a:r>
              <a:endParaRPr lang="en-US" altLang="zh-CN" sz="2400" b="1" dirty="0">
                <a:solidFill>
                  <a:schemeClr val="tx1"/>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10013681"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7960B227-C8B0-47F5-A179-6B46DA14E7D2}"/>
              </a:ext>
            </a:extLst>
          </p:cNvPr>
          <p:cNvSpPr/>
          <p:nvPr/>
        </p:nvSpPr>
        <p:spPr>
          <a:xfrm>
            <a:off x="1325889" y="1908058"/>
            <a:ext cx="8493359" cy="1200329"/>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由于装饰（</a:t>
            </a:r>
            <a:r>
              <a:rPr lang="en-US" altLang="zh-CN" sz="2400" b="1" dirty="0">
                <a:latin typeface="仿宋" panose="02010609060101010101" pitchFamily="49" charset="-122"/>
                <a:ea typeface="仿宋" panose="02010609060101010101" pitchFamily="49" charset="-122"/>
              </a:rPr>
              <a:t>Decorator</a:t>
            </a:r>
            <a:r>
              <a:rPr lang="zh-CN" altLang="zh-CN" sz="2400" b="1" dirty="0">
                <a:latin typeface="仿宋" panose="02010609060101010101" pitchFamily="49" charset="-122"/>
                <a:ea typeface="仿宋" panose="02010609060101010101" pitchFamily="49" charset="-122"/>
              </a:rPr>
              <a:t>）是抽象组件（</a:t>
            </a:r>
            <a:r>
              <a:rPr lang="en-US" altLang="zh-CN" sz="2400" b="1" dirty="0">
                <a:latin typeface="仿宋" panose="02010609060101010101" pitchFamily="49" charset="-122"/>
                <a:ea typeface="仿宋" panose="02010609060101010101" pitchFamily="49" charset="-122"/>
              </a:rPr>
              <a:t>Component</a:t>
            </a:r>
            <a:r>
              <a:rPr lang="zh-CN" altLang="zh-CN" sz="2400" b="1" dirty="0">
                <a:latin typeface="仿宋" panose="02010609060101010101" pitchFamily="49" charset="-122"/>
                <a:ea typeface="仿宋" panose="02010609060101010101" pitchFamily="49" charset="-122"/>
              </a:rPr>
              <a:t>）的一个子类，因此“装饰者”本身也可以作为一个“被装饰者”，这意味着我们可以使用多个具体装饰类来装饰具体组件的实例</a:t>
            </a:r>
            <a:r>
              <a:rPr lang="zh-CN" altLang="en-US" sz="2400" b="1" dirty="0">
                <a:latin typeface="仿宋" panose="02010609060101010101" pitchFamily="49" charset="-122"/>
                <a:ea typeface="仿宋" panose="02010609060101010101" pitchFamily="49" charset="-122"/>
              </a:rPr>
              <a:t>。</a:t>
            </a:r>
          </a:p>
        </p:txBody>
      </p:sp>
      <p:sp>
        <p:nvSpPr>
          <p:cNvPr id="13" name="矩形 12">
            <a:extLst>
              <a:ext uri="{FF2B5EF4-FFF2-40B4-BE49-F238E27FC236}">
                <a16:creationId xmlns:a16="http://schemas.microsoft.com/office/drawing/2014/main" id="{B10A1130-13C5-4AF1-9E7E-8543F46B2CA9}"/>
              </a:ext>
            </a:extLst>
          </p:cNvPr>
          <p:cNvSpPr/>
          <p:nvPr/>
        </p:nvSpPr>
        <p:spPr>
          <a:xfrm>
            <a:off x="1325890" y="3602934"/>
            <a:ext cx="8493359" cy="1200329"/>
          </a:xfrm>
          <a:prstGeom prst="rect">
            <a:avLst/>
          </a:prstGeom>
        </p:spPr>
        <p:txBody>
          <a:bodyPr wrap="square">
            <a:spAutoFit/>
          </a:bodyPr>
          <a:lstStyle/>
          <a:p>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假如用户不仅需要能飞行</a:t>
            </a:r>
            <a:r>
              <a:rPr lang="en-US" altLang="zh-CN" sz="2400" b="1" kern="100" dirty="0">
                <a:latin typeface="仿宋" panose="02010609060101010101" pitchFamily="49" charset="-122"/>
                <a:ea typeface="仿宋" panose="02010609060101010101" pitchFamily="49" charset="-122"/>
              </a:rPr>
              <a:t>150</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2400" b="1" kern="100" dirty="0">
                <a:latin typeface="仿宋" panose="02010609060101010101" pitchFamily="49" charset="-122"/>
                <a:ea typeface="仿宋" panose="02010609060101010101" pitchFamily="49" charset="-122"/>
              </a:rPr>
              <a:t>200</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米的鸟，而且也需要能飞行</a:t>
            </a:r>
            <a:r>
              <a:rPr lang="en-US" altLang="zh-CN" sz="2400" b="1" kern="100" dirty="0">
                <a:latin typeface="仿宋" panose="02010609060101010101" pitchFamily="49" charset="-122"/>
                <a:ea typeface="仿宋" panose="02010609060101010101" pitchFamily="49" charset="-122"/>
              </a:rPr>
              <a:t>120</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米、</a:t>
            </a:r>
            <a:r>
              <a:rPr lang="en-US" altLang="zh-CN" sz="2400" b="1" kern="100" dirty="0">
                <a:latin typeface="仿宋" panose="02010609060101010101" pitchFamily="49" charset="-122"/>
                <a:ea typeface="仿宋" panose="02010609060101010101" pitchFamily="49" charset="-122"/>
              </a:rPr>
              <a:t>170</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米、</a:t>
            </a:r>
            <a:r>
              <a:rPr lang="en-US" altLang="zh-CN" sz="2400" b="1" kern="100" dirty="0">
                <a:latin typeface="仿宋" panose="02010609060101010101" pitchFamily="49" charset="-122"/>
                <a:ea typeface="仿宋" panose="02010609060101010101" pitchFamily="49" charset="-122"/>
              </a:rPr>
              <a:t>220</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米的鸟，那么不必修改</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前例</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中现有的类，只需再添加一个具体装饰即可，比如</a:t>
            </a:r>
            <a:r>
              <a:rPr lang="en-US" altLang="zh-CN" sz="2400" b="1" kern="100" dirty="0">
                <a:latin typeface="仿宋" panose="02010609060101010101" pitchFamily="49" charset="-122"/>
                <a:ea typeface="仿宋" panose="02010609060101010101" pitchFamily="49" charset="-122"/>
                <a:hlinkClick r:id="rId2" action="ppaction://hlinkfile"/>
              </a:rPr>
              <a:t>SparrowDecoratorTwo</a:t>
            </a:r>
            <a:r>
              <a:rPr lang="zh-CN" altLang="en-US" sz="2400" b="1" kern="100"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15" name="矩形 14">
            <a:hlinkClick r:id="rId2" action="ppaction://hlinkfile"/>
            <a:extLst>
              <a:ext uri="{FF2B5EF4-FFF2-40B4-BE49-F238E27FC236}">
                <a16:creationId xmlns:a16="http://schemas.microsoft.com/office/drawing/2014/main" id="{1FBBAB74-ACF1-4CBA-AD07-6514ECCA7D70}"/>
              </a:ext>
            </a:extLst>
          </p:cNvPr>
          <p:cNvSpPr/>
          <p:nvPr/>
        </p:nvSpPr>
        <p:spPr>
          <a:xfrm>
            <a:off x="5941263" y="4980912"/>
            <a:ext cx="3877985"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kern="100" dirty="0">
                <a:latin typeface="仿宋" panose="02010609060101010101" pitchFamily="49" charset="-122"/>
                <a:ea typeface="仿宋" panose="02010609060101010101" pitchFamily="49" charset="-122"/>
                <a:hlinkClick r:id="rId3" action="ppaction://hlinkfile"/>
              </a:rPr>
              <a:t>SparrowDecoratorTwo.java</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516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相对继承的优势</a:t>
              </a:r>
              <a:endParaRPr lang="en-US" altLang="zh-CN" sz="2400" b="1" dirty="0">
                <a:solidFill>
                  <a:schemeClr val="tx1"/>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10013681"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CA960D1A-FFE3-4696-818A-954BE2F68C57}"/>
              </a:ext>
            </a:extLst>
          </p:cNvPr>
          <p:cNvSpPr/>
          <p:nvPr/>
        </p:nvSpPr>
        <p:spPr>
          <a:xfrm>
            <a:off x="1320243" y="1804846"/>
            <a:ext cx="7950366" cy="1569660"/>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通过继承也可改进对象的行为，对于某些简单的问题这样做未尝不可，但是如果考虑到系统扩展性，就应当注意面向对象的一个基本原则之一：少用继承，多用组合。就功能来说装饰模式相比生成子类更为灵活。</a:t>
            </a:r>
            <a:endParaRPr lang="zh-CN" altLang="en-US" sz="2400" b="1" dirty="0">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A966156-2A01-4E34-B08C-89B05415F258}"/>
              </a:ext>
            </a:extLst>
          </p:cNvPr>
          <p:cNvSpPr/>
          <p:nvPr/>
        </p:nvSpPr>
        <p:spPr>
          <a:xfrm>
            <a:off x="1320243" y="3832108"/>
            <a:ext cx="8091043" cy="830997"/>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如果继续采用继承机制来维护上面的系统</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就必须修改系统，</a:t>
            </a:r>
            <a:r>
              <a:rPr lang="zh-CN" altLang="en-US" sz="2400" b="1" dirty="0">
                <a:latin typeface="仿宋" panose="02010609060101010101" pitchFamily="49" charset="-122"/>
                <a:ea typeface="仿宋" panose="02010609060101010101" pitchFamily="49" charset="-122"/>
              </a:rPr>
              <a:t>不断</a:t>
            </a:r>
            <a:r>
              <a:rPr lang="zh-CN" altLang="zh-CN" sz="2400" b="1" dirty="0">
                <a:latin typeface="仿宋" panose="02010609060101010101" pitchFamily="49" charset="-122"/>
                <a:ea typeface="仿宋" panose="02010609060101010101" pitchFamily="49" charset="-122"/>
              </a:rPr>
              <a:t>增加新的</a:t>
            </a:r>
            <a:r>
              <a:rPr lang="en-US" altLang="zh-CN" sz="2400" b="1" dirty="0">
                <a:latin typeface="仿宋" panose="02010609060101010101" pitchFamily="49" charset="-122"/>
                <a:ea typeface="仿宋" panose="02010609060101010101" pitchFamily="49" charset="-122"/>
              </a:rPr>
              <a:t>Bird</a:t>
            </a:r>
            <a:r>
              <a:rPr lang="zh-CN" altLang="zh-CN" sz="2400" b="1" dirty="0">
                <a:latin typeface="仿宋" panose="02010609060101010101" pitchFamily="49" charset="-122"/>
                <a:ea typeface="仿宋" panose="02010609060101010101" pitchFamily="49" charset="-122"/>
              </a:rPr>
              <a:t>的子类，这简直是维护的一场灾难</a:t>
            </a:r>
            <a:r>
              <a:rPr lang="zh-CN" altLang="en-US" sz="24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05953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相对继承的优势</a:t>
              </a:r>
              <a:endParaRPr lang="en-US" altLang="zh-CN" sz="2400" b="1" dirty="0">
                <a:solidFill>
                  <a:schemeClr val="tx1"/>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410479" y="1582323"/>
            <a:ext cx="10013681" cy="44995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CA960D1A-FFE3-4696-818A-954BE2F68C57}"/>
              </a:ext>
            </a:extLst>
          </p:cNvPr>
          <p:cNvSpPr/>
          <p:nvPr/>
        </p:nvSpPr>
        <p:spPr>
          <a:xfrm>
            <a:off x="1320243" y="1804846"/>
            <a:ext cx="7950366" cy="1569660"/>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通过继承也可改进对象的行为，对于某些简单的问题这样做未尝不可，但是如果考虑到系统扩展性，就应当注意面向对象的一个基本原则之一：少用继承，多用组合。就功能来说装饰模式相比生成子类更为灵活。</a:t>
            </a:r>
            <a:endParaRPr lang="zh-CN" altLang="en-US" sz="2400" b="1" dirty="0">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A966156-2A01-4E34-B08C-89B05415F258}"/>
              </a:ext>
            </a:extLst>
          </p:cNvPr>
          <p:cNvSpPr/>
          <p:nvPr/>
        </p:nvSpPr>
        <p:spPr>
          <a:xfrm>
            <a:off x="1320243" y="3832108"/>
            <a:ext cx="8091043" cy="830997"/>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如果继续采用继承机制来维护上面的系统</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就必须修改系统，</a:t>
            </a:r>
            <a:r>
              <a:rPr lang="zh-CN" altLang="en-US" sz="2400" b="1" dirty="0">
                <a:latin typeface="仿宋" panose="02010609060101010101" pitchFamily="49" charset="-122"/>
                <a:ea typeface="仿宋" panose="02010609060101010101" pitchFamily="49" charset="-122"/>
              </a:rPr>
              <a:t>不断</a:t>
            </a:r>
            <a:r>
              <a:rPr lang="zh-CN" altLang="zh-CN" sz="2400" b="1" dirty="0">
                <a:latin typeface="仿宋" panose="02010609060101010101" pitchFamily="49" charset="-122"/>
                <a:ea typeface="仿宋" panose="02010609060101010101" pitchFamily="49" charset="-122"/>
              </a:rPr>
              <a:t>增加新的</a:t>
            </a:r>
            <a:r>
              <a:rPr lang="en-US" altLang="zh-CN" sz="2400" b="1" dirty="0">
                <a:latin typeface="仿宋" panose="02010609060101010101" pitchFamily="49" charset="-122"/>
                <a:ea typeface="仿宋" panose="02010609060101010101" pitchFamily="49" charset="-122"/>
              </a:rPr>
              <a:t>Bird</a:t>
            </a:r>
            <a:r>
              <a:rPr lang="zh-CN" altLang="zh-CN" sz="2400" b="1" dirty="0">
                <a:latin typeface="仿宋" panose="02010609060101010101" pitchFamily="49" charset="-122"/>
                <a:ea typeface="仿宋" panose="02010609060101010101" pitchFamily="49" charset="-122"/>
              </a:rPr>
              <a:t>的子类，这简直是维护的一场灾难</a:t>
            </a:r>
            <a:r>
              <a:rPr lang="zh-CN" altLang="en-US" sz="24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734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装饰模式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结构型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使用场景</a:t>
              </a:r>
              <a:endParaRPr lang="en-US" altLang="zh-CN" sz="2400" b="1" dirty="0">
                <a:solidFill>
                  <a:schemeClr val="tx1"/>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803180" y="2269605"/>
            <a:ext cx="8297423" cy="231878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spcAft>
                <a:spcPts val="0"/>
              </a:spcAft>
              <a:buFont typeface="Wingdings" panose="05000000000000000000" pitchFamily="2" charset="2"/>
              <a:buChar char="u"/>
              <a:tabLst>
                <a:tab pos="533400" algn="l"/>
              </a:tabLst>
            </a:pPr>
            <a:r>
              <a:rPr lang="zh-CN" altLang="zh-CN" sz="2400" b="1" kern="100" dirty="0">
                <a:solidFill>
                  <a:schemeClr val="tx1"/>
                </a:solidFill>
                <a:latin typeface="仿宋" panose="02010609060101010101" pitchFamily="49" charset="-122"/>
                <a:ea typeface="仿宋" panose="02010609060101010101" pitchFamily="49" charset="-122"/>
              </a:rPr>
              <a:t>程序希望动态地增强类的某个对象的功能，而又不影响到该类的其他对象。</a:t>
            </a:r>
          </a:p>
          <a:p>
            <a:pPr marL="342900" indent="-342900">
              <a:buFont typeface="Wingdings" panose="05000000000000000000" pitchFamily="2" charset="2"/>
              <a:buChar char="u"/>
            </a:pPr>
            <a:r>
              <a:rPr lang="zh-CN"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采用继承来增强对象功能不利于系统的扩展和维护</a:t>
            </a:r>
            <a:r>
              <a:rPr lang="zh-CN" altLang="en-US"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sz="2400" b="1" dirty="0">
              <a:solidFill>
                <a:schemeClr val="tx1"/>
              </a:solidFill>
              <a:latin typeface="仿宋" panose="02010609060101010101" pitchFamily="49" charset="-122"/>
              <a:ea typeface="仿宋" panose="02010609060101010101" pitchFamily="49" charset="-122"/>
            </a:endParaRPr>
          </a:p>
          <a:p>
            <a:pPr marL="342900" indent="-342900" algn="just" eaLnBrk="0" hangingPunct="0">
              <a:buFont typeface="Wingdings" panose="05000000000000000000" pitchFamily="2" charset="2"/>
              <a:buChar char="u"/>
            </a:pP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5259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44470"/>
            <a:ext cx="12256513" cy="591272"/>
            <a:chOff x="-2203" y="1237898"/>
            <a:chExt cx="12192000" cy="591272"/>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11695" y="1237898"/>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单例模式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创建型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en-US" altLang="zh-CN" sz="2400" b="1" dirty="0">
                <a:solidFill>
                  <a:schemeClr val="tx1"/>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0" y="150149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803180" y="2269605"/>
            <a:ext cx="8297423" cy="231878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eaLnBrk="0" hangingPunct="0">
              <a:buFont typeface="Wingdings" panose="05000000000000000000" pitchFamily="2" charset="2"/>
              <a:buChar char="u"/>
            </a:pP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707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BDE2A9F-86D5-4E73-9ABB-0DF03D9B95F9}"/>
              </a:ext>
            </a:extLst>
          </p:cNvPr>
          <p:cNvSpPr/>
          <p:nvPr/>
        </p:nvSpPr>
        <p:spPr>
          <a:xfrm>
            <a:off x="696834" y="1703043"/>
            <a:ext cx="10287000" cy="416238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E3CA7BDD-F6D9-4854-B021-C567CF51828B}"/>
              </a:ext>
            </a:extLst>
          </p:cNvPr>
          <p:cNvGrpSpPr/>
          <p:nvPr/>
        </p:nvGrpSpPr>
        <p:grpSpPr>
          <a:xfrm flipH="1">
            <a:off x="6575336" y="4572794"/>
            <a:ext cx="5441599" cy="1357947"/>
            <a:chOff x="897607" y="5043462"/>
            <a:chExt cx="5441599" cy="1357947"/>
          </a:xfrm>
        </p:grpSpPr>
        <p:sp>
          <p:nvSpPr>
            <p:cNvPr id="10" name="矩形 9">
              <a:extLst>
                <a:ext uri="{FF2B5EF4-FFF2-40B4-BE49-F238E27FC236}">
                  <a16:creationId xmlns:a16="http://schemas.microsoft.com/office/drawing/2014/main" id="{649B096D-9E0C-4CC8-A962-022A1807E6EF}"/>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3E95FE8D-9D65-4512-A64B-51138E2C4E6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F53460C-7B80-45ED-BF8C-C725E9306D7E}"/>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80561F9-E8B6-4796-B412-BF668F2C539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E9675B81-3EE0-45C1-92B1-EC2F44DB2FFA}"/>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EF25781-494B-46D6-8A22-934FC5AD3A5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06C98485-C15C-4802-B415-EB2D8B85C63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7921D0D-E59C-4A3C-88C9-3742A64F1B04}"/>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0BEB4192-1E69-4B7E-A6FE-3C4FF1C7B7D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1BD937F-D1B3-4502-ACA9-47CB7FD21DB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C35F6060-9EB1-4CF6-8BDA-7093C66B5FE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CC009D12-118C-4A07-BA56-60A84A32F3D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24B07BA-F7C3-4C97-B6A6-4417986C5AA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4268F5E9-9ACB-442E-A8D3-0E0D1933EFD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7EFB5637-EFB9-4F80-BAD2-E276CC59A2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3631BE7-685A-4BE1-8443-0171DD76465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63079A32-F170-43BE-867E-96AAA5172A8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8" name="矩形 27">
            <a:extLst>
              <a:ext uri="{FF2B5EF4-FFF2-40B4-BE49-F238E27FC236}">
                <a16:creationId xmlns:a16="http://schemas.microsoft.com/office/drawing/2014/main" id="{8252DDBB-D1E2-46A4-82AF-172AA013B829}"/>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BD195C58-3476-4996-9B19-1D980A7669FF}"/>
              </a:ext>
            </a:extLst>
          </p:cNvPr>
          <p:cNvSpPr txBox="1">
            <a:spLocks noChangeArrowheads="1"/>
          </p:cNvSpPr>
          <p:nvPr/>
        </p:nvSpPr>
        <p:spPr>
          <a:xfrm>
            <a:off x="1143317" y="1943097"/>
            <a:ext cx="8064500" cy="1368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final</a:t>
            </a:r>
            <a:r>
              <a:rPr lang="zh-CN" altLang="en-US" b="1">
                <a:latin typeface="仿宋" panose="02010609060101010101" pitchFamily="49" charset="-122"/>
                <a:ea typeface="仿宋" panose="02010609060101010101" pitchFamily="49" charset="-122"/>
              </a:rPr>
              <a:t>修饰基本数据类型：</a:t>
            </a:r>
            <a:endParaRPr lang="en-US" altLang="zh-CN"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final int x=10;</a:t>
            </a:r>
            <a:endParaRPr lang="zh-CN" altLang="en-US" b="1" dirty="0">
              <a:latin typeface="仿宋" panose="02010609060101010101" pitchFamily="49" charset="-122"/>
              <a:ea typeface="仿宋" panose="02010609060101010101" pitchFamily="49" charset="-122"/>
            </a:endParaRPr>
          </a:p>
        </p:txBody>
      </p:sp>
      <p:sp>
        <p:nvSpPr>
          <p:cNvPr id="30" name="Rectangle 3">
            <a:extLst>
              <a:ext uri="{FF2B5EF4-FFF2-40B4-BE49-F238E27FC236}">
                <a16:creationId xmlns:a16="http://schemas.microsoft.com/office/drawing/2014/main" id="{0D4067B0-FD05-4A4B-AC22-4CAEC3360764}"/>
              </a:ext>
            </a:extLst>
          </p:cNvPr>
          <p:cNvSpPr txBox="1">
            <a:spLocks noChangeArrowheads="1"/>
          </p:cNvSpPr>
          <p:nvPr/>
        </p:nvSpPr>
        <p:spPr bwMode="auto">
          <a:xfrm>
            <a:off x="1132116" y="3195835"/>
            <a:ext cx="80645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3200" b="1" dirty="0">
                <a:latin typeface="仿宋" panose="02010609060101010101" pitchFamily="49" charset="-122"/>
                <a:ea typeface="仿宋" panose="02010609060101010101" pitchFamily="49" charset="-122"/>
              </a:rPr>
              <a:t>final</a:t>
            </a:r>
            <a:r>
              <a:rPr lang="zh-CN" altLang="en-US" sz="3200" b="1" dirty="0">
                <a:latin typeface="仿宋" panose="02010609060101010101" pitchFamily="49" charset="-122"/>
                <a:ea typeface="仿宋" panose="02010609060101010101" pitchFamily="49" charset="-122"/>
              </a:rPr>
              <a:t>修饰对象：</a:t>
            </a:r>
            <a:endParaRPr lang="en-US" altLang="zh-CN" sz="3200" b="1" dirty="0">
              <a:latin typeface="仿宋" panose="02010609060101010101" pitchFamily="49" charset="-122"/>
              <a:ea typeface="仿宋" panose="02010609060101010101" pitchFamily="49" charset="-122"/>
            </a:endParaRPr>
          </a:p>
          <a:p>
            <a:pPr>
              <a:spcBef>
                <a:spcPct val="20000"/>
              </a:spcBef>
              <a:buClr>
                <a:schemeClr val="folHlink"/>
              </a:buClr>
              <a:buSzPct val="60000"/>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final </a:t>
            </a:r>
            <a:r>
              <a:rPr lang="en-US" altLang="zh-CN" b="1" dirty="0" err="1">
                <a:latin typeface="Times New Roman" panose="02020603050405020304" pitchFamily="18" charset="0"/>
                <a:cs typeface="Times New Roman" panose="02020603050405020304" pitchFamily="18" charset="0"/>
              </a:rPr>
              <a:t>StringBuffer</a:t>
            </a:r>
            <a:r>
              <a:rPr lang="en-US" altLang="zh-CN" b="1" dirty="0">
                <a:latin typeface="Times New Roman" panose="02020603050405020304" pitchFamily="18" charset="0"/>
                <a:cs typeface="Times New Roman" panose="02020603050405020304" pitchFamily="18" charset="0"/>
              </a:rPr>
              <a:t> a= new </a:t>
            </a:r>
            <a:r>
              <a:rPr lang="en-US" altLang="zh-CN" b="1" dirty="0" err="1">
                <a:latin typeface="Times New Roman" panose="02020603050405020304" pitchFamily="18" charset="0"/>
                <a:cs typeface="Times New Roman" panose="02020603050405020304" pitchFamily="18" charset="0"/>
              </a:rPr>
              <a:t>StringBuffer</a:t>
            </a:r>
            <a:r>
              <a:rPr lang="en-US" altLang="zh-CN" b="1" dirty="0">
                <a:latin typeface="Times New Roman" panose="02020603050405020304" pitchFamily="18" charset="0"/>
                <a:cs typeface="Times New Roman" panose="02020603050405020304" pitchFamily="18" charset="0"/>
              </a:rPr>
              <a:t>("immutable");</a:t>
            </a:r>
          </a:p>
          <a:p>
            <a:pPr>
              <a:spcBef>
                <a:spcPct val="20000"/>
              </a:spcBef>
              <a:buClr>
                <a:schemeClr val="folHlink"/>
              </a:buClr>
              <a:buSzPct val="60000"/>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final </a:t>
            </a:r>
            <a:r>
              <a:rPr lang="en-US" altLang="zh-CN" b="1" dirty="0" err="1">
                <a:latin typeface="Times New Roman" panose="02020603050405020304" pitchFamily="18" charset="0"/>
                <a:cs typeface="Times New Roman" panose="02020603050405020304" pitchFamily="18" charset="0"/>
              </a:rPr>
              <a:t>StringBuffer</a:t>
            </a:r>
            <a:r>
              <a:rPr lang="en-US" altLang="zh-CN" b="1" dirty="0">
                <a:latin typeface="Times New Roman" panose="02020603050405020304" pitchFamily="18" charset="0"/>
                <a:cs typeface="Times New Roman" panose="02020603050405020304" pitchFamily="18" charset="0"/>
              </a:rPr>
              <a:t> b= new </a:t>
            </a:r>
            <a:r>
              <a:rPr lang="en-US" altLang="zh-CN" b="1" dirty="0" err="1">
                <a:latin typeface="Times New Roman" panose="02020603050405020304" pitchFamily="18" charset="0"/>
                <a:cs typeface="Times New Roman" panose="02020603050405020304" pitchFamily="18" charset="0"/>
              </a:rPr>
              <a:t>StringBuffer</a:t>
            </a:r>
            <a:r>
              <a:rPr lang="en-US" altLang="zh-CN" b="1" dirty="0">
                <a:latin typeface="Times New Roman" panose="02020603050405020304" pitchFamily="18" charset="0"/>
                <a:cs typeface="Times New Roman" panose="02020603050405020304" pitchFamily="18" charset="0"/>
              </a:rPr>
              <a:t>("not immutable");</a:t>
            </a:r>
          </a:p>
          <a:p>
            <a:pPr>
              <a:spcBef>
                <a:spcPct val="20000"/>
              </a:spcBef>
              <a:buClr>
                <a:schemeClr val="folHlink"/>
              </a:buClr>
              <a:buSzPct val="60000"/>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a=b</a:t>
            </a:r>
            <a:r>
              <a:rPr lang="en-US" altLang="zh-CN" b="1" dirty="0">
                <a:latin typeface="仿宋" panose="02010609060101010101" pitchFamily="49" charset="-122"/>
                <a:ea typeface="仿宋" panose="02010609060101010101" pitchFamily="49" charset="-122"/>
                <a:cs typeface="Times New Roman" panose="02020603050405020304" pitchFamily="18" charset="0"/>
              </a:rPr>
              <a:t>;      </a:t>
            </a:r>
            <a:r>
              <a:rPr lang="en-US" altLang="zh-CN" b="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a:t>
            </a:r>
            <a:r>
              <a:rPr lang="zh-CN" altLang="en-US" b="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编译时错误</a:t>
            </a:r>
            <a:endParaRPr lang="en-US" altLang="zh-CN" b="1" dirty="0">
              <a:solidFill>
                <a:srgbClr val="C00000"/>
              </a:solidFill>
              <a:latin typeface="仿宋" panose="02010609060101010101" pitchFamily="49" charset="-122"/>
              <a:ea typeface="仿宋" panose="02010609060101010101" pitchFamily="49" charset="-122"/>
              <a:cs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en-US" altLang="zh-CN" b="1" dirty="0" err="1">
                <a:latin typeface="Times New Roman" panose="02020603050405020304" pitchFamily="18" charset="0"/>
                <a:cs typeface="Times New Roman" panose="02020603050405020304" pitchFamily="18" charset="0"/>
              </a:rPr>
              <a:t>a.append</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"broken!");         </a:t>
            </a:r>
            <a:r>
              <a:rPr lang="en-US" altLang="zh-CN" b="1" dirty="0">
                <a:solidFill>
                  <a:srgbClr val="C00000"/>
                </a:solidFill>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编译通过</a:t>
            </a:r>
          </a:p>
        </p:txBody>
      </p:sp>
    </p:spTree>
    <p:extLst>
      <p:ext uri="{BB962C8B-B14F-4D97-AF65-F5344CB8AC3E}">
        <p14:creationId xmlns:p14="http://schemas.microsoft.com/office/powerpoint/2010/main" val="99117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additive="base">
                                        <p:cTn id="2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
                                            <p:txEl>
                                              <p:pRg st="1" end="1"/>
                                            </p:txEl>
                                          </p:spTgt>
                                        </p:tgtEl>
                                        <p:attrNameLst>
                                          <p:attrName>style.visibility</p:attrName>
                                        </p:attrNameLst>
                                      </p:cBhvr>
                                      <p:to>
                                        <p:strVal val="visible"/>
                                      </p:to>
                                    </p:set>
                                    <p:anim calcmode="lin" valueType="num">
                                      <p:cBhvr additive="base">
                                        <p:cTn id="28"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28" grpId="0" animBg="1"/>
      <p:bldP spid="29" grpId="0" build="p"/>
      <p:bldP spid="3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168613" y="434202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4.3   </a:t>
            </a:r>
            <a:r>
              <a:rPr lang="zh-CN" altLang="en-US" sz="2400" b="1" dirty="0">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4.4   </a:t>
            </a:r>
            <a:r>
              <a:rPr lang="zh-CN" altLang="en-US" sz="2400" b="1" dirty="0">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85394" y="3593990"/>
            <a:ext cx="4200812"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4.5   </a:t>
            </a:r>
            <a:r>
              <a:rPr lang="zh-CN" altLang="en-US" sz="2400" b="1" dirty="0">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109362" y="4377661"/>
            <a:ext cx="379012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4.6   Java</a:t>
            </a:r>
            <a:r>
              <a:rPr lang="zh-CN" altLang="en-US" sz="2400" b="1" dirty="0">
                <a:solidFill>
                  <a:schemeClr val="bg1"/>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19047171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E956CBC5-A820-45FA-A117-C070259C3AFC}"/>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22850DF7-A0D0-4E80-BF59-52C06105AC88}"/>
              </a:ext>
            </a:extLst>
          </p:cNvPr>
          <p:cNvSpPr txBox="1">
            <a:spLocks noChangeArrowheads="1"/>
          </p:cNvSpPr>
          <p:nvPr/>
        </p:nvSpPr>
        <p:spPr>
          <a:xfrm>
            <a:off x="1655983" y="2016716"/>
            <a:ext cx="7921625" cy="3743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zh-CN" altLang="en-US" dirty="0">
                <a:latin typeface="仿宋" panose="02010609060101010101" pitchFamily="49" charset="-122"/>
                <a:ea typeface="仿宋" panose="02010609060101010101" pitchFamily="49" charset="-122"/>
              </a:rPr>
              <a:t>什么是反射机制？</a:t>
            </a:r>
            <a:endParaRPr lang="en-US" altLang="zh-CN" dirty="0">
              <a:latin typeface="仿宋" panose="02010609060101010101" pitchFamily="49" charset="-122"/>
              <a:ea typeface="仿宋" panose="02010609060101010101" pitchFamily="49" charset="-122"/>
            </a:endParaRPr>
          </a:p>
          <a:p>
            <a:pPr marL="766763" lvl="1" indent="-342900">
              <a:buFont typeface="Wingdings" panose="05000000000000000000" pitchFamily="2" charset="2"/>
              <a:buChar char="ü"/>
            </a:pPr>
            <a:r>
              <a:rPr lang="zh-CN" altLang="en-US" dirty="0">
                <a:latin typeface="仿宋" panose="02010609060101010101" pitchFamily="49" charset="-122"/>
                <a:ea typeface="仿宋" panose="02010609060101010101" pitchFamily="49" charset="-122"/>
              </a:rPr>
              <a:t>一种分析类结构的能力</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如</a:t>
            </a:r>
            <a:r>
              <a:rPr lang="en-US" altLang="zh-CN" dirty="0">
                <a:latin typeface="仿宋" panose="02010609060101010101" pitchFamily="49" charset="-122"/>
                <a:ea typeface="仿宋" panose="02010609060101010101" pitchFamily="49" charset="-122"/>
              </a:rPr>
              <a:t>javap.exe</a:t>
            </a:r>
            <a:r>
              <a:rPr lang="zh-CN" altLang="en-US" dirty="0">
                <a:latin typeface="仿宋" panose="02010609060101010101" pitchFamily="49" charset="-122"/>
                <a:ea typeface="仿宋" panose="02010609060101010101" pitchFamily="49" charset="-122"/>
              </a:rPr>
              <a:t>程序</a:t>
            </a:r>
            <a:r>
              <a:rPr lang="en-US" altLang="zh-CN" dirty="0">
                <a:latin typeface="仿宋" panose="02010609060101010101" pitchFamily="49" charset="-122"/>
                <a:ea typeface="仿宋" panose="02010609060101010101" pitchFamily="49" charset="-122"/>
              </a:rPr>
              <a:t>)</a:t>
            </a:r>
          </a:p>
          <a:p>
            <a:pPr>
              <a:buFont typeface="Wingdings" panose="05000000000000000000" pitchFamily="2" charset="2"/>
              <a:buChar char="u"/>
            </a:pPr>
            <a:r>
              <a:rPr lang="zh-CN" altLang="en-US" dirty="0">
                <a:latin typeface="仿宋" panose="02010609060101010101" pitchFamily="49" charset="-122"/>
                <a:ea typeface="仿宋" panose="02010609060101010101" pitchFamily="49" charset="-122"/>
              </a:rPr>
              <a:t>如何获取</a:t>
            </a:r>
            <a:r>
              <a:rPr lang="en-US" altLang="zh-CN" dirty="0">
                <a:latin typeface="仿宋" panose="02010609060101010101" pitchFamily="49" charset="-122"/>
                <a:ea typeface="仿宋" panose="02010609060101010101" pitchFamily="49" charset="-122"/>
              </a:rPr>
              <a:t>Class</a:t>
            </a:r>
            <a:r>
              <a:rPr lang="zh-CN" altLang="en-US" dirty="0">
                <a:latin typeface="仿宋" panose="02010609060101010101" pitchFamily="49" charset="-122"/>
                <a:ea typeface="仿宋" panose="02010609060101010101" pitchFamily="49" charset="-122"/>
              </a:rPr>
              <a:t>类对象？</a:t>
            </a:r>
            <a:endParaRPr lang="en-US" altLang="zh-CN" dirty="0">
              <a:latin typeface="仿宋" panose="02010609060101010101" pitchFamily="49" charset="-122"/>
              <a:ea typeface="仿宋" panose="02010609060101010101" pitchFamily="49" charset="-122"/>
            </a:endParaRPr>
          </a:p>
          <a:p>
            <a:pPr>
              <a:buFont typeface="Wingdings" panose="05000000000000000000" pitchFamily="2" charset="2"/>
              <a:buChar char="u"/>
            </a:pPr>
            <a:r>
              <a:rPr lang="en-US" altLang="zh-CN" dirty="0">
                <a:latin typeface="仿宋" panose="02010609060101010101" pitchFamily="49" charset="-122"/>
                <a:ea typeface="仿宋" panose="02010609060101010101" pitchFamily="49" charset="-122"/>
              </a:rPr>
              <a:t>Class</a:t>
            </a:r>
            <a:r>
              <a:rPr lang="zh-CN" altLang="en-US" dirty="0">
                <a:latin typeface="仿宋" panose="02010609060101010101" pitchFamily="49" charset="-122"/>
                <a:ea typeface="仿宋" panose="02010609060101010101" pitchFamily="49" charset="-122"/>
              </a:rPr>
              <a:t>类的对象包含哪些信息？</a:t>
            </a:r>
            <a:endParaRPr lang="en-US" altLang="zh-CN" dirty="0">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B947414C-7232-4005-A4B6-65151015F035}"/>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17E3BA1F-FFD9-48FF-8F29-EC5EEC2C6E9C}"/>
              </a:ext>
            </a:extLst>
          </p:cNvPr>
          <p:cNvGrpSpPr/>
          <p:nvPr/>
        </p:nvGrpSpPr>
        <p:grpSpPr>
          <a:xfrm flipH="1">
            <a:off x="7172032" y="5777936"/>
            <a:ext cx="4811152" cy="1002434"/>
            <a:chOff x="897607" y="5043462"/>
            <a:chExt cx="5441599" cy="1357947"/>
          </a:xfrm>
        </p:grpSpPr>
        <p:sp>
          <p:nvSpPr>
            <p:cNvPr id="12" name="矩形 11">
              <a:extLst>
                <a:ext uri="{FF2B5EF4-FFF2-40B4-BE49-F238E27FC236}">
                  <a16:creationId xmlns:a16="http://schemas.microsoft.com/office/drawing/2014/main" id="{3C06933A-A2BC-48ED-8D33-B1DF624283D0}"/>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9EF093C-AD7D-4239-AB9D-C384D40F993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7E31D15-F87D-4AF0-9465-CFF4BA19E27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A031392-3765-4994-8DEC-F5532AB53B2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8963AD2-6701-45F1-BB8E-EE636C3A5AA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C943CD0-1C24-44D1-8E5D-88E5BE7FDBE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2088C50-F457-4D56-A1DA-109437B21A6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7522302-1552-4E0B-8885-8D85DE247A22}"/>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FF41689-E956-4920-9595-5B92A62E930D}"/>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54013F6-42C6-454B-B20D-65F31670D9DF}"/>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D0217F-74FB-428D-90B8-9316F6215BD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A4BC4A1-A643-4F4F-8866-71469121C00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EF78CE1-CF1B-41BF-B057-BE14A547123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15DC391-1B2C-4ADE-A69A-0EC7BC148C7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CF6F999-A0D3-430B-893C-865E9F0789D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293846F-888D-40F5-8A8D-AC17DA72243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E37320E2-C87D-4136-8E84-C1C33DA329E4}"/>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532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E956CBC5-A820-45FA-A117-C070259C3AFC}"/>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B947414C-7232-4005-A4B6-65151015F035}"/>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a:extLst>
              <a:ext uri="{FF2B5EF4-FFF2-40B4-BE49-F238E27FC236}">
                <a16:creationId xmlns:a16="http://schemas.microsoft.com/office/drawing/2014/main" id="{911FF66F-40F9-4CF2-81B1-8695D676142A}"/>
              </a:ext>
            </a:extLst>
          </p:cNvPr>
          <p:cNvSpPr txBox="1">
            <a:spLocks noChangeArrowheads="1"/>
          </p:cNvSpPr>
          <p:nvPr/>
        </p:nvSpPr>
        <p:spPr>
          <a:xfrm>
            <a:off x="1537458" y="1747057"/>
            <a:ext cx="8208962" cy="3632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zh-CN" altLang="en-US" dirty="0">
                <a:latin typeface="仿宋" panose="02010609060101010101" pitchFamily="49" charset="-122"/>
                <a:ea typeface="仿宋" panose="02010609060101010101" pitchFamily="49" charset="-122"/>
              </a:rPr>
              <a:t>与反射有关的几个类：</a:t>
            </a:r>
            <a:endParaRPr lang="en-US" altLang="zh-CN" dirty="0">
              <a:latin typeface="仿宋" panose="02010609060101010101" pitchFamily="49" charset="-122"/>
              <a:ea typeface="仿宋" panose="02010609060101010101" pitchFamily="49" charset="-122"/>
            </a:endParaRPr>
          </a:p>
          <a:p>
            <a:pPr marL="766763" lvl="1" indent="-342900">
              <a:buFont typeface="Wingdings" panose="05000000000000000000" pitchFamily="2" charset="2"/>
              <a:buChar char="ü"/>
            </a:pPr>
            <a:r>
              <a:rPr lang="en-US" altLang="zh-CN" b="1" dirty="0">
                <a:latin typeface="仿宋" panose="02010609060101010101" pitchFamily="49" charset="-122"/>
                <a:ea typeface="仿宋" panose="02010609060101010101" pitchFamily="49" charset="-122"/>
              </a:rPr>
              <a:t>Class	</a:t>
            </a:r>
          </a:p>
          <a:p>
            <a:pPr marL="766763" lvl="1" indent="-342900">
              <a:buFont typeface="Wingdings" panose="05000000000000000000" pitchFamily="2" charset="2"/>
              <a:buChar char="ü"/>
            </a:pPr>
            <a:r>
              <a:rPr lang="en-US" altLang="zh-CN" b="1" dirty="0">
                <a:latin typeface="仿宋" panose="02010609060101010101" pitchFamily="49" charset="-122"/>
                <a:ea typeface="仿宋" panose="02010609060101010101" pitchFamily="49" charset="-122"/>
              </a:rPr>
              <a:t>Constructor</a:t>
            </a:r>
          </a:p>
          <a:p>
            <a:pPr marL="766763" lvl="1" indent="-342900">
              <a:buFont typeface="Wingdings" panose="05000000000000000000" pitchFamily="2" charset="2"/>
              <a:buChar char="ü"/>
            </a:pPr>
            <a:r>
              <a:rPr lang="en-US" altLang="zh-CN" b="1" dirty="0">
                <a:latin typeface="仿宋" panose="02010609060101010101" pitchFamily="49" charset="-122"/>
                <a:ea typeface="仿宋" panose="02010609060101010101" pitchFamily="49" charset="-122"/>
              </a:rPr>
              <a:t>Field</a:t>
            </a:r>
          </a:p>
          <a:p>
            <a:pPr marL="766763" lvl="1" indent="-342900">
              <a:buFont typeface="Wingdings" panose="05000000000000000000" pitchFamily="2" charset="2"/>
              <a:buChar char="ü"/>
            </a:pPr>
            <a:r>
              <a:rPr lang="en-US" altLang="zh-CN" b="1" dirty="0">
                <a:latin typeface="仿宋" panose="02010609060101010101" pitchFamily="49" charset="-122"/>
                <a:ea typeface="仿宋" panose="02010609060101010101" pitchFamily="49" charset="-122"/>
              </a:rPr>
              <a:t>Method</a:t>
            </a:r>
          </a:p>
          <a:p>
            <a:pPr marL="766763" lvl="1" indent="-342900">
              <a:buFont typeface="Wingdings" panose="05000000000000000000" pitchFamily="2" charset="2"/>
              <a:buChar char="ü"/>
            </a:pPr>
            <a:r>
              <a:rPr lang="en-US" altLang="zh-CN" b="1" dirty="0">
                <a:latin typeface="仿宋" panose="02010609060101010101" pitchFamily="49" charset="-122"/>
                <a:ea typeface="仿宋" panose="02010609060101010101" pitchFamily="49" charset="-122"/>
              </a:rPr>
              <a:t>Modifier</a:t>
            </a:r>
          </a:p>
          <a:p>
            <a:pPr>
              <a:buFont typeface="Wingdings" panose="05000000000000000000" pitchFamily="2" charset="2"/>
              <a:buChar char="u"/>
            </a:pPr>
            <a:r>
              <a:rPr lang="zh-CN" altLang="en-US" dirty="0">
                <a:latin typeface="仿宋" panose="02010609060101010101" pitchFamily="49" charset="-122"/>
                <a:ea typeface="仿宋" panose="02010609060101010101" pitchFamily="49" charset="-122"/>
              </a:rPr>
              <a:t>如何获取这些类对象？</a:t>
            </a:r>
            <a:endParaRPr lang="en-US" altLang="zh-CN" dirty="0">
              <a:latin typeface="仿宋" panose="02010609060101010101" pitchFamily="49" charset="-122"/>
              <a:ea typeface="仿宋" panose="02010609060101010101" pitchFamily="49" charset="-122"/>
            </a:endParaRPr>
          </a:p>
          <a:p>
            <a:pPr>
              <a:buFont typeface="Wingdings" panose="05000000000000000000" pitchFamily="2" charset="2"/>
              <a:buChar char="u"/>
            </a:pPr>
            <a:r>
              <a:rPr lang="zh-CN" altLang="en-US" dirty="0">
                <a:latin typeface="仿宋" panose="02010609060101010101" pitchFamily="49" charset="-122"/>
                <a:ea typeface="仿宋" panose="02010609060101010101" pitchFamily="49" charset="-122"/>
              </a:rPr>
              <a:t>如何分析一个类（字节码）的结构？</a:t>
            </a:r>
          </a:p>
        </p:txBody>
      </p:sp>
      <p:grpSp>
        <p:nvGrpSpPr>
          <p:cNvPr id="11" name="组合 10">
            <a:extLst>
              <a:ext uri="{FF2B5EF4-FFF2-40B4-BE49-F238E27FC236}">
                <a16:creationId xmlns:a16="http://schemas.microsoft.com/office/drawing/2014/main" id="{6955CE02-FB50-42FB-8F73-F912213AD11E}"/>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265E6587-37D1-4BDB-9BF6-585F2FE384F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41A0F18-41DC-4B69-AC39-FDC55B4C574C}"/>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179AF13-D6E3-4386-93FF-63ADB3C4C88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D914130-72C0-44D2-9CA0-8DECE500C68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1551B3D-62EA-4D01-8BA6-28DF486867A3}"/>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8476D63-5CB8-4643-9A8F-9304D0C618C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B87D20B-E1DC-4086-AB8B-A9BB368BF301}"/>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7EE0A91-52BC-4415-8539-D66867FA3517}"/>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6FC9209-EA47-4CDD-81A4-F44C2D6FD24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43B41D-49A7-403B-B1D2-11D14031E54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DCBCEB7-0432-45A2-B470-5709425CFCE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EA83755-5F8F-4E03-89DE-95612993B86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228FF37-6D75-4F52-940B-B852BCEA2897}"/>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664CDD2C-96BB-427E-8E3C-88E32BE5CC4C}"/>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945C90A-4F73-420A-9790-DD60409FFB6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AAFAFA0-CD84-4053-93E0-FDB6728E8B2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B985DE8A-DB17-43BC-8178-FFE5823DE10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764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 calcmode="lin" valueType="num">
                                      <p:cBhvr additive="base">
                                        <p:cTn id="4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anim calcmode="lin" valueType="num">
                                      <p:cBhvr additive="base">
                                        <p:cTn id="5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 calcmode="lin" valueType="num">
                                      <p:cBhvr additive="base">
                                        <p:cTn id="6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2" presetClass="entr" presetSubtype="2"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latin typeface="Times New Roman" panose="02020603050405020304" pitchFamily="18" charset="0"/>
                </a:rPr>
                <a:t>Reflection</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C1410C4E-040D-4DFD-A55D-48AE3FDB5684}"/>
              </a:ext>
            </a:extLst>
          </p:cNvPr>
          <p:cNvSpPr txBox="1">
            <a:spLocks noChangeArrowheads="1"/>
          </p:cNvSpPr>
          <p:nvPr/>
        </p:nvSpPr>
        <p:spPr>
          <a:xfrm>
            <a:off x="1721436" y="1978928"/>
            <a:ext cx="8730859" cy="3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The reflection library gives you a very rich and elaborate toolset to write programs that manipulate Java code dynamically. </a:t>
            </a:r>
          </a:p>
          <a:p>
            <a:pPr>
              <a:buFont typeface="Wingdings" panose="05000000000000000000" pitchFamily="2" charset="2"/>
              <a:buChar char="u"/>
            </a:pPr>
            <a:r>
              <a:rPr lang="en-US" altLang="zh-CN" b="1" i="1" dirty="0">
                <a:latin typeface="Times New Roman" panose="02020603050405020304" pitchFamily="18" charset="0"/>
              </a:rPr>
              <a:t>A program that can analyze the capabilities of classes is called reflective</a:t>
            </a:r>
            <a:r>
              <a:rPr lang="en-US" altLang="zh-CN" dirty="0">
                <a:latin typeface="Times New Roman" panose="02020603050405020304" pitchFamily="18" charset="0"/>
              </a:rPr>
              <a:t>. The reflection mechanism is extremely powerful. </a:t>
            </a:r>
            <a:endParaRPr lang="zh-CN" altLang="en-US" dirty="0">
              <a:latin typeface="Times New Roman" panose="02020603050405020304" pitchFamily="18" charset="0"/>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513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latin typeface="Times New Roman" panose="02020603050405020304" pitchFamily="18" charset="0"/>
                </a:rPr>
                <a:t>Reflection</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C1410C4E-040D-4DFD-A55D-48AE3FDB5684}"/>
              </a:ext>
            </a:extLst>
          </p:cNvPr>
          <p:cNvSpPr txBox="1">
            <a:spLocks noChangeArrowheads="1"/>
          </p:cNvSpPr>
          <p:nvPr/>
        </p:nvSpPr>
        <p:spPr>
          <a:xfrm>
            <a:off x="1721436" y="1978928"/>
            <a:ext cx="8730859" cy="3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The reflection library gives you a very rich and elaborate toolset to write programs that manipulate Java code dynamically. </a:t>
            </a:r>
          </a:p>
          <a:p>
            <a:pPr>
              <a:buFont typeface="Wingdings" panose="05000000000000000000" pitchFamily="2" charset="2"/>
              <a:buChar char="u"/>
            </a:pPr>
            <a:r>
              <a:rPr lang="en-US" altLang="zh-CN" b="1" i="1" dirty="0">
                <a:latin typeface="Times New Roman" panose="02020603050405020304" pitchFamily="18" charset="0"/>
              </a:rPr>
              <a:t>A program that can analyze the capabilities of classes is called reflective</a:t>
            </a:r>
            <a:r>
              <a:rPr lang="en-US" altLang="zh-CN" dirty="0">
                <a:latin typeface="Times New Roman" panose="02020603050405020304" pitchFamily="18" charset="0"/>
              </a:rPr>
              <a:t>. The reflection mechanism is extremely powerful. </a:t>
            </a:r>
            <a:endParaRPr lang="zh-CN" altLang="en-US" dirty="0">
              <a:latin typeface="Times New Roman" panose="02020603050405020304" pitchFamily="18" charset="0"/>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64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1C8C3A3F-4710-4721-9692-7F0DF5612DC2}"/>
              </a:ext>
            </a:extLst>
          </p:cNvPr>
          <p:cNvSpPr txBox="1">
            <a:spLocks noChangeArrowheads="1"/>
          </p:cNvSpPr>
          <p:nvPr/>
        </p:nvSpPr>
        <p:spPr>
          <a:xfrm>
            <a:off x="1617785" y="2011901"/>
            <a:ext cx="8403269" cy="3321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While your program is running, the Java runtime system always maintains what is called runtime type identification on all objects. </a:t>
            </a:r>
          </a:p>
          <a:p>
            <a:pPr>
              <a:buFont typeface="Wingdings" panose="05000000000000000000" pitchFamily="2" charset="2"/>
              <a:buChar char="u"/>
            </a:pPr>
            <a:r>
              <a:rPr lang="en-US" altLang="zh-CN" b="1" dirty="0">
                <a:latin typeface="Times New Roman" panose="02020603050405020304" pitchFamily="18" charset="0"/>
              </a:rPr>
              <a:t>This information keeps track of the class to which each object belongs</a:t>
            </a:r>
            <a:r>
              <a:rPr lang="en-US" altLang="zh-CN" dirty="0">
                <a:latin typeface="Times New Roman" panose="02020603050405020304" pitchFamily="18" charset="0"/>
              </a:rPr>
              <a:t>. Runtime type information is used by the virtual machine to select the correct methods to execute.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5183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B4D51FE6-DD84-452D-A05F-9A152DAD29C5}"/>
              </a:ext>
            </a:extLst>
          </p:cNvPr>
          <p:cNvSpPr txBox="1">
            <a:spLocks noChangeArrowheads="1"/>
          </p:cNvSpPr>
          <p:nvPr/>
        </p:nvSpPr>
        <p:spPr>
          <a:xfrm>
            <a:off x="1694189" y="1901079"/>
            <a:ext cx="8970253" cy="3431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However, you can also access this information by working with a special Java class. The class that holds this information is called, somewhat confusingly, Class. The </a:t>
            </a:r>
            <a:r>
              <a:rPr lang="en-US" altLang="zh-CN" b="1" dirty="0" err="1">
                <a:latin typeface="Times New Roman" panose="02020603050405020304" pitchFamily="18" charset="0"/>
              </a:rPr>
              <a:t>getClass</a:t>
            </a:r>
            <a:r>
              <a:rPr lang="en-US" altLang="zh-CN" b="1" dirty="0">
                <a:latin typeface="Times New Roman" panose="02020603050405020304" pitchFamily="18" charset="0"/>
              </a:rPr>
              <a:t>() </a:t>
            </a:r>
            <a:r>
              <a:rPr lang="en-US" altLang="zh-CN" dirty="0">
                <a:latin typeface="Times New Roman" panose="02020603050405020304" pitchFamily="18" charset="0"/>
              </a:rPr>
              <a:t>method in the Object class returns an instance of Class type.</a:t>
            </a:r>
          </a:p>
          <a:p>
            <a:pPr marL="457200" lvl="1" indent="0">
              <a:buNone/>
            </a:pPr>
            <a:r>
              <a:rPr lang="en-US" altLang="zh-CN" dirty="0">
                <a:latin typeface="Times New Roman" panose="02020603050405020304" pitchFamily="18" charset="0"/>
              </a:rPr>
              <a:t>    </a:t>
            </a:r>
            <a:r>
              <a:rPr lang="en-US" altLang="zh-CN" i="1" dirty="0">
                <a:latin typeface="Times New Roman" panose="02020603050405020304" pitchFamily="18" charset="0"/>
              </a:rPr>
              <a:t>Employee e; . . . </a:t>
            </a:r>
          </a:p>
          <a:p>
            <a:pPr marL="457200" lvl="1" indent="0">
              <a:buNone/>
            </a:pPr>
            <a:r>
              <a:rPr lang="en-US" altLang="zh-CN" i="1" dirty="0">
                <a:latin typeface="Times New Roman" panose="02020603050405020304" pitchFamily="18" charset="0"/>
              </a:rPr>
              <a:t>    Class cl = </a:t>
            </a:r>
            <a:r>
              <a:rPr lang="en-US" altLang="zh-CN" i="1" dirty="0" err="1">
                <a:latin typeface="Times New Roman" panose="02020603050405020304" pitchFamily="18" charset="0"/>
              </a:rPr>
              <a:t>e.getClass</a:t>
            </a:r>
            <a:r>
              <a:rPr lang="en-US" altLang="zh-CN" i="1" dirty="0">
                <a:latin typeface="Times New Roman" panose="02020603050405020304" pitchFamily="18" charset="0"/>
              </a:rPr>
              <a:t>(); </a:t>
            </a:r>
            <a:endParaRPr lang="zh-CN" altLang="en-US" i="1" dirty="0">
              <a:latin typeface="Times New Roman" panose="02020603050405020304" pitchFamily="18" charset="0"/>
            </a:endParaRPr>
          </a:p>
        </p:txBody>
      </p:sp>
    </p:spTree>
    <p:extLst>
      <p:ext uri="{BB962C8B-B14F-4D97-AF65-F5344CB8AC3E}">
        <p14:creationId xmlns:p14="http://schemas.microsoft.com/office/powerpoint/2010/main" val="275926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2" end="2"/>
                                            </p:txEl>
                                          </p:spTgt>
                                        </p:tgtEl>
                                        <p:attrNameLst>
                                          <p:attrName>style.visibility</p:attrName>
                                        </p:attrNameLst>
                                      </p:cBhvr>
                                      <p:to>
                                        <p:strVal val="visible"/>
                                      </p:to>
                                    </p:set>
                                    <p:anim calcmode="lin" valueType="num">
                                      <p:cBhvr additive="base">
                                        <p:cTn id="33"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638594"/>
            <a:ext cx="10013681" cy="3984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792D8FB3-9C31-48EB-B5AA-646452295276}"/>
              </a:ext>
            </a:extLst>
          </p:cNvPr>
          <p:cNvSpPr txBox="1">
            <a:spLocks noChangeArrowheads="1"/>
          </p:cNvSpPr>
          <p:nvPr/>
        </p:nvSpPr>
        <p:spPr>
          <a:xfrm>
            <a:off x="1790412" y="1957910"/>
            <a:ext cx="9210523" cy="355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Just like an </a:t>
            </a:r>
            <a:r>
              <a:rPr lang="en-US" altLang="zh-CN" b="1" i="1" dirty="0">
                <a:latin typeface="Times New Roman" panose="02020603050405020304" pitchFamily="18" charset="0"/>
              </a:rPr>
              <a:t>Employee object</a:t>
            </a:r>
            <a:r>
              <a:rPr lang="en-US" altLang="zh-CN" dirty="0">
                <a:latin typeface="Times New Roman" panose="02020603050405020304" pitchFamily="18" charset="0"/>
              </a:rPr>
              <a:t> describes the properties of a particular employee, a </a:t>
            </a:r>
            <a:r>
              <a:rPr lang="en-US" altLang="zh-CN" b="1" i="1" dirty="0">
                <a:latin typeface="Times New Roman" panose="02020603050405020304" pitchFamily="18" charset="0"/>
              </a:rPr>
              <a:t>Class object</a:t>
            </a:r>
            <a:r>
              <a:rPr lang="en-US" altLang="zh-CN" dirty="0">
                <a:latin typeface="Times New Roman" panose="02020603050405020304" pitchFamily="18" charset="0"/>
              </a:rPr>
              <a:t> describes the properties of a particular class. </a:t>
            </a:r>
          </a:p>
          <a:p>
            <a:pPr>
              <a:buFont typeface="Wingdings" panose="05000000000000000000" pitchFamily="2" charset="2"/>
              <a:buChar char="u"/>
            </a:pPr>
            <a:r>
              <a:rPr lang="en-US" altLang="zh-CN" dirty="0">
                <a:latin typeface="Times New Roman" panose="02020603050405020304" pitchFamily="18" charset="0"/>
              </a:rPr>
              <a:t>Probably the most commonly used method of Class is </a:t>
            </a:r>
            <a:r>
              <a:rPr lang="en-US" altLang="zh-CN" dirty="0" err="1">
                <a:latin typeface="Times New Roman" panose="02020603050405020304" pitchFamily="18" charset="0"/>
              </a:rPr>
              <a:t>getName</a:t>
            </a:r>
            <a:r>
              <a:rPr lang="en-US" altLang="zh-CN" dirty="0">
                <a:latin typeface="Times New Roman" panose="02020603050405020304" pitchFamily="18" charset="0"/>
              </a:rPr>
              <a:t>. This returns the name of the class. For example, the statement</a:t>
            </a:r>
          </a:p>
          <a:p>
            <a:pPr marL="0" indent="0">
              <a:buNone/>
            </a:pP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System.out.println</a:t>
            </a:r>
            <a:r>
              <a:rPr lang="en-US" altLang="zh-CN" sz="2400" b="1" i="1" dirty="0">
                <a:latin typeface="Times New Roman" panose="02020603050405020304" pitchFamily="18" charset="0"/>
              </a:rPr>
              <a:t>(</a:t>
            </a:r>
            <a:r>
              <a:rPr lang="en-US" altLang="zh-CN" sz="2400" b="1" i="1" dirty="0" err="1">
                <a:latin typeface="Times New Roman" panose="02020603050405020304" pitchFamily="18" charset="0"/>
              </a:rPr>
              <a:t>e.getClass</a:t>
            </a:r>
            <a:r>
              <a:rPr lang="en-US" altLang="zh-CN" sz="2400" b="1" i="1" dirty="0">
                <a:latin typeface="Times New Roman" panose="02020603050405020304" pitchFamily="18" charset="0"/>
              </a:rPr>
              <a:t>().</a:t>
            </a:r>
            <a:r>
              <a:rPr lang="en-US" altLang="zh-CN" sz="2400" b="1" i="1" dirty="0" err="1">
                <a:latin typeface="Times New Roman" panose="02020603050405020304" pitchFamily="18" charset="0"/>
              </a:rPr>
              <a:t>getName</a:t>
            </a:r>
            <a:r>
              <a:rPr lang="en-US" altLang="zh-CN" sz="2400" b="1" i="1" dirty="0">
                <a:latin typeface="Times New Roman" panose="02020603050405020304" pitchFamily="18" charset="0"/>
              </a:rPr>
              <a:t>() + " " + </a:t>
            </a:r>
            <a:r>
              <a:rPr lang="en-US" altLang="zh-CN" sz="2400" b="1" i="1" dirty="0" err="1">
                <a:latin typeface="Times New Roman" panose="02020603050405020304" pitchFamily="18" charset="0"/>
              </a:rPr>
              <a:t>e.getName</a:t>
            </a:r>
            <a:r>
              <a:rPr lang="en-US" altLang="zh-CN" sz="2400" b="1" i="1" dirty="0">
                <a:latin typeface="Times New Roman" panose="02020603050405020304" pitchFamily="18" charset="0"/>
              </a:rPr>
              <a:t>()); </a:t>
            </a:r>
            <a:endParaRPr lang="zh-CN" altLang="en-US" sz="2400" b="1" i="1" dirty="0">
              <a:latin typeface="Times New Roman" panose="02020603050405020304" pitchFamily="18" charset="0"/>
            </a:endParaRPr>
          </a:p>
        </p:txBody>
      </p:sp>
    </p:spTree>
    <p:extLst>
      <p:ext uri="{BB962C8B-B14F-4D97-AF65-F5344CB8AC3E}">
        <p14:creationId xmlns:p14="http://schemas.microsoft.com/office/powerpoint/2010/main" val="67388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
                                            <p:txEl>
                                              <p:pRg st="2" end="2"/>
                                            </p:txEl>
                                          </p:spTgt>
                                        </p:tgtEl>
                                        <p:attrNameLst>
                                          <p:attrName>style.visibility</p:attrName>
                                        </p:attrNameLst>
                                      </p:cBhvr>
                                      <p:to>
                                        <p:strVal val="visible"/>
                                      </p:to>
                                    </p:set>
                                    <p:anim calcmode="lin" valueType="num">
                                      <p:cBhvr additive="base">
                                        <p:cTn id="3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320167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8B602C69-FEE4-4E66-A5AE-46EA75013D68}"/>
              </a:ext>
            </a:extLst>
          </p:cNvPr>
          <p:cNvSpPr txBox="1">
            <a:spLocks noChangeArrowheads="1"/>
          </p:cNvSpPr>
          <p:nvPr/>
        </p:nvSpPr>
        <p:spPr>
          <a:xfrm>
            <a:off x="1551410" y="1943634"/>
            <a:ext cx="8675687" cy="3248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You can also obtain a Class object corresponding to a string by using the static </a:t>
            </a:r>
            <a:r>
              <a:rPr lang="en-US" altLang="zh-CN" b="1" i="1" dirty="0" err="1">
                <a:latin typeface="Times New Roman" panose="02020603050405020304" pitchFamily="18" charset="0"/>
              </a:rPr>
              <a:t>forName</a:t>
            </a:r>
            <a:r>
              <a:rPr lang="en-US" altLang="zh-CN" dirty="0">
                <a:latin typeface="Times New Roman" panose="02020603050405020304" pitchFamily="18" charset="0"/>
              </a:rPr>
              <a:t> method.</a:t>
            </a:r>
          </a:p>
          <a:p>
            <a:pPr marL="457200" lvl="1" indent="0">
              <a:buNone/>
            </a:pPr>
            <a:r>
              <a:rPr lang="en-US" altLang="zh-CN" i="1" dirty="0">
                <a:latin typeface="Times New Roman" panose="02020603050405020304" pitchFamily="18" charset="0"/>
              </a:rPr>
              <a:t>    String </a:t>
            </a:r>
            <a:r>
              <a:rPr lang="en-US" altLang="zh-CN" i="1" dirty="0" err="1">
                <a:latin typeface="Times New Roman" panose="02020603050405020304" pitchFamily="18" charset="0"/>
              </a:rPr>
              <a:t>className</a:t>
            </a:r>
            <a:r>
              <a:rPr lang="en-US" altLang="zh-CN" i="1" dirty="0">
                <a:latin typeface="Times New Roman" panose="02020603050405020304" pitchFamily="18" charset="0"/>
              </a:rPr>
              <a:t> = "</a:t>
            </a:r>
            <a:r>
              <a:rPr lang="en-US" altLang="zh-CN" i="1" dirty="0" err="1">
                <a:latin typeface="Times New Roman" panose="02020603050405020304" pitchFamily="18" charset="0"/>
              </a:rPr>
              <a:t>java.util.Date</a:t>
            </a:r>
            <a:r>
              <a:rPr lang="en-US" altLang="zh-CN" i="1" dirty="0">
                <a:latin typeface="Times New Roman" panose="02020603050405020304" pitchFamily="18" charset="0"/>
              </a:rPr>
              <a:t>"; </a:t>
            </a:r>
          </a:p>
          <a:p>
            <a:pPr marL="457200" lvl="1" indent="0">
              <a:buNone/>
            </a:pPr>
            <a:r>
              <a:rPr lang="en-US" altLang="zh-CN" i="1" dirty="0">
                <a:latin typeface="Times New Roman" panose="02020603050405020304" pitchFamily="18" charset="0"/>
              </a:rPr>
              <a:t>    Class cl = </a:t>
            </a:r>
            <a:r>
              <a:rPr lang="en-US" altLang="zh-CN" i="1" dirty="0" err="1">
                <a:latin typeface="Times New Roman" panose="02020603050405020304" pitchFamily="18" charset="0"/>
              </a:rPr>
              <a:t>Class.forName</a:t>
            </a:r>
            <a:r>
              <a:rPr lang="en-US" altLang="zh-CN" i="1" dirty="0">
                <a:latin typeface="Times New Roman" panose="02020603050405020304" pitchFamily="18" charset="0"/>
              </a:rPr>
              <a:t>(</a:t>
            </a:r>
            <a:r>
              <a:rPr lang="en-US" altLang="zh-CN" i="1" dirty="0" err="1">
                <a:latin typeface="Times New Roman" panose="02020603050405020304" pitchFamily="18" charset="0"/>
              </a:rPr>
              <a:t>className</a:t>
            </a:r>
            <a:r>
              <a:rPr lang="en-US" altLang="zh-CN" i="1" dirty="0">
                <a:latin typeface="Times New Roman" panose="02020603050405020304" pitchFamily="18" charset="0"/>
              </a:rPr>
              <a:t>); </a:t>
            </a:r>
            <a:endParaRPr lang="zh-CN" altLang="en-US" i="1" dirty="0">
              <a:latin typeface="Times New Roman" panose="02020603050405020304" pitchFamily="18" charset="0"/>
            </a:endParaRPr>
          </a:p>
        </p:txBody>
      </p:sp>
    </p:spTree>
    <p:extLst>
      <p:ext uri="{BB962C8B-B14F-4D97-AF65-F5344CB8AC3E}">
        <p14:creationId xmlns:p14="http://schemas.microsoft.com/office/powerpoint/2010/main" val="165213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2" end="2"/>
                                            </p:txEl>
                                          </p:spTgt>
                                        </p:tgtEl>
                                        <p:attrNameLst>
                                          <p:attrName>style.visibility</p:attrName>
                                        </p:attrNameLst>
                                      </p:cBhvr>
                                      <p:to>
                                        <p:strVal val="visible"/>
                                      </p:to>
                                    </p:set>
                                    <p:anim calcmode="lin" valueType="num">
                                      <p:cBhvr additive="base">
                                        <p:cTn id="33"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85169CBA-9B8E-4648-A146-09876C0CBC51}"/>
              </a:ext>
            </a:extLst>
          </p:cNvPr>
          <p:cNvSpPr txBox="1">
            <a:spLocks noChangeArrowheads="1"/>
          </p:cNvSpPr>
          <p:nvPr/>
        </p:nvSpPr>
        <p:spPr>
          <a:xfrm>
            <a:off x="1227465" y="2044795"/>
            <a:ext cx="8675687"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A third method for obtaining an object of type Class is a convenient shorthand. If </a:t>
            </a:r>
            <a:r>
              <a:rPr lang="en-US" altLang="zh-CN" b="1" i="1" dirty="0">
                <a:latin typeface="Times New Roman" panose="02020603050405020304" pitchFamily="18" charset="0"/>
              </a:rPr>
              <a:t>T</a:t>
            </a:r>
            <a:r>
              <a:rPr lang="en-US" altLang="zh-CN" dirty="0">
                <a:latin typeface="Times New Roman" panose="02020603050405020304" pitchFamily="18" charset="0"/>
              </a:rPr>
              <a:t> is any Java type, then</a:t>
            </a:r>
            <a:r>
              <a:rPr lang="en-US" altLang="zh-CN" b="1" i="1" dirty="0">
                <a:latin typeface="Times New Roman" panose="02020603050405020304" pitchFamily="18" charset="0"/>
              </a:rPr>
              <a:t> </a:t>
            </a:r>
            <a:r>
              <a:rPr lang="en-US" altLang="zh-CN" b="1" i="1" dirty="0" err="1">
                <a:latin typeface="Times New Roman" panose="02020603050405020304" pitchFamily="18" charset="0"/>
              </a:rPr>
              <a:t>T.class</a:t>
            </a:r>
            <a:r>
              <a:rPr lang="en-US" altLang="zh-CN" dirty="0">
                <a:latin typeface="Times New Roman" panose="02020603050405020304" pitchFamily="18" charset="0"/>
              </a:rPr>
              <a:t> is the matching class object. For example:</a:t>
            </a:r>
          </a:p>
          <a:p>
            <a:pPr marL="0" indent="0">
              <a:buFont typeface="Wingdings" panose="05000000000000000000" pitchFamily="2" charset="2"/>
              <a:buNone/>
            </a:pPr>
            <a:r>
              <a:rPr lang="en-US" altLang="zh-CN" dirty="0">
                <a:latin typeface="Times New Roman" panose="02020603050405020304" pitchFamily="18" charset="0"/>
              </a:rPr>
              <a:t>    </a:t>
            </a:r>
            <a:r>
              <a:rPr lang="en-US" altLang="zh-CN" i="1" dirty="0">
                <a:latin typeface="Times New Roman" panose="02020603050405020304" pitchFamily="18" charset="0"/>
              </a:rPr>
              <a:t>Class cl1 = </a:t>
            </a:r>
            <a:r>
              <a:rPr lang="en-US" altLang="zh-CN" i="1" dirty="0" err="1">
                <a:latin typeface="Times New Roman" panose="02020603050405020304" pitchFamily="18" charset="0"/>
              </a:rPr>
              <a:t>java.util.Date.class</a:t>
            </a:r>
            <a:r>
              <a:rPr lang="en-US" altLang="zh-CN" i="1" dirty="0">
                <a:latin typeface="Times New Roman" panose="02020603050405020304" pitchFamily="18" charset="0"/>
              </a:rPr>
              <a:t>; </a:t>
            </a:r>
          </a:p>
          <a:p>
            <a:pPr marL="0" indent="0">
              <a:buFont typeface="Wingdings" panose="05000000000000000000" pitchFamily="2" charset="2"/>
              <a:buNone/>
            </a:pPr>
            <a:r>
              <a:rPr lang="en-US" altLang="zh-CN" i="1" dirty="0">
                <a:latin typeface="Times New Roman" panose="02020603050405020304" pitchFamily="18" charset="0"/>
              </a:rPr>
              <a:t>    Class cl2 = </a:t>
            </a:r>
            <a:r>
              <a:rPr lang="en-US" altLang="zh-CN" i="1" dirty="0" err="1">
                <a:latin typeface="Times New Roman" panose="02020603050405020304" pitchFamily="18" charset="0"/>
              </a:rPr>
              <a:t>int.class</a:t>
            </a:r>
            <a:r>
              <a:rPr lang="en-US" altLang="zh-CN" i="1" dirty="0">
                <a:latin typeface="Times New Roman" panose="02020603050405020304" pitchFamily="18" charset="0"/>
              </a:rPr>
              <a:t>; </a:t>
            </a:r>
          </a:p>
          <a:p>
            <a:pPr marL="0" indent="0">
              <a:buFont typeface="Wingdings" panose="05000000000000000000" pitchFamily="2" charset="2"/>
              <a:buNone/>
            </a:pPr>
            <a:r>
              <a:rPr lang="en-US" altLang="zh-CN" i="1" dirty="0">
                <a:latin typeface="Times New Roman" panose="02020603050405020304" pitchFamily="18" charset="0"/>
              </a:rPr>
              <a:t>    Class cl3 = Double[].class; </a:t>
            </a:r>
            <a:endParaRPr lang="zh-CN" altLang="en-US" i="1" dirty="0">
              <a:latin typeface="Times New Roman" panose="02020603050405020304" pitchFamily="18" charset="0"/>
            </a:endParaRPr>
          </a:p>
        </p:txBody>
      </p:sp>
    </p:spTree>
    <p:extLst>
      <p:ext uri="{BB962C8B-B14F-4D97-AF65-F5344CB8AC3E}">
        <p14:creationId xmlns:p14="http://schemas.microsoft.com/office/powerpoint/2010/main" val="19848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
                                            <p:txEl>
                                              <p:pRg st="2" end="2"/>
                                            </p:txEl>
                                          </p:spTgt>
                                        </p:tgtEl>
                                        <p:attrNameLst>
                                          <p:attrName>style.visibility</p:attrName>
                                        </p:attrNameLst>
                                      </p:cBhvr>
                                      <p:to>
                                        <p:strVal val="visible"/>
                                      </p:to>
                                    </p:set>
                                    <p:anim calcmode="lin" valueType="num">
                                      <p:cBhvr additive="base">
                                        <p:cTn id="3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xEl>
                                              <p:pRg st="3" end="3"/>
                                            </p:txEl>
                                          </p:spTgt>
                                        </p:tgtEl>
                                        <p:attrNameLst>
                                          <p:attrName>style.visibility</p:attrName>
                                        </p:attrNameLst>
                                      </p:cBhvr>
                                      <p:to>
                                        <p:strVal val="visible"/>
                                      </p:to>
                                    </p:set>
                                    <p:anim calcmode="lin" valueType="num">
                                      <p:cBhvr additive="base">
                                        <p:cTn id="37"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4"/>
            <a:ext cx="12233950" cy="3810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5BDEFE82-1BB2-40A7-82A9-26EBA36AFFD5}"/>
              </a:ext>
            </a:extLst>
          </p:cNvPr>
          <p:cNvSpPr txBox="1">
            <a:spLocks noChangeArrowheads="1"/>
          </p:cNvSpPr>
          <p:nvPr/>
        </p:nvSpPr>
        <p:spPr>
          <a:xfrm>
            <a:off x="886619" y="1936751"/>
            <a:ext cx="8566870" cy="1152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修饰对象之不变两层含义：引用本身的不变和引用指向的对象不变。</a:t>
            </a:r>
          </a:p>
        </p:txBody>
      </p:sp>
      <p:sp>
        <p:nvSpPr>
          <p:cNvPr id="15" name="TextBox 1">
            <a:extLst>
              <a:ext uri="{FF2B5EF4-FFF2-40B4-BE49-F238E27FC236}">
                <a16:creationId xmlns:a16="http://schemas.microsoft.com/office/drawing/2014/main" id="{6ED6347B-2A80-4357-810B-F2EAC707503D}"/>
              </a:ext>
            </a:extLst>
          </p:cNvPr>
          <p:cNvSpPr txBox="1">
            <a:spLocks noChangeArrowheads="1"/>
          </p:cNvSpPr>
          <p:nvPr/>
        </p:nvSpPr>
        <p:spPr bwMode="auto">
          <a:xfrm>
            <a:off x="886619" y="3140076"/>
            <a:ext cx="1000177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latin typeface="仿宋" panose="02010609060101010101" pitchFamily="49" charset="-122"/>
                <a:ea typeface="仿宋" panose="02010609060101010101" pitchFamily="49" charset="-122"/>
              </a:rPr>
              <a:t>通过上例可知，</a:t>
            </a:r>
            <a:r>
              <a:rPr lang="en-US" altLang="zh-CN" sz="2800" b="1" dirty="0">
                <a:latin typeface="仿宋" panose="02010609060101010101" pitchFamily="49" charset="-122"/>
                <a:ea typeface="仿宋" panose="02010609060101010101" pitchFamily="49" charset="-122"/>
              </a:rPr>
              <a:t>final</a:t>
            </a:r>
            <a:r>
              <a:rPr lang="zh-CN" altLang="en-US" sz="2800" b="1" dirty="0">
                <a:latin typeface="仿宋" panose="02010609060101010101" pitchFamily="49" charset="-122"/>
                <a:ea typeface="仿宋" panose="02010609060101010101" pitchFamily="49" charset="-122"/>
              </a:rPr>
              <a:t>只对引用的”值”</a:t>
            </a:r>
            <a:r>
              <a:rPr lang="en-US" altLang="zh-CN" sz="2800" b="1" dirty="0">
                <a:latin typeface="仿宋" panose="02010609060101010101" pitchFamily="49" charset="-122"/>
                <a:ea typeface="仿宋" panose="02010609060101010101" pitchFamily="49" charset="-122"/>
              </a:rPr>
              <a:t>(</a:t>
            </a:r>
            <a:r>
              <a:rPr lang="zh-CN" altLang="en-US" sz="2800" b="1" dirty="0">
                <a:latin typeface="仿宋" panose="02010609060101010101" pitchFamily="49" charset="-122"/>
                <a:ea typeface="仿宋" panose="02010609060101010101" pitchFamily="49" charset="-122"/>
              </a:rPr>
              <a:t>也即它所指向的那个对象的内存地址</a:t>
            </a:r>
            <a:r>
              <a:rPr lang="en-US" altLang="zh-CN" sz="2800" b="1" dirty="0">
                <a:latin typeface="仿宋" panose="02010609060101010101" pitchFamily="49" charset="-122"/>
                <a:ea typeface="仿宋" panose="02010609060101010101" pitchFamily="49" charset="-122"/>
              </a:rPr>
              <a:t>)</a:t>
            </a:r>
            <a:r>
              <a:rPr lang="zh-CN" altLang="en-US" sz="2800" b="1" dirty="0">
                <a:latin typeface="仿宋" panose="02010609060101010101" pitchFamily="49" charset="-122"/>
                <a:ea typeface="仿宋" panose="02010609060101010101" pitchFamily="49" charset="-122"/>
              </a:rPr>
              <a:t>有效，它迫使引用只能指向初始指向的那个对象，改变它的指向会导致编译期错误。至于它所指向的对象的变化，</a:t>
            </a:r>
            <a:r>
              <a:rPr lang="en-US" altLang="zh-CN" sz="2800" b="1" dirty="0">
                <a:latin typeface="仿宋" panose="02010609060101010101" pitchFamily="49" charset="-122"/>
                <a:ea typeface="仿宋" panose="02010609060101010101" pitchFamily="49" charset="-122"/>
              </a:rPr>
              <a:t>final</a:t>
            </a:r>
            <a:r>
              <a:rPr lang="zh-CN" altLang="en-US" sz="2800" b="1" dirty="0">
                <a:latin typeface="仿宋" panose="02010609060101010101" pitchFamily="49" charset="-122"/>
                <a:ea typeface="仿宋" panose="02010609060101010101" pitchFamily="49" charset="-122"/>
              </a:rPr>
              <a:t>是不负责的。</a:t>
            </a:r>
          </a:p>
          <a:p>
            <a:pPr eaLnBrk="1" hangingPunct="1"/>
            <a:endParaRPr lang="zh-CN" altLang="en-US" dirty="0"/>
          </a:p>
        </p:txBody>
      </p:sp>
    </p:spTree>
    <p:extLst>
      <p:ext uri="{BB962C8B-B14F-4D97-AF65-F5344CB8AC3E}">
        <p14:creationId xmlns:p14="http://schemas.microsoft.com/office/powerpoint/2010/main" val="248001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4" grpId="0" build="p"/>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B5BEB7FE-C54B-4624-8077-7555E1EA9C20}"/>
              </a:ext>
            </a:extLst>
          </p:cNvPr>
          <p:cNvSpPr txBox="1">
            <a:spLocks noChangeArrowheads="1"/>
          </p:cNvSpPr>
          <p:nvPr/>
        </p:nvSpPr>
        <p:spPr>
          <a:xfrm>
            <a:off x="1757853" y="2464087"/>
            <a:ext cx="7501428" cy="2197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Note that a Class object really </a:t>
            </a:r>
            <a:r>
              <a:rPr lang="en-US" altLang="zh-CN" b="1" dirty="0">
                <a:latin typeface="Times New Roman" panose="02020603050405020304" pitchFamily="18" charset="0"/>
              </a:rPr>
              <a:t>describes a type</a:t>
            </a:r>
            <a:r>
              <a:rPr lang="en-US" altLang="zh-CN" dirty="0">
                <a:latin typeface="Times New Roman" panose="02020603050405020304" pitchFamily="18" charset="0"/>
              </a:rPr>
              <a:t>, which may or may not be a class. For example, </a:t>
            </a:r>
            <a:r>
              <a:rPr lang="en-US" altLang="zh-CN" b="1" i="1" dirty="0">
                <a:latin typeface="Times New Roman" panose="02020603050405020304" pitchFamily="18" charset="0"/>
              </a:rPr>
              <a:t>int</a:t>
            </a:r>
            <a:r>
              <a:rPr lang="en-US" altLang="zh-CN" dirty="0">
                <a:latin typeface="Times New Roman" panose="02020603050405020304" pitchFamily="18" charset="0"/>
              </a:rPr>
              <a:t> is not a class, but </a:t>
            </a:r>
            <a:r>
              <a:rPr lang="en-US" altLang="zh-CN" b="1" i="1" dirty="0" err="1">
                <a:latin typeface="Times New Roman" panose="02020603050405020304" pitchFamily="18" charset="0"/>
              </a:rPr>
              <a:t>int.class</a:t>
            </a:r>
            <a:r>
              <a:rPr lang="en-US" altLang="zh-CN" dirty="0">
                <a:latin typeface="Times New Roman" panose="02020603050405020304" pitchFamily="18" charset="0"/>
              </a:rPr>
              <a:t> is nevertheless an object of type Class.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5641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dirty="0">
                  <a:latin typeface="Times New Roman" panose="02020603050405020304" pitchFamily="18" charset="0"/>
                </a:rPr>
                <a:t>The </a:t>
              </a:r>
              <a:r>
                <a:rPr lang="en-US" altLang="zh-CN" sz="2400" b="1" i="1" dirty="0">
                  <a:latin typeface="Times New Roman" panose="02020603050405020304" pitchFamily="18" charset="0"/>
                </a:rPr>
                <a:t>class </a:t>
              </a:r>
              <a:r>
                <a:rPr lang="en-US" altLang="zh-CN" sz="2400" dirty="0" err="1">
                  <a:latin typeface="Times New Roman" panose="02020603050405020304" pitchFamily="18" charset="0"/>
                </a:rPr>
                <a:t>Class</a:t>
              </a:r>
              <a:endParaRPr lang="en-US" altLang="zh-CN" sz="2400" dirty="0">
                <a:latin typeface="Times New Roman" panose="02020603050405020304" pitchFamily="18" charset="0"/>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FE0B20E8-3BD5-43E2-BB96-EB37983C3CA4}"/>
              </a:ext>
            </a:extLst>
          </p:cNvPr>
          <p:cNvSpPr txBox="1">
            <a:spLocks noChangeArrowheads="1"/>
          </p:cNvSpPr>
          <p:nvPr/>
        </p:nvSpPr>
        <p:spPr>
          <a:xfrm>
            <a:off x="1288188" y="2168012"/>
            <a:ext cx="8675687" cy="3481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Another example of a useful method is one that lets you create an instance of a class on the fly. This method is called, naturally enough, </a:t>
            </a:r>
            <a:r>
              <a:rPr lang="en-US" altLang="zh-CN" b="1" i="1">
                <a:latin typeface="Times New Roman" panose="02020603050405020304" pitchFamily="18" charset="0"/>
              </a:rPr>
              <a:t>newInstance().</a:t>
            </a:r>
            <a:r>
              <a:rPr lang="en-US" altLang="zh-CN">
                <a:latin typeface="Times New Roman" panose="02020603050405020304" pitchFamily="18" charset="0"/>
              </a:rPr>
              <a:t> For example:</a:t>
            </a:r>
          </a:p>
          <a:p>
            <a:pPr marL="0" indent="0">
              <a:buFont typeface="Wingdings" panose="05000000000000000000" pitchFamily="2" charset="2"/>
              <a:buNone/>
            </a:pPr>
            <a:r>
              <a:rPr lang="en-US" altLang="zh-CN" b="1" i="1">
                <a:latin typeface="Times New Roman" panose="02020603050405020304" pitchFamily="18" charset="0"/>
              </a:rPr>
              <a:t>   e.getClass().newInstance(); </a:t>
            </a:r>
          </a:p>
          <a:p>
            <a:pPr marL="0" indent="0">
              <a:buFont typeface="Wingdings" panose="05000000000000000000" pitchFamily="2" charset="2"/>
              <a:buNone/>
            </a:pPr>
            <a:r>
              <a:rPr lang="en-US" altLang="zh-CN" b="1" i="1">
                <a:latin typeface="Times New Roman" panose="02020603050405020304" pitchFamily="18" charset="0"/>
              </a:rPr>
              <a:t>   String s = "java.util.Date"; </a:t>
            </a:r>
          </a:p>
          <a:p>
            <a:pPr marL="0" indent="0">
              <a:buFont typeface="Wingdings" panose="05000000000000000000" pitchFamily="2" charset="2"/>
              <a:buNone/>
            </a:pPr>
            <a:r>
              <a:rPr lang="en-US" altLang="zh-CN" b="1" i="1">
                <a:latin typeface="Times New Roman" panose="02020603050405020304" pitchFamily="18" charset="0"/>
              </a:rPr>
              <a:t>   Object m = Class.forName(s).newInstance(); </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277521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
                                            <p:txEl>
                                              <p:pRg st="2" end="2"/>
                                            </p:txEl>
                                          </p:spTgt>
                                        </p:tgtEl>
                                        <p:attrNameLst>
                                          <p:attrName>style.visibility</p:attrName>
                                        </p:attrNameLst>
                                      </p:cBhvr>
                                      <p:to>
                                        <p:strVal val="visible"/>
                                      </p:to>
                                    </p:set>
                                    <p:anim calcmode="lin" valueType="num">
                                      <p:cBhvr additive="base">
                                        <p:cTn id="3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xEl>
                                              <p:pRg st="3" end="3"/>
                                            </p:txEl>
                                          </p:spTgt>
                                        </p:tgtEl>
                                        <p:attrNameLst>
                                          <p:attrName>style.visibility</p:attrName>
                                        </p:attrNameLst>
                                      </p:cBhvr>
                                      <p:to>
                                        <p:strVal val="visible"/>
                                      </p:to>
                                    </p:set>
                                    <p:anim calcmode="lin" valueType="num">
                                      <p:cBhvr additive="base">
                                        <p:cTn id="37"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1A00A9FE-9396-41E9-948A-1673D749922E}"/>
              </a:ext>
            </a:extLst>
          </p:cNvPr>
          <p:cNvSpPr txBox="1">
            <a:spLocks noChangeArrowheads="1"/>
          </p:cNvSpPr>
          <p:nvPr/>
        </p:nvSpPr>
        <p:spPr>
          <a:xfrm>
            <a:off x="1215886" y="2129815"/>
            <a:ext cx="8675687" cy="3632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Here is a brief overview of the most important parts of the reflection mechanism for letting you examine the structure of a class.</a:t>
            </a:r>
          </a:p>
          <a:p>
            <a:pPr>
              <a:buFont typeface="Wingdings" panose="05000000000000000000" pitchFamily="2" charset="2"/>
              <a:buChar char="u"/>
            </a:pPr>
            <a:r>
              <a:rPr lang="en-US" altLang="zh-CN" dirty="0">
                <a:latin typeface="Times New Roman" panose="02020603050405020304" pitchFamily="18" charset="0"/>
              </a:rPr>
              <a:t>The three classes </a:t>
            </a:r>
            <a:r>
              <a:rPr lang="en-US" altLang="zh-CN" b="1" i="1" dirty="0">
                <a:latin typeface="Times New Roman" panose="02020603050405020304" pitchFamily="18" charset="0"/>
              </a:rPr>
              <a:t>Field</a:t>
            </a:r>
            <a:r>
              <a:rPr lang="en-US" altLang="zh-CN" dirty="0">
                <a:latin typeface="Times New Roman" panose="02020603050405020304" pitchFamily="18" charset="0"/>
              </a:rPr>
              <a:t>, </a:t>
            </a:r>
            <a:r>
              <a:rPr lang="en-US" altLang="zh-CN" b="1" i="1" dirty="0">
                <a:latin typeface="Times New Roman" panose="02020603050405020304" pitchFamily="18" charset="0"/>
              </a:rPr>
              <a:t>Method</a:t>
            </a:r>
            <a:r>
              <a:rPr lang="en-US" altLang="zh-CN" dirty="0">
                <a:latin typeface="Times New Roman" panose="02020603050405020304" pitchFamily="18" charset="0"/>
              </a:rPr>
              <a:t>, and </a:t>
            </a:r>
            <a:r>
              <a:rPr lang="en-US" altLang="zh-CN" b="1" i="1" dirty="0">
                <a:latin typeface="Times New Roman" panose="02020603050405020304" pitchFamily="18" charset="0"/>
              </a:rPr>
              <a:t>Constructor</a:t>
            </a:r>
            <a:r>
              <a:rPr lang="en-US" altLang="zh-CN" dirty="0">
                <a:latin typeface="Times New Roman" panose="02020603050405020304" pitchFamily="18" charset="0"/>
              </a:rPr>
              <a:t> in the </a:t>
            </a:r>
            <a:r>
              <a:rPr lang="en-US" altLang="zh-CN" b="1" i="1" dirty="0" err="1">
                <a:latin typeface="Times New Roman" panose="02020603050405020304" pitchFamily="18" charset="0"/>
              </a:rPr>
              <a:t>java.lang.reflect</a:t>
            </a:r>
            <a:r>
              <a:rPr lang="en-US" altLang="zh-CN" dirty="0">
                <a:latin typeface="Times New Roman" panose="02020603050405020304" pitchFamily="18" charset="0"/>
              </a:rPr>
              <a:t> package describe the fields, methods, and constructors of a class, respectively. All three classes have a method called </a:t>
            </a:r>
            <a:r>
              <a:rPr lang="en-US" altLang="zh-CN" b="1" i="1" dirty="0" err="1">
                <a:latin typeface="Times New Roman" panose="02020603050405020304" pitchFamily="18" charset="0"/>
              </a:rPr>
              <a:t>getName</a:t>
            </a:r>
            <a:r>
              <a:rPr lang="en-US" altLang="zh-CN" b="1" i="1" dirty="0">
                <a:latin typeface="Times New Roman" panose="02020603050405020304" pitchFamily="18" charset="0"/>
              </a:rPr>
              <a:t> </a:t>
            </a:r>
            <a:r>
              <a:rPr lang="en-US" altLang="zh-CN" dirty="0">
                <a:latin typeface="Times New Roman" panose="02020603050405020304" pitchFamily="18" charset="0"/>
              </a:rPr>
              <a:t>that returns the name of the item.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18096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506D0584-E7E5-4C94-A2ED-9809FDFD3C2D}"/>
              </a:ext>
            </a:extLst>
          </p:cNvPr>
          <p:cNvSpPr txBox="1">
            <a:spLocks noChangeArrowheads="1"/>
          </p:cNvSpPr>
          <p:nvPr/>
        </p:nvSpPr>
        <p:spPr>
          <a:xfrm>
            <a:off x="1227465" y="1996581"/>
            <a:ext cx="8675687"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The </a:t>
            </a:r>
            <a:r>
              <a:rPr lang="en-US" altLang="zh-CN" b="1" i="1" dirty="0">
                <a:latin typeface="Times New Roman" panose="02020603050405020304" pitchFamily="18" charset="0"/>
              </a:rPr>
              <a:t>Field</a:t>
            </a:r>
            <a:r>
              <a:rPr lang="en-US" altLang="zh-CN" dirty="0">
                <a:latin typeface="Times New Roman" panose="02020603050405020304" pitchFamily="18" charset="0"/>
              </a:rPr>
              <a:t> class has a method </a:t>
            </a:r>
            <a:r>
              <a:rPr lang="en-US" altLang="zh-CN" b="1" i="1" dirty="0" err="1">
                <a:latin typeface="Times New Roman" panose="02020603050405020304" pitchFamily="18" charset="0"/>
              </a:rPr>
              <a:t>getType</a:t>
            </a:r>
            <a:r>
              <a:rPr lang="en-US" altLang="zh-CN" dirty="0">
                <a:latin typeface="Times New Roman" panose="02020603050405020304" pitchFamily="18" charset="0"/>
              </a:rPr>
              <a:t> that returns an object, again of type Class, that describes the field type. The </a:t>
            </a:r>
            <a:r>
              <a:rPr lang="en-US" altLang="zh-CN" b="1" i="1" dirty="0">
                <a:latin typeface="Times New Roman" panose="02020603050405020304" pitchFamily="18" charset="0"/>
              </a:rPr>
              <a:t>Method</a:t>
            </a:r>
            <a:r>
              <a:rPr lang="en-US" altLang="zh-CN" dirty="0">
                <a:latin typeface="Times New Roman" panose="02020603050405020304" pitchFamily="18" charset="0"/>
              </a:rPr>
              <a:t> and </a:t>
            </a:r>
            <a:r>
              <a:rPr lang="en-US" altLang="zh-CN" b="1" i="1" dirty="0">
                <a:latin typeface="Times New Roman" panose="02020603050405020304" pitchFamily="18" charset="0"/>
              </a:rPr>
              <a:t>Constructor</a:t>
            </a:r>
            <a:r>
              <a:rPr lang="en-US" altLang="zh-CN" dirty="0">
                <a:latin typeface="Times New Roman" panose="02020603050405020304" pitchFamily="18" charset="0"/>
              </a:rPr>
              <a:t> classes have methods to report the types of the parameters, and the </a:t>
            </a:r>
            <a:r>
              <a:rPr lang="en-US" altLang="zh-CN" b="1" i="1" dirty="0">
                <a:latin typeface="Times New Roman" panose="02020603050405020304" pitchFamily="18" charset="0"/>
              </a:rPr>
              <a:t>Method</a:t>
            </a:r>
            <a:r>
              <a:rPr lang="en-US" altLang="zh-CN" dirty="0">
                <a:latin typeface="Times New Roman" panose="02020603050405020304" pitchFamily="18" charset="0"/>
              </a:rPr>
              <a:t> class also reports the return type. </a:t>
            </a:r>
          </a:p>
          <a:p>
            <a:pPr>
              <a:buFont typeface="Wingdings" panose="05000000000000000000" pitchFamily="2" charset="2"/>
              <a:buChar char="u"/>
            </a:pPr>
            <a:r>
              <a:rPr lang="en-US" altLang="zh-CN" dirty="0">
                <a:latin typeface="Times New Roman" panose="02020603050405020304" pitchFamily="18" charset="0"/>
              </a:rPr>
              <a:t>All three of these classes also have a method called </a:t>
            </a:r>
            <a:r>
              <a:rPr lang="en-US" altLang="zh-CN" b="1" i="1" dirty="0" err="1">
                <a:latin typeface="Times New Roman" panose="02020603050405020304" pitchFamily="18" charset="0"/>
              </a:rPr>
              <a:t>getModifiers</a:t>
            </a:r>
            <a:r>
              <a:rPr lang="en-US" altLang="zh-CN" dirty="0">
                <a:latin typeface="Times New Roman" panose="02020603050405020304" pitchFamily="18" charset="0"/>
              </a:rPr>
              <a:t> that returns an </a:t>
            </a:r>
            <a:r>
              <a:rPr lang="en-US" altLang="zh-CN" b="1" dirty="0">
                <a:latin typeface="Times New Roman" panose="02020603050405020304" pitchFamily="18" charset="0"/>
              </a:rPr>
              <a:t>integer</a:t>
            </a:r>
            <a:r>
              <a:rPr lang="en-US" altLang="zh-CN" dirty="0">
                <a:latin typeface="Times New Roman" panose="02020603050405020304" pitchFamily="18" charset="0"/>
              </a:rPr>
              <a:t>, </a:t>
            </a:r>
            <a:r>
              <a:rPr lang="en-US" altLang="zh-CN" b="1" dirty="0">
                <a:latin typeface="Times New Roman" panose="02020603050405020304" pitchFamily="18" charset="0"/>
              </a:rPr>
              <a:t>with various bits turned on and off</a:t>
            </a:r>
            <a:r>
              <a:rPr lang="en-US" altLang="zh-CN" dirty="0">
                <a:latin typeface="Times New Roman" panose="02020603050405020304" pitchFamily="18" charset="0"/>
              </a:rPr>
              <a:t>, that describes the modifiers used, such as </a:t>
            </a:r>
            <a:r>
              <a:rPr lang="en-US" altLang="zh-CN" b="1" dirty="0">
                <a:latin typeface="Times New Roman" panose="02020603050405020304" pitchFamily="18" charset="0"/>
              </a:rPr>
              <a:t>public</a:t>
            </a:r>
            <a:r>
              <a:rPr lang="en-US" altLang="zh-CN" dirty="0">
                <a:latin typeface="Times New Roman" panose="02020603050405020304" pitchFamily="18" charset="0"/>
              </a:rPr>
              <a:t> and </a:t>
            </a:r>
            <a:r>
              <a:rPr lang="en-US" altLang="zh-CN" b="1" dirty="0">
                <a:latin typeface="Times New Roman" panose="02020603050405020304" pitchFamily="18" charset="0"/>
              </a:rPr>
              <a:t>static</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0416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B47F14A1-BEBF-47A9-8152-7FF86C4679B2}"/>
              </a:ext>
            </a:extLst>
          </p:cNvPr>
          <p:cNvSpPr txBox="1">
            <a:spLocks noChangeArrowheads="1"/>
          </p:cNvSpPr>
          <p:nvPr/>
        </p:nvSpPr>
        <p:spPr>
          <a:xfrm>
            <a:off x="1345367" y="2164042"/>
            <a:ext cx="8675687" cy="294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a:latin typeface="Times New Roman" panose="02020603050405020304" pitchFamily="18" charset="0"/>
              </a:rPr>
              <a:t>You can then use the static methods in the </a:t>
            </a:r>
            <a:r>
              <a:rPr lang="en-US" altLang="zh-CN" b="1" i="1">
                <a:latin typeface="Times New Roman" panose="02020603050405020304" pitchFamily="18" charset="0"/>
              </a:rPr>
              <a:t>Modifier</a:t>
            </a:r>
            <a:r>
              <a:rPr lang="en-US" altLang="zh-CN">
                <a:latin typeface="Times New Roman" panose="02020603050405020304" pitchFamily="18" charset="0"/>
              </a:rPr>
              <a:t> class in the </a:t>
            </a:r>
            <a:r>
              <a:rPr lang="en-US" altLang="zh-CN" b="1" i="1">
                <a:latin typeface="Times New Roman" panose="02020603050405020304" pitchFamily="18" charset="0"/>
              </a:rPr>
              <a:t>java.lang.reflect</a:t>
            </a:r>
            <a:r>
              <a:rPr lang="en-US" altLang="zh-CN">
                <a:latin typeface="Times New Roman" panose="02020603050405020304" pitchFamily="18" charset="0"/>
              </a:rPr>
              <a:t> package to analyze the integer that </a:t>
            </a:r>
            <a:r>
              <a:rPr lang="en-US" altLang="zh-CN" b="1" i="1">
                <a:latin typeface="Times New Roman" panose="02020603050405020304" pitchFamily="18" charset="0"/>
              </a:rPr>
              <a:t>getModifiers</a:t>
            </a:r>
            <a:r>
              <a:rPr lang="en-US" altLang="zh-CN">
                <a:latin typeface="Times New Roman" panose="02020603050405020304" pitchFamily="18" charset="0"/>
              </a:rPr>
              <a:t> returns. Use methods like </a:t>
            </a:r>
            <a:r>
              <a:rPr lang="en-US" altLang="zh-CN" b="1" i="1">
                <a:latin typeface="Times New Roman" panose="02020603050405020304" pitchFamily="18" charset="0"/>
              </a:rPr>
              <a:t>isPublic, isPrivate</a:t>
            </a:r>
            <a:r>
              <a:rPr lang="en-US" altLang="zh-CN">
                <a:latin typeface="Times New Roman" panose="02020603050405020304" pitchFamily="18" charset="0"/>
              </a:rPr>
              <a:t>, or </a:t>
            </a:r>
            <a:r>
              <a:rPr lang="en-US" altLang="zh-CN" b="1" i="1">
                <a:latin typeface="Times New Roman" panose="02020603050405020304" pitchFamily="18" charset="0"/>
              </a:rPr>
              <a:t>isFinal</a:t>
            </a:r>
            <a:r>
              <a:rPr lang="en-US" altLang="zh-CN">
                <a:latin typeface="Times New Roman" panose="02020603050405020304" pitchFamily="18" charset="0"/>
              </a:rPr>
              <a:t> in the </a:t>
            </a:r>
            <a:r>
              <a:rPr lang="en-US" altLang="zh-CN" b="1" i="1">
                <a:latin typeface="Times New Roman" panose="02020603050405020304" pitchFamily="18" charset="0"/>
              </a:rPr>
              <a:t>Modifier</a:t>
            </a:r>
            <a:r>
              <a:rPr lang="en-US" altLang="zh-CN">
                <a:latin typeface="Times New Roman" panose="02020603050405020304" pitchFamily="18" charset="0"/>
              </a:rPr>
              <a:t> class to tell whether a method or constructor was public, private, or final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50338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CD3BA9FE-6428-4220-9DAE-359D3DAFA124}"/>
              </a:ext>
            </a:extLst>
          </p:cNvPr>
          <p:cNvSpPr txBox="1">
            <a:spLocks noChangeArrowheads="1"/>
          </p:cNvSpPr>
          <p:nvPr/>
        </p:nvSpPr>
        <p:spPr>
          <a:xfrm>
            <a:off x="1345367" y="2173031"/>
            <a:ext cx="8675687" cy="3159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a:latin typeface="Times New Roman" panose="02020603050405020304" pitchFamily="18" charset="0"/>
              </a:rPr>
              <a:t>The </a:t>
            </a:r>
            <a:r>
              <a:rPr lang="en-US" altLang="zh-CN" b="1" i="1">
                <a:latin typeface="Times New Roman" panose="02020603050405020304" pitchFamily="18" charset="0"/>
              </a:rPr>
              <a:t>getFields, getMethods</a:t>
            </a:r>
            <a:r>
              <a:rPr lang="en-US" altLang="zh-CN">
                <a:latin typeface="Times New Roman" panose="02020603050405020304" pitchFamily="18" charset="0"/>
              </a:rPr>
              <a:t>, and </a:t>
            </a:r>
            <a:r>
              <a:rPr lang="en-US" altLang="zh-CN" b="1" i="1">
                <a:latin typeface="Times New Roman" panose="02020603050405020304" pitchFamily="18" charset="0"/>
              </a:rPr>
              <a:t>getConstructors</a:t>
            </a:r>
            <a:r>
              <a:rPr lang="en-US" altLang="zh-CN">
                <a:latin typeface="Times New Roman" panose="02020603050405020304" pitchFamily="18" charset="0"/>
              </a:rPr>
              <a:t> methods of the Class </a:t>
            </a:r>
            <a:r>
              <a:rPr lang="en-US" altLang="zh-CN" b="1" i="1">
                <a:latin typeface="Times New Roman" panose="02020603050405020304" pitchFamily="18" charset="0"/>
              </a:rPr>
              <a:t>class</a:t>
            </a:r>
            <a:r>
              <a:rPr lang="en-US" altLang="zh-CN">
                <a:latin typeface="Times New Roman" panose="02020603050405020304" pitchFamily="18" charset="0"/>
              </a:rPr>
              <a:t> return arrays of the</a:t>
            </a:r>
            <a:r>
              <a:rPr lang="en-US" altLang="zh-CN" b="1">
                <a:solidFill>
                  <a:srgbClr val="0000FF"/>
                </a:solidFill>
                <a:latin typeface="Times New Roman" panose="02020603050405020304" pitchFamily="18" charset="0"/>
              </a:rPr>
              <a:t> </a:t>
            </a:r>
            <a:r>
              <a:rPr lang="en-US" altLang="zh-CN" b="1" i="1">
                <a:solidFill>
                  <a:srgbClr val="0000FF"/>
                </a:solidFill>
                <a:latin typeface="Times New Roman" panose="02020603050405020304" pitchFamily="18" charset="0"/>
              </a:rPr>
              <a:t>public </a:t>
            </a:r>
            <a:r>
              <a:rPr lang="en-US" altLang="zh-CN" b="1" i="1">
                <a:latin typeface="Times New Roman" panose="02020603050405020304" pitchFamily="18" charset="0"/>
              </a:rPr>
              <a:t>fields, methods, and constructors</a:t>
            </a:r>
            <a:r>
              <a:rPr lang="en-US" altLang="zh-CN">
                <a:latin typeface="Times New Roman" panose="02020603050405020304" pitchFamily="18" charset="0"/>
              </a:rPr>
              <a:t> that the class supports. This includes </a:t>
            </a:r>
            <a:r>
              <a:rPr lang="en-US" altLang="zh-CN" b="1" i="1">
                <a:solidFill>
                  <a:srgbClr val="0000FF"/>
                </a:solidFill>
                <a:latin typeface="Times New Roman" panose="02020603050405020304" pitchFamily="18" charset="0"/>
              </a:rPr>
              <a:t>public members of superclasses</a:t>
            </a:r>
            <a:r>
              <a:rPr lang="en-US" altLang="zh-CN">
                <a:latin typeface="Times New Roman" panose="02020603050405020304" pitchFamily="18" charset="0"/>
              </a:rPr>
              <a:t>. </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16933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3DA51B91-B80B-4433-9B31-E1743BF328F9}"/>
              </a:ext>
            </a:extLst>
          </p:cNvPr>
          <p:cNvSpPr txBox="1">
            <a:spLocks noChangeArrowheads="1"/>
          </p:cNvSpPr>
          <p:nvPr/>
        </p:nvSpPr>
        <p:spPr>
          <a:xfrm>
            <a:off x="1465725" y="2311058"/>
            <a:ext cx="8675687" cy="2969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a:latin typeface="Times New Roman" panose="02020603050405020304" pitchFamily="18" charset="0"/>
              </a:rPr>
              <a:t>The </a:t>
            </a:r>
            <a:r>
              <a:rPr lang="en-US" altLang="zh-CN" b="1" i="1">
                <a:latin typeface="Times New Roman" panose="02020603050405020304" pitchFamily="18" charset="0"/>
              </a:rPr>
              <a:t>getdeclaredFields, getDeclaredMethods</a:t>
            </a:r>
            <a:r>
              <a:rPr lang="en-US" altLang="zh-CN">
                <a:latin typeface="Times New Roman" panose="02020603050405020304" pitchFamily="18" charset="0"/>
              </a:rPr>
              <a:t>, and </a:t>
            </a:r>
            <a:r>
              <a:rPr lang="en-US" altLang="zh-CN" b="1" i="1">
                <a:latin typeface="Times New Roman" panose="02020603050405020304" pitchFamily="18" charset="0"/>
              </a:rPr>
              <a:t>getDeclaredConstructors</a:t>
            </a:r>
            <a:r>
              <a:rPr lang="en-US" altLang="zh-CN">
                <a:latin typeface="Times New Roman" panose="02020603050405020304" pitchFamily="18" charset="0"/>
              </a:rPr>
              <a:t> methods of the Class class return arrays consisting of all fields, operations, and constructors that are declared in the class. This includes private and protected members, </a:t>
            </a:r>
            <a:r>
              <a:rPr lang="en-US" altLang="zh-CN" b="1" i="1">
                <a:solidFill>
                  <a:srgbClr val="0000FF"/>
                </a:solidFill>
                <a:latin typeface="Times New Roman" panose="02020603050405020304" pitchFamily="18" charset="0"/>
              </a:rPr>
              <a:t>but not members of superclasses</a:t>
            </a:r>
            <a:r>
              <a:rPr lang="en-US" altLang="zh-CN">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719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3898A055-D7AB-4A45-98EE-B11303CAF1B4}"/>
              </a:ext>
            </a:extLst>
          </p:cNvPr>
          <p:cNvSpPr txBox="1">
            <a:spLocks noChangeArrowheads="1"/>
          </p:cNvSpPr>
          <p:nvPr/>
        </p:nvSpPr>
        <p:spPr>
          <a:xfrm>
            <a:off x="1381816" y="2140356"/>
            <a:ext cx="8419678" cy="3000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zh-CN" b="1" i="1" dirty="0">
                <a:latin typeface="Times New Roman" panose="02020603050405020304" pitchFamily="18" charset="0"/>
                <a:hlinkClick r:id="rId2" action="ppaction://hlinkfile"/>
              </a:rPr>
              <a:t>ReflectionTest.java</a:t>
            </a:r>
            <a:r>
              <a:rPr lang="en-US" altLang="zh-CN" dirty="0">
                <a:latin typeface="Times New Roman" panose="02020603050405020304" pitchFamily="18" charset="0"/>
                <a:hlinkClick r:id="rId2" action="ppaction://hlinkfile"/>
              </a:rPr>
              <a:t> </a:t>
            </a:r>
            <a:r>
              <a:rPr lang="en-US" altLang="zh-CN" dirty="0">
                <a:latin typeface="Times New Roman" panose="02020603050405020304" pitchFamily="18" charset="0"/>
              </a:rPr>
              <a:t>shows you how to print out all information about a class. The program prompts you for the name of a class and </a:t>
            </a:r>
            <a:r>
              <a:rPr lang="en-US" altLang="zh-CN" b="1" i="1" dirty="0">
                <a:solidFill>
                  <a:srgbClr val="0000FF"/>
                </a:solidFill>
                <a:latin typeface="Times New Roman" panose="02020603050405020304" pitchFamily="18" charset="0"/>
              </a:rPr>
              <a:t>then writes out the signatures of all methods and constructors as well as the names of all data fields of a class.</a:t>
            </a:r>
            <a:r>
              <a:rPr lang="en-US" altLang="zh-CN" dirty="0">
                <a:latin typeface="Times New Roman" panose="02020603050405020304" pitchFamily="18" charset="0"/>
              </a:rPr>
              <a:t> </a:t>
            </a:r>
          </a:p>
        </p:txBody>
      </p:sp>
    </p:spTree>
    <p:extLst>
      <p:ext uri="{BB962C8B-B14F-4D97-AF65-F5344CB8AC3E}">
        <p14:creationId xmlns:p14="http://schemas.microsoft.com/office/powerpoint/2010/main" val="13086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the Capabilities of Classes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99C76901-569E-4828-9242-E007D71EB39C}"/>
              </a:ext>
            </a:extLst>
          </p:cNvPr>
          <p:cNvSpPr txBox="1">
            <a:spLocks noChangeArrowheads="1"/>
          </p:cNvSpPr>
          <p:nvPr/>
        </p:nvSpPr>
        <p:spPr>
          <a:xfrm>
            <a:off x="1345367" y="2298062"/>
            <a:ext cx="8675687" cy="3092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zh-CN" dirty="0">
                <a:latin typeface="Times New Roman" panose="02020603050405020304" pitchFamily="18" charset="0"/>
              </a:rPr>
              <a:t>What is remarkable about this program is that it can analyze any class that the Java interpreter can load, not just the classes that were available when the program was compiled. We use this program in the next chapter to peek inside the inner classes that the Java compiler generates automatically.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422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BE6CD0AD-55B3-432F-9416-DBD8F87109C0}"/>
              </a:ext>
            </a:extLst>
          </p:cNvPr>
          <p:cNvSpPr txBox="1">
            <a:spLocks noChangeArrowheads="1"/>
          </p:cNvSpPr>
          <p:nvPr/>
        </p:nvSpPr>
        <p:spPr>
          <a:xfrm>
            <a:off x="1345367" y="2308781"/>
            <a:ext cx="8675687" cy="3166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In this section, we go one step further and actually look at the contents of the data fields. Of course, it is easy to look at the contents of a specific field of an object whose name and type are known when you write a program. But reflection lets you look at fields of objects that were not known at compile time.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593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4"/>
            <a:ext cx="12233950" cy="3810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88BDDF1A-0336-49D1-AAB9-3D08B992A779}"/>
              </a:ext>
            </a:extLst>
          </p:cNvPr>
          <p:cNvSpPr txBox="1">
            <a:spLocks/>
          </p:cNvSpPr>
          <p:nvPr/>
        </p:nvSpPr>
        <p:spPr>
          <a:xfrm>
            <a:off x="913606" y="1796256"/>
            <a:ext cx="10226241" cy="384333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final</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修饰的方法称为最终方法。修饰方法的形式：</a:t>
            </a:r>
          </a:p>
          <a:p>
            <a:pPr marL="0" indent="98901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访问修饰词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][static] final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方法类型 方法名</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形参表列</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98901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98901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方法体</a:t>
            </a:r>
          </a:p>
          <a:p>
            <a:pPr marL="0" indent="98901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40000"/>
              </a:lnSpc>
              <a:spcBef>
                <a:spcPts val="0"/>
              </a:spcBef>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final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修饰的方法可以被子类继承，但不能被子类重写</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。如果类中的方法比较重要，不希望被子类重写，则可以将这样的方法声明为最终方法。</a:t>
            </a:r>
          </a:p>
          <a:p>
            <a:pPr marL="0" indent="0">
              <a:lnSpc>
                <a:spcPct val="150000"/>
              </a:lnSpc>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50000"/>
              </a:lnSpc>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DB091ED8-4753-406B-B6A0-0D294799CB90}"/>
              </a:ext>
            </a:extLst>
          </p:cNvPr>
          <p:cNvGrpSpPr/>
          <p:nvPr/>
        </p:nvGrpSpPr>
        <p:grpSpPr>
          <a:xfrm>
            <a:off x="761207" y="6189669"/>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34FAA964-307F-468F-9DC6-F1F771F11FA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ABFC8464-0927-43F4-8952-2E240D4DC9E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24E86EBA-4BFC-4249-9DF2-03C559EA10FC}"/>
              </a:ext>
            </a:extLst>
          </p:cNvPr>
          <p:cNvSpPr txBox="1">
            <a:spLocks/>
          </p:cNvSpPr>
          <p:nvPr/>
        </p:nvSpPr>
        <p:spPr>
          <a:xfrm>
            <a:off x="1069615" y="6172994"/>
            <a:ext cx="10206795"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4.9】final</a:t>
            </a:r>
            <a:r>
              <a:rPr lang="zh-CN" altLang="en-US" sz="2400" dirty="0">
                <a:solidFill>
                  <a:schemeClr val="bg1"/>
                </a:solidFill>
                <a:latin typeface="仿宋" panose="02010609060101010101" pitchFamily="49" charset="-122"/>
                <a:ea typeface="仿宋" panose="02010609060101010101" pitchFamily="49" charset="-122"/>
              </a:rPr>
              <a:t>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Example4_09.java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442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par>
                          <p:cTn id="12" fill="hold">
                            <p:stCondLst>
                              <p:cond delay="2500"/>
                            </p:stCondLst>
                            <p:childTnLst>
                              <p:par>
                                <p:cTn id="13" presetID="2" presetClass="entr" presetSubtype="9"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31"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p:cTn id="20"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8">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p:cTn id="26"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8">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p:cTn id="32"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8">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p:cTn id="38"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8">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anim calcmode="lin" valueType="num">
                                      <p:cBhvr additive="base">
                                        <p:cTn id="46"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8">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31"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ppt_w</p:attrName>
                                        </p:attrNameLst>
                                      </p:cBhvr>
                                      <p:tavLst>
                                        <p:tav tm="0">
                                          <p:val>
                                            <p:fltVal val="0"/>
                                          </p:val>
                                        </p:tav>
                                        <p:tav tm="100000">
                                          <p:val>
                                            <p:strVal val="#ppt_w"/>
                                          </p:val>
                                        </p:tav>
                                      </p:tavLst>
                                    </p:anim>
                                    <p:anim calcmode="lin" valueType="num">
                                      <p:cBhvr>
                                        <p:cTn id="57" dur="1000" fill="hold"/>
                                        <p:tgtEl>
                                          <p:spTgt spid="10"/>
                                        </p:tgtEl>
                                        <p:attrNameLst>
                                          <p:attrName>ppt_h</p:attrName>
                                        </p:attrNameLst>
                                      </p:cBhvr>
                                      <p:tavLst>
                                        <p:tav tm="0">
                                          <p:val>
                                            <p:fltVal val="0"/>
                                          </p:val>
                                        </p:tav>
                                        <p:tav tm="100000">
                                          <p:val>
                                            <p:strVal val="#ppt_h"/>
                                          </p:val>
                                        </p:tav>
                                      </p:tavLst>
                                    </p:anim>
                                    <p:anim calcmode="lin" valueType="num">
                                      <p:cBhvr>
                                        <p:cTn id="58" dur="1000" fill="hold"/>
                                        <p:tgtEl>
                                          <p:spTgt spid="10"/>
                                        </p:tgtEl>
                                        <p:attrNameLst>
                                          <p:attrName>style.rotation</p:attrName>
                                        </p:attrNameLst>
                                      </p:cBhvr>
                                      <p:tavLst>
                                        <p:tav tm="0">
                                          <p:val>
                                            <p:fltVal val="90"/>
                                          </p:val>
                                        </p:tav>
                                        <p:tav tm="100000">
                                          <p:val>
                                            <p:fltVal val="0"/>
                                          </p:val>
                                        </p:tav>
                                      </p:tavLst>
                                    </p:anim>
                                    <p:animEffect transition="in" filter="fade">
                                      <p:cBhvr>
                                        <p:cTn id="59" dur="1000"/>
                                        <p:tgtEl>
                                          <p:spTgt spid="10"/>
                                        </p:tgtEl>
                                      </p:cBhvr>
                                    </p:animEffect>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1+#ppt_w/2"/>
                                          </p:val>
                                        </p:tav>
                                        <p:tav tm="100000">
                                          <p:val>
                                            <p:strVal val="#ppt_x"/>
                                          </p:val>
                                        </p:tav>
                                      </p:tavLst>
                                    </p:anim>
                                    <p:anim calcmode="lin" valueType="num">
                                      <p:cBhvr additive="base">
                                        <p:cTn id="6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3"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4" y="1713160"/>
            <a:ext cx="9277556" cy="424829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3B2F89C4-CAC5-4112-B875-7A444601FAA7}"/>
              </a:ext>
            </a:extLst>
          </p:cNvPr>
          <p:cNvSpPr txBox="1">
            <a:spLocks noChangeArrowheads="1"/>
          </p:cNvSpPr>
          <p:nvPr/>
        </p:nvSpPr>
        <p:spPr>
          <a:xfrm>
            <a:off x="1437537" y="2054049"/>
            <a:ext cx="8675687"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The key method to achieve this examination is the </a:t>
            </a:r>
            <a:r>
              <a:rPr lang="en-US" altLang="zh-CN" b="1" i="1">
                <a:latin typeface="Times New Roman" panose="02020603050405020304" pitchFamily="18" charset="0"/>
              </a:rPr>
              <a:t>get </a:t>
            </a:r>
            <a:r>
              <a:rPr lang="en-US" altLang="zh-CN">
                <a:latin typeface="Times New Roman" panose="02020603050405020304" pitchFamily="18" charset="0"/>
              </a:rPr>
              <a:t>method in the </a:t>
            </a:r>
            <a:r>
              <a:rPr lang="en-US" altLang="zh-CN" b="1" i="1">
                <a:latin typeface="Times New Roman" panose="02020603050405020304" pitchFamily="18" charset="0"/>
              </a:rPr>
              <a:t>Field</a:t>
            </a:r>
            <a:r>
              <a:rPr lang="en-US" altLang="zh-CN">
                <a:latin typeface="Times New Roman" panose="02020603050405020304" pitchFamily="18" charset="0"/>
              </a:rPr>
              <a:t> class. If </a:t>
            </a:r>
            <a:r>
              <a:rPr lang="en-US" altLang="zh-CN" b="1" i="1">
                <a:latin typeface="Times New Roman" panose="02020603050405020304" pitchFamily="18" charset="0"/>
              </a:rPr>
              <a:t>f</a:t>
            </a:r>
            <a:r>
              <a:rPr lang="en-US" altLang="zh-CN">
                <a:latin typeface="Times New Roman" panose="02020603050405020304" pitchFamily="18" charset="0"/>
              </a:rPr>
              <a:t> is an object of type </a:t>
            </a:r>
            <a:r>
              <a:rPr lang="en-US" altLang="zh-CN" b="1" i="1">
                <a:latin typeface="Times New Roman" panose="02020603050405020304" pitchFamily="18" charset="0"/>
              </a:rPr>
              <a:t>Field</a:t>
            </a:r>
            <a:r>
              <a:rPr lang="en-US" altLang="zh-CN">
                <a:latin typeface="Times New Roman" panose="02020603050405020304" pitchFamily="18" charset="0"/>
              </a:rPr>
              <a:t> (for example, one obtained from </a:t>
            </a:r>
            <a:r>
              <a:rPr lang="en-US" altLang="zh-CN" b="1" i="1">
                <a:latin typeface="Times New Roman" panose="02020603050405020304" pitchFamily="18" charset="0"/>
              </a:rPr>
              <a:t>getdeclaredFields</a:t>
            </a:r>
            <a:r>
              <a:rPr lang="en-US" altLang="zh-CN">
                <a:latin typeface="Times New Roman" panose="02020603050405020304" pitchFamily="18" charset="0"/>
              </a:rPr>
              <a:t>) and </a:t>
            </a:r>
            <a:r>
              <a:rPr lang="en-US" altLang="zh-CN" b="1" i="1">
                <a:latin typeface="Times New Roman" panose="02020603050405020304" pitchFamily="18" charset="0"/>
              </a:rPr>
              <a:t>obj</a:t>
            </a:r>
            <a:r>
              <a:rPr lang="en-US" altLang="zh-CN">
                <a:latin typeface="Times New Roman" panose="02020603050405020304" pitchFamily="18" charset="0"/>
              </a:rPr>
              <a:t> is an object of the class of which </a:t>
            </a:r>
            <a:r>
              <a:rPr lang="en-US" altLang="zh-CN" b="1" i="1">
                <a:latin typeface="Times New Roman" panose="02020603050405020304" pitchFamily="18" charset="0"/>
              </a:rPr>
              <a:t>f</a:t>
            </a:r>
            <a:r>
              <a:rPr lang="en-US" altLang="zh-CN">
                <a:latin typeface="Times New Roman" panose="02020603050405020304" pitchFamily="18" charset="0"/>
              </a:rPr>
              <a:t> is a field, then </a:t>
            </a:r>
            <a:r>
              <a:rPr lang="en-US" altLang="zh-CN" b="1" i="1">
                <a:latin typeface="Times New Roman" panose="02020603050405020304" pitchFamily="18" charset="0"/>
              </a:rPr>
              <a:t>f.get(obj)</a:t>
            </a:r>
            <a:r>
              <a:rPr lang="en-US" altLang="zh-CN">
                <a:latin typeface="Times New Roman" panose="02020603050405020304" pitchFamily="18" charset="0"/>
              </a:rPr>
              <a:t> returns an object whose value is the current value of the field of </a:t>
            </a:r>
            <a:r>
              <a:rPr lang="en-US" altLang="zh-CN" b="1" i="1">
                <a:latin typeface="Times New Roman" panose="02020603050405020304" pitchFamily="18" charset="0"/>
              </a:rPr>
              <a:t>obj</a:t>
            </a:r>
            <a:r>
              <a:rPr lang="en-US" altLang="zh-CN">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89641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FECCC0EE-CA1E-45A9-B786-753E2F57C250}"/>
              </a:ext>
            </a:extLst>
          </p:cNvPr>
          <p:cNvSpPr txBox="1">
            <a:spLocks noChangeArrowheads="1"/>
          </p:cNvSpPr>
          <p:nvPr/>
        </p:nvSpPr>
        <p:spPr>
          <a:xfrm>
            <a:off x="1327451" y="2054049"/>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i="1" dirty="0">
                <a:latin typeface="Times New Roman" panose="02020603050405020304" pitchFamily="18" charset="0"/>
              </a:rPr>
              <a:t>Employee harry = </a:t>
            </a:r>
          </a:p>
          <a:p>
            <a:pPr marL="0" indent="0">
              <a:buFont typeface="Arial" panose="020B0604020202020204" pitchFamily="34" charset="0"/>
              <a:buNone/>
            </a:pPr>
            <a:r>
              <a:rPr lang="en-US" altLang="zh-CN" sz="2400" b="1" i="1" dirty="0">
                <a:latin typeface="Times New Roman" panose="02020603050405020304" pitchFamily="18" charset="0"/>
              </a:rPr>
              <a:t>	new Employee("Harry Hacker", 35000, 10, 1, 1989);</a:t>
            </a:r>
            <a:r>
              <a:rPr lang="en-US" altLang="zh-CN" sz="2400" i="1" dirty="0">
                <a:latin typeface="Times New Roman" panose="02020603050405020304" pitchFamily="18" charset="0"/>
              </a:rPr>
              <a:t> </a:t>
            </a:r>
          </a:p>
          <a:p>
            <a:pPr marL="0" indent="0">
              <a:buFont typeface="Arial" panose="020B0604020202020204" pitchFamily="34" charset="0"/>
              <a:buNone/>
            </a:pPr>
            <a:r>
              <a:rPr lang="en-US" altLang="zh-CN" sz="2400" b="1" i="1" dirty="0">
                <a:latin typeface="Times New Roman" panose="02020603050405020304" pitchFamily="18" charset="0"/>
              </a:rPr>
              <a:t>Class cl = </a:t>
            </a:r>
            <a:r>
              <a:rPr lang="en-US" altLang="zh-CN" sz="2400" b="1" i="1" dirty="0" err="1">
                <a:latin typeface="Times New Roman" panose="02020603050405020304" pitchFamily="18" charset="0"/>
              </a:rPr>
              <a:t>harry.getClass</a:t>
            </a:r>
            <a:r>
              <a:rPr lang="en-US" altLang="zh-CN" sz="2400" b="1" i="1" dirty="0">
                <a:latin typeface="Times New Roman" panose="02020603050405020304" pitchFamily="18" charset="0"/>
              </a:rPr>
              <a:t>();</a:t>
            </a:r>
            <a:r>
              <a:rPr lang="en-US" altLang="zh-CN" sz="2400" i="1" dirty="0">
                <a:latin typeface="Times New Roman" panose="02020603050405020304" pitchFamily="18" charset="0"/>
              </a:rPr>
              <a:t> // the class object representing Employee </a:t>
            </a:r>
          </a:p>
          <a:p>
            <a:pPr marL="0" indent="0">
              <a:buFont typeface="Arial" panose="020B0604020202020204" pitchFamily="34" charset="0"/>
              <a:buNone/>
            </a:pPr>
            <a:r>
              <a:rPr lang="en-US" altLang="zh-CN" sz="2400" b="1" i="1" dirty="0">
                <a:latin typeface="Times New Roman" panose="02020603050405020304" pitchFamily="18" charset="0"/>
              </a:rPr>
              <a:t>Field f = </a:t>
            </a:r>
            <a:r>
              <a:rPr lang="en-US" altLang="zh-CN" sz="2400" b="1" i="1" dirty="0" err="1">
                <a:latin typeface="Times New Roman" panose="02020603050405020304" pitchFamily="18" charset="0"/>
              </a:rPr>
              <a:t>cl.getDeclaredField</a:t>
            </a:r>
            <a:r>
              <a:rPr lang="en-US" altLang="zh-CN" sz="2400" b="1" i="1" dirty="0">
                <a:latin typeface="Times New Roman" panose="02020603050405020304" pitchFamily="18" charset="0"/>
              </a:rPr>
              <a:t>("name");</a:t>
            </a:r>
            <a:r>
              <a:rPr lang="en-US" altLang="zh-CN" sz="2400" i="1" dirty="0">
                <a:latin typeface="Times New Roman" panose="02020603050405020304" pitchFamily="18" charset="0"/>
              </a:rPr>
              <a:t> </a:t>
            </a:r>
          </a:p>
          <a:p>
            <a:pPr marL="0" indent="0">
              <a:buFont typeface="Arial" panose="020B0604020202020204" pitchFamily="34" charset="0"/>
              <a:buNone/>
            </a:pPr>
            <a:r>
              <a:rPr lang="en-US" altLang="zh-CN" sz="2400" i="1" dirty="0">
                <a:latin typeface="Times New Roman" panose="02020603050405020304" pitchFamily="18" charset="0"/>
              </a:rPr>
              <a:t>// the name field of the Employee </a:t>
            </a:r>
          </a:p>
          <a:p>
            <a:pPr marL="0" indent="0">
              <a:buFont typeface="Arial" panose="020B0604020202020204" pitchFamily="34" charset="0"/>
              <a:buNone/>
            </a:pPr>
            <a:r>
              <a:rPr lang="en-US" altLang="zh-CN" sz="2400" b="1" i="1" dirty="0">
                <a:latin typeface="Times New Roman" panose="02020603050405020304" pitchFamily="18" charset="0"/>
              </a:rPr>
              <a:t>class Object v = </a:t>
            </a:r>
            <a:r>
              <a:rPr lang="en-US" altLang="zh-CN" sz="2400" b="1" i="1" dirty="0" err="1">
                <a:latin typeface="Times New Roman" panose="02020603050405020304" pitchFamily="18" charset="0"/>
              </a:rPr>
              <a:t>f.get</a:t>
            </a:r>
            <a:r>
              <a:rPr lang="en-US" altLang="zh-CN" sz="2400" b="1" i="1" dirty="0">
                <a:latin typeface="Times New Roman" panose="02020603050405020304" pitchFamily="18" charset="0"/>
              </a:rPr>
              <a:t>(harry);</a:t>
            </a:r>
            <a:r>
              <a:rPr lang="en-US" altLang="zh-CN" sz="2400" i="1" dirty="0">
                <a:latin typeface="Times New Roman" panose="02020603050405020304" pitchFamily="18" charset="0"/>
              </a:rPr>
              <a:t> </a:t>
            </a:r>
          </a:p>
          <a:p>
            <a:pPr marL="0" indent="0">
              <a:buFont typeface="Arial" panose="020B0604020202020204" pitchFamily="34" charset="0"/>
              <a:buNone/>
            </a:pPr>
            <a:r>
              <a:rPr lang="en-US" altLang="zh-CN" sz="2400" i="1" dirty="0">
                <a:latin typeface="Times New Roman" panose="02020603050405020304" pitchFamily="18" charset="0"/>
              </a:rPr>
              <a:t>// the value of the name field of the harry object </a:t>
            </a:r>
          </a:p>
          <a:p>
            <a:pPr marL="0" indent="0">
              <a:buFont typeface="Arial" panose="020B0604020202020204" pitchFamily="34" charset="0"/>
              <a:buNone/>
            </a:pPr>
            <a:r>
              <a:rPr lang="en-US" altLang="zh-CN" sz="2400" i="1" dirty="0">
                <a:latin typeface="Times New Roman" panose="02020603050405020304" pitchFamily="18" charset="0"/>
              </a:rPr>
              <a:t>// i.e., the String object "Harry Hacker" </a:t>
            </a:r>
            <a:endParaRPr lang="zh-CN" altLang="en-US" sz="2400" i="1" dirty="0">
              <a:latin typeface="Times New Roman" panose="02020603050405020304" pitchFamily="18" charset="0"/>
            </a:endParaRPr>
          </a:p>
        </p:txBody>
      </p:sp>
    </p:spTree>
    <p:extLst>
      <p:ext uri="{BB962C8B-B14F-4D97-AF65-F5344CB8AC3E}">
        <p14:creationId xmlns:p14="http://schemas.microsoft.com/office/powerpoint/2010/main" val="28425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
                                            <p:txEl>
                                              <p:pRg st="1" end="1"/>
                                            </p:txEl>
                                          </p:spTgt>
                                        </p:tgtEl>
                                        <p:attrNameLst>
                                          <p:attrName>style.visibility</p:attrName>
                                        </p:attrNameLst>
                                      </p:cBhvr>
                                      <p:to>
                                        <p:strVal val="visible"/>
                                      </p:to>
                                    </p:set>
                                    <p:anim calcmode="lin" valueType="num">
                                      <p:cBhvr additive="base">
                                        <p:cTn id="27"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xEl>
                                              <p:pRg st="2" end="2"/>
                                            </p:txEl>
                                          </p:spTgt>
                                        </p:tgtEl>
                                        <p:attrNameLst>
                                          <p:attrName>style.visibility</p:attrName>
                                        </p:attrNameLst>
                                      </p:cBhvr>
                                      <p:to>
                                        <p:strVal val="visible"/>
                                      </p:to>
                                    </p:set>
                                    <p:anim calcmode="lin" valueType="num">
                                      <p:cBhvr additive="base">
                                        <p:cTn id="31"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
                                            <p:txEl>
                                              <p:pRg st="3" end="3"/>
                                            </p:txEl>
                                          </p:spTgt>
                                        </p:tgtEl>
                                        <p:attrNameLst>
                                          <p:attrName>style.visibility</p:attrName>
                                        </p:attrNameLst>
                                      </p:cBhvr>
                                      <p:to>
                                        <p:strVal val="visible"/>
                                      </p:to>
                                    </p:set>
                                    <p:anim calcmode="lin" valueType="num">
                                      <p:cBhvr additive="base">
                                        <p:cTn id="3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
                                            <p:txEl>
                                              <p:pRg st="4" end="4"/>
                                            </p:txEl>
                                          </p:spTgt>
                                        </p:tgtEl>
                                        <p:attrNameLst>
                                          <p:attrName>style.visibility</p:attrName>
                                        </p:attrNameLst>
                                      </p:cBhvr>
                                      <p:to>
                                        <p:strVal val="visible"/>
                                      </p:to>
                                    </p:set>
                                    <p:anim calcmode="lin" valueType="num">
                                      <p:cBhvr additive="base">
                                        <p:cTn id="39"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xEl>
                                              <p:pRg st="5" end="5"/>
                                            </p:txEl>
                                          </p:spTgt>
                                        </p:tgtEl>
                                        <p:attrNameLst>
                                          <p:attrName>style.visibility</p:attrName>
                                        </p:attrNameLst>
                                      </p:cBhvr>
                                      <p:to>
                                        <p:strVal val="visible"/>
                                      </p:to>
                                    </p:set>
                                    <p:anim calcmode="lin" valueType="num">
                                      <p:cBhvr additive="base">
                                        <p:cTn id="43"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
                                            <p:txEl>
                                              <p:pRg st="6" end="6"/>
                                            </p:txEl>
                                          </p:spTgt>
                                        </p:tgtEl>
                                        <p:attrNameLst>
                                          <p:attrName>style.visibility</p:attrName>
                                        </p:attrNameLst>
                                      </p:cBhvr>
                                      <p:to>
                                        <p:strVal val="visible"/>
                                      </p:to>
                                    </p:set>
                                    <p:anim calcmode="lin" valueType="num">
                                      <p:cBhvr additive="base">
                                        <p:cTn id="4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
                                            <p:txEl>
                                              <p:pRg st="7" end="7"/>
                                            </p:txEl>
                                          </p:spTgt>
                                        </p:tgtEl>
                                        <p:attrNameLst>
                                          <p:attrName>style.visibility</p:attrName>
                                        </p:attrNameLst>
                                      </p:cBhvr>
                                      <p:to>
                                        <p:strVal val="visible"/>
                                      </p:to>
                                    </p:set>
                                    <p:anim calcmode="lin" valueType="num">
                                      <p:cBhvr additive="base">
                                        <p:cTn id="51" dur="500" fill="hold"/>
                                        <p:tgtEl>
                                          <p:spTgt spid="3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9EF7118F-3710-4F65-8F43-FCAF05C2482F}"/>
              </a:ext>
            </a:extLst>
          </p:cNvPr>
          <p:cNvSpPr txBox="1">
            <a:spLocks noChangeArrowheads="1"/>
          </p:cNvSpPr>
          <p:nvPr/>
        </p:nvSpPr>
        <p:spPr>
          <a:xfrm>
            <a:off x="1327452" y="2011901"/>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Actually, there is a problem with this code. Because the </a:t>
            </a:r>
            <a:r>
              <a:rPr lang="en-US" altLang="zh-CN" b="1" i="1">
                <a:latin typeface="Times New Roman" panose="02020603050405020304" pitchFamily="18" charset="0"/>
              </a:rPr>
              <a:t>name</a:t>
            </a:r>
            <a:r>
              <a:rPr lang="en-US" altLang="zh-CN">
                <a:latin typeface="Times New Roman" panose="02020603050405020304" pitchFamily="18" charset="0"/>
              </a:rPr>
              <a:t> field is a private field, the </a:t>
            </a:r>
            <a:r>
              <a:rPr lang="en-US" altLang="zh-CN" b="1" i="1">
                <a:latin typeface="Times New Roman" panose="02020603050405020304" pitchFamily="18" charset="0"/>
              </a:rPr>
              <a:t>get</a:t>
            </a:r>
            <a:r>
              <a:rPr lang="en-US" altLang="zh-CN">
                <a:latin typeface="Times New Roman" panose="02020603050405020304" pitchFamily="18" charset="0"/>
              </a:rPr>
              <a:t> method will throw an </a:t>
            </a:r>
            <a:r>
              <a:rPr lang="en-US" altLang="zh-CN" b="1" i="1">
                <a:latin typeface="Times New Roman" panose="02020603050405020304" pitchFamily="18" charset="0"/>
              </a:rPr>
              <a:t>IllegalAccessException</a:t>
            </a:r>
            <a:r>
              <a:rPr lang="en-US" altLang="zh-CN">
                <a:latin typeface="Times New Roman" panose="02020603050405020304" pitchFamily="18" charset="0"/>
              </a:rPr>
              <a:t>. You can only use the </a:t>
            </a:r>
            <a:r>
              <a:rPr lang="en-US" altLang="zh-CN" b="1" i="1">
                <a:latin typeface="Times New Roman" panose="02020603050405020304" pitchFamily="18" charset="0"/>
              </a:rPr>
              <a:t>get</a:t>
            </a:r>
            <a:r>
              <a:rPr lang="en-US" altLang="zh-CN">
                <a:latin typeface="Times New Roman" panose="02020603050405020304" pitchFamily="18" charset="0"/>
              </a:rPr>
              <a:t> method to get the values of accessible fields. The security mechanism of Java lets you find out what fields any object has, but it won't let you read the values of those fields unless you have access permission.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85264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869D4AE2-8258-4AC3-8B87-8723571EF810}"/>
              </a:ext>
            </a:extLst>
          </p:cNvPr>
          <p:cNvSpPr txBox="1">
            <a:spLocks noChangeArrowheads="1"/>
          </p:cNvSpPr>
          <p:nvPr/>
        </p:nvSpPr>
        <p:spPr>
          <a:xfrm>
            <a:off x="1233215" y="2011901"/>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The default behavior of the reflection mechanism is to respect Java access control. However, if a Java program is not controlled by a security manager that disallows it, you can override access control. To do this, invoke the </a:t>
            </a:r>
            <a:r>
              <a:rPr lang="en-US" altLang="zh-CN" b="1" i="1">
                <a:latin typeface="Times New Roman" panose="02020603050405020304" pitchFamily="18" charset="0"/>
              </a:rPr>
              <a:t>setAccessible</a:t>
            </a:r>
            <a:r>
              <a:rPr lang="en-US" altLang="zh-CN">
                <a:latin typeface="Times New Roman" panose="02020603050405020304" pitchFamily="18" charset="0"/>
              </a:rPr>
              <a:t> method on a Field, Method, or Constructor object, for example:</a:t>
            </a:r>
          </a:p>
          <a:p>
            <a:pPr marL="0" indent="0">
              <a:buFont typeface="Arial" panose="020B0604020202020204" pitchFamily="34" charset="0"/>
              <a:buNone/>
            </a:pPr>
            <a:r>
              <a:rPr lang="en-US" altLang="zh-CN">
                <a:latin typeface="Times New Roman" panose="02020603050405020304" pitchFamily="18" charset="0"/>
              </a:rPr>
              <a:t>   </a:t>
            </a:r>
            <a:r>
              <a:rPr lang="en-US" altLang="zh-CN" b="1" i="1">
                <a:latin typeface="Times New Roman" panose="02020603050405020304" pitchFamily="18" charset="0"/>
              </a:rPr>
              <a:t>f.setAccessible(true);</a:t>
            </a:r>
            <a:r>
              <a:rPr lang="en-US" altLang="zh-CN" i="1">
                <a:latin typeface="Times New Roman" panose="02020603050405020304" pitchFamily="18" charset="0"/>
              </a:rPr>
              <a:t> // now OK to call f.get(harry); </a:t>
            </a:r>
            <a:endParaRPr lang="zh-CN" altLang="en-US" i="1" dirty="0">
              <a:latin typeface="Times New Roman" panose="02020603050405020304" pitchFamily="18" charset="0"/>
            </a:endParaRPr>
          </a:p>
        </p:txBody>
      </p:sp>
    </p:spTree>
    <p:extLst>
      <p:ext uri="{BB962C8B-B14F-4D97-AF65-F5344CB8AC3E}">
        <p14:creationId xmlns:p14="http://schemas.microsoft.com/office/powerpoint/2010/main" val="18629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21711548-27BA-42B6-A61E-DF1D6D9F6B53}"/>
              </a:ext>
            </a:extLst>
          </p:cNvPr>
          <p:cNvSpPr txBox="1">
            <a:spLocks noChangeArrowheads="1"/>
          </p:cNvSpPr>
          <p:nvPr/>
        </p:nvSpPr>
        <p:spPr>
          <a:xfrm>
            <a:off x="1242798" y="2155980"/>
            <a:ext cx="9144000" cy="3319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The </a:t>
            </a:r>
            <a:r>
              <a:rPr lang="en-US" altLang="zh-CN" b="1" i="1">
                <a:latin typeface="Times New Roman" panose="02020603050405020304" pitchFamily="18" charset="0"/>
              </a:rPr>
              <a:t>setAccessible</a:t>
            </a:r>
            <a:r>
              <a:rPr lang="en-US" altLang="zh-CN">
                <a:latin typeface="Times New Roman" panose="02020603050405020304" pitchFamily="18" charset="0"/>
              </a:rPr>
              <a:t> method is a method of the </a:t>
            </a:r>
            <a:r>
              <a:rPr lang="en-US" altLang="zh-CN" b="1" i="1">
                <a:latin typeface="Times New Roman" panose="02020603050405020304" pitchFamily="18" charset="0"/>
              </a:rPr>
              <a:t>AccessibleObject</a:t>
            </a:r>
            <a:r>
              <a:rPr lang="en-US" altLang="zh-CN">
                <a:latin typeface="Times New Roman" panose="02020603050405020304" pitchFamily="18" charset="0"/>
              </a:rPr>
              <a:t> class, the common </a:t>
            </a:r>
            <a:r>
              <a:rPr lang="en-US" altLang="zh-CN" b="1" i="1">
                <a:latin typeface="Times New Roman" panose="02020603050405020304" pitchFamily="18" charset="0"/>
              </a:rPr>
              <a:t>superclass</a:t>
            </a:r>
            <a:r>
              <a:rPr lang="en-US" altLang="zh-CN">
                <a:latin typeface="Times New Roman" panose="02020603050405020304" pitchFamily="18" charset="0"/>
              </a:rPr>
              <a:t> of the </a:t>
            </a:r>
            <a:r>
              <a:rPr lang="en-US" altLang="zh-CN" b="1" i="1">
                <a:latin typeface="Times New Roman" panose="02020603050405020304" pitchFamily="18" charset="0"/>
              </a:rPr>
              <a:t>Field, Method</a:t>
            </a:r>
            <a:r>
              <a:rPr lang="en-US" altLang="zh-CN">
                <a:latin typeface="Times New Roman" panose="02020603050405020304" pitchFamily="18" charset="0"/>
              </a:rPr>
              <a:t>, and </a:t>
            </a:r>
            <a:r>
              <a:rPr lang="en-US" altLang="zh-CN" b="1" i="1">
                <a:latin typeface="Times New Roman" panose="02020603050405020304" pitchFamily="18" charset="0"/>
              </a:rPr>
              <a:t>Constructor</a:t>
            </a:r>
            <a:r>
              <a:rPr lang="en-US" altLang="zh-CN">
                <a:latin typeface="Times New Roman" panose="02020603050405020304" pitchFamily="18" charset="0"/>
              </a:rPr>
              <a:t> classes. This feature is provided for debuggers, persistent storage, and similar mechanisms.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10553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9186BFA9-47D1-49CB-8F75-2FE357487B4A}"/>
              </a:ext>
            </a:extLst>
          </p:cNvPr>
          <p:cNvSpPr txBox="1">
            <a:spLocks noChangeArrowheads="1"/>
          </p:cNvSpPr>
          <p:nvPr/>
        </p:nvSpPr>
        <p:spPr>
          <a:xfrm>
            <a:off x="1399935" y="2302915"/>
            <a:ext cx="9144000" cy="2986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latin typeface="Times New Roman" panose="02020603050405020304" pitchFamily="18" charset="0"/>
              </a:rPr>
              <a:t>Of course, you can also set the values that you can get. The call </a:t>
            </a:r>
            <a:r>
              <a:rPr lang="en-US" altLang="zh-CN" b="1" i="1">
                <a:solidFill>
                  <a:srgbClr val="0000FF"/>
                </a:solidFill>
                <a:latin typeface="Times New Roman" panose="02020603050405020304" pitchFamily="18" charset="0"/>
              </a:rPr>
              <a:t>f.set(obj, value)</a:t>
            </a:r>
            <a:r>
              <a:rPr lang="en-US" altLang="zh-CN">
                <a:latin typeface="Times New Roman" panose="02020603050405020304" pitchFamily="18" charset="0"/>
              </a:rPr>
              <a:t> sets the field represented by f of the object obj to the new value.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65742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i="1" dirty="0">
                  <a:solidFill>
                    <a:schemeClr val="tx1"/>
                  </a:solidFill>
                  <a:latin typeface="Times New Roman" panose="02020603050405020304" pitchFamily="18" charset="0"/>
                </a:rPr>
                <a:t>Using Reflection to Analyze Objects at Run Time</a:t>
              </a:r>
              <a:r>
                <a:rPr lang="en-US" altLang="zh-CN" sz="2400" dirty="0">
                  <a:solidFill>
                    <a:schemeClr val="tx1"/>
                  </a:solidFill>
                  <a:latin typeface="Times New Roman" panose="02020603050405020304" pitchFamily="18" charset="0"/>
                </a:rPr>
                <a:t>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87253" y="1713159"/>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EC28C4D7-7834-4681-A671-4EADB4E62B72}"/>
              </a:ext>
            </a:extLst>
          </p:cNvPr>
          <p:cNvSpPr txBox="1">
            <a:spLocks noChangeArrowheads="1"/>
          </p:cNvSpPr>
          <p:nvPr/>
        </p:nvSpPr>
        <p:spPr>
          <a:xfrm>
            <a:off x="1469762" y="2237812"/>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i="1" dirty="0">
                <a:solidFill>
                  <a:srgbClr val="0000FF"/>
                </a:solidFill>
                <a:latin typeface="Times New Roman" panose="02020603050405020304" pitchFamily="18" charset="0"/>
                <a:hlinkClick r:id="rId2" action="ppaction://hlinkfile"/>
              </a:rPr>
              <a:t>ObjectAnalyzerTest.java</a:t>
            </a:r>
            <a:r>
              <a:rPr lang="en-US" altLang="zh-CN" dirty="0">
                <a:latin typeface="Times New Roman" panose="02020603050405020304" pitchFamily="18" charset="0"/>
                <a:hlinkClick r:id="rId2" action="ppaction://hlinkfile"/>
              </a:rPr>
              <a:t> </a:t>
            </a:r>
            <a:r>
              <a:rPr lang="en-US" altLang="zh-CN" dirty="0">
                <a:latin typeface="Times New Roman" panose="02020603050405020304" pitchFamily="18" charset="0"/>
              </a:rPr>
              <a:t>shows how to write a generic </a:t>
            </a:r>
            <a:r>
              <a:rPr lang="en-US" altLang="zh-CN" b="1" i="1" dirty="0" err="1">
                <a:solidFill>
                  <a:srgbClr val="0000FF"/>
                </a:solidFill>
                <a:latin typeface="Times New Roman" panose="02020603050405020304" pitchFamily="18" charset="0"/>
              </a:rPr>
              <a:t>toString</a:t>
            </a:r>
            <a:r>
              <a:rPr lang="en-US" altLang="zh-CN" dirty="0">
                <a:latin typeface="Times New Roman" panose="02020603050405020304" pitchFamily="18" charset="0"/>
              </a:rPr>
              <a:t> method that works for any class. It uses </a:t>
            </a:r>
            <a:r>
              <a:rPr lang="en-US" altLang="zh-CN" b="1" i="1" dirty="0" err="1">
                <a:latin typeface="Times New Roman" panose="02020603050405020304" pitchFamily="18" charset="0"/>
              </a:rPr>
              <a:t>getdeclaredFields</a:t>
            </a:r>
            <a:r>
              <a:rPr lang="en-US" altLang="zh-CN" dirty="0">
                <a:latin typeface="Times New Roman" panose="02020603050405020304" pitchFamily="18" charset="0"/>
              </a:rPr>
              <a:t> to obtain all data fields. It then uses the </a:t>
            </a:r>
            <a:r>
              <a:rPr lang="en-US" altLang="zh-CN" b="1" i="1" dirty="0" err="1">
                <a:latin typeface="Times New Roman" panose="02020603050405020304" pitchFamily="18" charset="0"/>
              </a:rPr>
              <a:t>setAccessible</a:t>
            </a:r>
            <a:r>
              <a:rPr lang="en-US" altLang="zh-CN" dirty="0">
                <a:latin typeface="Times New Roman" panose="02020603050405020304" pitchFamily="18" charset="0"/>
              </a:rPr>
              <a:t> convenience method to make all fields accessible. For each field, it obtains the name and the value. </a:t>
            </a:r>
            <a:r>
              <a:rPr lang="en-US" altLang="zh-CN" b="1" i="1" dirty="0">
                <a:solidFill>
                  <a:srgbClr val="0000FF"/>
                </a:solidFill>
                <a:latin typeface="Times New Roman" panose="02020603050405020304" pitchFamily="18" charset="0"/>
              </a:rPr>
              <a:t>ObjectAnalyzerTest.java</a:t>
            </a:r>
            <a:r>
              <a:rPr lang="en-US" altLang="zh-CN" dirty="0">
                <a:latin typeface="Times New Roman" panose="02020603050405020304" pitchFamily="18" charset="0"/>
              </a:rPr>
              <a:t> turns each value into a string by recursively invoking </a:t>
            </a:r>
            <a:r>
              <a:rPr lang="en-US" altLang="zh-CN" b="1" i="1" dirty="0" err="1">
                <a:latin typeface="Times New Roman" panose="02020603050405020304" pitchFamily="18" charset="0"/>
              </a:rPr>
              <a:t>toString</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08137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5E5EAEB4-EA26-406A-9812-6C91B7AE7E77}"/>
              </a:ext>
            </a:extLst>
          </p:cNvPr>
          <p:cNvSpPr txBox="1">
            <a:spLocks noChangeArrowheads="1"/>
          </p:cNvSpPr>
          <p:nvPr/>
        </p:nvSpPr>
        <p:spPr>
          <a:xfrm>
            <a:off x="1329534" y="1970478"/>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Times New Roman" panose="02020603050405020304" pitchFamily="18" charset="0"/>
              </a:rPr>
              <a:t>On the surface, Java does not have </a:t>
            </a:r>
            <a:r>
              <a:rPr lang="en-US" altLang="zh-CN" b="1" i="1" dirty="0">
                <a:solidFill>
                  <a:srgbClr val="0000FF"/>
                </a:solidFill>
                <a:latin typeface="Times New Roman" panose="02020603050405020304" pitchFamily="18" charset="0"/>
              </a:rPr>
              <a:t>method pointers</a:t>
            </a:r>
            <a:r>
              <a:rPr lang="en-US" altLang="zh-CN" b="1" i="1" dirty="0">
                <a:latin typeface="Times New Roman" panose="02020603050405020304" pitchFamily="18" charset="0"/>
              </a:rPr>
              <a:t> - </a:t>
            </a:r>
            <a:r>
              <a:rPr lang="en-US" altLang="zh-CN" dirty="0">
                <a:latin typeface="Times New Roman" panose="02020603050405020304" pitchFamily="18" charset="0"/>
              </a:rPr>
              <a:t>ways of giving the location of a method to another method so that the second method can invoke it later. </a:t>
            </a:r>
          </a:p>
          <a:p>
            <a:pPr marL="0" indent="0">
              <a:buFont typeface="Arial" panose="020B0604020202020204" pitchFamily="34" charset="0"/>
              <a:buNone/>
            </a:pPr>
            <a:r>
              <a:rPr lang="en-US" altLang="zh-CN" dirty="0">
                <a:latin typeface="Times New Roman" panose="02020603050405020304" pitchFamily="18" charset="0"/>
              </a:rPr>
              <a:t>In fact, the designers of Java have said that method pointers are dangerous and error prone and that Java </a:t>
            </a:r>
            <a:r>
              <a:rPr lang="en-US" altLang="zh-CN" b="1" i="1" dirty="0">
                <a:solidFill>
                  <a:srgbClr val="0000FF"/>
                </a:solidFill>
                <a:latin typeface="Times New Roman" panose="02020603050405020304" pitchFamily="18" charset="0"/>
              </a:rPr>
              <a:t>interfaces </a:t>
            </a:r>
            <a:r>
              <a:rPr lang="en-US" altLang="zh-CN" dirty="0">
                <a:latin typeface="Times New Roman" panose="02020603050405020304" pitchFamily="18" charset="0"/>
              </a:rPr>
              <a:t>(discussed in the next chapter) are a superior solution. However, it turns out that, as of JDK 1.1, Java does have method pointers, as a (perhaps accidental) by-product of the reflection package.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56792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BF1F3C09-4504-4679-A847-F84D748E4292}"/>
              </a:ext>
            </a:extLst>
          </p:cNvPr>
          <p:cNvSpPr txBox="1">
            <a:spLocks noChangeArrowheads="1"/>
          </p:cNvSpPr>
          <p:nvPr/>
        </p:nvSpPr>
        <p:spPr>
          <a:xfrm>
            <a:off x="1356613" y="1975568"/>
            <a:ext cx="9144000" cy="3613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the Method class has an </a:t>
            </a:r>
            <a:r>
              <a:rPr lang="en-US" altLang="zh-CN" b="1" i="1" dirty="0">
                <a:latin typeface="Times New Roman" panose="02020603050405020304" pitchFamily="18" charset="0"/>
              </a:rPr>
              <a:t>invoke</a:t>
            </a:r>
            <a:r>
              <a:rPr lang="en-US" altLang="zh-CN" dirty="0">
                <a:latin typeface="Times New Roman" panose="02020603050405020304" pitchFamily="18" charset="0"/>
              </a:rPr>
              <a:t> method that lets you call the method that is wrapped in the current Method object. The signature for the invoke method is</a:t>
            </a:r>
          </a:p>
          <a:p>
            <a:pPr marL="0" indent="0">
              <a:buFont typeface="Arial" panose="020B0604020202020204" pitchFamily="34" charset="0"/>
              <a:buNone/>
            </a:pPr>
            <a:r>
              <a:rPr lang="en-US" altLang="zh-CN" dirty="0">
                <a:latin typeface="Times New Roman" panose="02020603050405020304" pitchFamily="18" charset="0"/>
              </a:rPr>
              <a:t>      </a:t>
            </a:r>
            <a:r>
              <a:rPr lang="en-US" altLang="zh-CN" i="1" dirty="0">
                <a:latin typeface="Times New Roman" panose="02020603050405020304" pitchFamily="18" charset="0"/>
              </a:rPr>
              <a:t>Object </a:t>
            </a:r>
            <a:r>
              <a:rPr lang="en-US" altLang="zh-CN" b="1" i="1" dirty="0">
                <a:latin typeface="Times New Roman" panose="02020603050405020304" pitchFamily="18" charset="0"/>
              </a:rPr>
              <a:t>invoke</a:t>
            </a:r>
            <a:r>
              <a:rPr lang="en-US" altLang="zh-CN" i="1" dirty="0">
                <a:latin typeface="Times New Roman" panose="02020603050405020304" pitchFamily="18" charset="0"/>
              </a:rPr>
              <a:t>(</a:t>
            </a:r>
            <a:r>
              <a:rPr lang="en-US" altLang="zh-CN" b="1" i="1" dirty="0">
                <a:solidFill>
                  <a:srgbClr val="0000FF"/>
                </a:solidFill>
                <a:latin typeface="Times New Roman" panose="02020603050405020304" pitchFamily="18" charset="0"/>
              </a:rPr>
              <a:t>Object obj</a:t>
            </a:r>
            <a:r>
              <a:rPr lang="en-US" altLang="zh-CN" i="1" dirty="0">
                <a:latin typeface="Times New Roman" panose="02020603050405020304" pitchFamily="18" charset="0"/>
              </a:rPr>
              <a:t>, </a:t>
            </a:r>
            <a:r>
              <a:rPr lang="en-US" altLang="zh-CN" i="1" dirty="0">
                <a:solidFill>
                  <a:schemeClr val="hlink"/>
                </a:solidFill>
                <a:latin typeface="Times New Roman" panose="02020603050405020304" pitchFamily="18" charset="0"/>
              </a:rPr>
              <a:t>Object... </a:t>
            </a:r>
            <a:r>
              <a:rPr lang="en-US" altLang="zh-CN" i="1" dirty="0" err="1">
                <a:solidFill>
                  <a:schemeClr val="hlink"/>
                </a:solidFill>
                <a:latin typeface="Times New Roman" panose="02020603050405020304" pitchFamily="18" charset="0"/>
              </a:rPr>
              <a:t>args</a:t>
            </a:r>
            <a:r>
              <a:rPr lang="en-US" altLang="zh-CN" i="1" dirty="0">
                <a:latin typeface="Times New Roman" panose="02020603050405020304" pitchFamily="18" charset="0"/>
              </a:rPr>
              <a:t>)</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5959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C02D650C-AC7A-4874-8CDA-DBEA558D22A8}"/>
              </a:ext>
            </a:extLst>
          </p:cNvPr>
          <p:cNvSpPr txBox="1">
            <a:spLocks noChangeArrowheads="1"/>
          </p:cNvSpPr>
          <p:nvPr/>
        </p:nvSpPr>
        <p:spPr>
          <a:xfrm>
            <a:off x="1361805" y="1956295"/>
            <a:ext cx="8779607" cy="3236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For example, if </a:t>
            </a:r>
            <a:r>
              <a:rPr lang="en-US" altLang="zh-CN" b="1" i="1" dirty="0">
                <a:solidFill>
                  <a:srgbClr val="0000FF"/>
                </a:solidFill>
                <a:latin typeface="Times New Roman" panose="02020603050405020304" pitchFamily="18" charset="0"/>
              </a:rPr>
              <a:t>m1</a:t>
            </a:r>
            <a:r>
              <a:rPr lang="en-US" altLang="zh-CN" dirty="0">
                <a:latin typeface="Times New Roman" panose="02020603050405020304" pitchFamily="18" charset="0"/>
              </a:rPr>
              <a:t> represents the </a:t>
            </a:r>
            <a:r>
              <a:rPr lang="en-US" altLang="zh-CN" b="1" i="1" dirty="0" err="1">
                <a:solidFill>
                  <a:srgbClr val="0000FF"/>
                </a:solidFill>
                <a:latin typeface="Times New Roman" panose="02020603050405020304" pitchFamily="18" charset="0"/>
              </a:rPr>
              <a:t>getName</a:t>
            </a:r>
            <a:r>
              <a:rPr lang="en-US" altLang="zh-CN" dirty="0">
                <a:latin typeface="Times New Roman" panose="02020603050405020304" pitchFamily="18" charset="0"/>
              </a:rPr>
              <a:t> method of the </a:t>
            </a:r>
            <a:r>
              <a:rPr lang="en-US" altLang="zh-CN" b="1" i="1" dirty="0">
                <a:latin typeface="Times New Roman" panose="02020603050405020304" pitchFamily="18" charset="0"/>
              </a:rPr>
              <a:t>Employee</a:t>
            </a:r>
            <a:r>
              <a:rPr lang="en-US" altLang="zh-CN" dirty="0">
                <a:latin typeface="Times New Roman" panose="02020603050405020304" pitchFamily="18" charset="0"/>
              </a:rPr>
              <a:t> class, the following code shows how you can call it:</a:t>
            </a:r>
          </a:p>
          <a:p>
            <a:pPr marL="0" indent="0">
              <a:buNone/>
            </a:pPr>
            <a:r>
              <a:rPr lang="en-US" altLang="zh-CN" b="1" i="1" dirty="0">
                <a:latin typeface="Times New Roman" panose="02020603050405020304" pitchFamily="18" charset="0"/>
              </a:rPr>
              <a:t>       String n = (String) m1.invoke(harry);</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21227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additive="base">
                                        <p:cTn id="2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4"/>
            <a:ext cx="12233950" cy="3810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0CB196FF-BBD3-4F3A-AD1B-BB20874D2217}"/>
              </a:ext>
            </a:extLst>
          </p:cNvPr>
          <p:cNvSpPr txBox="1">
            <a:spLocks noChangeArrowheads="1"/>
          </p:cNvSpPr>
          <p:nvPr/>
        </p:nvSpPr>
        <p:spPr>
          <a:xfrm>
            <a:off x="611188" y="1773238"/>
            <a:ext cx="10531474" cy="2087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如果一个方法被修饰为</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方法，则这个方法不能被重写，即不允许子类重写继承的</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方法，</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方法的行为不允许子类纂改。</a:t>
            </a:r>
            <a:endParaRPr lang="en-US" altLang="zh-CN" b="1" dirty="0">
              <a:latin typeface="仿宋" panose="02010609060101010101" pitchFamily="49" charset="-122"/>
              <a:ea typeface="仿宋" panose="02010609060101010101" pitchFamily="49" charset="-122"/>
            </a:endParaRPr>
          </a:p>
        </p:txBody>
      </p:sp>
      <p:sp>
        <p:nvSpPr>
          <p:cNvPr id="15" name="TextBox 2">
            <a:extLst>
              <a:ext uri="{FF2B5EF4-FFF2-40B4-BE49-F238E27FC236}">
                <a16:creationId xmlns:a16="http://schemas.microsoft.com/office/drawing/2014/main" id="{AE628921-0612-4F1E-BDC3-67C9DF6EEB74}"/>
              </a:ext>
            </a:extLst>
          </p:cNvPr>
          <p:cNvSpPr txBox="1">
            <a:spLocks noChangeArrowheads="1"/>
          </p:cNvSpPr>
          <p:nvPr/>
        </p:nvSpPr>
        <p:spPr bwMode="auto">
          <a:xfrm>
            <a:off x="865980" y="3350459"/>
            <a:ext cx="9544111"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842963" eaLnBrk="0" hangingPunct="0">
              <a:defRPr kumimoji="1" sz="2400">
                <a:solidFill>
                  <a:schemeClr val="tx1"/>
                </a:solidFill>
                <a:latin typeface="Tahoma" panose="020B0604030504040204" pitchFamily="34" charset="0"/>
                <a:ea typeface="宋体" panose="02010600030101010101" pitchFamily="2" charset="-122"/>
              </a:defRPr>
            </a:lvl3pPr>
            <a:lvl4pPr marL="130016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2" eaLnBrk="1" hangingPunct="1">
              <a:lnSpc>
                <a:spcPct val="80000"/>
              </a:lnSpc>
            </a:pPr>
            <a:r>
              <a:rPr lang="en-US" altLang="zh-CN" sz="2800" b="1" i="1" dirty="0">
                <a:latin typeface="Times New Roman" panose="02020603050405020304" pitchFamily="18" charset="0"/>
              </a:rPr>
              <a:t>class Employee { </a:t>
            </a:r>
          </a:p>
          <a:p>
            <a:pPr lvl="3" eaLnBrk="1" hangingPunct="1">
              <a:lnSpc>
                <a:spcPct val="80000"/>
              </a:lnSpc>
            </a:pPr>
            <a:r>
              <a:rPr lang="en-US" altLang="zh-CN" sz="2800" b="1" i="1" dirty="0">
                <a:latin typeface="Times New Roman" panose="02020603050405020304" pitchFamily="18" charset="0"/>
              </a:rPr>
              <a:t>	. . . </a:t>
            </a:r>
          </a:p>
          <a:p>
            <a:pPr lvl="3" eaLnBrk="1" hangingPunct="1">
              <a:lnSpc>
                <a:spcPct val="80000"/>
              </a:lnSpc>
            </a:pPr>
            <a:r>
              <a:rPr lang="en-US" altLang="zh-CN" sz="2800" b="1" i="1" dirty="0">
                <a:latin typeface="Times New Roman" panose="02020603050405020304" pitchFamily="18" charset="0"/>
              </a:rPr>
              <a:t>	public final String </a:t>
            </a:r>
            <a:r>
              <a:rPr lang="en-US" altLang="zh-CN" sz="2800" b="1" i="1" dirty="0" err="1">
                <a:latin typeface="Times New Roman" panose="02020603050405020304" pitchFamily="18" charset="0"/>
              </a:rPr>
              <a:t>getName</a:t>
            </a:r>
            <a:r>
              <a:rPr lang="en-US" altLang="zh-CN" sz="2800" b="1" i="1" dirty="0">
                <a:latin typeface="Times New Roman" panose="02020603050405020304" pitchFamily="18" charset="0"/>
              </a:rPr>
              <a:t>() {</a:t>
            </a:r>
          </a:p>
          <a:p>
            <a:pPr lvl="3" eaLnBrk="1" hangingPunct="1">
              <a:lnSpc>
                <a:spcPct val="80000"/>
              </a:lnSpc>
            </a:pPr>
            <a:r>
              <a:rPr lang="en-US" altLang="zh-CN" sz="2800" b="1" i="1" dirty="0">
                <a:latin typeface="Times New Roman" panose="02020603050405020304" pitchFamily="18" charset="0"/>
              </a:rPr>
              <a:t>		return name; </a:t>
            </a:r>
          </a:p>
          <a:p>
            <a:pPr lvl="3" eaLnBrk="1" hangingPunct="1">
              <a:lnSpc>
                <a:spcPct val="80000"/>
              </a:lnSpc>
            </a:pPr>
            <a:r>
              <a:rPr lang="en-US" altLang="zh-CN" sz="2800" b="1" i="1" dirty="0">
                <a:latin typeface="Times New Roman" panose="02020603050405020304" pitchFamily="18" charset="0"/>
              </a:rPr>
              <a:t>	}</a:t>
            </a:r>
          </a:p>
          <a:p>
            <a:pPr lvl="3" eaLnBrk="1" hangingPunct="1">
              <a:lnSpc>
                <a:spcPct val="80000"/>
              </a:lnSpc>
            </a:pPr>
            <a:r>
              <a:rPr lang="en-US" altLang="zh-CN" sz="2800" b="1" i="1" dirty="0">
                <a:latin typeface="Times New Roman" panose="02020603050405020304" pitchFamily="18" charset="0"/>
              </a:rPr>
              <a:t>	 . . . </a:t>
            </a:r>
          </a:p>
          <a:p>
            <a:pPr lvl="2" eaLnBrk="1" hangingPunct="1">
              <a:lnSpc>
                <a:spcPct val="80000"/>
              </a:lnSpc>
            </a:pPr>
            <a:r>
              <a:rPr lang="en-US" altLang="zh-CN" sz="2800" b="1" i="1" dirty="0">
                <a:latin typeface="Times New Roman" panose="02020603050405020304" pitchFamily="18" charset="0"/>
              </a:rPr>
              <a:t>}</a:t>
            </a:r>
            <a:endParaRPr lang="zh-CN" altLang="en-US" sz="28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017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4" grpId="0" build="p"/>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CD452385-E3E1-4301-9FF4-370A85D16C18}"/>
              </a:ext>
            </a:extLst>
          </p:cNvPr>
          <p:cNvSpPr txBox="1">
            <a:spLocks noChangeArrowheads="1"/>
          </p:cNvSpPr>
          <p:nvPr/>
        </p:nvSpPr>
        <p:spPr>
          <a:xfrm>
            <a:off x="1361805" y="1868427"/>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if the return type is a primitive type, the invoke method will return the wrapper type instead. For example, suppose that </a:t>
            </a:r>
            <a:r>
              <a:rPr lang="en-US" altLang="zh-CN" b="1" i="1" dirty="0">
                <a:solidFill>
                  <a:srgbClr val="0000FF"/>
                </a:solidFill>
                <a:latin typeface="Times New Roman" panose="02020603050405020304" pitchFamily="18" charset="0"/>
              </a:rPr>
              <a:t>m2</a:t>
            </a:r>
            <a:r>
              <a:rPr lang="en-US" altLang="zh-CN" dirty="0">
                <a:latin typeface="Times New Roman" panose="02020603050405020304" pitchFamily="18" charset="0"/>
              </a:rPr>
              <a:t> represents the </a:t>
            </a:r>
            <a:r>
              <a:rPr lang="en-US" altLang="zh-CN" b="1" i="1" dirty="0" err="1">
                <a:solidFill>
                  <a:srgbClr val="0000FF"/>
                </a:solidFill>
                <a:latin typeface="Times New Roman" panose="02020603050405020304" pitchFamily="18" charset="0"/>
              </a:rPr>
              <a:t>getSalary</a:t>
            </a:r>
            <a:r>
              <a:rPr lang="en-US" altLang="zh-CN" dirty="0">
                <a:latin typeface="Times New Roman" panose="02020603050405020304" pitchFamily="18" charset="0"/>
              </a:rPr>
              <a:t> method of the </a:t>
            </a:r>
            <a:r>
              <a:rPr lang="en-US" altLang="zh-CN" b="1" i="1" dirty="0">
                <a:latin typeface="Times New Roman" panose="02020603050405020304" pitchFamily="18" charset="0"/>
              </a:rPr>
              <a:t>Employee</a:t>
            </a:r>
            <a:r>
              <a:rPr lang="en-US" altLang="zh-CN" dirty="0">
                <a:latin typeface="Times New Roman" panose="02020603050405020304" pitchFamily="18" charset="0"/>
              </a:rPr>
              <a:t> class. Then, the returned object is actually a Double, and you must cast it accordingly. As of JDK 5.0, automatic unboxing takes care of the rest.</a:t>
            </a:r>
          </a:p>
          <a:p>
            <a:pPr marL="0" indent="0">
              <a:buNone/>
            </a:pPr>
            <a:r>
              <a:rPr lang="en-US" altLang="zh-CN" b="1" i="1" dirty="0">
                <a:latin typeface="Times New Roman" panose="02020603050405020304" pitchFamily="18" charset="0"/>
              </a:rPr>
              <a:t>        double s = (Double) m2.invoke(harry);</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1304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048E8382-00F0-4FDF-81B1-9FA1E701A6C6}"/>
              </a:ext>
            </a:extLst>
          </p:cNvPr>
          <p:cNvSpPr txBox="1">
            <a:spLocks noChangeArrowheads="1"/>
          </p:cNvSpPr>
          <p:nvPr/>
        </p:nvSpPr>
        <p:spPr>
          <a:xfrm>
            <a:off x="1361805" y="1964857"/>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a:latin typeface="Times New Roman" panose="02020603050405020304" pitchFamily="18" charset="0"/>
              </a:rPr>
              <a:t>How do you obtain a Method object? You can, of course, call </a:t>
            </a:r>
            <a:r>
              <a:rPr lang="en-US" altLang="zh-CN" b="1" i="1">
                <a:solidFill>
                  <a:srgbClr val="0000FF"/>
                </a:solidFill>
                <a:latin typeface="Times New Roman" panose="02020603050405020304" pitchFamily="18" charset="0"/>
              </a:rPr>
              <a:t>getdeclaredMethods</a:t>
            </a:r>
            <a:r>
              <a:rPr lang="en-US" altLang="zh-CN">
                <a:latin typeface="Times New Roman" panose="02020603050405020304" pitchFamily="18" charset="0"/>
              </a:rPr>
              <a:t> and search through the returned array of Method objects until you find the method that you want. Or, you can call the </a:t>
            </a:r>
            <a:r>
              <a:rPr lang="en-US" altLang="zh-CN" b="1" i="1">
                <a:solidFill>
                  <a:srgbClr val="0000FF"/>
                </a:solidFill>
                <a:latin typeface="Times New Roman" panose="02020603050405020304" pitchFamily="18" charset="0"/>
              </a:rPr>
              <a:t>getMethod </a:t>
            </a:r>
            <a:r>
              <a:rPr lang="en-US" altLang="zh-CN">
                <a:latin typeface="Times New Roman" panose="02020603050405020304" pitchFamily="18" charset="0"/>
              </a:rPr>
              <a:t>method of the Class </a:t>
            </a:r>
            <a:r>
              <a:rPr lang="en-US" altLang="zh-CN" b="1" i="1">
                <a:solidFill>
                  <a:srgbClr val="0000FF"/>
                </a:solidFill>
                <a:latin typeface="Times New Roman" panose="02020603050405020304" pitchFamily="18" charset="0"/>
              </a:rPr>
              <a:t>class</a:t>
            </a:r>
            <a:r>
              <a:rPr lang="en-US" altLang="zh-CN">
                <a:latin typeface="Times New Roman" panose="02020603050405020304" pitchFamily="18" charset="0"/>
              </a:rPr>
              <a:t>. This is similar to the </a:t>
            </a:r>
            <a:r>
              <a:rPr lang="en-US" altLang="zh-CN" b="1" i="1">
                <a:solidFill>
                  <a:srgbClr val="0000FF"/>
                </a:solidFill>
                <a:latin typeface="Times New Roman" panose="02020603050405020304" pitchFamily="18" charset="0"/>
              </a:rPr>
              <a:t>getField</a:t>
            </a:r>
            <a:r>
              <a:rPr lang="en-US" altLang="zh-CN">
                <a:latin typeface="Times New Roman" panose="02020603050405020304" pitchFamily="18" charset="0"/>
              </a:rPr>
              <a:t> method that takes a string with the field name and returns a Field object.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96636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952266FF-813A-49C5-8F30-9D3942650391}"/>
              </a:ext>
            </a:extLst>
          </p:cNvPr>
          <p:cNvSpPr txBox="1">
            <a:spLocks noChangeArrowheads="1"/>
          </p:cNvSpPr>
          <p:nvPr/>
        </p:nvSpPr>
        <p:spPr>
          <a:xfrm>
            <a:off x="1143317" y="1929782"/>
            <a:ext cx="9923498"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However, there may be several methods with the same name, so you need to be careful that you get the right one. For that reason, you must also supply the parameter types of the desired method. The signature of </a:t>
            </a:r>
            <a:r>
              <a:rPr lang="en-US" altLang="zh-CN" b="1" i="1" dirty="0" err="1">
                <a:solidFill>
                  <a:srgbClr val="0000FF"/>
                </a:solidFill>
                <a:latin typeface="Times New Roman" panose="02020603050405020304" pitchFamily="18" charset="0"/>
              </a:rPr>
              <a:t>getMethod</a:t>
            </a:r>
            <a:r>
              <a:rPr lang="en-US" altLang="zh-CN" dirty="0">
                <a:latin typeface="Times New Roman" panose="02020603050405020304" pitchFamily="18" charset="0"/>
              </a:rPr>
              <a:t> is</a:t>
            </a:r>
          </a:p>
          <a:p>
            <a:pPr marL="0" indent="0">
              <a:buNone/>
            </a:pPr>
            <a:r>
              <a:rPr lang="en-US" altLang="zh-CN" b="1" i="1" dirty="0">
                <a:latin typeface="Times New Roman" panose="02020603050405020304" pitchFamily="18" charset="0"/>
              </a:rPr>
              <a:t>    Method </a:t>
            </a:r>
            <a:r>
              <a:rPr lang="en-US" altLang="zh-CN" b="1" i="1" dirty="0" err="1">
                <a:latin typeface="Times New Roman" panose="02020603050405020304" pitchFamily="18" charset="0"/>
              </a:rPr>
              <a:t>getMethod</a:t>
            </a:r>
            <a:r>
              <a:rPr lang="en-US" altLang="zh-CN" b="1" i="1" dirty="0">
                <a:latin typeface="Times New Roman" panose="02020603050405020304" pitchFamily="18" charset="0"/>
              </a:rPr>
              <a:t>(String name, Class... 	</a:t>
            </a:r>
            <a:r>
              <a:rPr lang="en-US" altLang="zh-CN" b="1" i="1" dirty="0" err="1">
                <a:latin typeface="Times New Roman" panose="02020603050405020304" pitchFamily="18" charset="0"/>
              </a:rPr>
              <a:t>parameterTypes</a:t>
            </a:r>
            <a:r>
              <a:rPr lang="en-US" altLang="zh-CN" b="1" i="1" dirty="0">
                <a:latin typeface="Times New Roman" panose="02020603050405020304" pitchFamily="18" charset="0"/>
              </a:rPr>
              <a:t>) </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35396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3">
            <a:extLst>
              <a:ext uri="{FF2B5EF4-FFF2-40B4-BE49-F238E27FC236}">
                <a16:creationId xmlns:a16="http://schemas.microsoft.com/office/drawing/2014/main" id="{B14C0493-2779-4BAF-9C3E-0E24300D07AC}"/>
              </a:ext>
            </a:extLst>
          </p:cNvPr>
          <p:cNvSpPr txBox="1">
            <a:spLocks noChangeArrowheads="1"/>
          </p:cNvSpPr>
          <p:nvPr/>
        </p:nvSpPr>
        <p:spPr>
          <a:xfrm>
            <a:off x="1319547" y="2058257"/>
            <a:ext cx="9144000" cy="369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dirty="0">
                <a:latin typeface="Times New Roman" panose="02020603050405020304" pitchFamily="18" charset="0"/>
              </a:rPr>
              <a:t>For example, here is how you can get method pointers to the </a:t>
            </a:r>
            <a:r>
              <a:rPr lang="en-US" altLang="zh-CN" b="1" i="1" dirty="0" err="1">
                <a:solidFill>
                  <a:srgbClr val="0000FF"/>
                </a:solidFill>
                <a:latin typeface="Times New Roman" panose="02020603050405020304" pitchFamily="18" charset="0"/>
              </a:rPr>
              <a:t>getName</a:t>
            </a:r>
            <a:r>
              <a:rPr lang="en-US" altLang="zh-CN" dirty="0">
                <a:latin typeface="Times New Roman" panose="02020603050405020304" pitchFamily="18" charset="0"/>
              </a:rPr>
              <a:t> and </a:t>
            </a:r>
            <a:r>
              <a:rPr lang="en-US" altLang="zh-CN" b="1" i="1" dirty="0" err="1">
                <a:solidFill>
                  <a:srgbClr val="0000FF"/>
                </a:solidFill>
                <a:latin typeface="Times New Roman" panose="02020603050405020304" pitchFamily="18" charset="0"/>
              </a:rPr>
              <a:t>raiseSalary</a:t>
            </a:r>
            <a:r>
              <a:rPr lang="en-US" altLang="zh-CN" dirty="0">
                <a:latin typeface="Times New Roman" panose="02020603050405020304" pitchFamily="18" charset="0"/>
              </a:rPr>
              <a:t> methods of the </a:t>
            </a:r>
            <a:r>
              <a:rPr lang="en-US" altLang="zh-CN" b="1" i="1" dirty="0">
                <a:latin typeface="Times New Roman" panose="02020603050405020304" pitchFamily="18" charset="0"/>
              </a:rPr>
              <a:t>Employee</a:t>
            </a:r>
            <a:r>
              <a:rPr lang="en-US" altLang="zh-CN" dirty="0">
                <a:latin typeface="Times New Roman" panose="02020603050405020304" pitchFamily="18" charset="0"/>
              </a:rPr>
              <a:t> class.</a:t>
            </a:r>
          </a:p>
          <a:p>
            <a:pPr>
              <a:buFont typeface="Wingdings" panose="05000000000000000000" pitchFamily="2" charset="2"/>
              <a:buChar char="u"/>
            </a:pPr>
            <a:endParaRPr lang="en-US" altLang="zh-CN" dirty="0">
              <a:latin typeface="Times New Roman" panose="02020603050405020304" pitchFamily="18" charset="0"/>
            </a:endParaRPr>
          </a:p>
          <a:p>
            <a:pPr>
              <a:buFont typeface="Wingdings" panose="05000000000000000000" pitchFamily="2" charset="2"/>
              <a:buChar char="u"/>
            </a:pPr>
            <a:endParaRPr lang="en-US" altLang="zh-CN" dirty="0">
              <a:latin typeface="Times New Roman" panose="02020603050405020304" pitchFamily="18" charset="0"/>
            </a:endParaRPr>
          </a:p>
          <a:p>
            <a:pPr marL="0" indent="0">
              <a:buFont typeface="Arial" panose="020B0604020202020204" pitchFamily="34" charset="0"/>
              <a:buNone/>
            </a:pPr>
            <a:r>
              <a:rPr lang="en-US" altLang="zh-CN" sz="2400" b="1" i="1" dirty="0">
                <a:latin typeface="Times New Roman" panose="02020603050405020304" pitchFamily="18" charset="0"/>
              </a:rPr>
              <a:t>Method m1 = </a:t>
            </a:r>
            <a:r>
              <a:rPr lang="en-US" altLang="zh-CN" sz="2400" b="1" i="1" dirty="0" err="1">
                <a:latin typeface="Times New Roman" panose="02020603050405020304" pitchFamily="18" charset="0"/>
              </a:rPr>
              <a:t>Employee.class.getMethod</a:t>
            </a:r>
            <a:r>
              <a:rPr lang="en-US" altLang="zh-CN" sz="2400" b="1" i="1" dirty="0">
                <a:latin typeface="Times New Roman" panose="02020603050405020304" pitchFamily="18" charset="0"/>
              </a:rPr>
              <a:t>("</a:t>
            </a:r>
            <a:r>
              <a:rPr lang="en-US" altLang="zh-CN" sz="2400" b="1" i="1" dirty="0" err="1">
                <a:latin typeface="Times New Roman" panose="02020603050405020304" pitchFamily="18" charset="0"/>
              </a:rPr>
              <a:t>getName</a:t>
            </a:r>
            <a:r>
              <a:rPr lang="en-US" altLang="zh-CN" sz="2400" b="1" i="1" dirty="0">
                <a:latin typeface="Times New Roman" panose="02020603050405020304" pitchFamily="18" charset="0"/>
              </a:rPr>
              <a:t>"); </a:t>
            </a:r>
          </a:p>
          <a:p>
            <a:pPr marL="0" indent="0">
              <a:buFont typeface="Arial" panose="020B0604020202020204" pitchFamily="34" charset="0"/>
              <a:buNone/>
            </a:pPr>
            <a:r>
              <a:rPr lang="en-US" altLang="zh-CN" sz="2400" b="1" i="1" dirty="0">
                <a:latin typeface="Times New Roman" panose="02020603050405020304" pitchFamily="18" charset="0"/>
              </a:rPr>
              <a:t>Method m2 = </a:t>
            </a:r>
            <a:r>
              <a:rPr lang="en-US" altLang="zh-CN" sz="2400" b="1" i="1" dirty="0" err="1">
                <a:latin typeface="Times New Roman" panose="02020603050405020304" pitchFamily="18" charset="0"/>
              </a:rPr>
              <a:t>Employee.class.getMethod</a:t>
            </a:r>
            <a:r>
              <a:rPr lang="en-US" altLang="zh-CN" sz="2400" b="1" i="1" dirty="0">
                <a:latin typeface="Times New Roman" panose="02020603050405020304" pitchFamily="18" charset="0"/>
              </a:rPr>
              <a:t>("</a:t>
            </a:r>
            <a:r>
              <a:rPr lang="en-US" altLang="zh-CN" sz="2400" b="1" i="1" dirty="0" err="1">
                <a:latin typeface="Times New Roman" panose="02020603050405020304" pitchFamily="18" charset="0"/>
              </a:rPr>
              <a:t>raiseSalary</a:t>
            </a: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double.class</a:t>
            </a:r>
            <a:r>
              <a:rPr lang="en-US" altLang="zh-CN" sz="2400" b="1" i="1" dirty="0">
                <a:latin typeface="Times New Roman" panose="02020603050405020304" pitchFamily="18" charset="0"/>
              </a:rPr>
              <a:t>); </a:t>
            </a:r>
            <a:endParaRPr lang="zh-CN" altLang="en-US" sz="2400" b="1" i="1" dirty="0">
              <a:latin typeface="Times New Roman" panose="02020603050405020304" pitchFamily="18" charset="0"/>
            </a:endParaRPr>
          </a:p>
        </p:txBody>
      </p:sp>
    </p:spTree>
    <p:extLst>
      <p:ext uri="{BB962C8B-B14F-4D97-AF65-F5344CB8AC3E}">
        <p14:creationId xmlns:p14="http://schemas.microsoft.com/office/powerpoint/2010/main" val="93029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 calcmode="lin" valueType="num">
                                      <p:cBhvr additive="base">
                                        <p:cTn id="2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xEl>
                                              <p:pRg st="3" end="3"/>
                                            </p:txEl>
                                          </p:spTgt>
                                        </p:tgtEl>
                                        <p:attrNameLst>
                                          <p:attrName>style.visibility</p:attrName>
                                        </p:attrNameLst>
                                      </p:cBhvr>
                                      <p:to>
                                        <p:strVal val="visible"/>
                                      </p:to>
                                    </p:set>
                                    <p:anim calcmode="lin" valueType="num">
                                      <p:cBhvr additive="base">
                                        <p:cTn id="29"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
                                            <p:txEl>
                                              <p:pRg st="4" end="4"/>
                                            </p:txEl>
                                          </p:spTgt>
                                        </p:tgtEl>
                                        <p:attrNameLst>
                                          <p:attrName>style.visibility</p:attrName>
                                        </p:attrNameLst>
                                      </p:cBhvr>
                                      <p:to>
                                        <p:strVal val="visible"/>
                                      </p:to>
                                    </p:set>
                                    <p:anim calcmode="lin" valueType="num">
                                      <p:cBhvr additive="base">
                                        <p:cTn id="33"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0"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4.6  Java</a:t>
            </a:r>
            <a:r>
              <a:rPr lang="zh-CN" altLang="en-US" b="1" dirty="0">
                <a:latin typeface="仿宋" panose="02010609060101010101" pitchFamily="49" charset="-122"/>
                <a:ea typeface="仿宋" panose="02010609060101010101" pitchFamily="49" charset="-122"/>
              </a:rPr>
              <a:t>反射技术</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978869"/>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eaLnBrk="1" hangingPunct="1">
                <a:spcBef>
                  <a:spcPct val="50000"/>
                </a:spcBef>
                <a:buNone/>
              </a:pPr>
              <a:r>
                <a:rPr lang="en-US" altLang="zh-CN" sz="2400" b="1" dirty="0">
                  <a:solidFill>
                    <a:schemeClr val="tx1"/>
                  </a:solidFill>
                  <a:latin typeface="Times New Roman" panose="02020603050405020304" pitchFamily="18" charset="0"/>
                </a:rPr>
                <a:t>Method Pointers! </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453E1F3B-89AA-4B23-BD63-43CAF99DD4E4}"/>
              </a:ext>
            </a:extLst>
          </p:cNvPr>
          <p:cNvSpPr/>
          <p:nvPr/>
        </p:nvSpPr>
        <p:spPr>
          <a:xfrm>
            <a:off x="995158" y="1641442"/>
            <a:ext cx="9877295" cy="441379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CAA7B6E-44FC-4F36-BC2C-2A88827865F7}"/>
              </a:ext>
            </a:extLst>
          </p:cNvPr>
          <p:cNvSpPr/>
          <p:nvPr/>
        </p:nvSpPr>
        <p:spPr>
          <a:xfrm>
            <a:off x="2205" y="6305840"/>
            <a:ext cx="12189178" cy="62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661BF0B0-7D2B-4A7A-A970-1059E9111110}"/>
              </a:ext>
            </a:extLst>
          </p:cNvPr>
          <p:cNvGrpSpPr/>
          <p:nvPr/>
        </p:nvGrpSpPr>
        <p:grpSpPr>
          <a:xfrm flipH="1">
            <a:off x="7177497" y="5792852"/>
            <a:ext cx="4811152" cy="1002434"/>
            <a:chOff x="897607" y="5043462"/>
            <a:chExt cx="5441599" cy="1357947"/>
          </a:xfrm>
        </p:grpSpPr>
        <p:sp>
          <p:nvSpPr>
            <p:cNvPr id="12" name="矩形 11">
              <a:extLst>
                <a:ext uri="{FF2B5EF4-FFF2-40B4-BE49-F238E27FC236}">
                  <a16:creationId xmlns:a16="http://schemas.microsoft.com/office/drawing/2014/main" id="{54A47157-8EDE-41C3-8828-9209EEF376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689F6F-74EF-4AB5-A3FF-16D8EE53515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D15AC1-82C4-4F10-90D0-412DD4EAEDE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79CD040-5D73-482C-9938-283BBD53F4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ECC0E0C-EC5D-48BF-B819-0D0FADD8EC4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2BF9A3-9E90-4851-AE6F-2745637DF03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9D0AB69-616F-49C0-8C81-028D60C1EB6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7EAAD97-C949-456C-8637-7B61F5DEF2C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F49F03-9C90-4473-9912-9259570BC6F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9D16C7-F3C8-43FE-87DA-D869665525A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BB8999F-FA54-43F5-9FFB-C0516F615FA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EE615BA-6BD4-4DD0-BA63-98351849A0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3C68A53-D0A7-4E19-9AF9-F39A5ECE25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AE867E4-EB22-4C5B-81BF-8D20B35DE12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CFB1DD-D1F7-4EA2-9782-4C85BC8CEDC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9B85A2-A262-4960-B884-078D0539A9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319898A7-B329-4F5F-9891-92E92A69569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a:extLst>
              <a:ext uri="{FF2B5EF4-FFF2-40B4-BE49-F238E27FC236}">
                <a16:creationId xmlns:a16="http://schemas.microsoft.com/office/drawing/2014/main" id="{0AC3796A-3AC8-4542-982E-BCD3D0B10FE5}"/>
              </a:ext>
            </a:extLst>
          </p:cNvPr>
          <p:cNvSpPr txBox="1">
            <a:spLocks noChangeArrowheads="1"/>
          </p:cNvSpPr>
          <p:nvPr/>
        </p:nvSpPr>
        <p:spPr>
          <a:xfrm>
            <a:off x="1499055" y="2206973"/>
            <a:ext cx="9144000" cy="3431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en-US" altLang="zh-CN" b="1" i="1" dirty="0">
                <a:latin typeface="Times New Roman" panose="02020603050405020304" pitchFamily="18" charset="0"/>
                <a:hlinkClick r:id="rId2" action="ppaction://hlinkfile"/>
              </a:rPr>
              <a:t>MethodPointerTest.java </a:t>
            </a:r>
            <a:r>
              <a:rPr lang="en-US" altLang="zh-CN" dirty="0">
                <a:latin typeface="Times New Roman" panose="02020603050405020304" pitchFamily="18" charset="0"/>
              </a:rPr>
              <a:t>is a program that prints a table of values for a mathematical function such as </a:t>
            </a:r>
            <a:r>
              <a:rPr lang="en-US" altLang="zh-CN" b="1" i="1" dirty="0" err="1">
                <a:solidFill>
                  <a:srgbClr val="0000FF"/>
                </a:solidFill>
                <a:latin typeface="Times New Roman" panose="02020603050405020304" pitchFamily="18" charset="0"/>
              </a:rPr>
              <a:t>Math.sqrt</a:t>
            </a:r>
            <a:r>
              <a:rPr lang="en-US" altLang="zh-CN" dirty="0">
                <a:latin typeface="Times New Roman" panose="02020603050405020304" pitchFamily="18" charset="0"/>
              </a:rPr>
              <a:t> or </a:t>
            </a:r>
            <a:r>
              <a:rPr lang="en-US" altLang="zh-CN" b="1" i="1" dirty="0" err="1">
                <a:solidFill>
                  <a:srgbClr val="0000FF"/>
                </a:solidFill>
                <a:latin typeface="Times New Roman" panose="02020603050405020304" pitchFamily="18" charset="0"/>
              </a:rPr>
              <a:t>Math.sin</a:t>
            </a:r>
            <a:r>
              <a:rPr lang="en-US" altLang="zh-CN" b="1" i="1" dirty="0">
                <a:solidFill>
                  <a:srgbClr val="0000FF"/>
                </a:solidFill>
                <a:latin typeface="Times New Roman" panose="02020603050405020304" pitchFamily="18" charset="0"/>
              </a:rPr>
              <a:t>.</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07782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3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9500" y="5104935"/>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4.3   </a:t>
            </a:r>
            <a:r>
              <a:rPr lang="zh-CN" altLang="en-US" sz="2400" b="1" dirty="0">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4.4   </a:t>
            </a:r>
            <a:r>
              <a:rPr lang="zh-CN" altLang="en-US" sz="2400" b="1" dirty="0">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85394" y="3593990"/>
            <a:ext cx="4200812"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4.5   </a:t>
            </a:r>
            <a:r>
              <a:rPr lang="zh-CN" altLang="en-US" sz="2400" b="1" dirty="0">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3790126"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4.6   Java</a:t>
            </a:r>
            <a:r>
              <a:rPr lang="zh-CN" altLang="en-US" sz="2400" b="1" dirty="0">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3593140"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4.7   </a:t>
            </a:r>
            <a:r>
              <a:rPr lang="zh-CN" altLang="en-US" sz="2400" b="1" dirty="0">
                <a:solidFill>
                  <a:schemeClr val="bg1"/>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353034952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23EA6D8C-E44E-408D-B6AC-9388E971F308}"/>
              </a:ext>
            </a:extLst>
          </p:cNvPr>
          <p:cNvSpPr/>
          <p:nvPr/>
        </p:nvSpPr>
        <p:spPr>
          <a:xfrm>
            <a:off x="1481226" y="2061236"/>
            <a:ext cx="9643180" cy="4345420"/>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本章内容讲解的是面向对象中的继承和多态。</a:t>
            </a:r>
          </a:p>
          <a:p>
            <a:pPr indent="720000">
              <a:lnSpc>
                <a:spcPct val="130000"/>
              </a:lnSpc>
            </a:pPr>
            <a:r>
              <a:rPr lang="zh-CN" altLang="en-US" sz="2400" dirty="0">
                <a:latin typeface="仿宋" panose="02010609060101010101" pitchFamily="49" charset="-122"/>
                <a:ea typeface="仿宋" panose="02010609060101010101" pitchFamily="49" charset="-122"/>
              </a:rPr>
              <a:t>通过继承，子类可以拥有父类的所有域和方法。根据需要，子类可以定义和父类重名的域，称为域的隐藏；子类可以定义与父类原型相同的方法，称为方法的重写。</a:t>
            </a:r>
          </a:p>
          <a:p>
            <a:pPr indent="720000">
              <a:lnSpc>
                <a:spcPct val="130000"/>
              </a:lnSpc>
            </a:pPr>
            <a:r>
              <a:rPr lang="zh-CN" altLang="en-US" sz="2400" dirty="0">
                <a:latin typeface="仿宋" panose="02010609060101010101" pitchFamily="49" charset="-122"/>
                <a:ea typeface="仿宋" panose="02010609060101010101" pitchFamily="49" charset="-122"/>
              </a:rPr>
              <a:t>如果在子类中想访问被子类覆盖的父类成员，可以使用关键字</a:t>
            </a:r>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。也可以用</a:t>
            </a:r>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调用父类的构造方法。</a:t>
            </a:r>
          </a:p>
          <a:p>
            <a:pPr indent="720000">
              <a:lnSpc>
                <a:spcPct val="130000"/>
              </a:lnSpc>
            </a:pPr>
            <a:r>
              <a:rPr lang="zh-CN" altLang="en-US" sz="2400" dirty="0">
                <a:latin typeface="仿宋" panose="02010609060101010101" pitchFamily="49" charset="-122"/>
                <a:ea typeface="仿宋" panose="02010609060101010101" pitchFamily="49" charset="-122"/>
              </a:rPr>
              <a:t>子类虽然可以继承父类中的所有成员，但继承的成员在子类中不一定都能被子类中的成员访问，这涉及到子类成员对父类成员的可访问性。</a:t>
            </a:r>
          </a:p>
        </p:txBody>
      </p:sp>
    </p:spTree>
    <p:extLst>
      <p:ext uri="{BB962C8B-B14F-4D97-AF65-F5344CB8AC3E}">
        <p14:creationId xmlns:p14="http://schemas.microsoft.com/office/powerpoint/2010/main" val="17381168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3976734"/>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6" name="矩形 45">
            <a:extLst>
              <a:ext uri="{FF2B5EF4-FFF2-40B4-BE49-F238E27FC236}">
                <a16:creationId xmlns:a16="http://schemas.microsoft.com/office/drawing/2014/main" id="{D4731AEB-A312-4B31-B8A8-272CD649B912}"/>
              </a:ext>
            </a:extLst>
          </p:cNvPr>
          <p:cNvSpPr/>
          <p:nvPr/>
        </p:nvSpPr>
        <p:spPr>
          <a:xfrm>
            <a:off x="1481226" y="2061236"/>
            <a:ext cx="9643180" cy="3865289"/>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多态性实现的基础是继承，而且子类应对父类的中方法重写。</a:t>
            </a:r>
          </a:p>
          <a:p>
            <a:pPr indent="720000">
              <a:lnSpc>
                <a:spcPct val="130000"/>
              </a:lnSpc>
            </a:pPr>
            <a:r>
              <a:rPr lang="zh-CN" altLang="en-US" sz="2400" dirty="0">
                <a:latin typeface="仿宋" panose="02010609060101010101" pitchFamily="49" charset="-122"/>
                <a:ea typeface="仿宋" panose="02010609060101010101" pitchFamily="49" charset="-122"/>
              </a:rPr>
              <a:t>如果一个类只用一次，则可以定义匿名类。</a:t>
            </a:r>
          </a:p>
          <a:p>
            <a:pPr indent="720000">
              <a:lnSpc>
                <a:spcPct val="130000"/>
              </a:lnSpc>
            </a:pPr>
            <a:r>
              <a:rPr lang="zh-CN" altLang="en-US" sz="2400" dirty="0">
                <a:latin typeface="仿宋" panose="02010609060101010101" pitchFamily="49" charset="-122"/>
                <a:ea typeface="仿宋" panose="02010609060101010101" pitchFamily="49" charset="-122"/>
              </a:rPr>
              <a:t>接口是对不同类的约束。接口中能定义常量和声明方法，方法的定义由实现它的类定义。使用时，也是通过实现其类的对象而使用。</a:t>
            </a:r>
          </a:p>
          <a:p>
            <a:pPr indent="720000">
              <a:lnSpc>
                <a:spcPct val="130000"/>
              </a:lnSpc>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语言只支持单重继承，但一个类可以同时实现多个接口。一个接口在定义时也可以同时继承自多个接口。</a:t>
            </a:r>
          </a:p>
          <a:p>
            <a:pPr indent="720000">
              <a:lnSpc>
                <a:spcPct val="130000"/>
              </a:lnSpc>
            </a:pPr>
            <a:r>
              <a:rPr lang="en-US" altLang="zh-CN" sz="2400" dirty="0">
                <a:latin typeface="仿宋" panose="02010609060101010101" pitchFamily="49" charset="-122"/>
                <a:ea typeface="仿宋" panose="02010609060101010101" pitchFamily="49" charset="-122"/>
              </a:rPr>
              <a:t>UML</a:t>
            </a:r>
            <a:r>
              <a:rPr lang="zh-CN" altLang="en-US" sz="2400" dirty="0">
                <a:latin typeface="仿宋" panose="02010609060101010101" pitchFamily="49" charset="-122"/>
                <a:ea typeface="仿宋" panose="02010609060101010101" pitchFamily="49" charset="-122"/>
              </a:rPr>
              <a:t>是面向对象的建模语言，它可以表示在软件开发过程中用面向对象方法建立的模型。类和类之间有</a:t>
            </a:r>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种关系，分别用不同的方式表示。</a:t>
            </a:r>
          </a:p>
        </p:txBody>
      </p:sp>
    </p:spTree>
    <p:extLst>
      <p:ext uri="{BB962C8B-B14F-4D97-AF65-F5344CB8AC3E}">
        <p14:creationId xmlns:p14="http://schemas.microsoft.com/office/powerpoint/2010/main" val="26716283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3976734"/>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6" name="矩形 45">
            <a:extLst>
              <a:ext uri="{FF2B5EF4-FFF2-40B4-BE49-F238E27FC236}">
                <a16:creationId xmlns:a16="http://schemas.microsoft.com/office/drawing/2014/main" id="{D4731AEB-A312-4B31-B8A8-272CD649B912}"/>
              </a:ext>
            </a:extLst>
          </p:cNvPr>
          <p:cNvSpPr/>
          <p:nvPr/>
        </p:nvSpPr>
        <p:spPr>
          <a:xfrm>
            <a:off x="1481226" y="2061236"/>
            <a:ext cx="9643180" cy="3416320"/>
          </a:xfrm>
          <a:prstGeom prst="rect">
            <a:avLst/>
          </a:prstGeom>
        </p:spPr>
        <p:txBody>
          <a:bodyPr wrap="square">
            <a:spAutoFit/>
          </a:bodyPr>
          <a:lstStyle/>
          <a:p>
            <a:pPr marL="285750" indent="-285750">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在设计模式中,使用简单的 UML类图可以简洁地表达一个模式中类之间的关系。</a:t>
            </a:r>
          </a:p>
          <a:p>
            <a:pPr marL="285750" indent="-285750">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面向抽象原则的核心思想是:在设计一个类时,不让该类面向具体的类,而是面向抽象类或接口</a:t>
            </a:r>
            <a:endParaRPr lang="en-US" altLang="zh-CN" sz="2400" dirty="0">
              <a:latin typeface="仿宋" panose="02010609060101010101" pitchFamily="49" charset="-122"/>
              <a:ea typeface="仿宋" panose="02010609060101010101" pitchFamily="49" charset="-122"/>
            </a:endParaRPr>
          </a:p>
          <a:p>
            <a:pPr marL="285750" indent="-285750">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开-闭原则的本质是指当一个设计中增加新的模块时,不需要修改现有的模块。</a:t>
            </a:r>
          </a:p>
          <a:p>
            <a:pPr marL="285750" indent="-285750">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“多用组合、少用继承”原则的目的是减少类之间的强耦合关系。</a:t>
            </a:r>
          </a:p>
          <a:p>
            <a:pPr marL="285750" indent="-285750">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“高内聚-低耦合”原则的目的是尽量不要让一个类含有太多的其他类的实例的引用,便于类的维护。</a:t>
            </a:r>
          </a:p>
        </p:txBody>
      </p:sp>
    </p:spTree>
    <p:extLst>
      <p:ext uri="{BB962C8B-B14F-4D97-AF65-F5344CB8AC3E}">
        <p14:creationId xmlns:p14="http://schemas.microsoft.com/office/powerpoint/2010/main" val="35333557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134512"/>
            <a:ext cx="1156144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506226"/>
            <a:ext cx="11197883" cy="322267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2800" dirty="0">
                <a:latin typeface="Comic Sans MS" panose="030F0702030302020204" pitchFamily="66" charset="0"/>
              </a:rPr>
              <a:t>Annotations are tags that you insert into your source code for processing by tools. The tags can be processed at the source level, or the compiler can include them in class files.</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7373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4"/>
            <a:ext cx="12233950" cy="3810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Rectangle 3">
            <a:extLst>
              <a:ext uri="{FF2B5EF4-FFF2-40B4-BE49-F238E27FC236}">
                <a16:creationId xmlns:a16="http://schemas.microsoft.com/office/drawing/2014/main" id="{BF3EF174-0617-4C27-A5D4-36A88CEBC9BE}"/>
              </a:ext>
            </a:extLst>
          </p:cNvPr>
          <p:cNvSpPr txBox="1">
            <a:spLocks noChangeArrowheads="1"/>
          </p:cNvSpPr>
          <p:nvPr/>
        </p:nvSpPr>
        <p:spPr>
          <a:xfrm>
            <a:off x="1300505" y="1827785"/>
            <a:ext cx="8701624" cy="1368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如果一个函数的形参有</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修饰，则函数体代码不能修改该参数。</a:t>
            </a:r>
          </a:p>
        </p:txBody>
      </p:sp>
      <p:sp>
        <p:nvSpPr>
          <p:cNvPr id="12" name="TextBox 2">
            <a:extLst>
              <a:ext uri="{FF2B5EF4-FFF2-40B4-BE49-F238E27FC236}">
                <a16:creationId xmlns:a16="http://schemas.microsoft.com/office/drawing/2014/main" id="{EA47FB70-1526-4A08-B52C-87F74D452E7E}"/>
              </a:ext>
            </a:extLst>
          </p:cNvPr>
          <p:cNvSpPr txBox="1">
            <a:spLocks noChangeArrowheads="1"/>
          </p:cNvSpPr>
          <p:nvPr/>
        </p:nvSpPr>
        <p:spPr bwMode="auto">
          <a:xfrm>
            <a:off x="1143317" y="2857417"/>
            <a:ext cx="8624542"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30016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3" eaLnBrk="1" hangingPunct="1">
              <a:lnSpc>
                <a:spcPct val="80000"/>
              </a:lnSpc>
            </a:pPr>
            <a:r>
              <a:rPr lang="en-US" altLang="zh-CN" sz="2800" b="1" i="1" dirty="0">
                <a:latin typeface="Times New Roman" panose="02020603050405020304" pitchFamily="18" charset="0"/>
              </a:rPr>
              <a:t>public String </a:t>
            </a:r>
            <a:r>
              <a:rPr lang="en-US" altLang="zh-CN" sz="2800" b="1" i="1" dirty="0" err="1">
                <a:latin typeface="Times New Roman" panose="02020603050405020304" pitchFamily="18" charset="0"/>
              </a:rPr>
              <a:t>getTotalCount</a:t>
            </a:r>
            <a:r>
              <a:rPr lang="en-US" altLang="zh-CN" sz="2800" b="1" i="1" dirty="0">
                <a:latin typeface="Times New Roman" panose="02020603050405020304" pitchFamily="18" charset="0"/>
              </a:rPr>
              <a:t>(</a:t>
            </a:r>
            <a:r>
              <a:rPr lang="en-US" altLang="zh-CN" sz="2800" b="1" i="1" dirty="0">
                <a:solidFill>
                  <a:srgbClr val="FF0000"/>
                </a:solidFill>
                <a:latin typeface="Times New Roman" panose="02020603050405020304" pitchFamily="18" charset="0"/>
              </a:rPr>
              <a:t>final int id</a:t>
            </a:r>
            <a:r>
              <a:rPr lang="en-US" altLang="zh-CN" sz="2800" b="1" i="1" dirty="0">
                <a:latin typeface="Times New Roman" panose="02020603050405020304" pitchFamily="18" charset="0"/>
              </a:rPr>
              <a:t>) {</a:t>
            </a:r>
          </a:p>
          <a:p>
            <a:pPr lvl="3" eaLnBrk="1" hangingPunct="1">
              <a:lnSpc>
                <a:spcPct val="80000"/>
              </a:lnSpc>
            </a:pPr>
            <a:r>
              <a:rPr lang="en-US" altLang="zh-CN" sz="2800" b="1" i="1" dirty="0">
                <a:latin typeface="Times New Roman" panose="02020603050405020304" pitchFamily="18" charset="0"/>
              </a:rPr>
              <a:t>		id=…;   //error</a:t>
            </a:r>
          </a:p>
          <a:p>
            <a:pPr lvl="3" eaLnBrk="1" hangingPunct="1">
              <a:lnSpc>
                <a:spcPct val="80000"/>
              </a:lnSpc>
            </a:pPr>
            <a:r>
              <a:rPr lang="en-US" altLang="zh-CN" sz="2800" b="1" i="1" dirty="0">
                <a:latin typeface="Times New Roman" panose="02020603050405020304" pitchFamily="18" charset="0"/>
              </a:rPr>
              <a:t>		… </a:t>
            </a:r>
          </a:p>
          <a:p>
            <a:pPr lvl="3" eaLnBrk="1" hangingPunct="1">
              <a:lnSpc>
                <a:spcPct val="80000"/>
              </a:lnSpc>
            </a:pPr>
            <a:r>
              <a:rPr lang="en-US" altLang="zh-CN" sz="2800" b="1" i="1" dirty="0">
                <a:latin typeface="Times New Roman" panose="02020603050405020304" pitchFamily="18" charset="0"/>
              </a:rPr>
              <a:t>}</a:t>
            </a:r>
          </a:p>
          <a:p>
            <a:pPr lvl="3" eaLnBrk="1" hangingPunct="1">
              <a:lnSpc>
                <a:spcPct val="80000"/>
              </a:lnSpc>
            </a:pPr>
            <a:r>
              <a:rPr lang="en-US" altLang="zh-CN" sz="2800" b="1" i="1" dirty="0">
                <a:latin typeface="Times New Roman" panose="02020603050405020304" pitchFamily="18" charset="0"/>
              </a:rPr>
              <a:t>public String getTotalCount2(</a:t>
            </a:r>
            <a:r>
              <a:rPr lang="en-US" altLang="zh-CN" sz="2800" b="1" i="1" dirty="0">
                <a:solidFill>
                  <a:srgbClr val="FF0000"/>
                </a:solidFill>
                <a:latin typeface="Times New Roman" panose="02020603050405020304" pitchFamily="18" charset="0"/>
              </a:rPr>
              <a:t>final Object o</a:t>
            </a:r>
            <a:r>
              <a:rPr lang="en-US" altLang="zh-CN" sz="2800" b="1" i="1" dirty="0">
                <a:latin typeface="Times New Roman" panose="02020603050405020304" pitchFamily="18" charset="0"/>
              </a:rPr>
              <a:t>) {</a:t>
            </a:r>
          </a:p>
          <a:p>
            <a:pPr lvl="3" eaLnBrk="1" hangingPunct="1">
              <a:lnSpc>
                <a:spcPct val="80000"/>
              </a:lnSpc>
            </a:pPr>
            <a:r>
              <a:rPr lang="en-US" altLang="zh-CN" sz="2800" b="1" i="1" dirty="0">
                <a:latin typeface="Times New Roman" panose="02020603050405020304" pitchFamily="18" charset="0"/>
              </a:rPr>
              <a:t>		o=…;   //error</a:t>
            </a:r>
          </a:p>
          <a:p>
            <a:pPr lvl="3" eaLnBrk="1" hangingPunct="1">
              <a:lnSpc>
                <a:spcPct val="80000"/>
              </a:lnSpc>
            </a:pPr>
            <a:r>
              <a:rPr lang="en-US" altLang="zh-CN" sz="2800" b="1" i="1" dirty="0">
                <a:latin typeface="Times New Roman" panose="02020603050405020304" pitchFamily="18" charset="0"/>
              </a:rPr>
              <a:t>		… </a:t>
            </a:r>
          </a:p>
          <a:p>
            <a:pPr lvl="3" eaLnBrk="1" hangingPunct="1">
              <a:lnSpc>
                <a:spcPct val="80000"/>
              </a:lnSpc>
            </a:pPr>
            <a:r>
              <a:rPr lang="en-US" altLang="zh-CN" sz="2800" b="1" i="1" dirty="0">
                <a:latin typeface="Times New Roman" panose="02020603050405020304" pitchFamily="18" charset="0"/>
              </a:rPr>
              <a:t>}</a:t>
            </a:r>
          </a:p>
          <a:p>
            <a:pPr lvl="3" eaLnBrk="1" hangingPunct="1">
              <a:lnSpc>
                <a:spcPct val="80000"/>
              </a:lnSpc>
            </a:pPr>
            <a:endParaRPr lang="en-US" altLang="zh-CN" sz="2800" b="1" i="1" dirty="0">
              <a:latin typeface="Times New Roman" panose="02020603050405020304" pitchFamily="18" charset="0"/>
            </a:endParaRPr>
          </a:p>
          <a:p>
            <a:pPr eaLnBrk="1" hangingPunct="1"/>
            <a:endParaRPr lang="zh-CN" altLang="en-US" dirty="0"/>
          </a:p>
        </p:txBody>
      </p:sp>
    </p:spTree>
    <p:extLst>
      <p:ext uri="{BB962C8B-B14F-4D97-AF65-F5344CB8AC3E}">
        <p14:creationId xmlns:p14="http://schemas.microsoft.com/office/powerpoint/2010/main" val="14185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2"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134512"/>
            <a:ext cx="1156144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675250" y="2278966"/>
            <a:ext cx="11197883" cy="344993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注解是元数据，用于解释源程序代码，但注解并不是所解释的源程序本身的一部分；注解对于代码的运行效果没有直接影响。</a:t>
            </a:r>
          </a:p>
          <a:p>
            <a:pPr marL="0" indent="0">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注解有许多用处，主要如下： </a:t>
            </a:r>
            <a:br>
              <a:rPr lang="zh-CN" altLang="en-US" sz="2400" b="1" dirty="0">
                <a:latin typeface="仿宋" panose="02010609060101010101" pitchFamily="49" charset="-122"/>
                <a:ea typeface="仿宋" panose="02010609060101010101" pitchFamily="49" charset="-122"/>
              </a:rPr>
            </a:br>
            <a:r>
              <a:rPr lang="en-US" altLang="zh-CN" sz="2400"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提供信息给编译器： 编译器可以利用注解来探测错误和警告信息 。</a:t>
            </a:r>
            <a:br>
              <a:rPr lang="zh-CN" altLang="en-US" sz="2400" b="1" dirty="0">
                <a:latin typeface="仿宋" panose="02010609060101010101" pitchFamily="49" charset="-122"/>
                <a:ea typeface="仿宋" panose="02010609060101010101" pitchFamily="49" charset="-122"/>
              </a:rPr>
            </a:br>
            <a:r>
              <a:rPr lang="en-US" altLang="zh-CN" sz="2400"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编译阶段时的处理： 软件工具可以用来利用注解信息来生成代码、</a:t>
            </a:r>
            <a:r>
              <a:rPr lang="en-US" altLang="zh-CN" sz="2400" b="1" dirty="0">
                <a:latin typeface="仿宋" panose="02010609060101010101" pitchFamily="49" charset="-122"/>
                <a:ea typeface="仿宋" panose="02010609060101010101" pitchFamily="49" charset="-122"/>
              </a:rPr>
              <a:t>Html</a:t>
            </a:r>
            <a:r>
              <a:rPr lang="zh-CN" altLang="en-US" sz="2400" b="1" dirty="0">
                <a:latin typeface="仿宋" panose="02010609060101010101" pitchFamily="49" charset="-122"/>
                <a:ea typeface="仿宋" panose="02010609060101010101" pitchFamily="49" charset="-122"/>
              </a:rPr>
              <a:t>文档或者做其它相应处理。 </a:t>
            </a:r>
            <a:br>
              <a:rPr lang="zh-CN" altLang="en-US" sz="2400" b="1" dirty="0">
                <a:latin typeface="仿宋" panose="02010609060101010101" pitchFamily="49" charset="-122"/>
                <a:ea typeface="仿宋" panose="02010609060101010101" pitchFamily="49" charset="-122"/>
              </a:rPr>
            </a:br>
            <a:r>
              <a:rPr lang="en-US" altLang="zh-CN" sz="2400"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运行时的处理： 某些注解可以在程序运行的时候接受代码的提取。</a:t>
            </a: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798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134511"/>
            <a:ext cx="11561440" cy="419052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CCA097D3-8342-4F35-ACB7-A4CBE45F9DD7}"/>
              </a:ext>
            </a:extLst>
          </p:cNvPr>
          <p:cNvSpPr txBox="1">
            <a:spLocks noChangeArrowheads="1"/>
          </p:cNvSpPr>
          <p:nvPr/>
        </p:nvSpPr>
        <p:spPr>
          <a:xfrm>
            <a:off x="1088794" y="2321365"/>
            <a:ext cx="10629594" cy="4103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@Override   //</a:t>
            </a:r>
            <a:r>
              <a:rPr lang="zh-CN" altLang="en-US" b="1" dirty="0">
                <a:latin typeface="仿宋" panose="02010609060101010101" pitchFamily="49" charset="-122"/>
                <a:ea typeface="仿宋" panose="02010609060101010101" pitchFamily="49" charset="-122"/>
              </a:rPr>
              <a:t>覆盖标注</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@Deprecated    //</a:t>
            </a:r>
            <a:r>
              <a:rPr lang="zh-CN" altLang="en-US" b="1" dirty="0">
                <a:latin typeface="仿宋" panose="02010609060101010101" pitchFamily="49" charset="-122"/>
                <a:ea typeface="仿宋" panose="02010609060101010101" pitchFamily="49" charset="-122"/>
              </a:rPr>
              <a:t>过时（不赞成）标注</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@SuppressWarnings    //</a:t>
            </a:r>
            <a:r>
              <a:rPr lang="zh-CN" altLang="en-US" b="1" dirty="0">
                <a:latin typeface="仿宋" panose="02010609060101010101" pitchFamily="49" charset="-122"/>
                <a:ea typeface="仿宋" panose="02010609060101010101" pitchFamily="49" charset="-122"/>
              </a:rPr>
              <a:t>压制警告</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@SuppressWarnings(value={“unchecked”,“deprecation”})     //</a:t>
            </a:r>
            <a:r>
              <a:rPr lang="zh-CN" altLang="en-US" b="1" dirty="0">
                <a:latin typeface="仿宋" panose="02010609060101010101" pitchFamily="49" charset="-122"/>
                <a:ea typeface="仿宋" panose="02010609060101010101" pitchFamily="49" charset="-122"/>
              </a:rPr>
              <a:t>带参数注解</a:t>
            </a:r>
            <a:endParaRPr lang="en-US" altLang="zh-CN" b="1" dirty="0">
              <a:latin typeface="仿宋" panose="02010609060101010101" pitchFamily="49" charset="-122"/>
              <a:ea typeface="仿宋" panose="02010609060101010101" pitchFamily="49" charset="-122"/>
            </a:endParaRPr>
          </a:p>
        </p:txBody>
      </p:sp>
      <p:sp>
        <p:nvSpPr>
          <p:cNvPr id="13" name="TextBox 1">
            <a:extLst>
              <a:ext uri="{FF2B5EF4-FFF2-40B4-BE49-F238E27FC236}">
                <a16:creationId xmlns:a16="http://schemas.microsoft.com/office/drawing/2014/main" id="{EC182544-E582-4B45-A85F-41A893B83E23}"/>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zh-CN" altLang="en-US" sz="3200" b="1" dirty="0">
                <a:latin typeface="仿宋" pitchFamily="49" charset="-122"/>
                <a:ea typeface="仿宋" pitchFamily="49" charset="-122"/>
              </a:rPr>
              <a:t>几个常用的系统内建的</a:t>
            </a:r>
            <a:r>
              <a:rPr lang="en-US" altLang="zh-CN" sz="3200" b="1" dirty="0">
                <a:latin typeface="仿宋" pitchFamily="49" charset="-122"/>
                <a:ea typeface="仿宋" pitchFamily="49" charset="-122"/>
              </a:rPr>
              <a:t>Annotation</a:t>
            </a:r>
            <a:endParaRPr lang="zh-CN" altLang="en-US" sz="3200" b="1" dirty="0">
              <a:latin typeface="仿宋" pitchFamily="49" charset="-122"/>
              <a:ea typeface="仿宋" pitchFamily="49" charset="-122"/>
            </a:endParaRPr>
          </a:p>
        </p:txBody>
      </p:sp>
    </p:spTree>
    <p:extLst>
      <p:ext uri="{BB962C8B-B14F-4D97-AF65-F5344CB8AC3E}">
        <p14:creationId xmlns:p14="http://schemas.microsoft.com/office/powerpoint/2010/main" val="30911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134512"/>
            <a:ext cx="11561440" cy="367940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5CB27189-8E78-409B-A7DD-55E0279ED3D4}"/>
              </a:ext>
            </a:extLst>
          </p:cNvPr>
          <p:cNvSpPr txBox="1">
            <a:spLocks noChangeArrowheads="1"/>
          </p:cNvSpPr>
          <p:nvPr/>
        </p:nvSpPr>
        <p:spPr>
          <a:xfrm>
            <a:off x="671513" y="2636838"/>
            <a:ext cx="7799387"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zh-CN" altLang="en-US" sz="3600" b="1" dirty="0">
                <a:latin typeface="仿宋" panose="02010609060101010101" pitchFamily="49" charset="-122"/>
                <a:ea typeface="仿宋" panose="02010609060101010101" pitchFamily="49" charset="-122"/>
              </a:rPr>
              <a:t>如何定义标签</a:t>
            </a:r>
            <a:endParaRPr lang="en-US" altLang="zh-CN" sz="3600" b="1" dirty="0">
              <a:latin typeface="仿宋" panose="02010609060101010101" pitchFamily="49" charset="-122"/>
              <a:ea typeface="仿宋" panose="02010609060101010101" pitchFamily="49" charset="-122"/>
            </a:endParaRPr>
          </a:p>
          <a:p>
            <a:pPr>
              <a:buFont typeface="Wingdings" panose="05000000000000000000" pitchFamily="2" charset="2"/>
              <a:buChar char="ü"/>
            </a:pPr>
            <a:r>
              <a:rPr lang="zh-CN" altLang="en-US" sz="3600" b="1" dirty="0">
                <a:latin typeface="仿宋" panose="02010609060101010101" pitchFamily="49" charset="-122"/>
                <a:ea typeface="仿宋" panose="02010609060101010101" pitchFamily="49" charset="-122"/>
              </a:rPr>
              <a:t>标签标注的对象范围</a:t>
            </a:r>
            <a:endParaRPr lang="en-US" altLang="zh-CN" sz="3600" b="1" dirty="0">
              <a:latin typeface="仿宋" panose="02010609060101010101" pitchFamily="49" charset="-122"/>
              <a:ea typeface="仿宋" panose="02010609060101010101" pitchFamily="49" charset="-122"/>
            </a:endParaRPr>
          </a:p>
          <a:p>
            <a:pPr>
              <a:buFont typeface="Wingdings" panose="05000000000000000000" pitchFamily="2" charset="2"/>
              <a:buChar char="ü"/>
            </a:pPr>
            <a:r>
              <a:rPr lang="zh-CN" altLang="en-US" sz="3600" b="1" dirty="0">
                <a:latin typeface="仿宋" panose="02010609060101010101" pitchFamily="49" charset="-122"/>
                <a:ea typeface="仿宋" panose="02010609060101010101" pitchFamily="49" charset="-122"/>
              </a:rPr>
              <a:t>标签的保持性策略</a:t>
            </a:r>
            <a:endParaRPr lang="en-US" altLang="zh-CN" sz="3600" b="1" dirty="0">
              <a:latin typeface="仿宋" panose="02010609060101010101" pitchFamily="49" charset="-122"/>
              <a:ea typeface="仿宋" panose="02010609060101010101" pitchFamily="49" charset="-122"/>
            </a:endParaRPr>
          </a:p>
          <a:p>
            <a:pPr>
              <a:buFont typeface="Wingdings" panose="05000000000000000000" pitchFamily="2" charset="2"/>
              <a:buChar char="ü"/>
            </a:pPr>
            <a:r>
              <a:rPr lang="zh-CN" altLang="en-US" sz="3600" b="1" dirty="0">
                <a:latin typeface="仿宋" panose="02010609060101010101" pitchFamily="49" charset="-122"/>
                <a:ea typeface="仿宋" panose="02010609060101010101" pitchFamily="49" charset="-122"/>
              </a:rPr>
              <a:t>标签功能如何实现</a:t>
            </a:r>
            <a:endParaRPr lang="en-US" altLang="zh-CN" sz="3600" b="1" dirty="0">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9C9C3E43-1C1C-4BA1-8003-2F65554B64E0}"/>
              </a:ext>
            </a:extLst>
          </p:cNvPr>
          <p:cNvSpPr txBox="1"/>
          <p:nvPr/>
        </p:nvSpPr>
        <p:spPr>
          <a:xfrm>
            <a:off x="0" y="1550309"/>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的几个要素</a:t>
            </a:r>
          </a:p>
        </p:txBody>
      </p:sp>
    </p:spTree>
    <p:extLst>
      <p:ext uri="{BB962C8B-B14F-4D97-AF65-F5344CB8AC3E}">
        <p14:creationId xmlns:p14="http://schemas.microsoft.com/office/powerpoint/2010/main" val="25444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134511"/>
            <a:ext cx="11561440" cy="419052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6A703B50-E4DC-4E46-9FC7-A5E738D0618B}"/>
              </a:ext>
            </a:extLst>
          </p:cNvPr>
          <p:cNvSpPr txBox="1">
            <a:spLocks noChangeArrowheads="1"/>
          </p:cNvSpPr>
          <p:nvPr/>
        </p:nvSpPr>
        <p:spPr>
          <a:xfrm>
            <a:off x="1088794" y="2506226"/>
            <a:ext cx="7799387"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[public] @interface Annotation</a:t>
            </a:r>
            <a:r>
              <a:rPr lang="zh-CN" altLang="en-US" b="1" dirty="0">
                <a:latin typeface="仿宋" panose="02010609060101010101" pitchFamily="49" charset="-122"/>
                <a:ea typeface="仿宋" panose="02010609060101010101" pitchFamily="49" charset="-122"/>
              </a:rPr>
              <a:t>名称</a:t>
            </a:r>
            <a:r>
              <a:rPr lang="en-US" altLang="zh-CN" b="1" dirty="0">
                <a:latin typeface="仿宋" panose="02010609060101010101" pitchFamily="49" charset="-122"/>
                <a:ea typeface="仿宋" panose="02010609060101010101" pitchFamily="49" charset="-122"/>
              </a:rPr>
              <a:t>{</a:t>
            </a:r>
            <a:endParaRPr lang="zh-CN" altLang="en-US"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数据类型  变量名称</a:t>
            </a:r>
            <a:r>
              <a:rPr lang="en-US" altLang="zh-CN" b="1" dirty="0">
                <a:latin typeface="仿宋" panose="02010609060101010101" pitchFamily="49" charset="-122"/>
                <a:ea typeface="仿宋" panose="02010609060101010101" pitchFamily="49" charset="-122"/>
              </a:rPr>
              <a:t>();</a:t>
            </a:r>
            <a:endParaRPr lang="zh-CN" altLang="en-US"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例如：</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Comic Sans MS" panose="030F0702030302020204" pitchFamily="66" charset="0"/>
              </a:rPr>
              <a:t>public</a:t>
            </a:r>
            <a:r>
              <a:rPr lang="en-US" altLang="zh-CN" dirty="0">
                <a:latin typeface="Comic Sans MS" panose="030F0702030302020204" pitchFamily="66" charset="0"/>
              </a:rPr>
              <a:t> </a:t>
            </a:r>
            <a:r>
              <a:rPr lang="en-US" altLang="zh-CN" b="1" dirty="0">
                <a:latin typeface="Comic Sans MS" panose="030F0702030302020204" pitchFamily="66" charset="0"/>
              </a:rPr>
              <a:t>@interface</a:t>
            </a:r>
            <a:r>
              <a:rPr lang="en-US" altLang="zh-CN" dirty="0">
                <a:latin typeface="Comic Sans MS" panose="030F0702030302020204" pitchFamily="66" charset="0"/>
              </a:rPr>
              <a:t> </a:t>
            </a:r>
            <a:r>
              <a:rPr lang="en-US" altLang="zh-CN" dirty="0" err="1">
                <a:latin typeface="Comic Sans MS" panose="030F0702030302020204" pitchFamily="66" charset="0"/>
              </a:rPr>
              <a:t>MyAnnotation</a:t>
            </a:r>
            <a:r>
              <a:rPr lang="en-US" altLang="zh-CN" dirty="0">
                <a:latin typeface="Comic Sans MS" panose="030F0702030302020204" pitchFamily="66" charset="0"/>
              </a:rPr>
              <a:t>{  </a:t>
            </a:r>
          </a:p>
          <a:p>
            <a:pPr marL="0" indent="0">
              <a:buFont typeface="Wingdings" panose="05000000000000000000" pitchFamily="2" charset="2"/>
              <a:buNone/>
            </a:pPr>
            <a:r>
              <a:rPr lang="en-US" altLang="zh-CN" dirty="0">
                <a:latin typeface="Comic Sans MS" panose="030F0702030302020204" pitchFamily="66" charset="0"/>
              </a:rPr>
              <a:t>} </a:t>
            </a:r>
          </a:p>
          <a:p>
            <a:pPr marL="0" indent="0">
              <a:buFont typeface="Wingdings" panose="05000000000000000000" pitchFamily="2" charset="2"/>
              <a:buNone/>
            </a:pPr>
            <a:endParaRPr lang="zh-CN" altLang="en-US" b="1" dirty="0">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Tree>
    <p:extLst>
      <p:ext uri="{BB962C8B-B14F-4D97-AF65-F5344CB8AC3E}">
        <p14:creationId xmlns:p14="http://schemas.microsoft.com/office/powerpoint/2010/main" val="30389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
        <p:nvSpPr>
          <p:cNvPr id="13" name="Rectangle 3">
            <a:extLst>
              <a:ext uri="{FF2B5EF4-FFF2-40B4-BE49-F238E27FC236}">
                <a16:creationId xmlns:a16="http://schemas.microsoft.com/office/drawing/2014/main" id="{C3E6D86C-3EA8-42BE-AD2F-672A7651E6D8}"/>
              </a:ext>
            </a:extLst>
          </p:cNvPr>
          <p:cNvSpPr txBox="1">
            <a:spLocks noChangeArrowheads="1"/>
          </p:cNvSpPr>
          <p:nvPr/>
        </p:nvSpPr>
        <p:spPr>
          <a:xfrm>
            <a:off x="952867" y="2506226"/>
            <a:ext cx="7799387"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此时可用该标签标注</a:t>
            </a:r>
            <a:r>
              <a:rPr lang="zh-CN" altLang="en-US" b="1">
                <a:solidFill>
                  <a:srgbClr val="FF0000"/>
                </a:solidFill>
                <a:latin typeface="仿宋" panose="02010609060101010101" pitchFamily="49" charset="-122"/>
                <a:ea typeface="仿宋" panose="02010609060101010101" pitchFamily="49" charset="-122"/>
              </a:rPr>
              <a:t>类、方法、字段</a:t>
            </a:r>
            <a:endParaRPr lang="en-US" altLang="zh-CN" b="1">
              <a:solidFill>
                <a:srgbClr val="FF0000"/>
              </a:solidFill>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a:latin typeface="Comic Sans MS" panose="030F0702030302020204" pitchFamily="66" charset="0"/>
              </a:rPr>
              <a:t>@</a:t>
            </a:r>
            <a:r>
              <a:rPr lang="en-US" altLang="zh-CN">
                <a:latin typeface="Comic Sans MS" panose="030F0702030302020204" pitchFamily="66" charset="0"/>
              </a:rPr>
              <a:t> MyAnnotation</a:t>
            </a:r>
            <a:endParaRPr lang="en-US" altLang="zh-CN" b="1">
              <a:latin typeface="Comic Sans MS" panose="030F0702030302020204" pitchFamily="66" charset="0"/>
            </a:endParaRPr>
          </a:p>
          <a:p>
            <a:pPr marL="0" indent="0">
              <a:buFont typeface="Wingdings" panose="05000000000000000000" pitchFamily="2" charset="2"/>
              <a:buNone/>
            </a:pPr>
            <a:r>
              <a:rPr lang="en-US" altLang="zh-CN" b="1">
                <a:latin typeface="Comic Sans MS" panose="030F0702030302020204" pitchFamily="66" charset="0"/>
              </a:rPr>
              <a:t>class</a:t>
            </a:r>
            <a:r>
              <a:rPr lang="en-US" altLang="zh-CN">
                <a:latin typeface="Comic Sans MS" panose="030F0702030302020204" pitchFamily="66" charset="0"/>
              </a:rPr>
              <a:t> AnnotationDemo  </a:t>
            </a:r>
          </a:p>
          <a:p>
            <a:pPr marL="0" indent="0">
              <a:buFont typeface="Wingdings" panose="05000000000000000000" pitchFamily="2" charset="2"/>
              <a:buNone/>
            </a:pPr>
            <a:r>
              <a:rPr lang="en-US" altLang="zh-CN">
                <a:latin typeface="Comic Sans MS" panose="030F0702030302020204" pitchFamily="66" charset="0"/>
              </a:rPr>
              <a:t>{  </a:t>
            </a:r>
          </a:p>
          <a:p>
            <a:pPr marL="0" indent="0">
              <a:buFont typeface="Wingdings" panose="05000000000000000000" pitchFamily="2" charset="2"/>
              <a:buNone/>
            </a:pPr>
            <a:r>
              <a:rPr lang="en-US" altLang="zh-CN">
                <a:latin typeface="Comic Sans MS" panose="030F0702030302020204" pitchFamily="66" charset="0"/>
              </a:rPr>
              <a:t>} </a:t>
            </a:r>
          </a:p>
          <a:p>
            <a:pPr marL="0" indent="0">
              <a:buFont typeface="Wingdings" panose="05000000000000000000" pitchFamily="2" charset="2"/>
              <a:buNone/>
            </a:pP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791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
        <p:nvSpPr>
          <p:cNvPr id="14" name="Rectangle 3">
            <a:extLst>
              <a:ext uri="{FF2B5EF4-FFF2-40B4-BE49-F238E27FC236}">
                <a16:creationId xmlns:a16="http://schemas.microsoft.com/office/drawing/2014/main" id="{2103D2AC-F733-4521-B751-086CCFCB6E54}"/>
              </a:ext>
            </a:extLst>
          </p:cNvPr>
          <p:cNvSpPr txBox="1">
            <a:spLocks noChangeArrowheads="1"/>
          </p:cNvSpPr>
          <p:nvPr/>
        </p:nvSpPr>
        <p:spPr>
          <a:xfrm>
            <a:off x="1344613" y="2621257"/>
            <a:ext cx="7799387"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a:latin typeface="Comic Sans MS" panose="030F0702030302020204" pitchFamily="66" charset="0"/>
              </a:rPr>
              <a:t>public</a:t>
            </a:r>
            <a:r>
              <a:rPr lang="en-US" altLang="zh-CN">
                <a:latin typeface="Comic Sans MS" panose="030F0702030302020204" pitchFamily="66" charset="0"/>
              </a:rPr>
              <a:t> </a:t>
            </a:r>
            <a:r>
              <a:rPr lang="en-US" altLang="zh-CN" b="1">
                <a:latin typeface="Comic Sans MS" panose="030F0702030302020204" pitchFamily="66" charset="0"/>
              </a:rPr>
              <a:t>@interface</a:t>
            </a:r>
            <a:r>
              <a:rPr lang="en-US" altLang="zh-CN">
                <a:latin typeface="Comic Sans MS" panose="030F0702030302020204" pitchFamily="66" charset="0"/>
              </a:rPr>
              <a:t> MyAnnotation{  </a:t>
            </a:r>
          </a:p>
          <a:p>
            <a:pPr marL="0" indent="0">
              <a:buFont typeface="Wingdings" panose="05000000000000000000" pitchFamily="2" charset="2"/>
              <a:buNone/>
            </a:pPr>
            <a:r>
              <a:rPr lang="en-US" altLang="zh-CN">
                <a:latin typeface="Comic Sans MS" panose="030F0702030302020204" pitchFamily="66" charset="0"/>
              </a:rPr>
              <a:t>    public String key() ;  </a:t>
            </a:r>
          </a:p>
          <a:p>
            <a:pPr marL="0" indent="0">
              <a:buFont typeface="Wingdings" panose="05000000000000000000" pitchFamily="2" charset="2"/>
              <a:buNone/>
            </a:pPr>
            <a:r>
              <a:rPr lang="en-US" altLang="zh-CN">
                <a:latin typeface="Comic Sans MS" panose="030F0702030302020204" pitchFamily="66" charset="0"/>
              </a:rPr>
              <a:t>    public String value() ;</a:t>
            </a:r>
          </a:p>
          <a:p>
            <a:pPr marL="0" indent="0">
              <a:buFont typeface="Wingdings" panose="05000000000000000000" pitchFamily="2" charset="2"/>
              <a:buNone/>
            </a:pPr>
            <a:r>
              <a:rPr lang="en-US" altLang="zh-CN">
                <a:latin typeface="Comic Sans MS" panose="030F0702030302020204" pitchFamily="66" charset="0"/>
              </a:rPr>
              <a:t>}</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4050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
        <p:nvSpPr>
          <p:cNvPr id="13" name="Rectangle 3">
            <a:extLst>
              <a:ext uri="{FF2B5EF4-FFF2-40B4-BE49-F238E27FC236}">
                <a16:creationId xmlns:a16="http://schemas.microsoft.com/office/drawing/2014/main" id="{0E9B884D-F9D6-4E7D-A977-93DFCC52BC15}"/>
              </a:ext>
            </a:extLst>
          </p:cNvPr>
          <p:cNvSpPr txBox="1">
            <a:spLocks noChangeArrowheads="1"/>
          </p:cNvSpPr>
          <p:nvPr/>
        </p:nvSpPr>
        <p:spPr>
          <a:xfrm>
            <a:off x="759654" y="2506226"/>
            <a:ext cx="10227213"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Comic Sans MS" panose="030F0702030302020204" pitchFamily="66" charset="0"/>
              </a:rPr>
              <a:t>@</a:t>
            </a:r>
            <a:r>
              <a:rPr lang="en-US" altLang="zh-CN" dirty="0">
                <a:latin typeface="Comic Sans MS" panose="030F0702030302020204" pitchFamily="66" charset="0"/>
              </a:rPr>
              <a:t> </a:t>
            </a:r>
            <a:r>
              <a:rPr lang="en-US" altLang="zh-CN" dirty="0" err="1">
                <a:latin typeface="Comic Sans MS" panose="030F0702030302020204" pitchFamily="66" charset="0"/>
              </a:rPr>
              <a:t>MyAnnotation</a:t>
            </a:r>
            <a:r>
              <a:rPr lang="en-US" altLang="zh-CN" dirty="0">
                <a:latin typeface="Comic Sans MS" panose="030F0702030302020204" pitchFamily="66" charset="0"/>
              </a:rPr>
              <a:t>(key=“</a:t>
            </a:r>
            <a:r>
              <a:rPr lang="en-US" altLang="zh-CN" dirty="0" err="1">
                <a:latin typeface="Comic Sans MS" panose="030F0702030302020204" pitchFamily="66" charset="0"/>
              </a:rPr>
              <a:t>somekey</a:t>
            </a:r>
            <a:r>
              <a:rPr lang="en-US" altLang="zh-CN" dirty="0">
                <a:latin typeface="Comic Sans MS" panose="030F0702030302020204" pitchFamily="66" charset="0"/>
              </a:rPr>
              <a:t>",value=“</a:t>
            </a:r>
            <a:r>
              <a:rPr lang="en-US" altLang="zh-CN" dirty="0" err="1">
                <a:latin typeface="Comic Sans MS" panose="030F0702030302020204" pitchFamily="66" charset="0"/>
              </a:rPr>
              <a:t>comevalue</a:t>
            </a:r>
            <a:r>
              <a:rPr lang="en-US" altLang="zh-CN" dirty="0">
                <a:latin typeface="Comic Sans MS" panose="030F0702030302020204" pitchFamily="66" charset="0"/>
              </a:rPr>
              <a:t>")</a:t>
            </a:r>
            <a:r>
              <a:rPr lang="en-US" altLang="zh-CN" dirty="0"/>
              <a:t>  </a:t>
            </a:r>
            <a:endParaRPr lang="en-US" altLang="zh-CN" b="1" dirty="0">
              <a:latin typeface="Comic Sans MS" panose="030F0702030302020204" pitchFamily="66" charset="0"/>
            </a:endParaRPr>
          </a:p>
          <a:p>
            <a:pPr marL="0" indent="0">
              <a:buFont typeface="Wingdings" panose="05000000000000000000" pitchFamily="2" charset="2"/>
              <a:buNone/>
            </a:pPr>
            <a:r>
              <a:rPr lang="en-US" altLang="zh-CN" b="1" dirty="0">
                <a:latin typeface="Comic Sans MS" panose="030F0702030302020204" pitchFamily="66" charset="0"/>
              </a:rPr>
              <a:t>class</a:t>
            </a:r>
            <a:r>
              <a:rPr lang="en-US" altLang="zh-CN" dirty="0">
                <a:latin typeface="Comic Sans MS" panose="030F0702030302020204" pitchFamily="66" charset="0"/>
              </a:rPr>
              <a:t> </a:t>
            </a:r>
            <a:r>
              <a:rPr lang="en-US" altLang="zh-CN" dirty="0" err="1">
                <a:latin typeface="Comic Sans MS" panose="030F0702030302020204" pitchFamily="66" charset="0"/>
              </a:rPr>
              <a:t>AnnotationDemo</a:t>
            </a:r>
            <a:r>
              <a:rPr lang="en-US" altLang="zh-CN" dirty="0">
                <a:latin typeface="Comic Sans MS" panose="030F0702030302020204" pitchFamily="66" charset="0"/>
              </a:rPr>
              <a:t>  </a:t>
            </a:r>
          </a:p>
          <a:p>
            <a:pPr marL="0" indent="0">
              <a:buFont typeface="Wingdings" panose="05000000000000000000" pitchFamily="2" charset="2"/>
              <a:buNone/>
            </a:pPr>
            <a:r>
              <a:rPr lang="en-US" altLang="zh-CN" dirty="0">
                <a:latin typeface="Comic Sans MS" panose="030F0702030302020204" pitchFamily="66" charset="0"/>
              </a:rPr>
              <a:t>{  </a:t>
            </a:r>
          </a:p>
          <a:p>
            <a:pPr marL="0" indent="0">
              <a:buFont typeface="Wingdings" panose="05000000000000000000" pitchFamily="2" charset="2"/>
              <a:buNone/>
            </a:pPr>
            <a:r>
              <a:rPr lang="en-US" altLang="zh-CN" dirty="0">
                <a:latin typeface="Comic Sans MS" panose="030F0702030302020204" pitchFamily="66" charset="0"/>
              </a:rPr>
              <a:t>} </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一个参数带多个值的注解如：</a:t>
            </a:r>
            <a:r>
              <a:rPr lang="en-US" altLang="zh-CN" b="1" dirty="0">
                <a:latin typeface="仿宋" panose="02010609060101010101" pitchFamily="49" charset="-122"/>
                <a:ea typeface="仿宋" panose="02010609060101010101" pitchFamily="49" charset="-122"/>
              </a:rPr>
              <a:t>@SuppressWarnings(value={“unchecked”,“deprecation”}) </a:t>
            </a:r>
            <a:r>
              <a:rPr lang="zh-CN" altLang="en-US" b="1" dirty="0">
                <a:latin typeface="仿宋" panose="02010609060101010101" pitchFamily="49" charset="-122"/>
                <a:ea typeface="仿宋" panose="02010609060101010101" pitchFamily="49" charset="-122"/>
              </a:rPr>
              <a:t>该如何定义？</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106651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
        <p:nvSpPr>
          <p:cNvPr id="14" name="Rectangle 3">
            <a:extLst>
              <a:ext uri="{FF2B5EF4-FFF2-40B4-BE49-F238E27FC236}">
                <a16:creationId xmlns:a16="http://schemas.microsoft.com/office/drawing/2014/main" id="{0CCFCB78-8305-4EF1-83F4-D28E62823C42}"/>
              </a:ext>
            </a:extLst>
          </p:cNvPr>
          <p:cNvSpPr txBox="1">
            <a:spLocks noChangeArrowheads="1"/>
          </p:cNvSpPr>
          <p:nvPr/>
        </p:nvSpPr>
        <p:spPr>
          <a:xfrm>
            <a:off x="942535" y="2506226"/>
            <a:ext cx="9144000"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t> </a:t>
            </a:r>
            <a:endParaRPr lang="en-US" altLang="zh-CN" b="1">
              <a:latin typeface="Comic Sans MS" panose="030F0702030302020204" pitchFamily="66" charset="0"/>
            </a:endParaRPr>
          </a:p>
          <a:p>
            <a:pPr marL="0" indent="0">
              <a:buFont typeface="Wingdings" panose="05000000000000000000" pitchFamily="2" charset="2"/>
              <a:buNone/>
            </a:pPr>
            <a:r>
              <a:rPr lang="en-US" altLang="zh-CN" b="1">
                <a:latin typeface="Comic Sans MS" panose="030F0702030302020204" pitchFamily="66" charset="0"/>
              </a:rPr>
              <a:t>public</a:t>
            </a:r>
            <a:r>
              <a:rPr lang="en-US" altLang="zh-CN">
                <a:latin typeface="Comic Sans MS" panose="030F0702030302020204" pitchFamily="66" charset="0"/>
              </a:rPr>
              <a:t> </a:t>
            </a:r>
            <a:r>
              <a:rPr lang="en-US" altLang="zh-CN" b="1">
                <a:latin typeface="Comic Sans MS" panose="030F0702030302020204" pitchFamily="66" charset="0"/>
              </a:rPr>
              <a:t>@interface</a:t>
            </a:r>
            <a:r>
              <a:rPr lang="en-US" altLang="zh-CN">
                <a:latin typeface="Comic Sans MS" panose="030F0702030302020204" pitchFamily="66" charset="0"/>
              </a:rPr>
              <a:t> MyAnnotation{  </a:t>
            </a:r>
          </a:p>
          <a:p>
            <a:pPr marL="0" indent="0">
              <a:buFont typeface="Wingdings" panose="05000000000000000000" pitchFamily="2" charset="2"/>
              <a:buNone/>
            </a:pPr>
            <a:r>
              <a:rPr lang="en-US" altLang="zh-CN">
                <a:latin typeface="Comic Sans MS" panose="030F0702030302020204" pitchFamily="66" charset="0"/>
              </a:rPr>
              <a:t>    public String key()  </a:t>
            </a:r>
            <a:r>
              <a:rPr lang="en-US" altLang="zh-CN" b="1">
                <a:solidFill>
                  <a:srgbClr val="FF0000"/>
                </a:solidFill>
                <a:latin typeface="Comic Sans MS" panose="030F0702030302020204" pitchFamily="66" charset="0"/>
              </a:rPr>
              <a:t>defaut</a:t>
            </a:r>
            <a:r>
              <a:rPr lang="en-US" altLang="zh-CN">
                <a:solidFill>
                  <a:srgbClr val="FF0000"/>
                </a:solidFill>
                <a:latin typeface="Comic Sans MS" panose="030F0702030302020204" pitchFamily="66" charset="0"/>
              </a:rPr>
              <a:t> </a:t>
            </a:r>
            <a:r>
              <a:rPr lang="en-US" altLang="zh-CN">
                <a:latin typeface="Comic Sans MS" panose="030F0702030302020204" pitchFamily="66" charset="0"/>
              </a:rPr>
              <a:t>“”;  </a:t>
            </a:r>
          </a:p>
          <a:p>
            <a:pPr marL="0" indent="0">
              <a:buFont typeface="Wingdings" panose="05000000000000000000" pitchFamily="2" charset="2"/>
              <a:buNone/>
            </a:pPr>
            <a:r>
              <a:rPr lang="en-US" altLang="zh-CN">
                <a:latin typeface="Comic Sans MS" panose="030F0702030302020204" pitchFamily="66" charset="0"/>
              </a:rPr>
              <a:t>    public String[] value() </a:t>
            </a:r>
            <a:r>
              <a:rPr lang="en-US" altLang="zh-CN" b="1">
                <a:solidFill>
                  <a:srgbClr val="FF0000"/>
                </a:solidFill>
                <a:latin typeface="Comic Sans MS" panose="030F0702030302020204" pitchFamily="66" charset="0"/>
              </a:rPr>
              <a:t>default</a:t>
            </a:r>
            <a:r>
              <a:rPr lang="en-US" altLang="zh-CN">
                <a:solidFill>
                  <a:srgbClr val="FF0000"/>
                </a:solidFill>
                <a:latin typeface="Comic Sans MS" panose="030F0702030302020204" pitchFamily="66" charset="0"/>
              </a:rPr>
              <a:t> </a:t>
            </a:r>
            <a:r>
              <a:rPr lang="en-US" altLang="zh-CN">
                <a:latin typeface="Comic Sans MS" panose="030F0702030302020204" pitchFamily="66" charset="0"/>
              </a:rPr>
              <a:t>{“**”,”@@”};</a:t>
            </a:r>
          </a:p>
          <a:p>
            <a:pPr marL="0" indent="0">
              <a:buFont typeface="Wingdings" panose="05000000000000000000" pitchFamily="2" charset="2"/>
              <a:buNone/>
            </a:pPr>
            <a:r>
              <a:rPr lang="en-US" altLang="zh-CN">
                <a:latin typeface="Comic Sans MS" panose="030F0702030302020204" pitchFamily="66" charset="0"/>
              </a:rPr>
              <a:t>}</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395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3DF0DE37-C143-432E-94EE-B01D89C63916}"/>
              </a:ext>
            </a:extLst>
          </p:cNvPr>
          <p:cNvSpPr txBox="1"/>
          <p:nvPr/>
        </p:nvSpPr>
        <p:spPr>
          <a:xfrm>
            <a:off x="0" y="154646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定义语法</a:t>
            </a:r>
          </a:p>
        </p:txBody>
      </p:sp>
      <p:sp>
        <p:nvSpPr>
          <p:cNvPr id="14" name="Rectangle 3">
            <a:extLst>
              <a:ext uri="{FF2B5EF4-FFF2-40B4-BE49-F238E27FC236}">
                <a16:creationId xmlns:a16="http://schemas.microsoft.com/office/drawing/2014/main" id="{0CCFCB78-8305-4EF1-83F4-D28E62823C42}"/>
              </a:ext>
            </a:extLst>
          </p:cNvPr>
          <p:cNvSpPr txBox="1">
            <a:spLocks noChangeArrowheads="1"/>
          </p:cNvSpPr>
          <p:nvPr/>
        </p:nvSpPr>
        <p:spPr>
          <a:xfrm>
            <a:off x="942535" y="2506226"/>
            <a:ext cx="9144000"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t> </a:t>
            </a:r>
            <a:endParaRPr lang="en-US" altLang="zh-CN" b="1">
              <a:latin typeface="Comic Sans MS" panose="030F0702030302020204" pitchFamily="66" charset="0"/>
            </a:endParaRPr>
          </a:p>
          <a:p>
            <a:pPr marL="0" indent="0">
              <a:buFont typeface="Wingdings" panose="05000000000000000000" pitchFamily="2" charset="2"/>
              <a:buNone/>
            </a:pPr>
            <a:r>
              <a:rPr lang="en-US" altLang="zh-CN" b="1">
                <a:latin typeface="Comic Sans MS" panose="030F0702030302020204" pitchFamily="66" charset="0"/>
              </a:rPr>
              <a:t>public</a:t>
            </a:r>
            <a:r>
              <a:rPr lang="en-US" altLang="zh-CN">
                <a:latin typeface="Comic Sans MS" panose="030F0702030302020204" pitchFamily="66" charset="0"/>
              </a:rPr>
              <a:t> </a:t>
            </a:r>
            <a:r>
              <a:rPr lang="en-US" altLang="zh-CN" b="1">
                <a:latin typeface="Comic Sans MS" panose="030F0702030302020204" pitchFamily="66" charset="0"/>
              </a:rPr>
              <a:t>@interface</a:t>
            </a:r>
            <a:r>
              <a:rPr lang="en-US" altLang="zh-CN">
                <a:latin typeface="Comic Sans MS" panose="030F0702030302020204" pitchFamily="66" charset="0"/>
              </a:rPr>
              <a:t> MyAnnotation{  </a:t>
            </a:r>
          </a:p>
          <a:p>
            <a:pPr marL="0" indent="0">
              <a:buFont typeface="Wingdings" panose="05000000000000000000" pitchFamily="2" charset="2"/>
              <a:buNone/>
            </a:pPr>
            <a:r>
              <a:rPr lang="en-US" altLang="zh-CN">
                <a:latin typeface="Comic Sans MS" panose="030F0702030302020204" pitchFamily="66" charset="0"/>
              </a:rPr>
              <a:t>    public String key()  </a:t>
            </a:r>
            <a:r>
              <a:rPr lang="en-US" altLang="zh-CN" b="1">
                <a:solidFill>
                  <a:srgbClr val="FF0000"/>
                </a:solidFill>
                <a:latin typeface="Comic Sans MS" panose="030F0702030302020204" pitchFamily="66" charset="0"/>
              </a:rPr>
              <a:t>defaut</a:t>
            </a:r>
            <a:r>
              <a:rPr lang="en-US" altLang="zh-CN">
                <a:solidFill>
                  <a:srgbClr val="FF0000"/>
                </a:solidFill>
                <a:latin typeface="Comic Sans MS" panose="030F0702030302020204" pitchFamily="66" charset="0"/>
              </a:rPr>
              <a:t> </a:t>
            </a:r>
            <a:r>
              <a:rPr lang="en-US" altLang="zh-CN">
                <a:latin typeface="Comic Sans MS" panose="030F0702030302020204" pitchFamily="66" charset="0"/>
              </a:rPr>
              <a:t>“”;  </a:t>
            </a:r>
          </a:p>
          <a:p>
            <a:pPr marL="0" indent="0">
              <a:buFont typeface="Wingdings" panose="05000000000000000000" pitchFamily="2" charset="2"/>
              <a:buNone/>
            </a:pPr>
            <a:r>
              <a:rPr lang="en-US" altLang="zh-CN">
                <a:latin typeface="Comic Sans MS" panose="030F0702030302020204" pitchFamily="66" charset="0"/>
              </a:rPr>
              <a:t>    public String[] value() </a:t>
            </a:r>
            <a:r>
              <a:rPr lang="en-US" altLang="zh-CN" b="1">
                <a:solidFill>
                  <a:srgbClr val="FF0000"/>
                </a:solidFill>
                <a:latin typeface="Comic Sans MS" panose="030F0702030302020204" pitchFamily="66" charset="0"/>
              </a:rPr>
              <a:t>default</a:t>
            </a:r>
            <a:r>
              <a:rPr lang="en-US" altLang="zh-CN">
                <a:solidFill>
                  <a:srgbClr val="FF0000"/>
                </a:solidFill>
                <a:latin typeface="Comic Sans MS" panose="030F0702030302020204" pitchFamily="66" charset="0"/>
              </a:rPr>
              <a:t> </a:t>
            </a:r>
            <a:r>
              <a:rPr lang="en-US" altLang="zh-CN">
                <a:latin typeface="Comic Sans MS" panose="030F0702030302020204" pitchFamily="66" charset="0"/>
              </a:rPr>
              <a:t>{“**”,”@@”};</a:t>
            </a:r>
          </a:p>
          <a:p>
            <a:pPr marL="0" indent="0">
              <a:buFont typeface="Wingdings" panose="05000000000000000000" pitchFamily="2" charset="2"/>
              <a:buNone/>
            </a:pPr>
            <a:r>
              <a:rPr lang="en-US" altLang="zh-CN">
                <a:latin typeface="Comic Sans MS" panose="030F0702030302020204" pitchFamily="66" charset="0"/>
              </a:rPr>
              <a:t>}</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859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Rectangle 3">
            <a:extLst>
              <a:ext uri="{FF2B5EF4-FFF2-40B4-BE49-F238E27FC236}">
                <a16:creationId xmlns:a16="http://schemas.microsoft.com/office/drawing/2014/main" id="{0E0F714A-6E53-458B-9056-9EEA9A69BA30}"/>
              </a:ext>
            </a:extLst>
          </p:cNvPr>
          <p:cNvSpPr txBox="1">
            <a:spLocks noChangeArrowheads="1"/>
          </p:cNvSpPr>
          <p:nvPr/>
        </p:nvSpPr>
        <p:spPr>
          <a:xfrm>
            <a:off x="318868" y="2436044"/>
            <a:ext cx="11554264"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Comic Sans MS" panose="030F0702030302020204" pitchFamily="66" charset="0"/>
              </a:rPr>
              <a:t> @Target( { </a:t>
            </a:r>
            <a:r>
              <a:rPr lang="en-US" altLang="zh-CN" sz="2400" dirty="0" err="1">
                <a:latin typeface="Comic Sans MS" panose="030F0702030302020204" pitchFamily="66" charset="0"/>
              </a:rPr>
              <a:t>ElementType.METHOD</a:t>
            </a:r>
            <a:r>
              <a:rPr lang="en-US" altLang="zh-CN" sz="2400" dirty="0">
                <a:latin typeface="Comic Sans MS" panose="030F0702030302020204" pitchFamily="66" charset="0"/>
              </a:rPr>
              <a:t>,  </a:t>
            </a:r>
            <a:r>
              <a:rPr lang="en-US" altLang="zh-CN" sz="2400" dirty="0" err="1">
                <a:latin typeface="Comic Sans MS" panose="030F0702030302020204" pitchFamily="66" charset="0"/>
              </a:rPr>
              <a:t>ElementType.CONSTRUCTOR</a:t>
            </a:r>
            <a:r>
              <a:rPr lang="en-US" altLang="zh-CN" sz="2400" dirty="0">
                <a:latin typeface="Comic Sans MS" panose="030F0702030302020204" pitchFamily="66" charset="0"/>
              </a:rPr>
              <a:t> }) </a:t>
            </a:r>
            <a:endParaRPr lang="en-US" altLang="zh-CN" sz="2400" b="1" dirty="0">
              <a:latin typeface="Comic Sans MS" panose="030F0702030302020204" pitchFamily="66" charset="0"/>
            </a:endParaRPr>
          </a:p>
          <a:p>
            <a:pPr marL="0" indent="0">
              <a:buFont typeface="Wingdings" panose="05000000000000000000" pitchFamily="2" charset="2"/>
              <a:buNone/>
            </a:pPr>
            <a:r>
              <a:rPr lang="en-US" altLang="zh-CN" b="1" dirty="0">
                <a:latin typeface="Comic Sans MS" panose="030F0702030302020204" pitchFamily="66" charset="0"/>
              </a:rPr>
              <a:t>public</a:t>
            </a:r>
            <a:r>
              <a:rPr lang="en-US" altLang="zh-CN" dirty="0">
                <a:latin typeface="Comic Sans MS" panose="030F0702030302020204" pitchFamily="66" charset="0"/>
              </a:rPr>
              <a:t> </a:t>
            </a:r>
            <a:r>
              <a:rPr lang="en-US" altLang="zh-CN" b="1" dirty="0">
                <a:latin typeface="Comic Sans MS" panose="030F0702030302020204" pitchFamily="66" charset="0"/>
              </a:rPr>
              <a:t>@interface</a:t>
            </a:r>
            <a:r>
              <a:rPr lang="en-US" altLang="zh-CN" dirty="0">
                <a:latin typeface="Comic Sans MS" panose="030F0702030302020204" pitchFamily="66" charset="0"/>
              </a:rPr>
              <a:t> </a:t>
            </a:r>
            <a:r>
              <a:rPr lang="en-US" altLang="zh-CN" dirty="0" err="1">
                <a:latin typeface="Comic Sans MS" panose="030F0702030302020204" pitchFamily="66" charset="0"/>
              </a:rPr>
              <a:t>MyAnnotation</a:t>
            </a:r>
            <a:r>
              <a:rPr lang="en-US" altLang="zh-CN" dirty="0">
                <a:latin typeface="Comic Sans MS" panose="030F0702030302020204" pitchFamily="66" charset="0"/>
              </a:rPr>
              <a:t>{  </a:t>
            </a:r>
          </a:p>
          <a:p>
            <a:pPr marL="0" indent="0">
              <a:buFont typeface="Wingdings" panose="05000000000000000000" pitchFamily="2" charset="2"/>
              <a:buNone/>
            </a:pPr>
            <a:r>
              <a:rPr lang="en-US" altLang="zh-CN" dirty="0">
                <a:latin typeface="Comic Sans MS" panose="030F0702030302020204" pitchFamily="66" charset="0"/>
              </a:rPr>
              <a:t>    public String key()  </a:t>
            </a:r>
            <a:r>
              <a:rPr lang="en-US" altLang="zh-CN" b="1" dirty="0" err="1">
                <a:solidFill>
                  <a:srgbClr val="FF0000"/>
                </a:solidFill>
                <a:latin typeface="Comic Sans MS" panose="030F0702030302020204" pitchFamily="66" charset="0"/>
              </a:rPr>
              <a:t>defaut</a:t>
            </a:r>
            <a:r>
              <a:rPr lang="en-US" altLang="zh-CN" dirty="0">
                <a:solidFill>
                  <a:srgbClr val="FF0000"/>
                </a:solidFill>
                <a:latin typeface="Comic Sans MS" panose="030F0702030302020204" pitchFamily="66" charset="0"/>
              </a:rPr>
              <a:t> </a:t>
            </a:r>
            <a:r>
              <a:rPr lang="en-US" altLang="zh-CN" dirty="0">
                <a:latin typeface="Comic Sans MS" panose="030F0702030302020204" pitchFamily="66" charset="0"/>
              </a:rPr>
              <a:t>“”;  </a:t>
            </a:r>
          </a:p>
          <a:p>
            <a:pPr marL="0" indent="0">
              <a:buFont typeface="Wingdings" panose="05000000000000000000" pitchFamily="2" charset="2"/>
              <a:buNone/>
            </a:pPr>
            <a:r>
              <a:rPr lang="en-US" altLang="zh-CN" dirty="0">
                <a:latin typeface="Comic Sans MS" panose="030F0702030302020204" pitchFamily="66" charset="0"/>
              </a:rPr>
              <a:t>    public String[] value() </a:t>
            </a:r>
            <a:r>
              <a:rPr lang="en-US" altLang="zh-CN" b="1" dirty="0">
                <a:solidFill>
                  <a:srgbClr val="FF0000"/>
                </a:solidFill>
                <a:latin typeface="Comic Sans MS" panose="030F0702030302020204" pitchFamily="66" charset="0"/>
              </a:rPr>
              <a:t>default</a:t>
            </a:r>
            <a:r>
              <a:rPr lang="en-US" altLang="zh-CN" dirty="0">
                <a:solidFill>
                  <a:srgbClr val="FF0000"/>
                </a:solidFill>
                <a:latin typeface="Comic Sans MS" panose="030F0702030302020204" pitchFamily="66" charset="0"/>
              </a:rPr>
              <a:t> </a:t>
            </a:r>
            <a:r>
              <a:rPr lang="en-US" altLang="zh-CN" dirty="0">
                <a:latin typeface="Comic Sans MS" panose="030F0702030302020204" pitchFamily="66" charset="0"/>
              </a:rPr>
              <a:t>{“**”,”@@”};</a:t>
            </a:r>
          </a:p>
          <a:p>
            <a:pPr marL="0" indent="0">
              <a:buFont typeface="Wingdings" panose="05000000000000000000" pitchFamily="2" charset="2"/>
              <a:buNone/>
            </a:pPr>
            <a:r>
              <a:rPr lang="en-US" altLang="zh-CN" dirty="0">
                <a:latin typeface="Comic Sans MS" panose="030F0702030302020204" pitchFamily="66" charset="0"/>
              </a:rPr>
              <a:t>}</a:t>
            </a:r>
          </a:p>
          <a:p>
            <a:pPr marL="0" indent="0">
              <a:buFont typeface="Wingdings" panose="05000000000000000000" pitchFamily="2" charset="2"/>
              <a:buNone/>
            </a:pPr>
            <a:r>
              <a:rPr lang="en-US" altLang="zh-CN" b="1" dirty="0">
                <a:latin typeface="Comic Sans MS" panose="030F0702030302020204" pitchFamily="66" charset="0"/>
                <a:ea typeface="仿宋" panose="02010609060101010101" pitchFamily="49" charset="-122"/>
              </a:rPr>
              <a:t>//</a:t>
            </a:r>
            <a:r>
              <a:rPr lang="zh-CN" altLang="en-US" b="1" dirty="0">
                <a:latin typeface="Comic Sans MS" panose="030F0702030302020204" pitchFamily="66" charset="0"/>
                <a:ea typeface="仿宋" panose="02010609060101010101" pitchFamily="49" charset="-122"/>
              </a:rPr>
              <a:t>表示</a:t>
            </a:r>
            <a:r>
              <a:rPr lang="en-US" altLang="zh-CN" dirty="0" err="1">
                <a:latin typeface="Comic Sans MS" panose="030F0702030302020204" pitchFamily="66" charset="0"/>
              </a:rPr>
              <a:t>MyAnnotation</a:t>
            </a:r>
            <a:r>
              <a:rPr lang="zh-CN" altLang="en-US" b="1" dirty="0">
                <a:latin typeface="仿宋" panose="02010609060101010101" pitchFamily="49" charset="-122"/>
                <a:ea typeface="仿宋" panose="02010609060101010101" pitchFamily="49" charset="-122"/>
              </a:rPr>
              <a:t>标签只能标注在普通方法和构造函数上，否则报错</a:t>
            </a:r>
          </a:p>
        </p:txBody>
      </p:sp>
      <p:sp>
        <p:nvSpPr>
          <p:cNvPr id="16" name="TextBox 1">
            <a:extLst>
              <a:ext uri="{FF2B5EF4-FFF2-40B4-BE49-F238E27FC236}">
                <a16:creationId xmlns:a16="http://schemas.microsoft.com/office/drawing/2014/main" id="{9B2BB1AF-D397-4F0A-A378-A8050B9CAF31}"/>
              </a:ext>
            </a:extLst>
          </p:cNvPr>
          <p:cNvSpPr txBox="1"/>
          <p:nvPr/>
        </p:nvSpPr>
        <p:spPr>
          <a:xfrm>
            <a:off x="0" y="1500647"/>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标注的对象范围</a:t>
            </a:r>
            <a:endParaRPr lang="en-US" altLang="zh-CN" sz="3200" b="1" dirty="0">
              <a:latin typeface="仿宋" pitchFamily="49" charset="-122"/>
              <a:ea typeface="仿宋" pitchFamily="49" charset="-122"/>
            </a:endParaRPr>
          </a:p>
        </p:txBody>
      </p:sp>
    </p:spTree>
    <p:extLst>
      <p:ext uri="{BB962C8B-B14F-4D97-AF65-F5344CB8AC3E}">
        <p14:creationId xmlns:p14="http://schemas.microsoft.com/office/powerpoint/2010/main" val="354119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4"/>
            <a:ext cx="12233950" cy="273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Rectangle 3">
            <a:extLst>
              <a:ext uri="{FF2B5EF4-FFF2-40B4-BE49-F238E27FC236}">
                <a16:creationId xmlns:a16="http://schemas.microsoft.com/office/drawing/2014/main" id="{3E8CCF7C-91AC-4A52-A3C4-5F00D6FFD56B}"/>
              </a:ext>
            </a:extLst>
          </p:cNvPr>
          <p:cNvSpPr txBox="1">
            <a:spLocks noChangeArrowheads="1"/>
          </p:cNvSpPr>
          <p:nvPr/>
        </p:nvSpPr>
        <p:spPr>
          <a:xfrm>
            <a:off x="611188" y="2060576"/>
            <a:ext cx="10009920" cy="2553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final</a:t>
            </a:r>
            <a:r>
              <a:rPr lang="zh-CN" altLang="en-US" b="1" dirty="0">
                <a:latin typeface="仿宋" panose="02010609060101010101" pitchFamily="49" charset="-122"/>
                <a:ea typeface="仿宋" panose="02010609060101010101" pitchFamily="49" charset="-122"/>
              </a:rPr>
              <a:t>修饰的类不能被继承，即不能有子类。</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Times New Roman" panose="02020603050405020304" pitchFamily="18" charset="0"/>
              </a:rPr>
              <a:t>         final class Executive extends Manager{</a:t>
            </a:r>
          </a:p>
          <a:p>
            <a:pPr lvl="2">
              <a:buFont typeface="Wingdings" panose="05000000000000000000" pitchFamily="2" charset="2"/>
              <a:buNone/>
            </a:pPr>
            <a:r>
              <a:rPr lang="en-US" altLang="zh-CN" sz="2800" b="1" dirty="0">
                <a:latin typeface="Times New Roman" panose="02020603050405020304" pitchFamily="18" charset="0"/>
              </a:rPr>
              <a:t>		 . . . </a:t>
            </a:r>
          </a:p>
          <a:p>
            <a:pPr lvl="2">
              <a:buFont typeface="Wingdings" panose="05000000000000000000" pitchFamily="2" charset="2"/>
              <a:buNone/>
            </a:pPr>
            <a:r>
              <a:rPr lang="en-US" altLang="zh-CN" sz="2800" b="1" dirty="0">
                <a:latin typeface="Times New Roman" panose="02020603050405020304" pitchFamily="18" charset="0"/>
              </a:rPr>
              <a:t>} </a:t>
            </a:r>
            <a:endParaRPr lang="zh-CN" altLang="en-US" sz="2800" dirty="0">
              <a:latin typeface="楷体" panose="02010609060101010101" pitchFamily="49" charset="-122"/>
              <a:ea typeface="楷体" panose="02010609060101010101" pitchFamily="49" charset="-122"/>
            </a:endParaRPr>
          </a:p>
        </p:txBody>
      </p:sp>
      <p:sp>
        <p:nvSpPr>
          <p:cNvPr id="14" name="TextBox 1">
            <a:extLst>
              <a:ext uri="{FF2B5EF4-FFF2-40B4-BE49-F238E27FC236}">
                <a16:creationId xmlns:a16="http://schemas.microsoft.com/office/drawing/2014/main" id="{3CC219AA-CF03-46BB-8C4E-1CD7C3A9EEF3}"/>
              </a:ext>
            </a:extLst>
          </p:cNvPr>
          <p:cNvSpPr txBox="1">
            <a:spLocks noChangeArrowheads="1"/>
          </p:cNvSpPr>
          <p:nvPr/>
        </p:nvSpPr>
        <p:spPr bwMode="auto">
          <a:xfrm>
            <a:off x="766030" y="4921386"/>
            <a:ext cx="871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i="1" dirty="0">
                <a:solidFill>
                  <a:srgbClr val="FF0000"/>
                </a:solidFill>
                <a:latin typeface="Times New Roman" panose="02020603050405020304" pitchFamily="18" charset="0"/>
              </a:rPr>
              <a:t>All methods in a final class are automatically final.</a:t>
            </a:r>
            <a:endParaRPr lang="zh-CN" altLang="en-US" sz="2800" b="1" i="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50994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 calcmode="lin" valueType="num">
                                      <p:cBhvr additive="base">
                                        <p:cTn id="2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 calcmode="lin" valueType="num">
                                      <p:cBhvr additive="base">
                                        <p:cTn id="3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 calcmode="lin" valueType="num">
                                      <p:cBhvr additive="base">
                                        <p:cTn id="3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4"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9B2BB1AF-D397-4F0A-A378-A8050B9CAF31}"/>
              </a:ext>
            </a:extLst>
          </p:cNvPr>
          <p:cNvSpPr txBox="1"/>
          <p:nvPr/>
        </p:nvSpPr>
        <p:spPr>
          <a:xfrm>
            <a:off x="0" y="1500647"/>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标注的对象范围</a:t>
            </a:r>
            <a:endParaRPr lang="en-US" altLang="zh-CN" sz="3200" b="1" dirty="0">
              <a:latin typeface="仿宋" pitchFamily="49" charset="-122"/>
              <a:ea typeface="仿宋" pitchFamily="49" charset="-122"/>
            </a:endParaRPr>
          </a:p>
        </p:txBody>
      </p:sp>
      <p:sp>
        <p:nvSpPr>
          <p:cNvPr id="14" name="Rectangle 3">
            <a:extLst>
              <a:ext uri="{FF2B5EF4-FFF2-40B4-BE49-F238E27FC236}">
                <a16:creationId xmlns:a16="http://schemas.microsoft.com/office/drawing/2014/main" id="{A2E4DCB1-0B18-4285-9AA8-04E2D290B021}"/>
              </a:ext>
            </a:extLst>
          </p:cNvPr>
          <p:cNvSpPr txBox="1">
            <a:spLocks noChangeArrowheads="1"/>
          </p:cNvSpPr>
          <p:nvPr/>
        </p:nvSpPr>
        <p:spPr>
          <a:xfrm>
            <a:off x="872197" y="2563760"/>
            <a:ext cx="9144000" cy="345598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000" b="1">
                <a:latin typeface="Comic Sans MS" panose="030F0702030302020204" pitchFamily="66" charset="0"/>
              </a:rPr>
              <a:t>public</a:t>
            </a:r>
            <a:r>
              <a:rPr lang="en-US" altLang="zh-CN" sz="2000">
                <a:latin typeface="Comic Sans MS" panose="030F0702030302020204" pitchFamily="66" charset="0"/>
              </a:rPr>
              <a:t> </a:t>
            </a:r>
            <a:r>
              <a:rPr lang="en-US" altLang="zh-CN" sz="2000" b="1">
                <a:latin typeface="Comic Sans MS" panose="030F0702030302020204" pitchFamily="66" charset="0"/>
              </a:rPr>
              <a:t>enum</a:t>
            </a:r>
            <a:r>
              <a:rPr lang="en-US" altLang="zh-CN" sz="2000">
                <a:latin typeface="Comic Sans MS" panose="030F0702030302020204" pitchFamily="66" charset="0"/>
              </a:rPr>
              <a:t> ElementType {    </a:t>
            </a:r>
          </a:p>
          <a:p>
            <a:pPr marL="0" indent="0">
              <a:buFont typeface="Wingdings" panose="05000000000000000000" pitchFamily="2" charset="2"/>
              <a:buNone/>
            </a:pPr>
            <a:r>
              <a:rPr lang="en-US" altLang="zh-CN" sz="2000">
                <a:latin typeface="Comic Sans MS" panose="030F0702030302020204" pitchFamily="66" charset="0"/>
              </a:rPr>
              <a:t>  TYPE,         // Class, interface, or enum (but not annotation)    </a:t>
            </a:r>
          </a:p>
          <a:p>
            <a:pPr marL="0" indent="0">
              <a:buFont typeface="Wingdings" panose="05000000000000000000" pitchFamily="2" charset="2"/>
              <a:buNone/>
            </a:pPr>
            <a:r>
              <a:rPr lang="en-US" altLang="zh-CN" sz="2000">
                <a:latin typeface="Comic Sans MS" panose="030F0702030302020204" pitchFamily="66" charset="0"/>
              </a:rPr>
              <a:t>  FIELD,        // Field (including enumerated values)    </a:t>
            </a:r>
          </a:p>
          <a:p>
            <a:pPr marL="0" indent="0">
              <a:buFont typeface="Wingdings" panose="05000000000000000000" pitchFamily="2" charset="2"/>
              <a:buNone/>
            </a:pPr>
            <a:r>
              <a:rPr lang="en-US" altLang="zh-CN" sz="2000">
                <a:latin typeface="Comic Sans MS" panose="030F0702030302020204" pitchFamily="66" charset="0"/>
              </a:rPr>
              <a:t>  METHOD,       // Method (does not include constructors)    </a:t>
            </a:r>
          </a:p>
          <a:p>
            <a:pPr marL="0" indent="0">
              <a:buFont typeface="Wingdings" panose="05000000000000000000" pitchFamily="2" charset="2"/>
              <a:buNone/>
            </a:pPr>
            <a:r>
              <a:rPr lang="en-US" altLang="zh-CN" sz="2000">
                <a:latin typeface="Comic Sans MS" panose="030F0702030302020204" pitchFamily="66" charset="0"/>
              </a:rPr>
              <a:t>  PARAMETER,        // Method parameter    </a:t>
            </a:r>
          </a:p>
          <a:p>
            <a:pPr marL="0" indent="0">
              <a:buFont typeface="Wingdings" panose="05000000000000000000" pitchFamily="2" charset="2"/>
              <a:buNone/>
            </a:pPr>
            <a:r>
              <a:rPr lang="en-US" altLang="zh-CN" sz="2000">
                <a:latin typeface="Comic Sans MS" panose="030F0702030302020204" pitchFamily="66" charset="0"/>
              </a:rPr>
              <a:t>  CONSTRUCTOR,      // Constructor  </a:t>
            </a:r>
          </a:p>
          <a:p>
            <a:pPr marL="0" indent="0">
              <a:buFont typeface="Wingdings" panose="05000000000000000000" pitchFamily="2" charset="2"/>
              <a:buNone/>
            </a:pPr>
            <a:r>
              <a:rPr lang="en-US" altLang="zh-CN" sz="2000">
                <a:latin typeface="Comic Sans MS" panose="030F0702030302020204" pitchFamily="66" charset="0"/>
              </a:rPr>
              <a:t>  LOCAL_VARIABLE,   // Local variable or catch clause  </a:t>
            </a:r>
          </a:p>
          <a:p>
            <a:pPr marL="0" indent="0">
              <a:buFont typeface="Wingdings" panose="05000000000000000000" pitchFamily="2" charset="2"/>
              <a:buNone/>
            </a:pPr>
            <a:r>
              <a:rPr lang="en-US" altLang="zh-CN" sz="2000">
                <a:latin typeface="Comic Sans MS" panose="030F0702030302020204" pitchFamily="66" charset="0"/>
              </a:rPr>
              <a:t>  ANNOTATION_TYPE,  // Annotation Types (meta-annotations)  </a:t>
            </a:r>
          </a:p>
          <a:p>
            <a:pPr marL="0" indent="0">
              <a:buFont typeface="Wingdings" panose="05000000000000000000" pitchFamily="2" charset="2"/>
              <a:buNone/>
            </a:pPr>
            <a:r>
              <a:rPr lang="en-US" altLang="zh-CN" sz="2000">
                <a:latin typeface="Comic Sans MS" panose="030F0702030302020204" pitchFamily="66" charset="0"/>
              </a:rPr>
              <a:t>  PACKAGE       // Java package   </a:t>
            </a:r>
          </a:p>
          <a:p>
            <a:pPr marL="0" indent="0">
              <a:buFont typeface="Wingdings" panose="05000000000000000000" pitchFamily="2" charset="2"/>
              <a:buNone/>
            </a:pPr>
            <a:r>
              <a:rPr lang="en-US" altLang="zh-CN" sz="2000">
                <a:latin typeface="Comic Sans MS" panose="030F0702030302020204" pitchFamily="66" charset="0"/>
              </a:rPr>
              <a:t>}  </a:t>
            </a:r>
            <a:endParaRPr lang="en-US" altLang="zh-CN" sz="2000" dirty="0">
              <a:latin typeface="Comic Sans MS" panose="030F0702030302020204" pitchFamily="66" charset="0"/>
            </a:endParaRPr>
          </a:p>
        </p:txBody>
      </p:sp>
    </p:spTree>
    <p:extLst>
      <p:ext uri="{BB962C8B-B14F-4D97-AF65-F5344CB8AC3E}">
        <p14:creationId xmlns:p14="http://schemas.microsoft.com/office/powerpoint/2010/main" val="268231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Rectangle 3">
            <a:extLst>
              <a:ext uri="{FF2B5EF4-FFF2-40B4-BE49-F238E27FC236}">
                <a16:creationId xmlns:a16="http://schemas.microsoft.com/office/drawing/2014/main" id="{0A8F7395-E241-44C3-8052-F95168F3AE26}"/>
              </a:ext>
            </a:extLst>
          </p:cNvPr>
          <p:cNvSpPr txBox="1">
            <a:spLocks noChangeArrowheads="1"/>
          </p:cNvSpPr>
          <p:nvPr/>
        </p:nvSpPr>
        <p:spPr>
          <a:xfrm>
            <a:off x="1012874" y="2506226"/>
            <a:ext cx="10072467"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000" b="1" dirty="0">
                <a:latin typeface="Comic Sans MS" panose="030F0702030302020204" pitchFamily="66" charset="0"/>
              </a:rPr>
              <a:t>public</a:t>
            </a:r>
            <a:r>
              <a:rPr lang="en-US" altLang="zh-CN" sz="2000" dirty="0">
                <a:latin typeface="Comic Sans MS" panose="030F0702030302020204" pitchFamily="66" charset="0"/>
              </a:rPr>
              <a:t> </a:t>
            </a:r>
            <a:r>
              <a:rPr lang="en-US" altLang="zh-CN" sz="2000" b="1" dirty="0" err="1">
                <a:latin typeface="Comic Sans MS" panose="030F0702030302020204" pitchFamily="66" charset="0"/>
              </a:rPr>
              <a:t>enum</a:t>
            </a:r>
            <a:r>
              <a:rPr lang="en-US" altLang="zh-CN" sz="2000" dirty="0">
                <a:latin typeface="Comic Sans MS" panose="030F0702030302020204" pitchFamily="66" charset="0"/>
              </a:rPr>
              <a:t> </a:t>
            </a:r>
            <a:r>
              <a:rPr lang="en-US" altLang="zh-CN" sz="2000" dirty="0" err="1">
                <a:latin typeface="Comic Sans MS" panose="030F0702030302020204" pitchFamily="66" charset="0"/>
              </a:rPr>
              <a:t>RetentionPolicy</a:t>
            </a:r>
            <a:r>
              <a:rPr lang="en-US" altLang="zh-CN" sz="2000" dirty="0">
                <a:latin typeface="Comic Sans MS" panose="030F0702030302020204" pitchFamily="66" charset="0"/>
              </a:rPr>
              <a:t> {    </a:t>
            </a:r>
          </a:p>
          <a:p>
            <a:pPr marL="0" indent="0">
              <a:buFont typeface="Wingdings" panose="05000000000000000000" pitchFamily="2" charset="2"/>
              <a:buNone/>
            </a:pPr>
            <a:r>
              <a:rPr lang="en-US" altLang="zh-CN" sz="2000" dirty="0">
                <a:latin typeface="Comic Sans MS" panose="030F0702030302020204" pitchFamily="66" charset="0"/>
              </a:rPr>
              <a:t>  SOURCE,// Annotation is discarded by the compiler  </a:t>
            </a:r>
          </a:p>
          <a:p>
            <a:pPr marL="0" indent="0">
              <a:buFont typeface="Wingdings" panose="05000000000000000000" pitchFamily="2" charset="2"/>
              <a:buNone/>
            </a:pPr>
            <a:r>
              <a:rPr lang="en-US" altLang="zh-CN" sz="2000" dirty="0">
                <a:latin typeface="Comic Sans MS" panose="030F0702030302020204" pitchFamily="66" charset="0"/>
              </a:rPr>
              <a:t>  CLASS,// Annotation is stored in the class file, but ignored by the VM        </a:t>
            </a:r>
          </a:p>
          <a:p>
            <a:pPr marL="0" indent="0">
              <a:buFont typeface="Wingdings" panose="05000000000000000000" pitchFamily="2" charset="2"/>
              <a:buNone/>
            </a:pPr>
            <a:r>
              <a:rPr lang="en-US" altLang="zh-CN" sz="2000" dirty="0">
                <a:latin typeface="Comic Sans MS" panose="030F0702030302020204" pitchFamily="66" charset="0"/>
              </a:rPr>
              <a:t>  RUNTIME// Annotation is stored in the class file and read by the VM </a:t>
            </a:r>
          </a:p>
          <a:p>
            <a:pPr marL="0" indent="0">
              <a:buFont typeface="Wingdings" panose="05000000000000000000" pitchFamily="2" charset="2"/>
              <a:buNone/>
            </a:pPr>
            <a:r>
              <a:rPr lang="en-US" altLang="zh-CN" sz="2000" dirty="0">
                <a:latin typeface="Comic Sans MS" panose="030F0702030302020204" pitchFamily="66" charset="0"/>
              </a:rPr>
              <a:t>}</a:t>
            </a:r>
          </a:p>
        </p:txBody>
      </p:sp>
      <p:sp>
        <p:nvSpPr>
          <p:cNvPr id="15" name="TextBox 1">
            <a:extLst>
              <a:ext uri="{FF2B5EF4-FFF2-40B4-BE49-F238E27FC236}">
                <a16:creationId xmlns:a16="http://schemas.microsoft.com/office/drawing/2014/main" id="{D340F382-F30A-426C-9E8F-92CBA56BB7CD}"/>
              </a:ext>
            </a:extLst>
          </p:cNvPr>
          <p:cNvSpPr txBox="1"/>
          <p:nvPr/>
        </p:nvSpPr>
        <p:spPr>
          <a:xfrm>
            <a:off x="0" y="1488548"/>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保持性策略</a:t>
            </a:r>
            <a:endParaRPr lang="en-US" altLang="zh-CN" sz="3200" b="1" dirty="0">
              <a:latin typeface="仿宋" pitchFamily="49" charset="-122"/>
              <a:ea typeface="仿宋" pitchFamily="49" charset="-122"/>
            </a:endParaRPr>
          </a:p>
        </p:txBody>
      </p:sp>
    </p:spTree>
    <p:extLst>
      <p:ext uri="{BB962C8B-B14F-4D97-AF65-F5344CB8AC3E}">
        <p14:creationId xmlns:p14="http://schemas.microsoft.com/office/powerpoint/2010/main" val="215881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D340F382-F30A-426C-9E8F-92CBA56BB7CD}"/>
              </a:ext>
            </a:extLst>
          </p:cNvPr>
          <p:cNvSpPr txBox="1"/>
          <p:nvPr/>
        </p:nvSpPr>
        <p:spPr>
          <a:xfrm>
            <a:off x="0" y="1488548"/>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保持性策略</a:t>
            </a:r>
            <a:endParaRPr lang="en-US" altLang="zh-CN" sz="3200" b="1" dirty="0">
              <a:latin typeface="仿宋" pitchFamily="49" charset="-122"/>
              <a:ea typeface="仿宋" pitchFamily="49" charset="-122"/>
            </a:endParaRPr>
          </a:p>
        </p:txBody>
      </p:sp>
      <p:sp>
        <p:nvSpPr>
          <p:cNvPr id="14" name="Rectangle 3">
            <a:extLst>
              <a:ext uri="{FF2B5EF4-FFF2-40B4-BE49-F238E27FC236}">
                <a16:creationId xmlns:a16="http://schemas.microsoft.com/office/drawing/2014/main" id="{A73CB361-E19D-416C-9728-F2B7B20DD84C}"/>
              </a:ext>
            </a:extLst>
          </p:cNvPr>
          <p:cNvSpPr txBox="1">
            <a:spLocks noChangeArrowheads="1"/>
          </p:cNvSpPr>
          <p:nvPr/>
        </p:nvSpPr>
        <p:spPr>
          <a:xfrm>
            <a:off x="1520412" y="2745153"/>
            <a:ext cx="9144000"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000">
                <a:latin typeface="Comic Sans MS" panose="030F0702030302020204" pitchFamily="66" charset="0"/>
              </a:rPr>
              <a:t> @Retention(value=RetentionPolicy.RUNTIME) </a:t>
            </a:r>
          </a:p>
          <a:p>
            <a:pPr marL="0" indent="0">
              <a:buFont typeface="Wingdings" panose="05000000000000000000" pitchFamily="2" charset="2"/>
              <a:buNone/>
            </a:pPr>
            <a:r>
              <a:rPr lang="en-US" altLang="zh-CN" sz="2000" b="1">
                <a:latin typeface="Comic Sans MS" panose="030F0702030302020204" pitchFamily="66" charset="0"/>
              </a:rPr>
              <a:t>public</a:t>
            </a:r>
            <a:r>
              <a:rPr lang="en-US" altLang="zh-CN" sz="2000">
                <a:latin typeface="Comic Sans MS" panose="030F0702030302020204" pitchFamily="66" charset="0"/>
              </a:rPr>
              <a:t> </a:t>
            </a:r>
            <a:r>
              <a:rPr lang="en-US" altLang="zh-CN" sz="2000" b="1">
                <a:latin typeface="Comic Sans MS" panose="030F0702030302020204" pitchFamily="66" charset="0"/>
              </a:rPr>
              <a:t>@interface</a:t>
            </a:r>
            <a:r>
              <a:rPr lang="en-US" altLang="zh-CN" sz="2000">
                <a:latin typeface="Comic Sans MS" panose="030F0702030302020204" pitchFamily="66" charset="0"/>
              </a:rPr>
              <a:t> MyAnnotation{  </a:t>
            </a:r>
          </a:p>
          <a:p>
            <a:pPr marL="0" indent="0">
              <a:buFont typeface="Wingdings" panose="05000000000000000000" pitchFamily="2" charset="2"/>
              <a:buNone/>
            </a:pPr>
            <a:r>
              <a:rPr lang="en-US" altLang="zh-CN" sz="2000">
                <a:latin typeface="Comic Sans MS" panose="030F0702030302020204" pitchFamily="66" charset="0"/>
              </a:rPr>
              <a:t>    public String key()  </a:t>
            </a:r>
            <a:r>
              <a:rPr lang="en-US" altLang="zh-CN" sz="2000" b="1">
                <a:solidFill>
                  <a:srgbClr val="FF0000"/>
                </a:solidFill>
                <a:latin typeface="Comic Sans MS" panose="030F0702030302020204" pitchFamily="66" charset="0"/>
              </a:rPr>
              <a:t>defaut</a:t>
            </a:r>
            <a:r>
              <a:rPr lang="en-US" altLang="zh-CN" sz="2000">
                <a:solidFill>
                  <a:srgbClr val="FF0000"/>
                </a:solidFill>
                <a:latin typeface="Comic Sans MS" panose="030F0702030302020204" pitchFamily="66" charset="0"/>
              </a:rPr>
              <a:t> </a:t>
            </a:r>
            <a:r>
              <a:rPr lang="en-US" altLang="zh-CN" sz="2000">
                <a:latin typeface="Comic Sans MS" panose="030F0702030302020204" pitchFamily="66" charset="0"/>
              </a:rPr>
              <a:t>“”;  </a:t>
            </a:r>
          </a:p>
          <a:p>
            <a:pPr marL="0" indent="0">
              <a:buFont typeface="Wingdings" panose="05000000000000000000" pitchFamily="2" charset="2"/>
              <a:buNone/>
            </a:pPr>
            <a:r>
              <a:rPr lang="en-US" altLang="zh-CN" sz="2000">
                <a:latin typeface="Comic Sans MS" panose="030F0702030302020204" pitchFamily="66" charset="0"/>
              </a:rPr>
              <a:t>    public String[] value() </a:t>
            </a:r>
            <a:r>
              <a:rPr lang="en-US" altLang="zh-CN" sz="2000" b="1">
                <a:solidFill>
                  <a:srgbClr val="FF0000"/>
                </a:solidFill>
                <a:latin typeface="Comic Sans MS" panose="030F0702030302020204" pitchFamily="66" charset="0"/>
              </a:rPr>
              <a:t>default</a:t>
            </a:r>
            <a:r>
              <a:rPr lang="en-US" altLang="zh-CN" sz="2000">
                <a:solidFill>
                  <a:srgbClr val="FF0000"/>
                </a:solidFill>
                <a:latin typeface="Comic Sans MS" panose="030F0702030302020204" pitchFamily="66" charset="0"/>
              </a:rPr>
              <a:t> </a:t>
            </a:r>
            <a:r>
              <a:rPr lang="en-US" altLang="zh-CN" sz="2000">
                <a:latin typeface="Comic Sans MS" panose="030F0702030302020204" pitchFamily="66" charset="0"/>
              </a:rPr>
              <a:t>{“**”,”@@”};</a:t>
            </a:r>
          </a:p>
          <a:p>
            <a:pPr marL="0" indent="0">
              <a:buFont typeface="Wingdings" panose="05000000000000000000" pitchFamily="2" charset="2"/>
              <a:buNone/>
            </a:pPr>
            <a:r>
              <a:rPr lang="en-US" altLang="zh-CN" sz="2000">
                <a:latin typeface="Comic Sans MS" panose="030F0702030302020204" pitchFamily="66" charset="0"/>
              </a:rPr>
              <a:t>}</a:t>
            </a:r>
          </a:p>
          <a:p>
            <a:pPr marL="0" indent="0">
              <a:buFont typeface="Wingdings" panose="05000000000000000000" pitchFamily="2" charset="2"/>
              <a:buNone/>
            </a:pPr>
            <a:r>
              <a:rPr lang="en-US" altLang="zh-CN" sz="2000" b="1">
                <a:latin typeface="Comic Sans MS" panose="030F0702030302020204" pitchFamily="66" charset="0"/>
                <a:ea typeface="仿宋" panose="02010609060101010101" pitchFamily="49" charset="-122"/>
              </a:rPr>
              <a:t>//</a:t>
            </a:r>
            <a:r>
              <a:rPr lang="zh-CN" altLang="en-US" sz="2000" b="1">
                <a:latin typeface="Comic Sans MS" panose="030F0702030302020204" pitchFamily="66" charset="0"/>
                <a:ea typeface="仿宋" panose="02010609060101010101" pitchFamily="49" charset="-122"/>
              </a:rPr>
              <a:t>表示</a:t>
            </a:r>
            <a:r>
              <a:rPr lang="en-US" altLang="zh-CN" sz="2000">
                <a:latin typeface="Comic Sans MS" panose="030F0702030302020204" pitchFamily="66" charset="0"/>
              </a:rPr>
              <a:t>MyAnnotation</a:t>
            </a:r>
            <a:r>
              <a:rPr lang="zh-CN" altLang="en-US" sz="2000" b="1">
                <a:latin typeface="仿宋" panose="02010609060101010101" pitchFamily="49" charset="-122"/>
                <a:ea typeface="仿宋" panose="02010609060101010101" pitchFamily="49" charset="-122"/>
              </a:rPr>
              <a:t>标签在运行时有效</a:t>
            </a:r>
            <a:endParaRPr lang="zh-CN" altLang="en-US"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1255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561440"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TextBox 1">
            <a:extLst>
              <a:ext uri="{FF2B5EF4-FFF2-40B4-BE49-F238E27FC236}">
                <a16:creationId xmlns:a16="http://schemas.microsoft.com/office/drawing/2014/main" id="{D340F382-F30A-426C-9E8F-92CBA56BB7CD}"/>
              </a:ext>
            </a:extLst>
          </p:cNvPr>
          <p:cNvSpPr txBox="1"/>
          <p:nvPr/>
        </p:nvSpPr>
        <p:spPr>
          <a:xfrm>
            <a:off x="0" y="1488548"/>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保持性策略</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FFB93BE9-419F-465A-B32D-76E613496C45}"/>
              </a:ext>
            </a:extLst>
          </p:cNvPr>
          <p:cNvSpPr txBox="1">
            <a:spLocks noChangeArrowheads="1"/>
          </p:cNvSpPr>
          <p:nvPr/>
        </p:nvSpPr>
        <p:spPr>
          <a:xfrm>
            <a:off x="731520" y="2539562"/>
            <a:ext cx="9144000"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3200" b="1" dirty="0">
                <a:latin typeface="仿宋" panose="02010609060101010101" pitchFamily="49" charset="-122"/>
                <a:ea typeface="仿宋" panose="02010609060101010101" pitchFamily="49" charset="-122"/>
              </a:rPr>
              <a:t>几种内建的</a:t>
            </a:r>
            <a:r>
              <a:rPr lang="en-US" altLang="zh-CN" sz="3200" b="1" dirty="0">
                <a:latin typeface="仿宋" panose="02010609060101010101" pitchFamily="49" charset="-122"/>
                <a:ea typeface="仿宋" panose="02010609060101010101" pitchFamily="49" charset="-122"/>
              </a:rPr>
              <a:t>Annotation</a:t>
            </a:r>
            <a:r>
              <a:rPr lang="zh-CN" altLang="en-US" sz="3200" b="1" dirty="0">
                <a:latin typeface="仿宋" panose="02010609060101010101" pitchFamily="49" charset="-122"/>
                <a:ea typeface="仿宋" panose="02010609060101010101" pitchFamily="49" charset="-122"/>
              </a:rPr>
              <a:t>的</a:t>
            </a:r>
            <a:r>
              <a:rPr lang="en-US" altLang="zh-CN" sz="3200" b="1" dirty="0" err="1">
                <a:latin typeface="仿宋" panose="02010609060101010101" pitchFamily="49" charset="-122"/>
                <a:ea typeface="仿宋" panose="02010609060101010101" pitchFamily="49" charset="-122"/>
              </a:rPr>
              <a:t>RetentionPolicy</a:t>
            </a:r>
            <a:r>
              <a:rPr lang="zh-CN" altLang="en-US" sz="3200" b="1" dirty="0">
                <a:latin typeface="仿宋" panose="02010609060101010101" pitchFamily="49" charset="-122"/>
                <a:ea typeface="仿宋" panose="02010609060101010101" pitchFamily="49" charset="-122"/>
              </a:rPr>
              <a:t>：</a:t>
            </a:r>
            <a:endParaRPr lang="en-US" altLang="zh-CN" sz="3200"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@Override</a:t>
            </a:r>
            <a:r>
              <a:rPr lang="zh-CN" altLang="en-US" sz="2400" b="1" dirty="0">
                <a:latin typeface="仿宋" panose="02010609060101010101" pitchFamily="49" charset="-122"/>
                <a:ea typeface="仿宋" panose="02010609060101010101" pitchFamily="49" charset="-122"/>
              </a:rPr>
              <a:t>定义采用的是</a:t>
            </a:r>
            <a:r>
              <a:rPr lang="en-US" altLang="zh-CN" sz="2400" b="1" dirty="0">
                <a:latin typeface="仿宋" panose="02010609060101010101" pitchFamily="49" charset="-122"/>
                <a:ea typeface="仿宋" panose="02010609060101010101" pitchFamily="49" charset="-122"/>
              </a:rPr>
              <a:t>@Retention(value=SOURCE),</a:t>
            </a:r>
            <a:r>
              <a:rPr lang="zh-CN" altLang="en-US" sz="2400" b="1" dirty="0">
                <a:latin typeface="仿宋" panose="02010609060101010101" pitchFamily="49" charset="-122"/>
                <a:ea typeface="仿宋" panose="02010609060101010101" pitchFamily="49" charset="-122"/>
              </a:rPr>
              <a:t>只能在源文件中出现。</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@Deprecated</a:t>
            </a:r>
            <a:r>
              <a:rPr lang="zh-CN" altLang="en-US" sz="2400" b="1" dirty="0">
                <a:latin typeface="仿宋" panose="02010609060101010101" pitchFamily="49" charset="-122"/>
                <a:ea typeface="仿宋" panose="02010609060101010101" pitchFamily="49" charset="-122"/>
              </a:rPr>
              <a:t>定义采用的是</a:t>
            </a:r>
            <a:r>
              <a:rPr lang="en-US" altLang="zh-CN" sz="2400" b="1" dirty="0">
                <a:latin typeface="仿宋" panose="02010609060101010101" pitchFamily="49" charset="-122"/>
                <a:ea typeface="仿宋" panose="02010609060101010101" pitchFamily="49" charset="-122"/>
              </a:rPr>
              <a:t>@Retention(value=RUNTIME)</a:t>
            </a:r>
            <a:r>
              <a:rPr lang="zh-CN" altLang="en-US" sz="2400" b="1" dirty="0">
                <a:latin typeface="仿宋" panose="02010609060101010101" pitchFamily="49" charset="-122"/>
                <a:ea typeface="仿宋" panose="02010609060101010101" pitchFamily="49" charset="-122"/>
              </a:rPr>
              <a:t>，可以在执行时出现。</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@SuppressWarnings</a:t>
            </a:r>
            <a:r>
              <a:rPr lang="zh-CN" altLang="en-US" sz="2400" b="1" dirty="0">
                <a:latin typeface="仿宋" panose="02010609060101010101" pitchFamily="49" charset="-122"/>
                <a:ea typeface="仿宋" panose="02010609060101010101" pitchFamily="49" charset="-122"/>
              </a:rPr>
              <a:t>定义采用的是</a:t>
            </a:r>
            <a:r>
              <a:rPr lang="en-US" altLang="zh-CN" sz="2400" b="1" dirty="0">
                <a:latin typeface="仿宋" panose="02010609060101010101" pitchFamily="49" charset="-122"/>
                <a:ea typeface="仿宋" panose="02010609060101010101" pitchFamily="49" charset="-122"/>
              </a:rPr>
              <a:t>@Retention(value=SOURCE),</a:t>
            </a:r>
            <a:r>
              <a:rPr lang="zh-CN" altLang="en-US" sz="2400" b="1" dirty="0">
                <a:latin typeface="仿宋" panose="02010609060101010101" pitchFamily="49" charset="-122"/>
                <a:ea typeface="仿宋" panose="02010609060101010101" pitchFamily="49" charset="-122"/>
              </a:rPr>
              <a:t>只能在源文件中出现。</a:t>
            </a:r>
          </a:p>
        </p:txBody>
      </p:sp>
    </p:spTree>
    <p:extLst>
      <p:ext uri="{BB962C8B-B14F-4D97-AF65-F5344CB8AC3E}">
        <p14:creationId xmlns:p14="http://schemas.microsoft.com/office/powerpoint/2010/main" val="342793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Rectangle 3">
            <a:extLst>
              <a:ext uri="{FF2B5EF4-FFF2-40B4-BE49-F238E27FC236}">
                <a16:creationId xmlns:a16="http://schemas.microsoft.com/office/drawing/2014/main" id="{5D45DEC7-DB4C-4250-BFE8-368461787331}"/>
              </a:ext>
            </a:extLst>
          </p:cNvPr>
          <p:cNvSpPr txBox="1">
            <a:spLocks noChangeArrowheads="1"/>
          </p:cNvSpPr>
          <p:nvPr/>
        </p:nvSpPr>
        <p:spPr>
          <a:xfrm>
            <a:off x="1005084" y="2660225"/>
            <a:ext cx="9700430" cy="2664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solidFill>
                  <a:srgbClr val="FF0000"/>
                </a:solidFill>
                <a:latin typeface="仿宋" panose="02010609060101010101" pitchFamily="49" charset="-122"/>
                <a:ea typeface="仿宋" panose="02010609060101010101" pitchFamily="49" charset="-122"/>
              </a:rPr>
              <a:t>标签只起到标记</a:t>
            </a:r>
            <a:r>
              <a:rPr lang="en-US" altLang="zh-CN" b="1" dirty="0">
                <a:solidFill>
                  <a:srgbClr val="FF0000"/>
                </a:solidFill>
                <a:latin typeface="仿宋" panose="02010609060101010101" pitchFamily="49" charset="-122"/>
                <a:ea typeface="仿宋" panose="02010609060101010101" pitchFamily="49" charset="-122"/>
              </a:rPr>
              <a:t>(</a:t>
            </a:r>
            <a:r>
              <a:rPr lang="zh-CN" altLang="en-US" b="1" dirty="0">
                <a:solidFill>
                  <a:srgbClr val="FF0000"/>
                </a:solidFill>
                <a:latin typeface="仿宋" panose="02010609060101010101" pitchFamily="49" charset="-122"/>
                <a:ea typeface="仿宋" panose="02010609060101010101" pitchFamily="49" charset="-122"/>
              </a:rPr>
              <a:t>记号</a:t>
            </a:r>
            <a:r>
              <a:rPr lang="en-US" altLang="zh-CN" b="1" dirty="0">
                <a:solidFill>
                  <a:srgbClr val="FF0000"/>
                </a:solidFill>
                <a:latin typeface="仿宋" panose="02010609060101010101" pitchFamily="49" charset="-122"/>
                <a:ea typeface="仿宋" panose="02010609060101010101" pitchFamily="49" charset="-122"/>
              </a:rPr>
              <a:t>)</a:t>
            </a:r>
            <a:r>
              <a:rPr lang="zh-CN" altLang="en-US" b="1" dirty="0">
                <a:solidFill>
                  <a:srgbClr val="FF0000"/>
                </a:solidFill>
                <a:latin typeface="仿宋" panose="02010609060101010101" pitchFamily="49" charset="-122"/>
                <a:ea typeface="仿宋" panose="02010609060101010101" pitchFamily="49" charset="-122"/>
              </a:rPr>
              <a:t>的作用，要实现相关功能，需要编写额外的程序代码，获取标记</a:t>
            </a:r>
            <a:r>
              <a:rPr lang="en-US" altLang="zh-CN" b="1" dirty="0">
                <a:solidFill>
                  <a:srgbClr val="FF0000"/>
                </a:solidFill>
                <a:latin typeface="仿宋" panose="02010609060101010101" pitchFamily="49" charset="-122"/>
                <a:ea typeface="仿宋" panose="02010609060101010101" pitchFamily="49" charset="-122"/>
              </a:rPr>
              <a:t>(</a:t>
            </a:r>
            <a:r>
              <a:rPr lang="zh-CN" altLang="en-US" b="1" dirty="0">
                <a:solidFill>
                  <a:srgbClr val="FF0000"/>
                </a:solidFill>
                <a:latin typeface="仿宋" panose="02010609060101010101" pitchFamily="49" charset="-122"/>
                <a:ea typeface="仿宋" panose="02010609060101010101" pitchFamily="49" charset="-122"/>
              </a:rPr>
              <a:t>以及相关参数</a:t>
            </a:r>
            <a:r>
              <a:rPr lang="en-US" altLang="zh-CN" b="1" dirty="0">
                <a:solidFill>
                  <a:srgbClr val="FF0000"/>
                </a:solidFill>
                <a:latin typeface="仿宋" panose="02010609060101010101" pitchFamily="49" charset="-122"/>
                <a:ea typeface="仿宋" panose="02010609060101010101" pitchFamily="49" charset="-122"/>
              </a:rPr>
              <a:t>)</a:t>
            </a:r>
            <a:r>
              <a:rPr lang="zh-CN" altLang="en-US" b="1" dirty="0">
                <a:solidFill>
                  <a:srgbClr val="FF0000"/>
                </a:solidFill>
                <a:latin typeface="仿宋" panose="02010609060101010101" pitchFamily="49" charset="-122"/>
                <a:ea typeface="仿宋" panose="02010609060101010101" pitchFamily="49" charset="-122"/>
              </a:rPr>
              <a:t>，实现逻辑功能。</a:t>
            </a: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功能如何实现？</a:t>
            </a:r>
            <a:endParaRPr lang="en-US" altLang="zh-CN" sz="3200" b="1" dirty="0">
              <a:latin typeface="仿宋" pitchFamily="49" charset="-122"/>
              <a:ea typeface="仿宋" pitchFamily="49" charset="-122"/>
            </a:endParaRPr>
          </a:p>
        </p:txBody>
      </p:sp>
    </p:spTree>
    <p:extLst>
      <p:ext uri="{BB962C8B-B14F-4D97-AF65-F5344CB8AC3E}">
        <p14:creationId xmlns:p14="http://schemas.microsoft.com/office/powerpoint/2010/main" val="42396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功能如何实现？</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4D8B93E6-BB0D-4DD4-A2F0-B9972E1D5C00}"/>
              </a:ext>
            </a:extLst>
          </p:cNvPr>
          <p:cNvSpPr txBox="1">
            <a:spLocks noChangeArrowheads="1"/>
          </p:cNvSpPr>
          <p:nvPr/>
        </p:nvSpPr>
        <p:spPr>
          <a:xfrm>
            <a:off x="1553723" y="2621257"/>
            <a:ext cx="7777162" cy="345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solidFill>
                  <a:srgbClr val="FF0000"/>
                </a:solidFill>
                <a:latin typeface="仿宋" panose="02010609060101010101" pitchFamily="49" charset="-122"/>
                <a:ea typeface="仿宋" panose="02010609060101010101" pitchFamily="49" charset="-122"/>
              </a:rPr>
              <a:t>利用</a:t>
            </a:r>
            <a:r>
              <a:rPr lang="en-US" altLang="zh-CN" b="1" dirty="0">
                <a:solidFill>
                  <a:srgbClr val="FF0000"/>
                </a:solidFill>
                <a:latin typeface="仿宋" panose="02010609060101010101" pitchFamily="49" charset="-122"/>
                <a:ea typeface="仿宋" panose="02010609060101010101" pitchFamily="49" charset="-122"/>
              </a:rPr>
              <a:t>JAVA</a:t>
            </a:r>
            <a:r>
              <a:rPr lang="zh-CN" altLang="en-US" b="1" dirty="0">
                <a:solidFill>
                  <a:srgbClr val="FF0000"/>
                </a:solidFill>
                <a:latin typeface="仿宋" panose="02010609060101010101" pitchFamily="49" charset="-122"/>
                <a:ea typeface="仿宋" panose="02010609060101010101" pitchFamily="49" charset="-122"/>
              </a:rPr>
              <a:t>的反射技术，可以获取</a:t>
            </a:r>
            <a:r>
              <a:rPr lang="en-US" altLang="zh-CN" b="1" dirty="0">
                <a:solidFill>
                  <a:srgbClr val="FF0000"/>
                </a:solidFill>
                <a:latin typeface="Comic Sans MS" panose="030F0702030302020204" pitchFamily="66" charset="0"/>
                <a:ea typeface="仿宋" panose="02010609060101010101" pitchFamily="49" charset="-122"/>
              </a:rPr>
              <a:t>Class</a:t>
            </a:r>
            <a:r>
              <a:rPr lang="zh-CN" altLang="en-US" b="1" dirty="0">
                <a:solidFill>
                  <a:srgbClr val="FF0000"/>
                </a:solidFill>
                <a:latin typeface="Comic Sans MS" panose="030F0702030302020204" pitchFamily="66" charset="0"/>
                <a:ea typeface="仿宋" panose="02010609060101010101" pitchFamily="49" charset="-122"/>
              </a:rPr>
              <a:t>、</a:t>
            </a:r>
            <a:r>
              <a:rPr lang="en-US" altLang="zh-CN" b="1" dirty="0">
                <a:solidFill>
                  <a:srgbClr val="FF0000"/>
                </a:solidFill>
                <a:latin typeface="Comic Sans MS" panose="030F0702030302020204" pitchFamily="66" charset="0"/>
                <a:ea typeface="仿宋" panose="02010609060101010101" pitchFamily="49" charset="-122"/>
              </a:rPr>
              <a:t> Constructor</a:t>
            </a:r>
            <a:r>
              <a:rPr lang="zh-CN" altLang="en-US" b="1" dirty="0">
                <a:solidFill>
                  <a:srgbClr val="FF0000"/>
                </a:solidFill>
                <a:latin typeface="Comic Sans MS" panose="030F0702030302020204" pitchFamily="66" charset="0"/>
                <a:ea typeface="仿宋" panose="02010609060101010101" pitchFamily="49" charset="-122"/>
              </a:rPr>
              <a:t>、</a:t>
            </a:r>
            <a:r>
              <a:rPr lang="en-US" altLang="zh-CN" b="1" dirty="0">
                <a:solidFill>
                  <a:srgbClr val="FF0000"/>
                </a:solidFill>
                <a:latin typeface="Comic Sans MS" panose="030F0702030302020204" pitchFamily="66" charset="0"/>
                <a:ea typeface="仿宋" panose="02010609060101010101" pitchFamily="49" charset="-122"/>
              </a:rPr>
              <a:t>Field</a:t>
            </a:r>
            <a:r>
              <a:rPr lang="zh-CN" altLang="en-US" b="1" dirty="0">
                <a:solidFill>
                  <a:srgbClr val="FF0000"/>
                </a:solidFill>
                <a:latin typeface="Comic Sans MS" panose="030F0702030302020204" pitchFamily="66" charset="0"/>
                <a:ea typeface="仿宋" panose="02010609060101010101" pitchFamily="49" charset="-122"/>
              </a:rPr>
              <a:t>、</a:t>
            </a:r>
            <a:r>
              <a:rPr lang="en-US" altLang="zh-CN" b="1" dirty="0">
                <a:solidFill>
                  <a:srgbClr val="FF0000"/>
                </a:solidFill>
                <a:latin typeface="Comic Sans MS" panose="030F0702030302020204" pitchFamily="66" charset="0"/>
                <a:ea typeface="仿宋" panose="02010609060101010101" pitchFamily="49" charset="-122"/>
              </a:rPr>
              <a:t>Method</a:t>
            </a:r>
            <a:r>
              <a:rPr lang="zh-CN" altLang="en-US" b="1" dirty="0">
                <a:solidFill>
                  <a:srgbClr val="FF0000"/>
                </a:solidFill>
                <a:latin typeface="Comic Sans MS" panose="030F0702030302020204" pitchFamily="66" charset="0"/>
                <a:ea typeface="仿宋" panose="02010609060101010101" pitchFamily="49" charset="-122"/>
              </a:rPr>
              <a:t>、</a:t>
            </a:r>
            <a:r>
              <a:rPr lang="en-US" altLang="zh-CN" b="1" dirty="0">
                <a:solidFill>
                  <a:srgbClr val="FF0000"/>
                </a:solidFill>
                <a:latin typeface="Comic Sans MS" panose="030F0702030302020204" pitchFamily="66" charset="0"/>
                <a:ea typeface="仿宋" panose="02010609060101010101" pitchFamily="49" charset="-122"/>
              </a:rPr>
              <a:t>Package</a:t>
            </a:r>
            <a:r>
              <a:rPr lang="zh-CN" altLang="en-US" b="1" dirty="0">
                <a:solidFill>
                  <a:srgbClr val="FF0000"/>
                </a:solidFill>
                <a:latin typeface="仿宋" panose="02010609060101010101" pitchFamily="49" charset="-122"/>
                <a:ea typeface="仿宋" panose="02010609060101010101" pitchFamily="49" charset="-122"/>
              </a:rPr>
              <a:t>等对象的所有</a:t>
            </a:r>
            <a:r>
              <a:rPr lang="en-US" altLang="zh-CN" b="1" dirty="0">
                <a:solidFill>
                  <a:srgbClr val="FF0000"/>
                </a:solidFill>
                <a:latin typeface="仿宋" panose="02010609060101010101" pitchFamily="49" charset="-122"/>
                <a:ea typeface="仿宋" panose="02010609060101010101" pitchFamily="49" charset="-122"/>
              </a:rPr>
              <a:t>Annotations</a:t>
            </a:r>
            <a:r>
              <a:rPr lang="zh-CN" altLang="en-US" b="1" dirty="0">
                <a:solidFill>
                  <a:srgbClr val="FF0000"/>
                </a:solidFill>
                <a:latin typeface="仿宋" panose="02010609060101010101" pitchFamily="49" charset="-122"/>
                <a:ea typeface="仿宋" panose="02010609060101010101" pitchFamily="49" charset="-122"/>
              </a:rPr>
              <a:t>信息。</a:t>
            </a:r>
          </a:p>
        </p:txBody>
      </p:sp>
    </p:spTree>
    <p:extLst>
      <p:ext uri="{BB962C8B-B14F-4D97-AF65-F5344CB8AC3E}">
        <p14:creationId xmlns:p14="http://schemas.microsoft.com/office/powerpoint/2010/main" val="118003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功能如何实现？</a:t>
            </a:r>
            <a:endParaRPr lang="en-US" altLang="zh-CN" sz="3200" b="1" dirty="0">
              <a:latin typeface="仿宋" pitchFamily="49" charset="-122"/>
              <a:ea typeface="仿宋" pitchFamily="49" charset="-122"/>
            </a:endParaRPr>
          </a:p>
        </p:txBody>
      </p:sp>
      <p:sp>
        <p:nvSpPr>
          <p:cNvPr id="14" name="Rectangle 3">
            <a:extLst>
              <a:ext uri="{FF2B5EF4-FFF2-40B4-BE49-F238E27FC236}">
                <a16:creationId xmlns:a16="http://schemas.microsoft.com/office/drawing/2014/main" id="{26137408-7B79-41E0-B73A-6586F615FE60}"/>
              </a:ext>
            </a:extLst>
          </p:cNvPr>
          <p:cNvSpPr txBox="1">
            <a:spLocks noChangeArrowheads="1"/>
          </p:cNvSpPr>
          <p:nvPr/>
        </p:nvSpPr>
        <p:spPr>
          <a:xfrm>
            <a:off x="1509322" y="2506226"/>
            <a:ext cx="7920037" cy="3735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a:latin typeface="仿宋" panose="02010609060101010101" pitchFamily="49" charset="-122"/>
                <a:ea typeface="仿宋" panose="02010609060101010101" pitchFamily="49" charset="-122"/>
              </a:rPr>
              <a:t>Class</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Constructor</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Field</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Method</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Package</a:t>
            </a:r>
            <a:r>
              <a:rPr lang="zh-CN" altLang="en-US" sz="2400">
                <a:latin typeface="仿宋" panose="02010609060101010101" pitchFamily="49" charset="-122"/>
                <a:ea typeface="仿宋" panose="02010609060101010101" pitchFamily="49" charset="-122"/>
              </a:rPr>
              <a:t>等类都实现了</a:t>
            </a:r>
            <a:r>
              <a:rPr lang="en-US" altLang="zh-CN" sz="2400" b="1">
                <a:latin typeface="仿宋" panose="02010609060101010101" pitchFamily="49" charset="-122"/>
                <a:ea typeface="仿宋" panose="02010609060101010101" pitchFamily="49" charset="-122"/>
              </a:rPr>
              <a:t>AnnotatedElement</a:t>
            </a:r>
            <a:r>
              <a:rPr lang="zh-CN" altLang="en-US" sz="2400">
                <a:latin typeface="仿宋" panose="02010609060101010101" pitchFamily="49" charset="-122"/>
                <a:ea typeface="仿宋" panose="02010609060101010101" pitchFamily="49" charset="-122"/>
              </a:rPr>
              <a:t>接口，提供以下重要的方法：</a:t>
            </a:r>
            <a:br>
              <a:rPr lang="zh-CN" altLang="en-US" sz="2400">
                <a:latin typeface="仿宋" panose="02010609060101010101" pitchFamily="49" charset="-122"/>
                <a:ea typeface="仿宋" panose="02010609060101010101" pitchFamily="49" charset="-122"/>
              </a:rPr>
            </a:br>
            <a:r>
              <a:rPr lang="en-US" altLang="zh-CN" sz="2400">
                <a:latin typeface="仿宋" panose="02010609060101010101" pitchFamily="49" charset="-122"/>
                <a:ea typeface="仿宋" panose="02010609060101010101" pitchFamily="49" charset="-122"/>
              </a:rPr>
              <a:t>	</a:t>
            </a:r>
            <a:r>
              <a:rPr lang="en-US" altLang="zh-CN" sz="2400" b="1">
                <a:latin typeface="仿宋" panose="02010609060101010101" pitchFamily="49" charset="-122"/>
                <a:ea typeface="仿宋" panose="02010609060101010101" pitchFamily="49" charset="-122"/>
              </a:rPr>
              <a:t>getAnnotations</a:t>
            </a:r>
            <a:r>
              <a:rPr lang="en-US" altLang="zh-CN" sz="2400">
                <a:latin typeface="仿宋" panose="02010609060101010101" pitchFamily="49" charset="-122"/>
                <a:ea typeface="仿宋" panose="02010609060101010101" pitchFamily="49" charset="-122"/>
              </a:rPr>
              <a:t>(Class annotationType)</a:t>
            </a:r>
            <a:r>
              <a:rPr lang="zh-CN" altLang="en-US" sz="2400">
                <a:latin typeface="仿宋" panose="02010609060101010101" pitchFamily="49" charset="-122"/>
                <a:ea typeface="仿宋" panose="02010609060101010101" pitchFamily="49" charset="-122"/>
              </a:rPr>
              <a:t>获取一个指定的</a:t>
            </a:r>
            <a:r>
              <a:rPr lang="en-US" altLang="zh-CN" sz="2400">
                <a:latin typeface="仿宋" panose="02010609060101010101" pitchFamily="49" charset="-122"/>
                <a:ea typeface="仿宋" panose="02010609060101010101" pitchFamily="49" charset="-122"/>
              </a:rPr>
              <a:t>annotation</a:t>
            </a:r>
            <a:r>
              <a:rPr lang="zh-CN" altLang="en-US" sz="2400">
                <a:latin typeface="仿宋" panose="02010609060101010101" pitchFamily="49" charset="-122"/>
                <a:ea typeface="仿宋" panose="02010609060101010101" pitchFamily="49" charset="-122"/>
              </a:rPr>
              <a:t>类型</a:t>
            </a:r>
            <a:br>
              <a:rPr lang="zh-CN" altLang="en-US" sz="2400">
                <a:latin typeface="仿宋" panose="02010609060101010101" pitchFamily="49" charset="-122"/>
                <a:ea typeface="仿宋" panose="02010609060101010101" pitchFamily="49" charset="-122"/>
              </a:rPr>
            </a:br>
            <a:r>
              <a:rPr lang="en-US" altLang="zh-CN" sz="2400">
                <a:latin typeface="仿宋" panose="02010609060101010101" pitchFamily="49" charset="-122"/>
                <a:ea typeface="仿宋" panose="02010609060101010101" pitchFamily="49" charset="-122"/>
              </a:rPr>
              <a:t>	</a:t>
            </a:r>
            <a:r>
              <a:rPr lang="en-US" altLang="zh-CN" sz="2400" b="1">
                <a:latin typeface="仿宋" panose="02010609060101010101" pitchFamily="49" charset="-122"/>
                <a:ea typeface="仿宋" panose="02010609060101010101" pitchFamily="49" charset="-122"/>
              </a:rPr>
              <a:t>getAnnotations</a:t>
            </a:r>
            <a:r>
              <a:rPr lang="en-US" altLang="zh-CN" sz="2400">
                <a:latin typeface="仿宋" panose="02010609060101010101" pitchFamily="49" charset="-122"/>
                <a:ea typeface="仿宋" panose="02010609060101010101" pitchFamily="49" charset="-122"/>
              </a:rPr>
              <a:t>() </a:t>
            </a:r>
            <a:r>
              <a:rPr lang="zh-CN" altLang="en-US" sz="2400">
                <a:latin typeface="仿宋" panose="02010609060101010101" pitchFamily="49" charset="-122"/>
                <a:ea typeface="仿宋" panose="02010609060101010101" pitchFamily="49" charset="-122"/>
              </a:rPr>
              <a:t>获取所有的</a:t>
            </a:r>
            <a:r>
              <a:rPr lang="en-US" altLang="zh-CN" sz="2400">
                <a:latin typeface="仿宋" panose="02010609060101010101" pitchFamily="49" charset="-122"/>
                <a:ea typeface="仿宋" panose="02010609060101010101" pitchFamily="49" charset="-122"/>
              </a:rPr>
              <a:t>Annotation</a:t>
            </a:r>
            <a:br>
              <a:rPr lang="en-US" altLang="zh-CN" sz="2400">
                <a:latin typeface="仿宋" panose="02010609060101010101" pitchFamily="49" charset="-122"/>
                <a:ea typeface="仿宋" panose="02010609060101010101" pitchFamily="49" charset="-122"/>
              </a:rPr>
            </a:br>
            <a:r>
              <a:rPr lang="en-US" altLang="zh-CN" sz="2400">
                <a:latin typeface="仿宋" panose="02010609060101010101" pitchFamily="49" charset="-122"/>
                <a:ea typeface="仿宋" panose="02010609060101010101" pitchFamily="49" charset="-122"/>
              </a:rPr>
              <a:t>	</a:t>
            </a:r>
            <a:r>
              <a:rPr lang="en-US" altLang="zh-CN" sz="2400" b="1">
                <a:latin typeface="仿宋" panose="02010609060101010101" pitchFamily="49" charset="-122"/>
                <a:ea typeface="仿宋" panose="02010609060101010101" pitchFamily="49" charset="-122"/>
              </a:rPr>
              <a:t>getDeclaredAnnotations</a:t>
            </a:r>
            <a:r>
              <a:rPr lang="en-US" altLang="zh-CN" sz="2400">
                <a:latin typeface="仿宋" panose="02010609060101010101" pitchFamily="49" charset="-122"/>
                <a:ea typeface="仿宋" panose="02010609060101010101" pitchFamily="49" charset="-122"/>
              </a:rPr>
              <a:t>() </a:t>
            </a:r>
            <a:r>
              <a:rPr lang="zh-CN" altLang="en-US" sz="2400">
                <a:latin typeface="仿宋" panose="02010609060101010101" pitchFamily="49" charset="-122"/>
                <a:ea typeface="仿宋" panose="02010609060101010101" pitchFamily="49" charset="-122"/>
              </a:rPr>
              <a:t>获取声明过的所有</a:t>
            </a:r>
            <a:r>
              <a:rPr lang="en-US" altLang="zh-CN" sz="2400">
                <a:latin typeface="仿宋" panose="02010609060101010101" pitchFamily="49" charset="-122"/>
                <a:ea typeface="仿宋" panose="02010609060101010101" pitchFamily="49" charset="-122"/>
              </a:rPr>
              <a:t>Annotation</a:t>
            </a:r>
            <a:br>
              <a:rPr lang="en-US" altLang="zh-CN" sz="2400">
                <a:latin typeface="仿宋" panose="02010609060101010101" pitchFamily="49" charset="-122"/>
                <a:ea typeface="仿宋" panose="02010609060101010101" pitchFamily="49" charset="-122"/>
              </a:rPr>
            </a:br>
            <a:r>
              <a:rPr lang="en-US" altLang="zh-CN" sz="2400">
                <a:latin typeface="仿宋" panose="02010609060101010101" pitchFamily="49" charset="-122"/>
                <a:ea typeface="仿宋" panose="02010609060101010101" pitchFamily="49" charset="-122"/>
              </a:rPr>
              <a:t>	</a:t>
            </a:r>
            <a:r>
              <a:rPr lang="en-US" altLang="zh-CN" sz="2400" b="1">
                <a:latin typeface="仿宋" panose="02010609060101010101" pitchFamily="49" charset="-122"/>
                <a:ea typeface="仿宋" panose="02010609060101010101" pitchFamily="49" charset="-122"/>
              </a:rPr>
              <a:t>isAnnotationPresent</a:t>
            </a:r>
            <a:r>
              <a:rPr lang="en-US" altLang="zh-CN" sz="2400">
                <a:latin typeface="仿宋" panose="02010609060101010101" pitchFamily="49" charset="-122"/>
                <a:ea typeface="仿宋" panose="02010609060101010101" pitchFamily="49" charset="-122"/>
              </a:rPr>
              <a:t>(Class&lt;? extends Annotation&gt; annotationClass)</a:t>
            </a:r>
            <a:r>
              <a:rPr lang="zh-CN" altLang="en-US" sz="2400">
                <a:latin typeface="仿宋" panose="02010609060101010101" pitchFamily="49" charset="-122"/>
                <a:ea typeface="仿宋" panose="02010609060101010101" pitchFamily="49" charset="-122"/>
              </a:rPr>
              <a:t>判断这个</a:t>
            </a:r>
            <a:r>
              <a:rPr lang="en-US" altLang="zh-CN" sz="2400">
                <a:latin typeface="仿宋" panose="02010609060101010101" pitchFamily="49" charset="-122"/>
                <a:ea typeface="仿宋" panose="02010609060101010101" pitchFamily="49" charset="-122"/>
              </a:rPr>
              <a:t>annotation</a:t>
            </a:r>
            <a:r>
              <a:rPr lang="zh-CN" altLang="en-US" sz="2400">
                <a:latin typeface="仿宋" panose="02010609060101010101" pitchFamily="49" charset="-122"/>
                <a:ea typeface="仿宋" panose="02010609060101010101" pitchFamily="49" charset="-122"/>
              </a:rPr>
              <a:t>是否出现？</a:t>
            </a:r>
            <a:endParaRPr lang="zh-CN" altLang="en-US" sz="2400" b="1"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2648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a:t>
            </a:r>
            <a:r>
              <a:rPr lang="zh-CN" altLang="en-US" sz="3200" b="1" dirty="0">
                <a:latin typeface="仿宋" pitchFamily="49" charset="-122"/>
                <a:ea typeface="仿宋" pitchFamily="49" charset="-122"/>
              </a:rPr>
              <a:t>功能如何实现？</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20AFA624-FAB7-4B90-B8C4-7C000DA5E3F6}"/>
              </a:ext>
            </a:extLst>
          </p:cNvPr>
          <p:cNvSpPr txBox="1">
            <a:spLocks noChangeArrowheads="1"/>
          </p:cNvSpPr>
          <p:nvPr/>
        </p:nvSpPr>
        <p:spPr>
          <a:xfrm>
            <a:off x="1664067" y="2453365"/>
            <a:ext cx="7920037" cy="2366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a:latin typeface="仿宋" panose="02010609060101010101" pitchFamily="49" charset="-122"/>
                <a:ea typeface="仿宋" panose="02010609060101010101" pitchFamily="49" charset="-122"/>
              </a:rPr>
              <a:t>1</a:t>
            </a:r>
            <a:r>
              <a:rPr lang="zh-CN" altLang="en-US" sz="2400" b="1">
                <a:latin typeface="仿宋" panose="02010609060101010101" pitchFamily="49" charset="-122"/>
                <a:ea typeface="仿宋" panose="02010609060101010101" pitchFamily="49" charset="-122"/>
              </a:rPr>
              <a:t>、通过</a:t>
            </a:r>
            <a:r>
              <a:rPr lang="en-US" altLang="zh-CN" sz="2400" b="1">
                <a:latin typeface="仿宋" panose="02010609060101010101" pitchFamily="49" charset="-122"/>
                <a:ea typeface="仿宋" panose="02010609060101010101" pitchFamily="49" charset="-122"/>
              </a:rPr>
              <a:t>JAVA</a:t>
            </a:r>
            <a:r>
              <a:rPr lang="zh-CN" altLang="en-US" sz="2400" b="1">
                <a:latin typeface="仿宋" panose="02010609060101010101" pitchFamily="49" charset="-122"/>
                <a:ea typeface="仿宋" panose="02010609060101010101" pitchFamily="49" charset="-122"/>
              </a:rPr>
              <a:t>反射技术可以获取一个类的</a:t>
            </a:r>
            <a:r>
              <a:rPr lang="en-US" altLang="zh-CN" sz="2400" b="1">
                <a:latin typeface="仿宋" panose="02010609060101010101" pitchFamily="49" charset="-122"/>
                <a:ea typeface="仿宋" panose="02010609060101010101" pitchFamily="49" charset="-122"/>
              </a:rPr>
              <a:t>Class</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Constructor</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Field</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Method</a:t>
            </a:r>
            <a:r>
              <a:rPr lang="zh-CN" altLang="en-US" sz="2400" b="1">
                <a:latin typeface="仿宋" panose="02010609060101010101" pitchFamily="49" charset="-122"/>
                <a:ea typeface="仿宋" panose="02010609060101010101" pitchFamily="49" charset="-122"/>
              </a:rPr>
              <a:t>、</a:t>
            </a:r>
            <a:r>
              <a:rPr lang="en-US" altLang="zh-CN" sz="2400" b="1">
                <a:latin typeface="仿宋" panose="02010609060101010101" pitchFamily="49" charset="-122"/>
                <a:ea typeface="仿宋" panose="02010609060101010101" pitchFamily="49" charset="-122"/>
              </a:rPr>
              <a:t>Package</a:t>
            </a:r>
            <a:r>
              <a:rPr lang="zh-CN" altLang="en-US" sz="2400">
                <a:latin typeface="仿宋" panose="02010609060101010101" pitchFamily="49" charset="-122"/>
                <a:ea typeface="仿宋" panose="02010609060101010101" pitchFamily="49" charset="-122"/>
              </a:rPr>
              <a:t>等信息；</a:t>
            </a:r>
            <a:endParaRPr lang="en-US" altLang="zh-CN" sz="240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sz="2400" b="1">
                <a:latin typeface="仿宋" panose="02010609060101010101" pitchFamily="49" charset="-122"/>
                <a:ea typeface="仿宋" panose="02010609060101010101" pitchFamily="49" charset="-122"/>
              </a:rPr>
              <a:t>2</a:t>
            </a:r>
            <a:r>
              <a:rPr lang="zh-CN" altLang="en-US" sz="2400" b="1">
                <a:latin typeface="仿宋" panose="02010609060101010101" pitchFamily="49" charset="-122"/>
                <a:ea typeface="仿宋" panose="02010609060101010101" pitchFamily="49" charset="-122"/>
              </a:rPr>
              <a:t>、再通过</a:t>
            </a:r>
            <a:r>
              <a:rPr lang="en-US" altLang="zh-CN" sz="2400" b="1">
                <a:latin typeface="仿宋" panose="02010609060101010101" pitchFamily="49" charset="-122"/>
                <a:ea typeface="仿宋" panose="02010609060101010101" pitchFamily="49" charset="-122"/>
              </a:rPr>
              <a:t>AnnotatedElement</a:t>
            </a:r>
            <a:r>
              <a:rPr lang="zh-CN" altLang="en-US" sz="2400" b="1">
                <a:latin typeface="仿宋" panose="02010609060101010101" pitchFamily="49" charset="-122"/>
                <a:ea typeface="仿宋" panose="02010609060101010101" pitchFamily="49" charset="-122"/>
              </a:rPr>
              <a:t>接口提供的上述方法则可以获取到所有的注解内容；</a:t>
            </a:r>
            <a:endParaRPr lang="en-US" altLang="zh-CN" sz="2400"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sz="2400" b="1">
                <a:latin typeface="仿宋" panose="02010609060101010101" pitchFamily="49" charset="-122"/>
                <a:ea typeface="仿宋" panose="02010609060101010101" pitchFamily="49" charset="-122"/>
              </a:rPr>
              <a:t>3</a:t>
            </a:r>
            <a:r>
              <a:rPr lang="zh-CN" altLang="en-US" sz="2400" b="1">
                <a:latin typeface="仿宋" panose="02010609060101010101" pitchFamily="49" charset="-122"/>
                <a:ea typeface="仿宋" panose="02010609060101010101" pitchFamily="49" charset="-122"/>
              </a:rPr>
              <a:t>、编写代码实现注解所需要的逻辑功能。</a:t>
            </a:r>
            <a:br>
              <a:rPr lang="zh-CN" altLang="en-US" sz="2400">
                <a:latin typeface="仿宋" panose="02010609060101010101" pitchFamily="49" charset="-122"/>
                <a:ea typeface="仿宋" panose="02010609060101010101" pitchFamily="49" charset="-122"/>
              </a:rPr>
            </a:br>
            <a:r>
              <a:rPr lang="en-US" altLang="zh-CN" sz="2400">
                <a:latin typeface="仿宋" panose="02010609060101010101" pitchFamily="49" charset="-122"/>
                <a:ea typeface="仿宋" panose="02010609060101010101" pitchFamily="49" charset="-122"/>
              </a:rPr>
              <a:t>	</a:t>
            </a:r>
            <a:endParaRPr lang="zh-CN" altLang="en-US" sz="2400" b="1" dirty="0">
              <a:solidFill>
                <a:srgbClr val="FF0000"/>
              </a:solidFill>
              <a:latin typeface="仿宋" panose="02010609060101010101" pitchFamily="49" charset="-122"/>
              <a:ea typeface="仿宋" panose="02010609060101010101" pitchFamily="49" charset="-122"/>
            </a:endParaRPr>
          </a:p>
        </p:txBody>
      </p:sp>
      <p:sp>
        <p:nvSpPr>
          <p:cNvPr id="15" name="TextBox 2">
            <a:extLst>
              <a:ext uri="{FF2B5EF4-FFF2-40B4-BE49-F238E27FC236}">
                <a16:creationId xmlns:a16="http://schemas.microsoft.com/office/drawing/2014/main" id="{56B00996-228C-4626-8E4D-685E09779700}"/>
              </a:ext>
            </a:extLst>
          </p:cNvPr>
          <p:cNvSpPr txBox="1">
            <a:spLocks noChangeArrowheads="1"/>
          </p:cNvSpPr>
          <p:nvPr/>
        </p:nvSpPr>
        <p:spPr bwMode="auto">
          <a:xfrm>
            <a:off x="1319970" y="4760922"/>
            <a:ext cx="871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latin typeface="仿宋" panose="02010609060101010101" pitchFamily="49" charset="-122"/>
                <a:ea typeface="仿宋" panose="02010609060101010101" pitchFamily="49" charset="-122"/>
              </a:rPr>
              <a:t>测试内建的</a:t>
            </a:r>
            <a:r>
              <a:rPr lang="en-US" altLang="zh-CN" b="1" dirty="0">
                <a:latin typeface="仿宋" panose="02010609060101010101" pitchFamily="49" charset="-122"/>
                <a:ea typeface="仿宋" panose="02010609060101010101" pitchFamily="49" charset="-122"/>
              </a:rPr>
              <a:t>Annotations</a:t>
            </a:r>
            <a:r>
              <a:rPr lang="zh-CN" altLang="en-US" b="1" dirty="0">
                <a:latin typeface="仿宋" panose="02010609060101010101" pitchFamily="49" charset="-122"/>
                <a:ea typeface="仿宋" panose="02010609060101010101" pitchFamily="49" charset="-122"/>
              </a:rPr>
              <a:t>示例</a:t>
            </a:r>
            <a:r>
              <a:rPr lang="en-US" altLang="zh-CN" b="1" dirty="0">
                <a:latin typeface="仿宋" panose="02010609060101010101" pitchFamily="49" charset="-122"/>
                <a:ea typeface="仿宋" panose="02010609060101010101" pitchFamily="49" charset="-122"/>
                <a:hlinkClick r:id="rId2" action="ppaction://hlinkfile"/>
              </a:rPr>
              <a:t>AnnotationTest1.java</a:t>
            </a:r>
            <a:endParaRPr lang="zh-CN" altLang="en-US" b="1" dirty="0">
              <a:latin typeface="仿宋" panose="02010609060101010101" pitchFamily="49" charset="-122"/>
              <a:ea typeface="仿宋" panose="02010609060101010101" pitchFamily="49" charset="-122"/>
            </a:endParaRPr>
          </a:p>
        </p:txBody>
      </p:sp>
      <p:sp>
        <p:nvSpPr>
          <p:cNvPr id="17" name="TextBox 7">
            <a:extLst>
              <a:ext uri="{FF2B5EF4-FFF2-40B4-BE49-F238E27FC236}">
                <a16:creationId xmlns:a16="http://schemas.microsoft.com/office/drawing/2014/main" id="{FBB22583-6A2C-49AC-9AE5-1C3D62E8F69C}"/>
              </a:ext>
            </a:extLst>
          </p:cNvPr>
          <p:cNvSpPr txBox="1">
            <a:spLocks noChangeArrowheads="1"/>
          </p:cNvSpPr>
          <p:nvPr/>
        </p:nvSpPr>
        <p:spPr bwMode="auto">
          <a:xfrm>
            <a:off x="1319970" y="5437197"/>
            <a:ext cx="871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latin typeface="仿宋" panose="02010609060101010101" pitchFamily="49" charset="-122"/>
                <a:ea typeface="仿宋" panose="02010609060101010101" pitchFamily="49" charset="-122"/>
              </a:rPr>
              <a:t>测试自定义</a:t>
            </a:r>
            <a:r>
              <a:rPr lang="en-US" altLang="zh-CN" b="1" dirty="0">
                <a:latin typeface="仿宋" panose="02010609060101010101" pitchFamily="49" charset="-122"/>
                <a:ea typeface="仿宋" panose="02010609060101010101" pitchFamily="49" charset="-122"/>
              </a:rPr>
              <a:t>Annotations</a:t>
            </a:r>
            <a:r>
              <a:rPr lang="zh-CN" altLang="en-US" b="1" dirty="0">
                <a:latin typeface="仿宋" panose="02010609060101010101" pitchFamily="49" charset="-122"/>
                <a:ea typeface="仿宋" panose="02010609060101010101" pitchFamily="49" charset="-122"/>
              </a:rPr>
              <a:t>示例</a:t>
            </a:r>
            <a:r>
              <a:rPr lang="en-US" altLang="zh-CN" b="1" dirty="0">
                <a:latin typeface="仿宋" panose="02010609060101010101" pitchFamily="49" charset="-122"/>
                <a:ea typeface="仿宋" panose="02010609060101010101" pitchFamily="49" charset="-122"/>
                <a:hlinkClick r:id="rId3" action="ppaction://hlinkfile"/>
              </a:rPr>
              <a:t>AnnotationTest2.java</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9249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Annotations</a:t>
            </a:r>
            <a:r>
              <a:rPr lang="zh-CN" altLang="en-US" sz="3200" b="1" dirty="0">
                <a:latin typeface="仿宋" pitchFamily="49" charset="-122"/>
                <a:ea typeface="仿宋" pitchFamily="49" charset="-122"/>
              </a:rPr>
              <a:t>简单小结</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7052A312-5F9E-48C5-95FD-0A35E3B3022B}"/>
              </a:ext>
            </a:extLst>
          </p:cNvPr>
          <p:cNvSpPr txBox="1">
            <a:spLocks noChangeArrowheads="1"/>
          </p:cNvSpPr>
          <p:nvPr/>
        </p:nvSpPr>
        <p:spPr>
          <a:xfrm>
            <a:off x="859230" y="2363242"/>
            <a:ext cx="10366788" cy="3419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注解是元数据，用于解释源程序代码，但注解并不是所解释的源程序本身的一部分；注解对于代码的运行效果没有直接影响。</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注解有许多用处，例如： </a:t>
            </a:r>
            <a:br>
              <a:rPr lang="zh-CN" altLang="en-US" b="1" dirty="0">
                <a:latin typeface="仿宋" panose="02010609060101010101" pitchFamily="49" charset="-122"/>
                <a:ea typeface="仿宋" panose="02010609060101010101" pitchFamily="49" charset="-122"/>
              </a:rPr>
            </a:br>
            <a:r>
              <a:rPr lang="en-US" altLang="zh-CN"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提供信息给编译器： 编译器可以利用注解来探测错误和警告信息 。</a:t>
            </a:r>
            <a:br>
              <a:rPr lang="zh-CN" altLang="en-US" sz="2400" b="1" dirty="0">
                <a:latin typeface="仿宋" panose="02010609060101010101" pitchFamily="49" charset="-122"/>
                <a:ea typeface="仿宋" panose="02010609060101010101" pitchFamily="49" charset="-122"/>
              </a:rPr>
            </a:br>
            <a:r>
              <a:rPr lang="en-US" altLang="zh-CN" sz="2400"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编译阶段时的处理： 软件工具可以用来利用注解信息来生成代码、</a:t>
            </a:r>
            <a:r>
              <a:rPr lang="en-US" altLang="zh-CN" sz="2400" b="1" dirty="0">
                <a:latin typeface="仿宋" panose="02010609060101010101" pitchFamily="49" charset="-122"/>
                <a:ea typeface="仿宋" panose="02010609060101010101" pitchFamily="49" charset="-122"/>
              </a:rPr>
              <a:t>Html</a:t>
            </a:r>
            <a:r>
              <a:rPr lang="zh-CN" altLang="en-US" sz="2400" b="1" dirty="0">
                <a:latin typeface="仿宋" panose="02010609060101010101" pitchFamily="49" charset="-122"/>
                <a:ea typeface="仿宋" panose="02010609060101010101" pitchFamily="49" charset="-122"/>
              </a:rPr>
              <a:t>文档或者做其它相应处理。 </a:t>
            </a:r>
            <a:br>
              <a:rPr lang="zh-CN" altLang="en-US" sz="2400" b="1" dirty="0">
                <a:latin typeface="仿宋" panose="02010609060101010101" pitchFamily="49" charset="-122"/>
                <a:ea typeface="仿宋" panose="02010609060101010101" pitchFamily="49" charset="-122"/>
              </a:rPr>
            </a:br>
            <a:r>
              <a:rPr lang="en-US" altLang="zh-CN" sz="2400" b="1" dirty="0">
                <a:latin typeface="仿宋" panose="02010609060101010101" pitchFamily="49" charset="-122"/>
                <a:ea typeface="仿宋" panose="02010609060101010101" pitchFamily="49" charset="-122"/>
              </a:rPr>
              <a:t>     - </a:t>
            </a:r>
            <a:r>
              <a:rPr lang="zh-CN" altLang="en-US" sz="2400" b="1" dirty="0">
                <a:latin typeface="仿宋" panose="02010609060101010101" pitchFamily="49" charset="-122"/>
                <a:ea typeface="仿宋" panose="02010609060101010101" pitchFamily="49" charset="-122"/>
              </a:rPr>
              <a:t>运行时的处理： 某些注解可以在程序运行的时候接受代码的提取。</a:t>
            </a:r>
          </a:p>
        </p:txBody>
      </p:sp>
    </p:spTree>
    <p:extLst>
      <p:ext uri="{BB962C8B-B14F-4D97-AF65-F5344CB8AC3E}">
        <p14:creationId xmlns:p14="http://schemas.microsoft.com/office/powerpoint/2010/main" val="83541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b="1" dirty="0">
                <a:latin typeface="仿宋" pitchFamily="49" charset="-122"/>
                <a:ea typeface="仿宋" pitchFamily="49" charset="-122"/>
              </a:rPr>
              <a:t>Annotations</a:t>
            </a:r>
            <a:r>
              <a:rPr lang="zh-CN" altLang="en-US" sz="3200" b="1" dirty="0">
                <a:latin typeface="仿宋" pitchFamily="49" charset="-122"/>
                <a:ea typeface="仿宋" pitchFamily="49" charset="-122"/>
              </a:rPr>
              <a:t>示例</a:t>
            </a:r>
            <a:endParaRPr lang="en-US" altLang="zh-CN" sz="3200" b="1" dirty="0">
              <a:latin typeface="仿宋" pitchFamily="49" charset="-122"/>
              <a:ea typeface="仿宋" pitchFamily="49" charset="-122"/>
            </a:endParaRPr>
          </a:p>
        </p:txBody>
      </p:sp>
      <p:sp>
        <p:nvSpPr>
          <p:cNvPr id="14" name="Rectangle 2">
            <a:extLst>
              <a:ext uri="{FF2B5EF4-FFF2-40B4-BE49-F238E27FC236}">
                <a16:creationId xmlns:a16="http://schemas.microsoft.com/office/drawing/2014/main" id="{0FBD48F9-B96B-4CA9-B571-D143A79E840E}"/>
              </a:ext>
            </a:extLst>
          </p:cNvPr>
          <p:cNvSpPr txBox="1">
            <a:spLocks noChangeArrowheads="1"/>
          </p:cNvSpPr>
          <p:nvPr/>
        </p:nvSpPr>
        <p:spPr bwMode="auto">
          <a:xfrm>
            <a:off x="812751" y="2250832"/>
            <a:ext cx="91440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dirty="0">
                <a:solidFill>
                  <a:schemeClr val="tx2"/>
                </a:solidFill>
                <a:latin typeface="Comic Sans MS" panose="030F0702030302020204" pitchFamily="66" charset="0"/>
              </a:rPr>
              <a:t>Example1: </a:t>
            </a:r>
          </a:p>
          <a:p>
            <a:pPr eaLnBrk="1" hangingPunct="1"/>
            <a:r>
              <a:rPr lang="en-US" altLang="zh-CN" sz="3600" b="1" dirty="0">
                <a:solidFill>
                  <a:schemeClr val="tx2"/>
                </a:solidFill>
                <a:latin typeface="Comic Sans MS" panose="030F0702030302020204" pitchFamily="66" charset="0"/>
              </a:rPr>
              <a:t>An Annotations Process Tool(APT)</a:t>
            </a:r>
            <a:r>
              <a:rPr lang="en-US" altLang="zh-CN" sz="3600" b="1" dirty="0">
                <a:solidFill>
                  <a:schemeClr val="tx2"/>
                </a:solidFill>
              </a:rPr>
              <a:t> </a:t>
            </a:r>
            <a:r>
              <a:rPr lang="en-US" altLang="zh-CN" sz="3600" b="1" dirty="0">
                <a:solidFill>
                  <a:schemeClr val="tx2"/>
                </a:solidFill>
                <a:latin typeface="Comic Sans MS" panose="030F0702030302020204" pitchFamily="66" charset="0"/>
              </a:rPr>
              <a:t>for Source-Level Annotation Processing</a:t>
            </a:r>
            <a:endParaRPr lang="zh-CN" altLang="en-US" sz="3600" b="1" dirty="0">
              <a:solidFill>
                <a:schemeClr val="tx2"/>
              </a:solidFill>
              <a:latin typeface="Comic Sans MS" panose="030F0702030302020204" pitchFamily="66" charset="0"/>
            </a:endParaRPr>
          </a:p>
        </p:txBody>
      </p:sp>
      <p:sp>
        <p:nvSpPr>
          <p:cNvPr id="15" name="Rectangle 2">
            <a:extLst>
              <a:ext uri="{FF2B5EF4-FFF2-40B4-BE49-F238E27FC236}">
                <a16:creationId xmlns:a16="http://schemas.microsoft.com/office/drawing/2014/main" id="{AEF49897-6C4C-4B26-B516-C7AE9447001F}"/>
              </a:ext>
            </a:extLst>
          </p:cNvPr>
          <p:cNvSpPr txBox="1">
            <a:spLocks noChangeArrowheads="1"/>
          </p:cNvSpPr>
          <p:nvPr/>
        </p:nvSpPr>
        <p:spPr bwMode="auto">
          <a:xfrm>
            <a:off x="815926" y="4843219"/>
            <a:ext cx="91440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dirty="0">
                <a:solidFill>
                  <a:schemeClr val="tx2"/>
                </a:solidFill>
                <a:latin typeface="Comic Sans MS" panose="030F0702030302020204" pitchFamily="66" charset="0"/>
              </a:rPr>
              <a:t>Example2: </a:t>
            </a:r>
          </a:p>
          <a:p>
            <a:pPr eaLnBrk="1" hangingPunct="1"/>
            <a:r>
              <a:rPr lang="en-US" altLang="zh-CN" sz="3600" b="1" dirty="0">
                <a:solidFill>
                  <a:schemeClr val="tx2"/>
                </a:solidFill>
                <a:latin typeface="Comic Sans MS" panose="030F0702030302020204" pitchFamily="66" charset="0"/>
              </a:rPr>
              <a:t>A Simple APT for </a:t>
            </a:r>
            <a:r>
              <a:rPr lang="en-US" altLang="zh-CN" sz="3600" b="1" dirty="0" err="1">
                <a:solidFill>
                  <a:schemeClr val="tx2"/>
                </a:solidFill>
                <a:latin typeface="Comic Sans MS" panose="030F0702030302020204" pitchFamily="66" charset="0"/>
              </a:rPr>
              <a:t>RunTime</a:t>
            </a:r>
            <a:r>
              <a:rPr lang="en-US" altLang="zh-CN" sz="3600" b="1" dirty="0">
                <a:solidFill>
                  <a:schemeClr val="tx2"/>
                </a:solidFill>
                <a:latin typeface="Comic Sans MS" panose="030F0702030302020204" pitchFamily="66" charset="0"/>
              </a:rPr>
              <a:t> Annotation Processing</a:t>
            </a:r>
            <a:endParaRPr lang="zh-CN" altLang="en-US" sz="3600" b="1"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229352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3"/>
            <a:ext cx="12233950" cy="3625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Rectangle 3">
            <a:extLst>
              <a:ext uri="{FF2B5EF4-FFF2-40B4-BE49-F238E27FC236}">
                <a16:creationId xmlns:a16="http://schemas.microsoft.com/office/drawing/2014/main" id="{C2796343-78A4-4B39-90B5-321CD588D59D}"/>
              </a:ext>
            </a:extLst>
          </p:cNvPr>
          <p:cNvSpPr txBox="1">
            <a:spLocks noChangeArrowheads="1"/>
          </p:cNvSpPr>
          <p:nvPr/>
        </p:nvSpPr>
        <p:spPr>
          <a:xfrm>
            <a:off x="1126336" y="2355186"/>
            <a:ext cx="9897378" cy="2652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有时候出于安全性的考虑，将一些类修饰为</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类。例如，</a:t>
            </a:r>
            <a:r>
              <a:rPr lang="en-US" altLang="zh-CN" b="1" dirty="0">
                <a:latin typeface="仿宋" panose="02010609060101010101" pitchFamily="49" charset="-122"/>
                <a:ea typeface="仿宋" panose="02010609060101010101" pitchFamily="49" charset="-122"/>
              </a:rPr>
              <a:t>Java</a:t>
            </a:r>
            <a:r>
              <a:rPr lang="zh-CN" altLang="en-US" b="1" dirty="0">
                <a:latin typeface="仿宋" panose="02010609060101010101" pitchFamily="49" charset="-122"/>
                <a:ea typeface="仿宋" panose="02010609060101010101" pitchFamily="49" charset="-122"/>
              </a:rPr>
              <a:t>提供的</a:t>
            </a:r>
            <a:r>
              <a:rPr lang="en-US" altLang="zh-CN" b="1" i="1" dirty="0">
                <a:solidFill>
                  <a:srgbClr val="FF0000"/>
                </a:solidFill>
                <a:latin typeface="仿宋" panose="02010609060101010101" pitchFamily="49" charset="-122"/>
                <a:ea typeface="仿宋" panose="02010609060101010101" pitchFamily="49" charset="-122"/>
              </a:rPr>
              <a:t>String</a:t>
            </a:r>
            <a:r>
              <a:rPr lang="zh-CN" altLang="en-US" b="1" dirty="0">
                <a:latin typeface="仿宋" panose="02010609060101010101" pitchFamily="49" charset="-122"/>
                <a:ea typeface="仿宋" panose="02010609060101010101" pitchFamily="49" charset="-122"/>
              </a:rPr>
              <a:t>类，它对于编译器和解释器的正常运行有很重要的作用，对它不能轻易改变，因此它被修饰为</a:t>
            </a:r>
            <a:r>
              <a:rPr lang="en-US" altLang="zh-CN" b="1" dirty="0">
                <a:latin typeface="仿宋" panose="02010609060101010101" pitchFamily="49" charset="-122"/>
                <a:ea typeface="仿宋" panose="02010609060101010101" pitchFamily="49" charset="-122"/>
              </a:rPr>
              <a:t>final</a:t>
            </a:r>
            <a:r>
              <a:rPr lang="zh-CN" altLang="en-US" b="1" dirty="0">
                <a:latin typeface="仿宋" panose="02010609060101010101" pitchFamily="49" charset="-122"/>
                <a:ea typeface="仿宋" panose="02010609060101010101" pitchFamily="49" charset="-122"/>
              </a:rPr>
              <a:t>类。</a:t>
            </a:r>
          </a:p>
          <a:p>
            <a:pPr marL="0" indent="0">
              <a:buFont typeface="Wingdings" panose="05000000000000000000" pitchFamily="2" charset="2"/>
              <a:buNone/>
            </a:pPr>
            <a:r>
              <a:rPr lang="zh-CN" altLang="en-US"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8039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 calcmode="lin" valueType="num">
                                      <p:cBhvr additive="base">
                                        <p:cTn id="2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dirty="0">
                <a:latin typeface="Comic Sans MS" panose="030F0702030302020204" pitchFamily="66" charset="0"/>
              </a:rPr>
              <a:t>An Example: Annotating Event Handlers</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0A3525DB-8276-49FE-8C7E-8966F91468AF}"/>
              </a:ext>
            </a:extLst>
          </p:cNvPr>
          <p:cNvSpPr txBox="1">
            <a:spLocks noChangeArrowheads="1"/>
          </p:cNvSpPr>
          <p:nvPr/>
        </p:nvSpPr>
        <p:spPr>
          <a:xfrm>
            <a:off x="311692" y="2364848"/>
            <a:ext cx="11549575" cy="3503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Comic Sans MS" panose="030F0702030302020204" pitchFamily="66" charset="0"/>
              </a:rPr>
              <a:t>One of the more boring tasks in user interface programming is the wiring of listeners to event sources. Many listeners are of the form:</a:t>
            </a:r>
          </a:p>
          <a:p>
            <a:pPr marL="0" indent="0">
              <a:buFont typeface="Wingdings" panose="05000000000000000000" pitchFamily="2" charset="2"/>
              <a:buNone/>
            </a:pPr>
            <a:endParaRPr lang="en-US" altLang="zh-CN" sz="2400" dirty="0">
              <a:latin typeface="Comic Sans MS" panose="030F0702030302020204" pitchFamily="66" charset="0"/>
            </a:endParaRPr>
          </a:p>
          <a:p>
            <a:pPr marL="0" indent="0">
              <a:buFont typeface="Wingdings" panose="05000000000000000000" pitchFamily="2" charset="2"/>
              <a:buNone/>
            </a:pPr>
            <a:r>
              <a:rPr lang="en-US" altLang="zh-CN" sz="2400" dirty="0" err="1">
                <a:solidFill>
                  <a:srgbClr val="002060"/>
                </a:solidFill>
                <a:latin typeface="Comic Sans MS" panose="030F0702030302020204" pitchFamily="66" charset="0"/>
              </a:rPr>
              <a:t>myButton.addActionListener</a:t>
            </a:r>
            <a:r>
              <a:rPr lang="en-US" altLang="zh-CN" sz="2400" dirty="0">
                <a:solidFill>
                  <a:srgbClr val="002060"/>
                </a:solidFill>
                <a:latin typeface="Comic Sans MS" panose="030F0702030302020204" pitchFamily="66" charset="0"/>
              </a:rPr>
              <a:t>(new ActionListener() { </a:t>
            </a:r>
          </a:p>
          <a:p>
            <a:pPr marL="0" indent="0">
              <a:buFont typeface="Wingdings" panose="05000000000000000000" pitchFamily="2" charset="2"/>
              <a:buNone/>
            </a:pPr>
            <a:r>
              <a:rPr lang="en-US" altLang="zh-CN" sz="2400" dirty="0">
                <a:solidFill>
                  <a:srgbClr val="002060"/>
                </a:solidFill>
                <a:latin typeface="Comic Sans MS" panose="030F0702030302020204" pitchFamily="66" charset="0"/>
              </a:rPr>
              <a:t>	public void </a:t>
            </a:r>
            <a:r>
              <a:rPr lang="en-US" altLang="zh-CN" sz="2400" dirty="0" err="1">
                <a:solidFill>
                  <a:srgbClr val="002060"/>
                </a:solidFill>
                <a:latin typeface="Comic Sans MS" panose="030F0702030302020204" pitchFamily="66" charset="0"/>
              </a:rPr>
              <a:t>actionPerformed</a:t>
            </a:r>
            <a:r>
              <a:rPr lang="en-US" altLang="zh-CN" sz="2400" dirty="0">
                <a:solidFill>
                  <a:srgbClr val="002060"/>
                </a:solidFill>
                <a:latin typeface="Comic Sans MS" panose="030F0702030302020204" pitchFamily="66" charset="0"/>
              </a:rPr>
              <a:t>(</a:t>
            </a:r>
            <a:r>
              <a:rPr lang="en-US" altLang="zh-CN" sz="2400" dirty="0" err="1">
                <a:solidFill>
                  <a:srgbClr val="002060"/>
                </a:solidFill>
                <a:latin typeface="Comic Sans MS" panose="030F0702030302020204" pitchFamily="66" charset="0"/>
              </a:rPr>
              <a:t>ActionEvent</a:t>
            </a:r>
            <a:r>
              <a:rPr lang="en-US" altLang="zh-CN" sz="2400" dirty="0">
                <a:solidFill>
                  <a:srgbClr val="002060"/>
                </a:solidFill>
                <a:latin typeface="Comic Sans MS" panose="030F0702030302020204" pitchFamily="66" charset="0"/>
              </a:rPr>
              <a:t> event) { 			</a:t>
            </a:r>
            <a:r>
              <a:rPr lang="en-US" altLang="zh-CN" sz="2400" dirty="0" err="1">
                <a:solidFill>
                  <a:srgbClr val="002060"/>
                </a:solidFill>
                <a:latin typeface="Comic Sans MS" panose="030F0702030302020204" pitchFamily="66" charset="0"/>
              </a:rPr>
              <a:t>doSomething</a:t>
            </a:r>
            <a:r>
              <a:rPr lang="en-US" altLang="zh-CN" sz="2400" dirty="0">
                <a:solidFill>
                  <a:srgbClr val="002060"/>
                </a:solidFill>
                <a:latin typeface="Comic Sans MS" panose="030F0702030302020204" pitchFamily="66" charset="0"/>
              </a:rPr>
              <a:t>(); </a:t>
            </a:r>
          </a:p>
          <a:p>
            <a:pPr marL="0" indent="0">
              <a:buFont typeface="Wingdings" panose="05000000000000000000" pitchFamily="2" charset="2"/>
              <a:buNone/>
            </a:pPr>
            <a:r>
              <a:rPr lang="en-US" altLang="zh-CN" sz="2400" dirty="0">
                <a:solidFill>
                  <a:srgbClr val="002060"/>
                </a:solidFill>
                <a:latin typeface="Comic Sans MS" panose="030F0702030302020204" pitchFamily="66" charset="0"/>
              </a:rPr>
              <a:t>	}</a:t>
            </a:r>
          </a:p>
          <a:p>
            <a:pPr marL="0" indent="0">
              <a:buFont typeface="Wingdings" panose="05000000000000000000" pitchFamily="2" charset="2"/>
              <a:buNone/>
            </a:pPr>
            <a:r>
              <a:rPr lang="en-US" altLang="zh-CN" sz="2400" dirty="0">
                <a:solidFill>
                  <a:srgbClr val="002060"/>
                </a:solidFill>
                <a:latin typeface="Comic Sans MS" panose="030F0702030302020204" pitchFamily="66" charset="0"/>
              </a:rPr>
              <a:t> }); </a:t>
            </a:r>
            <a:br>
              <a:rPr lang="en-US" altLang="zh-CN" sz="2400" dirty="0">
                <a:latin typeface="Comic Sans MS" panose="030F0702030302020204" pitchFamily="66" charset="0"/>
              </a:rPr>
            </a:br>
            <a:endParaRPr lang="en-US" altLang="zh-CN" sz="2000" b="1" dirty="0">
              <a:latin typeface="Comic Sans MS" panose="030F0702030302020204" pitchFamily="66" charset="0"/>
            </a:endParaRPr>
          </a:p>
        </p:txBody>
      </p:sp>
    </p:spTree>
    <p:extLst>
      <p:ext uri="{BB962C8B-B14F-4D97-AF65-F5344CB8AC3E}">
        <p14:creationId xmlns:p14="http://schemas.microsoft.com/office/powerpoint/2010/main" val="427754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 calcmode="lin" valueType="num">
                                      <p:cBhvr additive="base">
                                        <p:cTn id="18"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 calcmode="lin" valueType="num">
                                      <p:cBhvr additive="base">
                                        <p:cTn id="22"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 calcmode="lin" valueType="num">
                                      <p:cBhvr additive="base">
                                        <p:cTn id="26"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 calcmode="lin" valueType="num">
                                      <p:cBhvr additive="base">
                                        <p:cTn id="32"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311692" y="2250832"/>
            <a:ext cx="11237883" cy="3826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Times New Roman" panose="02020603050405020304" pitchFamily="18" charset="0"/>
                </a:rPr>
                <a:t>Java Annotations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8" name="矩形 7">
            <a:extLst>
              <a:ext uri="{FF2B5EF4-FFF2-40B4-BE49-F238E27FC236}">
                <a16:creationId xmlns:a16="http://schemas.microsoft.com/office/drawing/2014/main" id="{B5055503-5E5D-4602-A752-B4808B17248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TextBox 1">
            <a:extLst>
              <a:ext uri="{FF2B5EF4-FFF2-40B4-BE49-F238E27FC236}">
                <a16:creationId xmlns:a16="http://schemas.microsoft.com/office/drawing/2014/main" id="{FCDFC845-16CB-4D85-9B43-FFCF29CBA218}"/>
              </a:ext>
            </a:extLst>
          </p:cNvPr>
          <p:cNvSpPr txBox="1"/>
          <p:nvPr/>
        </p:nvSpPr>
        <p:spPr>
          <a:xfrm>
            <a:off x="0" y="1532856"/>
            <a:ext cx="9144000" cy="584200"/>
          </a:xfrm>
          <a:prstGeom prst="rect">
            <a:avLst/>
          </a:prstGeom>
          <a:solidFill>
            <a:schemeClr val="bg1">
              <a:lumMod val="65000"/>
            </a:schemeClr>
          </a:solidFill>
        </p:spPr>
        <p:txBody>
          <a:bodyPr>
            <a:spAutoFit/>
          </a:bodyPr>
          <a:lstStyle/>
          <a:p>
            <a:pPr>
              <a:defRPr/>
            </a:pPr>
            <a:r>
              <a:rPr lang="en-US" altLang="zh-CN" sz="3200" dirty="0">
                <a:latin typeface="Comic Sans MS" panose="030F0702030302020204" pitchFamily="66" charset="0"/>
              </a:rPr>
              <a:t>An Example: Annotating Event Handlers</a:t>
            </a:r>
            <a:endParaRPr lang="en-US" altLang="zh-CN" sz="3200" b="1" dirty="0">
              <a:latin typeface="仿宋" pitchFamily="49" charset="-122"/>
              <a:ea typeface="仿宋" pitchFamily="49" charset="-122"/>
            </a:endParaRPr>
          </a:p>
        </p:txBody>
      </p:sp>
      <p:sp>
        <p:nvSpPr>
          <p:cNvPr id="13" name="Rectangle 3">
            <a:extLst>
              <a:ext uri="{FF2B5EF4-FFF2-40B4-BE49-F238E27FC236}">
                <a16:creationId xmlns:a16="http://schemas.microsoft.com/office/drawing/2014/main" id="{0A3525DB-8276-49FE-8C7E-8966F91468AF}"/>
              </a:ext>
            </a:extLst>
          </p:cNvPr>
          <p:cNvSpPr txBox="1">
            <a:spLocks noChangeArrowheads="1"/>
          </p:cNvSpPr>
          <p:nvPr/>
        </p:nvSpPr>
        <p:spPr>
          <a:xfrm>
            <a:off x="311692" y="2364848"/>
            <a:ext cx="11549575" cy="3503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Comic Sans MS" panose="030F0702030302020204" pitchFamily="66" charset="0"/>
              </a:rPr>
              <a:t>In this section, we design an annotation to avoid this drudgery. The annotation has the form</a:t>
            </a:r>
          </a:p>
          <a:p>
            <a:pPr marL="0" indent="0">
              <a:buFont typeface="Wingdings" panose="05000000000000000000" pitchFamily="2" charset="2"/>
              <a:buNone/>
            </a:pPr>
            <a:r>
              <a:rPr lang="en-US" altLang="zh-CN" sz="1800" b="1" dirty="0">
                <a:latin typeface="Comic Sans MS" panose="030F0702030302020204" pitchFamily="66" charset="0"/>
              </a:rPr>
              <a:t>@ActionListenerFor(source="myButton") void </a:t>
            </a:r>
            <a:r>
              <a:rPr lang="en-US" altLang="zh-CN" sz="1800" b="1" dirty="0" err="1">
                <a:latin typeface="Comic Sans MS" panose="030F0702030302020204" pitchFamily="66" charset="0"/>
              </a:rPr>
              <a:t>doSomething</a:t>
            </a:r>
            <a:r>
              <a:rPr lang="en-US" altLang="zh-CN" sz="1800" b="1" dirty="0">
                <a:latin typeface="Comic Sans MS" panose="030F0702030302020204" pitchFamily="66" charset="0"/>
              </a:rPr>
              <a:t>() { . . . } </a:t>
            </a:r>
          </a:p>
          <a:p>
            <a:pPr marL="0" indent="0">
              <a:buFont typeface="Wingdings" panose="05000000000000000000" pitchFamily="2" charset="2"/>
              <a:buNone/>
            </a:pPr>
            <a:endParaRPr lang="en-US" altLang="zh-CN" sz="1800" b="1" dirty="0">
              <a:latin typeface="Comic Sans MS" panose="030F0702030302020204" pitchFamily="66" charset="0"/>
            </a:endParaRPr>
          </a:p>
          <a:p>
            <a:pPr marL="0" indent="0">
              <a:buFont typeface="Wingdings" panose="05000000000000000000" pitchFamily="2" charset="2"/>
              <a:buNone/>
            </a:pPr>
            <a:r>
              <a:rPr lang="en-US" altLang="zh-CN" sz="2400" dirty="0">
                <a:latin typeface="Comic Sans MS" panose="030F0702030302020204" pitchFamily="66" charset="0"/>
              </a:rPr>
              <a:t>The programmer no longer has to make calls to </a:t>
            </a:r>
            <a:r>
              <a:rPr lang="en-US" altLang="zh-CN" sz="2400" b="1" dirty="0" err="1">
                <a:latin typeface="Comic Sans MS" panose="030F0702030302020204" pitchFamily="66" charset="0"/>
              </a:rPr>
              <a:t>addActionListener</a:t>
            </a:r>
            <a:r>
              <a:rPr lang="en-US" altLang="zh-CN" sz="2400" dirty="0">
                <a:latin typeface="Comic Sans MS" panose="030F0702030302020204" pitchFamily="66" charset="0"/>
              </a:rPr>
              <a:t>. Instead, each method is simply tagged with an annotation.</a:t>
            </a:r>
          </a:p>
        </p:txBody>
      </p:sp>
    </p:spTree>
    <p:extLst>
      <p:ext uri="{BB962C8B-B14F-4D97-AF65-F5344CB8AC3E}">
        <p14:creationId xmlns:p14="http://schemas.microsoft.com/office/powerpoint/2010/main" val="190861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 calcmode="lin" valueType="num">
                                      <p:cBhvr additive="base">
                                        <p:cTn id="24"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46330" y="53764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4.6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4.1   </a:t>
            </a:r>
            <a:r>
              <a:rPr lang="zh-CN" altLang="en-US" sz="2400" b="1" dirty="0">
                <a:solidFill>
                  <a:schemeClr val="bg1"/>
                </a:solidFill>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final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C07FE72-2E81-49C6-BC29-69677E96E94B}"/>
              </a:ext>
            </a:extLst>
          </p:cNvPr>
          <p:cNvSpPr/>
          <p:nvPr/>
        </p:nvSpPr>
        <p:spPr>
          <a:xfrm>
            <a:off x="-41950" y="1753393"/>
            <a:ext cx="12233950" cy="3625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002056-7D95-453D-A453-78508CA9BD04}"/>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Rectangle 3">
            <a:extLst>
              <a:ext uri="{FF2B5EF4-FFF2-40B4-BE49-F238E27FC236}">
                <a16:creationId xmlns:a16="http://schemas.microsoft.com/office/drawing/2014/main" id="{13C5B520-1845-4B92-95CB-D9C13214A2FE}"/>
              </a:ext>
            </a:extLst>
          </p:cNvPr>
          <p:cNvSpPr txBox="1">
            <a:spLocks noChangeArrowheads="1"/>
          </p:cNvSpPr>
          <p:nvPr/>
        </p:nvSpPr>
        <p:spPr>
          <a:xfrm>
            <a:off x="379828" y="1859028"/>
            <a:ext cx="9144000" cy="1800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public final class String</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implements </a:t>
            </a:r>
            <a:r>
              <a:rPr lang="en-US" altLang="zh-CN" sz="2400" b="1" dirty="0" err="1">
                <a:latin typeface="Times New Roman" panose="02020603050405020304" pitchFamily="18" charset="0"/>
                <a:cs typeface="Times New Roman" panose="02020603050405020304" pitchFamily="18" charset="0"/>
              </a:rPr>
              <a:t>java.io.Serializable</a:t>
            </a:r>
            <a:r>
              <a:rPr lang="en-US" altLang="zh-CN" sz="2400" b="1"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Comparable&lt;String&gt;, </a:t>
            </a:r>
            <a:r>
              <a:rPr lang="en-US" altLang="zh-CN" sz="2400" b="1" dirty="0" err="1">
                <a:latin typeface="Times New Roman" panose="02020603050405020304" pitchFamily="18" charset="0"/>
                <a:cs typeface="Times New Roman" panose="02020603050405020304" pitchFamily="18" charset="0"/>
              </a:rPr>
              <a:t>CharSequence</a:t>
            </a:r>
            <a:r>
              <a:rPr lang="en-US" altLang="zh-CN" sz="24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marL="0" indent="0">
              <a:buFont typeface="Wingdings" panose="05000000000000000000" pitchFamily="2" charset="2"/>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TextBox 1">
            <a:extLst>
              <a:ext uri="{FF2B5EF4-FFF2-40B4-BE49-F238E27FC236}">
                <a16:creationId xmlns:a16="http://schemas.microsoft.com/office/drawing/2014/main" id="{90599ED8-5222-4DF9-B517-C14DDE7A01DB}"/>
              </a:ext>
            </a:extLst>
          </p:cNvPr>
          <p:cNvSpPr txBox="1">
            <a:spLocks noChangeArrowheads="1"/>
          </p:cNvSpPr>
          <p:nvPr/>
        </p:nvSpPr>
        <p:spPr bwMode="auto">
          <a:xfrm>
            <a:off x="508416" y="3803716"/>
            <a:ext cx="8640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String s = "Hello";</a:t>
            </a:r>
          </a:p>
          <a:p>
            <a:pPr eaLnBrk="1" hangingPunct="1"/>
            <a:r>
              <a:rPr lang="en-US" altLang="zh-CN">
                <a:latin typeface="Times New Roman" panose="02020603050405020304" pitchFamily="18" charset="0"/>
                <a:cs typeface="Times New Roman" panose="02020603050405020304" pitchFamily="18" charset="0"/>
              </a:rPr>
              <a:t>s = s + " world!";</a:t>
            </a:r>
          </a:p>
        </p:txBody>
      </p:sp>
      <p:sp>
        <p:nvSpPr>
          <p:cNvPr id="13" name="TextBox 2">
            <a:extLst>
              <a:ext uri="{FF2B5EF4-FFF2-40B4-BE49-F238E27FC236}">
                <a16:creationId xmlns:a16="http://schemas.microsoft.com/office/drawing/2014/main" id="{23BC8F72-EF18-48BD-BB68-B35C31BAE0C7}"/>
              </a:ext>
            </a:extLst>
          </p:cNvPr>
          <p:cNvSpPr txBox="1">
            <a:spLocks noChangeArrowheads="1"/>
          </p:cNvSpPr>
          <p:nvPr/>
        </p:nvSpPr>
        <p:spPr bwMode="auto">
          <a:xfrm>
            <a:off x="379828" y="4778705"/>
            <a:ext cx="10423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latin typeface="仿宋" panose="02010609060101010101" pitchFamily="49" charset="-122"/>
                <a:ea typeface="仿宋" panose="02010609060101010101" pitchFamily="49" charset="-122"/>
              </a:rPr>
              <a:t>在这段代码中，</a:t>
            </a:r>
            <a:r>
              <a:rPr lang="en-US" altLang="zh-CN" b="1" dirty="0">
                <a:latin typeface="仿宋" panose="02010609060101010101" pitchFamily="49" charset="-122"/>
                <a:ea typeface="仿宋" panose="02010609060101010101" pitchFamily="49" charset="-122"/>
              </a:rPr>
              <a:t>s</a:t>
            </a:r>
            <a:r>
              <a:rPr lang="zh-CN" altLang="en-US" b="1" dirty="0">
                <a:latin typeface="仿宋" panose="02010609060101010101" pitchFamily="49" charset="-122"/>
                <a:ea typeface="仿宋" panose="02010609060101010101" pitchFamily="49" charset="-122"/>
              </a:rPr>
              <a:t>原先指向一个</a:t>
            </a:r>
            <a:r>
              <a:rPr lang="en-US" altLang="zh-CN" b="1" dirty="0">
                <a:latin typeface="仿宋" panose="02010609060101010101" pitchFamily="49" charset="-122"/>
                <a:ea typeface="仿宋" panose="02010609060101010101" pitchFamily="49" charset="-122"/>
              </a:rPr>
              <a:t>String</a:t>
            </a:r>
            <a:r>
              <a:rPr lang="zh-CN" altLang="en-US" b="1" dirty="0">
                <a:latin typeface="仿宋" panose="02010609060101010101" pitchFamily="49" charset="-122"/>
                <a:ea typeface="仿宋" panose="02010609060101010101" pitchFamily="49" charset="-122"/>
              </a:rPr>
              <a:t>对象，内容是”</a:t>
            </a:r>
            <a:r>
              <a:rPr lang="en-US" altLang="zh-CN" b="1" dirty="0">
                <a:latin typeface="仿宋" panose="02010609060101010101" pitchFamily="49" charset="-122"/>
                <a:ea typeface="仿宋" panose="02010609060101010101" pitchFamily="49" charset="-122"/>
              </a:rPr>
              <a:t>Hello”</a:t>
            </a:r>
            <a:r>
              <a:rPr lang="zh-CN" altLang="en-US" b="1" dirty="0">
                <a:latin typeface="仿宋" panose="02010609060101010101" pitchFamily="49" charset="-122"/>
                <a:ea typeface="仿宋" panose="02010609060101010101" pitchFamily="49" charset="-122"/>
              </a:rPr>
              <a:t>，然后我们对</a:t>
            </a:r>
            <a:r>
              <a:rPr lang="en-US" altLang="zh-CN" b="1" dirty="0">
                <a:latin typeface="仿宋" panose="02010609060101010101" pitchFamily="49" charset="-122"/>
                <a:ea typeface="仿宋" panose="02010609060101010101" pitchFamily="49" charset="-122"/>
              </a:rPr>
              <a:t>s</a:t>
            </a:r>
            <a:r>
              <a:rPr lang="zh-CN" altLang="en-US" b="1" dirty="0">
                <a:latin typeface="仿宋" panose="02010609060101010101" pitchFamily="49" charset="-122"/>
                <a:ea typeface="仿宋" panose="02010609060101010101" pitchFamily="49" charset="-122"/>
              </a:rPr>
              <a:t>进行了</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操作，那么</a:t>
            </a:r>
            <a:r>
              <a:rPr lang="en-US" altLang="zh-CN" b="1" dirty="0">
                <a:latin typeface="仿宋" panose="02010609060101010101" pitchFamily="49" charset="-122"/>
                <a:ea typeface="仿宋" panose="02010609060101010101" pitchFamily="49" charset="-122"/>
              </a:rPr>
              <a:t>s</a:t>
            </a:r>
            <a:r>
              <a:rPr lang="zh-CN" altLang="en-US" b="1" dirty="0">
                <a:latin typeface="仿宋" panose="02010609060101010101" pitchFamily="49" charset="-122"/>
                <a:ea typeface="仿宋" panose="02010609060101010101" pitchFamily="49" charset="-122"/>
              </a:rPr>
              <a:t>所指向的那个对象是否发生了改变呢？</a:t>
            </a:r>
          </a:p>
        </p:txBody>
      </p:sp>
    </p:spTree>
    <p:extLst>
      <p:ext uri="{BB962C8B-B14F-4D97-AF65-F5344CB8AC3E}">
        <p14:creationId xmlns:p14="http://schemas.microsoft.com/office/powerpoint/2010/main" val="273838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additive="base">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 calcmode="lin" valueType="num">
                                      <p:cBhvr additive="base">
                                        <p:cTn id="3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9" grpId="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@Overriede</a:t>
              </a:r>
              <a:r>
                <a:rPr lang="zh-CN" altLang="en-US" sz="2400" b="1" dirty="0">
                  <a:solidFill>
                    <a:schemeClr val="tx1"/>
                  </a:solidFill>
                  <a:latin typeface="仿宋" panose="02010609060101010101" pitchFamily="49" charset="-122"/>
                  <a:ea typeface="仿宋" panose="02010609060101010101" pitchFamily="49" charset="-122"/>
                </a:rPr>
                <a:t>注解</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9">
            <a:extLst>
              <a:ext uri="{FF2B5EF4-FFF2-40B4-BE49-F238E27FC236}">
                <a16:creationId xmlns:a16="http://schemas.microsoft.com/office/drawing/2014/main" id="{CD847928-CA02-45D2-92FE-7F0A4FF03AA4}"/>
              </a:ext>
            </a:extLst>
          </p:cNvPr>
          <p:cNvSpPr/>
          <p:nvPr/>
        </p:nvSpPr>
        <p:spPr>
          <a:xfrm>
            <a:off x="612775" y="1903960"/>
            <a:ext cx="10820400" cy="259263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6A526595-097D-4991-AE9C-672485BB5358}"/>
              </a:ext>
            </a:extLst>
          </p:cNvPr>
          <p:cNvGrpSpPr/>
          <p:nvPr/>
        </p:nvGrpSpPr>
        <p:grpSpPr>
          <a:xfrm>
            <a:off x="10034824" y="4877594"/>
            <a:ext cx="1877787" cy="1129564"/>
            <a:chOff x="9675584" y="5175723"/>
            <a:chExt cx="1877787" cy="1129564"/>
          </a:xfrm>
        </p:grpSpPr>
        <p:sp>
          <p:nvSpPr>
            <p:cNvPr id="9" name="矩形 8">
              <a:extLst>
                <a:ext uri="{FF2B5EF4-FFF2-40B4-BE49-F238E27FC236}">
                  <a16:creationId xmlns:a16="http://schemas.microsoft.com/office/drawing/2014/main" id="{352DE7CB-1C41-4C1F-9BC1-59FD1E98A5E3}"/>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072C4AFE-295E-4E15-B453-BA6F553B941C}"/>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1F66D87E-C9FA-434E-8F02-6E6FE7A8B64E}"/>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F2275CED-AFE6-402A-A113-6DD272F73DA0}"/>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5F793EC2-B6E6-4504-8691-598880C6D5CA}"/>
              </a:ext>
            </a:extLst>
          </p:cNvPr>
          <p:cNvSpPr txBox="1">
            <a:spLocks/>
          </p:cNvSpPr>
          <p:nvPr/>
        </p:nvSpPr>
        <p:spPr>
          <a:xfrm>
            <a:off x="1069616" y="2546362"/>
            <a:ext cx="10016780" cy="2038662"/>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注解</a:t>
            </a:r>
            <a:r>
              <a:rPr lang="en-US" altLang="zh-CN"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Overriede</a:t>
            </a:r>
            <a:r>
              <a:rPr lang="zh-CN" altLang="en-US" sz="2400" dirty="0">
                <a:latin typeface="仿宋" panose="02010609060101010101" pitchFamily="49" charset="-122"/>
                <a:ea typeface="仿宋" panose="02010609060101010101" pitchFamily="49" charset="-122"/>
              </a:rPr>
              <a:t>表示它所标注的方法必须是对父类方法的重写。如果它所标注的方法在父类中没有，则编译时会出现编译错误。</a:t>
            </a:r>
          </a:p>
        </p:txBody>
      </p:sp>
      <p:sp>
        <p:nvSpPr>
          <p:cNvPr id="14" name="矩形 13">
            <a:extLst>
              <a:ext uri="{FF2B5EF4-FFF2-40B4-BE49-F238E27FC236}">
                <a16:creationId xmlns:a16="http://schemas.microsoft.com/office/drawing/2014/main" id="{7DC123B4-2709-479C-B79A-91A995181C85}"/>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5" name="组合 14">
            <a:extLst>
              <a:ext uri="{FF2B5EF4-FFF2-40B4-BE49-F238E27FC236}">
                <a16:creationId xmlns:a16="http://schemas.microsoft.com/office/drawing/2014/main" id="{F9F45D1C-04E1-4EC8-B9FB-4D77A2631361}"/>
              </a:ext>
            </a:extLst>
          </p:cNvPr>
          <p:cNvGrpSpPr/>
          <p:nvPr/>
        </p:nvGrpSpPr>
        <p:grpSpPr>
          <a:xfrm>
            <a:off x="761207" y="6189669"/>
            <a:ext cx="352250" cy="455613"/>
            <a:chOff x="5449889" y="1827213"/>
            <a:chExt cx="352250" cy="455613"/>
          </a:xfrm>
          <a:solidFill>
            <a:srgbClr val="FFFF00"/>
          </a:solidFill>
        </p:grpSpPr>
        <p:sp>
          <p:nvSpPr>
            <p:cNvPr id="16" name="Freeform 125">
              <a:extLst>
                <a:ext uri="{FF2B5EF4-FFF2-40B4-BE49-F238E27FC236}">
                  <a16:creationId xmlns:a16="http://schemas.microsoft.com/office/drawing/2014/main" id="{F463DF26-36B1-4D4B-A79C-9BA38BE599B2}"/>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7" name="Freeform 126">
              <a:extLst>
                <a:ext uri="{FF2B5EF4-FFF2-40B4-BE49-F238E27FC236}">
                  <a16:creationId xmlns:a16="http://schemas.microsoft.com/office/drawing/2014/main" id="{0A838421-7CD3-4058-9F22-E0E82FEDFECB}"/>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8" name="内容占位符 2">
            <a:extLst>
              <a:ext uri="{FF2B5EF4-FFF2-40B4-BE49-F238E27FC236}">
                <a16:creationId xmlns:a16="http://schemas.microsoft.com/office/drawing/2014/main" id="{169F1483-7A56-4090-A6ED-03721B9AC6EA}"/>
              </a:ext>
            </a:extLst>
          </p:cNvPr>
          <p:cNvSpPr txBox="1">
            <a:spLocks/>
          </p:cNvSpPr>
          <p:nvPr/>
        </p:nvSpPr>
        <p:spPr>
          <a:xfrm>
            <a:off x="1069615" y="6172994"/>
            <a:ext cx="10206795"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4.10】@Override</a:t>
            </a:r>
            <a:r>
              <a:rPr lang="zh-CN" altLang="en-US" sz="2400" dirty="0">
                <a:solidFill>
                  <a:schemeClr val="bg1"/>
                </a:solidFill>
                <a:latin typeface="仿宋" panose="02010609060101010101" pitchFamily="49" charset="-122"/>
                <a:ea typeface="仿宋" panose="02010609060101010101" pitchFamily="49" charset="-122"/>
              </a:rPr>
              <a:t>注解的使用。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Example4_10.java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048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par>
                          <p:cTn id="16" fill="hold">
                            <p:stCondLst>
                              <p:cond delay="2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500"/>
                            </p:stCondLst>
                            <p:childTnLst>
                              <p:par>
                                <p:cTn id="26" presetID="31"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fltVal val="0"/>
                                          </p:val>
                                        </p:tav>
                                        <p:tav tm="100000">
                                          <p:val>
                                            <p:strVal val="#ppt_w"/>
                                          </p:val>
                                        </p:tav>
                                      </p:tavLst>
                                    </p:anim>
                                    <p:anim calcmode="lin" valueType="num">
                                      <p:cBhvr>
                                        <p:cTn id="29" dur="1000" fill="hold"/>
                                        <p:tgtEl>
                                          <p:spTgt spid="15"/>
                                        </p:tgtEl>
                                        <p:attrNameLst>
                                          <p:attrName>ppt_h</p:attrName>
                                        </p:attrNameLst>
                                      </p:cBhvr>
                                      <p:tavLst>
                                        <p:tav tm="0">
                                          <p:val>
                                            <p:fltVal val="0"/>
                                          </p:val>
                                        </p:tav>
                                        <p:tav tm="100000">
                                          <p:val>
                                            <p:strVal val="#ppt_h"/>
                                          </p:val>
                                        </p:tav>
                                      </p:tavLst>
                                    </p:anim>
                                    <p:anim calcmode="lin" valueType="num">
                                      <p:cBhvr>
                                        <p:cTn id="30" dur="1000" fill="hold"/>
                                        <p:tgtEl>
                                          <p:spTgt spid="15"/>
                                        </p:tgtEl>
                                        <p:attrNameLst>
                                          <p:attrName>style.rotation</p:attrName>
                                        </p:attrNameLst>
                                      </p:cBhvr>
                                      <p:tavLst>
                                        <p:tav tm="0">
                                          <p:val>
                                            <p:fltVal val="90"/>
                                          </p:val>
                                        </p:tav>
                                        <p:tav tm="100000">
                                          <p:val>
                                            <p:fltVal val="0"/>
                                          </p:val>
                                        </p:tav>
                                      </p:tavLst>
                                    </p:anim>
                                    <p:animEffect transition="in" filter="fade">
                                      <p:cBhvr>
                                        <p:cTn id="31" dur="1000"/>
                                        <p:tgtEl>
                                          <p:spTgt spid="15"/>
                                        </p:tgtEl>
                                      </p:cBhvr>
                                    </p:animEffec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1+#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13" grpId="0"/>
      <p:bldP spid="14"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继承与组合的比较</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C5230D1-A046-4AF9-9F01-9D098C8A9735}"/>
              </a:ext>
            </a:extLst>
          </p:cNvPr>
          <p:cNvSpPr/>
          <p:nvPr/>
        </p:nvSpPr>
        <p:spPr bwMode="auto">
          <a:xfrm>
            <a:off x="-42745" y="2362994"/>
            <a:ext cx="12233158" cy="2743200"/>
          </a:xfrm>
          <a:prstGeom prst="rect">
            <a:avLst/>
          </a:prstGeom>
          <a:solidFill>
            <a:schemeClr val="tx1">
              <a:lumMod val="50000"/>
              <a:lumOff val="50000"/>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楷体_GB2312" pitchFamily="49" charset="-122"/>
            </a:endParaRPr>
          </a:p>
        </p:txBody>
      </p:sp>
      <p:grpSp>
        <p:nvGrpSpPr>
          <p:cNvPr id="21" name="组合 20">
            <a:extLst>
              <a:ext uri="{FF2B5EF4-FFF2-40B4-BE49-F238E27FC236}">
                <a16:creationId xmlns:a16="http://schemas.microsoft.com/office/drawing/2014/main" id="{20CE3DFE-CF79-45C0-B1E0-B6F94DDE27B7}"/>
              </a:ext>
            </a:extLst>
          </p:cNvPr>
          <p:cNvGrpSpPr/>
          <p:nvPr/>
        </p:nvGrpSpPr>
        <p:grpSpPr>
          <a:xfrm>
            <a:off x="1170956" y="2591594"/>
            <a:ext cx="352250" cy="455613"/>
            <a:chOff x="5449889" y="1827213"/>
            <a:chExt cx="352250" cy="455613"/>
          </a:xfrm>
          <a:solidFill>
            <a:srgbClr val="FFFF00"/>
          </a:solidFill>
        </p:grpSpPr>
        <p:sp>
          <p:nvSpPr>
            <p:cNvPr id="22" name="Freeform 125">
              <a:extLst>
                <a:ext uri="{FF2B5EF4-FFF2-40B4-BE49-F238E27FC236}">
                  <a16:creationId xmlns:a16="http://schemas.microsoft.com/office/drawing/2014/main" id="{FBBB5D3D-03BE-486D-8F91-A82F940AA0FE}"/>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endParaRPr>
            </a:p>
          </p:txBody>
        </p:sp>
        <p:sp>
          <p:nvSpPr>
            <p:cNvPr id="23" name="Freeform 126">
              <a:extLst>
                <a:ext uri="{FF2B5EF4-FFF2-40B4-BE49-F238E27FC236}">
                  <a16:creationId xmlns:a16="http://schemas.microsoft.com/office/drawing/2014/main" id="{03858564-BA32-4C6C-B698-200B1A7B795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endParaRPr>
            </a:p>
          </p:txBody>
        </p:sp>
      </p:grpSp>
      <p:sp>
        <p:nvSpPr>
          <p:cNvPr id="24" name="内容占位符 2">
            <a:extLst>
              <a:ext uri="{FF2B5EF4-FFF2-40B4-BE49-F238E27FC236}">
                <a16:creationId xmlns:a16="http://schemas.microsoft.com/office/drawing/2014/main" id="{F87712D7-92C7-467C-82F2-864B308BE47B}"/>
              </a:ext>
            </a:extLst>
          </p:cNvPr>
          <p:cNvSpPr txBox="1">
            <a:spLocks/>
          </p:cNvSpPr>
          <p:nvPr/>
        </p:nvSpPr>
        <p:spPr>
          <a:xfrm>
            <a:off x="1069615" y="2556462"/>
            <a:ext cx="10359591" cy="2397332"/>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4.11】</a:t>
            </a:r>
            <a:r>
              <a:rPr lang="zh-CN" altLang="en-US" sz="2400" dirty="0">
                <a:solidFill>
                  <a:schemeClr val="bg1"/>
                </a:solidFill>
                <a:latin typeface="仿宋" panose="02010609060101010101" pitchFamily="49" charset="-122"/>
                <a:ea typeface="仿宋" panose="02010609060101010101" pitchFamily="49" charset="-122"/>
              </a:rPr>
              <a:t>用继承的方式重写例</a:t>
            </a:r>
            <a:r>
              <a:rPr lang="en-US" altLang="zh-CN" sz="2400" dirty="0">
                <a:solidFill>
                  <a:schemeClr val="bg1"/>
                </a:solidFill>
                <a:latin typeface="仿宋" panose="02010609060101010101" pitchFamily="49" charset="-122"/>
                <a:ea typeface="仿宋" panose="02010609060101010101" pitchFamily="49" charset="-122"/>
              </a:rPr>
              <a:t>3.21</a:t>
            </a:r>
            <a:r>
              <a:rPr lang="zh-CN" altLang="en-US" sz="2400" dirty="0">
                <a:solidFill>
                  <a:schemeClr val="bg1"/>
                </a:solidFill>
                <a:latin typeface="仿宋" panose="02010609060101010101" pitchFamily="49" charset="-122"/>
                <a:ea typeface="仿宋" panose="02010609060101010101" pitchFamily="49" charset="-122"/>
              </a:rPr>
              <a:t>（题目：平面上有若干条线段和若干圆，已知每条线段的两个端点坐标、每个圆的圆心位置和半径。定义线段类和圆类并生成类的对象表示这些线段和圆。）。</a:t>
            </a:r>
            <a:endParaRPr lang="en-US" altLang="zh-CN" sz="2400" dirty="0">
              <a:solidFill>
                <a:schemeClr val="bg1"/>
              </a:solidFill>
              <a:latin typeface="仿宋" panose="02010609060101010101" pitchFamily="49" charset="-122"/>
              <a:ea typeface="仿宋" panose="02010609060101010101" pitchFamily="49" charset="-122"/>
            </a:endParaRPr>
          </a:p>
          <a:p>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Example4_11.java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25" name="Freeform 3">
            <a:extLst>
              <a:ext uri="{FF2B5EF4-FFF2-40B4-BE49-F238E27FC236}">
                <a16:creationId xmlns:a16="http://schemas.microsoft.com/office/drawing/2014/main" id="{5276254E-9845-4DB9-8563-440F61E859D1}"/>
              </a:ext>
            </a:extLst>
          </p:cNvPr>
          <p:cNvSpPr/>
          <p:nvPr/>
        </p:nvSpPr>
        <p:spPr>
          <a:xfrm>
            <a:off x="-43538" y="2210594"/>
            <a:ext cx="12233951" cy="4571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6" name="组合 25">
            <a:extLst>
              <a:ext uri="{FF2B5EF4-FFF2-40B4-BE49-F238E27FC236}">
                <a16:creationId xmlns:a16="http://schemas.microsoft.com/office/drawing/2014/main" id="{1161D71E-E821-4C30-95FC-09A6805FE961}"/>
              </a:ext>
            </a:extLst>
          </p:cNvPr>
          <p:cNvGrpSpPr/>
          <p:nvPr/>
        </p:nvGrpSpPr>
        <p:grpSpPr>
          <a:xfrm flipH="1">
            <a:off x="6552406" y="5500021"/>
            <a:ext cx="5441599" cy="1357947"/>
            <a:chOff x="897607" y="5043462"/>
            <a:chExt cx="5441599" cy="1357947"/>
          </a:xfrm>
        </p:grpSpPr>
        <p:sp>
          <p:nvSpPr>
            <p:cNvPr id="27" name="矩形 26">
              <a:extLst>
                <a:ext uri="{FF2B5EF4-FFF2-40B4-BE49-F238E27FC236}">
                  <a16:creationId xmlns:a16="http://schemas.microsoft.com/office/drawing/2014/main" id="{D5F337FA-9233-441E-BBE6-F97EDF9685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5179C06-E921-43EA-BF2D-4DBE280E499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A0E4281-4242-43DF-92BB-181D7CF3E5D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55E96C9-A792-4236-AEA1-952AA1FE585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7EE37F5A-F45A-4484-92B5-94A0E1091720}"/>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174D515-422E-4695-8B7C-3AFEF802CB9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2B35B2C2-3579-474B-A7E2-8D4EF631E1B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5DAAC0B-3B84-44DF-810B-35F35EB443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F1912B26-B608-4D4D-8179-D9EC4B295DEF}"/>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67EA7BD9-A0B1-4A73-8067-152A6B60ED6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D8A571A-CBC2-4487-A10B-08EFC120141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34FCD428-D87E-4DB7-908D-8C34B978A4A7}"/>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4A1B3831-70E1-4B70-8F4C-B31DC7E5816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71B39CE6-B27B-4227-9786-72AC2707BA0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98385019-60A2-4F81-847C-E9F27251141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B9B0D5C-964C-4EE2-8DEA-DE107AD3ABC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46" name="矩形 45">
              <a:extLst>
                <a:ext uri="{FF2B5EF4-FFF2-40B4-BE49-F238E27FC236}">
                  <a16:creationId xmlns:a16="http://schemas.microsoft.com/office/drawing/2014/main" id="{E71823C5-E3C9-432B-9FC8-420B927D103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内容占位符 2">
            <a:extLst>
              <a:ext uri="{FF2B5EF4-FFF2-40B4-BE49-F238E27FC236}">
                <a16:creationId xmlns:a16="http://schemas.microsoft.com/office/drawing/2014/main" id="{FDF524A5-C3D0-44DA-8E10-5D9E9554B63C}"/>
              </a:ext>
            </a:extLst>
          </p:cNvPr>
          <p:cNvSpPr txBox="1">
            <a:spLocks/>
          </p:cNvSpPr>
          <p:nvPr/>
        </p:nvSpPr>
        <p:spPr>
          <a:xfrm>
            <a:off x="1000479" y="1485274"/>
            <a:ext cx="10016780" cy="72532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有些问题既可以用继承的方式实现，又可以用组合的方式实现。</a:t>
            </a:r>
          </a:p>
        </p:txBody>
      </p:sp>
    </p:spTree>
    <p:extLst>
      <p:ext uri="{BB962C8B-B14F-4D97-AF65-F5344CB8AC3E}">
        <p14:creationId xmlns:p14="http://schemas.microsoft.com/office/powerpoint/2010/main" val="98685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 calcmode="lin" valueType="num">
                                      <p:cBhvr additive="base">
                                        <p:cTn id="10" dur="500" fill="hold"/>
                                        <p:tgtEl>
                                          <p:spTgt spid="47"/>
                                        </p:tgtEl>
                                        <p:attrNameLst>
                                          <p:attrName>ppt_x</p:attrName>
                                        </p:attrNameLst>
                                      </p:cBhvr>
                                      <p:tavLst>
                                        <p:tav tm="0">
                                          <p:val>
                                            <p:strVal val="0-#ppt_w/2"/>
                                          </p:val>
                                        </p:tav>
                                        <p:tav tm="100000">
                                          <p:val>
                                            <p:strVal val="#ppt_x"/>
                                          </p:val>
                                        </p:tav>
                                      </p:tavLst>
                                    </p:anim>
                                    <p:anim calcmode="lin" valueType="num">
                                      <p:cBhvr additive="base">
                                        <p:cTn id="11"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childTnLst>
                          </p:cTn>
                        </p:par>
                        <p:par>
                          <p:cTn id="17" fill="hold">
                            <p:stCondLst>
                              <p:cond delay="500"/>
                            </p:stCondLst>
                            <p:childTnLst>
                              <p:par>
                                <p:cTn id="18" presetID="13" presetClass="entr" presetSubtype="16"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plus(in)">
                                      <p:cBhvr>
                                        <p:cTn id="20" dur="2000"/>
                                        <p:tgtEl>
                                          <p:spTgt spid="20"/>
                                        </p:tgtEl>
                                      </p:cBhvr>
                                    </p:animEffect>
                                  </p:childTnLst>
                                </p:cTn>
                              </p:par>
                            </p:childTnLst>
                          </p:cTn>
                        </p:par>
                        <p:par>
                          <p:cTn id="21" fill="hold">
                            <p:stCondLst>
                              <p:cond delay="2500"/>
                            </p:stCondLst>
                            <p:childTnLst>
                              <p:par>
                                <p:cTn id="22" presetID="3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 calcmode="lin" valueType="num">
                                      <p:cBhvr>
                                        <p:cTn id="26" dur="1000" fill="hold"/>
                                        <p:tgtEl>
                                          <p:spTgt spid="21"/>
                                        </p:tgtEl>
                                        <p:attrNameLst>
                                          <p:attrName>style.rotation</p:attrName>
                                        </p:attrNameLst>
                                      </p:cBhvr>
                                      <p:tavLst>
                                        <p:tav tm="0">
                                          <p:val>
                                            <p:fltVal val="90"/>
                                          </p:val>
                                        </p:tav>
                                        <p:tav tm="100000">
                                          <p:val>
                                            <p:fltVal val="0"/>
                                          </p:val>
                                        </p:tav>
                                      </p:tavLst>
                                    </p:anim>
                                    <p:animEffect transition="in" filter="fade">
                                      <p:cBhvr>
                                        <p:cTn id="27" dur="1000"/>
                                        <p:tgtEl>
                                          <p:spTgt spid="21"/>
                                        </p:tgtEl>
                                      </p:cBhvr>
                                    </p:animEffect>
                                  </p:childTnLst>
                                </p:cTn>
                              </p:par>
                            </p:childTnLst>
                          </p:cTn>
                        </p:par>
                        <p:par>
                          <p:cTn id="28" fill="hold">
                            <p:stCondLst>
                              <p:cond delay="3500"/>
                            </p:stCondLst>
                            <p:childTnLst>
                              <p:par>
                                <p:cTn id="29" presetID="2" presetClass="entr" presetSubtype="2"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22" presetClass="entr" presetSubtype="2"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righ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0" grpId="0" animBg="1"/>
      <p:bldP spid="24" grpId="0"/>
      <p:bldP spid="25" grpId="0" animBg="1"/>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latin typeface="仿宋" panose="02010609060101010101" pitchFamily="49" charset="-122"/>
                  <a:ea typeface="仿宋" panose="02010609060101010101" pitchFamily="49" charset="-122"/>
                </a:rPr>
                <a:t>继承与组合的比较</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内容占位符 2">
            <a:extLst>
              <a:ext uri="{FF2B5EF4-FFF2-40B4-BE49-F238E27FC236}">
                <a16:creationId xmlns:a16="http://schemas.microsoft.com/office/drawing/2014/main" id="{E2CF3B6B-FA31-444A-BE1A-C779A136A969}"/>
              </a:ext>
            </a:extLst>
          </p:cNvPr>
          <p:cNvSpPr txBox="1">
            <a:spLocks/>
          </p:cNvSpPr>
          <p:nvPr/>
        </p:nvSpPr>
        <p:spPr>
          <a:xfrm>
            <a:off x="1250422" y="2215283"/>
            <a:ext cx="4267200" cy="38326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240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大多数的问题，用继承或组合的方式都可以实现；</a:t>
            </a:r>
          </a:p>
          <a:p>
            <a:pPr marL="0" indent="0">
              <a:lnSpc>
                <a:spcPct val="150000"/>
              </a:lnSpc>
              <a:spcBef>
                <a:spcPts val="240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组合方式可以通过组合对象直接使用被组合的类（如</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Point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）中的成员，不必覆盖域或重写方法，避免方法被重写；</a:t>
            </a:r>
          </a:p>
        </p:txBody>
      </p:sp>
      <p:grpSp>
        <p:nvGrpSpPr>
          <p:cNvPr id="49" name="组合 48">
            <a:extLst>
              <a:ext uri="{FF2B5EF4-FFF2-40B4-BE49-F238E27FC236}">
                <a16:creationId xmlns:a16="http://schemas.microsoft.com/office/drawing/2014/main" id="{21EBDF59-54FA-4560-A50D-BE765E139F9E}"/>
              </a:ext>
            </a:extLst>
          </p:cNvPr>
          <p:cNvGrpSpPr/>
          <p:nvPr/>
        </p:nvGrpSpPr>
        <p:grpSpPr>
          <a:xfrm>
            <a:off x="574306" y="2372462"/>
            <a:ext cx="622569" cy="622573"/>
            <a:chOff x="925975" y="3363269"/>
            <a:chExt cx="899446" cy="899451"/>
          </a:xfrm>
        </p:grpSpPr>
        <p:sp>
          <p:nvSpPr>
            <p:cNvPr id="50" name="Oval 173">
              <a:extLst>
                <a:ext uri="{FF2B5EF4-FFF2-40B4-BE49-F238E27FC236}">
                  <a16:creationId xmlns:a16="http://schemas.microsoft.com/office/drawing/2014/main" id="{71445FD5-925F-4E2F-9F15-8D7EA3A2D689}"/>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1" name="Oval 174">
              <a:extLst>
                <a:ext uri="{FF2B5EF4-FFF2-40B4-BE49-F238E27FC236}">
                  <a16:creationId xmlns:a16="http://schemas.microsoft.com/office/drawing/2014/main" id="{5D6381CF-9131-4A62-B41A-C1990E126271}"/>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2" name="Freeform 176">
              <a:extLst>
                <a:ext uri="{FF2B5EF4-FFF2-40B4-BE49-F238E27FC236}">
                  <a16:creationId xmlns:a16="http://schemas.microsoft.com/office/drawing/2014/main" id="{E8542D3B-5DD0-4953-A436-92E4331019A4}"/>
                </a:ext>
              </a:extLst>
            </p:cNvPr>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3" name="Freeform 177">
              <a:extLst>
                <a:ext uri="{FF2B5EF4-FFF2-40B4-BE49-F238E27FC236}">
                  <a16:creationId xmlns:a16="http://schemas.microsoft.com/office/drawing/2014/main" id="{3DE5A787-F793-4E4C-A414-FBDE86DADF1B}"/>
                </a:ext>
              </a:extLst>
            </p:cNvPr>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54" name="组合 53">
            <a:extLst>
              <a:ext uri="{FF2B5EF4-FFF2-40B4-BE49-F238E27FC236}">
                <a16:creationId xmlns:a16="http://schemas.microsoft.com/office/drawing/2014/main" id="{C2F40198-6AFF-47F4-B3D3-AE52AE3C41FA}"/>
              </a:ext>
            </a:extLst>
          </p:cNvPr>
          <p:cNvGrpSpPr/>
          <p:nvPr/>
        </p:nvGrpSpPr>
        <p:grpSpPr>
          <a:xfrm>
            <a:off x="609451" y="3846727"/>
            <a:ext cx="622569" cy="622573"/>
            <a:chOff x="441872" y="2993435"/>
            <a:chExt cx="705309" cy="705313"/>
          </a:xfrm>
        </p:grpSpPr>
        <p:grpSp>
          <p:nvGrpSpPr>
            <p:cNvPr id="55" name="组合 54">
              <a:extLst>
                <a:ext uri="{FF2B5EF4-FFF2-40B4-BE49-F238E27FC236}">
                  <a16:creationId xmlns:a16="http://schemas.microsoft.com/office/drawing/2014/main" id="{26AD1074-5AC8-460F-858C-AB2D22A19AA8}"/>
                </a:ext>
              </a:extLst>
            </p:cNvPr>
            <p:cNvGrpSpPr/>
            <p:nvPr/>
          </p:nvGrpSpPr>
          <p:grpSpPr>
            <a:xfrm>
              <a:off x="441872" y="2993435"/>
              <a:ext cx="705309" cy="705313"/>
              <a:chOff x="925975" y="3363269"/>
              <a:chExt cx="899446" cy="899451"/>
            </a:xfrm>
          </p:grpSpPr>
          <p:sp>
            <p:nvSpPr>
              <p:cNvPr id="65" name="Oval 173">
                <a:extLst>
                  <a:ext uri="{FF2B5EF4-FFF2-40B4-BE49-F238E27FC236}">
                    <a16:creationId xmlns:a16="http://schemas.microsoft.com/office/drawing/2014/main" id="{C099E124-B059-437A-9E7D-4931907D40F0}"/>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6" name="Oval 174">
                <a:extLst>
                  <a:ext uri="{FF2B5EF4-FFF2-40B4-BE49-F238E27FC236}">
                    <a16:creationId xmlns:a16="http://schemas.microsoft.com/office/drawing/2014/main" id="{CF925E3A-EF07-4936-A585-39CC97804DAF}"/>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56" name="组合 55">
              <a:extLst>
                <a:ext uri="{FF2B5EF4-FFF2-40B4-BE49-F238E27FC236}">
                  <a16:creationId xmlns:a16="http://schemas.microsoft.com/office/drawing/2014/main" id="{EA7BE086-AF25-454A-9C06-B119FACD20FC}"/>
                </a:ext>
              </a:extLst>
            </p:cNvPr>
            <p:cNvGrpSpPr/>
            <p:nvPr/>
          </p:nvGrpSpPr>
          <p:grpSpPr>
            <a:xfrm>
              <a:off x="532606" y="3149600"/>
              <a:ext cx="473244" cy="415406"/>
              <a:chOff x="460862" y="3086266"/>
              <a:chExt cx="652823" cy="573038"/>
            </a:xfrm>
          </p:grpSpPr>
          <p:sp>
            <p:nvSpPr>
              <p:cNvPr id="57" name="Freeform 139">
                <a:extLst>
                  <a:ext uri="{FF2B5EF4-FFF2-40B4-BE49-F238E27FC236}">
                    <a16:creationId xmlns:a16="http://schemas.microsoft.com/office/drawing/2014/main" id="{E17DB1F0-6093-491F-B48E-5CD8AA884416}"/>
                  </a:ext>
                </a:extLst>
              </p:cNvPr>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8" name="Freeform 140">
                <a:extLst>
                  <a:ext uri="{FF2B5EF4-FFF2-40B4-BE49-F238E27FC236}">
                    <a16:creationId xmlns:a16="http://schemas.microsoft.com/office/drawing/2014/main" id="{631B3954-C4EF-4919-B3FE-73DE64F95010}"/>
                  </a:ext>
                </a:extLst>
              </p:cNvPr>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9" name="Freeform 141">
                <a:extLst>
                  <a:ext uri="{FF2B5EF4-FFF2-40B4-BE49-F238E27FC236}">
                    <a16:creationId xmlns:a16="http://schemas.microsoft.com/office/drawing/2014/main" id="{95177445-C4ED-45BC-95F2-C49BCECF3D51}"/>
                  </a:ext>
                </a:extLst>
              </p:cNvPr>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0" name="Freeform 142">
                <a:extLst>
                  <a:ext uri="{FF2B5EF4-FFF2-40B4-BE49-F238E27FC236}">
                    <a16:creationId xmlns:a16="http://schemas.microsoft.com/office/drawing/2014/main" id="{F6F15733-FAFE-4296-AE23-A920D0E0311A}"/>
                  </a:ext>
                </a:extLst>
              </p:cNvPr>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1" name="Freeform 143">
                <a:extLst>
                  <a:ext uri="{FF2B5EF4-FFF2-40B4-BE49-F238E27FC236}">
                    <a16:creationId xmlns:a16="http://schemas.microsoft.com/office/drawing/2014/main" id="{98FAD48F-1392-4BAD-AFAF-D6C146F8AB58}"/>
                  </a:ext>
                </a:extLst>
              </p:cNvPr>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2" name="Freeform 144">
                <a:extLst>
                  <a:ext uri="{FF2B5EF4-FFF2-40B4-BE49-F238E27FC236}">
                    <a16:creationId xmlns:a16="http://schemas.microsoft.com/office/drawing/2014/main" id="{CAEB1C50-718A-4F6E-AFEE-4E3510ED61EA}"/>
                  </a:ext>
                </a:extLst>
              </p:cNvPr>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3" name="Freeform 145">
                <a:extLst>
                  <a:ext uri="{FF2B5EF4-FFF2-40B4-BE49-F238E27FC236}">
                    <a16:creationId xmlns:a16="http://schemas.microsoft.com/office/drawing/2014/main" id="{B90C78BB-5827-45A4-9172-DCD6C5DDE8AC}"/>
                  </a:ext>
                </a:extLst>
              </p:cNvPr>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4" name="Freeform 146">
                <a:extLst>
                  <a:ext uri="{FF2B5EF4-FFF2-40B4-BE49-F238E27FC236}">
                    <a16:creationId xmlns:a16="http://schemas.microsoft.com/office/drawing/2014/main" id="{E7FE8332-5DE8-439B-B642-3D3380E516C7}"/>
                  </a:ext>
                </a:extLst>
              </p:cNvPr>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67" name="组合 66">
            <a:extLst>
              <a:ext uri="{FF2B5EF4-FFF2-40B4-BE49-F238E27FC236}">
                <a16:creationId xmlns:a16="http://schemas.microsoft.com/office/drawing/2014/main" id="{255CEDF0-9D6A-4D17-B034-7765A765B208}"/>
              </a:ext>
            </a:extLst>
          </p:cNvPr>
          <p:cNvGrpSpPr/>
          <p:nvPr/>
        </p:nvGrpSpPr>
        <p:grpSpPr>
          <a:xfrm>
            <a:off x="5771468" y="4737943"/>
            <a:ext cx="628537" cy="628541"/>
            <a:chOff x="441872" y="4884755"/>
            <a:chExt cx="705309" cy="705313"/>
          </a:xfrm>
        </p:grpSpPr>
        <p:grpSp>
          <p:nvGrpSpPr>
            <p:cNvPr id="68" name="组合 67">
              <a:extLst>
                <a:ext uri="{FF2B5EF4-FFF2-40B4-BE49-F238E27FC236}">
                  <a16:creationId xmlns:a16="http://schemas.microsoft.com/office/drawing/2014/main" id="{29934D51-131C-4DCE-A03C-5DFB745CC11C}"/>
                </a:ext>
              </a:extLst>
            </p:cNvPr>
            <p:cNvGrpSpPr/>
            <p:nvPr/>
          </p:nvGrpSpPr>
          <p:grpSpPr>
            <a:xfrm>
              <a:off x="441872" y="4884755"/>
              <a:ext cx="705309" cy="705313"/>
              <a:chOff x="925975" y="3363269"/>
              <a:chExt cx="899446" cy="899451"/>
            </a:xfrm>
          </p:grpSpPr>
          <p:sp>
            <p:nvSpPr>
              <p:cNvPr id="72" name="Oval 173">
                <a:extLst>
                  <a:ext uri="{FF2B5EF4-FFF2-40B4-BE49-F238E27FC236}">
                    <a16:creationId xmlns:a16="http://schemas.microsoft.com/office/drawing/2014/main" id="{C1DA071D-CA9B-4EA3-A7F3-18F54F8B50FA}"/>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3" name="Oval 174">
                <a:extLst>
                  <a:ext uri="{FF2B5EF4-FFF2-40B4-BE49-F238E27FC236}">
                    <a16:creationId xmlns:a16="http://schemas.microsoft.com/office/drawing/2014/main" id="{A7CD91DD-D3BA-4B47-ABE0-5241C27C736F}"/>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69" name="组合 68">
              <a:extLst>
                <a:ext uri="{FF2B5EF4-FFF2-40B4-BE49-F238E27FC236}">
                  <a16:creationId xmlns:a16="http://schemas.microsoft.com/office/drawing/2014/main" id="{CF68FC0D-388C-4A94-91A1-09213CFAF289}"/>
                </a:ext>
              </a:extLst>
            </p:cNvPr>
            <p:cNvGrpSpPr/>
            <p:nvPr/>
          </p:nvGrpSpPr>
          <p:grpSpPr>
            <a:xfrm>
              <a:off x="571597" y="5012285"/>
              <a:ext cx="431640" cy="391427"/>
              <a:chOff x="10569670" y="3042745"/>
              <a:chExt cx="583914" cy="529515"/>
            </a:xfrm>
          </p:grpSpPr>
          <p:sp>
            <p:nvSpPr>
              <p:cNvPr id="70" name="Freeform 242">
                <a:extLst>
                  <a:ext uri="{FF2B5EF4-FFF2-40B4-BE49-F238E27FC236}">
                    <a16:creationId xmlns:a16="http://schemas.microsoft.com/office/drawing/2014/main" id="{A86A7FC1-B661-404F-84DB-38078F42535C}"/>
                  </a:ext>
                </a:extLst>
              </p:cNvPr>
              <p:cNvSpPr>
                <a:spLocks noEditPoints="1"/>
              </p:cNvSpPr>
              <p:nvPr/>
            </p:nvSpPr>
            <p:spPr bwMode="auto">
              <a:xfrm>
                <a:off x="10569670" y="3049998"/>
                <a:ext cx="573034"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1" name="Freeform 243">
                <a:extLst>
                  <a:ext uri="{FF2B5EF4-FFF2-40B4-BE49-F238E27FC236}">
                    <a16:creationId xmlns:a16="http://schemas.microsoft.com/office/drawing/2014/main" id="{E2DF329D-1DBE-4415-ACDF-7F1171DF5E23}"/>
                  </a:ext>
                </a:extLst>
              </p:cNvPr>
              <p:cNvSpPr>
                <a:spLocks noEditPoints="1"/>
              </p:cNvSpPr>
              <p:nvPr/>
            </p:nvSpPr>
            <p:spPr bwMode="auto">
              <a:xfrm>
                <a:off x="10576923" y="3042745"/>
                <a:ext cx="576661"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74" name="组合 73">
            <a:extLst>
              <a:ext uri="{FF2B5EF4-FFF2-40B4-BE49-F238E27FC236}">
                <a16:creationId xmlns:a16="http://schemas.microsoft.com/office/drawing/2014/main" id="{16DE5087-8E92-4772-8CFF-32941665F794}"/>
              </a:ext>
            </a:extLst>
          </p:cNvPr>
          <p:cNvGrpSpPr/>
          <p:nvPr/>
        </p:nvGrpSpPr>
        <p:grpSpPr>
          <a:xfrm>
            <a:off x="5771468" y="2372462"/>
            <a:ext cx="622569" cy="622573"/>
            <a:chOff x="441872" y="4072935"/>
            <a:chExt cx="705309" cy="705313"/>
          </a:xfrm>
        </p:grpSpPr>
        <p:grpSp>
          <p:nvGrpSpPr>
            <p:cNvPr id="75" name="组合 74">
              <a:extLst>
                <a:ext uri="{FF2B5EF4-FFF2-40B4-BE49-F238E27FC236}">
                  <a16:creationId xmlns:a16="http://schemas.microsoft.com/office/drawing/2014/main" id="{CFECEB70-441F-4DED-9C34-6FE6E263A8A3}"/>
                </a:ext>
              </a:extLst>
            </p:cNvPr>
            <p:cNvGrpSpPr/>
            <p:nvPr/>
          </p:nvGrpSpPr>
          <p:grpSpPr>
            <a:xfrm>
              <a:off x="441872" y="4072935"/>
              <a:ext cx="705309" cy="705313"/>
              <a:chOff x="925975" y="3363269"/>
              <a:chExt cx="899446" cy="899451"/>
            </a:xfrm>
          </p:grpSpPr>
          <p:sp>
            <p:nvSpPr>
              <p:cNvPr id="81" name="Oval 173">
                <a:extLst>
                  <a:ext uri="{FF2B5EF4-FFF2-40B4-BE49-F238E27FC236}">
                    <a16:creationId xmlns:a16="http://schemas.microsoft.com/office/drawing/2014/main" id="{0060161B-6DE3-400C-A55D-BE7A89075567}"/>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Oval 174">
                <a:extLst>
                  <a:ext uri="{FF2B5EF4-FFF2-40B4-BE49-F238E27FC236}">
                    <a16:creationId xmlns:a16="http://schemas.microsoft.com/office/drawing/2014/main" id="{F7625648-9AB7-43AB-8DB6-CD81B6F497A3}"/>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76" name="组合 75">
              <a:extLst>
                <a:ext uri="{FF2B5EF4-FFF2-40B4-BE49-F238E27FC236}">
                  <a16:creationId xmlns:a16="http://schemas.microsoft.com/office/drawing/2014/main" id="{71D3110A-6A4F-438A-9E7C-4D35B3E96421}"/>
                </a:ext>
              </a:extLst>
            </p:cNvPr>
            <p:cNvGrpSpPr/>
            <p:nvPr/>
          </p:nvGrpSpPr>
          <p:grpSpPr>
            <a:xfrm>
              <a:off x="566690" y="4191794"/>
              <a:ext cx="346916" cy="442988"/>
              <a:chOff x="9341700" y="1864776"/>
              <a:chExt cx="471484" cy="602052"/>
            </a:xfrm>
          </p:grpSpPr>
          <p:sp>
            <p:nvSpPr>
              <p:cNvPr id="77" name="Freeform 195">
                <a:extLst>
                  <a:ext uri="{FF2B5EF4-FFF2-40B4-BE49-F238E27FC236}">
                    <a16:creationId xmlns:a16="http://schemas.microsoft.com/office/drawing/2014/main" id="{860DF8CE-7896-46C5-84A5-4F0DB380A1E1}"/>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8" name="Freeform 196">
                <a:extLst>
                  <a:ext uri="{FF2B5EF4-FFF2-40B4-BE49-F238E27FC236}">
                    <a16:creationId xmlns:a16="http://schemas.microsoft.com/office/drawing/2014/main" id="{211584AF-063C-4BA0-9A34-08AC4B6D0900}"/>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9" name="Freeform 197">
                <a:extLst>
                  <a:ext uri="{FF2B5EF4-FFF2-40B4-BE49-F238E27FC236}">
                    <a16:creationId xmlns:a16="http://schemas.microsoft.com/office/drawing/2014/main" id="{147D681E-F09C-4606-A0FE-84A7D45732A4}"/>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0" name="Freeform 198">
                <a:extLst>
                  <a:ext uri="{FF2B5EF4-FFF2-40B4-BE49-F238E27FC236}">
                    <a16:creationId xmlns:a16="http://schemas.microsoft.com/office/drawing/2014/main" id="{330E9B21-35B9-460F-8877-8EBEB29C029D}"/>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sp>
        <p:nvSpPr>
          <p:cNvPr id="83" name="内容占位符 2">
            <a:extLst>
              <a:ext uri="{FF2B5EF4-FFF2-40B4-BE49-F238E27FC236}">
                <a16:creationId xmlns:a16="http://schemas.microsoft.com/office/drawing/2014/main" id="{B128FEB4-4E6B-429C-A29F-FBC19569EAD1}"/>
              </a:ext>
            </a:extLst>
          </p:cNvPr>
          <p:cNvSpPr txBox="1">
            <a:spLocks/>
          </p:cNvSpPr>
          <p:nvPr/>
        </p:nvSpPr>
        <p:spPr>
          <a:xfrm>
            <a:off x="6400005" y="2215283"/>
            <a:ext cx="4985017" cy="42672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240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继承方法可以继承父类的所有成员，继承过程中可以覆盖父类的域，根据子类的需求可以重写继承自父类的方法；</a:t>
            </a:r>
          </a:p>
          <a:p>
            <a:pPr marL="0" indent="0">
              <a:lnSpc>
                <a:spcPct val="150000"/>
              </a:lnSpc>
              <a:spcBef>
                <a:spcPts val="240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两种方式的最大区别在于，组合方式无法实现多态性，而继承方式可以实现多态性。</a:t>
            </a:r>
          </a:p>
        </p:txBody>
      </p:sp>
      <p:cxnSp>
        <p:nvCxnSpPr>
          <p:cNvPr id="84" name="直接连接符 83">
            <a:extLst>
              <a:ext uri="{FF2B5EF4-FFF2-40B4-BE49-F238E27FC236}">
                <a16:creationId xmlns:a16="http://schemas.microsoft.com/office/drawing/2014/main" id="{9CA10DBF-D4D7-4B29-813B-B7DC9F11B913}"/>
              </a:ext>
            </a:extLst>
          </p:cNvPr>
          <p:cNvCxnSpPr/>
          <p:nvPr/>
        </p:nvCxnSpPr>
        <p:spPr>
          <a:xfrm rot="5400000">
            <a:off x="3079804" y="4654125"/>
            <a:ext cx="49320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5" name="内容占位符 2">
            <a:extLst>
              <a:ext uri="{FF2B5EF4-FFF2-40B4-BE49-F238E27FC236}">
                <a16:creationId xmlns:a16="http://schemas.microsoft.com/office/drawing/2014/main" id="{65EA6C55-50A2-4B61-AEC1-C595101BEBD8}"/>
              </a:ext>
            </a:extLst>
          </p:cNvPr>
          <p:cNvSpPr txBox="1">
            <a:spLocks/>
          </p:cNvSpPr>
          <p:nvPr/>
        </p:nvSpPr>
        <p:spPr>
          <a:xfrm>
            <a:off x="1000478" y="1566223"/>
            <a:ext cx="10016780" cy="64906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通过例</a:t>
            </a:r>
            <a:r>
              <a:rPr lang="en-US" altLang="zh-CN" sz="2400" dirty="0">
                <a:latin typeface="仿宋" panose="02010609060101010101" pitchFamily="49" charset="-122"/>
                <a:ea typeface="仿宋" panose="02010609060101010101" pitchFamily="49" charset="-122"/>
              </a:rPr>
              <a:t>4.11</a:t>
            </a:r>
            <a:r>
              <a:rPr lang="zh-CN" altLang="en-US" sz="2400" dirty="0">
                <a:latin typeface="仿宋" panose="02010609060101010101" pitchFamily="49" charset="-122"/>
                <a:ea typeface="仿宋" panose="02010609060101010101" pitchFamily="49" charset="-122"/>
              </a:rPr>
              <a:t>和例</a:t>
            </a:r>
            <a:r>
              <a:rPr lang="en-US" altLang="zh-CN" sz="2400" dirty="0">
                <a:latin typeface="仿宋" panose="02010609060101010101" pitchFamily="49" charset="-122"/>
                <a:ea typeface="仿宋" panose="02010609060101010101" pitchFamily="49" charset="-122"/>
              </a:rPr>
              <a:t>3.21</a:t>
            </a:r>
            <a:r>
              <a:rPr lang="zh-CN" altLang="en-US" sz="2400" dirty="0">
                <a:latin typeface="仿宋" panose="02010609060101010101" pitchFamily="49" charset="-122"/>
                <a:ea typeface="仿宋" panose="02010609060101010101" pitchFamily="49" charset="-122"/>
              </a:rPr>
              <a:t>的程序的比较，可以有如下结论：</a:t>
            </a:r>
          </a:p>
        </p:txBody>
      </p:sp>
      <p:sp>
        <p:nvSpPr>
          <p:cNvPr id="86" name="Freeform 3">
            <a:extLst>
              <a:ext uri="{FF2B5EF4-FFF2-40B4-BE49-F238E27FC236}">
                <a16:creationId xmlns:a16="http://schemas.microsoft.com/office/drawing/2014/main" id="{B34389FA-A00D-48F9-B64A-070A2AC312E0}"/>
              </a:ext>
            </a:extLst>
          </p:cNvPr>
          <p:cNvSpPr/>
          <p:nvPr/>
        </p:nvSpPr>
        <p:spPr>
          <a:xfrm>
            <a:off x="-43539" y="2139083"/>
            <a:ext cx="12233951" cy="4571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845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500" fill="hold"/>
                                        <p:tgtEl>
                                          <p:spTgt spid="85"/>
                                        </p:tgtEl>
                                        <p:attrNameLst>
                                          <p:attrName>ppt_x</p:attrName>
                                        </p:attrNameLst>
                                      </p:cBhvr>
                                      <p:tavLst>
                                        <p:tav tm="0">
                                          <p:val>
                                            <p:strVal val="0-#ppt_w/2"/>
                                          </p:val>
                                        </p:tav>
                                        <p:tav tm="100000">
                                          <p:val>
                                            <p:strVal val="#ppt_x"/>
                                          </p:val>
                                        </p:tav>
                                      </p:tavLst>
                                    </p:anim>
                                    <p:anim calcmode="lin" valueType="num">
                                      <p:cBhvr additive="base">
                                        <p:cTn id="11" dur="500" fill="hold"/>
                                        <p:tgtEl>
                                          <p:spTgt spid="85"/>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barn(inVertical)">
                                      <p:cBhvr>
                                        <p:cTn id="15" dur="500"/>
                                        <p:tgtEl>
                                          <p:spTgt spid="86"/>
                                        </p:tgtEl>
                                      </p:cBhvr>
                                    </p:animEffect>
                                  </p:childTnLst>
                                </p:cTn>
                              </p:par>
                            </p:childTnLst>
                          </p:cTn>
                        </p:par>
                        <p:par>
                          <p:cTn id="16" fill="hold">
                            <p:stCondLst>
                              <p:cond delay="1000"/>
                            </p:stCondLst>
                            <p:childTnLst>
                              <p:par>
                                <p:cTn id="17" presetID="31"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p:cTn id="19" dur="1000" fill="hold"/>
                                        <p:tgtEl>
                                          <p:spTgt spid="49"/>
                                        </p:tgtEl>
                                        <p:attrNameLst>
                                          <p:attrName>ppt_w</p:attrName>
                                        </p:attrNameLst>
                                      </p:cBhvr>
                                      <p:tavLst>
                                        <p:tav tm="0">
                                          <p:val>
                                            <p:fltVal val="0"/>
                                          </p:val>
                                        </p:tav>
                                        <p:tav tm="100000">
                                          <p:val>
                                            <p:strVal val="#ppt_w"/>
                                          </p:val>
                                        </p:tav>
                                      </p:tavLst>
                                    </p:anim>
                                    <p:anim calcmode="lin" valueType="num">
                                      <p:cBhvr>
                                        <p:cTn id="20" dur="1000" fill="hold"/>
                                        <p:tgtEl>
                                          <p:spTgt spid="49"/>
                                        </p:tgtEl>
                                        <p:attrNameLst>
                                          <p:attrName>ppt_h</p:attrName>
                                        </p:attrNameLst>
                                      </p:cBhvr>
                                      <p:tavLst>
                                        <p:tav tm="0">
                                          <p:val>
                                            <p:fltVal val="0"/>
                                          </p:val>
                                        </p:tav>
                                        <p:tav tm="100000">
                                          <p:val>
                                            <p:strVal val="#ppt_h"/>
                                          </p:val>
                                        </p:tav>
                                      </p:tavLst>
                                    </p:anim>
                                    <p:anim calcmode="lin" valueType="num">
                                      <p:cBhvr>
                                        <p:cTn id="21" dur="1000" fill="hold"/>
                                        <p:tgtEl>
                                          <p:spTgt spid="49"/>
                                        </p:tgtEl>
                                        <p:attrNameLst>
                                          <p:attrName>style.rotation</p:attrName>
                                        </p:attrNameLst>
                                      </p:cBhvr>
                                      <p:tavLst>
                                        <p:tav tm="0">
                                          <p:val>
                                            <p:fltVal val="90"/>
                                          </p:val>
                                        </p:tav>
                                        <p:tav tm="100000">
                                          <p:val>
                                            <p:fltVal val="0"/>
                                          </p:val>
                                        </p:tav>
                                      </p:tavLst>
                                    </p:anim>
                                    <p:animEffect transition="in" filter="fade">
                                      <p:cBhvr>
                                        <p:cTn id="22" dur="1000"/>
                                        <p:tgtEl>
                                          <p:spTgt spid="49"/>
                                        </p:tgtEl>
                                      </p:cBhvr>
                                    </p:animEffect>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8">
                                            <p:txEl>
                                              <p:pRg st="0" end="0"/>
                                            </p:txEl>
                                          </p:spTgt>
                                        </p:tgtEl>
                                        <p:attrNameLst>
                                          <p:attrName>style.visibility</p:attrName>
                                        </p:attrNameLst>
                                      </p:cBhvr>
                                      <p:to>
                                        <p:strVal val="visible"/>
                                      </p:to>
                                    </p:set>
                                    <p:anim calcmode="lin" valueType="num">
                                      <p:cBhvr additive="base">
                                        <p:cTn id="26"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1000" fill="hold"/>
                                        <p:tgtEl>
                                          <p:spTgt spid="54"/>
                                        </p:tgtEl>
                                        <p:attrNameLst>
                                          <p:attrName>ppt_w</p:attrName>
                                        </p:attrNameLst>
                                      </p:cBhvr>
                                      <p:tavLst>
                                        <p:tav tm="0">
                                          <p:val>
                                            <p:fltVal val="0"/>
                                          </p:val>
                                        </p:tav>
                                        <p:tav tm="100000">
                                          <p:val>
                                            <p:strVal val="#ppt_w"/>
                                          </p:val>
                                        </p:tav>
                                      </p:tavLst>
                                    </p:anim>
                                    <p:anim calcmode="lin" valueType="num">
                                      <p:cBhvr>
                                        <p:cTn id="33" dur="1000" fill="hold"/>
                                        <p:tgtEl>
                                          <p:spTgt spid="54"/>
                                        </p:tgtEl>
                                        <p:attrNameLst>
                                          <p:attrName>ppt_h</p:attrName>
                                        </p:attrNameLst>
                                      </p:cBhvr>
                                      <p:tavLst>
                                        <p:tav tm="0">
                                          <p:val>
                                            <p:fltVal val="0"/>
                                          </p:val>
                                        </p:tav>
                                        <p:tav tm="100000">
                                          <p:val>
                                            <p:strVal val="#ppt_h"/>
                                          </p:val>
                                        </p:tav>
                                      </p:tavLst>
                                    </p:anim>
                                    <p:anim calcmode="lin" valueType="num">
                                      <p:cBhvr>
                                        <p:cTn id="34" dur="1000" fill="hold"/>
                                        <p:tgtEl>
                                          <p:spTgt spid="54"/>
                                        </p:tgtEl>
                                        <p:attrNameLst>
                                          <p:attrName>style.rotation</p:attrName>
                                        </p:attrNameLst>
                                      </p:cBhvr>
                                      <p:tavLst>
                                        <p:tav tm="0">
                                          <p:val>
                                            <p:fltVal val="90"/>
                                          </p:val>
                                        </p:tav>
                                        <p:tav tm="100000">
                                          <p:val>
                                            <p:fltVal val="0"/>
                                          </p:val>
                                        </p:tav>
                                      </p:tavLst>
                                    </p:anim>
                                    <p:animEffect transition="in" filter="fade">
                                      <p:cBhvr>
                                        <p:cTn id="35" dur="1000"/>
                                        <p:tgtEl>
                                          <p:spTgt spid="54"/>
                                        </p:tgtEl>
                                      </p:cBhvr>
                                    </p:animEffect>
                                  </p:childTnLst>
                                </p:cTn>
                              </p:par>
                            </p:childTnLst>
                          </p:cTn>
                        </p:par>
                        <p:par>
                          <p:cTn id="36" fill="hold">
                            <p:stCondLst>
                              <p:cond delay="1000"/>
                            </p:stCondLst>
                            <p:childTnLst>
                              <p:par>
                                <p:cTn id="37" presetID="2" presetClass="entr" presetSubtype="2" fill="hold" nodeType="afterEffect">
                                  <p:stCondLst>
                                    <p:cond delay="0"/>
                                  </p:stCondLst>
                                  <p:childTnLst>
                                    <p:set>
                                      <p:cBhvr>
                                        <p:cTn id="38" dur="1" fill="hold">
                                          <p:stCondLst>
                                            <p:cond delay="0"/>
                                          </p:stCondLst>
                                        </p:cTn>
                                        <p:tgtEl>
                                          <p:spTgt spid="48">
                                            <p:txEl>
                                              <p:pRg st="1" end="1"/>
                                            </p:txEl>
                                          </p:spTgt>
                                        </p:tgtEl>
                                        <p:attrNameLst>
                                          <p:attrName>style.visibility</p:attrName>
                                        </p:attrNameLst>
                                      </p:cBhvr>
                                      <p:to>
                                        <p:strVal val="visible"/>
                                      </p:to>
                                    </p:set>
                                    <p:anim calcmode="lin" valueType="num">
                                      <p:cBhvr additive="base">
                                        <p:cTn id="39" dur="500" fill="hold"/>
                                        <p:tgtEl>
                                          <p:spTgt spid="48">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down)">
                                      <p:cBhvr>
                                        <p:cTn id="45" dur="500"/>
                                        <p:tgtEl>
                                          <p:spTgt spid="84"/>
                                        </p:tgtEl>
                                      </p:cBhvr>
                                    </p:animEffect>
                                  </p:childTnLst>
                                </p:cTn>
                              </p:par>
                            </p:childTnLst>
                          </p:cTn>
                        </p:par>
                        <p:par>
                          <p:cTn id="46" fill="hold">
                            <p:stCondLst>
                              <p:cond delay="500"/>
                            </p:stCondLst>
                            <p:childTnLst>
                              <p:par>
                                <p:cTn id="47" presetID="31" presetClass="entr" presetSubtype="0"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p:cTn id="49" dur="1000" fill="hold"/>
                                        <p:tgtEl>
                                          <p:spTgt spid="74"/>
                                        </p:tgtEl>
                                        <p:attrNameLst>
                                          <p:attrName>ppt_w</p:attrName>
                                        </p:attrNameLst>
                                      </p:cBhvr>
                                      <p:tavLst>
                                        <p:tav tm="0">
                                          <p:val>
                                            <p:fltVal val="0"/>
                                          </p:val>
                                        </p:tav>
                                        <p:tav tm="100000">
                                          <p:val>
                                            <p:strVal val="#ppt_w"/>
                                          </p:val>
                                        </p:tav>
                                      </p:tavLst>
                                    </p:anim>
                                    <p:anim calcmode="lin" valueType="num">
                                      <p:cBhvr>
                                        <p:cTn id="50" dur="1000" fill="hold"/>
                                        <p:tgtEl>
                                          <p:spTgt spid="74"/>
                                        </p:tgtEl>
                                        <p:attrNameLst>
                                          <p:attrName>ppt_h</p:attrName>
                                        </p:attrNameLst>
                                      </p:cBhvr>
                                      <p:tavLst>
                                        <p:tav tm="0">
                                          <p:val>
                                            <p:fltVal val="0"/>
                                          </p:val>
                                        </p:tav>
                                        <p:tav tm="100000">
                                          <p:val>
                                            <p:strVal val="#ppt_h"/>
                                          </p:val>
                                        </p:tav>
                                      </p:tavLst>
                                    </p:anim>
                                    <p:anim calcmode="lin" valueType="num">
                                      <p:cBhvr>
                                        <p:cTn id="51" dur="1000" fill="hold"/>
                                        <p:tgtEl>
                                          <p:spTgt spid="74"/>
                                        </p:tgtEl>
                                        <p:attrNameLst>
                                          <p:attrName>style.rotation</p:attrName>
                                        </p:attrNameLst>
                                      </p:cBhvr>
                                      <p:tavLst>
                                        <p:tav tm="0">
                                          <p:val>
                                            <p:fltVal val="90"/>
                                          </p:val>
                                        </p:tav>
                                        <p:tav tm="100000">
                                          <p:val>
                                            <p:fltVal val="0"/>
                                          </p:val>
                                        </p:tav>
                                      </p:tavLst>
                                    </p:anim>
                                    <p:animEffect transition="in" filter="fade">
                                      <p:cBhvr>
                                        <p:cTn id="52" dur="1000"/>
                                        <p:tgtEl>
                                          <p:spTgt spid="74"/>
                                        </p:tgtEl>
                                      </p:cBhvr>
                                    </p:animEffect>
                                  </p:childTnLst>
                                </p:cTn>
                              </p:par>
                            </p:childTnLst>
                          </p:cTn>
                        </p:par>
                        <p:par>
                          <p:cTn id="53" fill="hold">
                            <p:stCondLst>
                              <p:cond delay="1500"/>
                            </p:stCondLst>
                            <p:childTnLst>
                              <p:par>
                                <p:cTn id="54" presetID="2" presetClass="entr" presetSubtype="8" fill="hold" nodeType="afterEffect">
                                  <p:stCondLst>
                                    <p:cond delay="0"/>
                                  </p:stCondLst>
                                  <p:childTnLst>
                                    <p:set>
                                      <p:cBhvr>
                                        <p:cTn id="55" dur="1" fill="hold">
                                          <p:stCondLst>
                                            <p:cond delay="0"/>
                                          </p:stCondLst>
                                        </p:cTn>
                                        <p:tgtEl>
                                          <p:spTgt spid="83">
                                            <p:txEl>
                                              <p:pRg st="0" end="0"/>
                                            </p:txEl>
                                          </p:spTgt>
                                        </p:tgtEl>
                                        <p:attrNameLst>
                                          <p:attrName>style.visibility</p:attrName>
                                        </p:attrNameLst>
                                      </p:cBhvr>
                                      <p:to>
                                        <p:strVal val="visible"/>
                                      </p:to>
                                    </p:set>
                                    <p:anim calcmode="lin" valueType="num">
                                      <p:cBhvr additive="base">
                                        <p:cTn id="56" dur="500" fill="hold"/>
                                        <p:tgtEl>
                                          <p:spTgt spid="83">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cBhvr>
                                        <p:cTn id="62" dur="1000" fill="hold"/>
                                        <p:tgtEl>
                                          <p:spTgt spid="67"/>
                                        </p:tgtEl>
                                        <p:attrNameLst>
                                          <p:attrName>ppt_w</p:attrName>
                                        </p:attrNameLst>
                                      </p:cBhvr>
                                      <p:tavLst>
                                        <p:tav tm="0">
                                          <p:val>
                                            <p:fltVal val="0"/>
                                          </p:val>
                                        </p:tav>
                                        <p:tav tm="100000">
                                          <p:val>
                                            <p:strVal val="#ppt_w"/>
                                          </p:val>
                                        </p:tav>
                                      </p:tavLst>
                                    </p:anim>
                                    <p:anim calcmode="lin" valueType="num">
                                      <p:cBhvr>
                                        <p:cTn id="63" dur="1000" fill="hold"/>
                                        <p:tgtEl>
                                          <p:spTgt spid="67"/>
                                        </p:tgtEl>
                                        <p:attrNameLst>
                                          <p:attrName>ppt_h</p:attrName>
                                        </p:attrNameLst>
                                      </p:cBhvr>
                                      <p:tavLst>
                                        <p:tav tm="0">
                                          <p:val>
                                            <p:fltVal val="0"/>
                                          </p:val>
                                        </p:tav>
                                        <p:tav tm="100000">
                                          <p:val>
                                            <p:strVal val="#ppt_h"/>
                                          </p:val>
                                        </p:tav>
                                      </p:tavLst>
                                    </p:anim>
                                    <p:anim calcmode="lin" valueType="num">
                                      <p:cBhvr>
                                        <p:cTn id="64" dur="1000" fill="hold"/>
                                        <p:tgtEl>
                                          <p:spTgt spid="67"/>
                                        </p:tgtEl>
                                        <p:attrNameLst>
                                          <p:attrName>style.rotation</p:attrName>
                                        </p:attrNameLst>
                                      </p:cBhvr>
                                      <p:tavLst>
                                        <p:tav tm="0">
                                          <p:val>
                                            <p:fltVal val="90"/>
                                          </p:val>
                                        </p:tav>
                                        <p:tav tm="100000">
                                          <p:val>
                                            <p:fltVal val="0"/>
                                          </p:val>
                                        </p:tav>
                                      </p:tavLst>
                                    </p:anim>
                                    <p:animEffect transition="in" filter="fade">
                                      <p:cBhvr>
                                        <p:cTn id="65" dur="1000"/>
                                        <p:tgtEl>
                                          <p:spTgt spid="67"/>
                                        </p:tgtEl>
                                      </p:cBhvr>
                                    </p:animEffect>
                                  </p:childTnLst>
                                </p:cTn>
                              </p:par>
                            </p:childTnLst>
                          </p:cTn>
                        </p:par>
                        <p:par>
                          <p:cTn id="66" fill="hold">
                            <p:stCondLst>
                              <p:cond delay="1000"/>
                            </p:stCondLst>
                            <p:childTnLst>
                              <p:par>
                                <p:cTn id="67" presetID="2" presetClass="entr" presetSubtype="8" fill="hold" nodeType="afterEffect">
                                  <p:stCondLst>
                                    <p:cond delay="0"/>
                                  </p:stCondLst>
                                  <p:childTnLst>
                                    <p:set>
                                      <p:cBhvr>
                                        <p:cTn id="68" dur="1" fill="hold">
                                          <p:stCondLst>
                                            <p:cond delay="0"/>
                                          </p:stCondLst>
                                        </p:cTn>
                                        <p:tgtEl>
                                          <p:spTgt spid="83">
                                            <p:txEl>
                                              <p:pRg st="1" end="1"/>
                                            </p:txEl>
                                          </p:spTgt>
                                        </p:tgtEl>
                                        <p:attrNameLst>
                                          <p:attrName>style.visibility</p:attrName>
                                        </p:attrNameLst>
                                      </p:cBhvr>
                                      <p:to>
                                        <p:strVal val="visible"/>
                                      </p:to>
                                    </p:set>
                                    <p:anim calcmode="lin" valueType="num">
                                      <p:cBhvr additive="base">
                                        <p:cTn id="69" dur="500" fill="hold"/>
                                        <p:tgtEl>
                                          <p:spTgt spid="83">
                                            <p:txEl>
                                              <p:pRg st="1" end="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5" grpId="0"/>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1351431"/>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4.2   </a:t>
            </a:r>
            <a:r>
              <a:rPr lang="zh-CN" altLang="en-US" sz="2400" b="1" dirty="0">
                <a:solidFill>
                  <a:schemeClr val="bg1"/>
                </a:solidFill>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4.6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163969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圆角矩形 11">
            <a:extLst>
              <a:ext uri="{FF2B5EF4-FFF2-40B4-BE49-F238E27FC236}">
                <a16:creationId xmlns:a16="http://schemas.microsoft.com/office/drawing/2014/main" id="{6B48F4FC-7CBB-4794-818E-6B8C806826CC}"/>
              </a:ext>
            </a:extLst>
          </p:cNvPr>
          <p:cNvSpPr/>
          <p:nvPr/>
        </p:nvSpPr>
        <p:spPr>
          <a:xfrm>
            <a:off x="820656" y="1643251"/>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B129337F-0293-4F1A-99B2-0389CBBE5596}"/>
              </a:ext>
            </a:extLst>
          </p:cNvPr>
          <p:cNvSpPr txBox="1">
            <a:spLocks/>
          </p:cNvSpPr>
          <p:nvPr/>
        </p:nvSpPr>
        <p:spPr>
          <a:xfrm>
            <a:off x="1294606" y="2010136"/>
            <a:ext cx="8592870" cy="263885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同一类对象的不同行为称多态性。</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多态性一定是在同一类对象之中表现出来的，不同类的对象即使行为不同，也不能称为多态性。</a:t>
            </a:r>
          </a:p>
        </p:txBody>
      </p:sp>
      <p:sp>
        <p:nvSpPr>
          <p:cNvPr id="10" name="矩形 9">
            <a:extLst>
              <a:ext uri="{FF2B5EF4-FFF2-40B4-BE49-F238E27FC236}">
                <a16:creationId xmlns:a16="http://schemas.microsoft.com/office/drawing/2014/main" id="{CAF87FBB-1074-48CF-AB3D-B3754858F208}"/>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EA610F0-CD1F-43FA-8BA7-3CBA14C37FEF}"/>
              </a:ext>
            </a:extLst>
          </p:cNvPr>
          <p:cNvGrpSpPr/>
          <p:nvPr/>
        </p:nvGrpSpPr>
        <p:grpSpPr>
          <a:xfrm flipH="1">
            <a:off x="6575336" y="5348447"/>
            <a:ext cx="5441599" cy="1357947"/>
            <a:chOff x="897607" y="5043462"/>
            <a:chExt cx="5441599" cy="1357947"/>
          </a:xfrm>
        </p:grpSpPr>
        <p:sp>
          <p:nvSpPr>
            <p:cNvPr id="12" name="矩形 11">
              <a:extLst>
                <a:ext uri="{FF2B5EF4-FFF2-40B4-BE49-F238E27FC236}">
                  <a16:creationId xmlns:a16="http://schemas.microsoft.com/office/drawing/2014/main" id="{45E2848A-9F81-4615-BC67-36CCE28584A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D4D8BF0-5EA9-4F6C-9C6E-25F9173B5FF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822E349-7655-40A2-87DF-F098564E75E6}"/>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489F63A-55B6-4375-803A-A97D9D6D813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58BE223-8AA2-4E67-96FF-D671B9BE8E72}"/>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684B4E2-7959-49C2-A380-D756B3B5D652}"/>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246D5A6-3AC4-4587-86E8-134F2DF2BB6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6CF2971-376C-4678-A3B1-B67AF911171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127263E-E77E-452E-B56A-1A1990959A0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43826E7-C4F6-47ED-8DC5-8452E0FF5892}"/>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EA3E9CA-D97B-4CEE-A4CC-3DEEC7FBA9D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0B020D9-E110-4EB0-97BE-C085E0871FF7}"/>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5086973-1B63-415B-A796-25665786E3AE}"/>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B988535-6EF3-4861-A4CF-FDB3FBD01F1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548F1E0A-0E6C-4FE7-A34D-942670C388B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13257EC-4391-46CF-A7E4-0BAABD3F6780}"/>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672E394E-5CE0-4C9E-AF30-C4914C8F0E32}"/>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239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uiExpand="1" build="p"/>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赋值兼容规则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2A89451-DB72-4F86-ACCD-C2C241C58691}"/>
              </a:ext>
            </a:extLst>
          </p:cNvPr>
          <p:cNvSpPr/>
          <p:nvPr/>
        </p:nvSpPr>
        <p:spPr>
          <a:xfrm>
            <a:off x="685006" y="2010395"/>
            <a:ext cx="10820400" cy="363493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4BF23A3-F1DA-431F-81FC-B186DF8C5F28}"/>
              </a:ext>
            </a:extLst>
          </p:cNvPr>
          <p:cNvSpPr txBox="1">
            <a:spLocks/>
          </p:cNvSpPr>
          <p:nvPr/>
        </p:nvSpPr>
        <p:spPr>
          <a:xfrm>
            <a:off x="1066006" y="2315195"/>
            <a:ext cx="10405114" cy="346710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在有继承关系的类中，可以用父类对象表示子类的对象，称为</a:t>
            </a:r>
            <a:r>
              <a:rPr lang="zh-CN" altLang="en-US" sz="2400" b="1" dirty="0">
                <a:latin typeface="仿宋" panose="02010609060101010101" pitchFamily="49" charset="-122"/>
                <a:ea typeface="仿宋" panose="02010609060101010101" pitchFamily="49" charset="-122"/>
              </a:rPr>
              <a:t>赋值兼容规则</a:t>
            </a:r>
            <a:r>
              <a:rPr lang="zh-CN" altLang="en-US"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比如在例</a:t>
            </a:r>
            <a:r>
              <a:rPr lang="en-US" altLang="zh-CN" sz="2400" dirty="0">
                <a:latin typeface="仿宋" panose="02010609060101010101" pitchFamily="49" charset="-122"/>
                <a:ea typeface="仿宋" panose="02010609060101010101" pitchFamily="49" charset="-122"/>
              </a:rPr>
              <a:t>4.11</a:t>
            </a:r>
            <a:r>
              <a:rPr lang="zh-CN" altLang="en-US" sz="2400" dirty="0">
                <a:latin typeface="仿宋" panose="02010609060101010101" pitchFamily="49" charset="-122"/>
                <a:ea typeface="仿宋" panose="02010609060101010101" pitchFamily="49" charset="-122"/>
              </a:rPr>
              <a:t>中，类</a:t>
            </a:r>
            <a:r>
              <a:rPr lang="en-US" altLang="zh-CN" sz="2400" dirty="0">
                <a:latin typeface="仿宋" panose="02010609060101010101" pitchFamily="49" charset="-122"/>
                <a:ea typeface="仿宋" panose="02010609060101010101" pitchFamily="49" charset="-122"/>
              </a:rPr>
              <a:t>Circle</a:t>
            </a:r>
            <a:r>
              <a:rPr lang="zh-CN" altLang="en-US" sz="2400" dirty="0">
                <a:latin typeface="仿宋" panose="02010609060101010101" pitchFamily="49" charset="-122"/>
                <a:ea typeface="仿宋" panose="02010609060101010101" pitchFamily="49" charset="-122"/>
              </a:rPr>
              <a:t>是类</a:t>
            </a:r>
            <a:r>
              <a:rPr lang="en-US" altLang="zh-CN" sz="2400" dirty="0">
                <a:latin typeface="仿宋" panose="02010609060101010101" pitchFamily="49" charset="-122"/>
                <a:ea typeface="仿宋" panose="02010609060101010101" pitchFamily="49" charset="-122"/>
              </a:rPr>
              <a:t>Point</a:t>
            </a:r>
            <a:r>
              <a:rPr lang="zh-CN" altLang="en-US" sz="2400" dirty="0">
                <a:latin typeface="仿宋" panose="02010609060101010101" pitchFamily="49" charset="-122"/>
                <a:ea typeface="仿宋" panose="02010609060101010101" pitchFamily="49" charset="-122"/>
              </a:rPr>
              <a:t>的子类，则可以进行下面的赋值：</a:t>
            </a:r>
          </a:p>
          <a:p>
            <a:pPr indent="1162050"/>
            <a:r>
              <a:rPr lang="en-US" altLang="zh-CN" sz="2400" dirty="0">
                <a:latin typeface="仿宋" panose="02010609060101010101" pitchFamily="49" charset="-122"/>
                <a:ea typeface="仿宋" panose="02010609060101010101" pitchFamily="49" charset="-122"/>
              </a:rPr>
              <a:t>Point p=new Circle(15,25,10);</a:t>
            </a:r>
          </a:p>
          <a:p>
            <a:r>
              <a:rPr lang="zh-CN" altLang="en-US" sz="2400" dirty="0">
                <a:latin typeface="仿宋" panose="02010609060101010101" pitchFamily="49" charset="-122"/>
                <a:ea typeface="仿宋" panose="02010609060101010101" pitchFamily="49" charset="-122"/>
              </a:rPr>
              <a:t>当用父类对象表示子类对象时，父类对象称为子类对象的</a:t>
            </a:r>
            <a:r>
              <a:rPr lang="zh-CN" altLang="en-US" sz="2400" b="1" dirty="0">
                <a:latin typeface="仿宋" panose="02010609060101010101" pitchFamily="49" charset="-122"/>
                <a:ea typeface="仿宋" panose="02010609060101010101" pitchFamily="49" charset="-122"/>
              </a:rPr>
              <a:t>上转型对象</a:t>
            </a:r>
            <a:r>
              <a:rPr lang="zh-CN" altLang="en-US" sz="2400" dirty="0">
                <a:latin typeface="仿宋" panose="02010609060101010101" pitchFamily="49" charset="-122"/>
                <a:ea typeface="仿宋" panose="02010609060101010101" pitchFamily="49" charset="-122"/>
              </a:rPr>
              <a:t>。如对象</a:t>
            </a:r>
            <a:r>
              <a:rPr lang="en-US" altLang="zh-CN" sz="2400" dirty="0">
                <a:latin typeface="仿宋" panose="02010609060101010101" pitchFamily="49" charset="-122"/>
                <a:ea typeface="仿宋" panose="02010609060101010101" pitchFamily="49" charset="-122"/>
              </a:rPr>
              <a:t>p</a:t>
            </a:r>
            <a:r>
              <a:rPr lang="zh-CN" altLang="en-US" sz="2400" dirty="0">
                <a:latin typeface="仿宋" panose="02010609060101010101" pitchFamily="49" charset="-122"/>
                <a:ea typeface="仿宋" panose="02010609060101010101" pitchFamily="49" charset="-122"/>
              </a:rPr>
              <a:t>是圆类对象的上转型对象。</a:t>
            </a:r>
          </a:p>
        </p:txBody>
      </p:sp>
      <p:grpSp>
        <p:nvGrpSpPr>
          <p:cNvPr id="11" name="组合 10">
            <a:extLst>
              <a:ext uri="{FF2B5EF4-FFF2-40B4-BE49-F238E27FC236}">
                <a16:creationId xmlns:a16="http://schemas.microsoft.com/office/drawing/2014/main" id="{A2FD602D-0741-4939-8377-2E6D106C90DA}"/>
              </a:ext>
            </a:extLst>
          </p:cNvPr>
          <p:cNvGrpSpPr/>
          <p:nvPr/>
        </p:nvGrpSpPr>
        <p:grpSpPr>
          <a:xfrm flipH="1">
            <a:off x="6941096" y="5537273"/>
            <a:ext cx="5075839" cy="1304409"/>
            <a:chOff x="897607" y="5097000"/>
            <a:chExt cx="5075839" cy="1304409"/>
          </a:xfrm>
        </p:grpSpPr>
        <p:sp>
          <p:nvSpPr>
            <p:cNvPr id="12" name="矩形 11">
              <a:extLst>
                <a:ext uri="{FF2B5EF4-FFF2-40B4-BE49-F238E27FC236}">
                  <a16:creationId xmlns:a16="http://schemas.microsoft.com/office/drawing/2014/main" id="{ED977244-7BE0-4650-8080-5F42CE3E28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6F2E12-85C7-4836-9102-634C47D972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D412C0DB-5D48-4BD0-AC38-B397473544A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0AA34B-0F98-4932-9F33-53CC23CD2C5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7CD578-04E0-4A0A-8FF3-BE2FE60F785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D5CB5D8-C1E9-4753-8163-E7735DB7443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690CB3-3A96-4BA9-931E-14B9B62AB0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A443F5B-0234-43FE-BC80-1116B1089A6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25EE217-DD7A-4316-A865-2F09D9C23A9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916F73A-C93A-4DFA-B54D-5474004F799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B862BF2-93B1-4D32-B713-D9FF1A81F6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0782F10-9193-465D-A349-48B93F6F262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0E31867-6263-411E-B5F2-627E6EE448F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E60E49-054B-491F-A057-2E95625CED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B49AB8A-B2B2-465A-A9C8-AC024BBAD0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34E565-8542-488E-9445-577B993D319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9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 calcmode="lin" valueType="num">
                                      <p:cBhvr additive="base">
                                        <p:cTn id="21"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 presetClass="entr" presetSubtype="9" fill="hold" grpId="0" nodeType="after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赋值兼容规则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2A89451-DB72-4F86-ACCD-C2C241C58691}"/>
              </a:ext>
            </a:extLst>
          </p:cNvPr>
          <p:cNvSpPr/>
          <p:nvPr/>
        </p:nvSpPr>
        <p:spPr>
          <a:xfrm>
            <a:off x="685006" y="2010395"/>
            <a:ext cx="10820400" cy="363493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A2FD602D-0741-4939-8377-2E6D106C90DA}"/>
              </a:ext>
            </a:extLst>
          </p:cNvPr>
          <p:cNvGrpSpPr/>
          <p:nvPr/>
        </p:nvGrpSpPr>
        <p:grpSpPr>
          <a:xfrm flipH="1">
            <a:off x="6941096" y="5537273"/>
            <a:ext cx="5075839" cy="1304409"/>
            <a:chOff x="897607" y="5097000"/>
            <a:chExt cx="5075839" cy="1304409"/>
          </a:xfrm>
        </p:grpSpPr>
        <p:sp>
          <p:nvSpPr>
            <p:cNvPr id="12" name="矩形 11">
              <a:extLst>
                <a:ext uri="{FF2B5EF4-FFF2-40B4-BE49-F238E27FC236}">
                  <a16:creationId xmlns:a16="http://schemas.microsoft.com/office/drawing/2014/main" id="{ED977244-7BE0-4650-8080-5F42CE3E28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6F2E12-85C7-4836-9102-634C47D972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D412C0DB-5D48-4BD0-AC38-B397473544A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0AA34B-0F98-4932-9F33-53CC23CD2C5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7CD578-04E0-4A0A-8FF3-BE2FE60F785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D5CB5D8-C1E9-4753-8163-E7735DB7443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690CB3-3A96-4BA9-931E-14B9B62AB0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A443F5B-0234-43FE-BC80-1116B1089A6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25EE217-DD7A-4316-A865-2F09D9C23A9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916F73A-C93A-4DFA-B54D-5474004F799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B862BF2-93B1-4D32-B713-D9FF1A81F6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0782F10-9193-465D-A349-48B93F6F262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0E31867-6263-411E-B5F2-627E6EE448F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E60E49-054B-491F-A057-2E95625CED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B49AB8A-B2B2-465A-A9C8-AC024BBAD0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34E565-8542-488E-9445-577B993D319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29" name="内容占位符 2">
            <a:extLst>
              <a:ext uri="{FF2B5EF4-FFF2-40B4-BE49-F238E27FC236}">
                <a16:creationId xmlns:a16="http://schemas.microsoft.com/office/drawing/2014/main" id="{3CE3F3E7-D985-4988-BA34-9E4C473592E5}"/>
              </a:ext>
            </a:extLst>
          </p:cNvPr>
          <p:cNvSpPr txBox="1">
            <a:spLocks/>
          </p:cNvSpPr>
          <p:nvPr/>
        </p:nvSpPr>
        <p:spPr>
          <a:xfrm>
            <a:off x="1143317" y="2221849"/>
            <a:ext cx="10041650" cy="289560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当一个父类对象表示的是子类对象时，还可以将该父类对象强制转换成子类对象。如：</a:t>
            </a:r>
          </a:p>
          <a:p>
            <a:pPr indent="1076325"/>
            <a:r>
              <a:rPr lang="en-US" altLang="zh-CN" sz="2400" dirty="0">
                <a:latin typeface="仿宋" panose="02010609060101010101" pitchFamily="49" charset="-122"/>
                <a:ea typeface="仿宋" panose="02010609060101010101" pitchFamily="49" charset="-122"/>
              </a:rPr>
              <a:t>Circle c=(Circle)p;</a:t>
            </a:r>
          </a:p>
          <a:p>
            <a:r>
              <a:rPr lang="zh-CN" altLang="en-US" sz="2400" dirty="0">
                <a:latin typeface="仿宋" panose="02010609060101010101" pitchFamily="49" charset="-122"/>
                <a:ea typeface="仿宋" panose="02010609060101010101" pitchFamily="49" charset="-122"/>
              </a:rPr>
              <a:t>将上转型对象转换为子类对象称为</a:t>
            </a:r>
            <a:r>
              <a:rPr lang="zh-CN" altLang="en-US" sz="2400" b="1" dirty="0">
                <a:latin typeface="仿宋" panose="02010609060101010101" pitchFamily="49" charset="-122"/>
                <a:ea typeface="仿宋" panose="02010609060101010101" pitchFamily="49" charset="-122"/>
              </a:rPr>
              <a:t>下转型对象</a:t>
            </a:r>
            <a:r>
              <a:rPr lang="zh-CN" altLang="en-US"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85512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 presetClass="entr" presetSubtype="9" fill="hold" grpId="0" nodeType="withEffect">
                                  <p:stCondLst>
                                    <p:cond delay="0"/>
                                  </p:stCondLst>
                                  <p:childTnLst>
                                    <p:set>
                                      <p:cBhvr>
                                        <p:cTn id="17" dur="1" fill="hold">
                                          <p:stCondLst>
                                            <p:cond delay="0"/>
                                          </p:stCondLst>
                                        </p:cTn>
                                        <p:tgtEl>
                                          <p:spTgt spid="29">
                                            <p:txEl>
                                              <p:pRg st="0" end="0"/>
                                            </p:txEl>
                                          </p:spTgt>
                                        </p:tgtEl>
                                        <p:attrNameLst>
                                          <p:attrName>style.visibility</p:attrName>
                                        </p:attrNameLst>
                                      </p:cBhvr>
                                      <p:to>
                                        <p:strVal val="visible"/>
                                      </p:to>
                                    </p:set>
                                    <p:anim calcmode="lin" valueType="num">
                                      <p:cBhvr additive="base">
                                        <p:cTn id="18"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2" presetClass="entr" presetSubtype="3" fill="hold" grpId="0" nodeType="afterEffect">
                                  <p:stCondLst>
                                    <p:cond delay="0"/>
                                  </p:stCondLst>
                                  <p:childTnLst>
                                    <p:set>
                                      <p:cBhvr>
                                        <p:cTn id="22" dur="1" fill="hold">
                                          <p:stCondLst>
                                            <p:cond delay="0"/>
                                          </p:stCondLst>
                                        </p:cTn>
                                        <p:tgtEl>
                                          <p:spTgt spid="29">
                                            <p:txEl>
                                              <p:pRg st="1" end="1"/>
                                            </p:txEl>
                                          </p:spTgt>
                                        </p:tgtEl>
                                        <p:attrNameLst>
                                          <p:attrName>style.visibility</p:attrName>
                                        </p:attrNameLst>
                                      </p:cBhvr>
                                      <p:to>
                                        <p:strVal val="visible"/>
                                      </p:to>
                                    </p:set>
                                    <p:anim calcmode="lin" valueType="num">
                                      <p:cBhvr additive="base">
                                        <p:cTn id="23"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29">
                                            <p:txEl>
                                              <p:pRg st="2" end="2"/>
                                            </p:txEl>
                                          </p:spTgt>
                                        </p:tgtEl>
                                        <p:attrNameLst>
                                          <p:attrName>style.visibility</p:attrName>
                                        </p:attrNameLst>
                                      </p:cBhvr>
                                      <p:to>
                                        <p:strVal val="visible"/>
                                      </p:to>
                                    </p:set>
                                    <p:anim calcmode="lin" valueType="num">
                                      <p:cBhvr additive="base">
                                        <p:cTn id="29"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2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上转型对象的使用</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2A89451-DB72-4F86-ACCD-C2C241C58691}"/>
              </a:ext>
            </a:extLst>
          </p:cNvPr>
          <p:cNvSpPr/>
          <p:nvPr/>
        </p:nvSpPr>
        <p:spPr>
          <a:xfrm>
            <a:off x="685006" y="2010395"/>
            <a:ext cx="10820400" cy="406183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A2FD602D-0741-4939-8377-2E6D106C90DA}"/>
              </a:ext>
            </a:extLst>
          </p:cNvPr>
          <p:cNvGrpSpPr/>
          <p:nvPr/>
        </p:nvGrpSpPr>
        <p:grpSpPr>
          <a:xfrm flipH="1">
            <a:off x="6941096" y="5537273"/>
            <a:ext cx="5075839" cy="1304409"/>
            <a:chOff x="897607" y="5097000"/>
            <a:chExt cx="5075839" cy="1304409"/>
          </a:xfrm>
        </p:grpSpPr>
        <p:sp>
          <p:nvSpPr>
            <p:cNvPr id="12" name="矩形 11">
              <a:extLst>
                <a:ext uri="{FF2B5EF4-FFF2-40B4-BE49-F238E27FC236}">
                  <a16:creationId xmlns:a16="http://schemas.microsoft.com/office/drawing/2014/main" id="{ED977244-7BE0-4650-8080-5F42CE3E28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6F2E12-85C7-4836-9102-634C47D972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D412C0DB-5D48-4BD0-AC38-B397473544A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0AA34B-0F98-4932-9F33-53CC23CD2C5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7CD578-04E0-4A0A-8FF3-BE2FE60F785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D5CB5D8-C1E9-4753-8163-E7735DB7443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690CB3-3A96-4BA9-931E-14B9B62AB0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A443F5B-0234-43FE-BC80-1116B1089A6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25EE217-DD7A-4316-A865-2F09D9C23A9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916F73A-C93A-4DFA-B54D-5474004F799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B862BF2-93B1-4D32-B713-D9FF1A81F6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0782F10-9193-465D-A349-48B93F6F262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0E31867-6263-411E-B5F2-627E6EE448F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E60E49-054B-491F-A057-2E95625CED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B49AB8A-B2B2-465A-A9C8-AC024BBAD0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34E565-8542-488E-9445-577B993D319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30" name="内容占位符 2">
            <a:extLst>
              <a:ext uri="{FF2B5EF4-FFF2-40B4-BE49-F238E27FC236}">
                <a16:creationId xmlns:a16="http://schemas.microsoft.com/office/drawing/2014/main" id="{B6CB90C3-EDB8-403E-9FB2-EFFE0311EFBA}"/>
              </a:ext>
            </a:extLst>
          </p:cNvPr>
          <p:cNvSpPr txBox="1">
            <a:spLocks/>
          </p:cNvSpPr>
          <p:nvPr/>
        </p:nvSpPr>
        <p:spPr>
          <a:xfrm>
            <a:off x="1158956" y="2134393"/>
            <a:ext cx="10041650" cy="4052721"/>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当用一个父类对象表示子类对象后（上转型对象），父类对象：</a:t>
            </a:r>
          </a:p>
          <a:p>
            <a:pPr marL="457200" indent="-457200">
              <a:buFont typeface="Wingdings" pitchFamily="2" charset="2"/>
              <a:buChar char="Ø"/>
            </a:pPr>
            <a:r>
              <a:rPr lang="zh-CN" altLang="en-US" sz="2400" dirty="0">
                <a:latin typeface="仿宋" panose="02010609060101010101" pitchFamily="49" charset="-122"/>
                <a:ea typeface="仿宋" panose="02010609060101010101" pitchFamily="49" charset="-122"/>
              </a:rPr>
              <a:t>可以访问子类继承自父类的域或被子类隐藏的域；</a:t>
            </a:r>
          </a:p>
          <a:p>
            <a:pPr marL="457200" indent="-457200">
              <a:buFont typeface="Wingdings" pitchFamily="2" charset="2"/>
              <a:buChar char="Ø"/>
            </a:pPr>
            <a:r>
              <a:rPr lang="zh-CN" altLang="en-US" sz="2400" dirty="0">
                <a:latin typeface="仿宋" panose="02010609060101010101" pitchFamily="49" charset="-122"/>
                <a:ea typeface="仿宋" panose="02010609060101010101" pitchFamily="49" charset="-122"/>
              </a:rPr>
              <a:t>可以调用子类继承自父类的方法或被子类重写的方法；</a:t>
            </a:r>
          </a:p>
          <a:p>
            <a:pPr marL="457200" indent="-457200">
              <a:buFont typeface="Wingdings" pitchFamily="2" charset="2"/>
              <a:buChar char="Ø"/>
            </a:pPr>
            <a:r>
              <a:rPr lang="zh-CN" altLang="en-US" sz="2400" b="1" dirty="0">
                <a:latin typeface="仿宋" panose="02010609060101010101" pitchFamily="49" charset="-122"/>
                <a:ea typeface="仿宋" panose="02010609060101010101" pitchFamily="49" charset="-122"/>
              </a:rPr>
              <a:t>不能访问子类相对于父类新增加的域或方法。</a:t>
            </a:r>
            <a:endParaRPr lang="en-US" altLang="zh-CN"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由此可见，通过父类访问的域或方法一定是继承自父类的域或方法、或者是隐藏继承自父类的域、或者是重写继承自父类的方法。</a:t>
            </a:r>
          </a:p>
          <a:p>
            <a:r>
              <a:rPr lang="zh-CN" altLang="en-US" sz="2400" dirty="0">
                <a:latin typeface="仿宋" panose="02010609060101010101" pitchFamily="49" charset="-122"/>
                <a:ea typeface="仿宋" panose="02010609060101010101" pitchFamily="49" charset="-122"/>
              </a:rPr>
              <a:t>使用赋值兼容规则主要是为了实现多态性。</a:t>
            </a:r>
          </a:p>
          <a:p>
            <a:pPr marL="342900" indent="-342900">
              <a:buFont typeface="Wingdings" pitchFamily="2" charset="2"/>
              <a:buChar char="ü"/>
            </a:pP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0683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 calcmode="lin" valueType="num">
                                      <p:cBhvr additive="base">
                                        <p:cTn id="25"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0">
                                            <p:txEl>
                                              <p:pRg st="2" end="2"/>
                                            </p:txEl>
                                          </p:spTgt>
                                        </p:tgtEl>
                                        <p:attrNameLst>
                                          <p:attrName>style.visibility</p:attrName>
                                        </p:attrNameLst>
                                      </p:cBhvr>
                                      <p:to>
                                        <p:strVal val="visible"/>
                                      </p:to>
                                    </p:set>
                                    <p:anim calcmode="lin" valueType="num">
                                      <p:cBhvr additive="base">
                                        <p:cTn id="31"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0">
                                            <p:txEl>
                                              <p:pRg st="3" end="3"/>
                                            </p:txEl>
                                          </p:spTgt>
                                        </p:tgtEl>
                                        <p:attrNameLst>
                                          <p:attrName>style.visibility</p:attrName>
                                        </p:attrNameLst>
                                      </p:cBhvr>
                                      <p:to>
                                        <p:strVal val="visible"/>
                                      </p:to>
                                    </p:set>
                                    <p:anim calcmode="lin" valueType="num">
                                      <p:cBhvr additive="base">
                                        <p:cTn id="37" dur="5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 calcmode="lin" valueType="num">
                                      <p:cBhvr additive="base">
                                        <p:cTn id="43"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30">
                                            <p:txEl>
                                              <p:pRg st="5" end="5"/>
                                            </p:txEl>
                                          </p:spTgt>
                                        </p:tgtEl>
                                        <p:attrNameLst>
                                          <p:attrName>style.visibility</p:attrName>
                                        </p:attrNameLst>
                                      </p:cBhvr>
                                      <p:to>
                                        <p:strVal val="visible"/>
                                      </p:to>
                                    </p:set>
                                    <p:anim calcmode="lin" valueType="num">
                                      <p:cBhvr additive="base">
                                        <p:cTn id="49" dur="500" fill="hold"/>
                                        <p:tgtEl>
                                          <p:spTgt spid="30">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30"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多态的实现</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2A89451-DB72-4F86-ACCD-C2C241C58691}"/>
              </a:ext>
            </a:extLst>
          </p:cNvPr>
          <p:cNvSpPr/>
          <p:nvPr/>
        </p:nvSpPr>
        <p:spPr>
          <a:xfrm>
            <a:off x="769581" y="1642016"/>
            <a:ext cx="10820400" cy="352175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A2FD602D-0741-4939-8377-2E6D106C90DA}"/>
              </a:ext>
            </a:extLst>
          </p:cNvPr>
          <p:cNvGrpSpPr/>
          <p:nvPr/>
        </p:nvGrpSpPr>
        <p:grpSpPr>
          <a:xfrm flipH="1">
            <a:off x="6941096" y="5537273"/>
            <a:ext cx="5075839" cy="1304409"/>
            <a:chOff x="897607" y="5097000"/>
            <a:chExt cx="5075839" cy="1304409"/>
          </a:xfrm>
        </p:grpSpPr>
        <p:sp>
          <p:nvSpPr>
            <p:cNvPr id="12" name="矩形 11">
              <a:extLst>
                <a:ext uri="{FF2B5EF4-FFF2-40B4-BE49-F238E27FC236}">
                  <a16:creationId xmlns:a16="http://schemas.microsoft.com/office/drawing/2014/main" id="{ED977244-7BE0-4650-8080-5F42CE3E28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6F2E12-85C7-4836-9102-634C47D972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D412C0DB-5D48-4BD0-AC38-B397473544A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0AA34B-0F98-4932-9F33-53CC23CD2C5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7CD578-04E0-4A0A-8FF3-BE2FE60F785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D5CB5D8-C1E9-4753-8163-E7735DB7443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690CB3-3A96-4BA9-931E-14B9B62AB0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A443F5B-0234-43FE-BC80-1116B1089A6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25EE217-DD7A-4316-A865-2F09D9C23A9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916F73A-C93A-4DFA-B54D-5474004F799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B862BF2-93B1-4D32-B713-D9FF1A81F6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0782F10-9193-465D-A349-48B93F6F262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0E31867-6263-411E-B5F2-627E6EE448F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E60E49-054B-491F-A057-2E95625CED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B49AB8A-B2B2-465A-A9C8-AC024BBAD0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34E565-8542-488E-9445-577B993D319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30" name="内容占位符 2">
            <a:extLst>
              <a:ext uri="{FF2B5EF4-FFF2-40B4-BE49-F238E27FC236}">
                <a16:creationId xmlns:a16="http://schemas.microsoft.com/office/drawing/2014/main" id="{B6CB90C3-EDB8-403E-9FB2-EFFE0311EFBA}"/>
              </a:ext>
            </a:extLst>
          </p:cNvPr>
          <p:cNvSpPr txBox="1">
            <a:spLocks/>
          </p:cNvSpPr>
          <p:nvPr/>
        </p:nvSpPr>
        <p:spPr>
          <a:xfrm>
            <a:off x="1158956" y="1884774"/>
            <a:ext cx="10041650" cy="294921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457109">
              <a:lnSpc>
                <a:spcPct val="130000"/>
              </a:lnSpc>
            </a:pPr>
            <a:r>
              <a:rPr lang="zh-CN" altLang="en-US" sz="2400" dirty="0">
                <a:solidFill>
                  <a:schemeClr val="tx1"/>
                </a:solidFill>
                <a:latin typeface="仿宋" panose="02010609060101010101" pitchFamily="49" charset="-122"/>
                <a:ea typeface="仿宋" panose="02010609060101010101" pitchFamily="49" charset="-122"/>
              </a:rPr>
              <a:t>通过下面的步骤可以实现多态性：</a:t>
            </a:r>
          </a:p>
          <a:p>
            <a:pPr marL="342831" indent="-342831">
              <a:lnSpc>
                <a:spcPct val="13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定义一个父类，并在这个父类的基础上派生出若干个子类；</a:t>
            </a:r>
          </a:p>
          <a:p>
            <a:pPr marL="342831" indent="-342831">
              <a:lnSpc>
                <a:spcPct val="13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每一个子类根据自身的需要，对继承自父的方法进行重写以使子类表现出自身的行为；</a:t>
            </a:r>
          </a:p>
          <a:p>
            <a:pPr marL="342831" indent="-342831">
              <a:lnSpc>
                <a:spcPct val="13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声明父类对象，并用父对象表示子类的对象；</a:t>
            </a:r>
          </a:p>
          <a:p>
            <a:pPr marL="342831" indent="-342831">
              <a:lnSpc>
                <a:spcPct val="13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rPr>
              <a:t>通过父类对象调用被子类重写的方法。</a:t>
            </a:r>
            <a:endParaRPr lang="zh-CN" altLang="en-US" sz="2400" dirty="0">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329241CC-BC34-4C39-8CDF-3FCB18F14576}"/>
              </a:ext>
            </a:extLst>
          </p:cNvPr>
          <p:cNvSpPr/>
          <p:nvPr/>
        </p:nvSpPr>
        <p:spPr>
          <a:xfrm>
            <a:off x="2205" y="4951854"/>
            <a:ext cx="12189178" cy="198153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2">
            <a:extLst>
              <a:ext uri="{FF2B5EF4-FFF2-40B4-BE49-F238E27FC236}">
                <a16:creationId xmlns:a16="http://schemas.microsoft.com/office/drawing/2014/main" id="{73BDFB94-B25D-41E8-9288-F851E96CCEFF}"/>
              </a:ext>
            </a:extLst>
          </p:cNvPr>
          <p:cNvSpPr txBox="1">
            <a:spLocks/>
          </p:cNvSpPr>
          <p:nvPr/>
        </p:nvSpPr>
        <p:spPr>
          <a:xfrm>
            <a:off x="610870" y="5013745"/>
            <a:ext cx="11427355" cy="184425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4.12】</a:t>
            </a:r>
            <a:r>
              <a:rPr lang="zh-CN" altLang="en-US" sz="2400" dirty="0">
                <a:solidFill>
                  <a:schemeClr val="bg1"/>
                </a:solidFill>
                <a:latin typeface="仿宋" panose="02010609060101010101" pitchFamily="49" charset="-122"/>
                <a:ea typeface="仿宋" panose="02010609060101010101" pitchFamily="49" charset="-122"/>
              </a:rPr>
              <a:t>利用多态性重写例</a:t>
            </a:r>
            <a:r>
              <a:rPr lang="en-US" altLang="zh-CN" sz="2400" dirty="0">
                <a:solidFill>
                  <a:schemeClr val="bg1"/>
                </a:solidFill>
                <a:latin typeface="仿宋" panose="02010609060101010101" pitchFamily="49" charset="-122"/>
                <a:ea typeface="仿宋" panose="02010609060101010101" pitchFamily="49" charset="-122"/>
              </a:rPr>
              <a:t>5.4</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4.4</a:t>
            </a:r>
            <a:r>
              <a:rPr lang="zh-CN" altLang="en-US" sz="2400" dirty="0">
                <a:solidFill>
                  <a:schemeClr val="bg1"/>
                </a:solidFill>
                <a:latin typeface="仿宋" panose="02010609060101010101" pitchFamily="49" charset="-122"/>
                <a:ea typeface="仿宋" panose="02010609060101010101" pitchFamily="49" charset="-122"/>
              </a:rPr>
              <a:t>问题：平面上有若干圆和矩形，计算这些圆和矩形的面积和周长。）。</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Example4_12.java</a:t>
            </a:r>
            <a:endParaRPr lang="en-US" altLang="zh-CN" sz="2400" dirty="0">
              <a:solidFill>
                <a:srgbClr val="FFFF00"/>
              </a:solidFill>
              <a:latin typeface="仿宋" panose="02010609060101010101" pitchFamily="49" charset="-122"/>
              <a:ea typeface="仿宋" panose="02010609060101010101" pitchFamily="49" charset="-122"/>
            </a:endParaRPr>
          </a:p>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4.13】</a:t>
            </a:r>
            <a:r>
              <a:rPr lang="zh-CN" altLang="en-US" sz="2400" dirty="0">
                <a:solidFill>
                  <a:schemeClr val="bg1"/>
                </a:solidFill>
                <a:latin typeface="仿宋" panose="02010609060101010101" pitchFamily="49" charset="-122"/>
                <a:ea typeface="仿宋" panose="02010609060101010101" pitchFamily="49" charset="-122"/>
              </a:rPr>
              <a:t>有多种交通工具，利用多态性表现出每种交通工具的正确运行状态。</a:t>
            </a:r>
            <a:r>
              <a:rPr lang="en-US" altLang="zh-CN" sz="2400" dirty="0">
                <a:solidFill>
                  <a:srgbClr val="FFFF00"/>
                </a:solidFill>
                <a:latin typeface="仿宋" panose="02010609060101010101" pitchFamily="49" charset="-122"/>
                <a:ea typeface="仿宋" panose="02010609060101010101" pitchFamily="49" charset="-122"/>
                <a:hlinkClick r:id="rId3" action="ppaction://hlinkfile"/>
              </a:rPr>
              <a:t>Example4_13.java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04B578F4-77DD-407F-AE87-6AF7327A0228}"/>
              </a:ext>
            </a:extLst>
          </p:cNvPr>
          <p:cNvGrpSpPr/>
          <p:nvPr/>
        </p:nvGrpSpPr>
        <p:grpSpPr>
          <a:xfrm>
            <a:off x="229958" y="5028830"/>
            <a:ext cx="352168" cy="455508"/>
            <a:chOff x="5449889" y="1827213"/>
            <a:chExt cx="352250" cy="455613"/>
          </a:xfrm>
          <a:solidFill>
            <a:srgbClr val="FFFF00"/>
          </a:solidFill>
        </p:grpSpPr>
        <p:sp>
          <p:nvSpPr>
            <p:cNvPr id="33" name="Freeform 125">
              <a:extLst>
                <a:ext uri="{FF2B5EF4-FFF2-40B4-BE49-F238E27FC236}">
                  <a16:creationId xmlns:a16="http://schemas.microsoft.com/office/drawing/2014/main" id="{0BE0B4FB-25F7-4B45-BDFB-E6998829ECFF}"/>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34" name="Freeform 126">
              <a:extLst>
                <a:ext uri="{FF2B5EF4-FFF2-40B4-BE49-F238E27FC236}">
                  <a16:creationId xmlns:a16="http://schemas.microsoft.com/office/drawing/2014/main" id="{EA30004C-89FE-446B-952D-1AC0904307B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grpSp>
      <p:grpSp>
        <p:nvGrpSpPr>
          <p:cNvPr id="35" name="组合 34">
            <a:extLst>
              <a:ext uri="{FF2B5EF4-FFF2-40B4-BE49-F238E27FC236}">
                <a16:creationId xmlns:a16="http://schemas.microsoft.com/office/drawing/2014/main" id="{4313365A-D7F7-4DCB-81FA-D6919BEDFA33}"/>
              </a:ext>
            </a:extLst>
          </p:cNvPr>
          <p:cNvGrpSpPr/>
          <p:nvPr/>
        </p:nvGrpSpPr>
        <p:grpSpPr>
          <a:xfrm>
            <a:off x="229958" y="5944605"/>
            <a:ext cx="352168" cy="455508"/>
            <a:chOff x="227806" y="5945981"/>
            <a:chExt cx="352250" cy="455613"/>
          </a:xfrm>
        </p:grpSpPr>
        <p:sp>
          <p:nvSpPr>
            <p:cNvPr id="36" name="Freeform 125">
              <a:extLst>
                <a:ext uri="{FF2B5EF4-FFF2-40B4-BE49-F238E27FC236}">
                  <a16:creationId xmlns:a16="http://schemas.microsoft.com/office/drawing/2014/main" id="{6D3908E7-BC5D-445B-8A9D-B7831371C65C}"/>
                </a:ext>
              </a:extLst>
            </p:cNvPr>
            <p:cNvSpPr>
              <a:spLocks noEditPoints="1"/>
            </p:cNvSpPr>
            <p:nvPr/>
          </p:nvSpPr>
          <p:spPr bwMode="auto">
            <a:xfrm>
              <a:off x="227806" y="5945981"/>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37" name="Freeform 126">
              <a:extLst>
                <a:ext uri="{FF2B5EF4-FFF2-40B4-BE49-F238E27FC236}">
                  <a16:creationId xmlns:a16="http://schemas.microsoft.com/office/drawing/2014/main" id="{DF216987-03FF-4AF9-9B58-3861319D62BB}"/>
                </a:ext>
              </a:extLst>
            </p:cNvPr>
            <p:cNvSpPr>
              <a:spLocks noEditPoints="1"/>
            </p:cNvSpPr>
            <p:nvPr/>
          </p:nvSpPr>
          <p:spPr bwMode="auto">
            <a:xfrm>
              <a:off x="353218" y="6138069"/>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8221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9" fill="hold" grpId="0" nodeType="after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par>
                          <p:cTn id="26" fill="hold">
                            <p:stCondLst>
                              <p:cond delay="4000"/>
                            </p:stCondLst>
                            <p:childTnLst>
                              <p:par>
                                <p:cTn id="27" presetID="2" presetClass="entr" presetSubtype="9" fill="hold" grpId="0" nodeType="afterEffect">
                                  <p:stCondLst>
                                    <p:cond delay="0"/>
                                  </p:stCondLst>
                                  <p:childTnLst>
                                    <p:set>
                                      <p:cBhvr>
                                        <p:cTn id="28" dur="1" fill="hold">
                                          <p:stCondLst>
                                            <p:cond delay="0"/>
                                          </p:stCondLst>
                                        </p:cTn>
                                        <p:tgtEl>
                                          <p:spTgt spid="30">
                                            <p:txEl>
                                              <p:pRg st="2" end="2"/>
                                            </p:txEl>
                                          </p:spTgt>
                                        </p:tgtEl>
                                        <p:attrNameLst>
                                          <p:attrName>style.visibility</p:attrName>
                                        </p:attrNameLst>
                                      </p:cBhvr>
                                      <p:to>
                                        <p:strVal val="visible"/>
                                      </p:to>
                                    </p:set>
                                    <p:anim calcmode="lin" valueType="num">
                                      <p:cBhvr additive="base">
                                        <p:cTn id="29"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par>
                          <p:cTn id="31" fill="hold">
                            <p:stCondLst>
                              <p:cond delay="4500"/>
                            </p:stCondLst>
                            <p:childTnLst>
                              <p:par>
                                <p:cTn id="32" presetID="2" presetClass="entr" presetSubtype="9" fill="hold" grpId="0" nodeType="afterEffect">
                                  <p:stCondLst>
                                    <p:cond delay="0"/>
                                  </p:stCondLst>
                                  <p:childTnLst>
                                    <p:set>
                                      <p:cBhvr>
                                        <p:cTn id="33" dur="1" fill="hold">
                                          <p:stCondLst>
                                            <p:cond delay="0"/>
                                          </p:stCondLst>
                                        </p:cTn>
                                        <p:tgtEl>
                                          <p:spTgt spid="30">
                                            <p:txEl>
                                              <p:pRg st="3" end="3"/>
                                            </p:txEl>
                                          </p:spTgt>
                                        </p:tgtEl>
                                        <p:attrNameLst>
                                          <p:attrName>style.visibility</p:attrName>
                                        </p:attrNameLst>
                                      </p:cBhvr>
                                      <p:to>
                                        <p:strVal val="visible"/>
                                      </p:to>
                                    </p:set>
                                    <p:anim calcmode="lin" valueType="num">
                                      <p:cBhvr additive="base">
                                        <p:cTn id="34"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0">
                                            <p:txEl>
                                              <p:pRg st="3" end="3"/>
                                            </p:txEl>
                                          </p:spTgt>
                                        </p:tgtEl>
                                        <p:attrNameLst>
                                          <p:attrName>ppt_y</p:attrName>
                                        </p:attrNameLst>
                                      </p:cBhvr>
                                      <p:tavLst>
                                        <p:tav tm="0">
                                          <p:val>
                                            <p:strVal val="0-#ppt_h/2"/>
                                          </p:val>
                                        </p:tav>
                                        <p:tav tm="100000">
                                          <p:val>
                                            <p:strVal val="#ppt_y"/>
                                          </p:val>
                                        </p:tav>
                                      </p:tavLst>
                                    </p:anim>
                                  </p:childTnLst>
                                </p:cTn>
                              </p:par>
                            </p:childTnLst>
                          </p:cTn>
                        </p:par>
                        <p:par>
                          <p:cTn id="36" fill="hold">
                            <p:stCondLst>
                              <p:cond delay="5000"/>
                            </p:stCondLst>
                            <p:childTnLst>
                              <p:par>
                                <p:cTn id="37" presetID="2" presetClass="entr" presetSubtype="9" fill="hold" grpId="0" nodeType="afterEffect">
                                  <p:stCondLst>
                                    <p:cond delay="0"/>
                                  </p:stCondLst>
                                  <p:childTnLst>
                                    <p:set>
                                      <p:cBhvr>
                                        <p:cTn id="38" dur="1" fill="hold">
                                          <p:stCondLst>
                                            <p:cond delay="0"/>
                                          </p:stCondLst>
                                        </p:cTn>
                                        <p:tgtEl>
                                          <p:spTgt spid="30">
                                            <p:txEl>
                                              <p:pRg st="4" end="4"/>
                                            </p:txEl>
                                          </p:spTgt>
                                        </p:tgtEl>
                                        <p:attrNameLst>
                                          <p:attrName>style.visibility</p:attrName>
                                        </p:attrNameLst>
                                      </p:cBhvr>
                                      <p:to>
                                        <p:strVal val="visible"/>
                                      </p:to>
                                    </p:set>
                                    <p:anim calcmode="lin" valueType="num">
                                      <p:cBhvr additive="base">
                                        <p:cTn id="39"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par>
                          <p:cTn id="46" fill="hold">
                            <p:stCondLst>
                              <p:cond delay="500"/>
                            </p:stCondLst>
                            <p:childTnLst>
                              <p:par>
                                <p:cTn id="47" presetID="31" presetClass="entr" presetSubtype="0"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1000" fill="hold"/>
                                        <p:tgtEl>
                                          <p:spTgt spid="32"/>
                                        </p:tgtEl>
                                        <p:attrNameLst>
                                          <p:attrName>ppt_w</p:attrName>
                                        </p:attrNameLst>
                                      </p:cBhvr>
                                      <p:tavLst>
                                        <p:tav tm="0">
                                          <p:val>
                                            <p:fltVal val="0"/>
                                          </p:val>
                                        </p:tav>
                                        <p:tav tm="100000">
                                          <p:val>
                                            <p:strVal val="#ppt_w"/>
                                          </p:val>
                                        </p:tav>
                                      </p:tavLst>
                                    </p:anim>
                                    <p:anim calcmode="lin" valueType="num">
                                      <p:cBhvr>
                                        <p:cTn id="50" dur="1000" fill="hold"/>
                                        <p:tgtEl>
                                          <p:spTgt spid="32"/>
                                        </p:tgtEl>
                                        <p:attrNameLst>
                                          <p:attrName>ppt_h</p:attrName>
                                        </p:attrNameLst>
                                      </p:cBhvr>
                                      <p:tavLst>
                                        <p:tav tm="0">
                                          <p:val>
                                            <p:fltVal val="0"/>
                                          </p:val>
                                        </p:tav>
                                        <p:tav tm="100000">
                                          <p:val>
                                            <p:strVal val="#ppt_h"/>
                                          </p:val>
                                        </p:tav>
                                      </p:tavLst>
                                    </p:anim>
                                    <p:anim calcmode="lin" valueType="num">
                                      <p:cBhvr>
                                        <p:cTn id="51" dur="1000" fill="hold"/>
                                        <p:tgtEl>
                                          <p:spTgt spid="32"/>
                                        </p:tgtEl>
                                        <p:attrNameLst>
                                          <p:attrName>style.rotation</p:attrName>
                                        </p:attrNameLst>
                                      </p:cBhvr>
                                      <p:tavLst>
                                        <p:tav tm="0">
                                          <p:val>
                                            <p:fltVal val="90"/>
                                          </p:val>
                                        </p:tav>
                                        <p:tav tm="100000">
                                          <p:val>
                                            <p:fltVal val="0"/>
                                          </p:val>
                                        </p:tav>
                                      </p:tavLst>
                                    </p:anim>
                                    <p:animEffect transition="in" filter="fade">
                                      <p:cBhvr>
                                        <p:cTn id="52" dur="1000"/>
                                        <p:tgtEl>
                                          <p:spTgt spid="32"/>
                                        </p:tgtEl>
                                      </p:cBhvr>
                                    </p:animEffect>
                                  </p:childTnLst>
                                </p:cTn>
                              </p:par>
                            </p:childTnLst>
                          </p:cTn>
                        </p:par>
                        <p:par>
                          <p:cTn id="53" fill="hold">
                            <p:stCondLst>
                              <p:cond delay="1500"/>
                            </p:stCondLst>
                            <p:childTnLst>
                              <p:par>
                                <p:cTn id="54" presetID="2" presetClass="entr" presetSubtype="2" fill="hold"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 calcmode="lin" valueType="num">
                                      <p:cBhvr additive="base">
                                        <p:cTn id="56"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1000" fill="hold"/>
                                        <p:tgtEl>
                                          <p:spTgt spid="35"/>
                                        </p:tgtEl>
                                        <p:attrNameLst>
                                          <p:attrName>ppt_w</p:attrName>
                                        </p:attrNameLst>
                                      </p:cBhvr>
                                      <p:tavLst>
                                        <p:tav tm="0">
                                          <p:val>
                                            <p:fltVal val="0"/>
                                          </p:val>
                                        </p:tav>
                                        <p:tav tm="100000">
                                          <p:val>
                                            <p:strVal val="#ppt_w"/>
                                          </p:val>
                                        </p:tav>
                                      </p:tavLst>
                                    </p:anim>
                                    <p:anim calcmode="lin" valueType="num">
                                      <p:cBhvr>
                                        <p:cTn id="63" dur="1000" fill="hold"/>
                                        <p:tgtEl>
                                          <p:spTgt spid="35"/>
                                        </p:tgtEl>
                                        <p:attrNameLst>
                                          <p:attrName>ppt_h</p:attrName>
                                        </p:attrNameLst>
                                      </p:cBhvr>
                                      <p:tavLst>
                                        <p:tav tm="0">
                                          <p:val>
                                            <p:fltVal val="0"/>
                                          </p:val>
                                        </p:tav>
                                        <p:tav tm="100000">
                                          <p:val>
                                            <p:strVal val="#ppt_h"/>
                                          </p:val>
                                        </p:tav>
                                      </p:tavLst>
                                    </p:anim>
                                    <p:anim calcmode="lin" valueType="num">
                                      <p:cBhvr>
                                        <p:cTn id="64" dur="1000" fill="hold"/>
                                        <p:tgtEl>
                                          <p:spTgt spid="35"/>
                                        </p:tgtEl>
                                        <p:attrNameLst>
                                          <p:attrName>style.rotation</p:attrName>
                                        </p:attrNameLst>
                                      </p:cBhvr>
                                      <p:tavLst>
                                        <p:tav tm="0">
                                          <p:val>
                                            <p:fltVal val="90"/>
                                          </p:val>
                                        </p:tav>
                                        <p:tav tm="100000">
                                          <p:val>
                                            <p:fltVal val="0"/>
                                          </p:val>
                                        </p:tav>
                                      </p:tavLst>
                                    </p:anim>
                                    <p:animEffect transition="in" filter="fade">
                                      <p:cBhvr>
                                        <p:cTn id="65" dur="1000"/>
                                        <p:tgtEl>
                                          <p:spTgt spid="35"/>
                                        </p:tgtEl>
                                      </p:cBhvr>
                                    </p:animEffect>
                                  </p:childTnLst>
                                </p:cTn>
                              </p:par>
                            </p:childTnLst>
                          </p:cTn>
                        </p:par>
                        <p:par>
                          <p:cTn id="66" fill="hold">
                            <p:stCondLst>
                              <p:cond delay="1000"/>
                            </p:stCondLst>
                            <p:childTnLst>
                              <p:par>
                                <p:cTn id="67" presetID="2" presetClass="entr" presetSubtype="2" fill="hold" nodeType="after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anim calcmode="lin" valueType="num">
                                      <p:cBhvr additive="base">
                                        <p:cTn id="69" dur="500" fill="hold"/>
                                        <p:tgtEl>
                                          <p:spTgt spid="31">
                                            <p:txEl>
                                              <p:pRg st="1" end="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30" grpId="0" uiExpand="1" build="p"/>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sp>
        <p:nvSpPr>
          <p:cNvPr id="8" name="圆角矩形 11">
            <a:extLst>
              <a:ext uri="{FF2B5EF4-FFF2-40B4-BE49-F238E27FC236}">
                <a16:creationId xmlns:a16="http://schemas.microsoft.com/office/drawing/2014/main" id="{13AB0DF9-9D3A-4E6A-8DC0-4ACE876B7C6A}"/>
              </a:ext>
            </a:extLst>
          </p:cNvPr>
          <p:cNvSpPr/>
          <p:nvPr/>
        </p:nvSpPr>
        <p:spPr>
          <a:xfrm>
            <a:off x="608806" y="1981320"/>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512BBD70-A633-488E-B7B2-95BA4D66B49D}"/>
              </a:ext>
            </a:extLst>
          </p:cNvPr>
          <p:cNvSpPr txBox="1">
            <a:spLocks/>
          </p:cNvSpPr>
          <p:nvPr/>
        </p:nvSpPr>
        <p:spPr>
          <a:xfrm>
            <a:off x="1294605" y="2286120"/>
            <a:ext cx="9224602" cy="263885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在已有类的基础上生成新类的过程称为继承。</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已有的类称为父类或基类，新生成的类称为子类或派生类。</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通过继承，可以实现代码重用，可以提高程序的开发效率。继承是实现多态的基础。</a:t>
            </a:r>
          </a:p>
        </p:txBody>
      </p:sp>
      <p:sp>
        <p:nvSpPr>
          <p:cNvPr id="10" name="矩形 9">
            <a:extLst>
              <a:ext uri="{FF2B5EF4-FFF2-40B4-BE49-F238E27FC236}">
                <a16:creationId xmlns:a16="http://schemas.microsoft.com/office/drawing/2014/main" id="{4F0B4596-9B4B-4DC8-913B-65B33CF215C2}"/>
              </a:ext>
            </a:extLst>
          </p:cNvPr>
          <p:cNvSpPr/>
          <p:nvPr/>
        </p:nvSpPr>
        <p:spPr>
          <a:xfrm>
            <a:off x="-2345" y="6185889"/>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B264B714-4217-467F-AEE9-3DDACC01C43A}"/>
              </a:ext>
            </a:extLst>
          </p:cNvPr>
          <p:cNvGrpSpPr/>
          <p:nvPr/>
        </p:nvGrpSpPr>
        <p:grpSpPr>
          <a:xfrm flipH="1">
            <a:off x="6561268" y="5476908"/>
            <a:ext cx="5441599" cy="1357947"/>
            <a:chOff x="897607" y="5043462"/>
            <a:chExt cx="5441599" cy="1357947"/>
          </a:xfrm>
        </p:grpSpPr>
        <p:sp>
          <p:nvSpPr>
            <p:cNvPr id="12" name="矩形 11">
              <a:extLst>
                <a:ext uri="{FF2B5EF4-FFF2-40B4-BE49-F238E27FC236}">
                  <a16:creationId xmlns:a16="http://schemas.microsoft.com/office/drawing/2014/main" id="{EC4009C4-102B-423E-A3DB-A4F257EBE7F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9EC3740-B80D-4B54-BB29-E5561F3A1C1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C60B999-94E8-4D21-AC74-762F716B129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0DAA1D2-0A9F-4C23-B7B6-87C09ACCF25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B639CBC-FF6D-41CB-9DFC-EE3C2232C70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4203FEA-8C3E-4D39-850D-75C55FAB9D7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8ECCA87-4821-4C87-9734-A2F4526B69E0}"/>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6E9B45F-DC4D-49FC-9342-880AA739DDE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821DBE2-2A9B-4804-8866-27D393A684CB}"/>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3FBB1AB-2854-41E4-AC5F-19BF934FA0F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3461BDC-EF8C-4235-A2ED-C07E55E468A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661AC1A-47E3-45D2-9874-01EBF28F94C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52407DC-AF85-4777-AEDA-7C9CCB9BEDA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39A9952-EF7A-478C-B200-5A49BC9EC302}"/>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1591C4B-632A-4313-A320-A62D021A9C8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0D9C99C-6F36-4D6C-B723-313B725DF76F}"/>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9" name="矩形 28">
              <a:extLst>
                <a:ext uri="{FF2B5EF4-FFF2-40B4-BE49-F238E27FC236}">
                  <a16:creationId xmlns:a16="http://schemas.microsoft.com/office/drawing/2014/main" id="{87DB643F-7B09-4A1E-80F2-FB14BB66539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932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F8D1686-2209-4728-9397-1E7462EE46F2}"/>
              </a:ext>
            </a:extLst>
          </p:cNvPr>
          <p:cNvSpPr/>
          <p:nvPr/>
        </p:nvSpPr>
        <p:spPr>
          <a:xfrm>
            <a:off x="2205" y="6019200"/>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4.2  </a:t>
            </a:r>
            <a:r>
              <a:rPr lang="zh-CN" altLang="en-US" b="1" dirty="0">
                <a:latin typeface="仿宋" panose="02010609060101010101" pitchFamily="49" charset="-122"/>
                <a:ea typeface="仿宋" panose="02010609060101010101" pitchFamily="49" charset="-122"/>
              </a:rPr>
              <a:t>类的多态</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匿名类</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2A89451-DB72-4F86-ACCD-C2C241C58691}"/>
              </a:ext>
            </a:extLst>
          </p:cNvPr>
          <p:cNvSpPr/>
          <p:nvPr/>
        </p:nvSpPr>
        <p:spPr>
          <a:xfrm>
            <a:off x="674517" y="2217975"/>
            <a:ext cx="10820400" cy="204441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A2FD602D-0741-4939-8377-2E6D106C90DA}"/>
              </a:ext>
            </a:extLst>
          </p:cNvPr>
          <p:cNvGrpSpPr/>
          <p:nvPr/>
        </p:nvGrpSpPr>
        <p:grpSpPr>
          <a:xfrm flipH="1">
            <a:off x="6941096" y="5537273"/>
            <a:ext cx="5075839" cy="1304409"/>
            <a:chOff x="897607" y="5097000"/>
            <a:chExt cx="5075839" cy="1304409"/>
          </a:xfrm>
        </p:grpSpPr>
        <p:sp>
          <p:nvSpPr>
            <p:cNvPr id="12" name="矩形 11">
              <a:extLst>
                <a:ext uri="{FF2B5EF4-FFF2-40B4-BE49-F238E27FC236}">
                  <a16:creationId xmlns:a16="http://schemas.microsoft.com/office/drawing/2014/main" id="{ED977244-7BE0-4650-8080-5F42CE3E28C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6F2E12-85C7-4836-9102-634C47D972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D412C0DB-5D48-4BD0-AC38-B397473544A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D10AA34B-0F98-4932-9F33-53CC23CD2C5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7CD578-04E0-4A0A-8FF3-BE2FE60F785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D5CB5D8-C1E9-4753-8163-E7735DB7443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690CB3-3A96-4BA9-931E-14B9B62AB0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A443F5B-0234-43FE-BC80-1116B1089A6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25EE217-DD7A-4316-A865-2F09D9C23A9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916F73A-C93A-4DFA-B54D-5474004F799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B862BF2-93B1-4D32-B713-D9FF1A81F6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0782F10-9193-465D-A349-48B93F6F262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E0E31867-6263-411E-B5F2-627E6EE448F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B8E60E49-054B-491F-A057-2E95625CED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B49AB8A-B2B2-465A-A9C8-AC024BBAD05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2834E565-8542-488E-9445-577B993D319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30" name="内容占位符 2">
            <a:extLst>
              <a:ext uri="{FF2B5EF4-FFF2-40B4-BE49-F238E27FC236}">
                <a16:creationId xmlns:a16="http://schemas.microsoft.com/office/drawing/2014/main" id="{B6CB90C3-EDB8-403E-9FB2-EFFE0311EFBA}"/>
              </a:ext>
            </a:extLst>
          </p:cNvPr>
          <p:cNvSpPr txBox="1">
            <a:spLocks/>
          </p:cNvSpPr>
          <p:nvPr/>
        </p:nvSpPr>
        <p:spPr>
          <a:xfrm>
            <a:off x="1158956" y="2134393"/>
            <a:ext cx="10041650" cy="2044413"/>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800" dirty="0">
                <a:latin typeface="仿宋" panose="02010609060101010101" pitchFamily="49" charset="-122"/>
                <a:ea typeface="仿宋" panose="02010609060101010101" pitchFamily="49" charset="-122"/>
              </a:rPr>
              <a:t>匿名类是嵌套类的一种。</a:t>
            </a:r>
          </a:p>
          <a:p>
            <a:r>
              <a:rPr lang="zh-CN" altLang="en-US" sz="2800" dirty="0">
                <a:latin typeface="仿宋" panose="02010609060101010101" pitchFamily="49" charset="-122"/>
                <a:ea typeface="仿宋" panose="02010609060101010101" pitchFamily="49" charset="-122"/>
              </a:rPr>
              <a:t>匿名类实际上是某一个类的子类，并利用多态性表现出匿名类对象的行为。</a:t>
            </a:r>
          </a:p>
        </p:txBody>
      </p:sp>
      <p:grpSp>
        <p:nvGrpSpPr>
          <p:cNvPr id="31" name="组合 30">
            <a:extLst>
              <a:ext uri="{FF2B5EF4-FFF2-40B4-BE49-F238E27FC236}">
                <a16:creationId xmlns:a16="http://schemas.microsoft.com/office/drawing/2014/main" id="{72E91A97-AB5E-439E-9BC2-625671551E7A}"/>
              </a:ext>
            </a:extLst>
          </p:cNvPr>
          <p:cNvGrpSpPr/>
          <p:nvPr/>
        </p:nvGrpSpPr>
        <p:grpSpPr>
          <a:xfrm>
            <a:off x="763236" y="6188237"/>
            <a:ext cx="352168" cy="455508"/>
            <a:chOff x="5449889" y="1827213"/>
            <a:chExt cx="352250" cy="455613"/>
          </a:xfrm>
          <a:solidFill>
            <a:srgbClr val="FFFF00"/>
          </a:solidFill>
        </p:grpSpPr>
        <p:sp>
          <p:nvSpPr>
            <p:cNvPr id="32" name="Freeform 125">
              <a:extLst>
                <a:ext uri="{FF2B5EF4-FFF2-40B4-BE49-F238E27FC236}">
                  <a16:creationId xmlns:a16="http://schemas.microsoft.com/office/drawing/2014/main" id="{64901655-1AA4-4328-B8BD-0CA0475A087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33" name="Freeform 126">
              <a:extLst>
                <a:ext uri="{FF2B5EF4-FFF2-40B4-BE49-F238E27FC236}">
                  <a16:creationId xmlns:a16="http://schemas.microsoft.com/office/drawing/2014/main" id="{13E5F8BF-FB90-4BD3-905D-AC3853D128AF}"/>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grpSp>
      <p:sp>
        <p:nvSpPr>
          <p:cNvPr id="34" name="内容占位符 2">
            <a:extLst>
              <a:ext uri="{FF2B5EF4-FFF2-40B4-BE49-F238E27FC236}">
                <a16:creationId xmlns:a16="http://schemas.microsoft.com/office/drawing/2014/main" id="{AE05EC46-0891-49C4-96BE-0E4D7F6E8603}"/>
              </a:ext>
            </a:extLst>
          </p:cNvPr>
          <p:cNvSpPr txBox="1">
            <a:spLocks/>
          </p:cNvSpPr>
          <p:nvPr/>
        </p:nvSpPr>
        <p:spPr>
          <a:xfrm>
            <a:off x="1071572" y="6171565"/>
            <a:ext cx="10204433" cy="92927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4.14】</a:t>
            </a:r>
            <a:r>
              <a:rPr lang="zh-CN" altLang="en-US" sz="2400" dirty="0">
                <a:solidFill>
                  <a:schemeClr val="bg1"/>
                </a:solidFill>
              </a:rPr>
              <a:t>匿名类的定义与使用。</a:t>
            </a:r>
            <a:r>
              <a:rPr lang="en-US" altLang="zh-CN" sz="2400" dirty="0">
                <a:solidFill>
                  <a:srgbClr val="FFFF00"/>
                </a:solidFill>
                <a:hlinkClick r:id="rId2" action="ppaction://hlinkfile"/>
              </a:rPr>
              <a:t>Example4_14.java</a:t>
            </a:r>
            <a:endParaRPr lang="en-US" altLang="zh-CN" sz="2400" dirty="0">
              <a:solidFill>
                <a:srgbClr val="FFFF00"/>
              </a:solidFill>
            </a:endParaRPr>
          </a:p>
        </p:txBody>
      </p:sp>
    </p:spTree>
    <p:extLst>
      <p:ext uri="{BB962C8B-B14F-4D97-AF65-F5344CB8AC3E}">
        <p14:creationId xmlns:p14="http://schemas.microsoft.com/office/powerpoint/2010/main" val="30997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9" fill="hold" grpId="0" nodeType="after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p:cTn id="34" dur="1000" fill="hold"/>
                                        <p:tgtEl>
                                          <p:spTgt spid="31"/>
                                        </p:tgtEl>
                                        <p:attrNameLst>
                                          <p:attrName>ppt_w</p:attrName>
                                        </p:attrNameLst>
                                      </p:cBhvr>
                                      <p:tavLst>
                                        <p:tav tm="0">
                                          <p:val>
                                            <p:fltVal val="0"/>
                                          </p:val>
                                        </p:tav>
                                        <p:tav tm="100000">
                                          <p:val>
                                            <p:strVal val="#ppt_w"/>
                                          </p:val>
                                        </p:tav>
                                      </p:tavLst>
                                    </p:anim>
                                    <p:anim calcmode="lin" valueType="num">
                                      <p:cBhvr>
                                        <p:cTn id="35" dur="1000" fill="hold"/>
                                        <p:tgtEl>
                                          <p:spTgt spid="31"/>
                                        </p:tgtEl>
                                        <p:attrNameLst>
                                          <p:attrName>ppt_h</p:attrName>
                                        </p:attrNameLst>
                                      </p:cBhvr>
                                      <p:tavLst>
                                        <p:tav tm="0">
                                          <p:val>
                                            <p:fltVal val="0"/>
                                          </p:val>
                                        </p:tav>
                                        <p:tav tm="100000">
                                          <p:val>
                                            <p:strVal val="#ppt_h"/>
                                          </p:val>
                                        </p:tav>
                                      </p:tavLst>
                                    </p:anim>
                                    <p:anim calcmode="lin" valueType="num">
                                      <p:cBhvr>
                                        <p:cTn id="36" dur="1000" fill="hold"/>
                                        <p:tgtEl>
                                          <p:spTgt spid="31"/>
                                        </p:tgtEl>
                                        <p:attrNameLst>
                                          <p:attrName>style.rotation</p:attrName>
                                        </p:attrNameLst>
                                      </p:cBhvr>
                                      <p:tavLst>
                                        <p:tav tm="0">
                                          <p:val>
                                            <p:fltVal val="90"/>
                                          </p:val>
                                        </p:tav>
                                        <p:tav tm="100000">
                                          <p:val>
                                            <p:fltVal val="0"/>
                                          </p:val>
                                        </p:tav>
                                      </p:tavLst>
                                    </p:anim>
                                    <p:animEffect transition="in" filter="fade">
                                      <p:cBhvr>
                                        <p:cTn id="37" dur="1000"/>
                                        <p:tgtEl>
                                          <p:spTgt spid="31"/>
                                        </p:tgtEl>
                                      </p:cBhvr>
                                    </p:animEffect>
                                  </p:childTnLst>
                                </p:cTn>
                              </p:par>
                            </p:childTnLst>
                          </p:cTn>
                        </p:par>
                        <p:par>
                          <p:cTn id="38" fill="hold">
                            <p:stCondLst>
                              <p:cond delay="1500"/>
                            </p:stCondLst>
                            <p:childTnLst>
                              <p:par>
                                <p:cTn id="39" presetID="2" presetClass="entr" presetSubtype="2"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1+#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7" grpId="0" animBg="1"/>
      <p:bldP spid="30" grpId="0" uiExpand="1" build="p"/>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2078160"/>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4.3   </a:t>
            </a:r>
            <a:r>
              <a:rPr lang="zh-CN" altLang="en-US" sz="2400" b="1" dirty="0">
                <a:solidFill>
                  <a:schemeClr val="bg1"/>
                </a:solidFill>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4.6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2898995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抽象类的定义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20F7E65-D531-4D71-9B86-54961DE7EFED}"/>
              </a:ext>
            </a:extLst>
          </p:cNvPr>
          <p:cNvSpPr/>
          <p:nvPr/>
        </p:nvSpPr>
        <p:spPr bwMode="auto">
          <a:xfrm>
            <a:off x="-9476" y="2811272"/>
            <a:ext cx="12188386" cy="3168000"/>
          </a:xfrm>
          <a:prstGeom prst="rect">
            <a:avLst/>
          </a:prstGeom>
          <a:solidFill>
            <a:schemeClr val="bg1">
              <a:lumMod val="75000"/>
              <a:alpha val="58824"/>
            </a:schemeClr>
          </a:solidFill>
          <a:ln w="3175" cap="flat" cmpd="sng" algn="ctr">
            <a:solidFill>
              <a:schemeClr val="bg1"/>
            </a:solidFill>
            <a:prstDash val="solid"/>
            <a:round/>
            <a:headEnd type="none" w="med" len="med"/>
            <a:tailEnd type="none" w="med" len="med"/>
          </a:ln>
          <a:effectLst/>
        </p:spPr>
        <p:txBody>
          <a:bodyPr vert="horz" wrap="square" lIns="91419" tIns="45709" rIns="91419" bIns="45709" numCol="1" rtlCol="0" anchor="ctr" anchorCtr="0" compatLnSpc="1">
            <a:prstTxWarp prst="textNoShape">
              <a:avLst/>
            </a:prstTxWarp>
            <a:spAutoFit/>
          </a:bodyPr>
          <a:lstStyle/>
          <a:p>
            <a:pPr algn="ctr" defTabSz="914217" fontAlgn="base">
              <a:spcBef>
                <a:spcPct val="0"/>
              </a:spcBef>
              <a:spcAft>
                <a:spcPct val="0"/>
              </a:spcAft>
            </a:pPr>
            <a:endParaRPr kumimoji="1" lang="zh-CN" altLang="en-US">
              <a:solidFill>
                <a:schemeClr val="tx2"/>
              </a:solidFill>
              <a:latin typeface="Times New Roman" pitchFamily="18" charset="0"/>
              <a:ea typeface="楷体_GB2312" pitchFamily="49" charset="-122"/>
            </a:endParaRPr>
          </a:p>
        </p:txBody>
      </p:sp>
      <p:sp>
        <p:nvSpPr>
          <p:cNvPr id="30" name="内容占位符 2">
            <a:extLst>
              <a:ext uri="{FF2B5EF4-FFF2-40B4-BE49-F238E27FC236}">
                <a16:creationId xmlns:a16="http://schemas.microsoft.com/office/drawing/2014/main" id="{B1EECDCF-48E0-4814-8DD5-651D576D3156}"/>
              </a:ext>
            </a:extLst>
          </p:cNvPr>
          <p:cNvSpPr txBox="1">
            <a:spLocks/>
          </p:cNvSpPr>
          <p:nvPr/>
        </p:nvSpPr>
        <p:spPr>
          <a:xfrm>
            <a:off x="1002452" y="2811273"/>
            <a:ext cx="10402706" cy="3466298"/>
          </a:xfrm>
          <a:prstGeom prst="rect">
            <a:avLst/>
          </a:prstGeom>
        </p:spPr>
        <p:txBody>
          <a:bodyPr vert="horz" lIns="121889" tIns="60944" rIns="121889" bIns="60944"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关键字</a:t>
            </a:r>
            <a:r>
              <a:rPr lang="en-US" altLang="zh-CN" sz="2400" dirty="0">
                <a:latin typeface="仿宋" panose="02010609060101010101" pitchFamily="49" charset="-122"/>
                <a:ea typeface="仿宋" panose="02010609060101010101" pitchFamily="49" charset="-122"/>
              </a:rPr>
              <a:t>abstract</a:t>
            </a:r>
            <a:r>
              <a:rPr lang="zh-CN" altLang="en-US" sz="2400" dirty="0">
                <a:latin typeface="仿宋" panose="02010609060101010101" pitchFamily="49" charset="-122"/>
                <a:ea typeface="仿宋" panose="02010609060101010101" pitchFamily="49" charset="-122"/>
              </a:rPr>
              <a:t>修饰的类就是抽象类。抽象类的定义形式：</a:t>
            </a:r>
          </a:p>
          <a:p>
            <a:pPr indent="988815"/>
            <a:r>
              <a:rPr lang="en-US" altLang="zh-CN" sz="2400" dirty="0">
                <a:latin typeface="仿宋" panose="02010609060101010101" pitchFamily="49" charset="-122"/>
                <a:ea typeface="仿宋" panose="02010609060101010101" pitchFamily="49" charset="-122"/>
              </a:rPr>
              <a:t>abstract class </a:t>
            </a:r>
            <a:r>
              <a:rPr lang="zh-CN" altLang="en-US" sz="2400" dirty="0">
                <a:latin typeface="仿宋" panose="02010609060101010101" pitchFamily="49" charset="-122"/>
                <a:ea typeface="仿宋" panose="02010609060101010101" pitchFamily="49" charset="-122"/>
              </a:rPr>
              <a:t>类名</a:t>
            </a:r>
          </a:p>
          <a:p>
            <a:pPr indent="988815"/>
            <a:r>
              <a:rPr lang="en-US" altLang="zh-CN" sz="2400" dirty="0">
                <a:latin typeface="仿宋" panose="02010609060101010101" pitchFamily="49" charset="-122"/>
                <a:ea typeface="仿宋" panose="02010609060101010101" pitchFamily="49" charset="-122"/>
              </a:rPr>
              <a:t>{</a:t>
            </a:r>
          </a:p>
          <a:p>
            <a:pPr indent="988815"/>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类体</a:t>
            </a:r>
          </a:p>
          <a:p>
            <a:pPr indent="988815"/>
            <a:r>
              <a:rPr lang="en-US" altLang="zh-CN"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抽象类中也可以定义域和方法，但不能生成抽象类的实例。</a:t>
            </a:r>
          </a:p>
        </p:txBody>
      </p:sp>
      <p:sp>
        <p:nvSpPr>
          <p:cNvPr id="33" name="内容占位符 2">
            <a:extLst>
              <a:ext uri="{FF2B5EF4-FFF2-40B4-BE49-F238E27FC236}">
                <a16:creationId xmlns:a16="http://schemas.microsoft.com/office/drawing/2014/main" id="{2CCBDD6F-4045-4D01-BF8E-11DA31EA438A}"/>
              </a:ext>
            </a:extLst>
          </p:cNvPr>
          <p:cNvSpPr txBox="1">
            <a:spLocks/>
          </p:cNvSpPr>
          <p:nvPr/>
        </p:nvSpPr>
        <p:spPr>
          <a:xfrm>
            <a:off x="1002452" y="1524344"/>
            <a:ext cx="10014462" cy="990468"/>
          </a:xfrm>
          <a:prstGeom prst="rect">
            <a:avLst/>
          </a:prstGeom>
        </p:spPr>
        <p:txBody>
          <a:bodyPr vert="horz" lIns="121889" tIns="60944" rIns="121889" bIns="60944" rtlCol="0">
            <a:no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 抽象类用来表述在对问题分析、设计中得出的抽象概念，是对一系列本质上相同的具体概念的抽象。</a:t>
            </a:r>
          </a:p>
        </p:txBody>
      </p:sp>
    </p:spTree>
    <p:extLst>
      <p:ext uri="{BB962C8B-B14F-4D97-AF65-F5344CB8AC3E}">
        <p14:creationId xmlns:p14="http://schemas.microsoft.com/office/powerpoint/2010/main" val="407257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ircle(in)">
                                      <p:cBhvr>
                                        <p:cTn id="16" dur="2000"/>
                                        <p:tgtEl>
                                          <p:spTgt spid="29"/>
                                        </p:tgtEl>
                                      </p:cBhvr>
                                    </p:animEffect>
                                  </p:childTnLst>
                                </p:cTn>
                              </p:par>
                            </p:childTnLst>
                          </p:cTn>
                        </p:par>
                        <p:par>
                          <p:cTn id="17" fill="hold">
                            <p:stCondLst>
                              <p:cond delay="3000"/>
                            </p:stCondLst>
                            <p:childTnLst>
                              <p:par>
                                <p:cTn id="18" presetID="2" presetClass="entr" presetSubtype="9" fill="hold"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3500"/>
                            </p:stCondLst>
                            <p:childTnLst>
                              <p:par>
                                <p:cTn id="23" presetID="31" presetClass="entr" presetSubtype="0" fill="hold" nodeType="after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 calcmode="lin" valueType="num">
                                      <p:cBhvr>
                                        <p:cTn id="25" dur="1000" fill="hold"/>
                                        <p:tgtEl>
                                          <p:spTgt spid="30">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0">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0">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0">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0">
                                            <p:txEl>
                                              <p:pRg st="2" end="2"/>
                                            </p:txEl>
                                          </p:spTgt>
                                        </p:tgtEl>
                                        <p:attrNameLst>
                                          <p:attrName>style.visibility</p:attrName>
                                        </p:attrNameLst>
                                      </p:cBhvr>
                                      <p:to>
                                        <p:strVal val="visible"/>
                                      </p:to>
                                    </p:set>
                                    <p:anim calcmode="lin" valueType="num">
                                      <p:cBhvr>
                                        <p:cTn id="31" dur="10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0">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0">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0">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0">
                                            <p:txEl>
                                              <p:pRg st="3" end="3"/>
                                            </p:txEl>
                                          </p:spTgt>
                                        </p:tgtEl>
                                        <p:attrNameLst>
                                          <p:attrName>style.visibility</p:attrName>
                                        </p:attrNameLst>
                                      </p:cBhvr>
                                      <p:to>
                                        <p:strVal val="visible"/>
                                      </p:to>
                                    </p:set>
                                    <p:anim calcmode="lin" valueType="num">
                                      <p:cBhvr>
                                        <p:cTn id="37" dur="10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0">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0">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0">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 calcmode="lin" valueType="num">
                                      <p:cBhvr>
                                        <p:cTn id="43" dur="1000" fill="hold"/>
                                        <p:tgtEl>
                                          <p:spTgt spid="30">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0">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0">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nodeType="clickEffect">
                                  <p:stCondLst>
                                    <p:cond delay="0"/>
                                  </p:stCondLst>
                                  <p:childTnLst>
                                    <p:set>
                                      <p:cBhvr>
                                        <p:cTn id="50" dur="1" fill="hold">
                                          <p:stCondLst>
                                            <p:cond delay="0"/>
                                          </p:stCondLst>
                                        </p:cTn>
                                        <p:tgtEl>
                                          <p:spTgt spid="30">
                                            <p:txEl>
                                              <p:pRg st="5" end="5"/>
                                            </p:txEl>
                                          </p:spTgt>
                                        </p:tgtEl>
                                        <p:attrNameLst>
                                          <p:attrName>style.visibility</p:attrName>
                                        </p:attrNameLst>
                                      </p:cBhvr>
                                      <p:to>
                                        <p:strVal val="visible"/>
                                      </p:to>
                                    </p:set>
                                    <p:anim calcmode="lin" valueType="num">
                                      <p:cBhvr additive="base">
                                        <p:cTn id="51"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9" grpId="0" animBg="1"/>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抽象方法的定义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BDEF6BE5-3027-4393-AA0E-04D503407978}"/>
              </a:ext>
            </a:extLst>
          </p:cNvPr>
          <p:cNvSpPr/>
          <p:nvPr/>
        </p:nvSpPr>
        <p:spPr>
          <a:xfrm>
            <a:off x="831331" y="1848438"/>
            <a:ext cx="10817896" cy="2894931"/>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r>
              <a:rPr lang="zh-CN" altLang="en-US" sz="2400" dirty="0">
                <a:solidFill>
                  <a:schemeClr val="tx1"/>
                </a:solidFill>
                <a:latin typeface="仿宋" panose="02010609060101010101" pitchFamily="49" charset="-122"/>
                <a:ea typeface="仿宋" panose="02010609060101010101" pitchFamily="49" charset="-122"/>
              </a:rPr>
              <a:t>用关键字</a:t>
            </a:r>
            <a:r>
              <a:rPr lang="en-US" altLang="zh-CN" sz="2400" dirty="0">
                <a:solidFill>
                  <a:schemeClr val="tx1"/>
                </a:solidFill>
                <a:latin typeface="仿宋" panose="02010609060101010101" pitchFamily="49" charset="-122"/>
                <a:ea typeface="仿宋" panose="02010609060101010101" pitchFamily="49" charset="-122"/>
              </a:rPr>
              <a:t>abstract</a:t>
            </a:r>
            <a:r>
              <a:rPr lang="zh-CN" altLang="en-US" sz="2400" dirty="0">
                <a:solidFill>
                  <a:schemeClr val="tx1"/>
                </a:solidFill>
                <a:latin typeface="仿宋" panose="02010609060101010101" pitchFamily="49" charset="-122"/>
                <a:ea typeface="仿宋" panose="02010609060101010101" pitchFamily="49" charset="-122"/>
              </a:rPr>
              <a:t>修饰的方法就是抽象方法。抽象方法的定义形式：</a:t>
            </a:r>
          </a:p>
          <a:p>
            <a:pPr indent="1076110">
              <a:lnSpc>
                <a:spcPct val="130000"/>
              </a:lnSpc>
            </a:pPr>
            <a:r>
              <a:rPr lang="en-US" altLang="zh-CN" sz="2400" dirty="0">
                <a:solidFill>
                  <a:schemeClr val="tx1"/>
                </a:solidFill>
                <a:latin typeface="仿宋" panose="02010609060101010101" pitchFamily="49" charset="-122"/>
                <a:ea typeface="仿宋" panose="02010609060101010101" pitchFamily="49" charset="-122"/>
              </a:rPr>
              <a:t>abstract </a:t>
            </a:r>
            <a:r>
              <a:rPr lang="zh-CN" altLang="en-US" sz="2400" dirty="0">
                <a:solidFill>
                  <a:schemeClr val="tx1"/>
                </a:solidFill>
                <a:latin typeface="仿宋" panose="02010609060101010101" pitchFamily="49" charset="-122"/>
                <a:ea typeface="仿宋" panose="02010609060101010101" pitchFamily="49" charset="-122"/>
              </a:rPr>
              <a:t>方法类型方法名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形式参数</a:t>
            </a:r>
            <a:r>
              <a:rPr lang="en-US" altLang="zh-CN" sz="2400" dirty="0">
                <a:solidFill>
                  <a:schemeClr val="tx1"/>
                </a:solidFill>
                <a:latin typeface="仿宋" panose="02010609060101010101" pitchFamily="49" charset="-122"/>
                <a:ea typeface="仿宋" panose="02010609060101010101" pitchFamily="49" charset="-122"/>
              </a:rPr>
              <a:t>]);</a:t>
            </a:r>
          </a:p>
          <a:p>
            <a:pPr indent="457109">
              <a:lnSpc>
                <a:spcPct val="130000"/>
              </a:lnSpc>
            </a:pPr>
            <a:r>
              <a:rPr lang="zh-CN" altLang="en-US" sz="2400" dirty="0">
                <a:solidFill>
                  <a:schemeClr val="tx1"/>
                </a:solidFill>
                <a:latin typeface="仿宋" panose="02010609060101010101" pitchFamily="49" charset="-122"/>
                <a:ea typeface="仿宋" panose="02010609060101010101" pitchFamily="49" charset="-122"/>
              </a:rPr>
              <a:t>抽象方法的定义由子类实现，所以抽象方法一定不能用</a:t>
            </a:r>
            <a:r>
              <a:rPr lang="en-US" altLang="zh-CN" sz="2400" dirty="0">
                <a:solidFill>
                  <a:schemeClr val="tx1"/>
                </a:solidFill>
                <a:latin typeface="仿宋" panose="02010609060101010101" pitchFamily="49" charset="-122"/>
                <a:ea typeface="仿宋" panose="02010609060101010101" pitchFamily="49" charset="-122"/>
              </a:rPr>
              <a:t>final</a:t>
            </a:r>
            <a:r>
              <a:rPr lang="zh-CN" altLang="en-US" sz="2400" dirty="0">
                <a:solidFill>
                  <a:schemeClr val="tx1"/>
                </a:solidFill>
                <a:latin typeface="仿宋" panose="02010609060101010101" pitchFamily="49" charset="-122"/>
                <a:ea typeface="仿宋" panose="02010609060101010101" pitchFamily="49" charset="-122"/>
              </a:rPr>
              <a:t>修饰。</a:t>
            </a:r>
          </a:p>
          <a:p>
            <a:pPr indent="457109">
              <a:lnSpc>
                <a:spcPct val="130000"/>
              </a:lnSpc>
            </a:pPr>
            <a:r>
              <a:rPr lang="zh-CN" altLang="en-US" sz="2400" dirty="0">
                <a:solidFill>
                  <a:schemeClr val="tx1"/>
                </a:solidFill>
                <a:latin typeface="仿宋" panose="02010609060101010101" pitchFamily="49" charset="-122"/>
                <a:ea typeface="仿宋" panose="02010609060101010101" pitchFamily="49" charset="-122"/>
              </a:rPr>
              <a:t>如果一个类中声明了抽象方法，则该类一定要定义成抽象类。</a:t>
            </a:r>
          </a:p>
        </p:txBody>
      </p:sp>
      <p:sp>
        <p:nvSpPr>
          <p:cNvPr id="8" name="内容占位符 2">
            <a:extLst>
              <a:ext uri="{FF2B5EF4-FFF2-40B4-BE49-F238E27FC236}">
                <a16:creationId xmlns:a16="http://schemas.microsoft.com/office/drawing/2014/main" id="{303F1447-38F0-439F-BC7C-D3786F81099A}"/>
              </a:ext>
            </a:extLst>
          </p:cNvPr>
          <p:cNvSpPr txBox="1">
            <a:spLocks/>
          </p:cNvSpPr>
          <p:nvPr/>
        </p:nvSpPr>
        <p:spPr>
          <a:xfrm>
            <a:off x="1067964" y="2133900"/>
            <a:ext cx="9976282" cy="289493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endParaRPr lang="en-US" altLang="zh-CN" sz="2400" dirty="0">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01C7ACC1-EF24-4CF7-A5E8-C647E7D1E427}"/>
              </a:ext>
            </a:extLst>
          </p:cNvPr>
          <p:cNvSpPr/>
          <p:nvPr/>
        </p:nvSpPr>
        <p:spPr>
          <a:xfrm>
            <a:off x="2205" y="5562106"/>
            <a:ext cx="12189178" cy="12958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0757EA7F-201E-4F93-A5E9-73D9FE381CC9}"/>
              </a:ext>
            </a:extLst>
          </p:cNvPr>
          <p:cNvSpPr txBox="1">
            <a:spLocks/>
          </p:cNvSpPr>
          <p:nvPr/>
        </p:nvSpPr>
        <p:spPr>
          <a:xfrm>
            <a:off x="610870" y="5622410"/>
            <a:ext cx="11427355" cy="12355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4.15】</a:t>
            </a:r>
            <a:r>
              <a:rPr lang="zh-CN" altLang="en-US" sz="2400" dirty="0">
                <a:solidFill>
                  <a:schemeClr val="bg1"/>
                </a:solidFill>
                <a:latin typeface="仿宋" panose="02010609060101010101" pitchFamily="49" charset="-122"/>
                <a:ea typeface="仿宋" panose="02010609060101010101" pitchFamily="49" charset="-122"/>
              </a:rPr>
              <a:t>用抽象类重写例</a:t>
            </a:r>
            <a:r>
              <a:rPr lang="en-US" altLang="zh-CN" sz="2400" dirty="0">
                <a:solidFill>
                  <a:schemeClr val="bg1"/>
                </a:solidFill>
                <a:latin typeface="仿宋" panose="02010609060101010101" pitchFamily="49" charset="-122"/>
                <a:ea typeface="仿宋" panose="02010609060101010101" pitchFamily="49" charset="-122"/>
              </a:rPr>
              <a:t>5.12</a:t>
            </a:r>
            <a:r>
              <a:rPr lang="zh-CN" altLang="en-US" sz="2400" dirty="0">
                <a:solidFill>
                  <a:schemeClr val="bg1"/>
                </a:solidFill>
                <a:latin typeface="仿宋" panose="02010609060101010101" pitchFamily="49" charset="-122"/>
                <a:ea typeface="仿宋" panose="02010609060101010101" pitchFamily="49" charset="-122"/>
              </a:rPr>
              <a:t>。</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Example4_15.java</a:t>
            </a:r>
            <a:endParaRPr lang="en-US" altLang="zh-CN" sz="2400" dirty="0">
              <a:solidFill>
                <a:srgbClr val="FFFF00"/>
              </a:solidFill>
              <a:latin typeface="仿宋" panose="02010609060101010101" pitchFamily="49" charset="-122"/>
              <a:ea typeface="仿宋" panose="02010609060101010101" pitchFamily="49" charset="-122"/>
            </a:endParaRPr>
          </a:p>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4.16】</a:t>
            </a:r>
            <a:r>
              <a:rPr lang="zh-CN" altLang="en-US" sz="2400" dirty="0">
                <a:solidFill>
                  <a:schemeClr val="bg1"/>
                </a:solidFill>
                <a:latin typeface="仿宋" panose="02010609060101010101" pitchFamily="49" charset="-122"/>
                <a:ea typeface="仿宋" panose="02010609060101010101" pitchFamily="49" charset="-122"/>
              </a:rPr>
              <a:t>用抽象类重写例</a:t>
            </a:r>
            <a:r>
              <a:rPr lang="en-US" altLang="zh-CN" sz="2400" dirty="0">
                <a:solidFill>
                  <a:schemeClr val="bg1"/>
                </a:solidFill>
                <a:latin typeface="仿宋" panose="02010609060101010101" pitchFamily="49" charset="-122"/>
                <a:ea typeface="仿宋" panose="02010609060101010101" pitchFamily="49" charset="-122"/>
              </a:rPr>
              <a:t>5.13</a:t>
            </a:r>
            <a:r>
              <a:rPr lang="zh-CN" altLang="en-US" sz="2400" dirty="0">
                <a:solidFill>
                  <a:schemeClr val="bg1"/>
                </a:solidFill>
                <a:latin typeface="仿宋" panose="02010609060101010101" pitchFamily="49" charset="-122"/>
                <a:ea typeface="仿宋" panose="02010609060101010101" pitchFamily="49" charset="-122"/>
              </a:rPr>
              <a:t>。</a:t>
            </a:r>
            <a:r>
              <a:rPr lang="en-US" altLang="zh-CN" sz="2400" dirty="0">
                <a:solidFill>
                  <a:srgbClr val="FFFF00"/>
                </a:solidFill>
                <a:latin typeface="仿宋" panose="02010609060101010101" pitchFamily="49" charset="-122"/>
                <a:ea typeface="仿宋" panose="02010609060101010101" pitchFamily="49" charset="-122"/>
                <a:hlinkClick r:id="rId3" action="ppaction://hlinkfile"/>
              </a:rPr>
              <a:t>Example4_16.java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734C516C-B7A7-4509-BE35-D14A112A0B1A}"/>
              </a:ext>
            </a:extLst>
          </p:cNvPr>
          <p:cNvGrpSpPr/>
          <p:nvPr/>
        </p:nvGrpSpPr>
        <p:grpSpPr>
          <a:xfrm>
            <a:off x="229958" y="5562107"/>
            <a:ext cx="352168" cy="455508"/>
            <a:chOff x="227806" y="5563394"/>
            <a:chExt cx="352250" cy="455613"/>
          </a:xfrm>
        </p:grpSpPr>
        <p:sp>
          <p:nvSpPr>
            <p:cNvPr id="12" name="Freeform 125">
              <a:extLst>
                <a:ext uri="{FF2B5EF4-FFF2-40B4-BE49-F238E27FC236}">
                  <a16:creationId xmlns:a16="http://schemas.microsoft.com/office/drawing/2014/main" id="{350F2AC0-F7BB-44A6-9752-3EA70823B3AF}"/>
                </a:ext>
              </a:extLst>
            </p:cNvPr>
            <p:cNvSpPr>
              <a:spLocks noEditPoints="1"/>
            </p:cNvSpPr>
            <p:nvPr/>
          </p:nvSpPr>
          <p:spPr bwMode="auto">
            <a:xfrm>
              <a:off x="227806" y="5563394"/>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26">
              <a:extLst>
                <a:ext uri="{FF2B5EF4-FFF2-40B4-BE49-F238E27FC236}">
                  <a16:creationId xmlns:a16="http://schemas.microsoft.com/office/drawing/2014/main" id="{6B522F23-D803-46C4-8498-953BA8581811}"/>
                </a:ext>
              </a:extLst>
            </p:cNvPr>
            <p:cNvSpPr>
              <a:spLocks noEditPoints="1"/>
            </p:cNvSpPr>
            <p:nvPr/>
          </p:nvSpPr>
          <p:spPr bwMode="auto">
            <a:xfrm>
              <a:off x="353218" y="5755482"/>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14" name="组合 13">
            <a:extLst>
              <a:ext uri="{FF2B5EF4-FFF2-40B4-BE49-F238E27FC236}">
                <a16:creationId xmlns:a16="http://schemas.microsoft.com/office/drawing/2014/main" id="{F5FFC0D3-E3D0-4851-A694-69EBF5177AB3}"/>
              </a:ext>
            </a:extLst>
          </p:cNvPr>
          <p:cNvGrpSpPr/>
          <p:nvPr/>
        </p:nvGrpSpPr>
        <p:grpSpPr>
          <a:xfrm>
            <a:off x="229958" y="6173152"/>
            <a:ext cx="352168" cy="455508"/>
            <a:chOff x="227806" y="6174581"/>
            <a:chExt cx="352250" cy="455613"/>
          </a:xfrm>
        </p:grpSpPr>
        <p:sp>
          <p:nvSpPr>
            <p:cNvPr id="15" name="Freeform 125">
              <a:extLst>
                <a:ext uri="{FF2B5EF4-FFF2-40B4-BE49-F238E27FC236}">
                  <a16:creationId xmlns:a16="http://schemas.microsoft.com/office/drawing/2014/main" id="{7671C757-F1B9-4E18-8106-5C1B8646C3A6}"/>
                </a:ext>
              </a:extLst>
            </p:cNvPr>
            <p:cNvSpPr>
              <a:spLocks noEditPoints="1"/>
            </p:cNvSpPr>
            <p:nvPr/>
          </p:nvSpPr>
          <p:spPr bwMode="auto">
            <a:xfrm>
              <a:off x="227806" y="6174581"/>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6" name="Freeform 126">
              <a:extLst>
                <a:ext uri="{FF2B5EF4-FFF2-40B4-BE49-F238E27FC236}">
                  <a16:creationId xmlns:a16="http://schemas.microsoft.com/office/drawing/2014/main" id="{3B3AA889-1089-4D8E-B8F5-AB5B5355CCAA}"/>
                </a:ext>
              </a:extLst>
            </p:cNvPr>
            <p:cNvSpPr>
              <a:spLocks noEditPoints="1"/>
            </p:cNvSpPr>
            <p:nvPr/>
          </p:nvSpPr>
          <p:spPr bwMode="auto">
            <a:xfrm>
              <a:off x="353218" y="6366669"/>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85774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2" presetClass="entr" presetSubtype="3"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 calcmode="lin" valueType="num">
                                      <p:cBhvr additive="base">
                                        <p:cTn id="32"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par>
                          <p:cTn id="39" fill="hold">
                            <p:stCondLst>
                              <p:cond delay="500"/>
                            </p:stCondLst>
                            <p:childTnLst>
                              <p:par>
                                <p:cTn id="40" presetID="3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childTnLst>
                          </p:cTn>
                        </p:par>
                        <p:par>
                          <p:cTn id="46" fill="hold">
                            <p:stCondLst>
                              <p:cond delay="1500"/>
                            </p:stCondLst>
                            <p:childTnLst>
                              <p:par>
                                <p:cTn id="47" presetID="2" presetClass="entr" presetSubtype="2" fill="hold" nodeType="after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style.rotation</p:attrName>
                                        </p:attrNameLst>
                                      </p:cBhvr>
                                      <p:tavLst>
                                        <p:tav tm="0">
                                          <p:val>
                                            <p:fltVal val="90"/>
                                          </p:val>
                                        </p:tav>
                                        <p:tav tm="100000">
                                          <p:val>
                                            <p:fltVal val="0"/>
                                          </p:val>
                                        </p:tav>
                                      </p:tavLst>
                                    </p:anim>
                                    <p:animEffect transition="in" filter="fade">
                                      <p:cBhvr>
                                        <p:cTn id="58" dur="1000"/>
                                        <p:tgtEl>
                                          <p:spTgt spid="14"/>
                                        </p:tgtEl>
                                      </p:cBhvr>
                                    </p:animEffect>
                                  </p:childTnLst>
                                </p:cTn>
                              </p:par>
                            </p:childTnLst>
                          </p:cTn>
                        </p:par>
                        <p:par>
                          <p:cTn id="59" fill="hold">
                            <p:stCondLst>
                              <p:cond delay="1000"/>
                            </p:stCondLst>
                            <p:childTnLst>
                              <p:par>
                                <p:cTn id="60" presetID="2" presetClass="entr" presetSubtype="2" fill="hold" nodeType="afterEffect">
                                  <p:stCondLst>
                                    <p:cond delay="0"/>
                                  </p:stCondLst>
                                  <p:childTnLst>
                                    <p:set>
                                      <p:cBhvr>
                                        <p:cTn id="61" dur="1" fill="hold">
                                          <p:stCondLst>
                                            <p:cond delay="0"/>
                                          </p:stCondLst>
                                        </p:cTn>
                                        <p:tgtEl>
                                          <p:spTgt spid="10">
                                            <p:txEl>
                                              <p:pRg st="1" end="1"/>
                                            </p:txEl>
                                          </p:spTgt>
                                        </p:tgtEl>
                                        <p:attrNameLst>
                                          <p:attrName>style.visibility</p:attrName>
                                        </p:attrNameLst>
                                      </p:cBhvr>
                                      <p:to>
                                        <p:strVal val="visible"/>
                                      </p:to>
                                    </p:set>
                                    <p:anim calcmode="lin" valueType="num">
                                      <p:cBhvr additive="base">
                                        <p:cTn id="62"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831331" y="1750209"/>
            <a:ext cx="10817896" cy="335758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4D626387-1B09-4048-95FD-18780E0E2738}"/>
              </a:ext>
            </a:extLst>
          </p:cNvPr>
          <p:cNvSpPr txBox="1">
            <a:spLocks noChangeArrowheads="1"/>
          </p:cNvSpPr>
          <p:nvPr/>
        </p:nvSpPr>
        <p:spPr>
          <a:xfrm>
            <a:off x="1143316" y="2276475"/>
            <a:ext cx="9857619" cy="270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zh-CN" sz="3600" dirty="0">
                <a:latin typeface="Times New Roman" panose="02020603050405020304" pitchFamily="18" charset="0"/>
              </a:rPr>
              <a:t>In the Java programming language, an interface is not a class but a set of </a:t>
            </a:r>
            <a:r>
              <a:rPr lang="en-US" altLang="zh-CN" sz="3600" b="1" i="1" dirty="0">
                <a:latin typeface="Times New Roman" panose="02020603050405020304" pitchFamily="18" charset="0"/>
              </a:rPr>
              <a:t>requirements</a:t>
            </a:r>
            <a:r>
              <a:rPr lang="en-US" altLang="zh-CN" sz="3600" dirty="0">
                <a:latin typeface="Times New Roman" panose="02020603050405020304" pitchFamily="18" charset="0"/>
              </a:rPr>
              <a:t> for classes that want to conform to the interface.</a:t>
            </a:r>
          </a:p>
        </p:txBody>
      </p:sp>
    </p:spTree>
    <p:extLst>
      <p:ext uri="{BB962C8B-B14F-4D97-AF65-F5344CB8AC3E}">
        <p14:creationId xmlns:p14="http://schemas.microsoft.com/office/powerpoint/2010/main" val="201883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接口的概念</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3"/>
            <a:ext cx="10817896" cy="335758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4D626387-1B09-4048-95FD-18780E0E2738}"/>
              </a:ext>
            </a:extLst>
          </p:cNvPr>
          <p:cNvSpPr txBox="1">
            <a:spLocks noChangeArrowheads="1"/>
          </p:cNvSpPr>
          <p:nvPr/>
        </p:nvSpPr>
        <p:spPr>
          <a:xfrm>
            <a:off x="1143316" y="2276475"/>
            <a:ext cx="9857619" cy="270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zh-CN" sz="3600" dirty="0">
                <a:latin typeface="Times New Roman" panose="02020603050405020304" pitchFamily="18" charset="0"/>
              </a:rPr>
              <a:t>In the Java programming language, an interface is not a class but a set of </a:t>
            </a:r>
            <a:r>
              <a:rPr lang="en-US" altLang="zh-CN" sz="3600" b="1" i="1" dirty="0">
                <a:latin typeface="Times New Roman" panose="02020603050405020304" pitchFamily="18" charset="0"/>
              </a:rPr>
              <a:t>requirements</a:t>
            </a:r>
            <a:r>
              <a:rPr lang="en-US" altLang="zh-CN" sz="3600" dirty="0">
                <a:latin typeface="Times New Roman" panose="02020603050405020304" pitchFamily="18" charset="0"/>
              </a:rPr>
              <a:t> for classes that want to conform to the interface.</a:t>
            </a:r>
          </a:p>
        </p:txBody>
      </p:sp>
    </p:spTree>
    <p:extLst>
      <p:ext uri="{BB962C8B-B14F-4D97-AF65-F5344CB8AC3E}">
        <p14:creationId xmlns:p14="http://schemas.microsoft.com/office/powerpoint/2010/main" val="255645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接口的概念</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2"/>
            <a:ext cx="10817896" cy="4394099"/>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0" name="Rectangle 3">
            <a:extLst>
              <a:ext uri="{FF2B5EF4-FFF2-40B4-BE49-F238E27FC236}">
                <a16:creationId xmlns:a16="http://schemas.microsoft.com/office/drawing/2014/main" id="{FA0DA2E2-0D24-4D13-8FC9-524E9A69624C}"/>
              </a:ext>
            </a:extLst>
          </p:cNvPr>
          <p:cNvSpPr txBox="1">
            <a:spLocks noChangeArrowheads="1"/>
          </p:cNvSpPr>
          <p:nvPr/>
        </p:nvSpPr>
        <p:spPr>
          <a:xfrm>
            <a:off x="1143317" y="2680750"/>
            <a:ext cx="10321607" cy="3017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    Typically, the supplier of some service states: "</a:t>
            </a:r>
            <a:r>
              <a:rPr lang="en-US" altLang="zh-CN" b="1" i="1" dirty="0">
                <a:latin typeface="Times New Roman" panose="02020603050405020304" pitchFamily="18" charset="0"/>
              </a:rPr>
              <a:t>If your class conforms to a particular interface, then I'll perform the service." </a:t>
            </a:r>
          </a:p>
          <a:p>
            <a:pPr marL="0" indent="0">
              <a:buFont typeface="Wingdings" panose="05000000000000000000" pitchFamily="2" charset="2"/>
              <a:buNone/>
            </a:pPr>
            <a:r>
              <a:rPr lang="en-US" altLang="zh-CN" dirty="0">
                <a:latin typeface="Times New Roman" panose="02020603050405020304" pitchFamily="18" charset="0"/>
              </a:rPr>
              <a:t>    The sort method of the </a:t>
            </a:r>
            <a:r>
              <a:rPr lang="en-US" altLang="zh-CN" b="1" i="1" dirty="0">
                <a:latin typeface="Times New Roman" panose="02020603050405020304" pitchFamily="18" charset="0"/>
              </a:rPr>
              <a:t>Arrays</a:t>
            </a:r>
            <a:r>
              <a:rPr lang="en-US" altLang="zh-CN" dirty="0">
                <a:latin typeface="Times New Roman" panose="02020603050405020304" pitchFamily="18" charset="0"/>
              </a:rPr>
              <a:t> class promises to sort an array of objects, but under one condition: The objects must belong to classes that implement the Comparable interface.</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0440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接口的概念</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2"/>
            <a:ext cx="10817896" cy="4394099"/>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9" name="Rectangle 3">
            <a:extLst>
              <a:ext uri="{FF2B5EF4-FFF2-40B4-BE49-F238E27FC236}">
                <a16:creationId xmlns:a16="http://schemas.microsoft.com/office/drawing/2014/main" id="{881E1FB8-EB28-44FA-BB31-29D07BB5EA2C}"/>
              </a:ext>
            </a:extLst>
          </p:cNvPr>
          <p:cNvSpPr txBox="1">
            <a:spLocks noChangeArrowheads="1"/>
          </p:cNvSpPr>
          <p:nvPr/>
        </p:nvSpPr>
        <p:spPr>
          <a:xfrm>
            <a:off x="1103294" y="2354481"/>
            <a:ext cx="1046497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zh-CN" dirty="0">
                <a:latin typeface="Times New Roman" panose="02020603050405020304" pitchFamily="18" charset="0"/>
              </a:rPr>
              <a:t>Here is what the Comparable interface looks like:</a:t>
            </a:r>
          </a:p>
          <a:p>
            <a:pPr marL="0" indent="0">
              <a:buFont typeface="Wingdings" panose="05000000000000000000" pitchFamily="2" charset="2"/>
              <a:buNone/>
            </a:pPr>
            <a:r>
              <a:rPr lang="en-US" altLang="zh-CN" dirty="0">
                <a:latin typeface="Times New Roman" panose="02020603050405020304" pitchFamily="18" charset="0"/>
              </a:rPr>
              <a:t>   </a:t>
            </a:r>
            <a:r>
              <a:rPr lang="en-US" altLang="zh-CN" i="1" dirty="0">
                <a:latin typeface="Times New Roman" panose="02020603050405020304" pitchFamily="18" charset="0"/>
              </a:rPr>
              <a:t>public </a:t>
            </a:r>
            <a:r>
              <a:rPr lang="en-US" altLang="zh-CN" b="1" i="1" dirty="0">
                <a:latin typeface="Times New Roman" panose="02020603050405020304" pitchFamily="18" charset="0"/>
              </a:rPr>
              <a:t>interface</a:t>
            </a:r>
            <a:r>
              <a:rPr lang="en-US" altLang="zh-CN" i="1" dirty="0">
                <a:latin typeface="Times New Roman" panose="02020603050405020304" pitchFamily="18" charset="0"/>
              </a:rPr>
              <a:t> Comparable { </a:t>
            </a:r>
          </a:p>
          <a:p>
            <a:pPr marL="0" indent="0">
              <a:buFont typeface="Wingdings" panose="05000000000000000000" pitchFamily="2" charset="2"/>
              <a:buNone/>
            </a:pPr>
            <a:r>
              <a:rPr lang="en-US" altLang="zh-CN" i="1" dirty="0">
                <a:latin typeface="Times New Roman" panose="02020603050405020304" pitchFamily="18" charset="0"/>
              </a:rPr>
              <a:t>        int </a:t>
            </a:r>
            <a:r>
              <a:rPr lang="en-US" altLang="zh-CN" i="1" dirty="0" err="1">
                <a:latin typeface="Times New Roman" panose="02020603050405020304" pitchFamily="18" charset="0"/>
              </a:rPr>
              <a:t>compareTo</a:t>
            </a:r>
            <a:r>
              <a:rPr lang="en-US" altLang="zh-CN" i="1" dirty="0">
                <a:latin typeface="Times New Roman" panose="02020603050405020304" pitchFamily="18" charset="0"/>
              </a:rPr>
              <a:t>(Object other); </a:t>
            </a:r>
          </a:p>
          <a:p>
            <a:pPr marL="0" indent="0">
              <a:buFont typeface="Wingdings" panose="05000000000000000000" pitchFamily="2" charset="2"/>
              <a:buNone/>
            </a:pPr>
            <a:r>
              <a:rPr lang="en-US" altLang="zh-CN" i="1" dirty="0">
                <a:latin typeface="Times New Roman" panose="02020603050405020304" pitchFamily="18" charset="0"/>
              </a:rPr>
              <a:t>   } </a:t>
            </a:r>
          </a:p>
          <a:p>
            <a:pPr>
              <a:buFont typeface="Wingdings" panose="05000000000000000000" pitchFamily="2" charset="2"/>
              <a:buChar char="ü"/>
            </a:pPr>
            <a:r>
              <a:rPr lang="en-US" altLang="zh-CN" dirty="0">
                <a:latin typeface="Times New Roman" panose="02020603050405020304" pitchFamily="18" charset="0"/>
              </a:rPr>
              <a:t>This means that any class that implements the Comparable interface is required to have a </a:t>
            </a:r>
            <a:r>
              <a:rPr lang="en-US" altLang="zh-CN" dirty="0" err="1">
                <a:latin typeface="Times New Roman" panose="02020603050405020304" pitchFamily="18" charset="0"/>
              </a:rPr>
              <a:t>compareTo</a:t>
            </a:r>
            <a:r>
              <a:rPr lang="en-US" altLang="zh-CN" dirty="0">
                <a:latin typeface="Times New Roman" panose="02020603050405020304" pitchFamily="18" charset="0"/>
              </a:rPr>
              <a:t> method, and the method must take an Object parameter and return an integer.</a:t>
            </a:r>
          </a:p>
        </p:txBody>
      </p:sp>
    </p:spTree>
    <p:extLst>
      <p:ext uri="{BB962C8B-B14F-4D97-AF65-F5344CB8AC3E}">
        <p14:creationId xmlns:p14="http://schemas.microsoft.com/office/powerpoint/2010/main" val="28527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 calcmode="lin" valueType="num">
                                      <p:cBhvr additive="base">
                                        <p:cTn id="2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 calcmode="lin" valueType="num">
                                      <p:cBhvr additive="base">
                                        <p:cTn id="3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 calcmode="lin" valueType="num">
                                      <p:cBhvr additive="base">
                                        <p:cTn id="36"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 calcmode="lin" valueType="num">
                                      <p:cBhvr additive="base">
                                        <p:cTn id="42"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2"/>
            <a:ext cx="10817896" cy="4337829"/>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0" name="Rectangle 3">
            <a:extLst>
              <a:ext uri="{FF2B5EF4-FFF2-40B4-BE49-F238E27FC236}">
                <a16:creationId xmlns:a16="http://schemas.microsoft.com/office/drawing/2014/main" id="{5F69EF45-B5DF-4C1D-ABE5-DD1A04440D62}"/>
              </a:ext>
            </a:extLst>
          </p:cNvPr>
          <p:cNvSpPr txBox="1">
            <a:spLocks noChangeArrowheads="1"/>
          </p:cNvSpPr>
          <p:nvPr/>
        </p:nvSpPr>
        <p:spPr>
          <a:xfrm>
            <a:off x="1291095" y="2103781"/>
            <a:ext cx="8208962"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a:latin typeface="Times New Roman" panose="02020603050405020304" pitchFamily="18" charset="0"/>
              </a:rPr>
              <a:t>class Employee implements Comparable&lt;Employee&gt; { </a:t>
            </a:r>
          </a:p>
          <a:p>
            <a:pPr marL="0" indent="0">
              <a:buFont typeface="Wingdings" panose="05000000000000000000" pitchFamily="2" charset="2"/>
              <a:buNone/>
            </a:pPr>
            <a:r>
              <a:rPr lang="en-US" altLang="zh-CN" sz="2400" dirty="0">
                <a:latin typeface="Times New Roman" panose="02020603050405020304" pitchFamily="18" charset="0"/>
              </a:rPr>
              <a:t>	public int </a:t>
            </a:r>
            <a:r>
              <a:rPr lang="en-US" altLang="zh-CN" sz="2400" dirty="0" err="1">
                <a:latin typeface="Times New Roman" panose="02020603050405020304" pitchFamily="18" charset="0"/>
              </a:rPr>
              <a:t>compareTo</a:t>
            </a:r>
            <a:r>
              <a:rPr lang="en-US" altLang="zh-CN" sz="2400" dirty="0">
                <a:latin typeface="Times New Roman" panose="02020603050405020304" pitchFamily="18" charset="0"/>
              </a:rPr>
              <a:t>(Employee other) { </a:t>
            </a:r>
          </a:p>
          <a:p>
            <a:pPr marL="0" indent="0">
              <a:buFont typeface="Wingdings" panose="05000000000000000000" pitchFamily="2" charset="2"/>
              <a:buNone/>
            </a:pPr>
            <a:r>
              <a:rPr lang="en-US" altLang="zh-CN" sz="2400" dirty="0">
                <a:latin typeface="Times New Roman" panose="02020603050405020304" pitchFamily="18" charset="0"/>
              </a:rPr>
              <a:t>		if (salary &lt; </a:t>
            </a:r>
            <a:r>
              <a:rPr lang="en-US" altLang="zh-CN" sz="2400" dirty="0" err="1">
                <a:latin typeface="Times New Roman" panose="02020603050405020304" pitchFamily="18" charset="0"/>
              </a:rPr>
              <a:t>other.salary</a:t>
            </a:r>
            <a:r>
              <a:rPr lang="en-US" altLang="zh-CN" sz="2400" dirty="0">
                <a:latin typeface="Times New Roman" panose="02020603050405020304" pitchFamily="18" charset="0"/>
              </a:rPr>
              <a:t>) return -1; </a:t>
            </a:r>
          </a:p>
          <a:p>
            <a:pPr marL="0" indent="0">
              <a:buFont typeface="Wingdings" panose="05000000000000000000" pitchFamily="2" charset="2"/>
              <a:buNone/>
            </a:pPr>
            <a:r>
              <a:rPr lang="en-US" altLang="zh-CN" sz="2400" dirty="0">
                <a:latin typeface="Times New Roman" panose="02020603050405020304" pitchFamily="18" charset="0"/>
              </a:rPr>
              <a:t>		if (salary &gt; </a:t>
            </a:r>
            <a:r>
              <a:rPr lang="en-US" altLang="zh-CN" sz="2400" dirty="0" err="1">
                <a:latin typeface="Times New Roman" panose="02020603050405020304" pitchFamily="18" charset="0"/>
              </a:rPr>
              <a:t>other.salary</a:t>
            </a:r>
            <a:r>
              <a:rPr lang="en-US" altLang="zh-CN" sz="2400" dirty="0">
                <a:latin typeface="Times New Roman" panose="02020603050405020304" pitchFamily="18" charset="0"/>
              </a:rPr>
              <a:t>) return 1; </a:t>
            </a:r>
          </a:p>
          <a:p>
            <a:pPr marL="0" indent="0">
              <a:buFont typeface="Wingdings" panose="05000000000000000000" pitchFamily="2" charset="2"/>
              <a:buNone/>
            </a:pPr>
            <a:r>
              <a:rPr lang="en-US" altLang="zh-CN" sz="2400" dirty="0">
                <a:latin typeface="Times New Roman" panose="02020603050405020304" pitchFamily="18" charset="0"/>
              </a:rPr>
              <a:t>		return 0; </a:t>
            </a:r>
          </a:p>
          <a:p>
            <a:pPr marL="0" indent="0">
              <a:buFont typeface="Wingdings" panose="05000000000000000000" pitchFamily="2" charset="2"/>
              <a:buNone/>
            </a:pPr>
            <a:r>
              <a:rPr lang="en-US" altLang="zh-CN" sz="2400" dirty="0">
                <a:latin typeface="Times New Roman" panose="02020603050405020304" pitchFamily="18" charset="0"/>
              </a:rPr>
              <a:t>	}</a:t>
            </a:r>
          </a:p>
          <a:p>
            <a:pPr marL="0" indent="0">
              <a:buFont typeface="Wingdings" panose="05000000000000000000" pitchFamily="2" charset="2"/>
              <a:buNone/>
            </a:pPr>
            <a:r>
              <a:rPr lang="en-US" altLang="zh-CN" sz="2400" dirty="0">
                <a:latin typeface="Times New Roman" panose="02020603050405020304" pitchFamily="18" charset="0"/>
              </a:rPr>
              <a:t>	 . . . </a:t>
            </a:r>
          </a:p>
          <a:p>
            <a:pPr marL="0" indent="0">
              <a:buFont typeface="Wingdings" panose="05000000000000000000" pitchFamily="2" charset="2"/>
              <a:buNone/>
            </a:pPr>
            <a:r>
              <a:rPr lang="en-US" altLang="zh-CN" sz="2400" dirty="0">
                <a:latin typeface="Times New Roman" panose="02020603050405020304" pitchFamily="18" charset="0"/>
              </a:rPr>
              <a:t>} </a:t>
            </a:r>
          </a:p>
        </p:txBody>
      </p:sp>
      <p:sp>
        <p:nvSpPr>
          <p:cNvPr id="11" name="Text Box 5">
            <a:extLst>
              <a:ext uri="{FF2B5EF4-FFF2-40B4-BE49-F238E27FC236}">
                <a16:creationId xmlns:a16="http://schemas.microsoft.com/office/drawing/2014/main" id="{D537028D-5278-42C0-86E6-5939AFA2F0A9}"/>
              </a:ext>
            </a:extLst>
          </p:cNvPr>
          <p:cNvSpPr txBox="1">
            <a:spLocks noChangeArrowheads="1"/>
          </p:cNvSpPr>
          <p:nvPr/>
        </p:nvSpPr>
        <p:spPr bwMode="auto">
          <a:xfrm>
            <a:off x="611188" y="899188"/>
            <a:ext cx="8066087" cy="579437"/>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3200" dirty="0">
                <a:latin typeface="Times New Roman" panose="02020603050405020304" pitchFamily="18" charset="0"/>
              </a:rPr>
              <a:t>Example:</a:t>
            </a:r>
            <a:r>
              <a:rPr lang="zh-CN" altLang="en-US" sz="3200" dirty="0">
                <a:latin typeface="Times New Roman" panose="02020603050405020304" pitchFamily="18" charset="0"/>
                <a:ea typeface="黑体" panose="02010609060101010101" pitchFamily="49" charset="-122"/>
              </a:rPr>
              <a:t>实现雇员数组排序</a:t>
            </a:r>
            <a:r>
              <a:rPr lang="en-US" altLang="zh-CN" sz="3200" dirty="0">
                <a:latin typeface="Times New Roman" panose="02020603050405020304" pitchFamily="18" charset="0"/>
                <a:ea typeface="黑体" panose="02010609060101010101" pitchFamily="49" charset="-122"/>
              </a:rPr>
              <a:t>(</a:t>
            </a:r>
            <a:r>
              <a:rPr lang="en-US" altLang="zh-CN" dirty="0" err="1"/>
              <a:t>EmployeeSortTest</a:t>
            </a:r>
            <a:r>
              <a:rPr lang="en-US" altLang="zh-CN" sz="3200" dirty="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200464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2"/>
            <a:ext cx="10817896" cy="4337829"/>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Text Box 5">
            <a:extLst>
              <a:ext uri="{FF2B5EF4-FFF2-40B4-BE49-F238E27FC236}">
                <a16:creationId xmlns:a16="http://schemas.microsoft.com/office/drawing/2014/main" id="{D537028D-5278-42C0-86E6-5939AFA2F0A9}"/>
              </a:ext>
            </a:extLst>
          </p:cNvPr>
          <p:cNvSpPr txBox="1">
            <a:spLocks noChangeArrowheads="1"/>
          </p:cNvSpPr>
          <p:nvPr/>
        </p:nvSpPr>
        <p:spPr bwMode="auto">
          <a:xfrm>
            <a:off x="611188" y="899188"/>
            <a:ext cx="8066087" cy="579437"/>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200" b="1" dirty="0">
                <a:latin typeface="仿宋" panose="02010609060101010101" pitchFamily="49" charset="-122"/>
                <a:ea typeface="仿宋" panose="02010609060101010101" pitchFamily="49" charset="-122"/>
              </a:rPr>
              <a:t>几点注意事项</a:t>
            </a:r>
            <a:endParaRPr lang="en-US" altLang="zh-CN" sz="3200" b="1" dirty="0">
              <a:latin typeface="仿宋" panose="02010609060101010101" pitchFamily="49" charset="-122"/>
              <a:ea typeface="仿宋" panose="02010609060101010101" pitchFamily="49" charset="-122"/>
            </a:endParaRPr>
          </a:p>
        </p:txBody>
      </p:sp>
      <p:sp>
        <p:nvSpPr>
          <p:cNvPr id="8" name="Rectangle 3">
            <a:extLst>
              <a:ext uri="{FF2B5EF4-FFF2-40B4-BE49-F238E27FC236}">
                <a16:creationId xmlns:a16="http://schemas.microsoft.com/office/drawing/2014/main" id="{661CAAF6-CD0A-491F-A920-CD7ED3CFA24E}"/>
              </a:ext>
            </a:extLst>
          </p:cNvPr>
          <p:cNvSpPr txBox="1">
            <a:spLocks noChangeArrowheads="1"/>
          </p:cNvSpPr>
          <p:nvPr/>
        </p:nvSpPr>
        <p:spPr>
          <a:xfrm>
            <a:off x="1270172" y="2361495"/>
            <a:ext cx="8675687"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en-US" altLang="zh-CN" sz="3600">
                <a:latin typeface="Times New Roman" pitchFamily="18" charset="0"/>
              </a:rPr>
              <a:t>x = new Comparable(. . .);   </a:t>
            </a:r>
            <a:r>
              <a:rPr lang="en-US" altLang="zh-CN" sz="2400" b="1">
                <a:solidFill>
                  <a:schemeClr val="accent5">
                    <a:lumMod val="50000"/>
                  </a:schemeClr>
                </a:solidFill>
                <a:latin typeface="Times New Roman" pitchFamily="18" charset="0"/>
              </a:rPr>
              <a:t>// ERROR </a:t>
            </a:r>
          </a:p>
          <a:p>
            <a:pPr marL="0" indent="0">
              <a:buFont typeface="Wingdings" panose="05000000000000000000" pitchFamily="2" charset="2"/>
              <a:buNone/>
              <a:defRPr/>
            </a:pPr>
            <a:r>
              <a:rPr lang="en-US" altLang="zh-CN" sz="3600">
                <a:latin typeface="Times New Roman" pitchFamily="18" charset="0"/>
              </a:rPr>
              <a:t>Comparable x;       </a:t>
            </a:r>
            <a:r>
              <a:rPr lang="en-US" altLang="zh-CN" sz="2400" b="1">
                <a:solidFill>
                  <a:schemeClr val="accent5">
                    <a:lumMod val="50000"/>
                  </a:schemeClr>
                </a:solidFill>
                <a:latin typeface="Times New Roman" pitchFamily="18" charset="0"/>
              </a:rPr>
              <a:t>// OK </a:t>
            </a:r>
          </a:p>
          <a:p>
            <a:pPr marL="0" indent="0">
              <a:buFont typeface="Wingdings" panose="05000000000000000000" pitchFamily="2" charset="2"/>
              <a:buNone/>
              <a:defRPr/>
            </a:pPr>
            <a:r>
              <a:rPr lang="en-US" altLang="zh-CN">
                <a:latin typeface="Times New Roman" pitchFamily="18" charset="0"/>
              </a:rPr>
              <a:t>x = new Employee(. . .); </a:t>
            </a:r>
          </a:p>
          <a:p>
            <a:pPr marL="0" indent="0">
              <a:buFont typeface="Wingdings" panose="05000000000000000000" pitchFamily="2" charset="2"/>
              <a:buNone/>
              <a:defRPr/>
            </a:pPr>
            <a:r>
              <a:rPr lang="en-US" altLang="zh-CN" sz="2400" b="1">
                <a:latin typeface="Times New Roman" pitchFamily="18" charset="0"/>
              </a:rPr>
              <a:t>    </a:t>
            </a:r>
            <a:r>
              <a:rPr lang="en-US" altLang="zh-CN" sz="2400" b="1">
                <a:solidFill>
                  <a:schemeClr val="accent5">
                    <a:lumMod val="50000"/>
                  </a:schemeClr>
                </a:solidFill>
                <a:latin typeface="Times New Roman" pitchFamily="18" charset="0"/>
              </a:rPr>
              <a:t>// OK provided Employee implements Comparable </a:t>
            </a:r>
          </a:p>
          <a:p>
            <a:pPr marL="0" indent="0">
              <a:buFont typeface="Wingdings" panose="05000000000000000000" pitchFamily="2" charset="2"/>
              <a:buNone/>
              <a:defRPr/>
            </a:pPr>
            <a:r>
              <a:rPr lang="en-US" altLang="zh-CN">
                <a:latin typeface="Times New Roman" pitchFamily="18" charset="0"/>
              </a:rPr>
              <a:t>if (anObject instanceof Comparable) { . . . } </a:t>
            </a:r>
            <a:endParaRPr lang="en-US" altLang="zh-CN" dirty="0">
              <a:latin typeface="Times New Roman" pitchFamily="18" charset="0"/>
            </a:endParaRPr>
          </a:p>
        </p:txBody>
      </p:sp>
    </p:spTree>
    <p:extLst>
      <p:ext uri="{BB962C8B-B14F-4D97-AF65-F5344CB8AC3E}">
        <p14:creationId xmlns:p14="http://schemas.microsoft.com/office/powerpoint/2010/main" val="134250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 calcmode="lin" valueType="num">
                                      <p:cBhvr additive="base">
                                        <p:cTn id="4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 calcmode="lin" valueType="num">
                                      <p:cBhvr additive="base">
                                        <p:cTn id="4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子类的定义</a:t>
              </a:r>
            </a:p>
          </p:txBody>
        </p:sp>
      </p:grpSp>
      <p:sp>
        <p:nvSpPr>
          <p:cNvPr id="39" name="矩形 38">
            <a:extLst>
              <a:ext uri="{FF2B5EF4-FFF2-40B4-BE49-F238E27FC236}">
                <a16:creationId xmlns:a16="http://schemas.microsoft.com/office/drawing/2014/main" id="{D46379B8-64D5-4978-8D95-FE82F3424963}"/>
              </a:ext>
            </a:extLst>
          </p:cNvPr>
          <p:cNvSpPr/>
          <p:nvPr/>
        </p:nvSpPr>
        <p:spPr>
          <a:xfrm>
            <a:off x="-20975" y="1507785"/>
            <a:ext cx="12233950" cy="41318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内容占位符 2">
            <a:extLst>
              <a:ext uri="{FF2B5EF4-FFF2-40B4-BE49-F238E27FC236}">
                <a16:creationId xmlns:a16="http://schemas.microsoft.com/office/drawing/2014/main" id="{7F2EFB96-7681-44CE-B3C9-02DBB6F6ECE8}"/>
              </a:ext>
            </a:extLst>
          </p:cNvPr>
          <p:cNvSpPr txBox="1">
            <a:spLocks/>
          </p:cNvSpPr>
          <p:nvPr/>
        </p:nvSpPr>
        <p:spPr>
          <a:xfrm>
            <a:off x="971596" y="1701189"/>
            <a:ext cx="10226241" cy="384333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89376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class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子类名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extends </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父类名</a:t>
            </a:r>
          </a:p>
          <a:p>
            <a:pPr marL="0" indent="89376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89376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子类中定义的域</a:t>
            </a:r>
          </a:p>
          <a:p>
            <a:pPr marL="0" indent="89376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子类中定义的方法</a:t>
            </a:r>
          </a:p>
          <a:p>
            <a:pPr marL="0" indent="893763">
              <a:lnSpc>
                <a:spcPct val="14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200">
              <a:lnSpc>
                <a:spcPct val="14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通过继承，父类中的所有域和方法成为子类中的域和方法，子类对象可以直接使用继承自父类的方法，从而可以实现代码重用。</a:t>
            </a:r>
          </a:p>
          <a:p>
            <a:pPr marL="0" indent="0">
              <a:lnSpc>
                <a:spcPct val="150000"/>
              </a:lnSpc>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50000"/>
              </a:lnSpc>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E9CB9BD-3E57-4BF8-851F-CD8DEA5C1E06}"/>
              </a:ext>
            </a:extLst>
          </p:cNvPr>
          <p:cNvSpPr/>
          <p:nvPr/>
        </p:nvSpPr>
        <p:spPr>
          <a:xfrm>
            <a:off x="0" y="5639594"/>
            <a:ext cx="12192000" cy="1228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内容占位符 2">
            <a:extLst>
              <a:ext uri="{FF2B5EF4-FFF2-40B4-BE49-F238E27FC236}">
                <a16:creationId xmlns:a16="http://schemas.microsoft.com/office/drawing/2014/main" id="{FCA74B60-CC5F-431A-96D4-8292EAEC727C}"/>
              </a:ext>
            </a:extLst>
          </p:cNvPr>
          <p:cNvSpPr txBox="1">
            <a:spLocks/>
          </p:cNvSpPr>
          <p:nvPr/>
        </p:nvSpPr>
        <p:spPr>
          <a:xfrm>
            <a:off x="608806" y="5776906"/>
            <a:ext cx="11430000"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a:t>
            </a:r>
            <a:r>
              <a:rPr lang="zh-CN" altLang="en-US" sz="2400" dirty="0">
                <a:solidFill>
                  <a:schemeClr val="bg1"/>
                </a:solidFill>
                <a:latin typeface="仿宋" panose="02010609060101010101" pitchFamily="49" charset="-122"/>
                <a:ea typeface="仿宋" panose="02010609060101010101" pitchFamily="49" charset="-122"/>
              </a:rPr>
              <a:t>类的继承。</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Example4_01.java</a:t>
            </a:r>
            <a:endParaRPr lang="en-US" altLang="zh-CN" sz="2400" dirty="0">
              <a:solidFill>
                <a:srgbClr val="FFFF00"/>
              </a:solidFill>
              <a:latin typeface="仿宋" panose="02010609060101010101" pitchFamily="49" charset="-122"/>
              <a:ea typeface="仿宋" panose="02010609060101010101" pitchFamily="49" charset="-122"/>
            </a:endParaRPr>
          </a:p>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4.2】</a:t>
            </a:r>
            <a:r>
              <a:rPr lang="zh-CN" altLang="en-US" sz="2400" dirty="0">
                <a:solidFill>
                  <a:schemeClr val="bg1"/>
                </a:solidFill>
                <a:latin typeface="仿宋" panose="02010609060101010101" pitchFamily="49" charset="-122"/>
                <a:ea typeface="仿宋" panose="02010609060101010101" pitchFamily="49" charset="-122"/>
              </a:rPr>
              <a:t>学生类的定义。</a:t>
            </a:r>
            <a:r>
              <a:rPr lang="en-US" altLang="zh-CN" sz="2400" dirty="0">
                <a:solidFill>
                  <a:srgbClr val="FFFF00"/>
                </a:solidFill>
                <a:latin typeface="仿宋" panose="02010609060101010101" pitchFamily="49" charset="-122"/>
                <a:ea typeface="仿宋" panose="02010609060101010101" pitchFamily="49" charset="-122"/>
                <a:hlinkClick r:id="rId3" action="ppaction://hlinkfile"/>
              </a:rPr>
              <a:t>Example4_02.java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47" name="Freeform 125">
            <a:extLst>
              <a:ext uri="{FF2B5EF4-FFF2-40B4-BE49-F238E27FC236}">
                <a16:creationId xmlns:a16="http://schemas.microsoft.com/office/drawing/2014/main" id="{259212D5-4595-42BE-9548-70330CEA1480}"/>
              </a:ext>
            </a:extLst>
          </p:cNvPr>
          <p:cNvSpPr>
            <a:spLocks noEditPoints="1"/>
          </p:cNvSpPr>
          <p:nvPr/>
        </p:nvSpPr>
        <p:spPr bwMode="auto">
          <a:xfrm>
            <a:off x="227806" y="5791994"/>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8" name="Freeform 126">
            <a:extLst>
              <a:ext uri="{FF2B5EF4-FFF2-40B4-BE49-F238E27FC236}">
                <a16:creationId xmlns:a16="http://schemas.microsoft.com/office/drawing/2014/main" id="{43FFA730-F0AA-4777-A42C-F789C8ABB9F1}"/>
              </a:ext>
            </a:extLst>
          </p:cNvPr>
          <p:cNvSpPr>
            <a:spLocks noEditPoints="1"/>
          </p:cNvSpPr>
          <p:nvPr/>
        </p:nvSpPr>
        <p:spPr bwMode="auto">
          <a:xfrm>
            <a:off x="353218" y="5984082"/>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0163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circle(in)">
                                      <p:cBhvr>
                                        <p:cTn id="11" dur="2000"/>
                                        <p:tgtEl>
                                          <p:spTgt spid="39"/>
                                        </p:tgtEl>
                                      </p:cBhvr>
                                    </p:animEffec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31" presetClass="entr" presetSubtype="0" fill="hold" nodeType="afterEffect">
                                  <p:stCondLst>
                                    <p:cond delay="0"/>
                                  </p:stCondLst>
                                  <p:childTnLst>
                                    <p:set>
                                      <p:cBhvr>
                                        <p:cTn id="19" dur="1" fill="hold">
                                          <p:stCondLst>
                                            <p:cond delay="0"/>
                                          </p:stCondLst>
                                        </p:cTn>
                                        <p:tgtEl>
                                          <p:spTgt spid="42">
                                            <p:txEl>
                                              <p:pRg st="0" end="0"/>
                                            </p:txEl>
                                          </p:spTgt>
                                        </p:tgtEl>
                                        <p:attrNameLst>
                                          <p:attrName>style.visibility</p:attrName>
                                        </p:attrNameLst>
                                      </p:cBhvr>
                                      <p:to>
                                        <p:strVal val="visible"/>
                                      </p:to>
                                    </p:set>
                                    <p:anim calcmode="lin" valueType="num">
                                      <p:cBhvr>
                                        <p:cTn id="20"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2">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2">
                                            <p:txEl>
                                              <p:pRg st="0" end="0"/>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42">
                                            <p:txEl>
                                              <p:pRg st="1" end="1"/>
                                            </p:txEl>
                                          </p:spTgt>
                                        </p:tgtEl>
                                        <p:attrNameLst>
                                          <p:attrName>style.visibility</p:attrName>
                                        </p:attrNameLst>
                                      </p:cBhvr>
                                      <p:to>
                                        <p:strVal val="visible"/>
                                      </p:to>
                                    </p:set>
                                    <p:anim calcmode="lin" valueType="num">
                                      <p:cBhvr>
                                        <p:cTn id="26" dur="1000" fill="hold"/>
                                        <p:tgtEl>
                                          <p:spTgt spid="42">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42">
                                            <p:txEl>
                                              <p:pRg st="1" end="1"/>
                                            </p:txEl>
                                          </p:spTgt>
                                        </p:tgtEl>
                                        <p:attrNameLst>
                                          <p:attrName>ppt_h</p:attrName>
                                        </p:attrNameLst>
                                      </p:cBhvr>
                                      <p:tavLst>
                                        <p:tav tm="0">
                                          <p:val>
                                            <p:fltVal val="0"/>
                                          </p:val>
                                        </p:tav>
                                        <p:tav tm="100000">
                                          <p:val>
                                            <p:strVal val="#ppt_h"/>
                                          </p:val>
                                        </p:tav>
                                      </p:tavLst>
                                    </p:anim>
                                    <p:anim calcmode="lin" valueType="num">
                                      <p:cBhvr>
                                        <p:cTn id="28" dur="1000" fill="hold"/>
                                        <p:tgtEl>
                                          <p:spTgt spid="42">
                                            <p:txEl>
                                              <p:pRg st="1" end="1"/>
                                            </p:txEl>
                                          </p:spTgt>
                                        </p:tgtEl>
                                        <p:attrNameLst>
                                          <p:attrName>style.rotation</p:attrName>
                                        </p:attrNameLst>
                                      </p:cBhvr>
                                      <p:tavLst>
                                        <p:tav tm="0">
                                          <p:val>
                                            <p:fltVal val="90"/>
                                          </p:val>
                                        </p:tav>
                                        <p:tav tm="100000">
                                          <p:val>
                                            <p:fltVal val="0"/>
                                          </p:val>
                                        </p:tav>
                                      </p:tavLst>
                                    </p:anim>
                                    <p:animEffect transition="in" filter="fade">
                                      <p:cBhvr>
                                        <p:cTn id="29" dur="1000"/>
                                        <p:tgtEl>
                                          <p:spTgt spid="42">
                                            <p:txEl>
                                              <p:pRg st="1" end="1"/>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42">
                                            <p:txEl>
                                              <p:pRg st="2" end="2"/>
                                            </p:txEl>
                                          </p:spTgt>
                                        </p:tgtEl>
                                        <p:attrNameLst>
                                          <p:attrName>style.visibility</p:attrName>
                                        </p:attrNameLst>
                                      </p:cBhvr>
                                      <p:to>
                                        <p:strVal val="visible"/>
                                      </p:to>
                                    </p:set>
                                    <p:anim calcmode="lin" valueType="num">
                                      <p:cBhvr>
                                        <p:cTn id="32" dur="1000" fill="hold"/>
                                        <p:tgtEl>
                                          <p:spTgt spid="42">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42">
                                            <p:txEl>
                                              <p:pRg st="2" end="2"/>
                                            </p:txEl>
                                          </p:spTgt>
                                        </p:tgtEl>
                                        <p:attrNameLst>
                                          <p:attrName>ppt_h</p:attrName>
                                        </p:attrNameLst>
                                      </p:cBhvr>
                                      <p:tavLst>
                                        <p:tav tm="0">
                                          <p:val>
                                            <p:fltVal val="0"/>
                                          </p:val>
                                        </p:tav>
                                        <p:tav tm="100000">
                                          <p:val>
                                            <p:strVal val="#ppt_h"/>
                                          </p:val>
                                        </p:tav>
                                      </p:tavLst>
                                    </p:anim>
                                    <p:anim calcmode="lin" valueType="num">
                                      <p:cBhvr>
                                        <p:cTn id="34" dur="1000" fill="hold"/>
                                        <p:tgtEl>
                                          <p:spTgt spid="42">
                                            <p:txEl>
                                              <p:pRg st="2" end="2"/>
                                            </p:txEl>
                                          </p:spTgt>
                                        </p:tgtEl>
                                        <p:attrNameLst>
                                          <p:attrName>style.rotation</p:attrName>
                                        </p:attrNameLst>
                                      </p:cBhvr>
                                      <p:tavLst>
                                        <p:tav tm="0">
                                          <p:val>
                                            <p:fltVal val="90"/>
                                          </p:val>
                                        </p:tav>
                                        <p:tav tm="100000">
                                          <p:val>
                                            <p:fltVal val="0"/>
                                          </p:val>
                                        </p:tav>
                                      </p:tavLst>
                                    </p:anim>
                                    <p:animEffect transition="in" filter="fade">
                                      <p:cBhvr>
                                        <p:cTn id="35" dur="1000"/>
                                        <p:tgtEl>
                                          <p:spTgt spid="42">
                                            <p:txEl>
                                              <p:pRg st="2" end="2"/>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42">
                                            <p:txEl>
                                              <p:pRg st="3" end="3"/>
                                            </p:txEl>
                                          </p:spTgt>
                                        </p:tgtEl>
                                        <p:attrNameLst>
                                          <p:attrName>style.visibility</p:attrName>
                                        </p:attrNameLst>
                                      </p:cBhvr>
                                      <p:to>
                                        <p:strVal val="visible"/>
                                      </p:to>
                                    </p:set>
                                    <p:anim calcmode="lin" valueType="num">
                                      <p:cBhvr>
                                        <p:cTn id="38" dur="1000" fill="hold"/>
                                        <p:tgtEl>
                                          <p:spTgt spid="42">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42">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42">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42">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42">
                                            <p:txEl>
                                              <p:pRg st="4" end="4"/>
                                            </p:txEl>
                                          </p:spTgt>
                                        </p:tgtEl>
                                        <p:attrNameLst>
                                          <p:attrName>style.visibility</p:attrName>
                                        </p:attrNameLst>
                                      </p:cBhvr>
                                      <p:to>
                                        <p:strVal val="visible"/>
                                      </p:to>
                                    </p:set>
                                    <p:anim calcmode="lin" valueType="num">
                                      <p:cBhvr>
                                        <p:cTn id="44" dur="1000" fill="hold"/>
                                        <p:tgtEl>
                                          <p:spTgt spid="42">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42">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42">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4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3" fill="hold" nodeType="clickEffect">
                                  <p:stCondLst>
                                    <p:cond delay="0"/>
                                  </p:stCondLst>
                                  <p:childTnLst>
                                    <p:set>
                                      <p:cBhvr>
                                        <p:cTn id="51" dur="1" fill="hold">
                                          <p:stCondLst>
                                            <p:cond delay="0"/>
                                          </p:stCondLst>
                                        </p:cTn>
                                        <p:tgtEl>
                                          <p:spTgt spid="42">
                                            <p:txEl>
                                              <p:pRg st="5" end="5"/>
                                            </p:txEl>
                                          </p:spTgt>
                                        </p:tgtEl>
                                        <p:attrNameLst>
                                          <p:attrName>style.visibility</p:attrName>
                                        </p:attrNameLst>
                                      </p:cBhvr>
                                      <p:to>
                                        <p:strVal val="visible"/>
                                      </p:to>
                                    </p:set>
                                    <p:anim calcmode="lin" valueType="num">
                                      <p:cBhvr additive="base">
                                        <p:cTn id="52" dur="500" fill="hold"/>
                                        <p:tgtEl>
                                          <p:spTgt spid="42">
                                            <p:txEl>
                                              <p:pRg st="5" end="5"/>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par>
                          <p:cTn id="59" fill="hold">
                            <p:stCondLst>
                              <p:cond delay="500"/>
                            </p:stCondLst>
                            <p:childTnLst>
                              <p:par>
                                <p:cTn id="60" presetID="31" presetClass="entr" presetSubtype="0"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p:cTn id="62" dur="1000" fill="hold"/>
                                        <p:tgtEl>
                                          <p:spTgt spid="47"/>
                                        </p:tgtEl>
                                        <p:attrNameLst>
                                          <p:attrName>ppt_w</p:attrName>
                                        </p:attrNameLst>
                                      </p:cBhvr>
                                      <p:tavLst>
                                        <p:tav tm="0">
                                          <p:val>
                                            <p:fltVal val="0"/>
                                          </p:val>
                                        </p:tav>
                                        <p:tav tm="100000">
                                          <p:val>
                                            <p:strVal val="#ppt_w"/>
                                          </p:val>
                                        </p:tav>
                                      </p:tavLst>
                                    </p:anim>
                                    <p:anim calcmode="lin" valueType="num">
                                      <p:cBhvr>
                                        <p:cTn id="63" dur="1000" fill="hold"/>
                                        <p:tgtEl>
                                          <p:spTgt spid="47"/>
                                        </p:tgtEl>
                                        <p:attrNameLst>
                                          <p:attrName>ppt_h</p:attrName>
                                        </p:attrNameLst>
                                      </p:cBhvr>
                                      <p:tavLst>
                                        <p:tav tm="0">
                                          <p:val>
                                            <p:fltVal val="0"/>
                                          </p:val>
                                        </p:tav>
                                        <p:tav tm="100000">
                                          <p:val>
                                            <p:strVal val="#ppt_h"/>
                                          </p:val>
                                        </p:tav>
                                      </p:tavLst>
                                    </p:anim>
                                    <p:anim calcmode="lin" valueType="num">
                                      <p:cBhvr>
                                        <p:cTn id="64" dur="1000" fill="hold"/>
                                        <p:tgtEl>
                                          <p:spTgt spid="47"/>
                                        </p:tgtEl>
                                        <p:attrNameLst>
                                          <p:attrName>style.rotation</p:attrName>
                                        </p:attrNameLst>
                                      </p:cBhvr>
                                      <p:tavLst>
                                        <p:tav tm="0">
                                          <p:val>
                                            <p:fltVal val="90"/>
                                          </p:val>
                                        </p:tav>
                                        <p:tav tm="100000">
                                          <p:val>
                                            <p:fltVal val="0"/>
                                          </p:val>
                                        </p:tav>
                                      </p:tavLst>
                                    </p:anim>
                                    <p:animEffect transition="in" filter="fade">
                                      <p:cBhvr>
                                        <p:cTn id="65" dur="1000"/>
                                        <p:tgtEl>
                                          <p:spTgt spid="47"/>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1000" fill="hold"/>
                                        <p:tgtEl>
                                          <p:spTgt spid="48"/>
                                        </p:tgtEl>
                                        <p:attrNameLst>
                                          <p:attrName>ppt_w</p:attrName>
                                        </p:attrNameLst>
                                      </p:cBhvr>
                                      <p:tavLst>
                                        <p:tav tm="0">
                                          <p:val>
                                            <p:fltVal val="0"/>
                                          </p:val>
                                        </p:tav>
                                        <p:tav tm="100000">
                                          <p:val>
                                            <p:strVal val="#ppt_w"/>
                                          </p:val>
                                        </p:tav>
                                      </p:tavLst>
                                    </p:anim>
                                    <p:anim calcmode="lin" valueType="num">
                                      <p:cBhvr>
                                        <p:cTn id="69" dur="1000" fill="hold"/>
                                        <p:tgtEl>
                                          <p:spTgt spid="48"/>
                                        </p:tgtEl>
                                        <p:attrNameLst>
                                          <p:attrName>ppt_h</p:attrName>
                                        </p:attrNameLst>
                                      </p:cBhvr>
                                      <p:tavLst>
                                        <p:tav tm="0">
                                          <p:val>
                                            <p:fltVal val="0"/>
                                          </p:val>
                                        </p:tav>
                                        <p:tav tm="100000">
                                          <p:val>
                                            <p:strVal val="#ppt_h"/>
                                          </p:val>
                                        </p:tav>
                                      </p:tavLst>
                                    </p:anim>
                                    <p:anim calcmode="lin" valueType="num">
                                      <p:cBhvr>
                                        <p:cTn id="70" dur="1000" fill="hold"/>
                                        <p:tgtEl>
                                          <p:spTgt spid="48"/>
                                        </p:tgtEl>
                                        <p:attrNameLst>
                                          <p:attrName>style.rotation</p:attrName>
                                        </p:attrNameLst>
                                      </p:cBhvr>
                                      <p:tavLst>
                                        <p:tav tm="0">
                                          <p:val>
                                            <p:fltVal val="90"/>
                                          </p:val>
                                        </p:tav>
                                        <p:tav tm="100000">
                                          <p:val>
                                            <p:fltVal val="0"/>
                                          </p:val>
                                        </p:tav>
                                      </p:tavLst>
                                    </p:anim>
                                    <p:animEffect transition="in" filter="fade">
                                      <p:cBhvr>
                                        <p:cTn id="71" dur="1000"/>
                                        <p:tgtEl>
                                          <p:spTgt spid="48"/>
                                        </p:tgtEl>
                                      </p:cBhvr>
                                    </p:animEffect>
                                  </p:childTnLst>
                                </p:cTn>
                              </p:par>
                            </p:childTnLst>
                          </p:cTn>
                        </p:par>
                        <p:par>
                          <p:cTn id="72" fill="hold">
                            <p:stCondLst>
                              <p:cond delay="1500"/>
                            </p:stCondLst>
                            <p:childTnLst>
                              <p:par>
                                <p:cTn id="73" presetID="2" presetClass="entr" presetSubtype="2" fill="hold" nodeType="afterEffect">
                                  <p:stCondLst>
                                    <p:cond delay="0"/>
                                  </p:stCondLst>
                                  <p:childTnLst>
                                    <p:set>
                                      <p:cBhvr>
                                        <p:cTn id="74" dur="1" fill="hold">
                                          <p:stCondLst>
                                            <p:cond delay="0"/>
                                          </p:stCondLst>
                                        </p:cTn>
                                        <p:tgtEl>
                                          <p:spTgt spid="46">
                                            <p:txEl>
                                              <p:pRg st="0" end="0"/>
                                            </p:txEl>
                                          </p:spTgt>
                                        </p:tgtEl>
                                        <p:attrNameLst>
                                          <p:attrName>style.visibility</p:attrName>
                                        </p:attrNameLst>
                                      </p:cBhvr>
                                      <p:to>
                                        <p:strVal val="visible"/>
                                      </p:to>
                                    </p:set>
                                    <p:anim calcmode="lin" valueType="num">
                                      <p:cBhvr additive="base">
                                        <p:cTn id="75"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46">
                                            <p:txEl>
                                              <p:pRg st="1" end="1"/>
                                            </p:txEl>
                                          </p:spTgt>
                                        </p:tgtEl>
                                        <p:attrNameLst>
                                          <p:attrName>style.visibility</p:attrName>
                                        </p:attrNameLst>
                                      </p:cBhvr>
                                      <p:to>
                                        <p:strVal val="visible"/>
                                      </p:to>
                                    </p:set>
                                    <p:anim calcmode="lin" valueType="num">
                                      <p:cBhvr additive="base">
                                        <p:cTn id="81" dur="500" fill="hold"/>
                                        <p:tgtEl>
                                          <p:spTgt spid="46">
                                            <p:txEl>
                                              <p:pRg st="1" end="1"/>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p:bldP spid="43"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611188" y="2010395"/>
            <a:ext cx="10817896" cy="335758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2" name="Rectangle 3">
            <a:extLst>
              <a:ext uri="{FF2B5EF4-FFF2-40B4-BE49-F238E27FC236}">
                <a16:creationId xmlns:a16="http://schemas.microsoft.com/office/drawing/2014/main" id="{581B2CC7-A152-46A1-8EFD-5EAB7459D5F2}"/>
              </a:ext>
            </a:extLst>
          </p:cNvPr>
          <p:cNvSpPr txBox="1">
            <a:spLocks noChangeArrowheads="1"/>
          </p:cNvSpPr>
          <p:nvPr/>
        </p:nvSpPr>
        <p:spPr>
          <a:xfrm>
            <a:off x="1366868" y="2364939"/>
            <a:ext cx="9306535" cy="2648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0000"/>
              </a:spcBef>
              <a:buFont typeface="Wingdings" panose="05000000000000000000" pitchFamily="2" charset="2"/>
              <a:buNone/>
            </a:pPr>
            <a:r>
              <a:rPr lang="en-US" altLang="zh-CN" dirty="0">
                <a:latin typeface="楷体" panose="02010609060101010101" pitchFamily="49" charset="-122"/>
                <a:ea typeface="楷体" panose="02010609060101010101" pitchFamily="49" charset="-122"/>
              </a:rPr>
              <a:t>    </a:t>
            </a:r>
            <a:r>
              <a:rPr lang="en-US" altLang="zh-CN" dirty="0">
                <a:latin typeface="仿宋" panose="02010609060101010101" pitchFamily="49" charset="-122"/>
                <a:ea typeface="仿宋" panose="02010609060101010101" pitchFamily="49" charset="-122"/>
              </a:rPr>
              <a:t>Java</a:t>
            </a:r>
            <a:r>
              <a:rPr lang="zh-CN" altLang="en-US" dirty="0">
                <a:latin typeface="仿宋" panose="02010609060101010101" pitchFamily="49" charset="-122"/>
                <a:ea typeface="仿宋" panose="02010609060101010101" pitchFamily="49" charset="-122"/>
              </a:rPr>
              <a:t>不支持多继承性，即一个类只能有一个父类。单继承性使得</a:t>
            </a:r>
            <a:r>
              <a:rPr lang="en-US" altLang="zh-CN" dirty="0">
                <a:latin typeface="仿宋" panose="02010609060101010101" pitchFamily="49" charset="-122"/>
                <a:ea typeface="仿宋" panose="02010609060101010101" pitchFamily="49" charset="-122"/>
              </a:rPr>
              <a:t>Java</a:t>
            </a:r>
            <a:r>
              <a:rPr lang="zh-CN" altLang="en-US" dirty="0">
                <a:latin typeface="仿宋" panose="02010609060101010101" pitchFamily="49" charset="-122"/>
                <a:ea typeface="仿宋" panose="02010609060101010101" pitchFamily="49" charset="-122"/>
              </a:rPr>
              <a:t>简单，易于管理程序。为了克服单继承的缺点，</a:t>
            </a:r>
            <a:r>
              <a:rPr lang="en-US" altLang="zh-CN" dirty="0">
                <a:latin typeface="仿宋" panose="02010609060101010101" pitchFamily="49" charset="-122"/>
                <a:ea typeface="仿宋" panose="02010609060101010101" pitchFamily="49" charset="-122"/>
              </a:rPr>
              <a:t>Java</a:t>
            </a:r>
            <a:r>
              <a:rPr lang="zh-CN" altLang="en-US" dirty="0">
                <a:latin typeface="仿宋" panose="02010609060101010101" pitchFamily="49" charset="-122"/>
                <a:ea typeface="仿宋" panose="02010609060101010101" pitchFamily="49" charset="-122"/>
              </a:rPr>
              <a:t>使用了接口，一个类可以实现多个接口。</a:t>
            </a:r>
          </a:p>
          <a:p>
            <a:pPr marL="0" indent="0">
              <a:spcBef>
                <a:spcPct val="10000"/>
              </a:spcBef>
              <a:buFont typeface="Wingdings" panose="05000000000000000000" pitchFamily="2" charset="2"/>
              <a:buNone/>
            </a:pPr>
            <a:r>
              <a:rPr lang="zh-CN" altLang="en-US" dirty="0">
                <a:latin typeface="仿宋" panose="02010609060101010101" pitchFamily="49" charset="-122"/>
                <a:ea typeface="仿宋" panose="02010609060101010101" pitchFamily="49" charset="-122"/>
              </a:rPr>
              <a:t>    使用</a:t>
            </a:r>
            <a:r>
              <a:rPr lang="zh-CN" altLang="en-US" dirty="0">
                <a:solidFill>
                  <a:srgbClr val="FF3399"/>
                </a:solidFill>
                <a:latin typeface="仿宋" panose="02010609060101010101" pitchFamily="49" charset="-122"/>
                <a:ea typeface="仿宋" panose="02010609060101010101" pitchFamily="49" charset="-122"/>
              </a:rPr>
              <a:t>关键字</a:t>
            </a:r>
            <a:r>
              <a:rPr lang="en-US" altLang="zh-CN" dirty="0">
                <a:solidFill>
                  <a:srgbClr val="FF3399"/>
                </a:solidFill>
                <a:latin typeface="仿宋" panose="02010609060101010101" pitchFamily="49" charset="-122"/>
                <a:ea typeface="仿宋" panose="02010609060101010101" pitchFamily="49" charset="-122"/>
              </a:rPr>
              <a:t>interface</a:t>
            </a:r>
            <a:r>
              <a:rPr lang="zh-CN" altLang="en-US" dirty="0">
                <a:latin typeface="仿宋" panose="02010609060101010101" pitchFamily="49" charset="-122"/>
                <a:ea typeface="仿宋" panose="02010609060101010101" pitchFamily="49" charset="-122"/>
              </a:rPr>
              <a:t>来定义一个接口。分为接口的声明和接口体。</a:t>
            </a:r>
          </a:p>
        </p:txBody>
      </p:sp>
    </p:spTree>
    <p:extLst>
      <p:ext uri="{BB962C8B-B14F-4D97-AF65-F5344CB8AC3E}">
        <p14:creationId xmlns:p14="http://schemas.microsoft.com/office/powerpoint/2010/main" val="6307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 calcmode="lin" valueType="num">
                                      <p:cBhvr additive="base">
                                        <p:cTn id="3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3"/>
            <a:ext cx="10817896" cy="335758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215DB1D1-4146-461C-A6E3-571A2EBC486F}"/>
              </a:ext>
            </a:extLst>
          </p:cNvPr>
          <p:cNvSpPr txBox="1">
            <a:spLocks/>
          </p:cNvSpPr>
          <p:nvPr/>
        </p:nvSpPr>
        <p:spPr>
          <a:xfrm>
            <a:off x="1038926" y="2237259"/>
            <a:ext cx="10402706" cy="2463997"/>
          </a:xfrm>
          <a:prstGeom prst="rect">
            <a:avLst/>
          </a:prstGeom>
        </p:spPr>
        <p:txBody>
          <a:bodyPr vert="horz" lIns="121889" tIns="60944" rIns="121889" bIns="60944" rtlCol="0">
            <a:no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接口用于规范对象的行为。接口的定义形式：</a:t>
            </a:r>
          </a:p>
          <a:p>
            <a:pPr indent="1161818"/>
            <a:r>
              <a:rPr lang="en-US" altLang="zh-CN" sz="2400" dirty="0">
                <a:latin typeface="仿宋" panose="02010609060101010101" pitchFamily="49" charset="-122"/>
                <a:ea typeface="仿宋" panose="02010609060101010101" pitchFamily="49" charset="-122"/>
              </a:rPr>
              <a:t>interface </a:t>
            </a:r>
            <a:r>
              <a:rPr lang="zh-CN" altLang="en-US" sz="2400" dirty="0">
                <a:latin typeface="仿宋" panose="02010609060101010101" pitchFamily="49" charset="-122"/>
                <a:ea typeface="仿宋" panose="02010609060101010101" pitchFamily="49" charset="-122"/>
              </a:rPr>
              <a:t>接口名</a:t>
            </a:r>
          </a:p>
          <a:p>
            <a:pPr indent="1161818"/>
            <a:r>
              <a:rPr lang="en-US" altLang="zh-CN" sz="2400" dirty="0">
                <a:latin typeface="仿宋" panose="02010609060101010101" pitchFamily="49" charset="-122"/>
                <a:ea typeface="仿宋" panose="02010609060101010101" pitchFamily="49" charset="-122"/>
              </a:rPr>
              <a:t>{</a:t>
            </a:r>
          </a:p>
          <a:p>
            <a:pPr indent="1161818"/>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符号常量定义</a:t>
            </a:r>
          </a:p>
          <a:p>
            <a:pPr indent="1161818"/>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方法声明</a:t>
            </a:r>
          </a:p>
          <a:p>
            <a:pPr indent="1161818"/>
            <a:r>
              <a:rPr lang="en-US" altLang="zh-CN"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281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2" presetClass="entr" presetSubtype="9" fill="hold"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3500"/>
                            </p:stCondLst>
                            <p:childTnLst>
                              <p:par>
                                <p:cTn id="23" presetID="31" presetClass="entr" presetSubtype="0" fill="hold"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p:cTn id="25"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8">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8">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 calcmode="lin" valueType="num">
                                      <p:cBhvr>
                                        <p:cTn id="37"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8">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 calcmode="lin" valueType="num">
                                      <p:cBhvr>
                                        <p:cTn id="43"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8">
                                            <p:txEl>
                                              <p:pRg st="4" end="4"/>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 calcmode="lin" valueType="num">
                                      <p:cBhvr>
                                        <p:cTn id="49"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接口的定义</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3"/>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1A44E60F-2221-4BEB-A515-1E6BCEC75247}"/>
              </a:ext>
            </a:extLst>
          </p:cNvPr>
          <p:cNvSpPr txBox="1">
            <a:spLocks/>
          </p:cNvSpPr>
          <p:nvPr/>
        </p:nvSpPr>
        <p:spPr>
          <a:xfrm>
            <a:off x="1038926" y="2340807"/>
            <a:ext cx="10402706" cy="3466298"/>
          </a:xfrm>
          <a:prstGeom prst="rect">
            <a:avLst/>
          </a:prstGeom>
        </p:spPr>
        <p:txBody>
          <a:bodyPr vert="horz" lIns="121889" tIns="60944" rIns="121889" bIns="60944"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接口还可以有多个父接口，所以一个接口的完整定义如下形式：</a:t>
            </a:r>
          </a:p>
          <a:p>
            <a:pPr indent="1076110"/>
            <a:r>
              <a:rPr lang="en-US" altLang="zh-CN" sz="2400" dirty="0">
                <a:latin typeface="仿宋" panose="02010609060101010101" pitchFamily="49" charset="-122"/>
                <a:ea typeface="仿宋" panose="02010609060101010101" pitchFamily="49" charset="-122"/>
              </a:rPr>
              <a:t>interface </a:t>
            </a:r>
            <a:r>
              <a:rPr lang="zh-CN" altLang="en-US" sz="2400" dirty="0">
                <a:latin typeface="仿宋" panose="02010609060101010101" pitchFamily="49" charset="-122"/>
                <a:ea typeface="仿宋" panose="02010609060101010101" pitchFamily="49" charset="-122"/>
              </a:rPr>
              <a:t>接口名 </a:t>
            </a:r>
            <a:r>
              <a:rPr lang="en-US" altLang="zh-CN" sz="2400" dirty="0">
                <a:latin typeface="仿宋" panose="02010609060101010101" pitchFamily="49" charset="-122"/>
                <a:ea typeface="仿宋" panose="02010609060101010101" pitchFamily="49" charset="-122"/>
              </a:rPr>
              <a:t>extends </a:t>
            </a:r>
            <a:r>
              <a:rPr lang="zh-CN" altLang="en-US" sz="2400" dirty="0">
                <a:latin typeface="仿宋" panose="02010609060101010101" pitchFamily="49" charset="-122"/>
                <a:ea typeface="仿宋" panose="02010609060101010101" pitchFamily="49" charset="-122"/>
              </a:rPr>
              <a:t>父接口表列</a:t>
            </a:r>
          </a:p>
          <a:p>
            <a:pPr indent="1076110"/>
            <a:r>
              <a:rPr lang="en-US" altLang="zh-CN" sz="2400" dirty="0">
                <a:latin typeface="仿宋" panose="02010609060101010101" pitchFamily="49" charset="-122"/>
                <a:ea typeface="仿宋" panose="02010609060101010101" pitchFamily="49" charset="-122"/>
              </a:rPr>
              <a:t>{</a:t>
            </a:r>
          </a:p>
          <a:p>
            <a:pPr indent="1076110"/>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符号常量定义</a:t>
            </a:r>
          </a:p>
          <a:p>
            <a:pPr indent="1076110"/>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方法声明</a:t>
            </a:r>
          </a:p>
          <a:p>
            <a:pPr indent="1076110"/>
            <a:r>
              <a:rPr lang="en-US" altLang="zh-CN"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85568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000"/>
                            </p:stCondLst>
                            <p:childTnLst>
                              <p:par>
                                <p:cTn id="22" presetID="31" presetClass="entr" presetSubtype="0" fill="hold" nodeType="after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 calcmode="lin" valueType="num">
                                      <p:cBhvr>
                                        <p:cTn id="24"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9">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 calcmode="lin" valueType="num">
                                      <p:cBhvr>
                                        <p:cTn id="30"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9">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9">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 calcmode="lin" valueType="num">
                                      <p:cBhvr>
                                        <p:cTn id="36"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9">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9">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9">
                                            <p:txEl>
                                              <p:pRg st="3" end="3"/>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 calcmode="lin" valueType="num">
                                      <p:cBhvr>
                                        <p:cTn id="42" dur="1000" fill="hold"/>
                                        <p:tgtEl>
                                          <p:spTgt spid="9">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9">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9">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9">
                                            <p:txEl>
                                              <p:pRg st="4" end="4"/>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 calcmode="lin" valueType="num">
                                      <p:cBhvr>
                                        <p:cTn id="48"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49"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0" dur="1000" fill="hold"/>
                                        <p:tgtEl>
                                          <p:spTgt spid="9">
                                            <p:txEl>
                                              <p:pRg st="5" end="5"/>
                                            </p:txEl>
                                          </p:spTgt>
                                        </p:tgtEl>
                                        <p:attrNameLst>
                                          <p:attrName>style.rotation</p:attrName>
                                        </p:attrNameLst>
                                      </p:cBhvr>
                                      <p:tavLst>
                                        <p:tav tm="0">
                                          <p:val>
                                            <p:fltVal val="90"/>
                                          </p:val>
                                        </p:tav>
                                        <p:tav tm="100000">
                                          <p:val>
                                            <p:fltVal val="0"/>
                                          </p:val>
                                        </p:tav>
                                      </p:tavLst>
                                    </p:anim>
                                    <p:animEffect transition="in" filter="fade">
                                      <p:cBhvr>
                                        <p:cTn id="51" dur="1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接口变量</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34CAD6B4-3190-469E-9E72-9463322EA0A5}"/>
              </a:ext>
            </a:extLst>
          </p:cNvPr>
          <p:cNvSpPr/>
          <p:nvPr/>
        </p:nvSpPr>
        <p:spPr>
          <a:xfrm>
            <a:off x="750368" y="1992633"/>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A7568030-B58A-4A19-B2C3-79A999EC681F}"/>
              </a:ext>
            </a:extLst>
          </p:cNvPr>
          <p:cNvSpPr txBox="1">
            <a:spLocks/>
          </p:cNvSpPr>
          <p:nvPr/>
        </p:nvSpPr>
        <p:spPr>
          <a:xfrm>
            <a:off x="1160892" y="2133900"/>
            <a:ext cx="10039326" cy="2894930"/>
          </a:xfrm>
          <a:prstGeom prst="rect">
            <a:avLst/>
          </a:prstGeom>
        </p:spPr>
        <p:txBody>
          <a:bodyPr vert="horz" lIns="121889" tIns="60944" rIns="121889" bIns="60944"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定义了一个接口，相当于定义了一种新的数据类型，就可以用这种新的数据类型定义变量。用接口定义的变量称为接口变量。接口变量的定义形式：</a:t>
            </a:r>
          </a:p>
          <a:p>
            <a:r>
              <a:rPr lang="zh-CN" altLang="en-US" sz="2400" dirty="0">
                <a:latin typeface="仿宋" panose="02010609060101010101" pitchFamily="49" charset="-122"/>
                <a:ea typeface="仿宋" panose="02010609060101010101" pitchFamily="49" charset="-122"/>
              </a:rPr>
              <a:t>接口名 接口变量表列</a:t>
            </a:r>
            <a:r>
              <a:rPr lang="en-US" altLang="zh-CN"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1581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circle(out)">
                                      <p:cBhvr>
                                        <p:cTn id="11" dur="2000"/>
                                        <p:tgtEl>
                                          <p:spTgt spid="7">
                                            <p:bg/>
                                          </p:spTgt>
                                        </p:tgtEl>
                                      </p:cBhvr>
                                    </p:animEffect>
                                  </p:childTnLst>
                                </p:cTn>
                              </p:par>
                            </p:childTnLst>
                          </p:cTn>
                        </p:par>
                        <p:par>
                          <p:cTn id="12" fill="hold">
                            <p:stCondLst>
                              <p:cond delay="2500"/>
                            </p:stCondLst>
                            <p:childTnLst>
                              <p:par>
                                <p:cTn id="13" presetID="2" presetClass="entr" presetSubtype="9" fill="hold" grpId="0" nodeType="after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2" presetClass="entr" presetSubtype="9"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3500"/>
                            </p:stCondLst>
                            <p:childTnLst>
                              <p:par>
                                <p:cTn id="23" presetID="2" presetClass="entr" presetSubtype="3" fill="hold" grpId="0" nodeType="after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uiExpand="1" build="p" animBg="1"/>
      <p:bldP spid="10"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接口的使用</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BF2270A7-74C9-4BDA-91EC-FB3AF54A61F4}"/>
              </a:ext>
            </a:extLst>
          </p:cNvPr>
          <p:cNvSpPr txBox="1">
            <a:spLocks/>
          </p:cNvSpPr>
          <p:nvPr/>
        </p:nvSpPr>
        <p:spPr>
          <a:xfrm>
            <a:off x="915599" y="1752988"/>
            <a:ext cx="9691441" cy="3813301"/>
          </a:xfrm>
          <a:prstGeom prst="rect">
            <a:avLst/>
          </a:prstGeom>
        </p:spPr>
        <p:txBody>
          <a:bodyPr vert="horz" lIns="121889" tIns="60944" rIns="121889" bIns="60944" rtlCol="0">
            <a:no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接口必须通过类才能使用。如果一个类定义了接口中的所有方法，称这个类实现了接口。实现接口的形式：</a:t>
            </a:r>
          </a:p>
          <a:p>
            <a:pPr indent="988815"/>
            <a:r>
              <a:rPr lang="en-US" altLang="zh-CN" sz="2400" dirty="0">
                <a:latin typeface="仿宋" panose="02010609060101010101" pitchFamily="49" charset="-122"/>
                <a:ea typeface="仿宋" panose="02010609060101010101" pitchFamily="49" charset="-122"/>
              </a:rPr>
              <a:t>class </a:t>
            </a:r>
            <a:r>
              <a:rPr lang="zh-CN" altLang="en-US" sz="2400" dirty="0">
                <a:latin typeface="仿宋" panose="02010609060101010101" pitchFamily="49" charset="-122"/>
                <a:ea typeface="仿宋" panose="02010609060101010101" pitchFamily="49" charset="-122"/>
              </a:rPr>
              <a:t>类名 </a:t>
            </a:r>
            <a:r>
              <a:rPr lang="en-US" altLang="zh-CN" sz="2400" dirty="0">
                <a:latin typeface="仿宋" panose="02010609060101010101" pitchFamily="49" charset="-122"/>
                <a:ea typeface="仿宋" panose="02010609060101010101" pitchFamily="49" charset="-122"/>
              </a:rPr>
              <a:t>implements </a:t>
            </a:r>
            <a:r>
              <a:rPr lang="zh-CN" altLang="en-US" sz="2400" dirty="0">
                <a:latin typeface="仿宋" panose="02010609060101010101" pitchFamily="49" charset="-122"/>
                <a:ea typeface="仿宋" panose="02010609060101010101" pitchFamily="49" charset="-122"/>
              </a:rPr>
              <a:t>接口表列</a:t>
            </a:r>
          </a:p>
          <a:p>
            <a:pPr indent="988815"/>
            <a:r>
              <a:rPr lang="en-US" altLang="zh-CN" sz="2400" dirty="0">
                <a:latin typeface="仿宋" panose="02010609060101010101" pitchFamily="49" charset="-122"/>
                <a:ea typeface="仿宋" panose="02010609060101010101" pitchFamily="49" charset="-122"/>
              </a:rPr>
              <a:t>{</a:t>
            </a:r>
          </a:p>
          <a:p>
            <a:pPr indent="988815"/>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类体</a:t>
            </a:r>
          </a:p>
          <a:p>
            <a:pPr indent="988815"/>
            <a:r>
              <a:rPr lang="en-US" altLang="zh-CN"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可以用接口变量表示实现它的类（可以看作子类）的对象，接口变量可以称作是对象的上转型对象。</a:t>
            </a:r>
          </a:p>
          <a:p>
            <a:pPr marL="342831" indent="-342831">
              <a:buFont typeface="Wingdings" pitchFamily="2" charset="2"/>
              <a:buChar char="ü"/>
            </a:pPr>
            <a:endParaRPr lang="zh-CN" altLang="en-US" sz="2400" dirty="0">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8A47A18D-A774-4C3B-A0AD-903DFD045998}"/>
              </a:ext>
            </a:extLst>
          </p:cNvPr>
          <p:cNvGrpSpPr/>
          <p:nvPr/>
        </p:nvGrpSpPr>
        <p:grpSpPr>
          <a:xfrm>
            <a:off x="763236" y="6249334"/>
            <a:ext cx="352168" cy="455508"/>
            <a:chOff x="5449889" y="1827213"/>
            <a:chExt cx="352250" cy="455613"/>
          </a:xfrm>
          <a:solidFill>
            <a:srgbClr val="FFFF00"/>
          </a:solidFill>
        </p:grpSpPr>
        <p:sp>
          <p:nvSpPr>
            <p:cNvPr id="11" name="Freeform 125">
              <a:extLst>
                <a:ext uri="{FF2B5EF4-FFF2-40B4-BE49-F238E27FC236}">
                  <a16:creationId xmlns:a16="http://schemas.microsoft.com/office/drawing/2014/main" id="{037ACEA8-8CAC-4142-9B05-91C1391CFDB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2" name="Freeform 126">
              <a:extLst>
                <a:ext uri="{FF2B5EF4-FFF2-40B4-BE49-F238E27FC236}">
                  <a16:creationId xmlns:a16="http://schemas.microsoft.com/office/drawing/2014/main" id="{6F2B415E-BE25-4135-8D67-B9B710D44AF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p>
          </p:txBody>
        </p:sp>
      </p:grpSp>
      <p:sp>
        <p:nvSpPr>
          <p:cNvPr id="13" name="内容占位符 2">
            <a:extLst>
              <a:ext uri="{FF2B5EF4-FFF2-40B4-BE49-F238E27FC236}">
                <a16:creationId xmlns:a16="http://schemas.microsoft.com/office/drawing/2014/main" id="{F22D0AD1-4314-410D-8764-ED66101A062D}"/>
              </a:ext>
            </a:extLst>
          </p:cNvPr>
          <p:cNvSpPr txBox="1">
            <a:spLocks/>
          </p:cNvSpPr>
          <p:nvPr/>
        </p:nvSpPr>
        <p:spPr>
          <a:xfrm>
            <a:off x="1071572" y="6232663"/>
            <a:ext cx="10204433" cy="92927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4.17】</a:t>
            </a:r>
            <a:r>
              <a:rPr lang="zh-CN" altLang="en-US" sz="2400" dirty="0">
                <a:solidFill>
                  <a:schemeClr val="bg1"/>
                </a:solidFill>
              </a:rPr>
              <a:t>用接口重写例</a:t>
            </a:r>
            <a:r>
              <a:rPr lang="en-US" altLang="zh-CN" sz="2400" dirty="0">
                <a:solidFill>
                  <a:schemeClr val="bg1"/>
                </a:solidFill>
              </a:rPr>
              <a:t>4.15</a:t>
            </a:r>
            <a:r>
              <a:rPr lang="zh-CN" altLang="en-US" sz="2400" dirty="0">
                <a:solidFill>
                  <a:schemeClr val="bg1"/>
                </a:solidFill>
              </a:rPr>
              <a:t>。</a:t>
            </a:r>
            <a:r>
              <a:rPr lang="en-US" altLang="zh-CN" sz="2400" dirty="0">
                <a:solidFill>
                  <a:srgbClr val="FFFF00"/>
                </a:solidFill>
                <a:hlinkClick r:id="rId2" action="ppaction://hlinkfile"/>
              </a:rPr>
              <a:t>Example4_17.java</a:t>
            </a:r>
            <a:endParaRPr lang="en-US" altLang="zh-CN" sz="2400" dirty="0">
              <a:solidFill>
                <a:srgbClr val="FFFF00"/>
              </a:solidFill>
            </a:endParaRPr>
          </a:p>
        </p:txBody>
      </p:sp>
    </p:spTree>
    <p:extLst>
      <p:ext uri="{BB962C8B-B14F-4D97-AF65-F5344CB8AC3E}">
        <p14:creationId xmlns:p14="http://schemas.microsoft.com/office/powerpoint/2010/main" val="27665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1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0" dur="1000"/>
                                        <p:tgtEl>
                                          <p:spTgt spid="8">
                                            <p:txEl>
                                              <p:pRg st="1" end="1"/>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p:cTn id="2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2" end="2"/>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p:cTn id="29"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0"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1"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2" dur="1000"/>
                                        <p:tgtEl>
                                          <p:spTgt spid="8">
                                            <p:txEl>
                                              <p:pRg st="3" end="3"/>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5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par>
                          <p:cTn id="57" fill="hold">
                            <p:stCondLst>
                              <p:cond delay="1500"/>
                            </p:stCondLst>
                            <p:childTnLst>
                              <p:par>
                                <p:cTn id="58" presetID="2" presetClass="entr" presetSubtype="2"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1+#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p:stCondLst>
                              <p:cond delay="2000"/>
                            </p:stCondLst>
                            <p:childTnLst>
                              <p:par>
                                <p:cTn id="63" presetID="6" presetClass="entr" presetSubtype="32" fill="hold" grpId="0" nodeType="afterEffect">
                                  <p:stCondLst>
                                    <p:cond delay="0"/>
                                  </p:stCondLst>
                                  <p:childTnLst>
                                    <p:set>
                                      <p:cBhvr>
                                        <p:cTn id="64" dur="1" fill="hold">
                                          <p:stCondLst>
                                            <p:cond delay="0"/>
                                          </p:stCondLst>
                                        </p:cTn>
                                        <p:tgtEl>
                                          <p:spTgt spid="14">
                                            <p:bg/>
                                          </p:spTgt>
                                        </p:tgtEl>
                                        <p:attrNameLst>
                                          <p:attrName>style.visibility</p:attrName>
                                        </p:attrNameLst>
                                      </p:cBhvr>
                                      <p:to>
                                        <p:strVal val="visible"/>
                                      </p:to>
                                    </p:set>
                                    <p:animEffect transition="in" filter="circle(out)">
                                      <p:cBhvr>
                                        <p:cTn id="65" dur="2000"/>
                                        <p:tgtEl>
                                          <p:spTgt spid="14">
                                            <p:bg/>
                                          </p:spTgt>
                                        </p:tgtEl>
                                      </p:cBhvr>
                                    </p:animEffect>
                                  </p:childTnLst>
                                </p:cTn>
                              </p:par>
                            </p:childTnLst>
                          </p:cTn>
                        </p:par>
                        <p:par>
                          <p:cTn id="66" fill="hold">
                            <p:stCondLst>
                              <p:cond delay="4000"/>
                            </p:stCondLst>
                            <p:childTnLst>
                              <p:par>
                                <p:cTn id="67" presetID="2" presetClass="entr" presetSubtype="9" fill="hold" grpId="0" nodeType="afterEffect" nodePh="1">
                                  <p:stCondLst>
                                    <p:cond delay="0"/>
                                  </p:stCondLst>
                                  <p:endCondLst>
                                    <p:cond evt="begin" delay="0">
                                      <p:tn val="67"/>
                                    </p:cond>
                                  </p:endCondLst>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接口的相关说明</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3">
            <a:extLst>
              <a:ext uri="{FF2B5EF4-FFF2-40B4-BE49-F238E27FC236}">
                <a16:creationId xmlns:a16="http://schemas.microsoft.com/office/drawing/2014/main" id="{E4972B1F-4767-4C8C-A9E0-547E181F8909}"/>
              </a:ext>
            </a:extLst>
          </p:cNvPr>
          <p:cNvSpPr txBox="1">
            <a:spLocks noChangeArrowheads="1"/>
          </p:cNvSpPr>
          <p:nvPr/>
        </p:nvSpPr>
        <p:spPr>
          <a:xfrm>
            <a:off x="1867694" y="2485148"/>
            <a:ext cx="8208962" cy="270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仿宋" panose="02010609060101010101" pitchFamily="49" charset="-122"/>
                <a:ea typeface="仿宋" panose="02010609060101010101" pitchFamily="49" charset="-122"/>
              </a:rPr>
              <a:t>如果一个类实现某个接口，那么这个类必须实现该接口的所有方法，即为这些方法提供方法体。</a:t>
            </a:r>
          </a:p>
          <a:p>
            <a:pPr marL="0" indent="0">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    接口中的方法被默认是</a:t>
            </a:r>
            <a:r>
              <a:rPr lang="en-US" altLang="zh-CN" sz="2400" b="1" dirty="0">
                <a:latin typeface="仿宋" panose="02010609060101010101" pitchFamily="49" charset="-122"/>
                <a:ea typeface="仿宋" panose="02010609060101010101" pitchFamily="49" charset="-122"/>
              </a:rPr>
              <a:t>public</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abstract</a:t>
            </a:r>
            <a:r>
              <a:rPr lang="zh-CN" altLang="en-US" sz="2400" b="1" dirty="0">
                <a:latin typeface="仿宋" panose="02010609060101010101" pitchFamily="49" charset="-122"/>
                <a:ea typeface="仿宋" panose="02010609060101010101" pitchFamily="49" charset="-122"/>
              </a:rPr>
              <a:t>的，接口在声明方法时可以省略方法前面的</a:t>
            </a:r>
            <a:r>
              <a:rPr lang="en-US" altLang="zh-CN" sz="2400" b="1" dirty="0">
                <a:latin typeface="仿宋" panose="02010609060101010101" pitchFamily="49" charset="-122"/>
                <a:ea typeface="仿宋" panose="02010609060101010101" pitchFamily="49" charset="-122"/>
              </a:rPr>
              <a:t>public</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abstract</a:t>
            </a:r>
            <a:r>
              <a:rPr lang="zh-CN" altLang="en-US" sz="2400" b="1" dirty="0">
                <a:latin typeface="仿宋" panose="02010609060101010101" pitchFamily="49" charset="-122"/>
                <a:ea typeface="仿宋" panose="02010609060101010101" pitchFamily="49" charset="-122"/>
              </a:rPr>
              <a:t>关键字，但是，类在实现接口方法时，一定要用</a:t>
            </a:r>
            <a:r>
              <a:rPr lang="en-US" altLang="zh-CN" sz="2400" b="1" dirty="0">
                <a:latin typeface="仿宋" panose="02010609060101010101" pitchFamily="49" charset="-122"/>
                <a:ea typeface="仿宋" panose="02010609060101010101" pitchFamily="49" charset="-122"/>
              </a:rPr>
              <a:t>public</a:t>
            </a:r>
            <a:r>
              <a:rPr lang="zh-CN" altLang="en-US" sz="2400" b="1" dirty="0">
                <a:latin typeface="仿宋" panose="02010609060101010101" pitchFamily="49" charset="-122"/>
                <a:ea typeface="仿宋" panose="02010609060101010101" pitchFamily="49" charset="-122"/>
              </a:rPr>
              <a:t>来修饰。</a:t>
            </a:r>
          </a:p>
          <a:p>
            <a:pPr marL="0" indent="0">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42214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 calcmode="lin" valueType="num">
                                      <p:cBhvr additive="base">
                                        <p:cTn id="2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 calcmode="lin" valueType="num">
                                      <p:cBhvr additive="base">
                                        <p:cTn id="3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xEl>
                                              <p:pRg st="2" end="2"/>
                                            </p:txEl>
                                          </p:spTgt>
                                        </p:tgtEl>
                                        <p:attrNameLst>
                                          <p:attrName>style.visibility</p:attrName>
                                        </p:attrNameLst>
                                      </p:cBhvr>
                                      <p:to>
                                        <p:strVal val="visible"/>
                                      </p:to>
                                    </p:set>
                                    <p:anim calcmode="lin" valueType="num">
                                      <p:cBhvr additive="base">
                                        <p:cTn id="4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接口的相关说明</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3">
            <a:extLst>
              <a:ext uri="{FF2B5EF4-FFF2-40B4-BE49-F238E27FC236}">
                <a16:creationId xmlns:a16="http://schemas.microsoft.com/office/drawing/2014/main" id="{8F530105-9E5B-4AB6-B8EB-BA86014ED808}"/>
              </a:ext>
            </a:extLst>
          </p:cNvPr>
          <p:cNvSpPr txBox="1">
            <a:spLocks noChangeArrowheads="1"/>
          </p:cNvSpPr>
          <p:nvPr/>
        </p:nvSpPr>
        <p:spPr>
          <a:xfrm>
            <a:off x="1980236" y="2392676"/>
            <a:ext cx="8208962" cy="3173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400" b="1">
                <a:latin typeface="仿宋" panose="02010609060101010101" pitchFamily="49" charset="-122"/>
                <a:ea typeface="仿宋" panose="02010609060101010101" pitchFamily="49" charset="-122"/>
              </a:rPr>
              <a:t>    类实现的接口方法以及接口中的常量可以被类的对象调用。 </a:t>
            </a:r>
          </a:p>
          <a:p>
            <a:pPr marL="0" indent="0">
              <a:buFont typeface="Wingdings" panose="05000000000000000000" pitchFamily="2" charset="2"/>
              <a:buNone/>
            </a:pPr>
            <a:r>
              <a:rPr lang="zh-CN" altLang="en-US" sz="2400" b="1">
                <a:latin typeface="仿宋" panose="02010609060101010101" pitchFamily="49" charset="-122"/>
                <a:ea typeface="仿宋" panose="02010609060101010101" pitchFamily="49" charset="-122"/>
              </a:rPr>
              <a:t>    如果父类实现了某个接口，则其子类也就自然实现这个接口。接口也可以被继承，即可以通过关键字</a:t>
            </a:r>
            <a:r>
              <a:rPr lang="en-US" altLang="zh-CN" sz="2400" b="1">
                <a:latin typeface="仿宋" panose="02010609060101010101" pitchFamily="49" charset="-122"/>
                <a:ea typeface="仿宋" panose="02010609060101010101" pitchFamily="49" charset="-122"/>
              </a:rPr>
              <a:t>extends</a:t>
            </a:r>
            <a:r>
              <a:rPr lang="zh-CN" altLang="en-US" sz="2400" b="1">
                <a:latin typeface="仿宋" panose="02010609060101010101" pitchFamily="49" charset="-122"/>
                <a:ea typeface="仿宋" panose="02010609060101010101" pitchFamily="49" charset="-122"/>
              </a:rPr>
              <a:t>声明一个接口是另一个接口的子接口。 </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4853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 calcmode="lin" valueType="num">
                                      <p:cBhvr additive="base">
                                        <p:cTn id="3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接口的相关说明</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a:extLst>
              <a:ext uri="{FF2B5EF4-FFF2-40B4-BE49-F238E27FC236}">
                <a16:creationId xmlns:a16="http://schemas.microsoft.com/office/drawing/2014/main" id="{79F11054-7F5A-41D2-9BE0-5C817FF80B5C}"/>
              </a:ext>
            </a:extLst>
          </p:cNvPr>
          <p:cNvSpPr txBox="1">
            <a:spLocks noChangeArrowheads="1"/>
          </p:cNvSpPr>
          <p:nvPr/>
        </p:nvSpPr>
        <p:spPr>
          <a:xfrm>
            <a:off x="1750671" y="2351698"/>
            <a:ext cx="8208962"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10000"/>
              </a:spcBef>
              <a:buFont typeface="Wingdings" panose="05000000000000000000" pitchFamily="2" charset="2"/>
              <a:buNone/>
            </a:pPr>
            <a:r>
              <a:rPr lang="en-US" altLang="zh-CN" sz="2400" b="1">
                <a:latin typeface="仿宋" panose="02010609060101010101" pitchFamily="49" charset="-122"/>
                <a:ea typeface="仿宋" panose="02010609060101010101" pitchFamily="49" charset="-122"/>
              </a:rPr>
              <a:t>    </a:t>
            </a:r>
            <a:r>
              <a:rPr lang="zh-CN" altLang="en-US" sz="2400" b="1">
                <a:latin typeface="仿宋" panose="02010609060101010101" pitchFamily="49" charset="-122"/>
                <a:ea typeface="仿宋" panose="02010609060101010101" pitchFamily="49" charset="-122"/>
              </a:rPr>
              <a:t>一个类可以实现多个接口，接口可以增加很多类都需要实现的功能，不同的类可以使用相同的接口，同一个类也可以实现多个接口。 </a:t>
            </a:r>
          </a:p>
          <a:p>
            <a:pPr marL="0" indent="0">
              <a:spcBef>
                <a:spcPct val="10000"/>
              </a:spcBef>
              <a:buFont typeface="Wingdings" panose="05000000000000000000" pitchFamily="2" charset="2"/>
              <a:buNone/>
            </a:pPr>
            <a:endParaRPr lang="zh-CN" altLang="en-US" sz="2400" b="1">
              <a:latin typeface="仿宋" panose="02010609060101010101" pitchFamily="49" charset="-122"/>
              <a:ea typeface="仿宋" panose="02010609060101010101" pitchFamily="49" charset="-122"/>
            </a:endParaRPr>
          </a:p>
          <a:p>
            <a:pPr marL="0" indent="0">
              <a:spcBef>
                <a:spcPct val="10000"/>
              </a:spcBef>
              <a:buFont typeface="Wingdings" panose="05000000000000000000" pitchFamily="2" charset="2"/>
              <a:buNone/>
            </a:pPr>
            <a:r>
              <a:rPr lang="zh-CN" altLang="en-US" sz="2400" b="1">
                <a:latin typeface="仿宋" panose="02010609060101010101" pitchFamily="49" charset="-122"/>
                <a:ea typeface="仿宋" panose="02010609060101010101" pitchFamily="49" charset="-122"/>
              </a:rPr>
              <a:t>    接口的思想在于它可以增加很多类都需要实现的功能，使用相同的接口类不一定有继承关系。</a:t>
            </a:r>
          </a:p>
          <a:p>
            <a:pPr marL="0" indent="0">
              <a:buFont typeface="Wingdings" panose="05000000000000000000" pitchFamily="2" charset="2"/>
              <a:buNone/>
            </a:pP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4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sp>
        <p:nvSpPr>
          <p:cNvPr id="44" name="Freeform 3">
            <a:extLst>
              <a:ext uri="{FF2B5EF4-FFF2-40B4-BE49-F238E27FC236}">
                <a16:creationId xmlns:a16="http://schemas.microsoft.com/office/drawing/2014/main" id="{00B3D58C-E3FB-48ED-B708-7B753A7A3CC7}"/>
              </a:ext>
            </a:extLst>
          </p:cNvPr>
          <p:cNvSpPr/>
          <p:nvPr/>
        </p:nvSpPr>
        <p:spPr>
          <a:xfrm>
            <a:off x="-43539" y="992574"/>
            <a:ext cx="12256513"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AC407DB6-CD8E-45A1-B13A-CF936A8AA285}"/>
              </a:ext>
            </a:extLst>
          </p:cNvPr>
          <p:cNvSpPr>
            <a:spLocks noChangeArrowheads="1"/>
          </p:cNvSpPr>
          <p:nvPr/>
        </p:nvSpPr>
        <p:spPr bwMode="auto">
          <a:xfrm>
            <a:off x="971550" y="968084"/>
            <a:ext cx="617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5000"/>
              </a:lnSpc>
              <a:buFont typeface="Wingdings" panose="05000000000000000000" pitchFamily="2" charset="2"/>
              <a:buNone/>
            </a:pPr>
            <a:r>
              <a:rPr lang="zh-CN" altLang="en-US" sz="2800" b="1" dirty="0">
                <a:latin typeface="仿宋" panose="02010609060101010101" pitchFamily="49" charset="-122"/>
                <a:ea typeface="仿宋" panose="02010609060101010101" pitchFamily="49" charset="-122"/>
              </a:rPr>
              <a:t>接口示例程序</a:t>
            </a:r>
            <a:r>
              <a:rPr lang="en-US" altLang="zh-CN" sz="2800" b="1" dirty="0">
                <a:latin typeface="仿宋" panose="02010609060101010101" pitchFamily="49" charset="-122"/>
                <a:ea typeface="仿宋" panose="02010609060101010101" pitchFamily="49" charset="-122"/>
                <a:hlinkClick r:id="rId2" action="ppaction://hlinkfile"/>
              </a:rPr>
              <a:t>TimerTest.java</a:t>
            </a:r>
            <a:endParaRPr lang="en-US" altLang="zh-CN" sz="2800" b="1" dirty="0">
              <a:latin typeface="仿宋" panose="02010609060101010101" pitchFamily="49" charset="-122"/>
              <a:ea typeface="仿宋" panose="02010609060101010101" pitchFamily="49" charset="-122"/>
            </a:endParaRPr>
          </a:p>
        </p:txBody>
      </p:sp>
      <p:sp>
        <p:nvSpPr>
          <p:cNvPr id="11" name="Rectangle 3">
            <a:extLst>
              <a:ext uri="{FF2B5EF4-FFF2-40B4-BE49-F238E27FC236}">
                <a16:creationId xmlns:a16="http://schemas.microsoft.com/office/drawing/2014/main" id="{1B45EEE5-E7C5-4470-ADE5-EF759F0081F6}"/>
              </a:ext>
            </a:extLst>
          </p:cNvPr>
          <p:cNvSpPr txBox="1">
            <a:spLocks noChangeArrowheads="1"/>
          </p:cNvSpPr>
          <p:nvPr/>
        </p:nvSpPr>
        <p:spPr>
          <a:xfrm>
            <a:off x="1364565" y="2147887"/>
            <a:ext cx="9636369" cy="3418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public static void main(String[] </a:t>
            </a:r>
            <a:r>
              <a:rPr lang="en-US" altLang="zh-CN" sz="2400" b="1" dirty="0" err="1">
                <a:latin typeface="Times New Roman" panose="02020603050405020304" pitchFamily="18" charset="0"/>
                <a:cs typeface="Times New Roman" panose="02020603050405020304" pitchFamily="18" charset="0"/>
              </a:rPr>
              <a:t>args</a:t>
            </a:r>
            <a:r>
              <a:rPr lang="en-US" altLang="zh-CN" sz="2400" b="1" dirty="0">
                <a:latin typeface="Times New Roman" panose="02020603050405020304" pitchFamily="18" charset="0"/>
                <a:cs typeface="Times New Roman" panose="02020603050405020304" pitchFamily="18" charset="0"/>
              </a:rPr>
              <a:t>) {</a:t>
            </a:r>
          </a:p>
          <a:p>
            <a:pPr marL="423863" lvl="1" indent="0">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ActionListener listener = </a:t>
            </a:r>
            <a:r>
              <a:rPr lang="en-US" altLang="zh-CN" b="1" dirty="0">
                <a:latin typeface="Times New Roman" panose="02020603050405020304" pitchFamily="18" charset="0"/>
                <a:cs typeface="Times New Roman" panose="02020603050405020304" pitchFamily="18" charset="0"/>
              </a:rPr>
              <a:t>new </a:t>
            </a:r>
            <a:r>
              <a:rPr lang="en-US" altLang="zh-CN" b="1" dirty="0" err="1">
                <a:latin typeface="Times New Roman" panose="02020603050405020304" pitchFamily="18" charset="0"/>
                <a:cs typeface="Times New Roman" panose="02020603050405020304" pitchFamily="18" charset="0"/>
              </a:rPr>
              <a:t>TimePrinter</a:t>
            </a:r>
            <a:r>
              <a:rPr lang="en-US" altLang="zh-CN" b="1" dirty="0">
                <a:latin typeface="Times New Roman" panose="02020603050405020304" pitchFamily="18" charset="0"/>
                <a:cs typeface="Times New Roman" panose="02020603050405020304" pitchFamily="18" charset="0"/>
              </a:rPr>
              <a:t>();</a:t>
            </a:r>
          </a:p>
          <a:p>
            <a:pPr marL="423863" lvl="1" indent="0">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Timer t = </a:t>
            </a:r>
            <a:r>
              <a:rPr lang="en-US" altLang="zh-CN" b="1" dirty="0">
                <a:latin typeface="Times New Roman" panose="02020603050405020304" pitchFamily="18" charset="0"/>
                <a:cs typeface="Times New Roman" panose="02020603050405020304" pitchFamily="18" charset="0"/>
              </a:rPr>
              <a:t>new Timer(1000, listener);</a:t>
            </a:r>
          </a:p>
          <a:p>
            <a:pPr marL="423863" lvl="1" indent="0">
              <a:buFont typeface="Wingdings" panose="05000000000000000000" pitchFamily="2" charset="2"/>
              <a:buNone/>
            </a:pPr>
            <a:r>
              <a:rPr lang="en-US" altLang="zh-CN" dirty="0" err="1">
                <a:latin typeface="Times New Roman" panose="02020603050405020304" pitchFamily="18" charset="0"/>
                <a:cs typeface="Times New Roman" panose="02020603050405020304" pitchFamily="18" charset="0"/>
              </a:rPr>
              <a:t>t.start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23863" lvl="1" indent="0">
              <a:buFont typeface="Wingdings" panose="05000000000000000000" pitchFamily="2" charset="2"/>
              <a:buNone/>
            </a:pPr>
            <a:r>
              <a:rPr lang="en-US" altLang="zh-CN" dirty="0" err="1">
                <a:latin typeface="Times New Roman" panose="02020603050405020304" pitchFamily="18" charset="0"/>
                <a:cs typeface="Times New Roman" panose="02020603050405020304" pitchFamily="18" charset="0"/>
              </a:rPr>
              <a:t>JOptionPane.</a:t>
            </a:r>
            <a:r>
              <a:rPr lang="en-US" altLang="zh-CN" i="1" dirty="0" err="1">
                <a:latin typeface="Times New Roman" panose="02020603050405020304" pitchFamily="18" charset="0"/>
                <a:cs typeface="Times New Roman" panose="02020603050405020304" pitchFamily="18" charset="0"/>
              </a:rPr>
              <a:t>showMessageDialog</a:t>
            </a:r>
            <a:r>
              <a:rPr lang="en-US" altLang="zh-CN"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null, "Quit program?");</a:t>
            </a:r>
          </a:p>
          <a:p>
            <a:pPr marL="423863" lvl="1" indent="0">
              <a:buFont typeface="Wingdings" panose="05000000000000000000" pitchFamily="2" charset="2"/>
              <a:buNone/>
            </a:pPr>
            <a:r>
              <a:rPr lang="en-US" altLang="zh-CN" dirty="0" err="1">
                <a:latin typeface="Times New Roman" panose="02020603050405020304" pitchFamily="18" charset="0"/>
                <a:cs typeface="Times New Roman" panose="02020603050405020304" pitchFamily="18" charset="0"/>
              </a:rPr>
              <a:t>System.</a:t>
            </a:r>
            <a:r>
              <a:rPr lang="en-US" altLang="zh-CN" i="1" dirty="0" err="1">
                <a:latin typeface="Times New Roman" panose="02020603050405020304" pitchFamily="18" charset="0"/>
                <a:cs typeface="Times New Roman" panose="02020603050405020304" pitchFamily="18" charset="0"/>
              </a:rPr>
              <a:t>exit</a:t>
            </a:r>
            <a:r>
              <a:rPr lang="en-US" altLang="zh-CN" i="1" dirty="0">
                <a:latin typeface="Times New Roman" panose="02020603050405020304" pitchFamily="18" charset="0"/>
                <a:cs typeface="Times New Roman" panose="02020603050405020304" pitchFamily="18" charset="0"/>
              </a:rPr>
              <a:t>(0);</a:t>
            </a:r>
          </a:p>
          <a:p>
            <a:pPr marL="0" indent="0">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420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sp>
        <p:nvSpPr>
          <p:cNvPr id="44" name="Freeform 3">
            <a:extLst>
              <a:ext uri="{FF2B5EF4-FFF2-40B4-BE49-F238E27FC236}">
                <a16:creationId xmlns:a16="http://schemas.microsoft.com/office/drawing/2014/main" id="{00B3D58C-E3FB-48ED-B708-7B753A7A3CC7}"/>
              </a:ext>
            </a:extLst>
          </p:cNvPr>
          <p:cNvSpPr/>
          <p:nvPr/>
        </p:nvSpPr>
        <p:spPr>
          <a:xfrm>
            <a:off x="-43539" y="992574"/>
            <a:ext cx="12256513"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AC407DB6-CD8E-45A1-B13A-CF936A8AA285}"/>
              </a:ext>
            </a:extLst>
          </p:cNvPr>
          <p:cNvSpPr>
            <a:spLocks noChangeArrowheads="1"/>
          </p:cNvSpPr>
          <p:nvPr/>
        </p:nvSpPr>
        <p:spPr bwMode="auto">
          <a:xfrm>
            <a:off x="971550" y="968084"/>
            <a:ext cx="617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5000"/>
              </a:lnSpc>
              <a:buFont typeface="Wingdings" panose="05000000000000000000" pitchFamily="2" charset="2"/>
              <a:buNone/>
            </a:pPr>
            <a:r>
              <a:rPr lang="zh-CN" altLang="en-US" sz="2800" b="1" dirty="0">
                <a:latin typeface="仿宋" panose="02010609060101010101" pitchFamily="49" charset="-122"/>
                <a:ea typeface="仿宋" panose="02010609060101010101" pitchFamily="49" charset="-122"/>
              </a:rPr>
              <a:t>接口示例程序</a:t>
            </a:r>
            <a:r>
              <a:rPr lang="en-US" altLang="zh-CN" sz="2800" b="1" dirty="0">
                <a:latin typeface="仿宋" panose="02010609060101010101" pitchFamily="49" charset="-122"/>
                <a:ea typeface="仿宋" panose="02010609060101010101" pitchFamily="49" charset="-122"/>
                <a:hlinkClick r:id="rId2" action="ppaction://hlinkfile"/>
              </a:rPr>
              <a:t>TimerTest.java</a:t>
            </a:r>
            <a:endParaRPr lang="en-US" altLang="zh-CN" sz="2800" b="1" dirty="0">
              <a:latin typeface="仿宋" panose="02010609060101010101" pitchFamily="49" charset="-122"/>
              <a:ea typeface="仿宋" panose="02010609060101010101" pitchFamily="49" charset="-122"/>
            </a:endParaRPr>
          </a:p>
        </p:txBody>
      </p:sp>
      <p:sp>
        <p:nvSpPr>
          <p:cNvPr id="12" name="Rectangle 3">
            <a:extLst>
              <a:ext uri="{FF2B5EF4-FFF2-40B4-BE49-F238E27FC236}">
                <a16:creationId xmlns:a16="http://schemas.microsoft.com/office/drawing/2014/main" id="{F298F57F-9BB1-41AA-87A9-96CCEABF045B}"/>
              </a:ext>
            </a:extLst>
          </p:cNvPr>
          <p:cNvSpPr txBox="1">
            <a:spLocks noChangeArrowheads="1"/>
          </p:cNvSpPr>
          <p:nvPr/>
        </p:nvSpPr>
        <p:spPr bwMode="auto">
          <a:xfrm>
            <a:off x="1379074" y="2306637"/>
            <a:ext cx="882015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423863" eaLnBrk="0" hangingPunct="0">
              <a:defRPr kumimoji="1" sz="2400">
                <a:solidFill>
                  <a:schemeClr val="tx1"/>
                </a:solidFill>
                <a:latin typeface="Tahoma" panose="020B0604030504040204" pitchFamily="34" charset="0"/>
                <a:ea typeface="宋体" panose="02010600030101010101" pitchFamily="2" charset="-122"/>
              </a:defRPr>
            </a:lvl2pPr>
            <a:lvl3pPr marL="84296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20000"/>
              </a:spcBef>
              <a:buClr>
                <a:schemeClr val="folHlink"/>
              </a:buClr>
              <a:buSzPct val="60000"/>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class </a:t>
            </a:r>
            <a:r>
              <a:rPr lang="en-US" altLang="zh-CN" b="1" dirty="0" err="1">
                <a:latin typeface="Times New Roman" panose="02020603050405020304" pitchFamily="18" charset="0"/>
                <a:cs typeface="Times New Roman" panose="02020603050405020304" pitchFamily="18" charset="0"/>
              </a:rPr>
              <a:t>TimePrinter</a:t>
            </a:r>
            <a:r>
              <a:rPr lang="en-US" altLang="zh-CN" b="1" dirty="0">
                <a:latin typeface="Times New Roman" panose="02020603050405020304" pitchFamily="18" charset="0"/>
                <a:cs typeface="Times New Roman" panose="02020603050405020304" pitchFamily="18" charset="0"/>
              </a:rPr>
              <a:t> implements ActionListener {</a:t>
            </a:r>
          </a:p>
          <a:p>
            <a:pPr lvl="1">
              <a:spcBef>
                <a:spcPct val="20000"/>
              </a:spcBef>
              <a:buClr>
                <a:schemeClr val="hlink"/>
              </a:buClr>
              <a:buSzPct val="55000"/>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public void </a:t>
            </a:r>
            <a:r>
              <a:rPr lang="en-US" altLang="zh-CN" b="1" dirty="0" err="1">
                <a:latin typeface="Times New Roman" panose="02020603050405020304" pitchFamily="18" charset="0"/>
                <a:cs typeface="Times New Roman" panose="02020603050405020304" pitchFamily="18" charset="0"/>
              </a:rPr>
              <a:t>actionPerformed</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ActionEvent</a:t>
            </a:r>
            <a:r>
              <a:rPr lang="en-US" altLang="zh-CN" b="1" dirty="0">
                <a:latin typeface="Times New Roman" panose="02020603050405020304" pitchFamily="18" charset="0"/>
                <a:cs typeface="Times New Roman" panose="02020603050405020304" pitchFamily="18" charset="0"/>
              </a:rPr>
              <a:t> event) {</a:t>
            </a:r>
          </a:p>
          <a:p>
            <a:pPr lvl="2">
              <a:spcBef>
                <a:spcPct val="20000"/>
              </a:spcBef>
              <a:buClr>
                <a:schemeClr val="folHlink"/>
              </a:buClr>
              <a:buSzPct val="50000"/>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Date now = </a:t>
            </a:r>
            <a:r>
              <a:rPr lang="en-US" altLang="zh-CN" b="1" dirty="0">
                <a:latin typeface="Times New Roman" panose="02020603050405020304" pitchFamily="18" charset="0"/>
                <a:cs typeface="Times New Roman" panose="02020603050405020304" pitchFamily="18" charset="0"/>
              </a:rPr>
              <a:t>new Date();</a:t>
            </a:r>
          </a:p>
          <a:p>
            <a:pPr lvl="2">
              <a:spcBef>
                <a:spcPct val="20000"/>
              </a:spcBef>
              <a:buClr>
                <a:schemeClr val="folHlink"/>
              </a:buClr>
              <a:buSzPct val="50000"/>
              <a:buFont typeface="Wingdings" panose="05000000000000000000" pitchFamily="2" charset="2"/>
              <a:buNone/>
            </a:pP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("At the tone, the time is " + now);</a:t>
            </a:r>
          </a:p>
          <a:p>
            <a:pPr lvl="2">
              <a:spcBef>
                <a:spcPct val="20000"/>
              </a:spcBef>
              <a:buClr>
                <a:schemeClr val="folHlink"/>
              </a:buClr>
              <a:buSzPct val="50000"/>
              <a:buFont typeface="Wingdings" panose="05000000000000000000" pitchFamily="2" charset="2"/>
              <a:buNone/>
            </a:pPr>
            <a:r>
              <a:rPr lang="en-US" altLang="zh-CN" dirty="0" err="1">
                <a:latin typeface="Times New Roman" panose="02020603050405020304" pitchFamily="18" charset="0"/>
                <a:cs typeface="Times New Roman" panose="02020603050405020304" pitchFamily="18" charset="0"/>
              </a:rPr>
              <a:t>Toolkit.</a:t>
            </a:r>
            <a:r>
              <a:rPr lang="en-US" altLang="zh-CN" i="1" dirty="0" err="1">
                <a:latin typeface="Times New Roman" panose="02020603050405020304" pitchFamily="18" charset="0"/>
                <a:cs typeface="Times New Roman" panose="02020603050405020304" pitchFamily="18" charset="0"/>
              </a:rPr>
              <a:t>getDefaultToolkit</a:t>
            </a:r>
            <a:r>
              <a:rPr lang="en-US" altLang="zh-CN" i="1" dirty="0">
                <a:latin typeface="Times New Roman" panose="02020603050405020304" pitchFamily="18" charset="0"/>
                <a:cs typeface="Times New Roman" panose="02020603050405020304" pitchFamily="18" charset="0"/>
              </a:rPr>
              <a:t>().beep();</a:t>
            </a:r>
          </a:p>
          <a:p>
            <a:pPr lvl="1">
              <a:spcBef>
                <a:spcPct val="20000"/>
              </a:spcBef>
              <a:buClr>
                <a:schemeClr val="hlink"/>
              </a:buClr>
              <a:buSzPct val="55000"/>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a:t>
            </a:r>
          </a:p>
          <a:p>
            <a:pPr>
              <a:spcBef>
                <a:spcPct val="20000"/>
              </a:spcBef>
              <a:buClr>
                <a:schemeClr val="folHlink"/>
              </a:buClr>
              <a:buSzPct val="60000"/>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005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域的隐藏与方法重写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6C46BE76-DF39-4C96-AB0B-35064B107EE0}"/>
              </a:ext>
            </a:extLst>
          </p:cNvPr>
          <p:cNvSpPr/>
          <p:nvPr/>
        </p:nvSpPr>
        <p:spPr>
          <a:xfrm>
            <a:off x="380206" y="2436558"/>
            <a:ext cx="548568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6847E0C3-97BC-460C-B01F-0DF096DE5F1B}"/>
              </a:ext>
            </a:extLst>
          </p:cNvPr>
          <p:cNvSpPr txBox="1">
            <a:spLocks/>
          </p:cNvSpPr>
          <p:nvPr/>
        </p:nvSpPr>
        <p:spPr>
          <a:xfrm>
            <a:off x="611701" y="1370809"/>
            <a:ext cx="10778892" cy="95975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42925">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在子类中重新定义继承自父类的域称为域的隐藏，重新定义继承自父类的方法称为方法的重写。</a:t>
            </a:r>
          </a:p>
        </p:txBody>
      </p:sp>
      <p:sp>
        <p:nvSpPr>
          <p:cNvPr id="15" name="Freeform 3">
            <a:extLst>
              <a:ext uri="{FF2B5EF4-FFF2-40B4-BE49-F238E27FC236}">
                <a16:creationId xmlns:a16="http://schemas.microsoft.com/office/drawing/2014/main" id="{5B7C688C-07C9-43B5-A056-8D7B5210DF7A}"/>
              </a:ext>
            </a:extLst>
          </p:cNvPr>
          <p:cNvSpPr/>
          <p:nvPr/>
        </p:nvSpPr>
        <p:spPr>
          <a:xfrm>
            <a:off x="380206" y="4877594"/>
            <a:ext cx="5485686" cy="17526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6" name="Freeform 125">
            <a:extLst>
              <a:ext uri="{FF2B5EF4-FFF2-40B4-BE49-F238E27FC236}">
                <a16:creationId xmlns:a16="http://schemas.microsoft.com/office/drawing/2014/main" id="{CF27129F-5105-4FA1-9994-F3E05C046FE7}"/>
              </a:ext>
            </a:extLst>
          </p:cNvPr>
          <p:cNvSpPr>
            <a:spLocks noEditPoints="1"/>
          </p:cNvSpPr>
          <p:nvPr/>
        </p:nvSpPr>
        <p:spPr bwMode="auto">
          <a:xfrm>
            <a:off x="816575" y="5329916"/>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仿宋" panose="02010609060101010101" pitchFamily="49" charset="-122"/>
              <a:ea typeface="仿宋" panose="02010609060101010101" pitchFamily="49" charset="-122"/>
            </a:endParaRPr>
          </a:p>
        </p:txBody>
      </p:sp>
      <p:sp>
        <p:nvSpPr>
          <p:cNvPr id="17" name="Freeform 126">
            <a:extLst>
              <a:ext uri="{FF2B5EF4-FFF2-40B4-BE49-F238E27FC236}">
                <a16:creationId xmlns:a16="http://schemas.microsoft.com/office/drawing/2014/main" id="{DF946BE8-0FFB-4FDE-A585-6687CDD691DC}"/>
              </a:ext>
            </a:extLst>
          </p:cNvPr>
          <p:cNvSpPr>
            <a:spLocks noEditPoints="1"/>
          </p:cNvSpPr>
          <p:nvPr/>
        </p:nvSpPr>
        <p:spPr bwMode="auto">
          <a:xfrm>
            <a:off x="941987" y="5522004"/>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仿宋" panose="02010609060101010101" pitchFamily="49" charset="-122"/>
              <a:ea typeface="仿宋" panose="02010609060101010101" pitchFamily="49" charset="-122"/>
            </a:endParaRPr>
          </a:p>
        </p:txBody>
      </p:sp>
      <p:sp>
        <p:nvSpPr>
          <p:cNvPr id="18" name="内容占位符 2">
            <a:extLst>
              <a:ext uri="{FF2B5EF4-FFF2-40B4-BE49-F238E27FC236}">
                <a16:creationId xmlns:a16="http://schemas.microsoft.com/office/drawing/2014/main" id="{681E64C4-27A8-4DAA-9D37-EAB361319B37}"/>
              </a:ext>
            </a:extLst>
          </p:cNvPr>
          <p:cNvSpPr txBox="1">
            <a:spLocks/>
          </p:cNvSpPr>
          <p:nvPr/>
        </p:nvSpPr>
        <p:spPr>
          <a:xfrm>
            <a:off x="992700" y="5267437"/>
            <a:ext cx="4492191" cy="68035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4.3】</a:t>
            </a:r>
            <a:r>
              <a:rPr lang="zh-CN" altLang="en-US" sz="2400" dirty="0">
                <a:solidFill>
                  <a:schemeClr val="bg1"/>
                </a:solidFill>
                <a:latin typeface="仿宋" panose="02010609060101010101" pitchFamily="49" charset="-122"/>
                <a:ea typeface="仿宋" panose="02010609060101010101" pitchFamily="49" charset="-122"/>
              </a:rPr>
              <a:t>域的隐藏与方法的重写。</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Example4_03.java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B966400C-0C5F-48DE-A7E3-8A0B7F208339}"/>
              </a:ext>
            </a:extLst>
          </p:cNvPr>
          <p:cNvSpPr txBox="1">
            <a:spLocks/>
          </p:cNvSpPr>
          <p:nvPr/>
        </p:nvSpPr>
        <p:spPr>
          <a:xfrm>
            <a:off x="611701" y="2323080"/>
            <a:ext cx="5025591" cy="725714"/>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域的隐藏</a:t>
            </a:r>
          </a:p>
        </p:txBody>
      </p:sp>
      <p:sp>
        <p:nvSpPr>
          <p:cNvPr id="21" name="内容占位符 2">
            <a:extLst>
              <a:ext uri="{FF2B5EF4-FFF2-40B4-BE49-F238E27FC236}">
                <a16:creationId xmlns:a16="http://schemas.microsoft.com/office/drawing/2014/main" id="{9D67AAA7-AB9C-4EF6-9A32-1F11A857F3EC}"/>
              </a:ext>
            </a:extLst>
          </p:cNvPr>
          <p:cNvSpPr txBox="1">
            <a:spLocks/>
          </p:cNvSpPr>
          <p:nvPr/>
        </p:nvSpPr>
        <p:spPr>
          <a:xfrm>
            <a:off x="612415" y="3124994"/>
            <a:ext cx="5254191" cy="1524001"/>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隐藏域时，子类中所定义的域的域名必须与继承自父类的域名相同。</a:t>
            </a:r>
          </a:p>
        </p:txBody>
      </p:sp>
      <p:sp>
        <p:nvSpPr>
          <p:cNvPr id="22" name="Freeform 3">
            <a:extLst>
              <a:ext uri="{FF2B5EF4-FFF2-40B4-BE49-F238E27FC236}">
                <a16:creationId xmlns:a16="http://schemas.microsoft.com/office/drawing/2014/main" id="{2F9E199A-656C-45C4-8209-6506AA4554C3}"/>
              </a:ext>
            </a:extLst>
          </p:cNvPr>
          <p:cNvSpPr/>
          <p:nvPr/>
        </p:nvSpPr>
        <p:spPr>
          <a:xfrm>
            <a:off x="6324520" y="2436558"/>
            <a:ext cx="548568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4783306-E114-41E1-A2C7-2B66F5C2B96C}"/>
              </a:ext>
            </a:extLst>
          </p:cNvPr>
          <p:cNvSpPr txBox="1">
            <a:spLocks/>
          </p:cNvSpPr>
          <p:nvPr/>
        </p:nvSpPr>
        <p:spPr>
          <a:xfrm>
            <a:off x="6556015" y="2323080"/>
            <a:ext cx="5025591" cy="725714"/>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2.</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方法的重写</a:t>
            </a:r>
          </a:p>
        </p:txBody>
      </p:sp>
      <p:sp>
        <p:nvSpPr>
          <p:cNvPr id="24" name="内容占位符 2">
            <a:extLst>
              <a:ext uri="{FF2B5EF4-FFF2-40B4-BE49-F238E27FC236}">
                <a16:creationId xmlns:a16="http://schemas.microsoft.com/office/drawing/2014/main" id="{F6383301-945D-40BC-9F6F-966D573ECDCC}"/>
              </a:ext>
            </a:extLst>
          </p:cNvPr>
          <p:cNvSpPr txBox="1">
            <a:spLocks/>
          </p:cNvSpPr>
          <p:nvPr/>
        </p:nvSpPr>
        <p:spPr>
          <a:xfrm>
            <a:off x="6556015" y="3018179"/>
            <a:ext cx="5254191" cy="185941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子类重写父类的方法时，方法的名称、类型和形式参数应该与继承自父类的方法相同。</a:t>
            </a:r>
          </a:p>
        </p:txBody>
      </p:sp>
      <p:sp>
        <p:nvSpPr>
          <p:cNvPr id="25" name="矩形 24">
            <a:extLst>
              <a:ext uri="{FF2B5EF4-FFF2-40B4-BE49-F238E27FC236}">
                <a16:creationId xmlns:a16="http://schemas.microsoft.com/office/drawing/2014/main" id="{3A99F911-0A9F-45D6-B616-CAE1175ADBB3}"/>
              </a:ext>
            </a:extLst>
          </p:cNvPr>
          <p:cNvSpPr/>
          <p:nvPr/>
        </p:nvSpPr>
        <p:spPr>
          <a:xfrm rot="16200000" flipV="1">
            <a:off x="3780185" y="4591973"/>
            <a:ext cx="4650042" cy="36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Freeform 3">
            <a:extLst>
              <a:ext uri="{FF2B5EF4-FFF2-40B4-BE49-F238E27FC236}">
                <a16:creationId xmlns:a16="http://schemas.microsoft.com/office/drawing/2014/main" id="{41CCA41F-B2EF-4D65-B7CE-AB06AB731819}"/>
              </a:ext>
            </a:extLst>
          </p:cNvPr>
          <p:cNvSpPr/>
          <p:nvPr/>
        </p:nvSpPr>
        <p:spPr>
          <a:xfrm>
            <a:off x="6325967" y="4877594"/>
            <a:ext cx="5485686" cy="17526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7" name="Freeform 125">
            <a:extLst>
              <a:ext uri="{FF2B5EF4-FFF2-40B4-BE49-F238E27FC236}">
                <a16:creationId xmlns:a16="http://schemas.microsoft.com/office/drawing/2014/main" id="{A693009C-C08E-4B52-9010-D18511FDD7DD}"/>
              </a:ext>
            </a:extLst>
          </p:cNvPr>
          <p:cNvSpPr>
            <a:spLocks noEditPoints="1"/>
          </p:cNvSpPr>
          <p:nvPr/>
        </p:nvSpPr>
        <p:spPr bwMode="auto">
          <a:xfrm>
            <a:off x="6762336" y="4953794"/>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仿宋" panose="02010609060101010101" pitchFamily="49" charset="-122"/>
              <a:ea typeface="仿宋" panose="02010609060101010101" pitchFamily="49" charset="-122"/>
            </a:endParaRPr>
          </a:p>
        </p:txBody>
      </p:sp>
      <p:sp>
        <p:nvSpPr>
          <p:cNvPr id="28" name="Freeform 126">
            <a:extLst>
              <a:ext uri="{FF2B5EF4-FFF2-40B4-BE49-F238E27FC236}">
                <a16:creationId xmlns:a16="http://schemas.microsoft.com/office/drawing/2014/main" id="{C8A41913-CB12-4116-85F5-A3AB5E8876CD}"/>
              </a:ext>
            </a:extLst>
          </p:cNvPr>
          <p:cNvSpPr>
            <a:spLocks noEditPoints="1"/>
          </p:cNvSpPr>
          <p:nvPr/>
        </p:nvSpPr>
        <p:spPr bwMode="auto">
          <a:xfrm>
            <a:off x="6887748" y="5145882"/>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59DDAB8E-1F2E-4396-AE4A-9CD361D9FEC9}"/>
              </a:ext>
            </a:extLst>
          </p:cNvPr>
          <p:cNvSpPr txBox="1">
            <a:spLocks/>
          </p:cNvSpPr>
          <p:nvPr/>
        </p:nvSpPr>
        <p:spPr>
          <a:xfrm>
            <a:off x="7165615" y="4877594"/>
            <a:ext cx="4492191" cy="68035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4.4】</a:t>
            </a:r>
            <a:r>
              <a:rPr lang="zh-CN" altLang="en-US" sz="2400" dirty="0">
                <a:solidFill>
                  <a:schemeClr val="bg1"/>
                </a:solidFill>
                <a:latin typeface="仿宋" panose="02010609060101010101" pitchFamily="49" charset="-122"/>
                <a:ea typeface="仿宋" panose="02010609060101010101" pitchFamily="49" charset="-122"/>
              </a:rPr>
              <a:t>平面上有若干圆和矩形，计算这些圆和矩形的面积和周长。</a:t>
            </a:r>
            <a:r>
              <a:rPr lang="en-US" altLang="zh-CN" sz="2400" dirty="0">
                <a:solidFill>
                  <a:srgbClr val="FFFF00"/>
                </a:solidFill>
                <a:latin typeface="仿宋" panose="02010609060101010101" pitchFamily="49" charset="-122"/>
                <a:ea typeface="仿宋" panose="02010609060101010101" pitchFamily="49" charset="-122"/>
                <a:hlinkClick r:id="rId3" action="ppaction://hlinkfile"/>
              </a:rPr>
              <a:t>Example4_04.java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617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0-#ppt_w/2"/>
                                          </p:val>
                                        </p:tav>
                                        <p:tav tm="100000">
                                          <p:val>
                                            <p:strVal val="#ppt_x"/>
                                          </p:val>
                                        </p:tav>
                                      </p:tavLst>
                                    </p:anim>
                                    <p:anim calcmode="lin" valueType="num">
                                      <p:cBhvr additive="base">
                                        <p:cTn id="1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1+#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1000" fill="hold"/>
                                        <p:tgtEl>
                                          <p:spTgt spid="16"/>
                                        </p:tgtEl>
                                        <p:attrNameLst>
                                          <p:attrName>ppt_w</p:attrName>
                                        </p:attrNameLst>
                                      </p:cBhvr>
                                      <p:tavLst>
                                        <p:tav tm="0">
                                          <p:val>
                                            <p:fltVal val="0"/>
                                          </p:val>
                                        </p:tav>
                                        <p:tav tm="100000">
                                          <p:val>
                                            <p:strVal val="#ppt_w"/>
                                          </p:val>
                                        </p:tav>
                                      </p:tavLst>
                                    </p:anim>
                                    <p:anim calcmode="lin" valueType="num">
                                      <p:cBhvr>
                                        <p:cTn id="36" dur="1000" fill="hold"/>
                                        <p:tgtEl>
                                          <p:spTgt spid="16"/>
                                        </p:tgtEl>
                                        <p:attrNameLst>
                                          <p:attrName>ppt_h</p:attrName>
                                        </p:attrNameLst>
                                      </p:cBhvr>
                                      <p:tavLst>
                                        <p:tav tm="0">
                                          <p:val>
                                            <p:fltVal val="0"/>
                                          </p:val>
                                        </p:tav>
                                        <p:tav tm="100000">
                                          <p:val>
                                            <p:strVal val="#ppt_h"/>
                                          </p:val>
                                        </p:tav>
                                      </p:tavLst>
                                    </p:anim>
                                    <p:anim calcmode="lin" valueType="num">
                                      <p:cBhvr>
                                        <p:cTn id="37" dur="1000" fill="hold"/>
                                        <p:tgtEl>
                                          <p:spTgt spid="16"/>
                                        </p:tgtEl>
                                        <p:attrNameLst>
                                          <p:attrName>style.rotation</p:attrName>
                                        </p:attrNameLst>
                                      </p:cBhvr>
                                      <p:tavLst>
                                        <p:tav tm="0">
                                          <p:val>
                                            <p:fltVal val="90"/>
                                          </p:val>
                                        </p:tav>
                                        <p:tav tm="100000">
                                          <p:val>
                                            <p:fltVal val="0"/>
                                          </p:val>
                                        </p:tav>
                                      </p:tavLst>
                                    </p:anim>
                                    <p:animEffect transition="in" filter="fade">
                                      <p:cBhvr>
                                        <p:cTn id="38" dur="1000"/>
                                        <p:tgtEl>
                                          <p:spTgt spid="1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style.rotation</p:attrName>
                                        </p:attrNameLst>
                                      </p:cBhvr>
                                      <p:tavLst>
                                        <p:tav tm="0">
                                          <p:val>
                                            <p:fltVal val="90"/>
                                          </p:val>
                                        </p:tav>
                                        <p:tav tm="100000">
                                          <p:val>
                                            <p:fltVal val="0"/>
                                          </p:val>
                                        </p:tav>
                                      </p:tavLst>
                                    </p:anim>
                                    <p:animEffect transition="in" filter="fade">
                                      <p:cBhvr>
                                        <p:cTn id="44" dur="1000"/>
                                        <p:tgtEl>
                                          <p:spTgt spid="17"/>
                                        </p:tgtEl>
                                      </p:cBhvr>
                                    </p:animEffect>
                                  </p:childTnLst>
                                </p:cTn>
                              </p:par>
                            </p:childTnLst>
                          </p:cTn>
                        </p:par>
                        <p:par>
                          <p:cTn id="45" fill="hold">
                            <p:stCondLst>
                              <p:cond delay="1500"/>
                            </p:stCondLst>
                            <p:childTnLst>
                              <p:par>
                                <p:cTn id="46" presetID="2" presetClass="entr" presetSubtype="2"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par>
                          <p:cTn id="55" fill="hold">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right)">
                                      <p:cBhvr>
                                        <p:cTn id="58" dur="500"/>
                                        <p:tgtEl>
                                          <p:spTgt spid="22"/>
                                        </p:tgtEl>
                                      </p:cBhvr>
                                    </p:animEffect>
                                  </p:childTnLst>
                                </p:cTn>
                              </p:par>
                            </p:childTnLst>
                          </p:cTn>
                        </p:par>
                        <p:par>
                          <p:cTn id="59" fill="hold">
                            <p:stCondLst>
                              <p:cond delay="1000"/>
                            </p:stCondLst>
                            <p:childTnLst>
                              <p:par>
                                <p:cTn id="60" presetID="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0-#ppt_w/2"/>
                                          </p:val>
                                        </p:tav>
                                        <p:tav tm="100000">
                                          <p:val>
                                            <p:strVal val="#ppt_x"/>
                                          </p:val>
                                        </p:tav>
                                      </p:tavLst>
                                    </p:anim>
                                    <p:anim calcmode="lin" valueType="num">
                                      <p:cBhvr additive="base">
                                        <p:cTn id="63" dur="500" fill="hold"/>
                                        <p:tgtEl>
                                          <p:spTgt spid="23"/>
                                        </p:tgtEl>
                                        <p:attrNameLst>
                                          <p:attrName>ppt_y</p:attrName>
                                        </p:attrNameLst>
                                      </p:cBhvr>
                                      <p:tavLst>
                                        <p:tav tm="0">
                                          <p:val>
                                            <p:strVal val="#ppt_y"/>
                                          </p:val>
                                        </p:tav>
                                        <p:tav tm="100000">
                                          <p:val>
                                            <p:strVal val="#ppt_y"/>
                                          </p:val>
                                        </p:tav>
                                      </p:tavLst>
                                    </p:anim>
                                  </p:childTnLst>
                                </p:cTn>
                              </p:par>
                            </p:childTnLst>
                          </p:cTn>
                        </p:par>
                        <p:par>
                          <p:cTn id="64" fill="hold">
                            <p:stCondLst>
                              <p:cond delay="1500"/>
                            </p:stCondLst>
                            <p:childTnLst>
                              <p:par>
                                <p:cTn id="65" presetID="2" presetClass="entr" presetSubtype="3"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1+#ppt_w/2"/>
                                          </p:val>
                                        </p:tav>
                                        <p:tav tm="100000">
                                          <p:val>
                                            <p:strVal val="#ppt_x"/>
                                          </p:val>
                                        </p:tav>
                                      </p:tavLst>
                                    </p:anim>
                                    <p:anim calcmode="lin" valueType="num">
                                      <p:cBhvr additive="base">
                                        <p:cTn id="68" dur="500" fill="hold"/>
                                        <p:tgtEl>
                                          <p:spTgt spid="24"/>
                                        </p:tgtEl>
                                        <p:attrNameLst>
                                          <p:attrName>ppt_y</p:attrName>
                                        </p:attrNameLst>
                                      </p:cBhvr>
                                      <p:tavLst>
                                        <p:tav tm="0">
                                          <p:val>
                                            <p:strVal val="0-#ppt_h/2"/>
                                          </p:val>
                                        </p:tav>
                                        <p:tav tm="100000">
                                          <p:val>
                                            <p:strVal val="#ppt_y"/>
                                          </p:val>
                                        </p:tav>
                                      </p:tavLst>
                                    </p:anim>
                                  </p:childTnLst>
                                </p:cTn>
                              </p:par>
                            </p:childTnLst>
                          </p:cTn>
                        </p:par>
                        <p:par>
                          <p:cTn id="69" fill="hold">
                            <p:stCondLst>
                              <p:cond delay="2000"/>
                            </p:stCondLst>
                            <p:childTnLst>
                              <p:par>
                                <p:cTn id="70" presetID="22" presetClass="entr" presetSubtype="2"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par>
                          <p:cTn id="73" fill="hold">
                            <p:stCondLst>
                              <p:cond delay="2500"/>
                            </p:stCondLst>
                            <p:childTnLst>
                              <p:par>
                                <p:cTn id="74" presetID="31"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1000" fill="hold"/>
                                        <p:tgtEl>
                                          <p:spTgt spid="28"/>
                                        </p:tgtEl>
                                        <p:attrNameLst>
                                          <p:attrName>ppt_w</p:attrName>
                                        </p:attrNameLst>
                                      </p:cBhvr>
                                      <p:tavLst>
                                        <p:tav tm="0">
                                          <p:val>
                                            <p:fltVal val="0"/>
                                          </p:val>
                                        </p:tav>
                                        <p:tav tm="100000">
                                          <p:val>
                                            <p:strVal val="#ppt_w"/>
                                          </p:val>
                                        </p:tav>
                                      </p:tavLst>
                                    </p:anim>
                                    <p:anim calcmode="lin" valueType="num">
                                      <p:cBhvr>
                                        <p:cTn id="77" dur="1000" fill="hold"/>
                                        <p:tgtEl>
                                          <p:spTgt spid="28"/>
                                        </p:tgtEl>
                                        <p:attrNameLst>
                                          <p:attrName>ppt_h</p:attrName>
                                        </p:attrNameLst>
                                      </p:cBhvr>
                                      <p:tavLst>
                                        <p:tav tm="0">
                                          <p:val>
                                            <p:fltVal val="0"/>
                                          </p:val>
                                        </p:tav>
                                        <p:tav tm="100000">
                                          <p:val>
                                            <p:strVal val="#ppt_h"/>
                                          </p:val>
                                        </p:tav>
                                      </p:tavLst>
                                    </p:anim>
                                    <p:anim calcmode="lin" valueType="num">
                                      <p:cBhvr>
                                        <p:cTn id="78" dur="1000" fill="hold"/>
                                        <p:tgtEl>
                                          <p:spTgt spid="28"/>
                                        </p:tgtEl>
                                        <p:attrNameLst>
                                          <p:attrName>style.rotation</p:attrName>
                                        </p:attrNameLst>
                                      </p:cBhvr>
                                      <p:tavLst>
                                        <p:tav tm="0">
                                          <p:val>
                                            <p:fltVal val="90"/>
                                          </p:val>
                                        </p:tav>
                                        <p:tav tm="100000">
                                          <p:val>
                                            <p:fltVal val="0"/>
                                          </p:val>
                                        </p:tav>
                                      </p:tavLst>
                                    </p:anim>
                                    <p:animEffect transition="in" filter="fade">
                                      <p:cBhvr>
                                        <p:cTn id="79" dur="1000"/>
                                        <p:tgtEl>
                                          <p:spTgt spid="28"/>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par>
                          <p:cTn id="86" fill="hold">
                            <p:stCondLst>
                              <p:cond delay="3500"/>
                            </p:stCondLst>
                            <p:childTnLst>
                              <p:par>
                                <p:cTn id="87" presetID="2" presetClass="entr" presetSubtype="8"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500" fill="hold"/>
                                        <p:tgtEl>
                                          <p:spTgt spid="29"/>
                                        </p:tgtEl>
                                        <p:attrNameLst>
                                          <p:attrName>ppt_x</p:attrName>
                                        </p:attrNameLst>
                                      </p:cBhvr>
                                      <p:tavLst>
                                        <p:tav tm="0">
                                          <p:val>
                                            <p:strVal val="0-#ppt_w/2"/>
                                          </p:val>
                                        </p:tav>
                                        <p:tav tm="100000">
                                          <p:val>
                                            <p:strVal val="#ppt_x"/>
                                          </p:val>
                                        </p:tav>
                                      </p:tavLst>
                                    </p:anim>
                                    <p:anim calcmode="lin" valueType="num">
                                      <p:cBhvr additive="base">
                                        <p:cTn id="9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3" grpId="0" animBg="1"/>
      <p:bldP spid="14" grpId="0"/>
      <p:bldP spid="15" grpId="0" animBg="1"/>
      <p:bldP spid="16" grpId="0" animBg="1"/>
      <p:bldP spid="17" grpId="0" animBg="1"/>
      <p:bldP spid="18" grpId="0"/>
      <p:bldP spid="20" grpId="0"/>
      <p:bldP spid="21" grpId="0"/>
      <p:bldP spid="22" grpId="0" animBg="1"/>
      <p:bldP spid="23" grpId="0"/>
      <p:bldP spid="24" grpId="0"/>
      <p:bldP spid="25" grpId="0" animBg="1"/>
      <p:bldP spid="26" grpId="0" animBg="1"/>
      <p:bldP spid="27" grpId="0" animBg="1"/>
      <p:bldP spid="28" grpId="0" animBg="1"/>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1">
            <a:extLst>
              <a:ext uri="{FF2B5EF4-FFF2-40B4-BE49-F238E27FC236}">
                <a16:creationId xmlns:a16="http://schemas.microsoft.com/office/drawing/2014/main" id="{4D0940F1-C1B5-45C0-9C57-7B8A3201E340}"/>
              </a:ext>
            </a:extLst>
          </p:cNvPr>
          <p:cNvSpPr/>
          <p:nvPr/>
        </p:nvSpPr>
        <p:spPr>
          <a:xfrm>
            <a:off x="764840" y="1831356"/>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sp>
        <p:nvSpPr>
          <p:cNvPr id="44" name="Freeform 3">
            <a:extLst>
              <a:ext uri="{FF2B5EF4-FFF2-40B4-BE49-F238E27FC236}">
                <a16:creationId xmlns:a16="http://schemas.microsoft.com/office/drawing/2014/main" id="{00B3D58C-E3FB-48ED-B708-7B753A7A3CC7}"/>
              </a:ext>
            </a:extLst>
          </p:cNvPr>
          <p:cNvSpPr/>
          <p:nvPr/>
        </p:nvSpPr>
        <p:spPr>
          <a:xfrm>
            <a:off x="-43539" y="992574"/>
            <a:ext cx="12256513"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8D45E4C-0828-4C92-85A1-CE2A1BE89BCF}"/>
              </a:ext>
            </a:extLst>
          </p:cNvPr>
          <p:cNvSpPr/>
          <p:nvPr/>
        </p:nvSpPr>
        <p:spPr>
          <a:xfrm>
            <a:off x="2205" y="6080298"/>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AC407DB6-CD8E-45A1-B13A-CF936A8AA285}"/>
              </a:ext>
            </a:extLst>
          </p:cNvPr>
          <p:cNvSpPr>
            <a:spLocks noChangeArrowheads="1"/>
          </p:cNvSpPr>
          <p:nvPr/>
        </p:nvSpPr>
        <p:spPr bwMode="auto">
          <a:xfrm>
            <a:off x="971550" y="968084"/>
            <a:ext cx="617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5000"/>
              </a:lnSpc>
              <a:buFont typeface="Wingdings" panose="05000000000000000000" pitchFamily="2" charset="2"/>
              <a:buNone/>
            </a:pPr>
            <a:r>
              <a:rPr lang="zh-CN" altLang="en-US" sz="2800" b="1" dirty="0">
                <a:latin typeface="仿宋" panose="02010609060101010101" pitchFamily="49" charset="-122"/>
                <a:ea typeface="仿宋" panose="02010609060101010101" pitchFamily="49" charset="-122"/>
              </a:rPr>
              <a:t>接口与回调</a:t>
            </a:r>
            <a:endParaRPr lang="en-US" altLang="zh-CN" sz="2800" b="1" dirty="0">
              <a:latin typeface="仿宋" panose="02010609060101010101" pitchFamily="49" charset="-122"/>
              <a:ea typeface="仿宋" panose="02010609060101010101" pitchFamily="49" charset="-122"/>
            </a:endParaRPr>
          </a:p>
        </p:txBody>
      </p:sp>
      <p:sp>
        <p:nvSpPr>
          <p:cNvPr id="11" name="Rectangle 3">
            <a:extLst>
              <a:ext uri="{FF2B5EF4-FFF2-40B4-BE49-F238E27FC236}">
                <a16:creationId xmlns:a16="http://schemas.microsoft.com/office/drawing/2014/main" id="{19805D5B-DA7C-4B39-9053-CE222DF528FE}"/>
              </a:ext>
            </a:extLst>
          </p:cNvPr>
          <p:cNvSpPr txBox="1">
            <a:spLocks noChangeArrowheads="1"/>
          </p:cNvSpPr>
          <p:nvPr/>
        </p:nvSpPr>
        <p:spPr>
          <a:xfrm>
            <a:off x="1413046" y="2021793"/>
            <a:ext cx="8208962" cy="1655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buFont typeface="Wingdings" panose="05000000000000000000" pitchFamily="2" charset="2"/>
              <a:buNone/>
            </a:pPr>
            <a:endParaRPr lang="en-US" altLang="zh-CN" b="1" dirty="0">
              <a:solidFill>
                <a:srgbClr val="FF0000"/>
              </a:solidFill>
              <a:latin typeface="仿宋" panose="02010609060101010101" pitchFamily="49" charset="-122"/>
              <a:ea typeface="仿宋" panose="02010609060101010101" pitchFamily="49" charset="-122"/>
            </a:endParaRPr>
          </a:p>
          <a:p>
            <a:pPr marL="0" indent="0">
              <a:lnSpc>
                <a:spcPct val="85000"/>
              </a:lnSpc>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．接口回调示例</a:t>
            </a:r>
            <a:r>
              <a:rPr lang="en-US" altLang="zh-CN" dirty="0">
                <a:latin typeface="仿宋" panose="02010609060101010101" pitchFamily="49" charset="-122"/>
                <a:ea typeface="仿宋" panose="02010609060101010101" pitchFamily="49" charset="-122"/>
                <a:hlinkClick r:id="rId2" action="ppaction://hlinkfile"/>
              </a:rPr>
              <a:t>InterfaceCallBackTest.java</a:t>
            </a:r>
            <a:endParaRPr lang="zh-CN" altLang="en-US"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．接口做参数示例</a:t>
            </a:r>
            <a:r>
              <a:rPr lang="en-US" altLang="zh-CN" dirty="0">
                <a:latin typeface="仿宋" panose="02010609060101010101" pitchFamily="49" charset="-122"/>
                <a:ea typeface="仿宋" panose="02010609060101010101" pitchFamily="49" charset="-122"/>
                <a:hlinkClick r:id="rId3" action="ppaction://hlinkfile"/>
              </a:rPr>
              <a:t>InterfaceParamTest.java</a:t>
            </a:r>
            <a:endParaRPr lang="en-US" altLang="zh-CN"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endParaRPr lang="en-US" altLang="zh-CN" b="1" dirty="0">
              <a:latin typeface="仿宋" panose="02010609060101010101" pitchFamily="49" charset="-122"/>
              <a:ea typeface="仿宋" panose="02010609060101010101" pitchFamily="49" charset="-122"/>
            </a:endParaRPr>
          </a:p>
        </p:txBody>
      </p:sp>
      <p:sp>
        <p:nvSpPr>
          <p:cNvPr id="13" name="TextBox 1">
            <a:extLst>
              <a:ext uri="{FF2B5EF4-FFF2-40B4-BE49-F238E27FC236}">
                <a16:creationId xmlns:a16="http://schemas.microsoft.com/office/drawing/2014/main" id="{3B824725-A573-479F-AB12-D72BA3C955AC}"/>
              </a:ext>
            </a:extLst>
          </p:cNvPr>
          <p:cNvSpPr txBox="1">
            <a:spLocks noChangeArrowheads="1"/>
          </p:cNvSpPr>
          <p:nvPr/>
        </p:nvSpPr>
        <p:spPr bwMode="auto">
          <a:xfrm>
            <a:off x="1413046" y="4359863"/>
            <a:ext cx="74898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FF0000"/>
                </a:solidFill>
                <a:latin typeface="仿宋" panose="02010609060101010101" pitchFamily="49" charset="-122"/>
                <a:ea typeface="仿宋" panose="02010609060101010101" pitchFamily="49" charset="-122"/>
              </a:rPr>
              <a:t>比较上述两例</a:t>
            </a:r>
            <a:r>
              <a:rPr lang="en-US" altLang="zh-CN" sz="2800" b="1" dirty="0">
                <a:solidFill>
                  <a:srgbClr val="FF0000"/>
                </a:solidFill>
                <a:latin typeface="仿宋" panose="02010609060101010101" pitchFamily="49" charset="-122"/>
                <a:ea typeface="仿宋" panose="02010609060101010101" pitchFamily="49" charset="-122"/>
              </a:rPr>
              <a:t>JAVA</a:t>
            </a:r>
            <a:r>
              <a:rPr lang="zh-CN" altLang="en-US" sz="2800" b="1" dirty="0">
                <a:solidFill>
                  <a:srgbClr val="FF0000"/>
                </a:solidFill>
                <a:latin typeface="仿宋" panose="02010609060101010101" pitchFamily="49" charset="-122"/>
                <a:ea typeface="仿宋" panose="02010609060101010101" pitchFamily="49" charset="-122"/>
              </a:rPr>
              <a:t>中的接口回调与</a:t>
            </a:r>
            <a:r>
              <a:rPr lang="en-US" altLang="zh-CN" sz="2800" b="1" dirty="0">
                <a:solidFill>
                  <a:srgbClr val="FF0000"/>
                </a:solidFill>
                <a:latin typeface="仿宋" panose="02010609060101010101" pitchFamily="49" charset="-122"/>
                <a:ea typeface="仿宋" panose="02010609060101010101" pitchFamily="49" charset="-122"/>
              </a:rPr>
              <a:t>C++</a:t>
            </a:r>
            <a:r>
              <a:rPr lang="zh-CN" altLang="en-US" sz="2800" b="1" dirty="0">
                <a:solidFill>
                  <a:srgbClr val="FF0000"/>
                </a:solidFill>
                <a:latin typeface="仿宋" panose="02010609060101010101" pitchFamily="49" charset="-122"/>
                <a:ea typeface="仿宋" panose="02010609060101010101" pitchFamily="49" charset="-122"/>
              </a:rPr>
              <a:t>中的基类指针的用法！</a:t>
            </a:r>
            <a:endParaRPr lang="en-US" altLang="zh-CN" sz="2800" b="1" dirty="0">
              <a:solidFill>
                <a:srgbClr val="FF0000"/>
              </a:solidFill>
              <a:latin typeface="仿宋" panose="02010609060101010101" pitchFamily="49" charset="-122"/>
              <a:ea typeface="仿宋" panose="02010609060101010101" pitchFamily="49" charset="-122"/>
            </a:endParaRPr>
          </a:p>
          <a:p>
            <a:pPr eaLnBrk="1" hangingPunct="1"/>
            <a:endParaRPr lang="zh-CN" altLang="en-US" sz="2800" dirty="0"/>
          </a:p>
        </p:txBody>
      </p:sp>
    </p:spTree>
    <p:extLst>
      <p:ext uri="{BB962C8B-B14F-4D97-AF65-F5344CB8AC3E}">
        <p14:creationId xmlns:p14="http://schemas.microsoft.com/office/powerpoint/2010/main" val="15181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14">
                                            <p:bg/>
                                          </p:spTgt>
                                        </p:tgtEl>
                                        <p:attrNameLst>
                                          <p:attrName>style.visibility</p:attrName>
                                        </p:attrNameLst>
                                      </p:cBhvr>
                                      <p:to>
                                        <p:strVal val="visible"/>
                                      </p:to>
                                    </p:set>
                                    <p:animEffect transition="in" filter="circle(out)">
                                      <p:cBhvr>
                                        <p:cTn id="16" dur="2000"/>
                                        <p:tgtEl>
                                          <p:spTgt spid="14">
                                            <p:bg/>
                                          </p:spTgt>
                                        </p:tgtEl>
                                      </p:cBhvr>
                                    </p:animEffect>
                                  </p:childTnLst>
                                </p:cTn>
                              </p:par>
                            </p:childTnLst>
                          </p:cTn>
                        </p:par>
                        <p:par>
                          <p:cTn id="17" fill="hold">
                            <p:stCondLst>
                              <p:cond delay="2500"/>
                            </p:stCondLst>
                            <p:childTnLst>
                              <p:par>
                                <p:cTn id="18" presetID="2" presetClass="entr" presetSubtype="9" fill="hold" grpId="0" nodeType="afterEffect" nodePh="1">
                                  <p:stCondLst>
                                    <p:cond delay="0"/>
                                  </p:stCondLst>
                                  <p:endCondLst>
                                    <p:cond evt="begin" delay="0">
                                      <p:tn val="18"/>
                                    </p:cond>
                                  </p:end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40" grpId="0" animBg="1"/>
      <p:bldP spid="9"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11">
            <a:extLst>
              <a:ext uri="{FF2B5EF4-FFF2-40B4-BE49-F238E27FC236}">
                <a16:creationId xmlns:a16="http://schemas.microsoft.com/office/drawing/2014/main" id="{6DE53971-0607-4293-9656-D417BAE44FEF}"/>
              </a:ext>
            </a:extLst>
          </p:cNvPr>
          <p:cNvSpPr/>
          <p:nvPr/>
        </p:nvSpPr>
        <p:spPr>
          <a:xfrm>
            <a:off x="763236" y="1704779"/>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抽象类与接口的比较</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A4E7C1E-EA5A-4577-80D1-0C8155DCFC3D}"/>
              </a:ext>
            </a:extLst>
          </p:cNvPr>
          <p:cNvSpPr/>
          <p:nvPr/>
        </p:nvSpPr>
        <p:spPr>
          <a:xfrm>
            <a:off x="2205" y="6019200"/>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E52E306C-4E10-4A14-A5E8-4DDBF97429E6}"/>
              </a:ext>
            </a:extLst>
          </p:cNvPr>
          <p:cNvGrpSpPr/>
          <p:nvPr/>
        </p:nvGrpSpPr>
        <p:grpSpPr>
          <a:xfrm flipH="1">
            <a:off x="6266175" y="5254882"/>
            <a:ext cx="5440340" cy="1357633"/>
            <a:chOff x="897607" y="5043462"/>
            <a:chExt cx="5441599" cy="1357947"/>
          </a:xfrm>
        </p:grpSpPr>
        <p:sp>
          <p:nvSpPr>
            <p:cNvPr id="15" name="矩形 14">
              <a:extLst>
                <a:ext uri="{FF2B5EF4-FFF2-40B4-BE49-F238E27FC236}">
                  <a16:creationId xmlns:a16="http://schemas.microsoft.com/office/drawing/2014/main" id="{DE6C4B6B-5793-48A0-BA8F-954281720738}"/>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62B7C5A6-305A-4C8D-86EE-286C38AC421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909995C-9D40-44A0-A72A-E9A7FA6411BC}"/>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0DE38C3-075D-4F32-9EF2-6F7AE139FE73}"/>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23C0BFF-A626-478D-ADD5-85DAA5558AF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8E6E876-F848-42DC-B462-D37AFC990CA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B37A58A4-9EF6-492E-B70C-D3D999F076B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4788E1BC-F7B8-4B16-B882-E73A6CF23090}"/>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8A5F51F-A7A4-444B-A94B-71840F5381E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9E29BF6-BF8D-4E34-AB94-4380A2DD320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C84416A-2B50-4AFC-A31F-B0DB6F6E138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5AE6E9E3-970E-4981-82FF-85C49D43F2C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AD34FD86-54DD-4FAC-BB1C-1DAEF769737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F56ABCBC-87B1-4FE9-8750-5C41872F0473}"/>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758A4B5F-3EA5-43A7-AD84-81AEEB24BFB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F7B3215-4BC9-48C8-BA82-E8EE1261DB7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52F66401-45B9-4F65-AAAC-02A6DC7946B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36" name="Rectangle 3">
            <a:extLst>
              <a:ext uri="{FF2B5EF4-FFF2-40B4-BE49-F238E27FC236}">
                <a16:creationId xmlns:a16="http://schemas.microsoft.com/office/drawing/2014/main" id="{C6623E7E-9808-46B1-B839-5A86F07D639F}"/>
              </a:ext>
            </a:extLst>
          </p:cNvPr>
          <p:cNvSpPr txBox="1">
            <a:spLocks noChangeArrowheads="1"/>
          </p:cNvSpPr>
          <p:nvPr/>
        </p:nvSpPr>
        <p:spPr>
          <a:xfrm>
            <a:off x="1432643" y="2252956"/>
            <a:ext cx="8208962" cy="338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抽象类</a:t>
            </a:r>
            <a:r>
              <a:rPr lang="zh-CN" altLang="en-US" dirty="0">
                <a:latin typeface="仿宋" panose="02010609060101010101" pitchFamily="49" charset="-122"/>
                <a:ea typeface="仿宋" panose="02010609060101010101" pitchFamily="49" charset="-122"/>
              </a:rPr>
              <a:t>和接口都可以有</a:t>
            </a:r>
            <a:r>
              <a:rPr lang="zh-CN" altLang="en-US" b="1" dirty="0">
                <a:latin typeface="仿宋" panose="02010609060101010101" pitchFamily="49" charset="-122"/>
                <a:ea typeface="仿宋" panose="02010609060101010101" pitchFamily="49" charset="-122"/>
              </a:rPr>
              <a:t>抽象类</a:t>
            </a:r>
            <a:r>
              <a:rPr lang="zh-CN" altLang="en-US" dirty="0">
                <a:latin typeface="仿宋" panose="02010609060101010101" pitchFamily="49" charset="-122"/>
                <a:ea typeface="仿宋" panose="02010609060101010101" pitchFamily="49" charset="-122"/>
              </a:rPr>
              <a:t>方法。</a:t>
            </a:r>
          </a:p>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．接口中只可以有常量，不能有变量；而</a:t>
            </a:r>
            <a:r>
              <a:rPr lang="zh-CN" altLang="en-US" b="1" dirty="0">
                <a:latin typeface="仿宋" panose="02010609060101010101" pitchFamily="49" charset="-122"/>
                <a:ea typeface="仿宋" panose="02010609060101010101" pitchFamily="49" charset="-122"/>
              </a:rPr>
              <a:t>抽象类</a:t>
            </a:r>
            <a:r>
              <a:rPr lang="zh-CN" altLang="en-US" dirty="0">
                <a:latin typeface="仿宋" panose="02010609060101010101" pitchFamily="49" charset="-122"/>
                <a:ea typeface="仿宋" panose="02010609060101010101" pitchFamily="49" charset="-122"/>
              </a:rPr>
              <a:t>类中即可以有常量也可以有变量。</a:t>
            </a:r>
          </a:p>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抽象类</a:t>
            </a:r>
            <a:r>
              <a:rPr lang="zh-CN" altLang="en-US" dirty="0">
                <a:latin typeface="仿宋" panose="02010609060101010101" pitchFamily="49" charset="-122"/>
                <a:ea typeface="仿宋" panose="02010609060101010101" pitchFamily="49" charset="-122"/>
              </a:rPr>
              <a:t>类中也可以有非</a:t>
            </a:r>
            <a:r>
              <a:rPr lang="zh-CN" altLang="en-US" b="1" dirty="0">
                <a:latin typeface="仿宋" panose="02010609060101010101" pitchFamily="49" charset="-122"/>
                <a:ea typeface="仿宋" panose="02010609060101010101" pitchFamily="49" charset="-122"/>
              </a:rPr>
              <a:t>抽象类</a:t>
            </a:r>
            <a:r>
              <a:rPr lang="zh-CN" altLang="en-US" dirty="0">
                <a:latin typeface="仿宋" panose="02010609060101010101" pitchFamily="49" charset="-122"/>
                <a:ea typeface="仿宋" panose="02010609060101010101" pitchFamily="49" charset="-122"/>
              </a:rPr>
              <a:t>方法，接口不可以。</a:t>
            </a:r>
          </a:p>
        </p:txBody>
      </p:sp>
    </p:spTree>
    <p:extLst>
      <p:ext uri="{BB962C8B-B14F-4D97-AF65-F5344CB8AC3E}">
        <p14:creationId xmlns:p14="http://schemas.microsoft.com/office/powerpoint/2010/main" val="415980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6" presetClass="entr" presetSubtype="32" fill="hold" grpId="0" nodeType="afterEffect">
                                  <p:stCondLst>
                                    <p:cond delay="0"/>
                                  </p:stCondLst>
                                  <p:childTnLst>
                                    <p:set>
                                      <p:cBhvr>
                                        <p:cTn id="19" dur="1" fill="hold">
                                          <p:stCondLst>
                                            <p:cond delay="0"/>
                                          </p:stCondLst>
                                        </p:cTn>
                                        <p:tgtEl>
                                          <p:spTgt spid="33">
                                            <p:bg/>
                                          </p:spTgt>
                                        </p:tgtEl>
                                        <p:attrNameLst>
                                          <p:attrName>style.visibility</p:attrName>
                                        </p:attrNameLst>
                                      </p:cBhvr>
                                      <p:to>
                                        <p:strVal val="visible"/>
                                      </p:to>
                                    </p:set>
                                    <p:animEffect transition="in" filter="circle(out)">
                                      <p:cBhvr>
                                        <p:cTn id="20" dur="2000"/>
                                        <p:tgtEl>
                                          <p:spTgt spid="33">
                                            <p:bg/>
                                          </p:spTgt>
                                        </p:tgtEl>
                                      </p:cBhvr>
                                    </p:animEffect>
                                  </p:childTnLst>
                                </p:cTn>
                              </p:par>
                            </p:childTnLst>
                          </p:cTn>
                        </p:par>
                        <p:par>
                          <p:cTn id="21" fill="hold">
                            <p:stCondLst>
                              <p:cond delay="2500"/>
                            </p:stCondLst>
                            <p:childTnLst>
                              <p:par>
                                <p:cTn id="22" presetID="2" presetClass="entr" presetSubtype="9" fill="hold" grpId="0" nodeType="afterEffect" nodePh="1">
                                  <p:stCondLst>
                                    <p:cond delay="0"/>
                                  </p:stCondLst>
                                  <p:endCondLst>
                                    <p:cond evt="begin" delay="0">
                                      <p:tn val="22"/>
                                    </p:cond>
                                  </p:endCondLst>
                                  <p:childTnLst>
                                    <p:set>
                                      <p:cBhvr>
                                        <p:cTn id="23" dur="1" fill="hold">
                                          <p:stCondLst>
                                            <p:cond delay="0"/>
                                          </p:stCondLst>
                                        </p:cTn>
                                        <p:tgtEl>
                                          <p:spTgt spid="33">
                                            <p:txEl>
                                              <p:pRg st="0" end="0"/>
                                            </p:txEl>
                                          </p:spTgt>
                                        </p:tgtEl>
                                        <p:attrNameLst>
                                          <p:attrName>style.visibility</p:attrName>
                                        </p:attrNameLst>
                                      </p:cBhvr>
                                      <p:to>
                                        <p:strVal val="visible"/>
                                      </p:to>
                                    </p:set>
                                    <p:anim calcmode="lin" valueType="num">
                                      <p:cBhvr additive="base">
                                        <p:cTn id="24"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40"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11">
            <a:extLst>
              <a:ext uri="{FF2B5EF4-FFF2-40B4-BE49-F238E27FC236}">
                <a16:creationId xmlns:a16="http://schemas.microsoft.com/office/drawing/2014/main" id="{6DE53971-0607-4293-9656-D417BAE44FEF}"/>
              </a:ext>
            </a:extLst>
          </p:cNvPr>
          <p:cNvSpPr/>
          <p:nvPr/>
        </p:nvSpPr>
        <p:spPr>
          <a:xfrm>
            <a:off x="763236" y="1704779"/>
            <a:ext cx="10817896" cy="4014272"/>
          </a:xfrm>
          <a:prstGeom prst="roundRect">
            <a:avLst>
              <a:gd name="adj" fmla="val 5822"/>
            </a:avLst>
          </a:prstGeom>
          <a:solidFill>
            <a:schemeClr val="bg1">
              <a:lumMod val="8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09">
              <a:lnSpc>
                <a:spcPct val="130000"/>
              </a:lnSpc>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4.3  </a:t>
            </a:r>
            <a:r>
              <a:rPr lang="zh-CN" altLang="en-US" b="1" dirty="0">
                <a:latin typeface="仿宋" panose="02010609060101010101" pitchFamily="49" charset="-122"/>
                <a:ea typeface="仿宋" panose="02010609060101010101" pitchFamily="49" charset="-122"/>
              </a:rPr>
              <a:t>抽象类与接口</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抽象类与接口的比较</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086963F3-7AF5-48FE-B818-B67054DE165B}"/>
              </a:ext>
            </a:extLst>
          </p:cNvPr>
          <p:cNvSpPr txBox="1">
            <a:spLocks/>
          </p:cNvSpPr>
          <p:nvPr/>
        </p:nvSpPr>
        <p:spPr>
          <a:xfrm>
            <a:off x="1266138" y="1963334"/>
            <a:ext cx="9637158" cy="2543076"/>
          </a:xfrm>
          <a:prstGeom prst="rect">
            <a:avLst/>
          </a:prstGeom>
        </p:spPr>
        <p:txBody>
          <a:bodyPr vert="horz" lIns="121889" tIns="60944" rIns="121889" bIns="60944"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抽象类用于表示</a:t>
            </a:r>
            <a:r>
              <a:rPr lang="zh-CN" altLang="en-US" sz="2400" b="1" dirty="0">
                <a:latin typeface="仿宋" panose="02010609060101010101" pitchFamily="49" charset="-122"/>
                <a:ea typeface="仿宋" panose="02010609060101010101" pitchFamily="49" charset="-122"/>
              </a:rPr>
              <a:t>同一类对象</a:t>
            </a:r>
            <a:r>
              <a:rPr lang="zh-CN" altLang="en-US" sz="2400" dirty="0">
                <a:latin typeface="仿宋" panose="02010609060101010101" pitchFamily="49" charset="-122"/>
                <a:ea typeface="仿宋" panose="02010609060101010101" pitchFamily="49" charset="-122"/>
              </a:rPr>
              <a:t>的共同属性和行为，而接口可以表示</a:t>
            </a:r>
            <a:r>
              <a:rPr lang="zh-CN" altLang="en-US" sz="2400" b="1" dirty="0">
                <a:latin typeface="仿宋" panose="02010609060101010101" pitchFamily="49" charset="-122"/>
                <a:ea typeface="仿宋" panose="02010609060101010101" pitchFamily="49" charset="-122"/>
              </a:rPr>
              <a:t>不同类的对象</a:t>
            </a:r>
            <a:r>
              <a:rPr lang="zh-CN" altLang="en-US" sz="2400" dirty="0">
                <a:latin typeface="仿宋" panose="02010609060101010101" pitchFamily="49" charset="-122"/>
                <a:ea typeface="仿宋" panose="02010609060101010101" pitchFamily="49" charset="-122"/>
              </a:rPr>
              <a:t>的属性和行为，这是概念上的不同。</a:t>
            </a:r>
          </a:p>
          <a:p>
            <a:r>
              <a:rPr lang="zh-CN" altLang="en-US" sz="2400" dirty="0">
                <a:latin typeface="仿宋" panose="02010609060101010101" pitchFamily="49" charset="-122"/>
                <a:ea typeface="仿宋" panose="02010609060101010101" pitchFamily="49" charset="-122"/>
              </a:rPr>
              <a:t>接口用于规范不同类的对象所应具有的操作，但每类对象的具体操作由具体类定义。</a:t>
            </a:r>
          </a:p>
        </p:txBody>
      </p:sp>
      <p:sp>
        <p:nvSpPr>
          <p:cNvPr id="9" name="矩形 8">
            <a:extLst>
              <a:ext uri="{FF2B5EF4-FFF2-40B4-BE49-F238E27FC236}">
                <a16:creationId xmlns:a16="http://schemas.microsoft.com/office/drawing/2014/main" id="{DA4E7C1E-EA5A-4577-80D1-0C8155DCFC3D}"/>
              </a:ext>
            </a:extLst>
          </p:cNvPr>
          <p:cNvSpPr/>
          <p:nvPr/>
        </p:nvSpPr>
        <p:spPr>
          <a:xfrm>
            <a:off x="2205" y="6019200"/>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D28AF25F-2AB8-4DF2-89F0-C0F0FF16D0BD}"/>
              </a:ext>
            </a:extLst>
          </p:cNvPr>
          <p:cNvGrpSpPr/>
          <p:nvPr/>
        </p:nvGrpSpPr>
        <p:grpSpPr>
          <a:xfrm>
            <a:off x="763236" y="6188237"/>
            <a:ext cx="352168" cy="455508"/>
            <a:chOff x="5449889" y="1827213"/>
            <a:chExt cx="352250" cy="455613"/>
          </a:xfrm>
          <a:solidFill>
            <a:srgbClr val="FFFF00"/>
          </a:solidFill>
        </p:grpSpPr>
        <p:sp>
          <p:nvSpPr>
            <p:cNvPr id="11" name="Freeform 125">
              <a:extLst>
                <a:ext uri="{FF2B5EF4-FFF2-40B4-BE49-F238E27FC236}">
                  <a16:creationId xmlns:a16="http://schemas.microsoft.com/office/drawing/2014/main" id="{1C0FECD2-ADE8-4574-946A-18E05AA1A58E}"/>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07021172-645E-4ABE-9095-7A5D3C86979A}"/>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7E50E237-0344-4823-BCAC-BDB9FFF01BF5}"/>
              </a:ext>
            </a:extLst>
          </p:cNvPr>
          <p:cNvSpPr txBox="1">
            <a:spLocks/>
          </p:cNvSpPr>
          <p:nvPr/>
        </p:nvSpPr>
        <p:spPr>
          <a:xfrm>
            <a:off x="1071572" y="6171565"/>
            <a:ext cx="10204433" cy="92927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4.18】</a:t>
            </a:r>
            <a:r>
              <a:rPr lang="zh-CN" altLang="en-US" sz="2400" dirty="0">
                <a:solidFill>
                  <a:schemeClr val="bg1"/>
                </a:solidFill>
                <a:latin typeface="仿宋" panose="02010609060101010101" pitchFamily="49" charset="-122"/>
                <a:ea typeface="仿宋" panose="02010609060101010101" pitchFamily="49" charset="-122"/>
              </a:rPr>
              <a:t>不同类实现接口。</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Example4_18.java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E52E306C-4E10-4A14-A5E8-4DDBF97429E6}"/>
              </a:ext>
            </a:extLst>
          </p:cNvPr>
          <p:cNvGrpSpPr/>
          <p:nvPr/>
        </p:nvGrpSpPr>
        <p:grpSpPr>
          <a:xfrm flipH="1">
            <a:off x="6266175" y="5254882"/>
            <a:ext cx="5440340" cy="1357633"/>
            <a:chOff x="897607" y="5043462"/>
            <a:chExt cx="5441599" cy="1357947"/>
          </a:xfrm>
        </p:grpSpPr>
        <p:sp>
          <p:nvSpPr>
            <p:cNvPr id="15" name="矩形 14">
              <a:extLst>
                <a:ext uri="{FF2B5EF4-FFF2-40B4-BE49-F238E27FC236}">
                  <a16:creationId xmlns:a16="http://schemas.microsoft.com/office/drawing/2014/main" id="{DE6C4B6B-5793-48A0-BA8F-954281720738}"/>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62B7C5A6-305A-4C8D-86EE-286C38AC421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8909995C-9D40-44A0-A72A-E9A7FA6411BC}"/>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0DE38C3-075D-4F32-9EF2-6F7AE139FE73}"/>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23C0BFF-A626-478D-ADD5-85DAA5558AF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68E6E876-F848-42DC-B462-D37AFC990CA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B37A58A4-9EF6-492E-B70C-D3D999F076B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4788E1BC-F7B8-4B16-B882-E73A6CF23090}"/>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8A5F51F-A7A4-444B-A94B-71840F5381E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9E29BF6-BF8D-4E34-AB94-4380A2DD320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C84416A-2B50-4AFC-A31F-B0DB6F6E138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5AE6E9E3-970E-4981-82FF-85C49D43F2C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AD34FD86-54DD-4FAC-BB1C-1DAEF769737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F56ABCBC-87B1-4FE9-8750-5C41872F0473}"/>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758A4B5F-3EA5-43A7-AD84-81AEEB24BFB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F7B3215-4BC9-48C8-BA82-E8EE1261DB7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52F66401-45B9-4F65-AAAC-02A6DC7946B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6504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500"/>
                            </p:stCondLst>
                            <p:childTnLst>
                              <p:par>
                                <p:cTn id="29" presetID="3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par>
                          <p:cTn id="35" fill="hold">
                            <p:stCondLst>
                              <p:cond delay="15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6" presetClass="entr" presetSubtype="32" fill="hold" grpId="0" nodeType="afterEffect">
                                  <p:stCondLst>
                                    <p:cond delay="0"/>
                                  </p:stCondLst>
                                  <p:childTnLst>
                                    <p:set>
                                      <p:cBhvr>
                                        <p:cTn id="42" dur="1" fill="hold">
                                          <p:stCondLst>
                                            <p:cond delay="0"/>
                                          </p:stCondLst>
                                        </p:cTn>
                                        <p:tgtEl>
                                          <p:spTgt spid="33">
                                            <p:bg/>
                                          </p:spTgt>
                                        </p:tgtEl>
                                        <p:attrNameLst>
                                          <p:attrName>style.visibility</p:attrName>
                                        </p:attrNameLst>
                                      </p:cBhvr>
                                      <p:to>
                                        <p:strVal val="visible"/>
                                      </p:to>
                                    </p:set>
                                    <p:animEffect transition="in" filter="circle(out)">
                                      <p:cBhvr>
                                        <p:cTn id="43" dur="2000"/>
                                        <p:tgtEl>
                                          <p:spTgt spid="33">
                                            <p:bg/>
                                          </p:spTgt>
                                        </p:tgtEl>
                                      </p:cBhvr>
                                    </p:animEffect>
                                  </p:childTnLst>
                                </p:cTn>
                              </p:par>
                            </p:childTnLst>
                          </p:cTn>
                        </p:par>
                        <p:par>
                          <p:cTn id="44" fill="hold">
                            <p:stCondLst>
                              <p:cond delay="4000"/>
                            </p:stCondLst>
                            <p:childTnLst>
                              <p:par>
                                <p:cTn id="45" presetID="2" presetClass="entr" presetSubtype="9" fill="hold" grpId="0" nodeType="afterEffect" nodePh="1">
                                  <p:stCondLst>
                                    <p:cond delay="0"/>
                                  </p:stCondLst>
                                  <p:endCondLst>
                                    <p:cond evt="begin" delay="0">
                                      <p:tn val="45"/>
                                    </p:cond>
                                  </p:endCondLst>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40" grpId="0" animBg="1"/>
      <p:bldP spid="8" grpId="0" uiExpand="1" build="p"/>
      <p:bldP spid="9" grpId="0" animBg="1"/>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282183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4.3   </a:t>
            </a:r>
            <a:r>
              <a:rPr lang="zh-CN" altLang="en-US" sz="2400" b="1" dirty="0">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4.4   </a:t>
            </a:r>
            <a:r>
              <a:rPr lang="zh-CN" altLang="en-US" sz="2400" b="1" dirty="0">
                <a:solidFill>
                  <a:schemeClr val="bg1"/>
                </a:solidFill>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4.6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2871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aphicFrame>
        <p:nvGraphicFramePr>
          <p:cNvPr id="7" name="对象 6">
            <a:extLst>
              <a:ext uri="{FF2B5EF4-FFF2-40B4-BE49-F238E27FC236}">
                <a16:creationId xmlns:a16="http://schemas.microsoft.com/office/drawing/2014/main" id="{E8769A7A-811C-4287-A245-8508295B1B52}"/>
              </a:ext>
            </a:extLst>
          </p:cNvPr>
          <p:cNvGraphicFramePr>
            <a:graphicFrameLocks noChangeAspect="1"/>
          </p:cNvGraphicFramePr>
          <p:nvPr>
            <p:extLst>
              <p:ext uri="{D42A27DB-BD31-4B8C-83A1-F6EECF244321}">
                <p14:modId xmlns:p14="http://schemas.microsoft.com/office/powerpoint/2010/main" val="1987834311"/>
              </p:ext>
            </p:extLst>
          </p:nvPr>
        </p:nvGraphicFramePr>
        <p:xfrm>
          <a:off x="989806" y="5441231"/>
          <a:ext cx="10406062" cy="1447800"/>
        </p:xfrm>
        <a:graphic>
          <a:graphicData uri="http://schemas.openxmlformats.org/presentationml/2006/ole">
            <mc:AlternateContent xmlns:mc="http://schemas.openxmlformats.org/markup-compatibility/2006">
              <mc:Choice xmlns:v="urn:schemas-microsoft-com:vml" Requires="v">
                <p:oleObj spid="_x0000_s12303" r:id="rId3" imgW="4382947" imgH="610164" progId="Visio.Drawing.11">
                  <p:embed/>
                </p:oleObj>
              </mc:Choice>
              <mc:Fallback>
                <p:oleObj r:id="rId3" imgW="4382947" imgH="610164"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806" y="5441231"/>
                        <a:ext cx="10406062" cy="1447800"/>
                      </a:xfrm>
                      <a:prstGeom prst="rect">
                        <a:avLst/>
                      </a:prstGeom>
                      <a:noFill/>
                    </p:spPr>
                  </p:pic>
                </p:oleObj>
              </mc:Fallback>
            </mc:AlternateContent>
          </a:graphicData>
        </a:graphic>
      </p:graphicFrame>
      <p:sp>
        <p:nvSpPr>
          <p:cNvPr id="8" name="Freeform 3">
            <a:extLst>
              <a:ext uri="{FF2B5EF4-FFF2-40B4-BE49-F238E27FC236}">
                <a16:creationId xmlns:a16="http://schemas.microsoft.com/office/drawing/2014/main" id="{90125907-3D7D-4C34-9C1F-F4CF7EB73BED}"/>
              </a:ext>
            </a:extLst>
          </p:cNvPr>
          <p:cNvSpPr/>
          <p:nvPr/>
        </p:nvSpPr>
        <p:spPr>
          <a:xfrm>
            <a:off x="20344" y="3468583"/>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Freeform 3">
            <a:extLst>
              <a:ext uri="{FF2B5EF4-FFF2-40B4-BE49-F238E27FC236}">
                <a16:creationId xmlns:a16="http://schemas.microsoft.com/office/drawing/2014/main" id="{69713CC5-C426-4FE6-AB1F-6D4B4E71BD2B}"/>
              </a:ext>
            </a:extLst>
          </p:cNvPr>
          <p:cNvSpPr/>
          <p:nvPr/>
        </p:nvSpPr>
        <p:spPr>
          <a:xfrm>
            <a:off x="0" y="1726343"/>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B9D6868F-55F7-47BE-9B72-FB9E53E500EB}"/>
              </a:ext>
            </a:extLst>
          </p:cNvPr>
          <p:cNvSpPr txBox="1">
            <a:spLocks/>
          </p:cNvSpPr>
          <p:nvPr/>
        </p:nvSpPr>
        <p:spPr>
          <a:xfrm>
            <a:off x="1069615" y="1736237"/>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类名</a:t>
            </a:r>
          </a:p>
        </p:txBody>
      </p:sp>
      <p:sp>
        <p:nvSpPr>
          <p:cNvPr id="11" name="内容占位符 2">
            <a:extLst>
              <a:ext uri="{FF2B5EF4-FFF2-40B4-BE49-F238E27FC236}">
                <a16:creationId xmlns:a16="http://schemas.microsoft.com/office/drawing/2014/main" id="{8EB0A53D-5392-440C-A216-C287469047A3}"/>
              </a:ext>
            </a:extLst>
          </p:cNvPr>
          <p:cNvSpPr txBox="1">
            <a:spLocks/>
          </p:cNvSpPr>
          <p:nvPr/>
        </p:nvSpPr>
        <p:spPr>
          <a:xfrm>
            <a:off x="1069615" y="2299798"/>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310CF0E1-9B56-4490-94AB-1C20FDE173EF}"/>
              </a:ext>
            </a:extLst>
          </p:cNvPr>
          <p:cNvSpPr txBox="1">
            <a:spLocks/>
          </p:cNvSpPr>
          <p:nvPr/>
        </p:nvSpPr>
        <p:spPr>
          <a:xfrm>
            <a:off x="1069615" y="3473530"/>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可见性表示</a:t>
            </a:r>
          </a:p>
        </p:txBody>
      </p:sp>
      <p:sp>
        <p:nvSpPr>
          <p:cNvPr id="13" name="内容占位符 2">
            <a:extLst>
              <a:ext uri="{FF2B5EF4-FFF2-40B4-BE49-F238E27FC236}">
                <a16:creationId xmlns:a16="http://schemas.microsoft.com/office/drawing/2014/main" id="{B3434AD6-7F35-4739-A91F-1FFE6D778311}"/>
              </a:ext>
            </a:extLst>
          </p:cNvPr>
          <p:cNvSpPr txBox="1">
            <a:spLocks/>
          </p:cNvSpPr>
          <p:nvPr/>
        </p:nvSpPr>
        <p:spPr>
          <a:xfrm>
            <a:off x="1069615" y="4961243"/>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4" name="TextBox 39">
            <a:extLst>
              <a:ext uri="{FF2B5EF4-FFF2-40B4-BE49-F238E27FC236}">
                <a16:creationId xmlns:a16="http://schemas.microsoft.com/office/drawing/2014/main" id="{0806BEE0-3EB4-471D-86C9-0D7B3EC402C7}"/>
              </a:ext>
            </a:extLst>
          </p:cNvPr>
          <p:cNvSpPr txBox="1"/>
          <p:nvPr/>
        </p:nvSpPr>
        <p:spPr>
          <a:xfrm>
            <a:off x="1218406" y="1421543"/>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69D90CA0-D847-4916-9914-2C473A46262E}"/>
              </a:ext>
            </a:extLst>
          </p:cNvPr>
          <p:cNvSpPr txBox="1">
            <a:spLocks/>
          </p:cNvSpPr>
          <p:nvPr/>
        </p:nvSpPr>
        <p:spPr>
          <a:xfrm>
            <a:off x="989806" y="2375998"/>
            <a:ext cx="10668000" cy="645745"/>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类名用于表示类。</a:t>
            </a:r>
          </a:p>
          <a:p>
            <a:r>
              <a:rPr lang="zh-CN" altLang="en-US" sz="2400" dirty="0">
                <a:latin typeface="仿宋" panose="02010609060101010101" pitchFamily="49" charset="-122"/>
                <a:ea typeface="仿宋" panose="02010609060101010101" pitchFamily="49" charset="-122"/>
              </a:rPr>
              <a:t>如果是抽象类，则“类名”用斜体表示（手绘时，在类名下面加下划线）。</a:t>
            </a:r>
          </a:p>
        </p:txBody>
      </p:sp>
      <p:sp>
        <p:nvSpPr>
          <p:cNvPr id="16" name="内容占位符 2">
            <a:extLst>
              <a:ext uri="{FF2B5EF4-FFF2-40B4-BE49-F238E27FC236}">
                <a16:creationId xmlns:a16="http://schemas.microsoft.com/office/drawing/2014/main" id="{E95DBF36-92E6-4C7B-954B-16F3B535BBD2}"/>
              </a:ext>
            </a:extLst>
          </p:cNvPr>
          <p:cNvSpPr txBox="1">
            <a:spLocks/>
          </p:cNvSpPr>
          <p:nvPr/>
        </p:nvSpPr>
        <p:spPr>
          <a:xfrm>
            <a:off x="1084344" y="4183931"/>
            <a:ext cx="10359591" cy="1981200"/>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可见性即成员的可访问性（</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中的访问限定词）。在</a:t>
            </a:r>
            <a:r>
              <a:rPr lang="en-US" altLang="zh-CN" sz="2400" dirty="0">
                <a:latin typeface="仿宋" panose="02010609060101010101" pitchFamily="49" charset="-122"/>
                <a:ea typeface="仿宋" panose="02010609060101010101" pitchFamily="49" charset="-122"/>
              </a:rPr>
              <a:t>UML</a:t>
            </a:r>
            <a:r>
              <a:rPr lang="zh-CN" altLang="en-US" sz="2400" dirty="0">
                <a:latin typeface="仿宋" panose="02010609060101010101" pitchFamily="49" charset="-122"/>
                <a:ea typeface="仿宋" panose="02010609060101010101" pitchFamily="49" charset="-122"/>
              </a:rPr>
              <a:t>中，私有成员用“</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表示，公有成员用“</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表示，保护成员用“</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表示。如果成员的可见性为默认（</a:t>
            </a:r>
            <a:r>
              <a:rPr lang="en-US" altLang="zh-CN" sz="2400" dirty="0">
                <a:latin typeface="仿宋" panose="02010609060101010101" pitchFamily="49" charset="-122"/>
                <a:ea typeface="仿宋" panose="02010609060101010101" pitchFamily="49" charset="-122"/>
              </a:rPr>
              <a:t>default</a:t>
            </a:r>
            <a:r>
              <a:rPr lang="zh-CN" altLang="en-US" sz="2400" dirty="0">
                <a:latin typeface="仿宋" panose="02010609060101010101" pitchFamily="49" charset="-122"/>
                <a:ea typeface="仿宋" panose="02010609060101010101" pitchFamily="49" charset="-122"/>
              </a:rPr>
              <a:t>），则成员前无任何可见性符号。</a:t>
            </a:r>
          </a:p>
        </p:txBody>
      </p:sp>
    </p:spTree>
    <p:extLst>
      <p:ext uri="{BB962C8B-B14F-4D97-AF65-F5344CB8AC3E}">
        <p14:creationId xmlns:p14="http://schemas.microsoft.com/office/powerpoint/2010/main" val="18952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style.rotation</p:attrName>
                                        </p:attrNameLst>
                                      </p:cBhvr>
                                      <p:tavLst>
                                        <p:tav tm="0">
                                          <p:val>
                                            <p:fltVal val="90"/>
                                          </p:val>
                                        </p:tav>
                                        <p:tav tm="100000">
                                          <p:val>
                                            <p:fltVal val="0"/>
                                          </p:val>
                                        </p:tav>
                                      </p:tavLst>
                                    </p:anim>
                                    <p:animEffect transition="in" filter="fade">
                                      <p:cBhvr>
                                        <p:cTn id="14" dur="1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9"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 calcmode="lin" valueType="num">
                                      <p:cBhvr additive="base">
                                        <p:cTn id="26"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 calcmode="lin" valueType="num">
                                      <p:cBhvr additive="base">
                                        <p:cTn id="32"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3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animBg="1"/>
      <p:bldP spid="10" grpId="0"/>
      <p:bldP spid="12" grpId="0"/>
      <p:bldP spid="15" grpId="0" uiExpand="1" build="p"/>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38F72150-7A58-4BCE-8F32-BA4C3584387B}"/>
              </a:ext>
            </a:extLst>
          </p:cNvPr>
          <p:cNvSpPr/>
          <p:nvPr/>
        </p:nvSpPr>
        <p:spPr>
          <a:xfrm>
            <a:off x="0" y="36485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2400">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146CD45D-F04C-444E-85E6-80AA0F7428AE}"/>
              </a:ext>
            </a:extLst>
          </p:cNvPr>
          <p:cNvSpPr/>
          <p:nvPr/>
        </p:nvSpPr>
        <p:spPr>
          <a:xfrm>
            <a:off x="0" y="16009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2400">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8415A501-6596-4A44-B7F9-40992E9F7F71}"/>
              </a:ext>
            </a:extLst>
          </p:cNvPr>
          <p:cNvSpPr txBox="1">
            <a:spLocks/>
          </p:cNvSpPr>
          <p:nvPr/>
        </p:nvSpPr>
        <p:spPr>
          <a:xfrm>
            <a:off x="1069615" y="16108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属性的表示</a:t>
            </a:r>
          </a:p>
        </p:txBody>
      </p:sp>
      <p:sp>
        <p:nvSpPr>
          <p:cNvPr id="10" name="内容占位符 2">
            <a:extLst>
              <a:ext uri="{FF2B5EF4-FFF2-40B4-BE49-F238E27FC236}">
                <a16:creationId xmlns:a16="http://schemas.microsoft.com/office/drawing/2014/main" id="{27D8F460-8862-446C-A5C7-20AA712E28AA}"/>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4D763FFE-6951-465A-A894-8663AC147889}"/>
              </a:ext>
            </a:extLst>
          </p:cNvPr>
          <p:cNvSpPr txBox="1">
            <a:spLocks/>
          </p:cNvSpPr>
          <p:nvPr/>
        </p:nvSpPr>
        <p:spPr>
          <a:xfrm>
            <a:off x="1069615" y="3658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操作的表示</a:t>
            </a:r>
          </a:p>
        </p:txBody>
      </p:sp>
      <p:sp>
        <p:nvSpPr>
          <p:cNvPr id="12" name="内容占位符 2">
            <a:extLst>
              <a:ext uri="{FF2B5EF4-FFF2-40B4-BE49-F238E27FC236}">
                <a16:creationId xmlns:a16="http://schemas.microsoft.com/office/drawing/2014/main" id="{418C7CDE-A279-4F18-9984-4CFAB60AA394}"/>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sz="2400" dirty="0">
              <a:latin typeface="仿宋" panose="02010609060101010101" pitchFamily="49" charset="-122"/>
              <a:ea typeface="仿宋" panose="02010609060101010101" pitchFamily="49" charset="-122"/>
            </a:endParaRPr>
          </a:p>
        </p:txBody>
      </p:sp>
      <p:sp>
        <p:nvSpPr>
          <p:cNvPr id="13" name="TextBox 39">
            <a:extLst>
              <a:ext uri="{FF2B5EF4-FFF2-40B4-BE49-F238E27FC236}">
                <a16:creationId xmlns:a16="http://schemas.microsoft.com/office/drawing/2014/main" id="{8D7D062D-1091-4B69-A971-959E1A22C7F0}"/>
              </a:ext>
            </a:extLst>
          </p:cNvPr>
          <p:cNvSpPr txBox="1"/>
          <p:nvPr/>
        </p:nvSpPr>
        <p:spPr>
          <a:xfrm>
            <a:off x="1218406" y="1296194"/>
            <a:ext cx="4267200" cy="461665"/>
          </a:xfrm>
          <a:prstGeom prst="rect">
            <a:avLst/>
          </a:prstGeom>
          <a:noFill/>
        </p:spPr>
        <p:txBody>
          <a:bodyPr wrap="square" rtlCol="0">
            <a:spAutoFit/>
          </a:bodyPr>
          <a:lstStyle/>
          <a:p>
            <a:endParaRPr lang="zh-CN" altLang="en-US" sz="2400" dirty="0">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498DA590-9662-434D-AE50-2EF9287BBC04}"/>
              </a:ext>
            </a:extLst>
          </p:cNvPr>
          <p:cNvSpPr txBox="1">
            <a:spLocks/>
          </p:cNvSpPr>
          <p:nvPr/>
        </p:nvSpPr>
        <p:spPr>
          <a:xfrm>
            <a:off x="989806" y="2250649"/>
            <a:ext cx="10359591" cy="645745"/>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属性的表示形式是：</a:t>
            </a:r>
          </a:p>
          <a:p>
            <a:pPr indent="1076325"/>
            <a:r>
              <a:rPr lang="zh-CN" altLang="en-US" sz="2400" dirty="0">
                <a:latin typeface="仿宋" panose="02010609060101010101" pitchFamily="49" charset="-122"/>
                <a:ea typeface="仿宋" panose="02010609060101010101" pitchFamily="49" charset="-122"/>
              </a:rPr>
              <a:t>属性名</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类型</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初值</a:t>
            </a:r>
            <a:r>
              <a:rPr lang="en-US" altLang="zh-CN" sz="2400" dirty="0">
                <a:latin typeface="仿宋" panose="02010609060101010101" pitchFamily="49" charset="-122"/>
                <a:ea typeface="仿宋" panose="02010609060101010101" pitchFamily="49" charset="-122"/>
              </a:rPr>
              <a:t>]</a:t>
            </a:r>
          </a:p>
        </p:txBody>
      </p:sp>
      <p:sp>
        <p:nvSpPr>
          <p:cNvPr id="15" name="内容占位符 2">
            <a:extLst>
              <a:ext uri="{FF2B5EF4-FFF2-40B4-BE49-F238E27FC236}">
                <a16:creationId xmlns:a16="http://schemas.microsoft.com/office/drawing/2014/main" id="{52A4913E-5694-47EF-B592-57424ED3EDC4}"/>
              </a:ext>
            </a:extLst>
          </p:cNvPr>
          <p:cNvSpPr txBox="1">
            <a:spLocks/>
          </p:cNvSpPr>
          <p:nvPr/>
        </p:nvSpPr>
        <p:spPr>
          <a:xfrm>
            <a:off x="1069615" y="4344194"/>
            <a:ext cx="10359591" cy="1981200"/>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操作的表示形式是：</a:t>
            </a:r>
          </a:p>
          <a:p>
            <a:pPr indent="1076325"/>
            <a:r>
              <a:rPr lang="zh-CN" altLang="en-US" sz="2400" dirty="0">
                <a:latin typeface="仿宋" panose="02010609060101010101" pitchFamily="49" charset="-122"/>
                <a:ea typeface="仿宋" panose="02010609060101010101" pitchFamily="49" charset="-122"/>
              </a:rPr>
              <a:t>方法名</a:t>
            </a:r>
            <a:r>
              <a:rPr lang="en-US" altLang="zh-CN" sz="2400" dirty="0">
                <a:latin typeface="仿宋" panose="02010609060101010101" pitchFamily="49" charset="-122"/>
                <a:ea typeface="仿宋" panose="02010609060101010101" pitchFamily="49" charset="-122"/>
              </a:rPr>
              <a:t>([in/out]</a:t>
            </a:r>
            <a:r>
              <a:rPr lang="zh-CN" altLang="en-US" sz="2400" dirty="0">
                <a:latin typeface="仿宋" panose="02010609060101010101" pitchFamily="49" charset="-122"/>
                <a:ea typeface="仿宋" panose="02010609060101010101" pitchFamily="49" charset="-122"/>
              </a:rPr>
              <a:t>参数名</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参数类型</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操作类型</a:t>
            </a:r>
          </a:p>
          <a:p>
            <a:r>
              <a:rPr lang="zh-CN" altLang="en-US" sz="2400" dirty="0">
                <a:latin typeface="仿宋" panose="02010609060101010101" pitchFamily="49" charset="-122"/>
                <a:ea typeface="仿宋" panose="02010609060101010101" pitchFamily="49" charset="-122"/>
              </a:rPr>
              <a:t>如果属性或操作有下划线，则该属性或操作为静态成员。</a:t>
            </a:r>
          </a:p>
        </p:txBody>
      </p:sp>
    </p:spTree>
    <p:extLst>
      <p:ext uri="{BB962C8B-B14F-4D97-AF65-F5344CB8AC3E}">
        <p14:creationId xmlns:p14="http://schemas.microsoft.com/office/powerpoint/2010/main" val="422891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3" fill="hold" grpId="0" nodeType="after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 calcmode="lin" valueType="num">
                                      <p:cBhvr additive="base">
                                        <p:cTn id="24"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 presetClass="entr" presetSubtype="9" fill="hold" nodeType="after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 calcmode="lin" valueType="num">
                                      <p:cBhvr additive="base">
                                        <p:cTn id="39"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15">
                                            <p:txEl>
                                              <p:pRg st="1" end="1"/>
                                            </p:txEl>
                                          </p:spTgt>
                                        </p:tgtEl>
                                        <p:attrNameLst>
                                          <p:attrName>style.visibility</p:attrName>
                                        </p:attrNameLst>
                                      </p:cBhvr>
                                      <p:to>
                                        <p:strVal val="visible"/>
                                      </p:to>
                                    </p:set>
                                    <p:anim calcmode="lin" valueType="num">
                                      <p:cBhvr>
                                        <p:cTn id="44"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5"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46"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47" dur="1000"/>
                                        <p:tgtEl>
                                          <p:spTgt spid="1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3" fill="hold" nodeType="clickEffect">
                                  <p:stCondLst>
                                    <p:cond delay="0"/>
                                  </p:stCondLst>
                                  <p:childTnLst>
                                    <p:set>
                                      <p:cBhvr>
                                        <p:cTn id="51" dur="1" fill="hold">
                                          <p:stCondLst>
                                            <p:cond delay="0"/>
                                          </p:stCondLst>
                                        </p:cTn>
                                        <p:tgtEl>
                                          <p:spTgt spid="15">
                                            <p:txEl>
                                              <p:pRg st="2" end="2"/>
                                            </p:txEl>
                                          </p:spTgt>
                                        </p:tgtEl>
                                        <p:attrNameLst>
                                          <p:attrName>style.visibility</p:attrName>
                                        </p:attrNameLst>
                                      </p:cBhvr>
                                      <p:to>
                                        <p:strVal val="visible"/>
                                      </p:to>
                                    </p:set>
                                    <p:anim calcmode="lin" valueType="num">
                                      <p:cBhvr additive="base">
                                        <p:cTn id="52"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animBg="1"/>
      <p:bldP spid="9" grpId="0"/>
      <p:bldP spid="11" grpId="0"/>
      <p:bldP spid="1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3E0727DA-E0CC-4A71-A18A-003C40C8DDCE}"/>
              </a:ext>
            </a:extLst>
          </p:cNvPr>
          <p:cNvSpPr/>
          <p:nvPr/>
        </p:nvSpPr>
        <p:spPr bwMode="auto">
          <a:xfrm>
            <a:off x="20344" y="2284525"/>
            <a:ext cx="12190412" cy="3429000"/>
          </a:xfrm>
          <a:prstGeom prst="rect">
            <a:avLst/>
          </a:prstGeom>
          <a:solidFill>
            <a:schemeClr val="bg1">
              <a:lumMod val="85000"/>
              <a:alpha val="72941"/>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楷体_GB2312" pitchFamily="49" charset="-122"/>
            </a:endParaRPr>
          </a:p>
        </p:txBody>
      </p:sp>
      <p:cxnSp>
        <p:nvCxnSpPr>
          <p:cNvPr id="8" name="直接连接符 7">
            <a:extLst>
              <a:ext uri="{FF2B5EF4-FFF2-40B4-BE49-F238E27FC236}">
                <a16:creationId xmlns:a16="http://schemas.microsoft.com/office/drawing/2014/main" id="{9C0497BF-D339-46A2-906E-BF97CDF2CC40}"/>
              </a:ext>
            </a:extLst>
          </p:cNvPr>
          <p:cNvCxnSpPr/>
          <p:nvPr/>
        </p:nvCxnSpPr>
        <p:spPr bwMode="auto">
          <a:xfrm>
            <a:off x="-4447" y="2130998"/>
            <a:ext cx="12241574" cy="0"/>
          </a:xfrm>
          <a:prstGeom prst="line">
            <a:avLst/>
          </a:prstGeom>
          <a:solidFill>
            <a:schemeClr val="accent1"/>
          </a:solidFill>
          <a:ln w="57150" cap="flat" cmpd="sng" algn="ctr">
            <a:solidFill>
              <a:schemeClr val="tx2">
                <a:lumMod val="75000"/>
              </a:schemeClr>
            </a:solidFill>
            <a:prstDash val="solid"/>
            <a:round/>
            <a:headEnd type="none" w="med" len="med"/>
            <a:tailEnd type="none" w="med" len="med"/>
          </a:ln>
          <a:effectLst/>
        </p:spPr>
      </p:cxnSp>
      <p:cxnSp>
        <p:nvCxnSpPr>
          <p:cNvPr id="9" name="直接连接符 8">
            <a:extLst>
              <a:ext uri="{FF2B5EF4-FFF2-40B4-BE49-F238E27FC236}">
                <a16:creationId xmlns:a16="http://schemas.microsoft.com/office/drawing/2014/main" id="{64B3F138-0BC2-475B-B1A9-B20E159310B1}"/>
              </a:ext>
            </a:extLst>
          </p:cNvPr>
          <p:cNvCxnSpPr/>
          <p:nvPr/>
        </p:nvCxnSpPr>
        <p:spPr bwMode="auto">
          <a:xfrm>
            <a:off x="-4447" y="5940998"/>
            <a:ext cx="12241574" cy="0"/>
          </a:xfrm>
          <a:prstGeom prst="line">
            <a:avLst/>
          </a:prstGeom>
          <a:solidFill>
            <a:schemeClr val="accent1"/>
          </a:solidFill>
          <a:ln w="57150" cap="flat" cmpd="sng" algn="ctr">
            <a:solidFill>
              <a:schemeClr val="tx2">
                <a:lumMod val="75000"/>
              </a:schemeClr>
            </a:solidFill>
            <a:prstDash val="solid"/>
            <a:round/>
            <a:headEnd type="none" w="med" len="med"/>
            <a:tailEnd type="none" w="med" len="med"/>
          </a:ln>
          <a:effectLst/>
        </p:spPr>
      </p:cxnSp>
      <p:graphicFrame>
        <p:nvGraphicFramePr>
          <p:cNvPr id="10" name="对象 9">
            <a:extLst>
              <a:ext uri="{FF2B5EF4-FFF2-40B4-BE49-F238E27FC236}">
                <a16:creationId xmlns:a16="http://schemas.microsoft.com/office/drawing/2014/main" id="{D018A071-33B5-4D29-89E9-B9C37893CCB3}"/>
              </a:ext>
            </a:extLst>
          </p:cNvPr>
          <p:cNvGraphicFramePr>
            <a:graphicFrameLocks noChangeAspect="1"/>
          </p:cNvGraphicFramePr>
          <p:nvPr>
            <p:extLst>
              <p:ext uri="{D42A27DB-BD31-4B8C-83A1-F6EECF244321}">
                <p14:modId xmlns:p14="http://schemas.microsoft.com/office/powerpoint/2010/main" val="1023289638"/>
              </p:ext>
            </p:extLst>
          </p:nvPr>
        </p:nvGraphicFramePr>
        <p:xfrm>
          <a:off x="1569920" y="2511998"/>
          <a:ext cx="9506733" cy="2778522"/>
        </p:xfrm>
        <a:graphic>
          <a:graphicData uri="http://schemas.openxmlformats.org/presentationml/2006/ole">
            <mc:AlternateContent xmlns:mc="http://schemas.openxmlformats.org/markup-compatibility/2006">
              <mc:Choice xmlns:v="urn:schemas-microsoft-com:vml" Requires="v">
                <p:oleObj spid="_x0000_s13327" r:id="rId3" imgW="5236883" imgH="1535769" progId="">
                  <p:embed/>
                </p:oleObj>
              </mc:Choice>
              <mc:Fallback>
                <p:oleObj r:id="rId3" imgW="5236883" imgH="1535769" progId="">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920" y="2511998"/>
                        <a:ext cx="9506733" cy="2778522"/>
                      </a:xfrm>
                      <a:prstGeom prst="rect">
                        <a:avLst/>
                      </a:prstGeom>
                      <a:noFill/>
                      <a:ln>
                        <a:noFill/>
                      </a:ln>
                    </p:spPr>
                  </p:pic>
                </p:oleObj>
              </mc:Fallback>
            </mc:AlternateContent>
          </a:graphicData>
        </a:graphic>
      </p:graphicFrame>
      <p:sp>
        <p:nvSpPr>
          <p:cNvPr id="11" name="内容占位符 2">
            <a:extLst>
              <a:ext uri="{FF2B5EF4-FFF2-40B4-BE49-F238E27FC236}">
                <a16:creationId xmlns:a16="http://schemas.microsoft.com/office/drawing/2014/main" id="{520F7CF5-8724-4B4F-BC4C-9DF18B52C169}"/>
              </a:ext>
            </a:extLst>
          </p:cNvPr>
          <p:cNvSpPr txBox="1">
            <a:spLocks/>
          </p:cNvSpPr>
          <p:nvPr/>
        </p:nvSpPr>
        <p:spPr>
          <a:xfrm>
            <a:off x="1036520" y="1409053"/>
            <a:ext cx="10359591"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zh-CN" altLang="en-US" sz="2400" dirty="0">
                <a:solidFill>
                  <a:schemeClr val="tx1"/>
                </a:solidFill>
              </a:rPr>
              <a:t>如例</a:t>
            </a:r>
            <a:r>
              <a:rPr lang="en-US" altLang="zh-CN" sz="2400" dirty="0">
                <a:solidFill>
                  <a:schemeClr val="tx1"/>
                </a:solidFill>
              </a:rPr>
              <a:t>4.7</a:t>
            </a:r>
            <a:r>
              <a:rPr lang="zh-CN" altLang="en-US" sz="2400" dirty="0">
                <a:solidFill>
                  <a:schemeClr val="tx1"/>
                </a:solidFill>
              </a:rPr>
              <a:t>中，</a:t>
            </a:r>
            <a:r>
              <a:rPr lang="en-US" altLang="zh-CN" sz="2400" dirty="0">
                <a:solidFill>
                  <a:schemeClr val="tx1"/>
                </a:solidFill>
              </a:rPr>
              <a:t>Point</a:t>
            </a:r>
            <a:r>
              <a:rPr lang="zh-CN" altLang="en-US" sz="2400" dirty="0">
                <a:solidFill>
                  <a:schemeClr val="tx1"/>
                </a:solidFill>
              </a:rPr>
              <a:t>类可以表示成图</a:t>
            </a:r>
            <a:r>
              <a:rPr lang="en-US" altLang="zh-CN" sz="2400" dirty="0">
                <a:solidFill>
                  <a:schemeClr val="tx1"/>
                </a:solidFill>
              </a:rPr>
              <a:t>4-15</a:t>
            </a:r>
            <a:r>
              <a:rPr lang="zh-CN" altLang="en-US" sz="2400" dirty="0">
                <a:solidFill>
                  <a:schemeClr val="tx1"/>
                </a:solidFill>
              </a:rPr>
              <a:t>所示的类图。</a:t>
            </a:r>
          </a:p>
        </p:txBody>
      </p:sp>
      <p:grpSp>
        <p:nvGrpSpPr>
          <p:cNvPr id="12" name="组合 11">
            <a:extLst>
              <a:ext uri="{FF2B5EF4-FFF2-40B4-BE49-F238E27FC236}">
                <a16:creationId xmlns:a16="http://schemas.microsoft.com/office/drawing/2014/main" id="{B3FAFEF2-707E-4D9B-B837-11C17ECEC120}"/>
              </a:ext>
            </a:extLst>
          </p:cNvPr>
          <p:cNvGrpSpPr/>
          <p:nvPr/>
        </p:nvGrpSpPr>
        <p:grpSpPr>
          <a:xfrm flipH="1">
            <a:off x="6939343" y="5519120"/>
            <a:ext cx="5075839" cy="1304409"/>
            <a:chOff x="897607" y="5097000"/>
            <a:chExt cx="5075839" cy="1304409"/>
          </a:xfrm>
        </p:grpSpPr>
        <p:sp>
          <p:nvSpPr>
            <p:cNvPr id="13" name="矩形 12">
              <a:extLst>
                <a:ext uri="{FF2B5EF4-FFF2-40B4-BE49-F238E27FC236}">
                  <a16:creationId xmlns:a16="http://schemas.microsoft.com/office/drawing/2014/main" id="{E731F670-934D-40B8-A911-9BF047D04CFE}"/>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87D6041-420F-4797-A5AD-A5408E20119E}"/>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998D831-DA35-4B07-B8BE-E3952864A1F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E841CAF-7B69-4ED7-BDFA-0FB9616BB58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4A715-098F-4D64-85B5-BE855D083DE1}"/>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97212BF-A737-4924-A002-83FFCF886F9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2C9C297-2F5F-44B2-9067-45813ED999B9}"/>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D6344F8-5BAD-4EF3-9DFF-9E2FD4ED6AB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B3220E3-B59A-4250-B707-588A3FF485A1}"/>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02B86E3-1422-46EE-867A-14E16351F32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86364A0-9601-48CA-AC2B-AB5356C21BD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79B7005-D5C7-4260-AAAD-86CD5443357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914CFADE-2C13-47D5-881B-28E6DA994F50}"/>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E528ECF-1386-4A66-A611-EEE13C4437FD}"/>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630D886-666D-49FE-BEC3-2D0ACE548D3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0F46539-0B92-4A53-9530-2FF7A4AF43B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Tree>
    <p:extLst>
      <p:ext uri="{BB962C8B-B14F-4D97-AF65-F5344CB8AC3E}">
        <p14:creationId xmlns:p14="http://schemas.microsoft.com/office/powerpoint/2010/main" val="15079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000"/>
                            </p:stCondLst>
                            <p:childTnLst>
                              <p:par>
                                <p:cTn id="23" presetID="3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F4820421-F3B3-486C-88AB-21E5F7CFBD16}"/>
              </a:ext>
            </a:extLst>
          </p:cNvPr>
          <p:cNvSpPr/>
          <p:nvPr/>
        </p:nvSpPr>
        <p:spPr>
          <a:xfrm>
            <a:off x="0" y="28103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7324251-AF4B-41BB-ADC6-BD46A2E4BCE5}"/>
              </a:ext>
            </a:extLst>
          </p:cNvPr>
          <p:cNvSpPr txBox="1">
            <a:spLocks/>
          </p:cNvSpPr>
          <p:nvPr/>
        </p:nvSpPr>
        <p:spPr>
          <a:xfrm>
            <a:off x="1069615" y="28201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对象名的表示</a:t>
            </a:r>
          </a:p>
        </p:txBody>
      </p:sp>
      <p:sp>
        <p:nvSpPr>
          <p:cNvPr id="9" name="内容占位符 2">
            <a:extLst>
              <a:ext uri="{FF2B5EF4-FFF2-40B4-BE49-F238E27FC236}">
                <a16:creationId xmlns:a16="http://schemas.microsoft.com/office/drawing/2014/main" id="{D8B0004D-7C52-4B54-9B9D-6B8E9E982EE1}"/>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2E5B092D-F82D-4A1E-9860-CFE93101DEF9}"/>
              </a:ext>
            </a:extLst>
          </p:cNvPr>
          <p:cNvSpPr txBox="1">
            <a:spLocks/>
          </p:cNvSpPr>
          <p:nvPr/>
        </p:nvSpPr>
        <p:spPr>
          <a:xfrm>
            <a:off x="989806" y="3435349"/>
            <a:ext cx="10359591" cy="18994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对象名的表示形式是：</a:t>
            </a:r>
          </a:p>
          <a:p>
            <a:pPr marL="0" indent="107632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类名</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在“对象名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类名”下面要加下划线。</a:t>
            </a:r>
          </a:p>
        </p:txBody>
      </p:sp>
      <p:sp>
        <p:nvSpPr>
          <p:cNvPr id="11" name="内容占位符 2">
            <a:extLst>
              <a:ext uri="{FF2B5EF4-FFF2-40B4-BE49-F238E27FC236}">
                <a16:creationId xmlns:a16="http://schemas.microsoft.com/office/drawing/2014/main" id="{416D5B32-E902-41E5-B034-48625D0ED9FA}"/>
              </a:ext>
            </a:extLst>
          </p:cNvPr>
          <p:cNvSpPr txBox="1">
            <a:spLocks/>
          </p:cNvSpPr>
          <p:nvPr/>
        </p:nvSpPr>
        <p:spPr>
          <a:xfrm>
            <a:off x="989806" y="1488649"/>
            <a:ext cx="10359591"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表示对象时，将一个矩形分两栏，第一栏表示对象名，第二栏表示属性值。表示对象时不表示操作。</a:t>
            </a:r>
          </a:p>
        </p:txBody>
      </p:sp>
      <p:grpSp>
        <p:nvGrpSpPr>
          <p:cNvPr id="12" name="组合 11">
            <a:extLst>
              <a:ext uri="{FF2B5EF4-FFF2-40B4-BE49-F238E27FC236}">
                <a16:creationId xmlns:a16="http://schemas.microsoft.com/office/drawing/2014/main" id="{014988B7-8BAC-472C-A309-FB621CFF9944}"/>
              </a:ext>
            </a:extLst>
          </p:cNvPr>
          <p:cNvGrpSpPr/>
          <p:nvPr/>
        </p:nvGrpSpPr>
        <p:grpSpPr>
          <a:xfrm flipH="1">
            <a:off x="6749607" y="5500847"/>
            <a:ext cx="5441599" cy="1357947"/>
            <a:chOff x="897607" y="5043462"/>
            <a:chExt cx="5441599" cy="1357947"/>
          </a:xfrm>
        </p:grpSpPr>
        <p:sp>
          <p:nvSpPr>
            <p:cNvPr id="13" name="矩形 12">
              <a:extLst>
                <a:ext uri="{FF2B5EF4-FFF2-40B4-BE49-F238E27FC236}">
                  <a16:creationId xmlns:a16="http://schemas.microsoft.com/office/drawing/2014/main" id="{883A825B-4DC5-4407-A73E-7691469FF3E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FA8E02DB-4E9D-4BA1-9061-F8649D09E26F}"/>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71FE59AB-FEA6-492A-999A-629FF979051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99B9257-BFFF-4B7E-B277-CA0C537DB79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9078B54-AB98-4EA0-B673-8FEFFCC9ACA3}"/>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6827D79B-2D12-49E2-8882-317359C166B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F968F294-2EA5-4FFC-A8D5-7898E145673B}"/>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A20D6ED-6CEE-48C9-B8E7-30516931B3ED}"/>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C0FB837-C6CF-4195-A743-C11C445BAB1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B3C57DBF-DD11-4684-ADDD-343D46EAD7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57EE6E6E-58BC-4BF9-BB84-23BCE69144D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106070D-02DA-4C6F-BF9E-FF0255746A2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77E0BFBF-617C-4E7F-A15C-12AEF95ABACE}"/>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6481CFAC-AD61-4D09-9CD3-5F6F9FC846CC}"/>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B876C8BC-C130-439E-AED6-D4681BF0614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BA380D8-3F76-485A-BEFB-0329B2F3EE2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2AF42C1A-474E-4892-8AA3-590A9F912C5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81147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500"/>
                            </p:stCondLst>
                            <p:childTnLst>
                              <p:par>
                                <p:cTn id="28" presetID="2" presetClass="entr" presetSubtype="3" fill="hold" grpId="0" nodeType="after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2" presetClass="entr" presetSubtype="9" fill="hold" grpId="0" nodeType="after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 calcmode="lin" valueType="num">
                                      <p:cBhvr additive="base">
                                        <p:cTn id="3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2" end="2"/>
                                            </p:txEl>
                                          </p:spTgt>
                                        </p:tgtEl>
                                        <p:attrNameLst>
                                          <p:attrName>ppt_y</p:attrName>
                                        </p:attrNameLst>
                                      </p:cBhvr>
                                      <p:tavLst>
                                        <p:tav tm="0">
                                          <p:val>
                                            <p:strVal val="0-#ppt_h/2"/>
                                          </p:val>
                                        </p:tav>
                                        <p:tav tm="100000">
                                          <p:val>
                                            <p:strVal val="#ppt_y"/>
                                          </p:val>
                                        </p:tav>
                                      </p:tavLst>
                                    </p:anim>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righ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p:bldP spid="10" grpId="0" uiExpand="1" build="p"/>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D8B0004D-7C52-4B54-9B9D-6B8E9E982EE1}"/>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014988B7-8BAC-472C-A309-FB621CFF9944}"/>
              </a:ext>
            </a:extLst>
          </p:cNvPr>
          <p:cNvGrpSpPr/>
          <p:nvPr/>
        </p:nvGrpSpPr>
        <p:grpSpPr>
          <a:xfrm flipH="1">
            <a:off x="6749607" y="5500847"/>
            <a:ext cx="5441599" cy="1357947"/>
            <a:chOff x="897607" y="5043462"/>
            <a:chExt cx="5441599" cy="1357947"/>
          </a:xfrm>
        </p:grpSpPr>
        <p:sp>
          <p:nvSpPr>
            <p:cNvPr id="13" name="矩形 12">
              <a:extLst>
                <a:ext uri="{FF2B5EF4-FFF2-40B4-BE49-F238E27FC236}">
                  <a16:creationId xmlns:a16="http://schemas.microsoft.com/office/drawing/2014/main" id="{883A825B-4DC5-4407-A73E-7691469FF3E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FA8E02DB-4E9D-4BA1-9061-F8649D09E26F}"/>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71FE59AB-FEA6-492A-999A-629FF979051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99B9257-BFFF-4B7E-B277-CA0C537DB79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9078B54-AB98-4EA0-B673-8FEFFCC9ACA3}"/>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6827D79B-2D12-49E2-8882-317359C166B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F968F294-2EA5-4FFC-A8D5-7898E145673B}"/>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A20D6ED-6CEE-48C9-B8E7-30516931B3ED}"/>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C0FB837-C6CF-4195-A743-C11C445BAB1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B3C57DBF-DD11-4684-ADDD-343D46EAD74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57EE6E6E-58BC-4BF9-BB84-23BCE69144D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106070D-02DA-4C6F-BF9E-FF0255746A2A}"/>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77E0BFBF-617C-4E7F-A15C-12AEF95ABACE}"/>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6481CFAC-AD61-4D09-9CD3-5F6F9FC846CC}"/>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B876C8BC-C130-439E-AED6-D4681BF06142}"/>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BA380D8-3F76-485A-BEFB-0329B2F3EE2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2AF42C1A-474E-4892-8AA3-590A9F912C5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32" name="Freeform 3">
            <a:extLst>
              <a:ext uri="{FF2B5EF4-FFF2-40B4-BE49-F238E27FC236}">
                <a16:creationId xmlns:a16="http://schemas.microsoft.com/office/drawing/2014/main" id="{CE8F0C35-BD38-43D1-A8EA-5A4DB5FC682C}"/>
              </a:ext>
            </a:extLst>
          </p:cNvPr>
          <p:cNvSpPr/>
          <p:nvPr/>
        </p:nvSpPr>
        <p:spPr>
          <a:xfrm>
            <a:off x="0" y="16009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33" name="内容占位符 2">
            <a:extLst>
              <a:ext uri="{FF2B5EF4-FFF2-40B4-BE49-F238E27FC236}">
                <a16:creationId xmlns:a16="http://schemas.microsoft.com/office/drawing/2014/main" id="{2387B7DD-1D6C-45FD-BC44-C4FEA1AC94AF}"/>
              </a:ext>
            </a:extLst>
          </p:cNvPr>
          <p:cNvSpPr txBox="1">
            <a:spLocks/>
          </p:cNvSpPr>
          <p:nvPr/>
        </p:nvSpPr>
        <p:spPr>
          <a:xfrm>
            <a:off x="1069615" y="16108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属性值的表示</a:t>
            </a:r>
          </a:p>
        </p:txBody>
      </p:sp>
      <p:sp>
        <p:nvSpPr>
          <p:cNvPr id="34" name="内容占位符 2">
            <a:extLst>
              <a:ext uri="{FF2B5EF4-FFF2-40B4-BE49-F238E27FC236}">
                <a16:creationId xmlns:a16="http://schemas.microsoft.com/office/drawing/2014/main" id="{B57F5BC6-9F98-405F-993E-C12699704BE2}"/>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A75DA8AF-A503-4B4F-89E9-07685020420C}"/>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36" name="TextBox 39">
            <a:extLst>
              <a:ext uri="{FF2B5EF4-FFF2-40B4-BE49-F238E27FC236}">
                <a16:creationId xmlns:a16="http://schemas.microsoft.com/office/drawing/2014/main" id="{C77B469A-5A20-48D9-8C64-ED1E0428E8C4}"/>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9D11B922-9D7B-4007-97A2-7C61CC3B22CF}"/>
              </a:ext>
            </a:extLst>
          </p:cNvPr>
          <p:cNvSpPr txBox="1">
            <a:spLocks/>
          </p:cNvSpPr>
          <p:nvPr/>
        </p:nvSpPr>
        <p:spPr>
          <a:xfrm>
            <a:off x="989806" y="2250649"/>
            <a:ext cx="10359591" cy="4303345"/>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属性值的表示形式是：</a:t>
            </a:r>
          </a:p>
          <a:p>
            <a:pPr indent="989013"/>
            <a:r>
              <a:rPr lang="zh-CN" altLang="en-US" sz="2400" dirty="0">
                <a:latin typeface="仿宋" panose="02010609060101010101" pitchFamily="49" charset="-122"/>
                <a:ea typeface="仿宋" panose="02010609060101010101" pitchFamily="49" charset="-122"/>
              </a:rPr>
              <a:t>属性名</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类型</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值</a:t>
            </a:r>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pPr algn="ctr"/>
            <a:r>
              <a:rPr lang="zh-CN" altLang="en-US" sz="2400" dirty="0">
                <a:latin typeface="仿宋" panose="02010609060101010101" pitchFamily="49" charset="-122"/>
                <a:ea typeface="仿宋" panose="02010609060101010101" pitchFamily="49" charset="-122"/>
              </a:rPr>
              <a:t>一个</a:t>
            </a:r>
            <a:r>
              <a:rPr lang="en-US" altLang="zh-CN" sz="2400" dirty="0">
                <a:latin typeface="仿宋" panose="02010609060101010101" pitchFamily="49" charset="-122"/>
                <a:ea typeface="仿宋" panose="02010609060101010101" pitchFamily="49" charset="-122"/>
              </a:rPr>
              <a:t>Point</a:t>
            </a:r>
            <a:r>
              <a:rPr lang="zh-CN" altLang="en-US" sz="2400" dirty="0">
                <a:latin typeface="仿宋" panose="02010609060101010101" pitchFamily="49" charset="-122"/>
                <a:ea typeface="仿宋" panose="02010609060101010101" pitchFamily="49" charset="-122"/>
              </a:rPr>
              <a:t>类对象的表示</a:t>
            </a:r>
          </a:p>
        </p:txBody>
      </p:sp>
      <p:graphicFrame>
        <p:nvGraphicFramePr>
          <p:cNvPr id="38" name="对象 37">
            <a:extLst>
              <a:ext uri="{FF2B5EF4-FFF2-40B4-BE49-F238E27FC236}">
                <a16:creationId xmlns:a16="http://schemas.microsoft.com/office/drawing/2014/main" id="{6260FA9F-D093-4C73-9DAC-9C014ABE74D5}"/>
              </a:ext>
            </a:extLst>
          </p:cNvPr>
          <p:cNvGraphicFramePr>
            <a:graphicFrameLocks noChangeAspect="1"/>
          </p:cNvGraphicFramePr>
          <p:nvPr>
            <p:extLst>
              <p:ext uri="{D42A27DB-BD31-4B8C-83A1-F6EECF244321}">
                <p14:modId xmlns:p14="http://schemas.microsoft.com/office/powerpoint/2010/main" val="3570141724"/>
              </p:ext>
            </p:extLst>
          </p:nvPr>
        </p:nvGraphicFramePr>
        <p:xfrm>
          <a:off x="1678155" y="3192858"/>
          <a:ext cx="9303661" cy="1600994"/>
        </p:xfrm>
        <a:graphic>
          <a:graphicData uri="http://schemas.openxmlformats.org/presentationml/2006/ole">
            <mc:AlternateContent xmlns:mc="http://schemas.openxmlformats.org/markup-compatibility/2006">
              <mc:Choice xmlns:v="urn:schemas-microsoft-com:vml" Requires="v">
                <p:oleObj spid="_x0000_s14351" r:id="rId3" imgW="3861659" imgH="667248" progId="">
                  <p:embed/>
                </p:oleObj>
              </mc:Choice>
              <mc:Fallback>
                <p:oleObj r:id="rId3" imgW="3861659" imgH="667248" progId="">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8155" y="3192858"/>
                        <a:ext cx="9303661" cy="160099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7686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1+#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37">
                                            <p:txEl>
                                              <p:pRg st="0" end="0"/>
                                            </p:txEl>
                                          </p:spTgt>
                                        </p:tgtEl>
                                        <p:attrNameLst>
                                          <p:attrName>style.visibility</p:attrName>
                                        </p:attrNameLst>
                                      </p:cBhvr>
                                      <p:to>
                                        <p:strVal val="visible"/>
                                      </p:to>
                                    </p:set>
                                    <p:anim calcmode="lin" valueType="num">
                                      <p:cBhvr additive="base">
                                        <p:cTn id="2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3" fill="hold" grpId="0" nodeType="afterEffect">
                                  <p:stCondLst>
                                    <p:cond delay="0"/>
                                  </p:stCondLst>
                                  <p:childTnLst>
                                    <p:set>
                                      <p:cBhvr>
                                        <p:cTn id="27" dur="1" fill="hold">
                                          <p:stCondLst>
                                            <p:cond delay="0"/>
                                          </p:stCondLst>
                                        </p:cTn>
                                        <p:tgtEl>
                                          <p:spTgt spid="37">
                                            <p:txEl>
                                              <p:pRg st="1" end="1"/>
                                            </p:txEl>
                                          </p:spTgt>
                                        </p:tgtEl>
                                        <p:attrNameLst>
                                          <p:attrName>style.visibility</p:attrName>
                                        </p:attrNameLst>
                                      </p:cBhvr>
                                      <p:to>
                                        <p:strVal val="visible"/>
                                      </p:to>
                                    </p:set>
                                    <p:anim calcmode="lin" valueType="num">
                                      <p:cBhvr additive="base">
                                        <p:cTn id="28" dur="500" fill="hold"/>
                                        <p:tgtEl>
                                          <p:spTgt spid="37">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7">
                                            <p:txEl>
                                              <p:pRg st="1" end="1"/>
                                            </p:txEl>
                                          </p:spTgt>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31" presetClass="entr" presetSubtype="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1000" fill="hold"/>
                                        <p:tgtEl>
                                          <p:spTgt spid="38"/>
                                        </p:tgtEl>
                                        <p:attrNameLst>
                                          <p:attrName>ppt_w</p:attrName>
                                        </p:attrNameLst>
                                      </p:cBhvr>
                                      <p:tavLst>
                                        <p:tav tm="0">
                                          <p:val>
                                            <p:fltVal val="0"/>
                                          </p:val>
                                        </p:tav>
                                        <p:tav tm="100000">
                                          <p:val>
                                            <p:strVal val="#ppt_w"/>
                                          </p:val>
                                        </p:tav>
                                      </p:tavLst>
                                    </p:anim>
                                    <p:anim calcmode="lin" valueType="num">
                                      <p:cBhvr>
                                        <p:cTn id="34" dur="1000" fill="hold"/>
                                        <p:tgtEl>
                                          <p:spTgt spid="38"/>
                                        </p:tgtEl>
                                        <p:attrNameLst>
                                          <p:attrName>ppt_h</p:attrName>
                                        </p:attrNameLst>
                                      </p:cBhvr>
                                      <p:tavLst>
                                        <p:tav tm="0">
                                          <p:val>
                                            <p:fltVal val="0"/>
                                          </p:val>
                                        </p:tav>
                                        <p:tav tm="100000">
                                          <p:val>
                                            <p:strVal val="#ppt_h"/>
                                          </p:val>
                                        </p:tav>
                                      </p:tavLst>
                                    </p:anim>
                                    <p:anim calcmode="lin" valueType="num">
                                      <p:cBhvr>
                                        <p:cTn id="35" dur="1000" fill="hold"/>
                                        <p:tgtEl>
                                          <p:spTgt spid="38"/>
                                        </p:tgtEl>
                                        <p:attrNameLst>
                                          <p:attrName>style.rotation</p:attrName>
                                        </p:attrNameLst>
                                      </p:cBhvr>
                                      <p:tavLst>
                                        <p:tav tm="0">
                                          <p:val>
                                            <p:fltVal val="90"/>
                                          </p:val>
                                        </p:tav>
                                        <p:tav tm="100000">
                                          <p:val>
                                            <p:fltVal val="0"/>
                                          </p:val>
                                        </p:tav>
                                      </p:tavLst>
                                    </p:anim>
                                    <p:animEffect transition="in" filter="fade">
                                      <p:cBhvr>
                                        <p:cTn id="36" dur="1000"/>
                                        <p:tgtEl>
                                          <p:spTgt spid="38"/>
                                        </p:tgtEl>
                                      </p:cBhvr>
                                    </p:animEffect>
                                  </p:childTnLst>
                                </p:cTn>
                              </p:par>
                            </p:childTnLst>
                          </p:cTn>
                        </p:par>
                        <p:par>
                          <p:cTn id="37" fill="hold">
                            <p:stCondLst>
                              <p:cond delay="3500"/>
                            </p:stCondLst>
                            <p:childTnLst>
                              <p:par>
                                <p:cTn id="38" presetID="2" presetClass="entr" presetSubtype="9" fill="hold" grpId="0" nodeType="afterEffect">
                                  <p:stCondLst>
                                    <p:cond delay="0"/>
                                  </p:stCondLst>
                                  <p:childTnLst>
                                    <p:set>
                                      <p:cBhvr>
                                        <p:cTn id="39" dur="1" fill="hold">
                                          <p:stCondLst>
                                            <p:cond delay="0"/>
                                          </p:stCondLst>
                                        </p:cTn>
                                        <p:tgtEl>
                                          <p:spTgt spid="37">
                                            <p:txEl>
                                              <p:pRg st="6" end="6"/>
                                            </p:txEl>
                                          </p:spTgt>
                                        </p:tgtEl>
                                        <p:attrNameLst>
                                          <p:attrName>style.visibility</p:attrName>
                                        </p:attrNameLst>
                                      </p:cBhvr>
                                      <p:to>
                                        <p:strVal val="visible"/>
                                      </p:to>
                                    </p:set>
                                    <p:anim calcmode="lin" valueType="num">
                                      <p:cBhvr additive="base">
                                        <p:cTn id="40" dur="500" fill="hold"/>
                                        <p:tgtEl>
                                          <p:spTgt spid="37">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7">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2" grpId="0" animBg="1"/>
      <p:bldP spid="33" grpId="0"/>
      <p:bldP spid="3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CA8F1746-63B4-4686-97B3-4D35864ABEE1}"/>
              </a:ext>
            </a:extLst>
          </p:cNvPr>
          <p:cNvSpPr/>
          <p:nvPr/>
        </p:nvSpPr>
        <p:spPr>
          <a:xfrm>
            <a:off x="-43539" y="3147849"/>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65372A0A-FE99-44E3-9457-4EC3A15E663F}"/>
              </a:ext>
            </a:extLst>
          </p:cNvPr>
          <p:cNvSpPr txBox="1">
            <a:spLocks/>
          </p:cNvSpPr>
          <p:nvPr/>
        </p:nvSpPr>
        <p:spPr>
          <a:xfrm>
            <a:off x="1026076" y="3157743"/>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接口名的表示</a:t>
            </a:r>
          </a:p>
        </p:txBody>
      </p:sp>
      <p:sp>
        <p:nvSpPr>
          <p:cNvPr id="9" name="内容占位符 2">
            <a:extLst>
              <a:ext uri="{FF2B5EF4-FFF2-40B4-BE49-F238E27FC236}">
                <a16:creationId xmlns:a16="http://schemas.microsoft.com/office/drawing/2014/main" id="{B53C1D70-9796-4D98-B40C-D4BBC3B16352}"/>
              </a:ext>
            </a:extLst>
          </p:cNvPr>
          <p:cNvSpPr txBox="1">
            <a:spLocks/>
          </p:cNvSpPr>
          <p:nvPr/>
        </p:nvSpPr>
        <p:spPr>
          <a:xfrm>
            <a:off x="1026076" y="2511998"/>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09D85450-11B5-4082-A34E-7C159DE11454}"/>
              </a:ext>
            </a:extLst>
          </p:cNvPr>
          <p:cNvSpPr txBox="1">
            <a:spLocks/>
          </p:cNvSpPr>
          <p:nvPr/>
        </p:nvSpPr>
        <p:spPr>
          <a:xfrm>
            <a:off x="946267" y="3843543"/>
            <a:ext cx="10359591" cy="18994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为了与类区别，接口名前面加上构造型（</a:t>
            </a:r>
            <a:r>
              <a:rPr lang="en-US" altLang="zh-CN" sz="2400" dirty="0">
                <a:solidFill>
                  <a:schemeClr val="tx1"/>
                </a:solidFill>
                <a:latin typeface="仿宋" panose="02010609060101010101" pitchFamily="49" charset="-122"/>
                <a:ea typeface="仿宋" panose="02010609060101010101" pitchFamily="49" charset="-122"/>
              </a:rPr>
              <a:t>stereotype</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&lt;&lt;interface&gt;&gt;”</a:t>
            </a:r>
            <a:r>
              <a:rPr lang="zh-CN" altLang="en-US" sz="2400" dirty="0">
                <a:solidFill>
                  <a:schemeClr val="tx1"/>
                </a:solidFill>
                <a:latin typeface="仿宋" panose="02010609060101010101" pitchFamily="49" charset="-122"/>
                <a:ea typeface="仿宋" panose="02010609060101010101" pitchFamily="49" charset="-122"/>
              </a:rPr>
              <a:t>表示是接口而不是类。</a:t>
            </a:r>
          </a:p>
        </p:txBody>
      </p:sp>
      <p:sp>
        <p:nvSpPr>
          <p:cNvPr id="11" name="内容占位符 2">
            <a:extLst>
              <a:ext uri="{FF2B5EF4-FFF2-40B4-BE49-F238E27FC236}">
                <a16:creationId xmlns:a16="http://schemas.microsoft.com/office/drawing/2014/main" id="{89D65874-EC3D-4978-BAAD-0A1FC9AEC4B1}"/>
              </a:ext>
            </a:extLst>
          </p:cNvPr>
          <p:cNvSpPr txBox="1">
            <a:spLocks/>
          </p:cNvSpPr>
          <p:nvPr/>
        </p:nvSpPr>
        <p:spPr>
          <a:xfrm>
            <a:off x="946267" y="1826198"/>
            <a:ext cx="10359591"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表示接口时，将一个矩形分为两栏，第一栏表示接口名，第二栏表示方法名，接口中不表示属性。接口还可以用“棒棒糖”的形式表示。</a:t>
            </a:r>
          </a:p>
        </p:txBody>
      </p:sp>
      <p:grpSp>
        <p:nvGrpSpPr>
          <p:cNvPr id="12" name="组合 11">
            <a:extLst>
              <a:ext uri="{FF2B5EF4-FFF2-40B4-BE49-F238E27FC236}">
                <a16:creationId xmlns:a16="http://schemas.microsoft.com/office/drawing/2014/main" id="{08358B53-3CEE-48EF-B7A8-D8A30A2419D3}"/>
              </a:ext>
            </a:extLst>
          </p:cNvPr>
          <p:cNvGrpSpPr/>
          <p:nvPr/>
        </p:nvGrpSpPr>
        <p:grpSpPr>
          <a:xfrm>
            <a:off x="9737566" y="4937457"/>
            <a:ext cx="2258787" cy="1811219"/>
            <a:chOff x="9675584" y="5175723"/>
            <a:chExt cx="1877787" cy="1129564"/>
          </a:xfrm>
        </p:grpSpPr>
        <p:sp>
          <p:nvSpPr>
            <p:cNvPr id="13" name="矩形 12">
              <a:extLst>
                <a:ext uri="{FF2B5EF4-FFF2-40B4-BE49-F238E27FC236}">
                  <a16:creationId xmlns:a16="http://schemas.microsoft.com/office/drawing/2014/main" id="{931E7EEB-0FBC-4454-BC83-EAD375A55F2B}"/>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49E5C291-0ED7-4886-ACBA-416E54113F4D}"/>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AEAFB7EE-20C2-4E9D-8140-2E97AF3F5AC2}"/>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2438647-1D71-428D-AA87-FCDC70D4DB3E}"/>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80588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31"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super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D51BCDD-0FE7-469E-8A6B-8CAE4C88F92C}"/>
              </a:ext>
            </a:extLst>
          </p:cNvPr>
          <p:cNvSpPr/>
          <p:nvPr/>
        </p:nvSpPr>
        <p:spPr>
          <a:xfrm>
            <a:off x="989409" y="4801394"/>
            <a:ext cx="10287001" cy="45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B3CADC78-1096-4EB6-9409-840ABA04091F}"/>
              </a:ext>
            </a:extLst>
          </p:cNvPr>
          <p:cNvSpPr/>
          <p:nvPr/>
        </p:nvSpPr>
        <p:spPr>
          <a:xfrm>
            <a:off x="799394" y="2972594"/>
            <a:ext cx="10287001" cy="914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EC614436-D67D-40D9-A70B-2D994FAEE5BF}"/>
              </a:ext>
            </a:extLst>
          </p:cNvPr>
          <p:cNvSpPr txBox="1">
            <a:spLocks/>
          </p:cNvSpPr>
          <p:nvPr/>
        </p:nvSpPr>
        <p:spPr>
          <a:xfrm>
            <a:off x="761207" y="1884042"/>
            <a:ext cx="9826191" cy="4212752"/>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可以理解为父类（直接父类）对象的引用（指针）。在子类中访问继承自父类的成员的形式：</a:t>
            </a:r>
          </a:p>
          <a:p>
            <a:pPr indent="1073150"/>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域</a:t>
            </a:r>
          </a:p>
          <a:p>
            <a:pPr indent="1073150"/>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方法名</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实际参数</a:t>
            </a:r>
            <a:r>
              <a:rPr lang="en-US" altLang="zh-CN"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通过</a:t>
            </a:r>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还可以调用父类的构造方法以便对继承自父类的域进行初始化。调用父类的构造方法的形式：</a:t>
            </a:r>
          </a:p>
          <a:p>
            <a:pPr indent="1073150"/>
            <a:r>
              <a:rPr lang="en-US" altLang="zh-CN" sz="2400" dirty="0">
                <a:latin typeface="仿宋" panose="02010609060101010101" pitchFamily="49" charset="-122"/>
                <a:ea typeface="仿宋" panose="02010609060101010101" pitchFamily="49" charset="-122"/>
              </a:rPr>
              <a:t>super([</a:t>
            </a:r>
            <a:r>
              <a:rPr lang="zh-CN" altLang="en-US" sz="2400" dirty="0">
                <a:latin typeface="仿宋" panose="02010609060101010101" pitchFamily="49" charset="-122"/>
                <a:ea typeface="仿宋" panose="02010609060101010101" pitchFamily="49" charset="-122"/>
              </a:rPr>
              <a:t>实际参数</a:t>
            </a:r>
            <a:r>
              <a:rPr lang="en-US" altLang="zh-CN"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这条语句一定要放在子类构造方法的第一条语句的位置。</a:t>
            </a:r>
          </a:p>
        </p:txBody>
      </p:sp>
      <p:sp>
        <p:nvSpPr>
          <p:cNvPr id="10" name="矩形 9">
            <a:extLst>
              <a:ext uri="{FF2B5EF4-FFF2-40B4-BE49-F238E27FC236}">
                <a16:creationId xmlns:a16="http://schemas.microsoft.com/office/drawing/2014/main" id="{B51117E2-6CF0-43C3-B2BC-00228274EC52}"/>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0180D5DA-5035-4D85-872D-B40B46E919A5}"/>
              </a:ext>
            </a:extLst>
          </p:cNvPr>
          <p:cNvGrpSpPr/>
          <p:nvPr/>
        </p:nvGrpSpPr>
        <p:grpSpPr>
          <a:xfrm>
            <a:off x="761207" y="6189669"/>
            <a:ext cx="352250" cy="455613"/>
            <a:chOff x="5449889" y="1827213"/>
            <a:chExt cx="352250" cy="455613"/>
          </a:xfrm>
          <a:solidFill>
            <a:srgbClr val="FFFF00"/>
          </a:solidFill>
        </p:grpSpPr>
        <p:sp>
          <p:nvSpPr>
            <p:cNvPr id="12" name="Freeform 125">
              <a:extLst>
                <a:ext uri="{FF2B5EF4-FFF2-40B4-BE49-F238E27FC236}">
                  <a16:creationId xmlns:a16="http://schemas.microsoft.com/office/drawing/2014/main" id="{C76C700F-4A3F-45E1-ABA2-4609BFD496D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26">
              <a:extLst>
                <a:ext uri="{FF2B5EF4-FFF2-40B4-BE49-F238E27FC236}">
                  <a16:creationId xmlns:a16="http://schemas.microsoft.com/office/drawing/2014/main" id="{CA1324F1-E970-489D-ADC3-6D86FB7C0AFD}"/>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4" name="内容占位符 2">
            <a:extLst>
              <a:ext uri="{FF2B5EF4-FFF2-40B4-BE49-F238E27FC236}">
                <a16:creationId xmlns:a16="http://schemas.microsoft.com/office/drawing/2014/main" id="{F8A2A7A6-4057-4AA5-B2B1-42FFF7E6AB8E}"/>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4.5】super</a:t>
            </a:r>
            <a:r>
              <a:rPr lang="zh-CN" altLang="en-US" sz="2400" dirty="0">
                <a:solidFill>
                  <a:schemeClr val="bg1"/>
                </a:solidFill>
                <a:latin typeface="仿宋" panose="02010609060101010101" pitchFamily="49" charset="-122"/>
                <a:ea typeface="仿宋" panose="02010609060101010101" pitchFamily="49" charset="-122"/>
              </a:rPr>
              <a:t>的使用。</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Example4_05.java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70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500"/>
                            </p:stCondLst>
                            <p:childTnLst>
                              <p:par>
                                <p:cTn id="39" presetID="2" presetClass="entr" presetSubtype="2" fill="hold" grpId="0" nodeType="after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9" fill="hold" grpId="0" nodeType="after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 calcmode="lin" valueType="num">
                                      <p:cBhvr additive="base">
                                        <p:cTn id="46"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31" presetClass="entr" presetSubtype="0"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1+#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animBg="1"/>
      <p:bldP spid="9" grpId="0" uiExpand="1" build="p"/>
      <p:bldP spid="10" grpId="0" animBg="1"/>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7094638E-DF03-462B-8852-D2A3BD109B20}"/>
              </a:ext>
            </a:extLst>
          </p:cNvPr>
          <p:cNvSpPr/>
          <p:nvPr/>
        </p:nvSpPr>
        <p:spPr>
          <a:xfrm>
            <a:off x="0" y="16009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FEEA4108-89B0-499E-AC2C-CC72C7FE048B}"/>
              </a:ext>
            </a:extLst>
          </p:cNvPr>
          <p:cNvSpPr txBox="1">
            <a:spLocks/>
          </p:cNvSpPr>
          <p:nvPr/>
        </p:nvSpPr>
        <p:spPr>
          <a:xfrm>
            <a:off x="1069615" y="16108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操作的表示</a:t>
            </a:r>
          </a:p>
        </p:txBody>
      </p:sp>
      <p:sp>
        <p:nvSpPr>
          <p:cNvPr id="10" name="内容占位符 2">
            <a:extLst>
              <a:ext uri="{FF2B5EF4-FFF2-40B4-BE49-F238E27FC236}">
                <a16:creationId xmlns:a16="http://schemas.microsoft.com/office/drawing/2014/main" id="{62EB20BA-8FFC-4F32-A7F4-C71F196AE202}"/>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C339C81F-3A62-49AF-8795-86D0C8A03692}"/>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TextBox 39">
            <a:extLst>
              <a:ext uri="{FF2B5EF4-FFF2-40B4-BE49-F238E27FC236}">
                <a16:creationId xmlns:a16="http://schemas.microsoft.com/office/drawing/2014/main" id="{80BD5BF5-A98D-4EBF-99D2-BA4B5D284F6F}"/>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AC89986A-BA19-4C2A-8C1C-16E6E6EFC8DD}"/>
              </a:ext>
            </a:extLst>
          </p:cNvPr>
          <p:cNvSpPr txBox="1">
            <a:spLocks/>
          </p:cNvSpPr>
          <p:nvPr/>
        </p:nvSpPr>
        <p:spPr>
          <a:xfrm>
            <a:off x="989806" y="2250649"/>
            <a:ext cx="10359591" cy="4303345"/>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操作的表示与类中操作的表示相同，但使用斜体。例</a:t>
            </a:r>
            <a:r>
              <a:rPr lang="en-US" altLang="zh-CN" sz="2400" dirty="0">
                <a:latin typeface="仿宋" panose="02010609060101010101" pitchFamily="49" charset="-122"/>
                <a:ea typeface="仿宋" panose="02010609060101010101" pitchFamily="49" charset="-122"/>
              </a:rPr>
              <a:t>5.18</a:t>
            </a:r>
            <a:r>
              <a:rPr lang="zh-CN" altLang="en-US" sz="2400" dirty="0">
                <a:latin typeface="仿宋" panose="02010609060101010101" pitchFamily="49" charset="-122"/>
                <a:ea typeface="仿宋" panose="02010609060101010101" pitchFamily="49" charset="-122"/>
              </a:rPr>
              <a:t>中的接口</a:t>
            </a:r>
            <a:r>
              <a:rPr lang="en-US" altLang="zh-CN" sz="2400" dirty="0">
                <a:latin typeface="仿宋" panose="02010609060101010101" pitchFamily="49" charset="-122"/>
                <a:ea typeface="仿宋" panose="02010609060101010101" pitchFamily="49" charset="-122"/>
              </a:rPr>
              <a:t>Charge</a:t>
            </a:r>
            <a:r>
              <a:rPr lang="zh-CN" altLang="en-US" sz="2400" dirty="0">
                <a:latin typeface="仿宋" panose="02010609060101010101" pitchFamily="49" charset="-122"/>
                <a:ea typeface="仿宋" panose="02010609060101010101" pitchFamily="49" charset="-122"/>
              </a:rPr>
              <a:t>可以表示成图</a:t>
            </a:r>
            <a:r>
              <a:rPr lang="en-US" altLang="zh-CN" sz="2400" dirty="0">
                <a:latin typeface="仿宋" panose="02010609060101010101" pitchFamily="49" charset="-122"/>
                <a:ea typeface="仿宋" panose="02010609060101010101" pitchFamily="49" charset="-122"/>
              </a:rPr>
              <a:t>4-18</a:t>
            </a:r>
            <a:r>
              <a:rPr lang="zh-CN" altLang="en-US" sz="2400" dirty="0">
                <a:latin typeface="仿宋" panose="02010609060101010101" pitchFamily="49" charset="-122"/>
                <a:ea typeface="仿宋" panose="02010609060101010101" pitchFamily="49" charset="-122"/>
              </a:rPr>
              <a:t>所示的接口图，</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(c)</a:t>
            </a:r>
            <a:r>
              <a:rPr lang="zh-CN" altLang="en-US" sz="2400" dirty="0">
                <a:latin typeface="仿宋" panose="02010609060101010101" pitchFamily="49" charset="-122"/>
                <a:ea typeface="仿宋" panose="02010609060101010101" pitchFamily="49" charset="-122"/>
              </a:rPr>
              <a:t>分别是展开图、折叠图和“棒棒糖”图。</a:t>
            </a:r>
          </a:p>
          <a:p>
            <a:endParaRPr lang="en-US" altLang="zh-CN" sz="2400"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pPr algn="ctr"/>
            <a:endParaRPr lang="en-US" altLang="zh-CN" dirty="0">
              <a:latin typeface="仿宋" panose="02010609060101010101" pitchFamily="49" charset="-122"/>
              <a:ea typeface="仿宋" panose="02010609060101010101" pitchFamily="49" charset="-122"/>
            </a:endParaRPr>
          </a:p>
          <a:p>
            <a:pPr algn="ctr"/>
            <a:r>
              <a:rPr lang="en-US" altLang="zh-CN" sz="2400" b="1" dirty="0">
                <a:latin typeface="仿宋" panose="02010609060101010101" pitchFamily="49" charset="-122"/>
                <a:ea typeface="仿宋" panose="02010609060101010101" pitchFamily="49" charset="-122"/>
              </a:rPr>
              <a:t>Charge</a:t>
            </a:r>
            <a:r>
              <a:rPr lang="zh-CN" altLang="en-US" sz="2400" b="1" dirty="0">
                <a:latin typeface="仿宋" panose="02010609060101010101" pitchFamily="49" charset="-122"/>
                <a:ea typeface="仿宋" panose="02010609060101010101" pitchFamily="49" charset="-122"/>
              </a:rPr>
              <a:t>接口的表示</a:t>
            </a:r>
          </a:p>
        </p:txBody>
      </p:sp>
      <p:graphicFrame>
        <p:nvGraphicFramePr>
          <p:cNvPr id="14" name="对象 13">
            <a:extLst>
              <a:ext uri="{FF2B5EF4-FFF2-40B4-BE49-F238E27FC236}">
                <a16:creationId xmlns:a16="http://schemas.microsoft.com/office/drawing/2014/main" id="{7E3295E4-C9DE-4DA8-A418-F2B6545E8007}"/>
              </a:ext>
            </a:extLst>
          </p:cNvPr>
          <p:cNvGraphicFramePr>
            <a:graphicFrameLocks noChangeAspect="1"/>
          </p:cNvGraphicFramePr>
          <p:nvPr>
            <p:extLst>
              <p:ext uri="{D42A27DB-BD31-4B8C-83A1-F6EECF244321}">
                <p14:modId xmlns:p14="http://schemas.microsoft.com/office/powerpoint/2010/main" val="1164227344"/>
              </p:ext>
            </p:extLst>
          </p:nvPr>
        </p:nvGraphicFramePr>
        <p:xfrm>
          <a:off x="520273" y="4106863"/>
          <a:ext cx="11518533" cy="1304131"/>
        </p:xfrm>
        <a:graphic>
          <a:graphicData uri="http://schemas.openxmlformats.org/presentationml/2006/ole">
            <mc:AlternateContent xmlns:mc="http://schemas.openxmlformats.org/markup-compatibility/2006">
              <mc:Choice xmlns:v="urn:schemas-microsoft-com:vml" Requires="v">
                <p:oleObj spid="_x0000_s15375" r:id="rId3" imgW="4460424" imgH="509104" progId="">
                  <p:embed/>
                </p:oleObj>
              </mc:Choice>
              <mc:Fallback>
                <p:oleObj r:id="rId3" imgW="4460424" imgH="509104" progId="">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73" y="4106863"/>
                        <a:ext cx="11518533" cy="13041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6822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fltVal val="0"/>
                                          </p:val>
                                        </p:tav>
                                        <p:tav tm="100000">
                                          <p:val>
                                            <p:strVal val="#ppt_w"/>
                                          </p:val>
                                        </p:tav>
                                      </p:tavLst>
                                    </p:anim>
                                    <p:anim calcmode="lin" valueType="num">
                                      <p:cBhvr>
                                        <p:cTn id="25" dur="1000" fill="hold"/>
                                        <p:tgtEl>
                                          <p:spTgt spid="14"/>
                                        </p:tgtEl>
                                        <p:attrNameLst>
                                          <p:attrName>ppt_h</p:attrName>
                                        </p:attrNameLst>
                                      </p:cBhvr>
                                      <p:tavLst>
                                        <p:tav tm="0">
                                          <p:val>
                                            <p:fltVal val="0"/>
                                          </p:val>
                                        </p:tav>
                                        <p:tav tm="100000">
                                          <p:val>
                                            <p:strVal val="#ppt_h"/>
                                          </p:val>
                                        </p:tav>
                                      </p:tavLst>
                                    </p:anim>
                                    <p:anim calcmode="lin" valueType="num">
                                      <p:cBhvr>
                                        <p:cTn id="26" dur="1000" fill="hold"/>
                                        <p:tgtEl>
                                          <p:spTgt spid="14"/>
                                        </p:tgtEl>
                                        <p:attrNameLst>
                                          <p:attrName>style.rotation</p:attrName>
                                        </p:attrNameLst>
                                      </p:cBhvr>
                                      <p:tavLst>
                                        <p:tav tm="0">
                                          <p:val>
                                            <p:fltVal val="90"/>
                                          </p:val>
                                        </p:tav>
                                        <p:tav tm="100000">
                                          <p:val>
                                            <p:fltVal val="0"/>
                                          </p:val>
                                        </p:tav>
                                      </p:tavLst>
                                    </p:anim>
                                    <p:animEffect transition="in" filter="fade">
                                      <p:cBhvr>
                                        <p:cTn id="27" dur="1000"/>
                                        <p:tgtEl>
                                          <p:spTgt spid="14"/>
                                        </p:tgtEl>
                                      </p:cBhvr>
                                    </p:animEffect>
                                  </p:childTnLst>
                                </p:cTn>
                              </p:par>
                            </p:childTnLst>
                          </p:cTn>
                        </p:par>
                        <p:par>
                          <p:cTn id="28" fill="hold">
                            <p:stCondLst>
                              <p:cond delay="2500"/>
                            </p:stCondLst>
                            <p:childTnLst>
                              <p:par>
                                <p:cTn id="29" presetID="2" presetClass="entr" presetSubtype="9" fill="hold" grpId="0" nodeType="after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P spid="1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791126D4-CA6E-4FAC-B251-A22F74F7DFB1}"/>
              </a:ext>
            </a:extLst>
          </p:cNvPr>
          <p:cNvSpPr/>
          <p:nvPr/>
        </p:nvSpPr>
        <p:spPr>
          <a:xfrm>
            <a:off x="0" y="2024862"/>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0CF454F2-94F8-40F9-8B91-EA4F89FA168C}"/>
              </a:ext>
            </a:extLst>
          </p:cNvPr>
          <p:cNvSpPr txBox="1">
            <a:spLocks/>
          </p:cNvSpPr>
          <p:nvPr/>
        </p:nvSpPr>
        <p:spPr>
          <a:xfrm>
            <a:off x="827522" y="2102256"/>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泛化关系</a:t>
            </a:r>
          </a:p>
        </p:txBody>
      </p:sp>
      <p:sp>
        <p:nvSpPr>
          <p:cNvPr id="10" name="内容占位符 2">
            <a:extLst>
              <a:ext uri="{FF2B5EF4-FFF2-40B4-BE49-F238E27FC236}">
                <a16:creationId xmlns:a16="http://schemas.microsoft.com/office/drawing/2014/main" id="{1CABD7B3-46D7-4E06-9D44-E7041440ABDF}"/>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4EEBA611-0B77-4F57-ADED-17922DAA6D48}"/>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TextBox 39">
            <a:extLst>
              <a:ext uri="{FF2B5EF4-FFF2-40B4-BE49-F238E27FC236}">
                <a16:creationId xmlns:a16="http://schemas.microsoft.com/office/drawing/2014/main" id="{13017E8B-CB90-430C-AE32-7E333EEF4043}"/>
              </a:ext>
            </a:extLst>
          </p:cNvPr>
          <p:cNvSpPr txBox="1"/>
          <p:nvPr/>
        </p:nvSpPr>
        <p:spPr>
          <a:xfrm>
            <a:off x="1218406" y="1296194"/>
            <a:ext cx="4267200" cy="369332"/>
          </a:xfrm>
          <a:prstGeom prst="rect">
            <a:avLst/>
          </a:prstGeom>
          <a:noFill/>
        </p:spPr>
        <p:txBody>
          <a:bodyPr wrap="square" rtlCol="0">
            <a:spAutoFit/>
          </a:bodyPr>
          <a:lstStyle/>
          <a:p>
            <a:endParaRPr lang="zh-CN" altLang="en-US" dirty="0">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51C3F087-0CFD-483C-9119-A5D9F02DB149}"/>
              </a:ext>
            </a:extLst>
          </p:cNvPr>
          <p:cNvSpPr txBox="1">
            <a:spLocks/>
          </p:cNvSpPr>
          <p:nvPr/>
        </p:nvSpPr>
        <p:spPr>
          <a:xfrm>
            <a:off x="989806" y="2554655"/>
            <a:ext cx="103595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泛化即继承，用一个带空心箭头的实线表示，箭头指向父类，另一端指向子类。如例</a:t>
            </a:r>
            <a:r>
              <a:rPr lang="en-US" altLang="zh-CN" sz="2400" dirty="0">
                <a:latin typeface="仿宋" panose="02010609060101010101" pitchFamily="49" charset="-122"/>
                <a:ea typeface="仿宋" panose="02010609060101010101" pitchFamily="49" charset="-122"/>
              </a:rPr>
              <a:t>4.2</a:t>
            </a:r>
            <a:r>
              <a:rPr lang="zh-CN" altLang="en-US" sz="2400" dirty="0">
                <a:latin typeface="仿宋" panose="02010609060101010101" pitchFamily="49" charset="-122"/>
                <a:ea typeface="仿宋" panose="02010609060101010101" pitchFamily="49" charset="-122"/>
              </a:rPr>
              <a:t>中的学生类与中学生类、学生类与大学生类的泛化关系可用图</a:t>
            </a:r>
            <a:r>
              <a:rPr lang="en-US" altLang="zh-CN" sz="2400" dirty="0">
                <a:latin typeface="仿宋" panose="02010609060101010101" pitchFamily="49" charset="-122"/>
                <a:ea typeface="仿宋" panose="02010609060101010101" pitchFamily="49" charset="-122"/>
              </a:rPr>
              <a:t>4-19</a:t>
            </a:r>
            <a:r>
              <a:rPr lang="zh-CN" altLang="en-US" sz="2400" dirty="0">
                <a:latin typeface="仿宋" panose="02010609060101010101" pitchFamily="49" charset="-122"/>
                <a:ea typeface="仿宋" panose="02010609060101010101" pitchFamily="49" charset="-122"/>
              </a:rPr>
              <a:t>表示。</a:t>
            </a:r>
            <a:endParaRPr lang="en-US" altLang="zh-CN" sz="2400" dirty="0">
              <a:latin typeface="仿宋" panose="02010609060101010101" pitchFamily="49" charset="-122"/>
              <a:ea typeface="仿宋" panose="02010609060101010101" pitchFamily="49" charset="-122"/>
            </a:endParaRPr>
          </a:p>
          <a:p>
            <a:pPr>
              <a:lnSpc>
                <a:spcPct val="100000"/>
              </a:lnSpc>
            </a:pPr>
            <a:endParaRPr lang="zh-CN" altLang="en-US" dirty="0">
              <a:latin typeface="仿宋" panose="02010609060101010101" pitchFamily="49" charset="-122"/>
              <a:ea typeface="仿宋" panose="02010609060101010101" pitchFamily="49" charset="-122"/>
            </a:endParaRPr>
          </a:p>
          <a:p>
            <a:pPr>
              <a:lnSpc>
                <a:spcPct val="100000"/>
              </a:lnSpc>
            </a:pPr>
            <a:endParaRPr lang="en-US" altLang="zh-CN" dirty="0">
              <a:latin typeface="仿宋" panose="02010609060101010101" pitchFamily="49" charset="-122"/>
              <a:ea typeface="仿宋" panose="02010609060101010101" pitchFamily="49" charset="-122"/>
            </a:endParaRPr>
          </a:p>
          <a:p>
            <a:pPr>
              <a:lnSpc>
                <a:spcPct val="100000"/>
              </a:lnSpc>
            </a:pPr>
            <a:endParaRPr lang="en-US" altLang="zh-CN" dirty="0">
              <a:latin typeface="仿宋" panose="02010609060101010101" pitchFamily="49" charset="-122"/>
              <a:ea typeface="仿宋" panose="02010609060101010101" pitchFamily="49" charset="-122"/>
            </a:endParaRPr>
          </a:p>
          <a:p>
            <a:pPr>
              <a:lnSpc>
                <a:spcPct val="100000"/>
              </a:lnSpc>
            </a:pPr>
            <a:endParaRPr lang="en-US" altLang="zh-CN" dirty="0">
              <a:latin typeface="仿宋" panose="02010609060101010101" pitchFamily="49" charset="-122"/>
              <a:ea typeface="仿宋" panose="02010609060101010101" pitchFamily="49" charset="-122"/>
            </a:endParaRPr>
          </a:p>
          <a:p>
            <a:pPr>
              <a:lnSpc>
                <a:spcPct val="100000"/>
              </a:lnSpc>
            </a:pPr>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类泛化关系                       接口泛化关系</a:t>
            </a:r>
          </a:p>
          <a:p>
            <a:endParaRPr lang="zh-CN" altLang="en-US" dirty="0">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0CB3A0BF-0AA8-4A79-B7BE-26F650A16ABC}"/>
              </a:ext>
            </a:extLst>
          </p:cNvPr>
          <p:cNvSpPr txBox="1">
            <a:spLocks/>
          </p:cNvSpPr>
          <p:nvPr/>
        </p:nvSpPr>
        <p:spPr>
          <a:xfrm>
            <a:off x="456406" y="1477269"/>
            <a:ext cx="11277600" cy="645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类和类之间有</a:t>
            </a:r>
            <a:r>
              <a:rPr lang="en-US" altLang="zh-CN" sz="2400" dirty="0">
                <a:solidFill>
                  <a:schemeClr val="tx1"/>
                </a:solidFill>
                <a:latin typeface="仿宋" panose="02010609060101010101" pitchFamily="49" charset="-122"/>
                <a:ea typeface="仿宋" panose="02010609060101010101" pitchFamily="49" charset="-122"/>
              </a:rPr>
              <a:t>6</a:t>
            </a:r>
            <a:r>
              <a:rPr lang="zh-CN" altLang="en-US" sz="2400" dirty="0">
                <a:solidFill>
                  <a:schemeClr val="tx1"/>
                </a:solidFill>
                <a:latin typeface="仿宋" panose="02010609060101010101" pitchFamily="49" charset="-122"/>
                <a:ea typeface="仿宋" panose="02010609060101010101" pitchFamily="49" charset="-122"/>
              </a:rPr>
              <a:t>种关系，分别是泛化（继承）、实现、依赖、关联、聚合和组合。</a:t>
            </a:r>
          </a:p>
        </p:txBody>
      </p:sp>
      <p:graphicFrame>
        <p:nvGraphicFramePr>
          <p:cNvPr id="15" name="对象 14">
            <a:extLst>
              <a:ext uri="{FF2B5EF4-FFF2-40B4-BE49-F238E27FC236}">
                <a16:creationId xmlns:a16="http://schemas.microsoft.com/office/drawing/2014/main" id="{468D61F7-B8C6-47CC-BEA8-AE934E9190E6}"/>
              </a:ext>
            </a:extLst>
          </p:cNvPr>
          <p:cNvGraphicFramePr>
            <a:graphicFrameLocks noChangeAspect="1"/>
          </p:cNvGraphicFramePr>
          <p:nvPr>
            <p:extLst>
              <p:ext uri="{D42A27DB-BD31-4B8C-83A1-F6EECF244321}">
                <p14:modId xmlns:p14="http://schemas.microsoft.com/office/powerpoint/2010/main" val="577700886"/>
              </p:ext>
            </p:extLst>
          </p:nvPr>
        </p:nvGraphicFramePr>
        <p:xfrm>
          <a:off x="1708150" y="4110831"/>
          <a:ext cx="8070850" cy="1867937"/>
        </p:xfrm>
        <a:graphic>
          <a:graphicData uri="http://schemas.openxmlformats.org/presentationml/2006/ole">
            <mc:AlternateContent xmlns:mc="http://schemas.openxmlformats.org/markup-compatibility/2006">
              <mc:Choice xmlns:v="urn:schemas-microsoft-com:vml" Requires="v">
                <p:oleObj spid="_x0000_s16399" r:id="rId3" imgW="4365683" imgH="991146" progId="">
                  <p:embed/>
                </p:oleObj>
              </mc:Choice>
              <mc:Fallback>
                <p:oleObj r:id="rId3" imgW="4365683" imgH="991146" progId="">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4110831"/>
                        <a:ext cx="8070850" cy="18679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75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0-#ppt_w/2"/>
                                          </p:val>
                                        </p:tav>
                                        <p:tav tm="100000">
                                          <p:val>
                                            <p:strVal val="#ppt_x"/>
                                          </p:val>
                                        </p:tav>
                                      </p:tavLst>
                                    </p:anim>
                                    <p:anim calcmode="lin" valueType="num">
                                      <p:cBhvr additive="base">
                                        <p:cTn id="1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3" fill="hold" grpId="0" nodeType="after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500"/>
                            </p:stCondLst>
                            <p:childTnLst>
                              <p:par>
                                <p:cTn id="28" presetID="31"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fltVal val="0"/>
                                          </p:val>
                                        </p:tav>
                                        <p:tav tm="100000">
                                          <p:val>
                                            <p:strVal val="#ppt_w"/>
                                          </p:val>
                                        </p:tav>
                                      </p:tavLst>
                                    </p:anim>
                                    <p:anim calcmode="lin" valueType="num">
                                      <p:cBhvr>
                                        <p:cTn id="31" dur="1000" fill="hold"/>
                                        <p:tgtEl>
                                          <p:spTgt spid="15"/>
                                        </p:tgtEl>
                                        <p:attrNameLst>
                                          <p:attrName>ppt_h</p:attrName>
                                        </p:attrNameLst>
                                      </p:cBhvr>
                                      <p:tavLst>
                                        <p:tav tm="0">
                                          <p:val>
                                            <p:fltVal val="0"/>
                                          </p:val>
                                        </p:tav>
                                        <p:tav tm="100000">
                                          <p:val>
                                            <p:strVal val="#ppt_h"/>
                                          </p:val>
                                        </p:tav>
                                      </p:tavLst>
                                    </p:anim>
                                    <p:anim calcmode="lin" valueType="num">
                                      <p:cBhvr>
                                        <p:cTn id="32" dur="1000" fill="hold"/>
                                        <p:tgtEl>
                                          <p:spTgt spid="15"/>
                                        </p:tgtEl>
                                        <p:attrNameLst>
                                          <p:attrName>style.rotation</p:attrName>
                                        </p:attrNameLst>
                                      </p:cBhvr>
                                      <p:tavLst>
                                        <p:tav tm="0">
                                          <p:val>
                                            <p:fltVal val="90"/>
                                          </p:val>
                                        </p:tav>
                                        <p:tav tm="100000">
                                          <p:val>
                                            <p:fltVal val="0"/>
                                          </p:val>
                                        </p:tav>
                                      </p:tavLst>
                                    </p:anim>
                                    <p:animEffect transition="in" filter="fade">
                                      <p:cBhvr>
                                        <p:cTn id="33" dur="1000"/>
                                        <p:tgtEl>
                                          <p:spTgt spid="15"/>
                                        </p:tgtEl>
                                      </p:cBhvr>
                                    </p:animEffect>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 calcmode="lin" valueType="num">
                                      <p:cBhvr additive="base">
                                        <p:cTn id="37"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P spid="13" grpId="0" uiExpand="1" build="p"/>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圆角矩形 11">
            <a:extLst>
              <a:ext uri="{FF2B5EF4-FFF2-40B4-BE49-F238E27FC236}">
                <a16:creationId xmlns:a16="http://schemas.microsoft.com/office/drawing/2014/main" id="{8D459838-34E5-4BAB-85E0-156881412689}"/>
              </a:ext>
            </a:extLst>
          </p:cNvPr>
          <p:cNvSpPr/>
          <p:nvPr/>
        </p:nvSpPr>
        <p:spPr>
          <a:xfrm>
            <a:off x="685006" y="2570293"/>
            <a:ext cx="10820400" cy="276619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sp>
        <p:nvSpPr>
          <p:cNvPr id="17" name="内容占位符 2">
            <a:extLst>
              <a:ext uri="{FF2B5EF4-FFF2-40B4-BE49-F238E27FC236}">
                <a16:creationId xmlns:a16="http://schemas.microsoft.com/office/drawing/2014/main" id="{D51CFC08-817C-437A-B842-6CA98A0C0D8D}"/>
              </a:ext>
            </a:extLst>
          </p:cNvPr>
          <p:cNvSpPr txBox="1">
            <a:spLocks/>
          </p:cNvSpPr>
          <p:nvPr/>
        </p:nvSpPr>
        <p:spPr>
          <a:xfrm>
            <a:off x="1158956" y="2822843"/>
            <a:ext cx="10041650" cy="2589850"/>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实现指的是一个类继承了一个接口或多个接口中的方法，并在类中定义了接口中所声明的方法，称为类实现了接口。</a:t>
            </a:r>
          </a:p>
          <a:p>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UML</a:t>
            </a:r>
            <a:r>
              <a:rPr lang="zh-CN" altLang="en-US" sz="2400" dirty="0">
                <a:latin typeface="仿宋" panose="02010609060101010101" pitchFamily="49" charset="-122"/>
                <a:ea typeface="仿宋" panose="02010609060101010101" pitchFamily="49" charset="-122"/>
              </a:rPr>
              <a:t>中，用一个带空心箭头的虚线表示，箭头指向接口，另一端指向实现接口的类。</a:t>
            </a:r>
          </a:p>
        </p:txBody>
      </p:sp>
      <p:sp>
        <p:nvSpPr>
          <p:cNvPr id="18" name="Freeform 3">
            <a:extLst>
              <a:ext uri="{FF2B5EF4-FFF2-40B4-BE49-F238E27FC236}">
                <a16:creationId xmlns:a16="http://schemas.microsoft.com/office/drawing/2014/main" id="{70357440-7A8B-4556-9814-D9BDA0F770C8}"/>
              </a:ext>
            </a:extLst>
          </p:cNvPr>
          <p:cNvSpPr/>
          <p:nvPr/>
        </p:nvSpPr>
        <p:spPr>
          <a:xfrm>
            <a:off x="0" y="1755093"/>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F23F0A85-0F5E-411D-84FB-65AF88D6F84E}"/>
              </a:ext>
            </a:extLst>
          </p:cNvPr>
          <p:cNvSpPr txBox="1">
            <a:spLocks/>
          </p:cNvSpPr>
          <p:nvPr/>
        </p:nvSpPr>
        <p:spPr>
          <a:xfrm>
            <a:off x="1069615" y="1755093"/>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实现关系</a:t>
            </a:r>
          </a:p>
        </p:txBody>
      </p:sp>
      <p:grpSp>
        <p:nvGrpSpPr>
          <p:cNvPr id="21" name="组合 20">
            <a:extLst>
              <a:ext uri="{FF2B5EF4-FFF2-40B4-BE49-F238E27FC236}">
                <a16:creationId xmlns:a16="http://schemas.microsoft.com/office/drawing/2014/main" id="{80003AD3-99C1-41CA-8CD3-A64FCDAEAB79}"/>
              </a:ext>
            </a:extLst>
          </p:cNvPr>
          <p:cNvGrpSpPr/>
          <p:nvPr/>
        </p:nvGrpSpPr>
        <p:grpSpPr>
          <a:xfrm flipH="1">
            <a:off x="6941096" y="5537273"/>
            <a:ext cx="5075839" cy="1304409"/>
            <a:chOff x="897607" y="5097000"/>
            <a:chExt cx="5075839" cy="1304409"/>
          </a:xfrm>
        </p:grpSpPr>
        <p:sp>
          <p:nvSpPr>
            <p:cNvPr id="22" name="矩形 21">
              <a:extLst>
                <a:ext uri="{FF2B5EF4-FFF2-40B4-BE49-F238E27FC236}">
                  <a16:creationId xmlns:a16="http://schemas.microsoft.com/office/drawing/2014/main" id="{8EA0AAD2-B3A9-48A6-A42B-4F971D251A8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E7330FB0-FBCB-4D14-8EBF-BE62EA7C0EC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16515C8E-EEAE-4295-BAD5-594EE1F35EC0}"/>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22E57B9E-735C-45AA-AB0C-4E372DD5AC1D}"/>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6698334A-61DB-43CD-98B7-CAA93E74174F}"/>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9CB24D81-8346-4ED3-AD3A-86504CAFB442}"/>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D0541B93-A409-47BF-AD99-A0F642DB430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ABB3ACD4-FB10-4710-86BC-D53C6E28778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A13D1B72-2236-41F6-BA71-469931DF380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764E03E5-0B11-466E-9C8A-9AE2549C94F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FCA0DD9D-7625-4B64-A699-76FA3C4D082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51AAEC44-1F2D-433C-93F1-D36B02208CE6}"/>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2321073-55D1-4A71-B022-8BF2A745FCE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2F91EB37-B6F6-4BFF-91A7-51A9655ED67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FB9EEF62-35E8-40B4-B62E-5348F2713A3C}"/>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EEF7473D-89CE-4668-8188-9E067394743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6555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1+#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par>
                          <p:cTn id="20" fill="hold">
                            <p:stCondLst>
                              <p:cond delay="3000"/>
                            </p:stCondLst>
                            <p:childTnLst>
                              <p:par>
                                <p:cTn id="21" presetID="2" presetClass="entr" presetSubtype="3" fill="hold" grpId="0"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 calcmode="lin" valueType="num">
                                      <p:cBhvr additive="base">
                                        <p:cTn id="29"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7">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6" grpId="0" animBg="1"/>
      <p:bldP spid="17" grpId="0" uiExpand="1" build="p"/>
      <p:bldP spid="18" grpId="0" animBg="1"/>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14D35C9F-1AC9-405A-8004-B54FDCB68642}"/>
              </a:ext>
            </a:extLst>
          </p:cNvPr>
          <p:cNvSpPr/>
          <p:nvPr/>
        </p:nvSpPr>
        <p:spPr>
          <a:xfrm>
            <a:off x="0" y="1611128"/>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8B92767C-F677-43B9-BD71-94EC6F37C54C}"/>
              </a:ext>
            </a:extLst>
          </p:cNvPr>
          <p:cNvSpPr txBox="1">
            <a:spLocks/>
          </p:cNvSpPr>
          <p:nvPr/>
        </p:nvSpPr>
        <p:spPr>
          <a:xfrm>
            <a:off x="762794" y="1679149"/>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实现关系</a:t>
            </a:r>
          </a:p>
        </p:txBody>
      </p:sp>
      <p:sp>
        <p:nvSpPr>
          <p:cNvPr id="10" name="内容占位符 2">
            <a:extLst>
              <a:ext uri="{FF2B5EF4-FFF2-40B4-BE49-F238E27FC236}">
                <a16:creationId xmlns:a16="http://schemas.microsoft.com/office/drawing/2014/main" id="{4FC38EAD-9A30-48CB-88D8-5A9E6D3A3813}"/>
              </a:ext>
            </a:extLst>
          </p:cNvPr>
          <p:cNvSpPr txBox="1">
            <a:spLocks/>
          </p:cNvSpPr>
          <p:nvPr/>
        </p:nvSpPr>
        <p:spPr>
          <a:xfrm>
            <a:off x="1069615" y="2174449"/>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E7DE0D94-3B83-4ECB-A0D6-A1E4E3164C93}"/>
              </a:ext>
            </a:extLst>
          </p:cNvPr>
          <p:cNvSpPr txBox="1">
            <a:spLocks/>
          </p:cNvSpPr>
          <p:nvPr/>
        </p:nvSpPr>
        <p:spPr>
          <a:xfrm>
            <a:off x="1069615" y="4835894"/>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4596E8D2-0F64-4EC1-9421-2DE1186BBECB}"/>
              </a:ext>
            </a:extLst>
          </p:cNvPr>
          <p:cNvSpPr txBox="1">
            <a:spLocks/>
          </p:cNvSpPr>
          <p:nvPr/>
        </p:nvSpPr>
        <p:spPr>
          <a:xfrm>
            <a:off x="841015" y="2134394"/>
            <a:ext cx="108167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如例</a:t>
            </a:r>
            <a:r>
              <a:rPr lang="en-US" altLang="zh-CN" sz="2400" dirty="0">
                <a:latin typeface="仿宋" panose="02010609060101010101" pitchFamily="49" charset="-122"/>
                <a:ea typeface="仿宋" panose="02010609060101010101" pitchFamily="49" charset="-122"/>
              </a:rPr>
              <a:t>4.17</a:t>
            </a:r>
            <a:r>
              <a:rPr lang="zh-CN" altLang="en-US" sz="2400" dirty="0">
                <a:latin typeface="仿宋" panose="02010609060101010101" pitchFamily="49" charset="-122"/>
                <a:ea typeface="仿宋" panose="02010609060101010101" pitchFamily="49" charset="-122"/>
              </a:rPr>
              <a:t>中，</a:t>
            </a:r>
            <a:r>
              <a:rPr lang="en-US" altLang="zh-CN" sz="2400" dirty="0">
                <a:latin typeface="仿宋" panose="02010609060101010101" pitchFamily="49" charset="-122"/>
                <a:ea typeface="仿宋" panose="02010609060101010101" pitchFamily="49" charset="-122"/>
              </a:rPr>
              <a:t>Circle</a:t>
            </a:r>
            <a:r>
              <a:rPr lang="zh-CN" altLang="en-US" sz="2400" dirty="0">
                <a:latin typeface="仿宋" panose="02010609060101010101" pitchFamily="49" charset="-122"/>
                <a:ea typeface="仿宋" panose="02010609060101010101" pitchFamily="49" charset="-122"/>
              </a:rPr>
              <a:t>类和</a:t>
            </a:r>
            <a:r>
              <a:rPr lang="en-US" altLang="zh-CN" sz="2400" dirty="0">
                <a:latin typeface="仿宋" panose="02010609060101010101" pitchFamily="49" charset="-122"/>
                <a:ea typeface="仿宋" panose="02010609060101010101" pitchFamily="49" charset="-122"/>
              </a:rPr>
              <a:t>Rectangle</a:t>
            </a:r>
            <a:r>
              <a:rPr lang="zh-CN" altLang="en-US" sz="2400" dirty="0">
                <a:latin typeface="仿宋" panose="02010609060101010101" pitchFamily="49" charset="-122"/>
                <a:ea typeface="仿宋" panose="02010609060101010101" pitchFamily="49" charset="-122"/>
              </a:rPr>
              <a:t>类都实现了接口</a:t>
            </a:r>
            <a:r>
              <a:rPr lang="en-US" altLang="zh-CN" sz="2400" dirty="0">
                <a:latin typeface="仿宋" panose="02010609060101010101" pitchFamily="49" charset="-122"/>
                <a:ea typeface="仿宋" panose="02010609060101010101" pitchFamily="49" charset="-122"/>
              </a:rPr>
              <a:t>Shape</a:t>
            </a:r>
            <a:r>
              <a:rPr lang="zh-CN" altLang="en-US" sz="2400" dirty="0">
                <a:latin typeface="仿宋" panose="02010609060101010101" pitchFamily="49" charset="-122"/>
                <a:ea typeface="仿宋" panose="02010609060101010101" pitchFamily="49" charset="-122"/>
              </a:rPr>
              <a:t>，类和接口的关系如图所示。</a:t>
            </a:r>
          </a:p>
        </p:txBody>
      </p:sp>
      <p:pic>
        <p:nvPicPr>
          <p:cNvPr id="13" name="图片 12">
            <a:extLst>
              <a:ext uri="{FF2B5EF4-FFF2-40B4-BE49-F238E27FC236}">
                <a16:creationId xmlns:a16="http://schemas.microsoft.com/office/drawing/2014/main" id="{118CACFA-EE61-4286-A0E7-ED1A08B00194}"/>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3428206" y="3405400"/>
            <a:ext cx="4099493" cy="2615194"/>
          </a:xfrm>
          <a:prstGeom prst="rect">
            <a:avLst/>
          </a:prstGeom>
        </p:spPr>
      </p:pic>
      <p:sp>
        <p:nvSpPr>
          <p:cNvPr id="14" name="Rectangle 2">
            <a:extLst>
              <a:ext uri="{FF2B5EF4-FFF2-40B4-BE49-F238E27FC236}">
                <a16:creationId xmlns:a16="http://schemas.microsoft.com/office/drawing/2014/main" id="{669F1E65-3031-4677-8970-B422F37C1AB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5886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0498E03A-7EE4-402A-BFED-B3430FDED810}"/>
              </a:ext>
            </a:extLst>
          </p:cNvPr>
          <p:cNvSpPr/>
          <p:nvPr/>
        </p:nvSpPr>
        <p:spPr>
          <a:xfrm>
            <a:off x="0" y="1590305"/>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CC809A4A-6EDE-41F4-84B8-6C55AFFF20A0}"/>
              </a:ext>
            </a:extLst>
          </p:cNvPr>
          <p:cNvSpPr txBox="1">
            <a:spLocks/>
          </p:cNvSpPr>
          <p:nvPr/>
        </p:nvSpPr>
        <p:spPr>
          <a:xfrm>
            <a:off x="1069615" y="1600199"/>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依赖关系</a:t>
            </a:r>
          </a:p>
        </p:txBody>
      </p:sp>
      <p:sp>
        <p:nvSpPr>
          <p:cNvPr id="10" name="内容占位符 2">
            <a:extLst>
              <a:ext uri="{FF2B5EF4-FFF2-40B4-BE49-F238E27FC236}">
                <a16:creationId xmlns:a16="http://schemas.microsoft.com/office/drawing/2014/main" id="{D699081D-2AFD-43DE-A29E-00A880710E8B}"/>
              </a:ext>
            </a:extLst>
          </p:cNvPr>
          <p:cNvSpPr txBox="1">
            <a:spLocks/>
          </p:cNvSpPr>
          <p:nvPr/>
        </p:nvSpPr>
        <p:spPr>
          <a:xfrm>
            <a:off x="1069615" y="2402254"/>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E15F4441-42A1-4AEB-BD35-194C4B1CD8AF}"/>
              </a:ext>
            </a:extLst>
          </p:cNvPr>
          <p:cNvSpPr txBox="1">
            <a:spLocks/>
          </p:cNvSpPr>
          <p:nvPr/>
        </p:nvSpPr>
        <p:spPr>
          <a:xfrm>
            <a:off x="1069615" y="5063699"/>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27862786-D72C-45CB-BD1F-DC190E0004D4}"/>
              </a:ext>
            </a:extLst>
          </p:cNvPr>
          <p:cNvSpPr txBox="1">
            <a:spLocks/>
          </p:cNvSpPr>
          <p:nvPr/>
        </p:nvSpPr>
        <p:spPr>
          <a:xfrm>
            <a:off x="841015" y="2133599"/>
            <a:ext cx="108167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依赖关系是对象之间最弱的一种关联方式，一般指由</a:t>
            </a:r>
            <a:r>
              <a:rPr lang="zh-CN" altLang="en-US" sz="2400" b="1" dirty="0">
                <a:latin typeface="仿宋" panose="02010609060101010101" pitchFamily="49" charset="-122"/>
                <a:ea typeface="仿宋" panose="02010609060101010101" pitchFamily="49" charset="-122"/>
              </a:rPr>
              <a:t>局部变量、函数参数、返回值</a:t>
            </a:r>
            <a:r>
              <a:rPr lang="zh-CN" altLang="en-US" sz="2400" dirty="0">
                <a:latin typeface="仿宋" panose="02010609060101010101" pitchFamily="49" charset="-122"/>
                <a:ea typeface="仿宋" panose="02010609060101010101" pitchFamily="49" charset="-122"/>
              </a:rPr>
              <a:t>相对于其他对象的关系。</a:t>
            </a:r>
          </a:p>
          <a:p>
            <a:r>
              <a:rPr lang="zh-CN" altLang="en-US" sz="2400" dirty="0">
                <a:latin typeface="仿宋" panose="02010609060101010101" pitchFamily="49" charset="-122"/>
                <a:ea typeface="仿宋" panose="02010609060101010101" pitchFamily="49" charset="-122"/>
              </a:rPr>
              <a:t>一个类调用被依赖类中的某些方法而得以完成这个类的一些职责。</a:t>
            </a:r>
          </a:p>
          <a:p>
            <a:r>
              <a:rPr lang="zh-CN" altLang="en-US" sz="2400" dirty="0">
                <a:latin typeface="仿宋" panose="02010609060101010101" pitchFamily="49" charset="-122"/>
                <a:ea typeface="仿宋" panose="02010609060101010101" pitchFamily="49" charset="-122"/>
              </a:rPr>
              <a:t>在类图使用带箭头的虚线表示，箭头从使用类指向被依赖的类。</a:t>
            </a:r>
          </a:p>
        </p:txBody>
      </p:sp>
      <p:pic>
        <p:nvPicPr>
          <p:cNvPr id="13" name="图片 12">
            <a:extLst>
              <a:ext uri="{FF2B5EF4-FFF2-40B4-BE49-F238E27FC236}">
                <a16:creationId xmlns:a16="http://schemas.microsoft.com/office/drawing/2014/main" id="{4FEC0025-4273-4A98-835A-451713342388}"/>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3047206" y="4343399"/>
            <a:ext cx="5629275" cy="2390775"/>
          </a:xfrm>
          <a:prstGeom prst="rect">
            <a:avLst/>
          </a:prstGeom>
        </p:spPr>
      </p:pic>
    </p:spTree>
    <p:extLst>
      <p:ext uri="{BB962C8B-B14F-4D97-AF65-F5344CB8AC3E}">
        <p14:creationId xmlns:p14="http://schemas.microsoft.com/office/powerpoint/2010/main" val="23562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additive="base">
                                        <p:cTn id="31"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P spid="12"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DE094BE7-2B29-4E0F-B141-937DC18BF5EB}"/>
              </a:ext>
            </a:extLst>
          </p:cNvPr>
          <p:cNvSpPr/>
          <p:nvPr/>
        </p:nvSpPr>
        <p:spPr>
          <a:xfrm>
            <a:off x="705349" y="2561742"/>
            <a:ext cx="10820400" cy="31242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D3E9E506-F734-45D1-B348-697FC94F2600}"/>
              </a:ext>
            </a:extLst>
          </p:cNvPr>
          <p:cNvSpPr txBox="1">
            <a:spLocks/>
          </p:cNvSpPr>
          <p:nvPr/>
        </p:nvSpPr>
        <p:spPr>
          <a:xfrm>
            <a:off x="1179299" y="2926079"/>
            <a:ext cx="10041650" cy="2486613"/>
          </a:xfrm>
          <a:prstGeom prst="rect">
            <a:avLst/>
          </a:prstGeom>
        </p:spPr>
        <p:txBody>
          <a:bodyPr vert="horz" lIns="121917" tIns="60958" rIns="121917" bIns="60958" rtlCol="0">
            <a:normAutofit/>
          </a:bodyPr>
          <a:lstStyle>
            <a:defPPr>
              <a:defRPr lang="en-US"/>
            </a:defPPr>
            <a:lvl1pPr indent="457200">
              <a:lnSpc>
                <a:spcPct val="14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关联关系是类与类之间最常用的一种关系，用于表示一类对象与另一类对象之间有联系，它是一种结构化关系。在编程实现时，通常是将一个类的对象作为另一个类的属性。</a:t>
            </a:r>
          </a:p>
          <a:p>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UML</a:t>
            </a:r>
            <a:r>
              <a:rPr lang="zh-CN" altLang="en-US" sz="2400" dirty="0">
                <a:latin typeface="仿宋" panose="02010609060101010101" pitchFamily="49" charset="-122"/>
                <a:ea typeface="仿宋" panose="02010609060101010101" pitchFamily="49" charset="-122"/>
              </a:rPr>
              <a:t>类图中，用实线连接有关联的类。</a:t>
            </a:r>
          </a:p>
        </p:txBody>
      </p:sp>
      <p:sp>
        <p:nvSpPr>
          <p:cNvPr id="9" name="Freeform 3">
            <a:extLst>
              <a:ext uri="{FF2B5EF4-FFF2-40B4-BE49-F238E27FC236}">
                <a16:creationId xmlns:a16="http://schemas.microsoft.com/office/drawing/2014/main" id="{88204EBE-FE35-448B-88D3-69B41D45FE90}"/>
              </a:ext>
            </a:extLst>
          </p:cNvPr>
          <p:cNvSpPr/>
          <p:nvPr/>
        </p:nvSpPr>
        <p:spPr>
          <a:xfrm>
            <a:off x="20343" y="1755093"/>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8B5A4C6C-85BB-4820-8FEF-F7C4A8231A7D}"/>
              </a:ext>
            </a:extLst>
          </p:cNvPr>
          <p:cNvSpPr txBox="1">
            <a:spLocks/>
          </p:cNvSpPr>
          <p:nvPr/>
        </p:nvSpPr>
        <p:spPr>
          <a:xfrm>
            <a:off x="1089958" y="1755093"/>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关联关系</a:t>
            </a:r>
          </a:p>
        </p:txBody>
      </p:sp>
      <p:grpSp>
        <p:nvGrpSpPr>
          <p:cNvPr id="11" name="组合 10">
            <a:extLst>
              <a:ext uri="{FF2B5EF4-FFF2-40B4-BE49-F238E27FC236}">
                <a16:creationId xmlns:a16="http://schemas.microsoft.com/office/drawing/2014/main" id="{65D4CDDF-5CDE-4EF7-97FC-00A87D1BEB12}"/>
              </a:ext>
            </a:extLst>
          </p:cNvPr>
          <p:cNvGrpSpPr/>
          <p:nvPr/>
        </p:nvGrpSpPr>
        <p:grpSpPr>
          <a:xfrm>
            <a:off x="9740912" y="4871419"/>
            <a:ext cx="2258787" cy="1811219"/>
            <a:chOff x="9675584" y="5175723"/>
            <a:chExt cx="1877787" cy="1129564"/>
          </a:xfrm>
        </p:grpSpPr>
        <p:sp>
          <p:nvSpPr>
            <p:cNvPr id="12" name="矩形 11">
              <a:extLst>
                <a:ext uri="{FF2B5EF4-FFF2-40B4-BE49-F238E27FC236}">
                  <a16:creationId xmlns:a16="http://schemas.microsoft.com/office/drawing/2014/main" id="{29DD0C0B-18CD-49CA-9C09-D6A78264B4B4}"/>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4FCEC880-9F85-47C5-9388-4214364068F2}"/>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21E3808D-CD03-4075-864B-DD67C5B1F92F}"/>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FCFE752-7F5F-4E15-930C-56069E66C72B}"/>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0013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build="p"/>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4D1D7933-167D-417B-8E85-45CAC4C19425}"/>
              </a:ext>
            </a:extLst>
          </p:cNvPr>
          <p:cNvSpPr/>
          <p:nvPr/>
        </p:nvSpPr>
        <p:spPr bwMode="auto">
          <a:xfrm>
            <a:off x="2" y="4765249"/>
            <a:ext cx="12190412" cy="461665"/>
          </a:xfrm>
          <a:prstGeom prst="rect">
            <a:avLst/>
          </a:prstGeom>
          <a:solidFill>
            <a:schemeClr val="bg1">
              <a:lumMod val="85000"/>
              <a:alpha val="72941"/>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85A3E789-5897-4E4E-8A98-3785ED187A67}"/>
              </a:ext>
            </a:extLst>
          </p:cNvPr>
          <p:cNvSpPr/>
          <p:nvPr/>
        </p:nvSpPr>
        <p:spPr>
          <a:xfrm>
            <a:off x="0" y="1709588"/>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F589CAD9-7F84-466D-88AE-9BBA25359A2F}"/>
              </a:ext>
            </a:extLst>
          </p:cNvPr>
          <p:cNvSpPr txBox="1">
            <a:spLocks/>
          </p:cNvSpPr>
          <p:nvPr/>
        </p:nvSpPr>
        <p:spPr>
          <a:xfrm>
            <a:off x="1069615" y="1719482"/>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关联关系</a:t>
            </a:r>
          </a:p>
        </p:txBody>
      </p:sp>
      <p:sp>
        <p:nvSpPr>
          <p:cNvPr id="10" name="内容占位符 2">
            <a:extLst>
              <a:ext uri="{FF2B5EF4-FFF2-40B4-BE49-F238E27FC236}">
                <a16:creationId xmlns:a16="http://schemas.microsoft.com/office/drawing/2014/main" id="{122D1FC6-0875-427A-B424-9099315D741A}"/>
              </a:ext>
            </a:extLst>
          </p:cNvPr>
          <p:cNvSpPr txBox="1">
            <a:spLocks/>
          </p:cNvSpPr>
          <p:nvPr/>
        </p:nvSpPr>
        <p:spPr>
          <a:xfrm>
            <a:off x="1069615" y="2521537"/>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5FDCB185-CEED-458B-BB32-401BF61892C7}"/>
              </a:ext>
            </a:extLst>
          </p:cNvPr>
          <p:cNvSpPr txBox="1">
            <a:spLocks/>
          </p:cNvSpPr>
          <p:nvPr/>
        </p:nvSpPr>
        <p:spPr>
          <a:xfrm>
            <a:off x="1069615" y="5182982"/>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033BAA49-CACF-44E4-B8A6-501C94979E61}"/>
              </a:ext>
            </a:extLst>
          </p:cNvPr>
          <p:cNvSpPr txBox="1">
            <a:spLocks/>
          </p:cNvSpPr>
          <p:nvPr/>
        </p:nvSpPr>
        <p:spPr>
          <a:xfrm>
            <a:off x="841015" y="2368343"/>
            <a:ext cx="108167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在使用类图表示关联关系时可以在关联线上标注角色名。</a:t>
            </a:r>
          </a:p>
        </p:txBody>
      </p:sp>
      <p:graphicFrame>
        <p:nvGraphicFramePr>
          <p:cNvPr id="13" name="对象 12">
            <a:extLst>
              <a:ext uri="{FF2B5EF4-FFF2-40B4-BE49-F238E27FC236}">
                <a16:creationId xmlns:a16="http://schemas.microsoft.com/office/drawing/2014/main" id="{D1972AEE-9C8A-49EB-99BD-00FD49CCD914}"/>
              </a:ext>
            </a:extLst>
          </p:cNvPr>
          <p:cNvGraphicFramePr>
            <a:graphicFrameLocks noChangeAspect="1"/>
          </p:cNvGraphicFramePr>
          <p:nvPr>
            <p:extLst>
              <p:ext uri="{D42A27DB-BD31-4B8C-83A1-F6EECF244321}">
                <p14:modId xmlns:p14="http://schemas.microsoft.com/office/powerpoint/2010/main" val="3571990850"/>
              </p:ext>
            </p:extLst>
          </p:nvPr>
        </p:nvGraphicFramePr>
        <p:xfrm>
          <a:off x="2271713" y="3333176"/>
          <a:ext cx="8269777" cy="3300045"/>
        </p:xfrm>
        <a:graphic>
          <a:graphicData uri="http://schemas.openxmlformats.org/presentationml/2006/ole">
            <mc:AlternateContent xmlns:mc="http://schemas.openxmlformats.org/markup-compatibility/2006">
              <mc:Choice xmlns:v="urn:schemas-microsoft-com:vml" Requires="v">
                <p:oleObj spid="_x0000_s17423" r:id="rId3" imgW="4150094" imgH="1655857" progId="">
                  <p:embed/>
                </p:oleObj>
              </mc:Choice>
              <mc:Fallback>
                <p:oleObj r:id="rId3" imgW="4150094" imgH="1655857" progId="">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3333176"/>
                        <a:ext cx="8269777" cy="33000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3137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8D9B4C71-2966-4C80-BAC4-41E9339EF9AF}"/>
              </a:ext>
            </a:extLst>
          </p:cNvPr>
          <p:cNvSpPr/>
          <p:nvPr/>
        </p:nvSpPr>
        <p:spPr>
          <a:xfrm>
            <a:off x="0" y="1582132"/>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6389C22D-0F35-4AFC-A19A-7839A4DB5A6F}"/>
              </a:ext>
            </a:extLst>
          </p:cNvPr>
          <p:cNvSpPr txBox="1">
            <a:spLocks/>
          </p:cNvSpPr>
          <p:nvPr/>
        </p:nvSpPr>
        <p:spPr>
          <a:xfrm>
            <a:off x="1069615" y="1592026"/>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聚合关系</a:t>
            </a:r>
          </a:p>
        </p:txBody>
      </p:sp>
      <p:sp>
        <p:nvSpPr>
          <p:cNvPr id="10" name="内容占位符 2">
            <a:extLst>
              <a:ext uri="{FF2B5EF4-FFF2-40B4-BE49-F238E27FC236}">
                <a16:creationId xmlns:a16="http://schemas.microsoft.com/office/drawing/2014/main" id="{C5CC5C5D-85FD-4308-B6B3-66808D2718D8}"/>
              </a:ext>
            </a:extLst>
          </p:cNvPr>
          <p:cNvSpPr txBox="1">
            <a:spLocks/>
          </p:cNvSpPr>
          <p:nvPr/>
        </p:nvSpPr>
        <p:spPr>
          <a:xfrm>
            <a:off x="1069615" y="2394081"/>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6EAA0D66-D015-49E3-BC46-FA27506F7BF4}"/>
              </a:ext>
            </a:extLst>
          </p:cNvPr>
          <p:cNvSpPr txBox="1">
            <a:spLocks/>
          </p:cNvSpPr>
          <p:nvPr/>
        </p:nvSpPr>
        <p:spPr>
          <a:xfrm>
            <a:off x="1069615" y="5055526"/>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456BB133-EED6-480C-A9FB-A96E1479761A}"/>
              </a:ext>
            </a:extLst>
          </p:cNvPr>
          <p:cNvSpPr txBox="1">
            <a:spLocks/>
          </p:cNvSpPr>
          <p:nvPr/>
        </p:nvSpPr>
        <p:spPr>
          <a:xfrm>
            <a:off x="841015" y="2125426"/>
            <a:ext cx="108167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聚合关系与组合关系都是整体和部分的关系。</a:t>
            </a:r>
          </a:p>
          <a:p>
            <a:r>
              <a:rPr lang="zh-CN" altLang="en-US" sz="2400" dirty="0">
                <a:latin typeface="仿宋" panose="02010609060101010101" pitchFamily="49" charset="-122"/>
                <a:ea typeface="仿宋" panose="02010609060101010101" pitchFamily="49" charset="-122"/>
              </a:rPr>
              <a:t>如果部分可以独立于整体的存在而存在，则称为聚合；如果部分依赖于整体的存在而存在，当整体不存在时部分也不存在，则称为组合关系。</a:t>
            </a:r>
          </a:p>
        </p:txBody>
      </p:sp>
      <p:pic>
        <p:nvPicPr>
          <p:cNvPr id="13" name="图片 12">
            <a:extLst>
              <a:ext uri="{FF2B5EF4-FFF2-40B4-BE49-F238E27FC236}">
                <a16:creationId xmlns:a16="http://schemas.microsoft.com/office/drawing/2014/main" id="{69C1CCED-1E70-4DBF-98A3-1FF66EAEDA0B}"/>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2209006" y="4106626"/>
            <a:ext cx="6582730" cy="1613273"/>
          </a:xfrm>
          <a:prstGeom prst="rect">
            <a:avLst/>
          </a:prstGeom>
        </p:spPr>
      </p:pic>
      <p:sp>
        <p:nvSpPr>
          <p:cNvPr id="14" name="Rectangle 2">
            <a:extLst>
              <a:ext uri="{FF2B5EF4-FFF2-40B4-BE49-F238E27FC236}">
                <a16:creationId xmlns:a16="http://schemas.microsoft.com/office/drawing/2014/main" id="{64E03747-74BE-4313-A7B6-3950EEE2F3D0}"/>
              </a:ext>
            </a:extLst>
          </p:cNvPr>
          <p:cNvSpPr>
            <a:spLocks noChangeArrowheads="1"/>
          </p:cNvSpPr>
          <p:nvPr/>
        </p:nvSpPr>
        <p:spPr bwMode="auto">
          <a:xfrm>
            <a:off x="0" y="349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61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P spid="12"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类间关系的表示</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5CA98851-EEE3-4919-A37A-6419BD232E85}"/>
              </a:ext>
            </a:extLst>
          </p:cNvPr>
          <p:cNvSpPr/>
          <p:nvPr/>
        </p:nvSpPr>
        <p:spPr>
          <a:xfrm>
            <a:off x="0" y="1714192"/>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5F3CCE1D-DB8F-47F1-BF3E-B21FC07AE0DE}"/>
              </a:ext>
            </a:extLst>
          </p:cNvPr>
          <p:cNvSpPr txBox="1">
            <a:spLocks/>
          </p:cNvSpPr>
          <p:nvPr/>
        </p:nvSpPr>
        <p:spPr>
          <a:xfrm>
            <a:off x="1069615" y="1724086"/>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组合关系</a:t>
            </a:r>
          </a:p>
        </p:txBody>
      </p:sp>
      <p:sp>
        <p:nvSpPr>
          <p:cNvPr id="10" name="内容占位符 2">
            <a:extLst>
              <a:ext uri="{FF2B5EF4-FFF2-40B4-BE49-F238E27FC236}">
                <a16:creationId xmlns:a16="http://schemas.microsoft.com/office/drawing/2014/main" id="{1C6F514C-C910-4117-94D4-49D809BB55B4}"/>
              </a:ext>
            </a:extLst>
          </p:cNvPr>
          <p:cNvSpPr txBox="1">
            <a:spLocks/>
          </p:cNvSpPr>
          <p:nvPr/>
        </p:nvSpPr>
        <p:spPr>
          <a:xfrm>
            <a:off x="1069615" y="2526141"/>
            <a:ext cx="10359591" cy="17125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1C55CF8C-966C-4084-8B8F-B2E13218AA85}"/>
              </a:ext>
            </a:extLst>
          </p:cNvPr>
          <p:cNvSpPr txBox="1">
            <a:spLocks/>
          </p:cNvSpPr>
          <p:nvPr/>
        </p:nvSpPr>
        <p:spPr>
          <a:xfrm>
            <a:off x="1069615" y="5187586"/>
            <a:ext cx="10038041" cy="1260900"/>
          </a:xfrm>
          <a:prstGeom prst="rect">
            <a:avLst/>
          </a:prstGeom>
        </p:spPr>
        <p:txBody>
          <a:bodyPr vert="horz" lIns="121917" tIns="60958" rIns="121917" bIns="60958" rtlCol="0">
            <a:noAutofit/>
          </a:bodyPr>
          <a:lstStyle>
            <a:defPPr>
              <a:defRPr lang="en-US"/>
            </a:defPPr>
            <a:lvl1pPr indent="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dirty="0">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B0736D54-7B1B-423B-B2C5-2001593DE880}"/>
              </a:ext>
            </a:extLst>
          </p:cNvPr>
          <p:cNvSpPr txBox="1">
            <a:spLocks/>
          </p:cNvSpPr>
          <p:nvPr/>
        </p:nvSpPr>
        <p:spPr>
          <a:xfrm>
            <a:off x="841015" y="2257486"/>
            <a:ext cx="10816791" cy="4151739"/>
          </a:xfrm>
          <a:prstGeom prst="rect">
            <a:avLst/>
          </a:prstGeom>
        </p:spPr>
        <p:txBody>
          <a:bodyPr vert="horz" lIns="121917" tIns="60958" rIns="121917" bIns="60958" rtlCol="0">
            <a:noAutofit/>
          </a:bodyPr>
          <a:lstStyle>
            <a:defPPr>
              <a:defRPr lang="en-US"/>
            </a:defPPr>
            <a:lvl1pPr indent="457200">
              <a:lnSpc>
                <a:spcPct val="130000"/>
              </a:lnSpc>
              <a:spcBef>
                <a:spcPts val="0"/>
              </a:spcBef>
              <a:buFont typeface="Wingdings" pitchFamily="2" charset="2"/>
              <a:buNone/>
              <a:defRPr>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组合关系用一个带有实心菱形和箭头的实线表示，实心菱形指向组合类，箭头指向组合（部分）类。 </a:t>
            </a:r>
          </a:p>
        </p:txBody>
      </p:sp>
      <p:pic>
        <p:nvPicPr>
          <p:cNvPr id="13" name="图片 12">
            <a:extLst>
              <a:ext uri="{FF2B5EF4-FFF2-40B4-BE49-F238E27FC236}">
                <a16:creationId xmlns:a16="http://schemas.microsoft.com/office/drawing/2014/main" id="{AD4ECE55-3CC0-4BA8-A237-A85AB965A4F0}"/>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2519942" y="4086286"/>
            <a:ext cx="6415512" cy="1663803"/>
          </a:xfrm>
          <a:prstGeom prst="rect">
            <a:avLst/>
          </a:prstGeom>
        </p:spPr>
      </p:pic>
    </p:spTree>
    <p:extLst>
      <p:ext uri="{BB962C8B-B14F-4D97-AF65-F5344CB8AC3E}">
        <p14:creationId xmlns:p14="http://schemas.microsoft.com/office/powerpoint/2010/main" val="407484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 grpId="0" animBg="1"/>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830079" y="2222695"/>
            <a:ext cx="10820400" cy="274131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tx1"/>
                </a:solidFill>
                <a:latin typeface="仿宋" panose="02010609060101010101" pitchFamily="49" charset="-122"/>
                <a:ea typeface="仿宋" panose="02010609060101010101" pitchFamily="49" charset="-122"/>
              </a:rPr>
              <a:t>    </a:t>
            </a:r>
            <a:r>
              <a:rPr lang="zh-CN" altLang="zh-CN" sz="3200" dirty="0">
                <a:solidFill>
                  <a:schemeClr val="tx1"/>
                </a:solidFill>
                <a:latin typeface="仿宋" panose="02010609060101010101" pitchFamily="49" charset="-122"/>
                <a:ea typeface="仿宋" panose="02010609060101010101" pitchFamily="49" charset="-122"/>
              </a:rPr>
              <a:t>当设计一个类时，不让该类面向具体的类，而是面向抽象类或接口，即所设计类中的重要数据是抽象类或接口声明的变量，而不是具体类声明的变量</a:t>
            </a:r>
            <a:r>
              <a:rPr lang="zh-CN" altLang="en-US" sz="3200" dirty="0">
                <a:solidFill>
                  <a:schemeClr val="tx1"/>
                </a:solidFill>
                <a:latin typeface="仿宋" panose="02010609060101010101" pitchFamily="49" charset="-122"/>
                <a:ea typeface="仿宋" panose="02010609060101010101" pitchFamily="49" charset="-122"/>
              </a:rPr>
              <a:t>。</a:t>
            </a:r>
            <a:endParaRPr lang="en-US" altLang="zh-CN" sz="3200" dirty="0">
              <a:solidFill>
                <a:schemeClr val="tx1"/>
              </a:solidFill>
              <a:latin typeface="仿宋" panose="02010609060101010101" pitchFamily="49" charset="-122"/>
              <a:ea typeface="仿宋" panose="02010609060101010101" pitchFamily="49" charset="-122"/>
            </a:endParaRPr>
          </a:p>
          <a:p>
            <a:r>
              <a:rPr lang="zh-CN" altLang="en-US" sz="3200" dirty="0">
                <a:solidFill>
                  <a:schemeClr val="tx1"/>
                </a:solidFill>
                <a:latin typeface="仿宋" panose="02010609060101010101" pitchFamily="49" charset="-122"/>
                <a:ea typeface="仿宋" panose="02010609060101010101" pitchFamily="49" charset="-122"/>
              </a:rPr>
              <a:t>    </a:t>
            </a:r>
            <a:endParaRPr lang="zh-CN" altLang="zh-CN" sz="3200" b="1" dirty="0">
              <a:solidFill>
                <a:schemeClr val="tx1"/>
              </a:solidFill>
              <a:latin typeface="仿宋" panose="02010609060101010101" pitchFamily="49" charset="-122"/>
              <a:ea typeface="仿宋" panose="02010609060101010101" pitchFamily="49" charset="-122"/>
            </a:endParaRPr>
          </a:p>
          <a:p>
            <a:endParaRPr lang="zh-CN" altLang="en-US" sz="32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65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Object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圆角矩形 11">
            <a:extLst>
              <a:ext uri="{FF2B5EF4-FFF2-40B4-BE49-F238E27FC236}">
                <a16:creationId xmlns:a16="http://schemas.microsoft.com/office/drawing/2014/main" id="{5CBA140E-22DB-4FC1-A5D0-B7F142BB5FB8}"/>
              </a:ext>
            </a:extLst>
          </p:cNvPr>
          <p:cNvSpPr/>
          <p:nvPr/>
        </p:nvSpPr>
        <p:spPr>
          <a:xfrm>
            <a:off x="608806" y="1600994"/>
            <a:ext cx="10287000" cy="380489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5F61DC7D-446B-4052-8D26-C620C292F15C}"/>
              </a:ext>
            </a:extLst>
          </p:cNvPr>
          <p:cNvSpPr txBox="1">
            <a:spLocks/>
          </p:cNvSpPr>
          <p:nvPr/>
        </p:nvSpPr>
        <p:spPr>
          <a:xfrm>
            <a:off x="1170704" y="1682508"/>
            <a:ext cx="9039302" cy="3957086"/>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只支持单重继承，也就是，一个类只能有一个父类。</a:t>
            </a: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基础类中有一个</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Object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类，它是所有类的直接或间接父类。</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Object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是最顶级的类，它没有父类。</a:t>
            </a:r>
          </a:p>
          <a:p>
            <a:pPr marL="0" indent="457200">
              <a:lnSpc>
                <a:spcPct val="15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定义类时，如果不说明这个类继承自哪一个父类，则这个类的父类就是</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Object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457200">
              <a:lnSpc>
                <a:spcPct val="15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Object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详细信息参考上一讲的补充内容。</a:t>
            </a:r>
          </a:p>
        </p:txBody>
      </p:sp>
      <p:grpSp>
        <p:nvGrpSpPr>
          <p:cNvPr id="17" name="组合 16">
            <a:extLst>
              <a:ext uri="{FF2B5EF4-FFF2-40B4-BE49-F238E27FC236}">
                <a16:creationId xmlns:a16="http://schemas.microsoft.com/office/drawing/2014/main" id="{7F87ECBE-168D-4BED-A74C-0FCB30B7157E}"/>
              </a:ext>
            </a:extLst>
          </p:cNvPr>
          <p:cNvGrpSpPr/>
          <p:nvPr/>
        </p:nvGrpSpPr>
        <p:grpSpPr>
          <a:xfrm flipH="1">
            <a:off x="6575336" y="5348447"/>
            <a:ext cx="5441599" cy="1357947"/>
            <a:chOff x="897607" y="5043462"/>
            <a:chExt cx="5441599" cy="1357947"/>
          </a:xfrm>
        </p:grpSpPr>
        <p:sp>
          <p:nvSpPr>
            <p:cNvPr id="18" name="矩形 17">
              <a:extLst>
                <a:ext uri="{FF2B5EF4-FFF2-40B4-BE49-F238E27FC236}">
                  <a16:creationId xmlns:a16="http://schemas.microsoft.com/office/drawing/2014/main" id="{9C19DC06-E841-4CDC-A6EC-FA6334DDB70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FF1E062B-182B-448A-9338-E887D19C38A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B239EC96-05EB-4D4D-84EF-2B24E685FE4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64CE09BD-427A-4930-B19B-34F20C4132D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6B71F14-4BAB-4288-AEAC-B0B4F9E5EDC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D9CC63F-8950-4D0D-AC5E-C668EFCEDE0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9350FFF6-1639-402A-BB65-73B186F4D594}"/>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69370549-CBA0-4EAB-96DB-44994D06E212}"/>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9004F284-78B3-49F3-8871-C91DBB9025B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8D10B746-5817-464C-AB84-40941807015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91C1EB5-97DF-4C99-A6D4-074CBF94779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7E6AE928-3E6D-4528-ACC1-55E261688F7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5BE1F3F3-479E-4B50-AF63-D5B9245B182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90835A3D-844A-4A72-A74E-812F9CA11EE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73DA5087-44FA-4C78-BE75-42949E76E2F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43FC0BE5-7A08-4F0F-A6AC-BE8B464E9AF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60302D76-26C0-418A-9EB3-8CA7A34EE98F}"/>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8454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 calcmode="lin" valueType="num">
                                      <p:cBhvr additive="base">
                                        <p:cTn id="26"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 calcmode="lin" valueType="num">
                                      <p:cBhvr additive="base">
                                        <p:cTn id="32"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
                                            <p:txEl>
                                              <p:pRg st="3" end="3"/>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5" grpId="0" animBg="1"/>
      <p:bldP spid="16"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269802" y="1716259"/>
            <a:ext cx="4730262" cy="41491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仿宋" panose="02010609060101010101" pitchFamily="49" charset="-122"/>
                <a:ea typeface="仿宋" panose="02010609060101010101" pitchFamily="49" charset="-122"/>
              </a:rPr>
              <a:t>    假设我们已经有了一个</a:t>
            </a:r>
            <a:r>
              <a:rPr lang="en-US" altLang="zh-CN" sz="2400" dirty="0">
                <a:solidFill>
                  <a:schemeClr val="tx1"/>
                </a:solidFill>
                <a:latin typeface="仿宋" panose="02010609060101010101" pitchFamily="49" charset="-122"/>
                <a:ea typeface="仿宋" panose="02010609060101010101" pitchFamily="49" charset="-122"/>
              </a:rPr>
              <a:t>Circle</a:t>
            </a:r>
            <a:r>
              <a:rPr lang="zh-CN" altLang="en-US" sz="2400" dirty="0">
                <a:solidFill>
                  <a:schemeClr val="tx1"/>
                </a:solidFill>
                <a:latin typeface="仿宋" panose="02010609060101010101" pitchFamily="49" charset="-122"/>
                <a:ea typeface="仿宋" panose="02010609060101010101" pitchFamily="49" charset="-122"/>
              </a:rPr>
              <a:t>类，该类创建的对象</a:t>
            </a:r>
            <a:r>
              <a:rPr lang="en-US" altLang="zh-CN" sz="2400" dirty="0">
                <a:solidFill>
                  <a:schemeClr val="tx1"/>
                </a:solidFill>
                <a:latin typeface="仿宋" panose="02010609060101010101" pitchFamily="49" charset="-122"/>
                <a:ea typeface="仿宋" panose="02010609060101010101" pitchFamily="49" charset="-122"/>
              </a:rPr>
              <a:t>circle</a:t>
            </a:r>
            <a:r>
              <a:rPr lang="zh-CN" altLang="en-US" sz="2400" dirty="0">
                <a:solidFill>
                  <a:schemeClr val="tx1"/>
                </a:solidFill>
                <a:latin typeface="仿宋" panose="02010609060101010101" pitchFamily="49" charset="-122"/>
                <a:ea typeface="仿宋" panose="02010609060101010101" pitchFamily="49" charset="-122"/>
              </a:rPr>
              <a:t>调用</a:t>
            </a:r>
            <a:r>
              <a:rPr lang="en-US" altLang="zh-CN" sz="2400" dirty="0" err="1">
                <a:solidFill>
                  <a:schemeClr val="tx1"/>
                </a:solidFill>
                <a:latin typeface="仿宋" panose="02010609060101010101" pitchFamily="49" charset="-122"/>
                <a:ea typeface="仿宋" panose="02010609060101010101" pitchFamily="49" charset="-122"/>
              </a:rPr>
              <a:t>getArea</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方法可以计算圆的面积。</a:t>
            </a:r>
            <a:endParaRPr lang="en-US" altLang="zh-CN" sz="2400" dirty="0">
              <a:solidFill>
                <a:schemeClr val="tx1"/>
              </a:solidFill>
              <a:latin typeface="仿宋" panose="02010609060101010101" pitchFamily="49" charset="-122"/>
              <a:ea typeface="仿宋" panose="02010609060101010101" pitchFamily="49" charset="-122"/>
            </a:endParaRPr>
          </a:p>
          <a:p>
            <a:r>
              <a:rPr lang="zh-CN" altLang="en-US" sz="2400" dirty="0">
                <a:solidFill>
                  <a:schemeClr val="tx1"/>
                </a:solidFill>
                <a:latin typeface="仿宋" panose="02010609060101010101" pitchFamily="49" charset="-122"/>
                <a:ea typeface="仿宋" panose="02010609060101010101" pitchFamily="49" charset="-122"/>
              </a:rPr>
              <a:t>    现在要设计一个</a:t>
            </a:r>
            <a:r>
              <a:rPr lang="en-US" altLang="zh-CN" sz="2400" dirty="0">
                <a:solidFill>
                  <a:schemeClr val="tx1"/>
                </a:solidFill>
                <a:latin typeface="仿宋" panose="02010609060101010101" pitchFamily="49" charset="-122"/>
                <a:ea typeface="仿宋" panose="02010609060101010101" pitchFamily="49" charset="-122"/>
              </a:rPr>
              <a:t>Pillar</a:t>
            </a:r>
            <a:r>
              <a:rPr lang="zh-CN" altLang="en-US" sz="2400" dirty="0">
                <a:solidFill>
                  <a:schemeClr val="tx1"/>
                </a:solidFill>
                <a:latin typeface="仿宋" panose="02010609060101010101" pitchFamily="49" charset="-122"/>
                <a:ea typeface="仿宋" panose="02010609060101010101" pitchFamily="49" charset="-122"/>
              </a:rPr>
              <a:t>类（柱类），该类的对象调用</a:t>
            </a:r>
            <a:r>
              <a:rPr lang="en-US" altLang="zh-CN" sz="2400" dirty="0" err="1">
                <a:solidFill>
                  <a:schemeClr val="tx1"/>
                </a:solidFill>
                <a:latin typeface="仿宋" panose="02010609060101010101" pitchFamily="49" charset="-122"/>
                <a:ea typeface="仿宋" panose="02010609060101010101" pitchFamily="49" charset="-122"/>
              </a:rPr>
              <a:t>getVolume</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方法可以计算柱体的体积，</a:t>
            </a:r>
            <a:r>
              <a:rPr lang="en-US" altLang="zh-CN" sz="2400" dirty="0">
                <a:solidFill>
                  <a:schemeClr val="tx1"/>
                </a:solidFill>
                <a:latin typeface="仿宋" panose="02010609060101010101" pitchFamily="49" charset="-122"/>
                <a:ea typeface="仿宋" panose="02010609060101010101" pitchFamily="49" charset="-122"/>
              </a:rPr>
              <a:t>Pillar</a:t>
            </a:r>
            <a:r>
              <a:rPr lang="zh-CN" altLang="en-US" sz="2400" dirty="0">
                <a:solidFill>
                  <a:schemeClr val="tx1"/>
                </a:solidFill>
                <a:latin typeface="仿宋" panose="02010609060101010101" pitchFamily="49" charset="-122"/>
                <a:ea typeface="仿宋" panose="02010609060101010101" pitchFamily="49" charset="-122"/>
              </a:rPr>
              <a:t>类的代码如下：</a:t>
            </a:r>
          </a:p>
          <a:p>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46B3D21-29E8-428F-9E36-07BBA8922DB3}"/>
              </a:ext>
            </a:extLst>
          </p:cNvPr>
          <p:cNvSpPr/>
          <p:nvPr/>
        </p:nvSpPr>
        <p:spPr>
          <a:xfrm>
            <a:off x="5585642" y="2010395"/>
            <a:ext cx="5795121" cy="347787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indent="228600" algn="just"/>
            <a:r>
              <a:rPr lang="en-US" altLang="zh-CN" sz="2000" kern="100" dirty="0">
                <a:latin typeface="Times New Roman" panose="02020603050405020304" pitchFamily="18" charset="0"/>
                <a:cs typeface="Times New Roman" panose="02020603050405020304" pitchFamily="18" charset="0"/>
              </a:rPr>
              <a:t>public class Pillar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Circle  bottom;    //</a:t>
            </a:r>
            <a:r>
              <a:rPr lang="zh-CN" altLang="zh-CN" sz="2000" b="1" kern="100" dirty="0">
                <a:latin typeface="Times New Roman" panose="02020603050405020304" pitchFamily="18" charset="0"/>
                <a:cs typeface="Times New Roman" panose="02020603050405020304" pitchFamily="18" charset="0"/>
              </a:rPr>
              <a:t>将</a:t>
            </a:r>
            <a:r>
              <a:rPr lang="en-US" altLang="zh-CN" sz="2000" b="1" kern="100" dirty="0">
                <a:latin typeface="Times New Roman" panose="02020603050405020304" pitchFamily="18" charset="0"/>
                <a:cs typeface="Times New Roman" panose="02020603050405020304" pitchFamily="18" charset="0"/>
              </a:rPr>
              <a:t>Circle</a:t>
            </a:r>
            <a:r>
              <a:rPr lang="zh-CN" altLang="zh-CN" sz="2000" b="1" kern="100" dirty="0">
                <a:latin typeface="Times New Roman" panose="02020603050405020304" pitchFamily="18" charset="0"/>
                <a:cs typeface="Times New Roman" panose="02020603050405020304" pitchFamily="18" charset="0"/>
              </a:rPr>
              <a:t>对象作为成员，</a:t>
            </a:r>
            <a:r>
              <a:rPr lang="en-US" altLang="zh-CN" sz="2000" b="1" kern="100" dirty="0">
                <a:latin typeface="Times New Roman" panose="02020603050405020304" pitchFamily="18" charset="0"/>
                <a:cs typeface="Times New Roman" panose="02020603050405020304" pitchFamily="18" charset="0"/>
              </a:rPr>
              <a:t>bottom</a:t>
            </a:r>
            <a:r>
              <a:rPr lang="zh-CN" altLang="zh-CN" sz="2000" b="1" kern="100" dirty="0">
                <a:latin typeface="Times New Roman" panose="02020603050405020304" pitchFamily="18" charset="0"/>
                <a:cs typeface="Times New Roman" panose="02020603050405020304" pitchFamily="18" charset="0"/>
              </a:rPr>
              <a:t>是用具体类声明的变量</a:t>
            </a:r>
          </a:p>
          <a:p>
            <a:pPr indent="228600" algn="just"/>
            <a:r>
              <a:rPr lang="en-US" altLang="zh-CN" sz="2000" kern="100" dirty="0">
                <a:latin typeface="Times New Roman" panose="02020603050405020304" pitchFamily="18" charset="0"/>
                <a:cs typeface="Times New Roman" panose="02020603050405020304" pitchFamily="18" charset="0"/>
              </a:rPr>
              <a:t>    double height;</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Pillar (Circle </a:t>
            </a:r>
            <a:r>
              <a:rPr lang="en-US" altLang="zh-CN" sz="2000" kern="100" dirty="0" err="1">
                <a:latin typeface="Times New Roman" panose="02020603050405020304" pitchFamily="18" charset="0"/>
                <a:cs typeface="Times New Roman" panose="02020603050405020304" pitchFamily="18" charset="0"/>
              </a:rPr>
              <a:t>bottom,double</a:t>
            </a:r>
            <a:r>
              <a:rPr lang="en-US" altLang="zh-CN" sz="2000" kern="100" dirty="0">
                <a:latin typeface="Times New Roman" panose="02020603050405020304" pitchFamily="18" charset="0"/>
                <a:cs typeface="Times New Roman" panose="02020603050405020304" pitchFamily="18" charset="0"/>
              </a:rPr>
              <a:t> height)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this.bottom</a:t>
            </a:r>
            <a:r>
              <a:rPr lang="en-US"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bottom;this.height</a:t>
            </a:r>
            <a:r>
              <a:rPr lang="en-US" altLang="zh-CN" sz="2000" kern="100" dirty="0">
                <a:latin typeface="Times New Roman" panose="02020603050405020304" pitchFamily="18" charset="0"/>
                <a:cs typeface="Times New Roman" panose="02020603050405020304" pitchFamily="18" charset="0"/>
              </a:rPr>
              <a:t>=height;</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public double </a:t>
            </a:r>
            <a:r>
              <a:rPr lang="en-US" altLang="zh-CN" sz="2000" kern="100" dirty="0" err="1">
                <a:latin typeface="Times New Roman" panose="02020603050405020304" pitchFamily="18" charset="0"/>
                <a:cs typeface="Times New Roman" panose="02020603050405020304" pitchFamily="18" charset="0"/>
              </a:rPr>
              <a:t>getVolume</a:t>
            </a:r>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return </a:t>
            </a:r>
            <a:r>
              <a:rPr lang="en-US" altLang="zh-CN" sz="2000" kern="100" dirty="0" err="1">
                <a:latin typeface="Times New Roman" panose="02020603050405020304" pitchFamily="18" charset="0"/>
                <a:cs typeface="Times New Roman" panose="02020603050405020304" pitchFamily="18" charset="0"/>
              </a:rPr>
              <a:t>bottom.getArea</a:t>
            </a:r>
            <a:r>
              <a:rPr lang="en-US" altLang="zh-CN" sz="2000" kern="100" dirty="0">
                <a:latin typeface="Times New Roman" panose="02020603050405020304" pitchFamily="18" charset="0"/>
                <a:cs typeface="Times New Roman" panose="02020603050405020304" pitchFamily="18" charset="0"/>
              </a:rPr>
              <a:t>()*height;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85750" algn="just">
              <a:spcAft>
                <a:spcPts val="60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777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949145"/>
            <a:ext cx="10351306" cy="384363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仿宋" panose="02010609060101010101" pitchFamily="49" charset="-122"/>
                <a:ea typeface="仿宋" panose="02010609060101010101" pitchFamily="49" charset="-122"/>
              </a:rPr>
              <a:t>    </a:t>
            </a:r>
            <a:r>
              <a:rPr lang="zh-CN" altLang="zh-CN" sz="2400" dirty="0">
                <a:solidFill>
                  <a:schemeClr val="tx1"/>
                </a:solidFill>
                <a:latin typeface="仿宋" panose="02010609060101010101" pitchFamily="49" charset="-122"/>
                <a:ea typeface="仿宋" panose="02010609060101010101" pitchFamily="49" charset="-122"/>
              </a:rPr>
              <a:t>如果不涉及用户需求的变化，上面</a:t>
            </a:r>
            <a:r>
              <a:rPr lang="en-US" altLang="zh-CN" sz="2400" dirty="0">
                <a:solidFill>
                  <a:schemeClr val="tx1"/>
                </a:solidFill>
                <a:latin typeface="仿宋" panose="02010609060101010101" pitchFamily="49" charset="-122"/>
                <a:ea typeface="仿宋" panose="02010609060101010101" pitchFamily="49" charset="-122"/>
              </a:rPr>
              <a:t>Pillar</a:t>
            </a:r>
            <a:r>
              <a:rPr lang="zh-CN" altLang="zh-CN" sz="2400" dirty="0">
                <a:solidFill>
                  <a:schemeClr val="tx1"/>
                </a:solidFill>
                <a:latin typeface="仿宋" panose="02010609060101010101" pitchFamily="49" charset="-122"/>
                <a:ea typeface="仿宋" panose="02010609060101010101" pitchFamily="49" charset="-122"/>
              </a:rPr>
              <a:t>类的设计没有什么不妥，但是在某个时候，用户希望</a:t>
            </a:r>
            <a:r>
              <a:rPr lang="en-US" altLang="zh-CN" sz="2400" dirty="0">
                <a:solidFill>
                  <a:schemeClr val="tx1"/>
                </a:solidFill>
                <a:latin typeface="仿宋" panose="02010609060101010101" pitchFamily="49" charset="-122"/>
                <a:ea typeface="仿宋" panose="02010609060101010101" pitchFamily="49" charset="-122"/>
              </a:rPr>
              <a:t>Pillar</a:t>
            </a:r>
            <a:r>
              <a:rPr lang="zh-CN" altLang="zh-CN" sz="2400" dirty="0">
                <a:solidFill>
                  <a:schemeClr val="tx1"/>
                </a:solidFill>
                <a:latin typeface="仿宋" panose="02010609060101010101" pitchFamily="49" charset="-122"/>
                <a:ea typeface="仿宋" panose="02010609060101010101" pitchFamily="49" charset="-122"/>
              </a:rPr>
              <a:t>类能创建出底是三角形的柱体。显然上述</a:t>
            </a:r>
            <a:r>
              <a:rPr lang="en-US" altLang="zh-CN" sz="2400" dirty="0">
                <a:solidFill>
                  <a:schemeClr val="tx1"/>
                </a:solidFill>
                <a:latin typeface="仿宋" panose="02010609060101010101" pitchFamily="49" charset="-122"/>
                <a:ea typeface="仿宋" panose="02010609060101010101" pitchFamily="49" charset="-122"/>
              </a:rPr>
              <a:t>Pillar</a:t>
            </a:r>
            <a:r>
              <a:rPr lang="zh-CN" altLang="zh-CN" sz="2400" dirty="0">
                <a:solidFill>
                  <a:schemeClr val="tx1"/>
                </a:solidFill>
                <a:latin typeface="仿宋" panose="02010609060101010101" pitchFamily="49" charset="-122"/>
                <a:ea typeface="仿宋" panose="02010609060101010101" pitchFamily="49" charset="-122"/>
              </a:rPr>
              <a:t>类无法创建出这样的柱体，即上述设计的</a:t>
            </a:r>
            <a:r>
              <a:rPr lang="en-US" altLang="zh-CN" sz="2400" dirty="0">
                <a:solidFill>
                  <a:schemeClr val="tx1"/>
                </a:solidFill>
                <a:latin typeface="仿宋" panose="02010609060101010101" pitchFamily="49" charset="-122"/>
                <a:ea typeface="仿宋" panose="02010609060101010101" pitchFamily="49" charset="-122"/>
              </a:rPr>
              <a:t>Pillar</a:t>
            </a:r>
            <a:r>
              <a:rPr lang="zh-CN" altLang="zh-CN" sz="2400" dirty="0">
                <a:solidFill>
                  <a:schemeClr val="tx1"/>
                </a:solidFill>
                <a:latin typeface="仿宋" panose="02010609060101010101" pitchFamily="49" charset="-122"/>
                <a:ea typeface="仿宋" panose="02010609060101010101" pitchFamily="49" charset="-122"/>
              </a:rPr>
              <a:t>类不能应对用户的这种需求。</a:t>
            </a:r>
            <a:endParaRPr lang="en-US" altLang="zh-CN" sz="2400" dirty="0">
              <a:solidFill>
                <a:schemeClr val="tx1"/>
              </a:solidFill>
              <a:latin typeface="仿宋" panose="02010609060101010101" pitchFamily="49" charset="-122"/>
              <a:ea typeface="仿宋" panose="02010609060101010101" pitchFamily="49" charset="-122"/>
            </a:endParaRPr>
          </a:p>
          <a:p>
            <a:r>
              <a:rPr lang="zh-CN" altLang="en-US" sz="2400" dirty="0">
                <a:solidFill>
                  <a:schemeClr val="tx1"/>
                </a:solidFill>
                <a:latin typeface="仿宋" panose="02010609060101010101" pitchFamily="49" charset="-122"/>
                <a:ea typeface="仿宋" panose="02010609060101010101" pitchFamily="49" charset="-122"/>
              </a:rPr>
              <a:t>    因此，我们在设计</a:t>
            </a:r>
            <a:r>
              <a:rPr lang="en-US" altLang="zh-CN" sz="2400" dirty="0">
                <a:solidFill>
                  <a:schemeClr val="tx1"/>
                </a:solidFill>
                <a:latin typeface="仿宋" panose="02010609060101010101" pitchFamily="49" charset="-122"/>
                <a:ea typeface="仿宋" panose="02010609060101010101" pitchFamily="49" charset="-122"/>
              </a:rPr>
              <a:t>Pillar</a:t>
            </a:r>
            <a:r>
              <a:rPr lang="zh-CN" altLang="en-US" sz="2400" dirty="0">
                <a:solidFill>
                  <a:schemeClr val="tx1"/>
                </a:solidFill>
                <a:latin typeface="仿宋" panose="02010609060101010101" pitchFamily="49" charset="-122"/>
                <a:ea typeface="仿宋" panose="02010609060101010101" pitchFamily="49" charset="-122"/>
              </a:rPr>
              <a:t>类时不应当让它的底是某个具体类声明的变量，一旦这样做，</a:t>
            </a:r>
            <a:r>
              <a:rPr lang="en-US" altLang="zh-CN" sz="2400" dirty="0">
                <a:solidFill>
                  <a:schemeClr val="tx1"/>
                </a:solidFill>
                <a:latin typeface="仿宋" panose="02010609060101010101" pitchFamily="49" charset="-122"/>
                <a:ea typeface="仿宋" panose="02010609060101010101" pitchFamily="49" charset="-122"/>
              </a:rPr>
              <a:t>Pillar</a:t>
            </a:r>
            <a:r>
              <a:rPr lang="zh-CN" altLang="en-US" sz="2400" dirty="0">
                <a:solidFill>
                  <a:schemeClr val="tx1"/>
                </a:solidFill>
                <a:latin typeface="仿宋" panose="02010609060101010101" pitchFamily="49" charset="-122"/>
                <a:ea typeface="仿宋" panose="02010609060101010101" pitchFamily="49" charset="-122"/>
              </a:rPr>
              <a:t>类就依赖该具体类，缺乏弹性，难以应对需求的变化。</a:t>
            </a:r>
          </a:p>
          <a:p>
            <a:endParaRPr lang="zh-CN" altLang="zh-CN" sz="24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4855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873661"/>
            <a:ext cx="10351306" cy="156966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仿宋" panose="02010609060101010101" pitchFamily="49" charset="-122"/>
                <a:ea typeface="仿宋" panose="02010609060101010101" pitchFamily="49" charset="-122"/>
              </a:rPr>
              <a:t>    </a:t>
            </a:r>
            <a:r>
              <a:rPr lang="zh-CN" altLang="zh-CN" sz="2400" dirty="0">
                <a:solidFill>
                  <a:schemeClr val="tx1"/>
                </a:solidFill>
                <a:latin typeface="仿宋" panose="02010609060101010101" pitchFamily="49" charset="-122"/>
                <a:ea typeface="仿宋" panose="02010609060101010101" pitchFamily="49" charset="-122"/>
              </a:rPr>
              <a:t>我们将面向抽象重新设计</a:t>
            </a:r>
            <a:r>
              <a:rPr lang="en-US" altLang="zh-CN" sz="2400" dirty="0">
                <a:solidFill>
                  <a:schemeClr val="tx1"/>
                </a:solidFill>
                <a:latin typeface="仿宋" panose="02010609060101010101" pitchFamily="49" charset="-122"/>
                <a:ea typeface="仿宋" panose="02010609060101010101" pitchFamily="49" charset="-122"/>
              </a:rPr>
              <a:t>Pillar</a:t>
            </a:r>
            <a:r>
              <a:rPr lang="zh-CN" altLang="zh-CN" sz="2400" dirty="0">
                <a:solidFill>
                  <a:schemeClr val="tx1"/>
                </a:solidFill>
                <a:latin typeface="仿宋" panose="02010609060101010101" pitchFamily="49" charset="-122"/>
                <a:ea typeface="仿宋" panose="02010609060101010101" pitchFamily="49" charset="-122"/>
              </a:rPr>
              <a:t>类。首先编写一个抽象类</a:t>
            </a:r>
            <a:r>
              <a:rPr lang="en-US" altLang="zh-CN" sz="2400" dirty="0">
                <a:solidFill>
                  <a:schemeClr val="tx1"/>
                </a:solidFill>
                <a:latin typeface="仿宋" panose="02010609060101010101" pitchFamily="49" charset="-122"/>
                <a:ea typeface="仿宋" panose="02010609060101010101" pitchFamily="49" charset="-122"/>
              </a:rPr>
              <a:t>Geometry</a:t>
            </a:r>
            <a:r>
              <a:rPr lang="zh-CN" altLang="zh-CN" sz="2400" dirty="0">
                <a:solidFill>
                  <a:schemeClr val="tx1"/>
                </a:solidFill>
                <a:latin typeface="仿宋" panose="02010609060101010101" pitchFamily="49" charset="-122"/>
                <a:ea typeface="仿宋" panose="02010609060101010101" pitchFamily="49" charset="-122"/>
              </a:rPr>
              <a:t>（或接口），该抽象类（接口）中定义了一个抽象的</a:t>
            </a:r>
            <a:r>
              <a:rPr lang="en-US" altLang="zh-CN" sz="2400" dirty="0" err="1">
                <a:solidFill>
                  <a:schemeClr val="tx1"/>
                </a:solidFill>
                <a:latin typeface="仿宋" panose="02010609060101010101" pitchFamily="49" charset="-122"/>
                <a:ea typeface="仿宋" panose="02010609060101010101" pitchFamily="49" charset="-122"/>
              </a:rPr>
              <a:t>getArea</a:t>
            </a:r>
            <a:r>
              <a:rPr lang="en-US"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方法，</a:t>
            </a:r>
            <a:r>
              <a:rPr lang="en-US" altLang="zh-CN" sz="2400"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Geometry</a:t>
            </a:r>
            <a:r>
              <a:rPr lang="zh-CN" altLang="zh-CN" sz="2400" dirty="0">
                <a:solidFill>
                  <a:schemeClr val="tx1"/>
                </a:solidFill>
                <a:latin typeface="仿宋" panose="02010609060101010101" pitchFamily="49" charset="-122"/>
                <a:ea typeface="仿宋" panose="02010609060101010101" pitchFamily="49" charset="-122"/>
                <a:hlinkClick r:id="rId3" action="ppaction://hlinkfile">
                  <a:extLst>
                    <a:ext uri="{A12FA001-AC4F-418D-AE19-62706E023703}">
                      <ahyp:hlinkClr xmlns:ahyp="http://schemas.microsoft.com/office/drawing/2018/hyperlinkcolor" val="tx"/>
                    </a:ext>
                  </a:extLst>
                </a:hlinkClick>
              </a:rPr>
              <a:t>类</a:t>
            </a:r>
            <a:r>
              <a:rPr lang="zh-CN" altLang="zh-CN" sz="2400" dirty="0">
                <a:solidFill>
                  <a:schemeClr val="tx1"/>
                </a:solidFill>
                <a:latin typeface="仿宋" panose="02010609060101010101" pitchFamily="49" charset="-122"/>
                <a:ea typeface="仿宋" panose="02010609060101010101" pitchFamily="49" charset="-122"/>
              </a:rPr>
              <a:t>如下：</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3B4BEA4-6ED3-43E7-88C5-9F4901C5BD34}"/>
              </a:ext>
            </a:extLst>
          </p:cNvPr>
          <p:cNvSpPr/>
          <p:nvPr/>
        </p:nvSpPr>
        <p:spPr>
          <a:xfrm>
            <a:off x="1598515" y="3781239"/>
            <a:ext cx="8600562" cy="156966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dirty="0">
                <a:latin typeface="Times New Roman" panose="02020603050405020304" pitchFamily="18" charset="0"/>
                <a:cs typeface="Times New Roman" panose="02020603050405020304" pitchFamily="18" charset="0"/>
              </a:rPr>
              <a:t>public abstract class Geometry { //</a:t>
            </a:r>
            <a:r>
              <a:rPr lang="zh-CN" altLang="en-US" sz="2400" dirty="0">
                <a:latin typeface="Times New Roman" panose="02020603050405020304" pitchFamily="18" charset="0"/>
                <a:cs typeface="Times New Roman" panose="02020603050405020304" pitchFamily="18" charset="0"/>
              </a:rPr>
              <a:t>如果使用接口需用</a:t>
            </a:r>
            <a:r>
              <a:rPr lang="en-US" altLang="zh-CN" sz="2400" dirty="0">
                <a:latin typeface="Times New Roman" panose="02020603050405020304" pitchFamily="18" charset="0"/>
                <a:cs typeface="Times New Roman" panose="02020603050405020304" pitchFamily="18" charset="0"/>
              </a:rPr>
              <a:t>interface</a:t>
            </a:r>
            <a:r>
              <a:rPr lang="zh-CN" altLang="en-US" sz="2400" dirty="0">
                <a:latin typeface="Times New Roman" panose="02020603050405020304" pitchFamily="18" charset="0"/>
                <a:cs typeface="Times New Roman" panose="02020603050405020304" pitchFamily="18" charset="0"/>
              </a:rPr>
              <a:t>来定义</a:t>
            </a:r>
            <a:r>
              <a:rPr lang="en-US" altLang="zh-CN" sz="2400" dirty="0">
                <a:latin typeface="Times New Roman" panose="02020603050405020304" pitchFamily="18" charset="0"/>
                <a:cs typeface="Times New Roman" panose="02020603050405020304" pitchFamily="18" charset="0"/>
              </a:rPr>
              <a:t>Geometry</a:t>
            </a:r>
            <a:r>
              <a:rPr lang="zh-CN" altLang="en-US" sz="2400" dirty="0">
                <a:latin typeface="Times New Roman" panose="02020603050405020304" pitchFamily="18" charset="0"/>
                <a:cs typeface="Times New Roman" panose="02020603050405020304" pitchFamily="18" charset="0"/>
              </a:rPr>
              <a:t>。</a:t>
            </a: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public abstract double </a:t>
            </a:r>
            <a:r>
              <a:rPr lang="en-US" altLang="zh-CN" sz="2400" dirty="0" err="1">
                <a:latin typeface="Times New Roman" panose="02020603050405020304" pitchFamily="18" charset="0"/>
                <a:cs typeface="Times New Roman" panose="02020603050405020304" pitchFamily="18" charset="0"/>
              </a:rPr>
              <a:t>getArea</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49303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873661"/>
            <a:ext cx="10351306" cy="70934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Pillar</a:t>
            </a:r>
            <a:r>
              <a:rPr lang="zh-CN" altLang="en-US" sz="2800" dirty="0">
                <a:solidFill>
                  <a:schemeClr val="tx1"/>
                </a:solidFill>
                <a:latin typeface="仿宋" panose="02010609060101010101" pitchFamily="49" charset="-122"/>
                <a:ea typeface="仿宋" panose="02010609060101010101" pitchFamily="49" charset="-122"/>
                <a:hlinkClick r:id="rId3" action="ppaction://hlinkfile">
                  <a:extLst>
                    <a:ext uri="{A12FA001-AC4F-418D-AE19-62706E023703}">
                      <ahyp:hlinkClr xmlns:ahyp="http://schemas.microsoft.com/office/drawing/2018/hyperlinkcolor" val="tx"/>
                    </a:ext>
                  </a:extLst>
                </a:hlinkClick>
              </a:rPr>
              <a:t>类</a:t>
            </a:r>
            <a:r>
              <a:rPr lang="zh-CN" altLang="en-US" sz="2800" dirty="0">
                <a:solidFill>
                  <a:schemeClr val="tx1"/>
                </a:solidFill>
                <a:latin typeface="仿宋" panose="02010609060101010101" pitchFamily="49" charset="-122"/>
                <a:ea typeface="仿宋" panose="02010609060101010101" pitchFamily="49" charset="-122"/>
              </a:rPr>
              <a:t>的设计不再依赖具体类，而是面向</a:t>
            </a:r>
            <a:r>
              <a:rPr lang="en-US" altLang="zh-CN" sz="2800" dirty="0">
                <a:solidFill>
                  <a:schemeClr val="tx1"/>
                </a:solidFill>
                <a:latin typeface="仿宋" panose="02010609060101010101" pitchFamily="49" charset="-122"/>
                <a:ea typeface="仿宋" panose="02010609060101010101" pitchFamily="49" charset="-122"/>
              </a:rPr>
              <a:t>Geometry</a:t>
            </a:r>
            <a:r>
              <a:rPr lang="zh-CN" altLang="en-US" sz="2800" dirty="0">
                <a:solidFill>
                  <a:schemeClr val="tx1"/>
                </a:solidFill>
                <a:latin typeface="仿宋" panose="02010609060101010101" pitchFamily="49" charset="-122"/>
                <a:ea typeface="仿宋" panose="02010609060101010101" pitchFamily="49" charset="-122"/>
              </a:rPr>
              <a:t>类</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D7E2D98-2D51-4CA2-9DFE-51B150247565}"/>
              </a:ext>
            </a:extLst>
          </p:cNvPr>
          <p:cNvSpPr/>
          <p:nvPr/>
        </p:nvSpPr>
        <p:spPr>
          <a:xfrm>
            <a:off x="1991544" y="2920925"/>
            <a:ext cx="8208912" cy="31700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indent="228600" algn="just"/>
            <a:r>
              <a:rPr lang="en-US" altLang="zh-CN" sz="2000" kern="100" dirty="0">
                <a:latin typeface="Times New Roman" panose="02020603050405020304" pitchFamily="18" charset="0"/>
                <a:cs typeface="Times New Roman" panose="02020603050405020304" pitchFamily="18" charset="0"/>
              </a:rPr>
              <a:t>public class Pillar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Geometry  bottom;  </a:t>
            </a:r>
            <a:r>
              <a:rPr lang="en-US" altLang="zh-CN" sz="2000" kern="100" dirty="0">
                <a:latin typeface="Times New Roman" panose="02020603050405020304" pitchFamily="18" charset="0"/>
                <a:cs typeface="Times New Roman" panose="02020603050405020304" pitchFamily="18" charset="0"/>
              </a:rPr>
              <a:t>//bottom</a:t>
            </a:r>
            <a:r>
              <a:rPr lang="zh-CN" altLang="zh-CN" sz="2000" kern="100" dirty="0">
                <a:latin typeface="Times New Roman" panose="02020603050405020304" pitchFamily="18" charset="0"/>
                <a:cs typeface="Times New Roman" panose="02020603050405020304" pitchFamily="18" charset="0"/>
              </a:rPr>
              <a:t>是抽象类</a:t>
            </a:r>
            <a:r>
              <a:rPr lang="en-US" altLang="zh-CN" sz="2000" kern="100" dirty="0">
                <a:latin typeface="Times New Roman" panose="02020603050405020304" pitchFamily="18" charset="0"/>
                <a:cs typeface="Times New Roman" panose="02020603050405020304" pitchFamily="18" charset="0"/>
              </a:rPr>
              <a:t>Geometry</a:t>
            </a:r>
            <a:r>
              <a:rPr lang="zh-CN" altLang="zh-CN" sz="2000" kern="100" dirty="0">
                <a:latin typeface="Times New Roman" panose="02020603050405020304" pitchFamily="18" charset="0"/>
                <a:cs typeface="Times New Roman" panose="02020603050405020304" pitchFamily="18" charset="0"/>
              </a:rPr>
              <a:t>声明的变量</a:t>
            </a:r>
          </a:p>
          <a:p>
            <a:pPr indent="228600" algn="just"/>
            <a:r>
              <a:rPr lang="en-US" altLang="zh-CN" sz="2000" kern="100" dirty="0">
                <a:latin typeface="Times New Roman" panose="02020603050405020304" pitchFamily="18" charset="0"/>
                <a:cs typeface="Times New Roman" panose="02020603050405020304" pitchFamily="18" charset="0"/>
              </a:rPr>
              <a:t>    double height;</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Pillar (Geometry </a:t>
            </a:r>
            <a:r>
              <a:rPr lang="en-US" altLang="zh-CN" sz="2000" kern="100" dirty="0" err="1">
                <a:latin typeface="Times New Roman" panose="02020603050405020304" pitchFamily="18" charset="0"/>
                <a:cs typeface="Times New Roman" panose="02020603050405020304" pitchFamily="18" charset="0"/>
              </a:rPr>
              <a:t>bottom,double</a:t>
            </a:r>
            <a:r>
              <a:rPr lang="en-US" altLang="zh-CN" sz="2000" kern="100" dirty="0">
                <a:latin typeface="Times New Roman" panose="02020603050405020304" pitchFamily="18" charset="0"/>
                <a:cs typeface="Times New Roman" panose="02020603050405020304" pitchFamily="18" charset="0"/>
              </a:rPr>
              <a:t> height)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this.bottom</a:t>
            </a:r>
            <a:r>
              <a:rPr lang="en-US" altLang="zh-CN" sz="2000" kern="100" dirty="0">
                <a:latin typeface="Times New Roman" panose="02020603050405020304" pitchFamily="18" charset="0"/>
                <a:cs typeface="Times New Roman" panose="02020603050405020304" pitchFamily="18" charset="0"/>
              </a:rPr>
              <a:t> = bottom; </a:t>
            </a:r>
            <a:r>
              <a:rPr lang="en-US" altLang="zh-CN" sz="2000" kern="100" dirty="0" err="1">
                <a:latin typeface="Times New Roman" panose="02020603050405020304" pitchFamily="18" charset="0"/>
                <a:cs typeface="Times New Roman" panose="02020603050405020304" pitchFamily="18" charset="0"/>
              </a:rPr>
              <a:t>this.height</a:t>
            </a:r>
            <a:r>
              <a:rPr lang="en-US" altLang="zh-CN" sz="2000" kern="100" dirty="0">
                <a:latin typeface="Times New Roman" panose="02020603050405020304" pitchFamily="18" charset="0"/>
                <a:cs typeface="Times New Roman" panose="02020603050405020304" pitchFamily="18" charset="0"/>
              </a:rPr>
              <a:t>=height;</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public double </a:t>
            </a:r>
            <a:r>
              <a:rPr lang="en-US" altLang="zh-CN" sz="2000" kern="100" dirty="0" err="1">
                <a:latin typeface="Times New Roman" panose="02020603050405020304" pitchFamily="18" charset="0"/>
                <a:cs typeface="Times New Roman" panose="02020603050405020304" pitchFamily="18" charset="0"/>
              </a:rPr>
              <a:t>getVolume</a:t>
            </a:r>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return </a:t>
            </a:r>
            <a:r>
              <a:rPr lang="en-US" altLang="zh-CN" sz="2000" kern="100" dirty="0" err="1">
                <a:latin typeface="Times New Roman" panose="02020603050405020304" pitchFamily="18" charset="0"/>
                <a:cs typeface="Times New Roman" panose="02020603050405020304" pitchFamily="18" charset="0"/>
              </a:rPr>
              <a:t>bottom.getArea</a:t>
            </a:r>
            <a:r>
              <a:rPr lang="en-US" altLang="zh-CN" sz="2000" kern="100" dirty="0">
                <a:latin typeface="Times New Roman" panose="02020603050405020304" pitchFamily="18" charset="0"/>
                <a:cs typeface="Times New Roman" panose="02020603050405020304" pitchFamily="18" charset="0"/>
              </a:rPr>
              <a:t>()*height; </a:t>
            </a:r>
          </a:p>
          <a:p>
            <a:pPr indent="228600" algn="just"/>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r>
              <a:rPr lang="en-US" altLang="zh-CN" sz="2000" kern="1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882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651240"/>
            <a:ext cx="10351306" cy="114278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仿宋" panose="02010609060101010101" pitchFamily="49" charset="-122"/>
                <a:ea typeface="仿宋" panose="02010609060101010101" pitchFamily="49" charset="-122"/>
              </a:rPr>
              <a:t>Circle</a:t>
            </a:r>
            <a:r>
              <a:rPr lang="zh-CN" altLang="en-US" sz="2800" dirty="0">
                <a:solidFill>
                  <a:schemeClr val="tx1"/>
                </a:solidFill>
                <a:latin typeface="仿宋" panose="02010609060101010101" pitchFamily="49" charset="-122"/>
                <a:ea typeface="仿宋" panose="02010609060101010101" pitchFamily="49" charset="-122"/>
              </a:rPr>
              <a:t>和</a:t>
            </a:r>
            <a:r>
              <a:rPr lang="en-US" altLang="zh-CN" sz="2800" dirty="0">
                <a:solidFill>
                  <a:schemeClr val="tx1"/>
                </a:solidFill>
                <a:latin typeface="仿宋" panose="02010609060101010101" pitchFamily="49" charset="-122"/>
                <a:ea typeface="仿宋" panose="02010609060101010101" pitchFamily="49" charset="-122"/>
              </a:rPr>
              <a:t>Rectangle</a:t>
            </a:r>
            <a:r>
              <a:rPr lang="zh-CN" altLang="en-US" sz="2800" dirty="0">
                <a:solidFill>
                  <a:schemeClr val="tx1"/>
                </a:solidFill>
                <a:latin typeface="仿宋" panose="02010609060101010101" pitchFamily="49" charset="-122"/>
                <a:ea typeface="仿宋" panose="02010609060101010101" pitchFamily="49" charset="-122"/>
              </a:rPr>
              <a:t>类都是</a:t>
            </a:r>
            <a:r>
              <a:rPr lang="en-US" altLang="zh-CN" sz="2800" dirty="0">
                <a:solidFill>
                  <a:schemeClr val="tx1"/>
                </a:solidFill>
                <a:latin typeface="仿宋" panose="02010609060101010101" pitchFamily="49" charset="-122"/>
                <a:ea typeface="仿宋" panose="02010609060101010101" pitchFamily="49" charset="-122"/>
              </a:rPr>
              <a:t>Geometry</a:t>
            </a:r>
            <a:r>
              <a:rPr lang="zh-CN" altLang="en-US" sz="2800" dirty="0">
                <a:solidFill>
                  <a:schemeClr val="tx1"/>
                </a:solidFill>
                <a:latin typeface="仿宋" panose="02010609060101010101" pitchFamily="49" charset="-122"/>
                <a:ea typeface="仿宋" panose="02010609060101010101" pitchFamily="49" charset="-122"/>
              </a:rPr>
              <a:t>的子类，二者都必须重写</a:t>
            </a:r>
            <a:r>
              <a:rPr lang="en-US" altLang="zh-CN" sz="2800" dirty="0">
                <a:solidFill>
                  <a:schemeClr val="tx1"/>
                </a:solidFill>
                <a:latin typeface="仿宋" panose="02010609060101010101" pitchFamily="49" charset="-122"/>
                <a:ea typeface="仿宋" panose="02010609060101010101" pitchFamily="49" charset="-122"/>
              </a:rPr>
              <a:t>Geometry</a:t>
            </a:r>
            <a:r>
              <a:rPr lang="zh-CN" altLang="en-US" sz="2800" dirty="0">
                <a:solidFill>
                  <a:schemeClr val="tx1"/>
                </a:solidFill>
                <a:latin typeface="仿宋" panose="02010609060101010101" pitchFamily="49" charset="-122"/>
                <a:ea typeface="仿宋" panose="02010609060101010101" pitchFamily="49" charset="-122"/>
              </a:rPr>
              <a:t>类的</a:t>
            </a:r>
            <a:r>
              <a:rPr lang="en-US" altLang="zh-CN" sz="2800" dirty="0" err="1">
                <a:solidFill>
                  <a:schemeClr val="tx1"/>
                </a:solidFill>
                <a:latin typeface="仿宋" panose="02010609060101010101" pitchFamily="49" charset="-122"/>
                <a:ea typeface="仿宋" panose="02010609060101010101" pitchFamily="49" charset="-122"/>
              </a:rPr>
              <a:t>getArea</a:t>
            </a:r>
            <a:r>
              <a:rPr lang="en-US" altLang="zh-CN" sz="2800" dirty="0">
                <a:solidFill>
                  <a:schemeClr val="tx1"/>
                </a:solidFill>
                <a:latin typeface="仿宋" panose="02010609060101010101" pitchFamily="49" charset="-122"/>
                <a:ea typeface="仿宋" panose="02010609060101010101" pitchFamily="49" charset="-122"/>
              </a:rPr>
              <a:t>()</a:t>
            </a:r>
            <a:r>
              <a:rPr lang="zh-CN" altLang="en-US" sz="2800" dirty="0">
                <a:solidFill>
                  <a:schemeClr val="tx1"/>
                </a:solidFill>
                <a:latin typeface="仿宋" panose="02010609060101010101" pitchFamily="49" charset="-122"/>
                <a:ea typeface="仿宋" panose="02010609060101010101" pitchFamily="49" charset="-122"/>
              </a:rPr>
              <a:t>方法来计算各自的面积。</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4880C5C-E683-44F7-9ACC-8831700DA5A0}"/>
              </a:ext>
            </a:extLst>
          </p:cNvPr>
          <p:cNvSpPr/>
          <p:nvPr/>
        </p:nvSpPr>
        <p:spPr>
          <a:xfrm>
            <a:off x="2640868" y="2967976"/>
            <a:ext cx="1713304" cy="40011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000" dirty="0">
                <a:latin typeface="仿宋" panose="02010609060101010101" pitchFamily="49" charset="-122"/>
                <a:ea typeface="仿宋" panose="02010609060101010101" pitchFamily="49" charset="-122"/>
                <a:hlinkClick r:id="rId2" action="ppaction://hlinkfile"/>
              </a:rPr>
              <a:t>  Circle</a:t>
            </a:r>
            <a:r>
              <a:rPr lang="zh-CN" altLang="en-US" sz="2000" dirty="0">
                <a:latin typeface="仿宋" panose="02010609060101010101" pitchFamily="49" charset="-122"/>
                <a:ea typeface="仿宋" panose="02010609060101010101" pitchFamily="49" charset="-122"/>
                <a:hlinkClick r:id="rId2" action="ppaction://hlinkfile"/>
              </a:rPr>
              <a:t>类</a:t>
            </a:r>
            <a:endParaRPr lang="zh-CN" altLang="en-US" sz="2000" dirty="0">
              <a:latin typeface="仿宋" panose="02010609060101010101" pitchFamily="49" charset="-122"/>
              <a:ea typeface="仿宋" panose="02010609060101010101" pitchFamily="49" charset="-122"/>
            </a:endParaRPr>
          </a:p>
        </p:txBody>
      </p:sp>
      <p:sp>
        <p:nvSpPr>
          <p:cNvPr id="12" name="箭头: 下 11">
            <a:extLst>
              <a:ext uri="{FF2B5EF4-FFF2-40B4-BE49-F238E27FC236}">
                <a16:creationId xmlns:a16="http://schemas.microsoft.com/office/drawing/2014/main" id="{8BDA007F-73AC-4495-A07E-265910EA2FD9}"/>
              </a:ext>
            </a:extLst>
          </p:cNvPr>
          <p:cNvSpPr/>
          <p:nvPr/>
        </p:nvSpPr>
        <p:spPr>
          <a:xfrm>
            <a:off x="3104698" y="3430716"/>
            <a:ext cx="576064" cy="270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34FF5F3-EBA0-48D2-A0CE-0BE743BE7738}"/>
              </a:ext>
            </a:extLst>
          </p:cNvPr>
          <p:cNvSpPr/>
          <p:nvPr/>
        </p:nvSpPr>
        <p:spPr>
          <a:xfrm>
            <a:off x="7196675" y="2911317"/>
            <a:ext cx="1857320" cy="40011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000" dirty="0">
                <a:latin typeface="仿宋" panose="02010609060101010101" pitchFamily="49" charset="-122"/>
                <a:ea typeface="仿宋" panose="02010609060101010101" pitchFamily="49" charset="-122"/>
                <a:hlinkClick r:id="rId3" action="ppaction://hlinkfile"/>
              </a:rPr>
              <a:t>Rectangle</a:t>
            </a:r>
            <a:r>
              <a:rPr lang="zh-CN" altLang="en-US" sz="2000" dirty="0">
                <a:latin typeface="仿宋" panose="02010609060101010101" pitchFamily="49" charset="-122"/>
                <a:ea typeface="仿宋" panose="02010609060101010101" pitchFamily="49" charset="-122"/>
                <a:hlinkClick r:id="rId3" action="ppaction://hlinkfile"/>
              </a:rPr>
              <a:t>类</a:t>
            </a:r>
            <a:endParaRPr lang="zh-CN" altLang="en-US" sz="2000" dirty="0">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1A30D776-77B4-4060-8B11-07ECE75640BA}"/>
              </a:ext>
            </a:extLst>
          </p:cNvPr>
          <p:cNvSpPr/>
          <p:nvPr/>
        </p:nvSpPr>
        <p:spPr>
          <a:xfrm>
            <a:off x="5923757" y="3687901"/>
            <a:ext cx="4831680" cy="286232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indent="228600" algn="just"/>
            <a:r>
              <a:rPr lang="en-US" altLang="zh-CN" sz="2000" kern="100" dirty="0">
                <a:latin typeface="Times New Roman" panose="02020603050405020304" pitchFamily="18" charset="0"/>
                <a:cs typeface="Times New Roman" panose="02020603050405020304" pitchFamily="18" charset="0"/>
              </a:rPr>
              <a:t>public class Rectangle extends Geometry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double </a:t>
            </a:r>
            <a:r>
              <a:rPr lang="en-US" altLang="zh-CN" sz="2000" kern="100" dirty="0" err="1">
                <a:latin typeface="Times New Roman" panose="02020603050405020304" pitchFamily="18" charset="0"/>
                <a:cs typeface="Times New Roman" panose="02020603050405020304" pitchFamily="18" charset="0"/>
              </a:rPr>
              <a:t>a,b</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Lader</a:t>
            </a:r>
            <a:r>
              <a:rPr lang="en-US" altLang="zh-CN" sz="2000" kern="100" dirty="0">
                <a:latin typeface="Times New Roman" panose="02020603050405020304" pitchFamily="18" charset="0"/>
                <a:cs typeface="Times New Roman" panose="02020603050405020304" pitchFamily="18" charset="0"/>
              </a:rPr>
              <a:t>(double </a:t>
            </a:r>
            <a:r>
              <a:rPr lang="en-US" altLang="zh-CN" sz="2000" kern="100" dirty="0" err="1">
                <a:latin typeface="Times New Roman" panose="02020603050405020304" pitchFamily="18" charset="0"/>
                <a:cs typeface="Times New Roman" panose="02020603050405020304" pitchFamily="18" charset="0"/>
              </a:rPr>
              <a:t>a,double</a:t>
            </a:r>
            <a:r>
              <a:rPr lang="en-US" altLang="zh-CN" sz="2000" kern="100" dirty="0">
                <a:latin typeface="Times New Roman" panose="02020603050405020304" pitchFamily="18" charset="0"/>
                <a:cs typeface="Times New Roman" panose="02020603050405020304" pitchFamily="18" charset="0"/>
              </a:rPr>
              <a:t> b)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this.a</a:t>
            </a:r>
            <a:r>
              <a:rPr lang="en-US" altLang="zh-CN" sz="2000" kern="100" dirty="0">
                <a:latin typeface="Times New Roman" panose="02020603050405020304" pitchFamily="18" charset="0"/>
                <a:cs typeface="Times New Roman" panose="02020603050405020304" pitchFamily="18" charset="0"/>
              </a:rPr>
              <a:t>=a; </a:t>
            </a:r>
            <a:r>
              <a:rPr lang="en-US" altLang="zh-CN" sz="2000" kern="100" dirty="0" err="1">
                <a:latin typeface="Times New Roman" panose="02020603050405020304" pitchFamily="18" charset="0"/>
                <a:cs typeface="Times New Roman" panose="02020603050405020304" pitchFamily="18" charset="0"/>
              </a:rPr>
              <a:t>this.b</a:t>
            </a:r>
            <a:r>
              <a:rPr lang="en-US" altLang="zh-CN" sz="2000" kern="100" dirty="0">
                <a:latin typeface="Times New Roman" panose="02020603050405020304" pitchFamily="18" charset="0"/>
                <a:cs typeface="Times New Roman" panose="02020603050405020304" pitchFamily="18" charset="0"/>
              </a:rPr>
              <a:t>=b;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    }</a:t>
            </a:r>
            <a:endParaRPr lang="zh-CN" altLang="zh-CN" sz="2000" kern="100" dirty="0">
              <a:latin typeface="Times New Roman" panose="02020603050405020304" pitchFamily="18" charset="0"/>
              <a:cs typeface="Times New Roman" panose="02020603050405020304" pitchFamily="18" charset="0"/>
            </a:endParaRPr>
          </a:p>
          <a:p>
            <a:pPr indent="228600" algn="just"/>
            <a:r>
              <a:rPr lang="en-US" altLang="zh-CN" sz="2000" b="1" kern="100" dirty="0">
                <a:latin typeface="Times New Roman" panose="02020603050405020304" pitchFamily="18" charset="0"/>
                <a:cs typeface="Times New Roman" panose="02020603050405020304" pitchFamily="18" charset="0"/>
              </a:rPr>
              <a:t>    public double </a:t>
            </a:r>
            <a:r>
              <a:rPr lang="en-US" altLang="zh-CN" sz="2000" b="1" kern="100" dirty="0" err="1">
                <a:latin typeface="Times New Roman" panose="02020603050405020304" pitchFamily="18" charset="0"/>
                <a:cs typeface="Times New Roman" panose="02020603050405020304" pitchFamily="18" charset="0"/>
              </a:rPr>
              <a:t>getArea</a:t>
            </a:r>
            <a:r>
              <a:rPr lang="en-US" altLang="zh-CN" sz="2000" b="1" kern="100" dirty="0">
                <a:latin typeface="Times New Roman" panose="02020603050405020304" pitchFamily="18" charset="0"/>
                <a:cs typeface="Times New Roman" panose="02020603050405020304" pitchFamily="18" charset="0"/>
              </a:rPr>
              <a:t>() {</a:t>
            </a:r>
            <a:endParaRPr lang="zh-CN" altLang="zh-CN" sz="2000" b="1" kern="100" dirty="0">
              <a:latin typeface="Times New Roman" panose="02020603050405020304" pitchFamily="18" charset="0"/>
              <a:cs typeface="Times New Roman" panose="02020603050405020304" pitchFamily="18" charset="0"/>
            </a:endParaRPr>
          </a:p>
          <a:p>
            <a:pPr indent="228600" algn="just"/>
            <a:r>
              <a:rPr lang="en-US" altLang="zh-CN" sz="2000" b="1" kern="100" dirty="0">
                <a:latin typeface="Times New Roman" panose="02020603050405020304" pitchFamily="18" charset="0"/>
                <a:cs typeface="Times New Roman" panose="02020603050405020304" pitchFamily="18" charset="0"/>
              </a:rPr>
              <a:t>        return a*b;</a:t>
            </a:r>
            <a:endParaRPr lang="zh-CN" altLang="zh-CN" sz="2000" b="1" kern="100" dirty="0">
              <a:latin typeface="Times New Roman" panose="02020603050405020304" pitchFamily="18" charset="0"/>
              <a:cs typeface="Times New Roman" panose="02020603050405020304" pitchFamily="18" charset="0"/>
            </a:endParaRPr>
          </a:p>
          <a:p>
            <a:pPr indent="228600" algn="just"/>
            <a:r>
              <a:rPr lang="en-US" altLang="zh-CN" sz="2000" b="1" kern="100" dirty="0">
                <a:latin typeface="Times New Roman" panose="02020603050405020304" pitchFamily="18" charset="0"/>
                <a:cs typeface="Times New Roman" panose="02020603050405020304" pitchFamily="18" charset="0"/>
              </a:rPr>
              <a:t>    }</a:t>
            </a:r>
            <a:endParaRPr lang="zh-CN" altLang="zh-CN" sz="2000" b="1" kern="100" dirty="0">
              <a:latin typeface="Times New Roman" panose="02020603050405020304" pitchFamily="18" charset="0"/>
              <a:cs typeface="Times New Roman" panose="02020603050405020304" pitchFamily="18" charset="0"/>
            </a:endParaRPr>
          </a:p>
          <a:p>
            <a:pPr indent="228600" algn="just"/>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p:txBody>
      </p:sp>
      <p:sp>
        <p:nvSpPr>
          <p:cNvPr id="15" name="箭头: 下 14">
            <a:extLst>
              <a:ext uri="{FF2B5EF4-FFF2-40B4-BE49-F238E27FC236}">
                <a16:creationId xmlns:a16="http://schemas.microsoft.com/office/drawing/2014/main" id="{2CC0CED4-5EB4-470B-9375-16DB3A1EA19C}"/>
              </a:ext>
            </a:extLst>
          </p:cNvPr>
          <p:cNvSpPr/>
          <p:nvPr/>
        </p:nvSpPr>
        <p:spPr>
          <a:xfrm>
            <a:off x="7725719" y="3388237"/>
            <a:ext cx="504056"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1F49C67-B885-4C0B-8145-C56154A1E6C7}"/>
              </a:ext>
            </a:extLst>
          </p:cNvPr>
          <p:cNvSpPr/>
          <p:nvPr/>
        </p:nvSpPr>
        <p:spPr>
          <a:xfrm>
            <a:off x="1624962" y="3687901"/>
            <a:ext cx="4111600" cy="317009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000" dirty="0"/>
              <a:t>public class Circle extends Geometry {</a:t>
            </a:r>
            <a:endParaRPr lang="zh-CN" altLang="zh-CN" sz="2000" dirty="0"/>
          </a:p>
          <a:p>
            <a:r>
              <a:rPr lang="en-US" altLang="zh-CN" sz="2000" dirty="0"/>
              <a:t>    double r;</a:t>
            </a:r>
            <a:endParaRPr lang="zh-CN" altLang="zh-CN" sz="2000" dirty="0"/>
          </a:p>
          <a:p>
            <a:r>
              <a:rPr lang="en-US" altLang="zh-CN" sz="2000" dirty="0"/>
              <a:t>    Circle(double r) {</a:t>
            </a:r>
            <a:endParaRPr lang="zh-CN" altLang="zh-CN" sz="2000" dirty="0"/>
          </a:p>
          <a:p>
            <a:r>
              <a:rPr lang="en-US" altLang="zh-CN" sz="2000" dirty="0"/>
              <a:t>        </a:t>
            </a:r>
            <a:r>
              <a:rPr lang="en-US" altLang="zh-CN" sz="2000" dirty="0" err="1"/>
              <a:t>this.r</a:t>
            </a:r>
            <a:r>
              <a:rPr lang="en-US" altLang="zh-CN" sz="2000" dirty="0"/>
              <a:t>=r;</a:t>
            </a:r>
            <a:endParaRPr lang="zh-CN" altLang="zh-CN" sz="2000" dirty="0"/>
          </a:p>
          <a:p>
            <a:r>
              <a:rPr lang="en-US" altLang="zh-CN" sz="2000" dirty="0"/>
              <a:t>    }</a:t>
            </a:r>
            <a:endParaRPr lang="zh-CN" altLang="zh-CN" sz="2000" dirty="0"/>
          </a:p>
          <a:p>
            <a:r>
              <a:rPr lang="en-US" altLang="zh-CN" sz="2000" b="1" dirty="0"/>
              <a:t>    public double </a:t>
            </a:r>
            <a:r>
              <a:rPr lang="en-US" altLang="zh-CN" sz="2000" b="1" dirty="0" err="1"/>
              <a:t>getArea</a:t>
            </a:r>
            <a:r>
              <a:rPr lang="en-US" altLang="zh-CN" sz="2000" b="1" dirty="0"/>
              <a:t>() {</a:t>
            </a:r>
            <a:endParaRPr lang="zh-CN" altLang="zh-CN" sz="2000" b="1" dirty="0"/>
          </a:p>
          <a:p>
            <a:r>
              <a:rPr lang="en-US" altLang="zh-CN" sz="2000" b="1" dirty="0"/>
              <a:t>        return(3.14*r*r);</a:t>
            </a:r>
            <a:endParaRPr lang="zh-CN" altLang="zh-CN" sz="2000" b="1" dirty="0"/>
          </a:p>
          <a:p>
            <a:r>
              <a:rPr lang="en-US" altLang="zh-CN" sz="2000" b="1" dirty="0"/>
              <a:t>    }</a:t>
            </a:r>
            <a:endParaRPr lang="zh-CN" altLang="zh-CN" sz="2000" b="1" dirty="0"/>
          </a:p>
          <a:p>
            <a:r>
              <a:rPr lang="en-US" altLang="zh-CN" sz="2000" dirty="0"/>
              <a:t>}</a:t>
            </a:r>
            <a:endParaRPr lang="zh-CN" altLang="zh-CN" sz="2000" dirty="0"/>
          </a:p>
        </p:txBody>
      </p:sp>
    </p:spTree>
    <p:extLst>
      <p:ext uri="{BB962C8B-B14F-4D97-AF65-F5344CB8AC3E}">
        <p14:creationId xmlns:p14="http://schemas.microsoft.com/office/powerpoint/2010/main" val="4701637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面向抽象原则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651240"/>
            <a:ext cx="10351306" cy="53327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solidFill>
                  <a:schemeClr val="tx1"/>
                </a:solidFill>
                <a:latin typeface="仿宋" panose="02010609060101010101" pitchFamily="49" charset="-122"/>
                <a:ea typeface="仿宋" panose="02010609060101010101" pitchFamily="49" charset="-122"/>
              </a:rPr>
              <a:t>现在用</a:t>
            </a:r>
            <a:r>
              <a:rPr lang="en-US" altLang="zh-CN" sz="2800" dirty="0">
                <a:solidFill>
                  <a:schemeClr val="tx1"/>
                </a:solidFill>
                <a:latin typeface="仿宋" panose="02010609060101010101" pitchFamily="49" charset="-122"/>
                <a:ea typeface="仿宋" panose="02010609060101010101" pitchFamily="49" charset="-122"/>
              </a:rPr>
              <a:t>Pillar </a:t>
            </a:r>
            <a:r>
              <a:rPr lang="zh-CN" altLang="zh-CN" sz="2800" dirty="0">
                <a:solidFill>
                  <a:schemeClr val="tx1"/>
                </a:solidFill>
                <a:latin typeface="仿宋" panose="02010609060101010101" pitchFamily="49" charset="-122"/>
                <a:ea typeface="仿宋" panose="02010609060101010101" pitchFamily="49" charset="-122"/>
              </a:rPr>
              <a:t>类创建出具有矩形底或圆形底的柱体</a:t>
            </a:r>
            <a:r>
              <a:rPr lang="zh-CN" altLang="en-US" sz="2800" dirty="0">
                <a:solidFill>
                  <a:schemeClr val="tx1"/>
                </a:solidFill>
                <a:latin typeface="仿宋" panose="02010609060101010101" pitchFamily="49" charset="-122"/>
                <a:ea typeface="仿宋" panose="02010609060101010101" pitchFamily="49" charset="-122"/>
              </a:rPr>
              <a:t>代码</a:t>
            </a:r>
            <a:r>
              <a:rPr lang="zh-CN" altLang="zh-CN" sz="2800" dirty="0">
                <a:solidFill>
                  <a:schemeClr val="tx1"/>
                </a:solidFill>
                <a:latin typeface="仿宋" panose="02010609060101010101" pitchFamily="49" charset="-122"/>
                <a:ea typeface="仿宋" panose="02010609060101010101" pitchFamily="49" charset="-122"/>
              </a:rPr>
              <a:t>如下</a:t>
            </a:r>
            <a:endParaRPr lang="zh-CN" altLang="en-US" sz="28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B7D967A-8985-4613-8D7A-23AD82B373EB}"/>
              </a:ext>
            </a:extLst>
          </p:cNvPr>
          <p:cNvSpPr/>
          <p:nvPr/>
        </p:nvSpPr>
        <p:spPr>
          <a:xfrm>
            <a:off x="2083542" y="2420869"/>
            <a:ext cx="8002350" cy="378565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000" dirty="0"/>
              <a:t>public class Application{</a:t>
            </a:r>
            <a:endParaRPr lang="zh-CN" altLang="zh-CN" sz="2000" dirty="0"/>
          </a:p>
          <a:p>
            <a:r>
              <a:rPr lang="en-US" altLang="zh-CN" sz="2000" dirty="0"/>
              <a:t>    public static void main(String </a:t>
            </a:r>
            <a:r>
              <a:rPr lang="en-US" altLang="zh-CN" sz="2000" dirty="0" err="1"/>
              <a:t>args</a:t>
            </a:r>
            <a:r>
              <a:rPr lang="en-US" altLang="zh-CN" sz="2000" dirty="0"/>
              <a:t>[]){</a:t>
            </a:r>
            <a:endParaRPr lang="zh-CN" altLang="zh-CN" sz="2000" dirty="0"/>
          </a:p>
          <a:p>
            <a:r>
              <a:rPr lang="en-US" altLang="zh-CN" sz="2000" dirty="0"/>
              <a:t>        Pillar </a:t>
            </a:r>
            <a:r>
              <a:rPr lang="en-US" altLang="zh-CN" sz="2000" dirty="0" err="1"/>
              <a:t>pillar</a:t>
            </a:r>
            <a:r>
              <a:rPr lang="en-US" altLang="zh-CN" sz="2000" dirty="0"/>
              <a:t>;</a:t>
            </a:r>
            <a:endParaRPr lang="zh-CN" altLang="zh-CN" sz="2000" dirty="0"/>
          </a:p>
          <a:p>
            <a:r>
              <a:rPr lang="en-US" altLang="zh-CN" sz="2000" dirty="0"/>
              <a:t>        Geometry bottom;</a:t>
            </a:r>
            <a:endParaRPr lang="zh-CN" altLang="zh-CN" sz="2000" dirty="0"/>
          </a:p>
          <a:p>
            <a:r>
              <a:rPr lang="en-US" altLang="zh-CN" sz="2000" dirty="0"/>
              <a:t>        </a:t>
            </a:r>
            <a:r>
              <a:rPr lang="en-US" altLang="zh-CN" sz="2000" b="1" dirty="0"/>
              <a:t>bottom=new Rectangle(12,22,100);</a:t>
            </a:r>
            <a:endParaRPr lang="zh-CN" altLang="zh-CN" sz="2000" b="1" dirty="0"/>
          </a:p>
          <a:p>
            <a:r>
              <a:rPr lang="en-US" altLang="zh-CN" sz="2000" dirty="0"/>
              <a:t>        pillar = new Pillar (bottom,58);  //pillar</a:t>
            </a:r>
            <a:r>
              <a:rPr lang="zh-CN" altLang="zh-CN" sz="2000" dirty="0"/>
              <a:t>是具有矩形底的柱体</a:t>
            </a:r>
          </a:p>
          <a:p>
            <a:r>
              <a:rPr lang="en-US" altLang="zh-CN" sz="2000" dirty="0"/>
              <a:t>        </a:t>
            </a:r>
            <a:r>
              <a:rPr lang="en-US" altLang="zh-CN" sz="2000" dirty="0" err="1"/>
              <a:t>System.out.println</a:t>
            </a:r>
            <a:r>
              <a:rPr lang="en-US" altLang="zh-CN" sz="2000" dirty="0"/>
              <a:t>("</a:t>
            </a:r>
            <a:r>
              <a:rPr lang="zh-CN" altLang="zh-CN" sz="2000" dirty="0"/>
              <a:t>矩形底的柱体的体积</a:t>
            </a:r>
            <a:r>
              <a:rPr lang="en-US" altLang="zh-CN" sz="2000" dirty="0"/>
              <a:t>"+</a:t>
            </a:r>
            <a:r>
              <a:rPr lang="en-US" altLang="zh-CN" sz="2000" dirty="0" err="1"/>
              <a:t>pillar.getVolume</a:t>
            </a:r>
            <a:r>
              <a:rPr lang="en-US" altLang="zh-CN" sz="2000" dirty="0"/>
              <a:t>());</a:t>
            </a:r>
            <a:endParaRPr lang="zh-CN" altLang="zh-CN" sz="2000" dirty="0"/>
          </a:p>
          <a:p>
            <a:r>
              <a:rPr lang="en-US" altLang="zh-CN" sz="2000" b="1" dirty="0"/>
              <a:t>        bottom=new Circle(10);</a:t>
            </a:r>
            <a:endParaRPr lang="zh-CN" altLang="zh-CN" sz="2000" b="1" dirty="0"/>
          </a:p>
          <a:p>
            <a:r>
              <a:rPr lang="en-US" altLang="zh-CN" sz="2000" dirty="0"/>
              <a:t>        pillar = new Pillar (bottom,58); //pillar</a:t>
            </a:r>
            <a:r>
              <a:rPr lang="zh-CN" altLang="zh-CN" sz="2000" dirty="0"/>
              <a:t>是具有圆形底的柱体</a:t>
            </a:r>
          </a:p>
          <a:p>
            <a:r>
              <a:rPr lang="en-US" altLang="zh-CN" sz="2000" dirty="0"/>
              <a:t>        </a:t>
            </a:r>
            <a:r>
              <a:rPr lang="en-US" altLang="zh-CN" sz="2000" dirty="0" err="1"/>
              <a:t>System.out.println</a:t>
            </a:r>
            <a:r>
              <a:rPr lang="en-US" altLang="zh-CN" sz="2000" dirty="0"/>
              <a:t>("</a:t>
            </a:r>
            <a:r>
              <a:rPr lang="zh-CN" altLang="zh-CN" sz="2000" dirty="0"/>
              <a:t>圆形底的柱体的体积</a:t>
            </a:r>
            <a:r>
              <a:rPr lang="en-US" altLang="zh-CN" sz="2000" dirty="0"/>
              <a:t>"+</a:t>
            </a:r>
            <a:r>
              <a:rPr lang="en-US" altLang="zh-CN" sz="2000" dirty="0" err="1"/>
              <a:t>pillar.getVolume</a:t>
            </a:r>
            <a:r>
              <a:rPr lang="en-US" altLang="zh-CN" sz="2000" dirty="0"/>
              <a:t>());</a:t>
            </a:r>
            <a:endParaRPr lang="zh-CN" altLang="zh-CN" sz="2000" dirty="0"/>
          </a:p>
          <a:p>
            <a:r>
              <a:rPr lang="en-US" altLang="zh-CN" sz="2000" dirty="0"/>
              <a:t>    }</a:t>
            </a:r>
            <a:endParaRPr lang="zh-CN" altLang="zh-CN" sz="2000" dirty="0"/>
          </a:p>
          <a:p>
            <a:r>
              <a:rPr lang="en-US" altLang="zh-CN" sz="2000" dirty="0"/>
              <a:t>}</a:t>
            </a:r>
            <a:endParaRPr lang="zh-CN" altLang="zh-CN" sz="2000" dirty="0"/>
          </a:p>
        </p:txBody>
      </p:sp>
      <p:sp>
        <p:nvSpPr>
          <p:cNvPr id="18" name="矩形 17">
            <a:extLst>
              <a:ext uri="{FF2B5EF4-FFF2-40B4-BE49-F238E27FC236}">
                <a16:creationId xmlns:a16="http://schemas.microsoft.com/office/drawing/2014/main" id="{60DBFB47-61B1-4D55-9AA6-1DA0F9B390FA}"/>
              </a:ext>
            </a:extLst>
          </p:cNvPr>
          <p:cNvSpPr/>
          <p:nvPr/>
        </p:nvSpPr>
        <p:spPr>
          <a:xfrm>
            <a:off x="1742992" y="3429000"/>
            <a:ext cx="8683449"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kern="100" dirty="0">
                <a:latin typeface="仿宋" panose="02010609060101010101" pitchFamily="49" charset="-122"/>
                <a:ea typeface="仿宋" panose="02010609060101010101" pitchFamily="49" charset="-122"/>
                <a:hlinkClick r:id="rId2" action="ppaction://hlinkfile"/>
              </a:rPr>
              <a:t>Pillar</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hlinkClick r:id="rId2" action="ppaction://hlinkfile"/>
              </a:rPr>
              <a:t>类</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不再依赖具体类，因此每当系统增加新的</a:t>
            </a:r>
            <a:r>
              <a:rPr lang="en-US" altLang="zh-CN" sz="2400" kern="100" dirty="0">
                <a:latin typeface="仿宋" panose="02010609060101010101" pitchFamily="49" charset="-122"/>
                <a:ea typeface="仿宋" panose="02010609060101010101" pitchFamily="49" charset="-122"/>
              </a:rPr>
              <a:t>Geometry</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的子类时，比如增加一个</a:t>
            </a:r>
            <a:r>
              <a:rPr lang="en-US" altLang="zh-CN" sz="2400" kern="100" dirty="0">
                <a:latin typeface="仿宋" panose="02010609060101010101" pitchFamily="49" charset="-122"/>
                <a:ea typeface="仿宋" panose="02010609060101010101" pitchFamily="49" charset="-122"/>
              </a:rPr>
              <a:t>Triangle</a:t>
            </a:r>
            <a:r>
              <a:rPr lang="zh-CN" altLang="zh-CN" sz="2400" kern="100" dirty="0">
                <a:latin typeface="仿宋" panose="02010609060101010101" pitchFamily="49" charset="-122"/>
                <a:ea typeface="仿宋" panose="02010609060101010101" pitchFamily="49" charset="-122"/>
                <a:cs typeface="Times New Roman" panose="02020603050405020304" pitchFamily="18" charset="0"/>
              </a:rPr>
              <a:t>子类，那么</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不需要修改</a:t>
            </a:r>
            <a:r>
              <a:rPr lang="en-US" altLang="zh-CN" sz="2400" b="1" kern="100" dirty="0">
                <a:latin typeface="仿宋" panose="02010609060101010101" pitchFamily="49" charset="-122"/>
                <a:ea typeface="仿宋" panose="02010609060101010101" pitchFamily="49" charset="-122"/>
              </a:rPr>
              <a:t>Pillar</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类的任何代码，就可以使用</a:t>
            </a:r>
            <a:r>
              <a:rPr lang="en-US" altLang="zh-CN" sz="2400" b="1" kern="100" dirty="0">
                <a:latin typeface="仿宋" panose="02010609060101010101" pitchFamily="49" charset="-122"/>
                <a:ea typeface="仿宋" panose="02010609060101010101" pitchFamily="49" charset="-122"/>
              </a:rPr>
              <a:t>Pillar</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创建出具有三角形底的柱体。</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8072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开闭原则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651239"/>
            <a:ext cx="10351306" cy="455528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仿宋" panose="02010609060101010101" pitchFamily="49" charset="-122"/>
                <a:ea typeface="仿宋" panose="02010609060101010101" pitchFamily="49" charset="-122"/>
              </a:rPr>
              <a:t>    </a:t>
            </a:r>
            <a:r>
              <a:rPr lang="zh-CN" altLang="zh-CN" sz="2800" dirty="0">
                <a:solidFill>
                  <a:schemeClr val="tx1"/>
                </a:solidFill>
                <a:latin typeface="仿宋" panose="02010609060101010101" pitchFamily="49" charset="-122"/>
                <a:ea typeface="仿宋" panose="02010609060101010101" pitchFamily="49" charset="-122"/>
              </a:rPr>
              <a:t>所谓 开</a:t>
            </a:r>
            <a:r>
              <a:rPr lang="en-US" altLang="zh-CN" sz="2800" dirty="0">
                <a:solidFill>
                  <a:schemeClr val="tx1"/>
                </a:solidFill>
                <a:latin typeface="仿宋" panose="02010609060101010101" pitchFamily="49" charset="-122"/>
                <a:ea typeface="仿宋" panose="02010609060101010101" pitchFamily="49" charset="-122"/>
              </a:rPr>
              <a:t>-</a:t>
            </a:r>
            <a:r>
              <a:rPr lang="zh-CN" altLang="zh-CN" sz="2800" dirty="0">
                <a:solidFill>
                  <a:schemeClr val="tx1"/>
                </a:solidFill>
                <a:latin typeface="仿宋" panose="02010609060101010101" pitchFamily="49" charset="-122"/>
                <a:ea typeface="仿宋" panose="02010609060101010101" pitchFamily="49" charset="-122"/>
              </a:rPr>
              <a:t>闭原则（</a:t>
            </a:r>
            <a:r>
              <a:rPr lang="en-US" altLang="zh-CN" sz="2800" dirty="0">
                <a:solidFill>
                  <a:schemeClr val="tx1"/>
                </a:solidFill>
                <a:latin typeface="仿宋" panose="02010609060101010101" pitchFamily="49" charset="-122"/>
                <a:ea typeface="仿宋" panose="02010609060101010101" pitchFamily="49" charset="-122"/>
              </a:rPr>
              <a:t>Open-Closed Principle</a:t>
            </a:r>
            <a:r>
              <a:rPr lang="zh-CN" altLang="zh-CN" sz="2800" dirty="0">
                <a:solidFill>
                  <a:schemeClr val="tx1"/>
                </a:solidFill>
                <a:latin typeface="仿宋" panose="02010609060101010101" pitchFamily="49" charset="-122"/>
                <a:ea typeface="仿宋" panose="02010609060101010101" pitchFamily="49" charset="-122"/>
              </a:rPr>
              <a:t>）就是让你的设计应当对扩展开放，对修改关闭。怎么理解对扩展开放，对修改关闭呢？实际上这句话的本质是指当一个设计中增加新的模块时，不需要修改现有的模块。</a:t>
            </a:r>
            <a:endParaRPr lang="en-US" altLang="zh-CN" sz="2800" dirty="0">
              <a:solidFill>
                <a:schemeClr val="tx1"/>
              </a:solidFill>
              <a:latin typeface="仿宋" panose="02010609060101010101" pitchFamily="49" charset="-122"/>
              <a:ea typeface="仿宋" panose="02010609060101010101" pitchFamily="49" charset="-122"/>
            </a:endParaRPr>
          </a:p>
          <a:p>
            <a:r>
              <a:rPr lang="en-US" altLang="zh-CN" sz="2800" dirty="0">
                <a:solidFill>
                  <a:schemeClr val="tx1"/>
                </a:solidFill>
                <a:latin typeface="仿宋" panose="02010609060101010101" pitchFamily="49" charset="-122"/>
                <a:ea typeface="仿宋" panose="02010609060101010101" pitchFamily="49" charset="-122"/>
              </a:rPr>
              <a:t>    </a:t>
            </a:r>
            <a:r>
              <a:rPr lang="zh-CN" altLang="zh-CN" sz="2800" dirty="0">
                <a:solidFill>
                  <a:schemeClr val="tx1"/>
                </a:solidFill>
                <a:latin typeface="仿宋" panose="02010609060101010101" pitchFamily="49" charset="-122"/>
                <a:ea typeface="仿宋" panose="02010609060101010101" pitchFamily="49" charset="-122"/>
              </a:rPr>
              <a:t>在给出一个设计时，应当首先考虑到用户需求的变化，将应对用户变化的部分设计为对扩展开放，而设计的核心部分是经过精心考虑之后确定下来的基本结构，这部分应当是对修改关闭的，即不能因为用户的需求变化而再发生变化，因为这部分不是用来应对需求变化的。</a:t>
            </a:r>
            <a:endParaRPr lang="zh-CN" altLang="en-US" sz="2800" dirty="0">
              <a:solidFill>
                <a:schemeClr val="tx1"/>
              </a:solidFill>
              <a:latin typeface="仿宋" panose="02010609060101010101" pitchFamily="49" charset="-122"/>
              <a:ea typeface="仿宋" panose="02010609060101010101" pitchFamily="49" charset="-122"/>
            </a:endParaRPr>
          </a:p>
          <a:p>
            <a:endParaRPr lang="zh-CN" altLang="zh-CN" sz="28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4723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开闭原则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748104" y="1651240"/>
            <a:ext cx="10351306" cy="137331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仿宋" panose="02010609060101010101" pitchFamily="49" charset="-122"/>
                <a:ea typeface="仿宋" panose="02010609060101010101" pitchFamily="49" charset="-122"/>
              </a:rPr>
              <a:t>上例中的</a:t>
            </a:r>
            <a:r>
              <a:rPr lang="en-US" altLang="zh-CN" sz="2800" b="1" dirty="0">
                <a:solidFill>
                  <a:schemeClr val="tx1"/>
                </a:solidFill>
                <a:latin typeface="仿宋" panose="02010609060101010101" pitchFamily="49" charset="-122"/>
                <a:ea typeface="仿宋" panose="02010609060101010101" pitchFamily="49" charset="-122"/>
              </a:rPr>
              <a:t>Geometry</a:t>
            </a:r>
            <a:r>
              <a:rPr lang="zh-CN" altLang="en-US" sz="2800" b="1" dirty="0">
                <a:solidFill>
                  <a:schemeClr val="tx1"/>
                </a:solidFill>
                <a:latin typeface="仿宋" panose="02010609060101010101" pitchFamily="49" charset="-122"/>
                <a:ea typeface="仿宋" panose="02010609060101010101" pitchFamily="49" charset="-122"/>
              </a:rPr>
              <a:t>和</a:t>
            </a:r>
            <a:r>
              <a:rPr lang="en-US" altLang="zh-CN" sz="2800" b="1" dirty="0">
                <a:solidFill>
                  <a:schemeClr val="tx1"/>
                </a:solidFill>
                <a:latin typeface="仿宋" panose="02010609060101010101" pitchFamily="49" charset="-122"/>
                <a:ea typeface="仿宋" panose="02010609060101010101" pitchFamily="49" charset="-122"/>
              </a:rPr>
              <a:t>Pillar</a:t>
            </a:r>
            <a:r>
              <a:rPr lang="zh-CN" altLang="en-US" sz="2800" b="1" dirty="0">
                <a:solidFill>
                  <a:schemeClr val="tx1"/>
                </a:solidFill>
                <a:latin typeface="仿宋" panose="02010609060101010101" pitchFamily="49" charset="-122"/>
                <a:ea typeface="仿宋" panose="02010609060101010101" pitchFamily="49" charset="-122"/>
              </a:rPr>
              <a:t>类就是系统中对修改关闭的部分</a:t>
            </a:r>
            <a:r>
              <a:rPr lang="zh-CN" altLang="en-US" sz="2800" dirty="0">
                <a:solidFill>
                  <a:schemeClr val="tx1"/>
                </a:solidFill>
                <a:latin typeface="仿宋" panose="02010609060101010101" pitchFamily="49" charset="-122"/>
                <a:ea typeface="仿宋" panose="02010609060101010101" pitchFamily="49" charset="-122"/>
              </a:rPr>
              <a:t>，而</a:t>
            </a:r>
            <a:r>
              <a:rPr lang="en-US" altLang="zh-CN" sz="2800" b="1" dirty="0">
                <a:solidFill>
                  <a:schemeClr val="tx1"/>
                </a:solidFill>
                <a:latin typeface="仿宋" panose="02010609060101010101" pitchFamily="49" charset="-122"/>
                <a:ea typeface="仿宋" panose="02010609060101010101" pitchFamily="49" charset="-122"/>
              </a:rPr>
              <a:t>Geometry</a:t>
            </a:r>
            <a:r>
              <a:rPr lang="zh-CN" altLang="en-US" sz="2800" b="1" dirty="0">
                <a:solidFill>
                  <a:schemeClr val="tx1"/>
                </a:solidFill>
                <a:latin typeface="仿宋" panose="02010609060101010101" pitchFamily="49" charset="-122"/>
                <a:ea typeface="仿宋" panose="02010609060101010101" pitchFamily="49" charset="-122"/>
              </a:rPr>
              <a:t>的子类是对扩展开放的部分。</a:t>
            </a:r>
            <a:r>
              <a:rPr lang="en-US" altLang="zh-CN" sz="2800" b="1" dirty="0">
                <a:solidFill>
                  <a:schemeClr val="tx1"/>
                </a:solidFill>
                <a:latin typeface="仿宋" panose="02010609060101010101" pitchFamily="49" charset="-122"/>
                <a:ea typeface="仿宋" panose="02010609060101010101" pitchFamily="49" charset="-122"/>
              </a:rPr>
              <a:t>UML</a:t>
            </a:r>
            <a:r>
              <a:rPr lang="zh-CN" altLang="en-US" sz="2800" b="1" dirty="0">
                <a:solidFill>
                  <a:schemeClr val="tx1"/>
                </a:solidFill>
                <a:latin typeface="仿宋" panose="02010609060101010101" pitchFamily="49" charset="-122"/>
                <a:ea typeface="仿宋" panose="02010609060101010101" pitchFamily="49" charset="-122"/>
              </a:rPr>
              <a:t>类图如下：</a:t>
            </a:r>
          </a:p>
          <a:p>
            <a:endParaRPr lang="zh-CN" altLang="zh-CN" sz="28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F6D2946-4272-456D-8FDA-BE2608F63ACA}"/>
              </a:ext>
            </a:extLst>
          </p:cNvPr>
          <p:cNvPicPr>
            <a:picLocks noChangeAspect="1"/>
          </p:cNvPicPr>
          <p:nvPr/>
        </p:nvPicPr>
        <p:blipFill>
          <a:blip r:embed="rId2"/>
          <a:stretch>
            <a:fillRect/>
          </a:stretch>
        </p:blipFill>
        <p:spPr>
          <a:xfrm>
            <a:off x="3251684" y="3429000"/>
            <a:ext cx="5688632" cy="2561855"/>
          </a:xfrm>
          <a:prstGeom prst="rect">
            <a:avLst/>
          </a:prstGeom>
        </p:spPr>
      </p:pic>
      <p:sp>
        <p:nvSpPr>
          <p:cNvPr id="10" name="矩形 9">
            <a:extLst>
              <a:ext uri="{FF2B5EF4-FFF2-40B4-BE49-F238E27FC236}">
                <a16:creationId xmlns:a16="http://schemas.microsoft.com/office/drawing/2014/main" id="{406F4CAB-7B33-48F3-B08B-D3B8BD6A54ED}"/>
              </a:ext>
            </a:extLst>
          </p:cNvPr>
          <p:cNvSpPr/>
          <p:nvPr/>
        </p:nvSpPr>
        <p:spPr>
          <a:xfrm>
            <a:off x="2126531" y="3027510"/>
            <a:ext cx="7938938"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sz="3200" b="1" kern="100" dirty="0">
                <a:latin typeface="仿宋" panose="02010609060101010101" pitchFamily="49" charset="-122"/>
                <a:ea typeface="仿宋" panose="02010609060101010101" pitchFamily="49" charset="-122"/>
                <a:cs typeface="Times New Roman" panose="02020603050405020304" pitchFamily="18" charset="0"/>
              </a:rPr>
              <a:t>经常需要</a:t>
            </a:r>
            <a:r>
              <a:rPr lang="zh-CN" altLang="zh-CN" sz="3200"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面向抽象</a:t>
            </a:r>
            <a:r>
              <a:rPr lang="zh-CN" altLang="zh-CN" sz="3200" b="1" kern="100" dirty="0">
                <a:latin typeface="仿宋" panose="02010609060101010101" pitchFamily="49" charset="-122"/>
                <a:ea typeface="仿宋" panose="02010609060101010101" pitchFamily="49" charset="-122"/>
                <a:cs typeface="Times New Roman" panose="02020603050405020304" pitchFamily="18" charset="0"/>
              </a:rPr>
              <a:t>来考虑系统的总体设计，不要考虑具体类，这样就容易设计出满足“开</a:t>
            </a:r>
            <a:r>
              <a:rPr lang="en-US" altLang="zh-CN" sz="3200" b="1" kern="100" dirty="0">
                <a:latin typeface="仿宋" panose="02010609060101010101" pitchFamily="49" charset="-122"/>
                <a:ea typeface="仿宋" panose="02010609060101010101" pitchFamily="49" charset="-122"/>
              </a:rPr>
              <a:t>-</a:t>
            </a:r>
            <a:r>
              <a:rPr lang="zh-CN" altLang="zh-CN" sz="3200" b="1" kern="100" dirty="0">
                <a:latin typeface="仿宋" panose="02010609060101010101" pitchFamily="49" charset="-122"/>
                <a:ea typeface="仿宋" panose="02010609060101010101" pitchFamily="49" charset="-122"/>
                <a:cs typeface="Times New Roman" panose="02020603050405020304" pitchFamily="18" charset="0"/>
              </a:rPr>
              <a:t>闭原则”的系统</a:t>
            </a:r>
            <a:r>
              <a:rPr lang="zh-CN" altLang="en-US" sz="3200" b="1"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32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469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多用组合少用继承</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909064" y="1651240"/>
            <a:ext cx="10351306" cy="421418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u"/>
            </a:pPr>
            <a:r>
              <a:rPr lang="zh-CN" altLang="zh-CN" sz="28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方法复用的两种最常用的技术就是</a:t>
            </a:r>
            <a:r>
              <a:rPr lang="zh-CN" altLang="zh-CN" sz="28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类继承</a:t>
            </a:r>
            <a:r>
              <a:rPr lang="zh-CN" altLang="zh-CN" sz="28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和</a:t>
            </a:r>
            <a:r>
              <a:rPr lang="zh-CN" altLang="zh-CN" sz="28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对象组合</a:t>
            </a:r>
            <a:endParaRPr lang="en-US" altLang="zh-CN" sz="28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buFont typeface="Wingdings" panose="05000000000000000000" pitchFamily="2" charset="2"/>
              <a:buChar char="u"/>
            </a:pPr>
            <a:r>
              <a:rPr lang="zh-CN" altLang="en-US" sz="2800" dirty="0">
                <a:solidFill>
                  <a:schemeClr val="tx1"/>
                </a:solidFill>
                <a:latin typeface="仿宋" panose="02010609060101010101" pitchFamily="49" charset="-122"/>
                <a:ea typeface="仿宋" panose="02010609060101010101" pitchFamily="49" charset="-122"/>
              </a:rPr>
              <a:t>通过继承复用方法的缺点是：</a:t>
            </a:r>
          </a:p>
          <a:p>
            <a:pPr marL="914400" lvl="1" indent="-457200">
              <a:buFont typeface="Wingdings" panose="05000000000000000000" pitchFamily="2" charset="2"/>
              <a:buChar char="ü"/>
            </a:pPr>
            <a:r>
              <a:rPr lang="zh-CN" altLang="en-US" sz="2800" dirty="0">
                <a:solidFill>
                  <a:schemeClr val="tx1"/>
                </a:solidFill>
                <a:latin typeface="仿宋" panose="02010609060101010101" pitchFamily="49" charset="-122"/>
                <a:ea typeface="仿宋" panose="02010609060101010101" pitchFamily="49" charset="-122"/>
              </a:rPr>
              <a:t>子类从父类继承的方法在编译时刻就确定下来了，所以无法在运行期间改变从父类继承的方法的行为。</a:t>
            </a:r>
          </a:p>
          <a:p>
            <a:pPr marL="914400" lvl="1" indent="-457200">
              <a:buFont typeface="Wingdings" panose="05000000000000000000" pitchFamily="2" charset="2"/>
              <a:buChar char="ü"/>
            </a:pPr>
            <a:r>
              <a:rPr lang="zh-CN" altLang="en-US" sz="2800" dirty="0">
                <a:solidFill>
                  <a:schemeClr val="tx1"/>
                </a:solidFill>
                <a:latin typeface="仿宋" panose="02010609060101010101" pitchFamily="49" charset="-122"/>
                <a:ea typeface="仿宋" panose="02010609060101010101" pitchFamily="49" charset="-122"/>
              </a:rPr>
              <a:t>子类和父类的关系是强耦合关系，也就是说当父类的方法的行为更改时，必然导致子类发生变化</a:t>
            </a:r>
          </a:p>
          <a:p>
            <a:pPr marL="914400" lvl="1" indent="-457200">
              <a:buFont typeface="Wingdings" panose="05000000000000000000" pitchFamily="2" charset="2"/>
              <a:buChar char="ü"/>
            </a:pPr>
            <a:r>
              <a:rPr lang="zh-CN" altLang="en-US" sz="2800" dirty="0">
                <a:solidFill>
                  <a:schemeClr val="tx1"/>
                </a:solidFill>
                <a:latin typeface="仿宋" panose="02010609060101010101" pitchFamily="49" charset="-122"/>
                <a:ea typeface="仿宋" panose="02010609060101010101" pitchFamily="49" charset="-122"/>
              </a:rPr>
              <a:t>通过继承进行复用也称“白盒”复用，其缺点是父类的内部细节对于子类而言是可见的。</a:t>
            </a:r>
          </a:p>
          <a:p>
            <a:endParaRPr lang="zh-CN" altLang="en-US" sz="2800" dirty="0">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01613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多用组合少用继承</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909064" y="1651240"/>
            <a:ext cx="10351306" cy="421418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u"/>
            </a:pPr>
            <a:r>
              <a:rPr lang="zh-CN" altLang="zh-CN" sz="2800" dirty="0">
                <a:solidFill>
                  <a:schemeClr val="tx1"/>
                </a:solidFill>
                <a:latin typeface="仿宋" panose="02010609060101010101" pitchFamily="49" charset="-122"/>
                <a:ea typeface="仿宋" panose="02010609060101010101" pitchFamily="49" charset="-122"/>
              </a:rPr>
              <a:t>组合对象来复用方法的优点是：</a:t>
            </a:r>
          </a:p>
          <a:p>
            <a:pPr marL="914400" lvl="1" indent="-457200">
              <a:buFont typeface="Wingdings" panose="05000000000000000000" pitchFamily="2" charset="2"/>
              <a:buChar char="ü"/>
            </a:pPr>
            <a:r>
              <a:rPr lang="zh-CN" altLang="zh-CN" sz="2800" dirty="0">
                <a:solidFill>
                  <a:schemeClr val="tx1"/>
                </a:solidFill>
                <a:latin typeface="仿宋" panose="02010609060101010101" pitchFamily="49" charset="-122"/>
                <a:ea typeface="仿宋" panose="02010609060101010101" pitchFamily="49" charset="-122"/>
              </a:rPr>
              <a:t>通过组合对象来复用方法也称“黑盒”复用，因为当前对象只能委托所包含的对象调用其方法，这样一来，当前对象所包含的对象的方法的细节对当前对象是不可见的。</a:t>
            </a:r>
          </a:p>
          <a:p>
            <a:pPr marL="914400" lvl="1" indent="-457200">
              <a:buFont typeface="Wingdings" panose="05000000000000000000" pitchFamily="2" charset="2"/>
              <a:buChar char="ü"/>
            </a:pPr>
            <a:r>
              <a:rPr lang="zh-CN" altLang="zh-CN" sz="2800" dirty="0">
                <a:solidFill>
                  <a:schemeClr val="tx1"/>
                </a:solidFill>
                <a:latin typeface="仿宋" panose="02010609060101010101" pitchFamily="49" charset="-122"/>
                <a:ea typeface="仿宋" panose="02010609060101010101" pitchFamily="49" charset="-122"/>
              </a:rPr>
              <a:t>对象与所包含的对象属于弱耦合关系，因为，如果修改当前对象所包含的对象的类的代码，不必修改当前对象的类的代码。</a:t>
            </a:r>
          </a:p>
          <a:p>
            <a:pPr marL="914400" lvl="1" indent="-457200">
              <a:buFont typeface="Wingdings" panose="05000000000000000000" pitchFamily="2" charset="2"/>
              <a:buChar char="ü"/>
            </a:pPr>
            <a:r>
              <a:rPr lang="zh-CN" altLang="zh-CN" sz="2800" dirty="0">
                <a:solidFill>
                  <a:schemeClr val="tx1"/>
                </a:solidFill>
                <a:latin typeface="仿宋" panose="02010609060101010101" pitchFamily="49" charset="-122"/>
                <a:ea typeface="仿宋" panose="02010609060101010101" pitchFamily="49" charset="-122"/>
              </a:rPr>
              <a:t>当前对象可以在运行时刻动态指定所包含的对象</a:t>
            </a:r>
            <a:r>
              <a:rPr lang="zh-CN" altLang="en-US" sz="2800" dirty="0">
                <a:solidFill>
                  <a:schemeClr val="tx1"/>
                </a:solidFill>
                <a:latin typeface="仿宋" panose="02010609060101010101" pitchFamily="49" charset="-122"/>
                <a:ea typeface="仿宋" panose="02010609060101010101" pitchFamily="49" charset="-122"/>
              </a:rPr>
              <a:t>。</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41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instanceof</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24">
            <a:extLst>
              <a:ext uri="{FF2B5EF4-FFF2-40B4-BE49-F238E27FC236}">
                <a16:creationId xmlns:a16="http://schemas.microsoft.com/office/drawing/2014/main" id="{5F4A2665-4024-4496-A4D8-45DABD6091E8}"/>
              </a:ext>
            </a:extLst>
          </p:cNvPr>
          <p:cNvSpPr/>
          <p:nvPr/>
        </p:nvSpPr>
        <p:spPr>
          <a:xfrm>
            <a:off x="794230" y="1654029"/>
            <a:ext cx="10580973" cy="3505200"/>
          </a:xfrm>
          <a:prstGeom prst="roundRect">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603718-83B9-43AB-8B3B-09109C93B436}"/>
              </a:ext>
            </a:extLst>
          </p:cNvPr>
          <p:cNvSpPr/>
          <p:nvPr/>
        </p:nvSpPr>
        <p:spPr>
          <a:xfrm>
            <a:off x="1142207" y="2972594"/>
            <a:ext cx="9677400" cy="6241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DF39BFB7-82B2-4FD1-9483-F3E581020BC5}"/>
              </a:ext>
            </a:extLst>
          </p:cNvPr>
          <p:cNvSpPr txBox="1">
            <a:spLocks/>
          </p:cNvSpPr>
          <p:nvPr/>
        </p:nvSpPr>
        <p:spPr>
          <a:xfrm>
            <a:off x="1069616" y="1827212"/>
            <a:ext cx="9902390" cy="3355182"/>
          </a:xfrm>
          <a:prstGeom prst="rect">
            <a:avLst/>
          </a:prstGeom>
        </p:spPr>
        <p:txBody>
          <a:bodyPr vert="horz" lIns="121917" tIns="60958" rIns="121917" bIns="60958" rtlCol="0">
            <a:normAutofit/>
          </a:bodyPr>
          <a:lstStyle>
            <a:defPPr>
              <a:defRPr lang="en-US"/>
            </a:defPPr>
            <a:lvl1pPr indent="457200">
              <a:lnSpc>
                <a:spcPct val="15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instanceof</a:t>
            </a:r>
            <a:r>
              <a:rPr lang="zh-CN" altLang="en-US" sz="2400" dirty="0">
                <a:latin typeface="仿宋" panose="02010609060101010101" pitchFamily="49" charset="-122"/>
                <a:ea typeface="仿宋" panose="02010609060101010101" pitchFamily="49" charset="-122"/>
              </a:rPr>
              <a:t>关键字用于判断一个对象是否是某一个类（或其父类）的实例。它的语法形式：</a:t>
            </a:r>
          </a:p>
          <a:p>
            <a:r>
              <a:rPr lang="zh-CN" altLang="en-US" sz="2400" dirty="0">
                <a:latin typeface="仿宋" panose="02010609060101010101" pitchFamily="49" charset="-122"/>
                <a:ea typeface="仿宋" panose="02010609060101010101" pitchFamily="49" charset="-122"/>
              </a:rPr>
              <a:t>对象 </a:t>
            </a:r>
            <a:r>
              <a:rPr lang="en-US" altLang="zh-CN" sz="2400" dirty="0" err="1">
                <a:latin typeface="仿宋" panose="02010609060101010101" pitchFamily="49" charset="-122"/>
                <a:ea typeface="仿宋" panose="02010609060101010101" pitchFamily="49" charset="-122"/>
              </a:rPr>
              <a:t>instanceof</a:t>
            </a: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类名</a:t>
            </a:r>
          </a:p>
          <a:p>
            <a:pPr indent="0"/>
            <a:r>
              <a:rPr lang="zh-CN" altLang="en-US" sz="2400" dirty="0">
                <a:latin typeface="仿宋" panose="02010609060101010101" pitchFamily="49" charset="-122"/>
                <a:ea typeface="仿宋" panose="02010609060101010101" pitchFamily="49" charset="-122"/>
              </a:rPr>
              <a:t>这是一个表达式，其值为逻辑值。如果“对象”是“类名”的一个实例对象，则为“</a:t>
            </a:r>
            <a:r>
              <a:rPr lang="en-US" altLang="zh-CN" sz="2400" dirty="0">
                <a:latin typeface="仿宋" panose="02010609060101010101" pitchFamily="49" charset="-122"/>
                <a:ea typeface="仿宋" panose="02010609060101010101" pitchFamily="49" charset="-122"/>
              </a:rPr>
              <a:t>true”</a:t>
            </a:r>
            <a:r>
              <a:rPr lang="zh-CN" altLang="en-US" sz="2400" dirty="0">
                <a:latin typeface="仿宋" panose="02010609060101010101" pitchFamily="49" charset="-122"/>
                <a:ea typeface="仿宋" panose="02010609060101010101" pitchFamily="49" charset="-122"/>
              </a:rPr>
              <a:t>，否则为“</a:t>
            </a:r>
            <a:r>
              <a:rPr lang="en-US" altLang="zh-CN" sz="2400" dirty="0">
                <a:latin typeface="仿宋" panose="02010609060101010101" pitchFamily="49" charset="-122"/>
                <a:ea typeface="仿宋" panose="02010609060101010101" pitchFamily="49" charset="-122"/>
              </a:rPr>
              <a:t>false”</a:t>
            </a:r>
            <a:r>
              <a:rPr lang="zh-CN" altLang="en-US" sz="2400" dirty="0">
                <a:latin typeface="仿宋" panose="02010609060101010101" pitchFamily="49" charset="-122"/>
                <a:ea typeface="仿宋" panose="02010609060101010101" pitchFamily="49" charset="-122"/>
              </a:rPr>
              <a:t>。</a:t>
            </a:r>
          </a:p>
        </p:txBody>
      </p:sp>
      <p:sp>
        <p:nvSpPr>
          <p:cNvPr id="10" name="矩形 9">
            <a:extLst>
              <a:ext uri="{FF2B5EF4-FFF2-40B4-BE49-F238E27FC236}">
                <a16:creationId xmlns:a16="http://schemas.microsoft.com/office/drawing/2014/main" id="{1DD68E21-F29D-463D-BD25-F800C637BFFF}"/>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1D736D64-E97C-44D4-8805-B7619C08D8B4}"/>
              </a:ext>
            </a:extLst>
          </p:cNvPr>
          <p:cNvGrpSpPr/>
          <p:nvPr/>
        </p:nvGrpSpPr>
        <p:grpSpPr>
          <a:xfrm>
            <a:off x="761207" y="6189669"/>
            <a:ext cx="352250" cy="455613"/>
            <a:chOff x="5449889" y="1827213"/>
            <a:chExt cx="352250" cy="455613"/>
          </a:xfrm>
          <a:solidFill>
            <a:srgbClr val="FFFF00"/>
          </a:solidFill>
        </p:grpSpPr>
        <p:sp>
          <p:nvSpPr>
            <p:cNvPr id="12" name="Freeform 125">
              <a:extLst>
                <a:ext uri="{FF2B5EF4-FFF2-40B4-BE49-F238E27FC236}">
                  <a16:creationId xmlns:a16="http://schemas.microsoft.com/office/drawing/2014/main" id="{8F2623BF-1E66-44E2-95BA-414B447EC170}"/>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26">
              <a:extLst>
                <a:ext uri="{FF2B5EF4-FFF2-40B4-BE49-F238E27FC236}">
                  <a16:creationId xmlns:a16="http://schemas.microsoft.com/office/drawing/2014/main" id="{A74DACC5-404C-4BEE-B879-6EE9EE8FBDB3}"/>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 name="内容占位符 2">
            <a:extLst>
              <a:ext uri="{FF2B5EF4-FFF2-40B4-BE49-F238E27FC236}">
                <a16:creationId xmlns:a16="http://schemas.microsoft.com/office/drawing/2014/main" id="{9E07D5EE-C1B2-4515-90F7-862735A3BB68}"/>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4.7】instanceof</a:t>
            </a:r>
            <a:r>
              <a:rPr lang="zh-CN" altLang="en-US" sz="2400" dirty="0">
                <a:solidFill>
                  <a:schemeClr val="bg1"/>
                </a:solidFill>
              </a:rPr>
              <a:t>的使用。</a:t>
            </a:r>
            <a:r>
              <a:rPr lang="en-US" altLang="zh-CN" sz="2400" dirty="0">
                <a:solidFill>
                  <a:srgbClr val="FFFF00"/>
                </a:solidFill>
                <a:hlinkClick r:id="rId2" action="ppaction://hlinkfile"/>
              </a:rPr>
              <a:t>Example4_07.java</a:t>
            </a:r>
            <a:endParaRPr lang="en-US" altLang="zh-CN" sz="2400" dirty="0">
              <a:solidFill>
                <a:srgbClr val="FFFF00"/>
              </a:solidFill>
            </a:endParaRPr>
          </a:p>
        </p:txBody>
      </p:sp>
    </p:spTree>
    <p:extLst>
      <p:ext uri="{BB962C8B-B14F-4D97-AF65-F5344CB8AC3E}">
        <p14:creationId xmlns:p14="http://schemas.microsoft.com/office/powerpoint/2010/main" val="72488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9" fill="hold" grpId="0" nodeType="after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 calcmode="lin" valueType="num">
                                      <p:cBhvr additive="base">
                                        <p:cTn id="30"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500"/>
                            </p:stCondLst>
                            <p:childTnLst>
                              <p:par>
                                <p:cTn id="38" presetID="31"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ppt_w</p:attrName>
                                        </p:attrNameLst>
                                      </p:cBhvr>
                                      <p:tavLst>
                                        <p:tav tm="0">
                                          <p:val>
                                            <p:fltVal val="0"/>
                                          </p:val>
                                        </p:tav>
                                        <p:tav tm="100000">
                                          <p:val>
                                            <p:strVal val="#ppt_w"/>
                                          </p:val>
                                        </p:tav>
                                      </p:tavLst>
                                    </p:anim>
                                    <p:anim calcmode="lin" valueType="num">
                                      <p:cBhvr>
                                        <p:cTn id="41" dur="1000" fill="hold"/>
                                        <p:tgtEl>
                                          <p:spTgt spid="11"/>
                                        </p:tgtEl>
                                        <p:attrNameLst>
                                          <p:attrName>ppt_h</p:attrName>
                                        </p:attrNameLst>
                                      </p:cBhvr>
                                      <p:tavLst>
                                        <p:tav tm="0">
                                          <p:val>
                                            <p:fltVal val="0"/>
                                          </p:val>
                                        </p:tav>
                                        <p:tav tm="100000">
                                          <p:val>
                                            <p:strVal val="#ppt_h"/>
                                          </p:val>
                                        </p:tav>
                                      </p:tavLst>
                                    </p:anim>
                                    <p:anim calcmode="lin" valueType="num">
                                      <p:cBhvr>
                                        <p:cTn id="42" dur="1000" fill="hold"/>
                                        <p:tgtEl>
                                          <p:spTgt spid="11"/>
                                        </p:tgtEl>
                                        <p:attrNameLst>
                                          <p:attrName>style.rotation</p:attrName>
                                        </p:attrNameLst>
                                      </p:cBhvr>
                                      <p:tavLst>
                                        <p:tav tm="0">
                                          <p:val>
                                            <p:fltVal val="90"/>
                                          </p:val>
                                        </p:tav>
                                        <p:tav tm="100000">
                                          <p:val>
                                            <p:fltVal val="0"/>
                                          </p:val>
                                        </p:tav>
                                      </p:tavLst>
                                    </p:anim>
                                    <p:animEffect transition="in" filter="fade">
                                      <p:cBhvr>
                                        <p:cTn id="43" dur="1000"/>
                                        <p:tgtEl>
                                          <p:spTgt spid="11"/>
                                        </p:tgtEl>
                                      </p:cBhvr>
                                    </p:animEffect>
                                  </p:childTnLst>
                                </p:cTn>
                              </p:par>
                            </p:childTnLst>
                          </p:cTn>
                        </p:par>
                        <p:par>
                          <p:cTn id="44" fill="hold">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1+#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animBg="1"/>
      <p:bldP spid="8" grpId="0" animBg="1"/>
      <p:bldP spid="9" grpId="0" uiExpand="1" build="p"/>
      <p:bldP spid="10" grpId="0" animBg="1"/>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多用组合少用继承</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601669" y="2107263"/>
            <a:ext cx="4414080" cy="411065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仿宋" panose="02010609060101010101" pitchFamily="49" charset="-122"/>
                <a:ea typeface="仿宋" panose="02010609060101010101" pitchFamily="49" charset="-122"/>
              </a:rPr>
              <a:t>运行主类</a:t>
            </a:r>
            <a:r>
              <a:rPr lang="zh-CN" altLang="en-US" sz="2800" dirty="0">
                <a:solidFill>
                  <a:schemeClr val="tx1"/>
                </a:solidFill>
                <a:latin typeface="仿宋" panose="02010609060101010101" pitchFamily="49" charset="-122"/>
                <a:ea typeface="仿宋" panose="02010609060101010101" pitchFamily="49" charset="-122"/>
                <a:hlinkClick r:id="rId2" action="ppaction://hlinkfile"/>
              </a:rPr>
              <a:t>MainClass</a:t>
            </a:r>
            <a:r>
              <a:rPr lang="zh-CN" altLang="en-US" sz="2800" dirty="0">
                <a:solidFill>
                  <a:schemeClr val="tx1"/>
                </a:solidFill>
                <a:latin typeface="仿宋" panose="02010609060101010101" pitchFamily="49" charset="-122"/>
                <a:ea typeface="仿宋" panose="02010609060101010101" pitchFamily="49" charset="-122"/>
              </a:rPr>
              <a:t>之后，不要关闭程序，然后编写</a:t>
            </a:r>
            <a:r>
              <a:rPr lang="en-US" altLang="zh-CN" sz="2800" dirty="0">
                <a:solidFill>
                  <a:schemeClr val="tx1"/>
                </a:solidFill>
                <a:latin typeface="仿宋" panose="02010609060101010101" pitchFamily="49" charset="-122"/>
                <a:ea typeface="仿宋" panose="02010609060101010101" pitchFamily="49" charset="-122"/>
              </a:rPr>
              <a:t>Person</a:t>
            </a:r>
            <a:r>
              <a:rPr lang="zh-CN" altLang="en-US" sz="2800" dirty="0">
                <a:solidFill>
                  <a:schemeClr val="tx1"/>
                </a:solidFill>
                <a:latin typeface="仿宋" panose="02010609060101010101" pitchFamily="49" charset="-122"/>
                <a:ea typeface="仿宋" panose="02010609060101010101" pitchFamily="49" charset="-122"/>
              </a:rPr>
              <a:t>的子类。名字可以是</a:t>
            </a:r>
            <a:r>
              <a:rPr lang="en-US" altLang="zh-CN" sz="2800" dirty="0">
                <a:solidFill>
                  <a:schemeClr val="tx1"/>
                </a:solidFill>
                <a:latin typeface="仿宋" panose="02010609060101010101" pitchFamily="49" charset="-122"/>
                <a:ea typeface="仿宋" panose="02010609060101010101" pitchFamily="49" charset="-122"/>
              </a:rPr>
              <a:t>Driver1,Driver2…</a:t>
            </a:r>
          </a:p>
          <a:p>
            <a:r>
              <a:rPr lang="zh-CN" altLang="en-US" sz="2800" b="1" dirty="0">
                <a:solidFill>
                  <a:srgbClr val="C00000"/>
                </a:solidFill>
                <a:latin typeface="仿宋" panose="02010609060101010101" pitchFamily="49" charset="-122"/>
                <a:ea typeface="仿宋" panose="02010609060101010101" pitchFamily="49" charset="-122"/>
              </a:rPr>
              <a:t>重新打开一个命令行编译这些子类，比如</a:t>
            </a:r>
            <a:r>
              <a:rPr lang="en-US" altLang="zh-CN" sz="2800" b="1" dirty="0">
                <a:solidFill>
                  <a:srgbClr val="C00000"/>
                </a:solidFill>
                <a:latin typeface="仿宋" panose="02010609060101010101" pitchFamily="49" charset="-122"/>
                <a:ea typeface="仿宋" panose="02010609060101010101" pitchFamily="49" charset="-122"/>
                <a:hlinkClick r:id="rId3" action="ppaction://hlinkfile"/>
              </a:rPr>
              <a:t>Driver7.java</a:t>
            </a:r>
            <a:r>
              <a:rPr lang="zh-CN" altLang="en-US" sz="2800" b="1" dirty="0">
                <a:solidFill>
                  <a:srgbClr val="C00000"/>
                </a:solidFill>
                <a:latin typeface="仿宋" panose="02010609060101010101" pitchFamily="49" charset="-122"/>
                <a:ea typeface="仿宋" panose="02010609060101010101" pitchFamily="49" charset="-122"/>
              </a:rPr>
              <a:t>。然后就会看到程序运行结果的变化（更换驾驶员）</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41F64E2-26D3-43F1-B732-A28BF39AA7BC}"/>
              </a:ext>
            </a:extLst>
          </p:cNvPr>
          <p:cNvSpPr/>
          <p:nvPr/>
        </p:nvSpPr>
        <p:spPr>
          <a:xfrm>
            <a:off x="1804499" y="1586937"/>
            <a:ext cx="9984228" cy="4616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dirty="0">
                <a:latin typeface="仿宋" panose="02010609060101010101" pitchFamily="49" charset="-122"/>
                <a:ea typeface="仿宋" panose="02010609060101010101" pitchFamily="49" charset="-122"/>
              </a:rPr>
              <a:t>下例中模拟汽车动态更换驾驶员（维护代码时，不停止软件的运行）</a:t>
            </a:r>
          </a:p>
        </p:txBody>
      </p:sp>
      <p:pic>
        <p:nvPicPr>
          <p:cNvPr id="10" name="图片 9">
            <a:extLst>
              <a:ext uri="{FF2B5EF4-FFF2-40B4-BE49-F238E27FC236}">
                <a16:creationId xmlns:a16="http://schemas.microsoft.com/office/drawing/2014/main" id="{7BD845E5-FA14-41D4-8FB0-4DB7D47AC272}"/>
              </a:ext>
            </a:extLst>
          </p:cNvPr>
          <p:cNvPicPr>
            <a:picLocks noChangeAspect="1"/>
          </p:cNvPicPr>
          <p:nvPr/>
        </p:nvPicPr>
        <p:blipFill>
          <a:blip r:embed="rId4"/>
          <a:stretch>
            <a:fillRect/>
          </a:stretch>
        </p:blipFill>
        <p:spPr>
          <a:xfrm>
            <a:off x="5870205" y="2423197"/>
            <a:ext cx="4145991" cy="3432337"/>
          </a:xfrm>
          <a:prstGeom prst="rect">
            <a:avLst/>
          </a:prstGeom>
        </p:spPr>
      </p:pic>
    </p:spTree>
    <p:extLst>
      <p:ext uri="{BB962C8B-B14F-4D97-AF65-F5344CB8AC3E}">
        <p14:creationId xmlns:p14="http://schemas.microsoft.com/office/powerpoint/2010/main" val="1539473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多用组合少用继承</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909063" y="1828800"/>
            <a:ext cx="10668647" cy="355057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仿宋" panose="02010609060101010101" pitchFamily="49" charset="-122"/>
                <a:ea typeface="仿宋" panose="02010609060101010101" pitchFamily="49" charset="-122"/>
              </a:rPr>
              <a:t>    之所以提倡多用组合，少用继承，是因为在许多设计中，人们希望系统的类之间尽量是低耦合的关系，而不希望是强耦合关系。即在许多情况下需要避开继承的缺点，而需要组合的优点。怎样合理地使用组合，而不是使用继承来获得方法的复用需要经过一定时间的认真思考、学习和编程实践才能悟出其中的道理。</a:t>
            </a:r>
            <a:endParaRPr lang="en-US" altLang="zh-CN" sz="2800" dirty="0">
              <a:solidFill>
                <a:schemeClr val="tx1"/>
              </a:solidFill>
              <a:latin typeface="仿宋" panose="02010609060101010101" pitchFamily="49" charset="-122"/>
              <a:ea typeface="仿宋" panose="02010609060101010101" pitchFamily="49" charset="-122"/>
            </a:endParaRPr>
          </a:p>
          <a:p>
            <a:r>
              <a:rPr lang="en-US" altLang="zh-CN" sz="2800" dirty="0">
                <a:solidFill>
                  <a:schemeClr val="tx1"/>
                </a:solidFill>
                <a:latin typeface="仿宋" panose="02010609060101010101" pitchFamily="49" charset="-122"/>
                <a:ea typeface="仿宋" panose="02010609060101010101" pitchFamily="49" charset="-122"/>
              </a:rPr>
              <a:t>    </a:t>
            </a:r>
            <a:r>
              <a:rPr lang="zh-CN" altLang="en-US" sz="2800" dirty="0">
                <a:solidFill>
                  <a:schemeClr val="tx1"/>
                </a:solidFill>
                <a:latin typeface="仿宋" panose="02010609060101010101" pitchFamily="49" charset="-122"/>
                <a:ea typeface="仿宋" panose="02010609060101010101" pitchFamily="49" charset="-122"/>
              </a:rPr>
              <a:t>关于多用组合，少用继承，在后续讲解设计模式问题时，将结合模式给予重点讲解。</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194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4.4  </a:t>
            </a:r>
            <a:r>
              <a:rPr lang="zh-CN" altLang="en-US" b="1" dirty="0">
                <a:latin typeface="仿宋" panose="02010609060101010101" pitchFamily="49" charset="-122"/>
                <a:ea typeface="仿宋" panose="02010609060101010101" pitchFamily="49" charset="-122"/>
              </a:rPr>
              <a:t>面向对象基本原则</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基本原则</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多高内聚低藕合原则</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圆角矩形 11">
            <a:extLst>
              <a:ext uri="{FF2B5EF4-FFF2-40B4-BE49-F238E27FC236}">
                <a16:creationId xmlns:a16="http://schemas.microsoft.com/office/drawing/2014/main" id="{53A264CD-DF05-4EB8-8FDB-E71C903DB5EC}"/>
              </a:ext>
            </a:extLst>
          </p:cNvPr>
          <p:cNvSpPr/>
          <p:nvPr/>
        </p:nvSpPr>
        <p:spPr>
          <a:xfrm>
            <a:off x="1143317" y="1828800"/>
            <a:ext cx="9627639" cy="355057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zh-CN" altLang="zh-CN" sz="2800" kern="100" dirty="0">
                <a:solidFill>
                  <a:schemeClr val="tx1"/>
                </a:solidFill>
                <a:latin typeface="仿宋" panose="02010609060101010101" pitchFamily="49" charset="-122"/>
                <a:ea typeface="仿宋" panose="02010609060101010101" pitchFamily="49" charset="-122"/>
              </a:rPr>
              <a:t>如果类中的方法是一组相关的行为，则称该类是高内聚的，反之称为低内聚的。高内聚便于类的维护，而低内聚不利于类的维护。</a:t>
            </a:r>
            <a:endParaRPr lang="en-US" altLang="zh-CN" sz="2800" kern="100" dirty="0">
              <a:solidFill>
                <a:schemeClr val="tx1"/>
              </a:solidFill>
              <a:latin typeface="仿宋" panose="02010609060101010101" pitchFamily="49" charset="-122"/>
              <a:ea typeface="仿宋" panose="02010609060101010101" pitchFamily="49" charset="-122"/>
            </a:endParaRPr>
          </a:p>
          <a:p>
            <a:pPr marL="285750" indent="-285750" algn="just">
              <a:buFont typeface="Wingdings" panose="05000000000000000000" pitchFamily="2" charset="2"/>
              <a:buChar char="Ø"/>
            </a:pPr>
            <a:r>
              <a:rPr lang="zh-CN" altLang="zh-CN" sz="2800" kern="100" dirty="0">
                <a:solidFill>
                  <a:schemeClr val="tx1"/>
                </a:solidFill>
                <a:latin typeface="仿宋" panose="02010609060101010101" pitchFamily="49" charset="-122"/>
                <a:ea typeface="仿宋" panose="02010609060101010101" pitchFamily="49" charset="-122"/>
              </a:rPr>
              <a:t>低耦合就是尽量不要让一个类含有太多的其它类的实例的引用，以避免修改系统的其中一部分会影响到其它部分，比如在后面学习中介者模式和模板方法模式时就会体会到这一原则。</a:t>
            </a:r>
          </a:p>
        </p:txBody>
      </p:sp>
      <p:sp>
        <p:nvSpPr>
          <p:cNvPr id="8" name="矩形 7">
            <a:extLst>
              <a:ext uri="{FF2B5EF4-FFF2-40B4-BE49-F238E27FC236}">
                <a16:creationId xmlns:a16="http://schemas.microsoft.com/office/drawing/2014/main" id="{D3D61DB7-C2DB-4C51-89DF-5B54BC2C0BBA}"/>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5388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9500" y="3593720"/>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4.3   </a:t>
            </a:r>
            <a:r>
              <a:rPr lang="zh-CN" altLang="en-US" sz="2400" b="1" dirty="0">
                <a:latin typeface="仿宋" panose="02010609060101010101" pitchFamily="49" charset="-122"/>
                <a:ea typeface="仿宋" panose="02010609060101010101" pitchFamily="49" charset="-122"/>
              </a:rPr>
              <a:t>抽象类与接口</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4.4   </a:t>
            </a:r>
            <a:r>
              <a:rPr lang="zh-CN" altLang="en-US" sz="2400" b="1" dirty="0">
                <a:latin typeface="仿宋" panose="02010609060101010101" pitchFamily="49" charset="-122"/>
                <a:ea typeface="仿宋" panose="02010609060101010101" pitchFamily="49" charset="-122"/>
              </a:rPr>
              <a:t>面向对象基本原则</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4.5   </a:t>
            </a:r>
            <a:r>
              <a:rPr lang="zh-CN" altLang="en-US" sz="2400" b="1" dirty="0">
                <a:solidFill>
                  <a:schemeClr val="bg1"/>
                </a:solidFill>
                <a:latin typeface="仿宋" panose="02010609060101010101" pitchFamily="49" charset="-122"/>
                <a:ea typeface="仿宋" panose="02010609060101010101" pitchFamily="49" charset="-122"/>
              </a:rPr>
              <a:t>设计模式</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4.2   </a:t>
            </a:r>
            <a:r>
              <a:rPr lang="zh-CN" altLang="en-US" sz="2400" b="1" dirty="0">
                <a:latin typeface="仿宋" panose="02010609060101010101" pitchFamily="49" charset="-122"/>
                <a:ea typeface="仿宋" panose="02010609060101010101" pitchFamily="49" charset="-122"/>
              </a:rPr>
              <a:t>类的多态</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4.6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反射技术</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4.1   </a:t>
            </a:r>
            <a:r>
              <a:rPr lang="zh-CN" altLang="en-US" sz="2400" b="1" dirty="0">
                <a:latin typeface="仿宋" panose="02010609060101010101" pitchFamily="49" charset="-122"/>
                <a:ea typeface="仿宋" panose="02010609060101010101" pitchFamily="49" charset="-122"/>
              </a:rPr>
              <a:t>类的继承</a:t>
            </a:r>
          </a:p>
        </p:txBody>
      </p:sp>
    </p:spTree>
    <p:extLst>
      <p:ext uri="{BB962C8B-B14F-4D97-AF65-F5344CB8AC3E}">
        <p14:creationId xmlns:p14="http://schemas.microsoft.com/office/powerpoint/2010/main" val="42011916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框架与模式</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D3EA2248-D55C-406C-A3EC-22D5F653C541}"/>
              </a:ext>
            </a:extLst>
          </p:cNvPr>
          <p:cNvSpPr/>
          <p:nvPr/>
        </p:nvSpPr>
        <p:spPr>
          <a:xfrm>
            <a:off x="2767515" y="1868174"/>
            <a:ext cx="7001347"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sz="2800" b="1" dirty="0">
                <a:latin typeface="仿宋" panose="02010609060101010101" pitchFamily="49" charset="-122"/>
                <a:ea typeface="仿宋" panose="02010609060101010101" pitchFamily="49" charset="-122"/>
              </a:rPr>
              <a:t>框架不是设计模式，框架是针对某个领域，提供用于开发应用系统的类的集合</a:t>
            </a:r>
            <a:r>
              <a:rPr lang="en-US" altLang="zh-CN" sz="2800" b="1" dirty="0">
                <a:latin typeface="仿宋" panose="02010609060101010101" pitchFamily="49" charset="-122"/>
                <a:ea typeface="仿宋" panose="02010609060101010101" pitchFamily="49" charset="-122"/>
              </a:rPr>
              <a:t>.</a:t>
            </a:r>
            <a:endParaRPr lang="zh-CN" altLang="en-US" sz="2800" b="1" dirty="0">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099CB743-507F-4176-B14A-BDF4E20D3A30}"/>
              </a:ext>
            </a:extLst>
          </p:cNvPr>
          <p:cNvSpPr/>
          <p:nvPr/>
        </p:nvSpPr>
        <p:spPr>
          <a:xfrm>
            <a:off x="2769022" y="3323988"/>
            <a:ext cx="7001347"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b="1" dirty="0">
                <a:latin typeface="仿宋" panose="02010609060101010101" pitchFamily="49" charset="-122"/>
                <a:ea typeface="仿宋" panose="02010609060101010101" pitchFamily="49" charset="-122"/>
              </a:rPr>
              <a:t>设计模式不向使用者提供可以直接使用的类</a:t>
            </a:r>
            <a:r>
              <a:rPr lang="en-US" altLang="zh-CN" sz="2800" b="1" dirty="0">
                <a:latin typeface="仿宋" panose="02010609060101010101" pitchFamily="49" charset="-122"/>
                <a:ea typeface="仿宋" panose="02010609060101010101" pitchFamily="49" charset="-122"/>
              </a:rPr>
              <a:t>.</a:t>
            </a:r>
            <a:endParaRPr lang="zh-CN" altLang="en-US" sz="2800" b="1" dirty="0">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FB339D7E-79A5-4AD8-B2AA-0FEF48E5D9BF}"/>
              </a:ext>
            </a:extLst>
          </p:cNvPr>
          <p:cNvSpPr/>
          <p:nvPr/>
        </p:nvSpPr>
        <p:spPr>
          <a:xfrm>
            <a:off x="2767515" y="4388943"/>
            <a:ext cx="7002854"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b="1" dirty="0">
                <a:latin typeface="仿宋" panose="02010609060101010101" pitchFamily="49" charset="-122"/>
                <a:ea typeface="仿宋" panose="02010609060101010101" pitchFamily="49" charset="-122"/>
              </a:rPr>
              <a:t>一个框架往往会包括多个设计模式，较大的面向对象应用会由多层彼此合作的框架组成。</a:t>
            </a: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762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设计模式分类</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43F8D06-42E8-4EAF-8F6B-DF8386429928}"/>
              </a:ext>
            </a:extLst>
          </p:cNvPr>
          <p:cNvSpPr/>
          <p:nvPr/>
        </p:nvSpPr>
        <p:spPr>
          <a:xfrm>
            <a:off x="2660360" y="3502144"/>
            <a:ext cx="7510582"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根据设计</a:t>
            </a:r>
            <a:r>
              <a:rPr lang="zh-CN" altLang="en-US" sz="2400" b="1"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模式目的</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分为</a:t>
            </a:r>
            <a:r>
              <a:rPr lang="zh-CN"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创建型</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(Creational)</a:t>
            </a:r>
            <a:r>
              <a:rPr lang="zh-CN"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、行为型</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(Behavioral)</a:t>
            </a:r>
            <a:r>
              <a:rPr lang="zh-CN"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和结构型</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(Structural)</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三种。</a:t>
            </a:r>
            <a:endParaRPr lang="zh-CN" altLang="en-US" sz="2400" b="1" dirty="0">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EBF2EB26-80D2-43D2-848D-E6822468A845}"/>
              </a:ext>
            </a:extLst>
          </p:cNvPr>
          <p:cNvSpPr/>
          <p:nvPr/>
        </p:nvSpPr>
        <p:spPr>
          <a:xfrm>
            <a:off x="2660360" y="1796731"/>
            <a:ext cx="751058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四人组</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(Gang of </a:t>
            </a:r>
            <a:r>
              <a:rPr lang="en-US" altLang="zh-CN" sz="2400" b="1" kern="100" dirty="0" err="1">
                <a:solidFill>
                  <a:srgbClr val="000000"/>
                </a:solidFill>
                <a:latin typeface="仿宋" panose="02010609060101010101" pitchFamily="49" charset="-122"/>
                <a:ea typeface="仿宋" panose="02010609060101010101" pitchFamily="49" charset="-122"/>
                <a:cs typeface="Times New Roman" panose="02020603050405020304" pitchFamily="18" charset="0"/>
              </a:rPr>
              <a:t>Four,Gof</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在</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1994</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年归纳发表了</a:t>
            </a:r>
            <a:r>
              <a:rPr lang="en-US" altLang="zh-CN"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23</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种在软件开发中使用频率较高的设计模式，旨在用模式统一沟通面向对象方法在分析、设计和实现间的鸿沟。</a:t>
            </a:r>
            <a:endParaRPr lang="zh-CN" altLang="en-US" sz="2400" b="1" dirty="0">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10B2CED6-C36A-4494-A0D1-5DB460C4220F}"/>
              </a:ext>
            </a:extLst>
          </p:cNvPr>
          <p:cNvSpPr/>
          <p:nvPr/>
        </p:nvSpPr>
        <p:spPr>
          <a:xfrm>
            <a:off x="2660360" y="4891938"/>
            <a:ext cx="7510582"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根据模式处理</a:t>
            </a:r>
            <a:r>
              <a:rPr lang="zh-CN" altLang="en-US" sz="2400" b="1"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范围</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分为类模式和对象模式两种。</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4980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P spid="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设计模式分类</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F0877BB-D5E2-4E12-907C-9908DF4E290B}"/>
              </a:ext>
            </a:extLst>
          </p:cNvPr>
          <p:cNvSpPr/>
          <p:nvPr/>
        </p:nvSpPr>
        <p:spPr>
          <a:xfrm>
            <a:off x="2396507" y="1762160"/>
            <a:ext cx="739898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创建型模式</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主要用于创建对象，</a:t>
            </a:r>
            <a:r>
              <a:rPr lang="en-US" altLang="zh-CN" sz="2400" b="1" kern="100" dirty="0" err="1">
                <a:solidFill>
                  <a:srgbClr val="000000"/>
                </a:solidFill>
                <a:latin typeface="仿宋" panose="02010609060101010101" pitchFamily="49" charset="-122"/>
                <a:ea typeface="仿宋" panose="02010609060101010101" pitchFamily="49" charset="-122"/>
                <a:cs typeface="Times New Roman" panose="02020603050405020304" pitchFamily="18" charset="0"/>
              </a:rPr>
              <a:t>GoF</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提供了五种创建型模式：工厂方法模式、抽象工厂模式、建造者模式、原型模式、单例模式</a:t>
            </a:r>
          </a:p>
        </p:txBody>
      </p:sp>
      <p:sp>
        <p:nvSpPr>
          <p:cNvPr id="15" name="矩形 14">
            <a:extLst>
              <a:ext uri="{FF2B5EF4-FFF2-40B4-BE49-F238E27FC236}">
                <a16:creationId xmlns:a16="http://schemas.microsoft.com/office/drawing/2014/main" id="{D59993A8-84C5-4252-8DEF-57CE67DA6DBD}"/>
              </a:ext>
            </a:extLst>
          </p:cNvPr>
          <p:cNvSpPr/>
          <p:nvPr/>
        </p:nvSpPr>
        <p:spPr>
          <a:xfrm>
            <a:off x="2412491" y="3132871"/>
            <a:ext cx="739898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行为模式</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关注系统中对象之间的相互交互，研究系统在运行时对象之间的相互通信与协作，进一步明确对象的职责。</a:t>
            </a:r>
          </a:p>
        </p:txBody>
      </p:sp>
      <p:sp>
        <p:nvSpPr>
          <p:cNvPr id="16" name="矩形 15">
            <a:extLst>
              <a:ext uri="{FF2B5EF4-FFF2-40B4-BE49-F238E27FC236}">
                <a16:creationId xmlns:a16="http://schemas.microsoft.com/office/drawing/2014/main" id="{D10E6FB0-CA5E-41AF-B246-266EEC7C4C80}"/>
              </a:ext>
            </a:extLst>
          </p:cNvPr>
          <p:cNvSpPr/>
          <p:nvPr/>
        </p:nvSpPr>
        <p:spPr>
          <a:xfrm>
            <a:off x="2412491" y="4503582"/>
            <a:ext cx="739898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b="1" kern="1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结构型模式</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主要用于处理类与对象的组合，</a:t>
            </a:r>
            <a:r>
              <a:rPr lang="en-US" altLang="zh-CN" sz="2400" b="1" kern="100" dirty="0" err="1">
                <a:solidFill>
                  <a:srgbClr val="000000"/>
                </a:solidFill>
                <a:latin typeface="仿宋" panose="02010609060101010101" pitchFamily="49" charset="-122"/>
                <a:ea typeface="仿宋" panose="02010609060101010101" pitchFamily="49" charset="-122"/>
                <a:cs typeface="Times New Roman" panose="02020603050405020304" pitchFamily="18" charset="0"/>
              </a:rPr>
              <a:t>GoF</a:t>
            </a:r>
            <a:r>
              <a:rPr lang="zh-CN" altLang="en-US" sz="2400" b="1"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提供了七种结构型模式：适配器模式，桥接模式，组合模式，装饰模式，外观模式，享元模式，代理模式。</a:t>
            </a:r>
          </a:p>
        </p:txBody>
      </p:sp>
    </p:spTree>
    <p:extLst>
      <p:ext uri="{BB962C8B-B14F-4D97-AF65-F5344CB8AC3E}">
        <p14:creationId xmlns:p14="http://schemas.microsoft.com/office/powerpoint/2010/main" val="196268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4" grpId="0" animBg="1"/>
      <p:bldP spid="15" grpId="0" animBg="1"/>
      <p:bldP spid="1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zh-CN" altLang="en-US" sz="2400" b="1" dirty="0">
                <a:solidFill>
                  <a:schemeClr val="tx1"/>
                </a:solidFill>
                <a:latin typeface="仿宋" panose="02010609060101010101" pitchFamily="49" charset="-122"/>
                <a:ea typeface="仿宋" panose="02010609060101010101" pitchFamily="49" charset="-122"/>
              </a:rPr>
              <a:t>策略模式（别名：政策）</a:t>
            </a:r>
          </a:p>
          <a:p>
            <a:pPr algn="just" eaLnBrk="0" hangingPunct="0"/>
            <a:r>
              <a:rPr lang="zh-CN" altLang="en-US" sz="2400" b="1" dirty="0">
                <a:solidFill>
                  <a:schemeClr val="tx1"/>
                </a:solidFill>
                <a:latin typeface="仿宋" panose="02010609060101010101" pitchFamily="49" charset="-122"/>
                <a:ea typeface="仿宋" panose="02010609060101010101" pitchFamily="49" charset="-122"/>
              </a:rPr>
              <a:t>    定义一系列算法，把它们一个个封装起来，并且使它们可相互替换。本模式使得算法可独立于使用它的客户而变化。</a:t>
            </a:r>
          </a:p>
          <a:p>
            <a:pPr algn="just" eaLnBrk="0" hangingPunct="0"/>
            <a:endParaRPr lang="zh-CN" altLang="en-US" sz="2400" b="1" dirty="0">
              <a:solidFill>
                <a:schemeClr val="tx1"/>
              </a:solidFill>
              <a:latin typeface="仿宋" panose="02010609060101010101" pitchFamily="49" charset="-122"/>
              <a:ea typeface="仿宋" panose="02010609060101010101" pitchFamily="49" charset="-122"/>
            </a:endParaRPr>
          </a:p>
          <a:p>
            <a:pPr eaLnBrk="0" hangingPunct="0"/>
            <a:r>
              <a:rPr lang="en-US" altLang="zh-CN" sz="2400" b="1" dirty="0">
                <a:solidFill>
                  <a:schemeClr val="tx1"/>
                </a:solidFill>
                <a:latin typeface="仿宋" panose="02010609060101010101" pitchFamily="49" charset="-122"/>
                <a:ea typeface="仿宋" panose="02010609060101010101" pitchFamily="49" charset="-122"/>
              </a:rPr>
              <a:t>Strategy Pattern(Another Name: Policy) </a:t>
            </a:r>
          </a:p>
          <a:p>
            <a:pPr algn="just" eaLnBrk="0" hangingPunct="0"/>
            <a:r>
              <a:rPr lang="en-US" altLang="zh-CN" sz="2400" b="1" dirty="0">
                <a:solidFill>
                  <a:schemeClr val="tx1"/>
                </a:solidFill>
                <a:latin typeface="仿宋" panose="02010609060101010101" pitchFamily="49" charset="-122"/>
                <a:ea typeface="仿宋" panose="02010609060101010101" pitchFamily="49" charset="-122"/>
              </a:rPr>
              <a:t>     Define a family of algorithms, encapsulate each one, and make them inter changeable. Strategy lets the algorithm vary independently from clients that use it. </a:t>
            </a:r>
          </a:p>
          <a:p>
            <a:pPr algn="ct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472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en-US" altLang="zh-CN" sz="2400" b="1" dirty="0">
                <a:solidFill>
                  <a:srgbClr val="FF0000"/>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Bef>
                <a:spcPct val="20000"/>
              </a:spcBef>
            </a:pPr>
            <a:r>
              <a:rPr lang="zh-CN" altLang="en-US" sz="2400" b="1" dirty="0">
                <a:solidFill>
                  <a:schemeClr val="tx1"/>
                </a:solidFill>
                <a:latin typeface="仿宋" panose="02010609060101010101" pitchFamily="49" charset="-122"/>
                <a:ea typeface="仿宋" panose="02010609060101010101" pitchFamily="49" charset="-122"/>
              </a:rPr>
              <a:t>    策略模式是处理算法的不同变体的一种成熟模式，策略模式通过接口或抽象类封装算法的标识，即在接口中定义一个抽象方法，实现该接口的类将实现接口中的抽象方法。</a:t>
            </a:r>
          </a:p>
          <a:p>
            <a:pPr>
              <a:lnSpc>
                <a:spcPct val="115000"/>
              </a:lnSpc>
              <a:spcBef>
                <a:spcPct val="20000"/>
              </a:spcBef>
            </a:pPr>
            <a:r>
              <a:rPr lang="zh-CN" altLang="en-US" sz="2400" b="1" dirty="0">
                <a:solidFill>
                  <a:schemeClr val="tx1"/>
                </a:solidFill>
                <a:latin typeface="仿宋" panose="02010609060101010101" pitchFamily="49" charset="-122"/>
                <a:ea typeface="仿宋" panose="02010609060101010101" pitchFamily="49" charset="-122"/>
              </a:rPr>
              <a:t>    在策略模式中，封装算法标识的接口称作策略，实现该接口的类称作具体策略。  </a:t>
            </a:r>
          </a:p>
        </p:txBody>
      </p:sp>
    </p:spTree>
    <p:extLst>
      <p:ext uri="{BB962C8B-B14F-4D97-AF65-F5344CB8AC3E}">
        <p14:creationId xmlns:p14="http://schemas.microsoft.com/office/powerpoint/2010/main" val="125215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三种角色</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400" b="1" dirty="0">
                <a:solidFill>
                  <a:schemeClr val="tx1"/>
                </a:solidFill>
                <a:latin typeface="仿宋" panose="02010609060101010101" pitchFamily="49" charset="-122"/>
                <a:ea typeface="仿宋" panose="02010609060101010101" pitchFamily="49" charset="-122"/>
              </a:rPr>
              <a:t>策略（</a:t>
            </a:r>
            <a:r>
              <a:rPr lang="en-US" altLang="zh-CN" sz="2400" b="1" dirty="0">
                <a:solidFill>
                  <a:schemeClr val="tx1"/>
                </a:solidFill>
                <a:latin typeface="仿宋" panose="02010609060101010101" pitchFamily="49" charset="-122"/>
                <a:ea typeface="仿宋" panose="02010609060101010101" pitchFamily="49" charset="-122"/>
              </a:rPr>
              <a:t>Strategy</a:t>
            </a:r>
            <a:r>
              <a:rPr lang="zh-CN" altLang="zh-CN" sz="2400" b="1"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rgbClr val="002060"/>
                </a:solidFill>
                <a:latin typeface="仿宋" panose="02010609060101010101" pitchFamily="49" charset="-122"/>
                <a:ea typeface="仿宋" panose="02010609060101010101" pitchFamily="49" charset="-122"/>
              </a:rPr>
              <a:t>策略是一个接口，该接口定义若干个算法标识，即定义了若干个抽象方法。</a:t>
            </a:r>
          </a:p>
          <a:p>
            <a:pPr lvl="0"/>
            <a:r>
              <a:rPr lang="zh-CN" altLang="zh-CN" sz="2400" b="1" dirty="0">
                <a:solidFill>
                  <a:schemeClr val="tx1"/>
                </a:solidFill>
                <a:latin typeface="仿宋" panose="02010609060101010101" pitchFamily="49" charset="-122"/>
                <a:ea typeface="仿宋" panose="02010609060101010101" pitchFamily="49" charset="-122"/>
              </a:rPr>
              <a:t>上下文（</a:t>
            </a:r>
            <a:r>
              <a:rPr lang="en-US" altLang="zh-CN" sz="2400" b="1" dirty="0">
                <a:solidFill>
                  <a:schemeClr val="tx1"/>
                </a:solidFill>
                <a:latin typeface="仿宋" panose="02010609060101010101" pitchFamily="49" charset="-122"/>
                <a:ea typeface="仿宋" panose="02010609060101010101" pitchFamily="49" charset="-122"/>
              </a:rPr>
              <a:t>Context</a:t>
            </a:r>
            <a:r>
              <a:rPr lang="zh-CN" altLang="zh-CN" sz="2400" b="1"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rgbClr val="C00000"/>
                </a:solidFill>
                <a:latin typeface="仿宋" panose="02010609060101010101" pitchFamily="49" charset="-122"/>
                <a:ea typeface="仿宋" panose="02010609060101010101" pitchFamily="49" charset="-122"/>
              </a:rPr>
              <a:t>上下文是依赖于策略接口的类（是面向策略设计的类），即上下文包含有用策略声明的变量。上下文中提供一个方法</a:t>
            </a:r>
            <a:r>
              <a:rPr lang="zh-CN" altLang="en-US" sz="2400" dirty="0">
                <a:solidFill>
                  <a:srgbClr val="C00000"/>
                </a:solidFill>
                <a:latin typeface="仿宋" panose="02010609060101010101" pitchFamily="49" charset="-122"/>
                <a:ea typeface="仿宋" panose="02010609060101010101" pitchFamily="49" charset="-122"/>
              </a:rPr>
              <a:t>，</a:t>
            </a:r>
            <a:r>
              <a:rPr lang="zh-CN" altLang="zh-CN" sz="2400" dirty="0">
                <a:solidFill>
                  <a:srgbClr val="C00000"/>
                </a:solidFill>
                <a:latin typeface="仿宋" panose="02010609060101010101" pitchFamily="49" charset="-122"/>
                <a:ea typeface="仿宋" panose="02010609060101010101" pitchFamily="49" charset="-122"/>
              </a:rPr>
              <a:t>该方法委托策略变量调用具体策略所实现的策略接口中的方法。</a:t>
            </a:r>
          </a:p>
          <a:p>
            <a:pPr lvl="0"/>
            <a:r>
              <a:rPr lang="zh-CN" altLang="zh-CN" sz="2400" b="1" dirty="0">
                <a:solidFill>
                  <a:schemeClr val="tx1"/>
                </a:solidFill>
                <a:latin typeface="仿宋" panose="02010609060101010101" pitchFamily="49" charset="-122"/>
                <a:ea typeface="仿宋" panose="02010609060101010101" pitchFamily="49" charset="-122"/>
              </a:rPr>
              <a:t>具体策略（</a:t>
            </a:r>
            <a:r>
              <a:rPr lang="en-US" altLang="zh-CN" sz="2400" b="1" dirty="0" err="1">
                <a:solidFill>
                  <a:schemeClr val="tx1"/>
                </a:solidFill>
                <a:latin typeface="仿宋" panose="02010609060101010101" pitchFamily="49" charset="-122"/>
                <a:ea typeface="仿宋" panose="02010609060101010101" pitchFamily="49" charset="-122"/>
              </a:rPr>
              <a:t>ConcreteStrategy</a:t>
            </a:r>
            <a:r>
              <a:rPr lang="zh-CN" altLang="zh-CN" sz="2400" b="1"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：具体策略是实现策略接口的类。具体策略实现策略接口所定义的抽象方法，即给出算法标识的具体算法。</a:t>
            </a:r>
          </a:p>
          <a:p>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234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E0DE59C9-842D-4FD9-B4F1-63AC0F77C81A}"/>
              </a:ext>
            </a:extLst>
          </p:cNvPr>
          <p:cNvSpPr/>
          <p:nvPr/>
        </p:nvSpPr>
        <p:spPr bwMode="auto">
          <a:xfrm>
            <a:off x="0" y="3658394"/>
            <a:ext cx="12190414" cy="3199606"/>
          </a:xfrm>
          <a:prstGeom prst="rect">
            <a:avLst/>
          </a:prstGeom>
          <a:solidFill>
            <a:schemeClr val="bg1">
              <a:lumMod val="85000"/>
            </a:schemeClr>
          </a:solidFill>
          <a:ln w="31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2"/>
              </a:solidFill>
              <a:effectLst/>
              <a:latin typeface="Times New Roman" pitchFamily="18" charset="0"/>
              <a:ea typeface="楷体_GB2312"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4.1  </a:t>
            </a:r>
            <a:r>
              <a:rPr lang="zh-CN" altLang="en-US" b="1" dirty="0">
                <a:latin typeface="仿宋" panose="02010609060101010101" pitchFamily="49" charset="-122"/>
                <a:ea typeface="仿宋" panose="02010609060101010101" pitchFamily="49" charset="-122"/>
              </a:rPr>
              <a:t>类的继承</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子类的可访问性</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FD4E6679-81CB-4639-945D-FC0C43F55C1B}"/>
              </a:ext>
            </a:extLst>
          </p:cNvPr>
          <p:cNvSpPr txBox="1">
            <a:spLocks/>
          </p:cNvSpPr>
          <p:nvPr/>
        </p:nvSpPr>
        <p:spPr>
          <a:xfrm>
            <a:off x="913606" y="1600994"/>
            <a:ext cx="10359591" cy="1530575"/>
          </a:xfrm>
          <a:prstGeom prst="rect">
            <a:avLst/>
          </a:prstGeom>
        </p:spPr>
        <p:txBody>
          <a:bodyPr vert="horz" lIns="121917" tIns="60958" rIns="121917" bIns="60958" rtlCol="0">
            <a:noAutofit/>
          </a:bodyPr>
          <a:lstStyle>
            <a:defPPr>
              <a:defRPr lang="en-US"/>
            </a:defPPr>
            <a:lvl1pPr indent="457200">
              <a:lnSpc>
                <a:spcPct val="15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子类的可访问性指的是子类对象是否能够访问（或怎样访问）继承自父类的成员。</a:t>
            </a:r>
          </a:p>
          <a:p>
            <a:r>
              <a:rPr lang="zh-CN" altLang="en-US" sz="2400" dirty="0">
                <a:latin typeface="仿宋" panose="02010609060101010101" pitchFamily="49" charset="-122"/>
                <a:ea typeface="仿宋" panose="02010609060101010101" pitchFamily="49" charset="-122"/>
              </a:rPr>
              <a:t>以下几方面是子类对象对父类成员的可访问性。</a:t>
            </a:r>
          </a:p>
        </p:txBody>
      </p:sp>
      <p:sp>
        <p:nvSpPr>
          <p:cNvPr id="9" name="内容占位符 2">
            <a:extLst>
              <a:ext uri="{FF2B5EF4-FFF2-40B4-BE49-F238E27FC236}">
                <a16:creationId xmlns:a16="http://schemas.microsoft.com/office/drawing/2014/main" id="{6DA6A5C0-E61B-4A29-A05E-01728AA96D7C}"/>
              </a:ext>
            </a:extLst>
          </p:cNvPr>
          <p:cNvSpPr txBox="1">
            <a:spLocks/>
          </p:cNvSpPr>
          <p:nvPr/>
        </p:nvSpPr>
        <p:spPr>
          <a:xfrm>
            <a:off x="1675606" y="3645578"/>
            <a:ext cx="9410789" cy="306002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父类的私有成员</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可以被子类继承，但在子类中不能被子类的方法直接访问，在子类类体外也不能通过子类对象访问，只能通过继承自父类的并且子类可以访问的方法间接访问；</a:t>
            </a:r>
          </a:p>
          <a:p>
            <a:pPr marL="0" indent="0">
              <a:lnSpc>
                <a:spcPct val="150000"/>
              </a:lnSpc>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父类中的公有成员</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可以被子类中的方法直接访问，在子类类体外可以通过子类对象访问；</a:t>
            </a:r>
          </a:p>
        </p:txBody>
      </p:sp>
      <p:grpSp>
        <p:nvGrpSpPr>
          <p:cNvPr id="10" name="组合 9">
            <a:extLst>
              <a:ext uri="{FF2B5EF4-FFF2-40B4-BE49-F238E27FC236}">
                <a16:creationId xmlns:a16="http://schemas.microsoft.com/office/drawing/2014/main" id="{46F0ED0D-D537-444E-929F-3614225D278E}"/>
              </a:ext>
            </a:extLst>
          </p:cNvPr>
          <p:cNvGrpSpPr/>
          <p:nvPr/>
        </p:nvGrpSpPr>
        <p:grpSpPr>
          <a:xfrm>
            <a:off x="969644" y="5417111"/>
            <a:ext cx="622569" cy="622573"/>
            <a:chOff x="925975" y="3363269"/>
            <a:chExt cx="899446" cy="899451"/>
          </a:xfrm>
        </p:grpSpPr>
        <p:sp>
          <p:nvSpPr>
            <p:cNvPr id="11" name="Oval 173">
              <a:extLst>
                <a:ext uri="{FF2B5EF4-FFF2-40B4-BE49-F238E27FC236}">
                  <a16:creationId xmlns:a16="http://schemas.microsoft.com/office/drawing/2014/main" id="{7D2E5909-5E3F-4D46-8E0C-67800D082613}"/>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Oval 174">
              <a:extLst>
                <a:ext uri="{FF2B5EF4-FFF2-40B4-BE49-F238E27FC236}">
                  <a16:creationId xmlns:a16="http://schemas.microsoft.com/office/drawing/2014/main" id="{99E4C8AF-D3F0-4A07-AD04-80B0EF5996D2}"/>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76">
              <a:extLst>
                <a:ext uri="{FF2B5EF4-FFF2-40B4-BE49-F238E27FC236}">
                  <a16:creationId xmlns:a16="http://schemas.microsoft.com/office/drawing/2014/main" id="{58804D29-F4CB-401E-9800-E341C6711F81}"/>
                </a:ext>
              </a:extLst>
            </p:cNvPr>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Freeform 177">
              <a:extLst>
                <a:ext uri="{FF2B5EF4-FFF2-40B4-BE49-F238E27FC236}">
                  <a16:creationId xmlns:a16="http://schemas.microsoft.com/office/drawing/2014/main" id="{9094CDB9-D598-4B89-ACA2-9B2DD0B24866}"/>
                </a:ext>
              </a:extLst>
            </p:cNvPr>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15" name="组合 14">
            <a:extLst>
              <a:ext uri="{FF2B5EF4-FFF2-40B4-BE49-F238E27FC236}">
                <a16:creationId xmlns:a16="http://schemas.microsoft.com/office/drawing/2014/main" id="{339A58A2-E93F-4A95-9E5B-449B1A55A311}"/>
              </a:ext>
            </a:extLst>
          </p:cNvPr>
          <p:cNvGrpSpPr/>
          <p:nvPr/>
        </p:nvGrpSpPr>
        <p:grpSpPr>
          <a:xfrm>
            <a:off x="976837" y="3734594"/>
            <a:ext cx="622569" cy="622573"/>
            <a:chOff x="441872" y="2993435"/>
            <a:chExt cx="705309" cy="705313"/>
          </a:xfrm>
        </p:grpSpPr>
        <p:grpSp>
          <p:nvGrpSpPr>
            <p:cNvPr id="16" name="组合 15">
              <a:extLst>
                <a:ext uri="{FF2B5EF4-FFF2-40B4-BE49-F238E27FC236}">
                  <a16:creationId xmlns:a16="http://schemas.microsoft.com/office/drawing/2014/main" id="{1D25FD22-F644-4639-8A31-66C29250F13E}"/>
                </a:ext>
              </a:extLst>
            </p:cNvPr>
            <p:cNvGrpSpPr/>
            <p:nvPr/>
          </p:nvGrpSpPr>
          <p:grpSpPr>
            <a:xfrm>
              <a:off x="441872" y="2993435"/>
              <a:ext cx="705309" cy="705313"/>
              <a:chOff x="925975" y="3363269"/>
              <a:chExt cx="899446" cy="899451"/>
            </a:xfrm>
          </p:grpSpPr>
          <p:sp>
            <p:nvSpPr>
              <p:cNvPr id="27" name="Oval 173">
                <a:extLst>
                  <a:ext uri="{FF2B5EF4-FFF2-40B4-BE49-F238E27FC236}">
                    <a16:creationId xmlns:a16="http://schemas.microsoft.com/office/drawing/2014/main" id="{9514A1E5-C693-418E-A231-BD43E073D22F}"/>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8" name="Oval 174">
                <a:extLst>
                  <a:ext uri="{FF2B5EF4-FFF2-40B4-BE49-F238E27FC236}">
                    <a16:creationId xmlns:a16="http://schemas.microsoft.com/office/drawing/2014/main" id="{0C77350A-55B9-4222-B012-A62030F47C05}"/>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17" name="组合 16">
              <a:extLst>
                <a:ext uri="{FF2B5EF4-FFF2-40B4-BE49-F238E27FC236}">
                  <a16:creationId xmlns:a16="http://schemas.microsoft.com/office/drawing/2014/main" id="{07836B01-D4BF-46BB-AE75-27DC48E1E08D}"/>
                </a:ext>
              </a:extLst>
            </p:cNvPr>
            <p:cNvGrpSpPr/>
            <p:nvPr/>
          </p:nvGrpSpPr>
          <p:grpSpPr>
            <a:xfrm>
              <a:off x="532606" y="3149600"/>
              <a:ext cx="473244" cy="415406"/>
              <a:chOff x="460862" y="3086266"/>
              <a:chExt cx="652823" cy="573038"/>
            </a:xfrm>
          </p:grpSpPr>
          <p:sp>
            <p:nvSpPr>
              <p:cNvPr id="18" name="Freeform 139">
                <a:extLst>
                  <a:ext uri="{FF2B5EF4-FFF2-40B4-BE49-F238E27FC236}">
                    <a16:creationId xmlns:a16="http://schemas.microsoft.com/office/drawing/2014/main" id="{2F33E0E8-1D29-4CBA-ADA8-E9FE7DC6A5F0}"/>
                  </a:ext>
                </a:extLst>
              </p:cNvPr>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0" name="Freeform 140">
                <a:extLst>
                  <a:ext uri="{FF2B5EF4-FFF2-40B4-BE49-F238E27FC236}">
                    <a16:creationId xmlns:a16="http://schemas.microsoft.com/office/drawing/2014/main" id="{2EB312D5-2D23-4D61-B616-A45024C67203}"/>
                  </a:ext>
                </a:extLst>
              </p:cNvPr>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1" name="Freeform 141">
                <a:extLst>
                  <a:ext uri="{FF2B5EF4-FFF2-40B4-BE49-F238E27FC236}">
                    <a16:creationId xmlns:a16="http://schemas.microsoft.com/office/drawing/2014/main" id="{EF30959B-B82C-485B-959B-77FCD161D9F9}"/>
                  </a:ext>
                </a:extLst>
              </p:cNvPr>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2" name="Freeform 142">
                <a:extLst>
                  <a:ext uri="{FF2B5EF4-FFF2-40B4-BE49-F238E27FC236}">
                    <a16:creationId xmlns:a16="http://schemas.microsoft.com/office/drawing/2014/main" id="{30662739-F0D8-47C0-998B-C7731113429E}"/>
                  </a:ext>
                </a:extLst>
              </p:cNvPr>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3" name="Freeform 143">
                <a:extLst>
                  <a:ext uri="{FF2B5EF4-FFF2-40B4-BE49-F238E27FC236}">
                    <a16:creationId xmlns:a16="http://schemas.microsoft.com/office/drawing/2014/main" id="{F282F45D-CD2F-423A-89E4-5AB193F0285C}"/>
                  </a:ext>
                </a:extLst>
              </p:cNvPr>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4" name="Freeform 144">
                <a:extLst>
                  <a:ext uri="{FF2B5EF4-FFF2-40B4-BE49-F238E27FC236}">
                    <a16:creationId xmlns:a16="http://schemas.microsoft.com/office/drawing/2014/main" id="{92D05FE2-44C2-4C3B-AD2A-B5C4833397B7}"/>
                  </a:ext>
                </a:extLst>
              </p:cNvPr>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5" name="Freeform 145">
                <a:extLst>
                  <a:ext uri="{FF2B5EF4-FFF2-40B4-BE49-F238E27FC236}">
                    <a16:creationId xmlns:a16="http://schemas.microsoft.com/office/drawing/2014/main" id="{89FB4810-4791-4519-90EE-5459F7FCB965}"/>
                  </a:ext>
                </a:extLst>
              </p:cNvPr>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6" name="Freeform 146">
                <a:extLst>
                  <a:ext uri="{FF2B5EF4-FFF2-40B4-BE49-F238E27FC236}">
                    <a16:creationId xmlns:a16="http://schemas.microsoft.com/office/drawing/2014/main" id="{245BFE6E-E532-4448-B21B-D6E61D525C00}"/>
                  </a:ext>
                </a:extLst>
              </p:cNvPr>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14397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childTnLst>
                          </p:cTn>
                        </p:par>
                        <p:par>
                          <p:cTn id="26" fill="hold">
                            <p:stCondLst>
                              <p:cond delay="1500"/>
                            </p:stCondLst>
                            <p:childTnLst>
                              <p:par>
                                <p:cTn id="27" presetID="2" presetClass="entr" presetSubtype="9"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 calcmode="lin" valueType="num">
                                      <p:cBhvr additive="base">
                                        <p:cTn id="35"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1" end="1"/>
                                            </p:txEl>
                                          </p:spTgt>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3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par>
                          <p:cTn id="44" fill="hold">
                            <p:stCondLst>
                              <p:cond delay="1500"/>
                            </p:stCondLst>
                            <p:childTnLst>
                              <p:par>
                                <p:cTn id="45" presetID="6" presetClass="entr" presetSubtype="16"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circle(in)">
                                      <p:cBhvr>
                                        <p:cTn id="4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8" grpId="0" uiExpand="1" build="p"/>
      <p:bldP spid="9"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)—UML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类图</a:t>
              </a: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830079" y="1630818"/>
            <a:ext cx="10820400" cy="422471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graphicFrame>
        <p:nvGraphicFramePr>
          <p:cNvPr id="9" name="Object 23">
            <a:extLst>
              <a:ext uri="{FF2B5EF4-FFF2-40B4-BE49-F238E27FC236}">
                <a16:creationId xmlns:a16="http://schemas.microsoft.com/office/drawing/2014/main" id="{7EDFBEC7-367A-4994-9351-E846965CA4CF}"/>
              </a:ext>
            </a:extLst>
          </p:cNvPr>
          <p:cNvGraphicFramePr>
            <a:graphicFrameLocks noChangeAspect="1"/>
          </p:cNvGraphicFramePr>
          <p:nvPr>
            <p:extLst>
              <p:ext uri="{D42A27DB-BD31-4B8C-83A1-F6EECF244321}">
                <p14:modId xmlns:p14="http://schemas.microsoft.com/office/powerpoint/2010/main" val="1303803346"/>
              </p:ext>
            </p:extLst>
          </p:nvPr>
        </p:nvGraphicFramePr>
        <p:xfrm>
          <a:off x="2332892" y="1770262"/>
          <a:ext cx="7010400" cy="3838575"/>
        </p:xfrm>
        <a:graphic>
          <a:graphicData uri="http://schemas.openxmlformats.org/presentationml/2006/ole">
            <mc:AlternateContent xmlns:mc="http://schemas.openxmlformats.org/markup-compatibility/2006">
              <mc:Choice xmlns:v="urn:schemas-microsoft-com:vml" Requires="v">
                <p:oleObj spid="_x0000_s18446" name="BMP 图像" r:id="rId3" imgW="4572000" imgH="2114640" progId="Paint.Picture">
                  <p:embed/>
                </p:oleObj>
              </mc:Choice>
              <mc:Fallback>
                <p:oleObj name="BMP 图像" r:id="rId3" imgW="4572000" imgH="2114640" progId="Paint.Picture">
                  <p:embed/>
                  <p:pic>
                    <p:nvPicPr>
                      <p:cNvPr id="9" name="Object 23">
                        <a:extLst>
                          <a:ext uri="{FF2B5EF4-FFF2-40B4-BE49-F238E27FC236}">
                            <a16:creationId xmlns:a16="http://schemas.microsoft.com/office/drawing/2014/main" id="{B93FF9B9-FF4D-4421-915A-0E8D9D550689}"/>
                          </a:ext>
                        </a:extLst>
                      </p:cNvPr>
                      <p:cNvPicPr>
                        <a:picLocks noChangeAspect="1" noChangeArrowheads="1"/>
                      </p:cNvPicPr>
                      <p:nvPr/>
                    </p:nvPicPr>
                    <p:blipFill>
                      <a:blip r:embed="rId4"/>
                      <a:srcRect/>
                      <a:stretch>
                        <a:fillRect/>
                      </a:stretch>
                    </p:blipFill>
                    <p:spPr bwMode="auto">
                      <a:xfrm>
                        <a:off x="2332892" y="1770262"/>
                        <a:ext cx="7010400" cy="3838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2259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．策略（</a:t>
              </a:r>
              <a:r>
                <a:rPr lang="en-US" altLang="zh-CN" sz="2400" b="1" dirty="0">
                  <a:latin typeface="仿宋" panose="02010609060101010101" pitchFamily="49" charset="-122"/>
                  <a:ea typeface="仿宋" panose="02010609060101010101" pitchFamily="49" charset="-122"/>
                </a:rPr>
                <a:t>Strategy</a:t>
              </a:r>
              <a:r>
                <a:rPr lang="zh-CN" altLang="en-US" sz="2400" b="1" dirty="0">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Computable.java</a:t>
              </a: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143317" y="2021792"/>
            <a:ext cx="9203452" cy="295817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sp>
        <p:nvSpPr>
          <p:cNvPr id="12" name="Text Box 22">
            <a:extLst>
              <a:ext uri="{FF2B5EF4-FFF2-40B4-BE49-F238E27FC236}">
                <a16:creationId xmlns:a16="http://schemas.microsoft.com/office/drawing/2014/main" id="{65EA0FF9-5449-4A32-B991-F7D751551F3C}"/>
              </a:ext>
            </a:extLst>
          </p:cNvPr>
          <p:cNvSpPr txBox="1">
            <a:spLocks noChangeArrowheads="1"/>
          </p:cNvSpPr>
          <p:nvPr/>
        </p:nvSpPr>
        <p:spPr bwMode="auto">
          <a:xfrm>
            <a:off x="2158469" y="2605692"/>
            <a:ext cx="7875062" cy="1514261"/>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5000"/>
              </a:lnSpc>
              <a:spcBef>
                <a:spcPct val="50000"/>
              </a:spcBef>
            </a:pPr>
            <a:r>
              <a:rPr lang="en-US" altLang="zh-CN" sz="2400" b="1" dirty="0">
                <a:latin typeface="Times New Roman" panose="02020603050405020304" pitchFamily="18" charset="0"/>
                <a:cs typeface="Times New Roman" panose="02020603050405020304" pitchFamily="18" charset="0"/>
              </a:rPr>
              <a:t>public interface </a:t>
            </a:r>
            <a:r>
              <a:rPr lang="en-US" altLang="zh-CN" sz="2400" b="1" dirty="0" err="1">
                <a:latin typeface="Times New Roman" panose="02020603050405020304" pitchFamily="18" charset="0"/>
                <a:cs typeface="Times New Roman" panose="02020603050405020304" pitchFamily="18" charset="0"/>
              </a:rPr>
              <a:t>ComputableStrategy</a:t>
            </a:r>
            <a:r>
              <a:rPr lang="en-US" altLang="zh-CN" sz="2400" b="1" dirty="0">
                <a:latin typeface="Times New Roman" panose="02020603050405020304" pitchFamily="18" charset="0"/>
                <a:cs typeface="Times New Roman" panose="02020603050405020304" pitchFamily="18" charset="0"/>
              </a:rPr>
              <a:t>{</a:t>
            </a:r>
          </a:p>
          <a:p>
            <a:pPr algn="just">
              <a:lnSpc>
                <a:spcPct val="95000"/>
              </a:lnSpc>
              <a:spcBef>
                <a:spcPct val="50000"/>
              </a:spcBef>
            </a:pPr>
            <a:r>
              <a:rPr lang="en-US" altLang="zh-CN" sz="2400" b="1" dirty="0">
                <a:latin typeface="Times New Roman" panose="02020603050405020304" pitchFamily="18" charset="0"/>
                <a:cs typeface="Times New Roman" panose="02020603050405020304" pitchFamily="18" charset="0"/>
              </a:rPr>
              <a:t>    public abstract double </a:t>
            </a:r>
            <a:r>
              <a:rPr lang="en-US" altLang="zh-CN" sz="2400" b="1" dirty="0" err="1">
                <a:latin typeface="Times New Roman" panose="02020603050405020304" pitchFamily="18" charset="0"/>
                <a:cs typeface="Times New Roman" panose="02020603050405020304" pitchFamily="18" charset="0"/>
              </a:rPr>
              <a:t>computeScore</a:t>
            </a:r>
            <a:r>
              <a:rPr lang="en-US" altLang="zh-CN" sz="2400" b="1" dirty="0">
                <a:latin typeface="Times New Roman" panose="02020603050405020304" pitchFamily="18" charset="0"/>
                <a:cs typeface="Times New Roman" panose="02020603050405020304" pitchFamily="18" charset="0"/>
              </a:rPr>
              <a:t>(double [] a);</a:t>
            </a:r>
          </a:p>
          <a:p>
            <a:pPr algn="just">
              <a:lnSpc>
                <a:spcPct val="95000"/>
              </a:lnSpc>
              <a:spcBef>
                <a:spcPct val="50000"/>
              </a:spcBef>
            </a:pPr>
            <a:r>
              <a:rPr lang="en-US" altLang="zh-C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03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．具体策略（</a:t>
              </a:r>
              <a:r>
                <a:rPr lang="en-US" altLang="zh-CN" sz="2400" b="1" dirty="0" err="1">
                  <a:latin typeface="仿宋" panose="02010609060101010101" pitchFamily="49" charset="-122"/>
                  <a:ea typeface="仿宋" panose="02010609060101010101" pitchFamily="49" charset="-122"/>
                </a:rPr>
                <a:t>ConcreteStrategy</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StrategyOne.java </a:t>
              </a: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13202" y="1852701"/>
            <a:ext cx="11254153" cy="418472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sp>
        <p:nvSpPr>
          <p:cNvPr id="12" name="Text Box 22">
            <a:extLst>
              <a:ext uri="{FF2B5EF4-FFF2-40B4-BE49-F238E27FC236}">
                <a16:creationId xmlns:a16="http://schemas.microsoft.com/office/drawing/2014/main" id="{65EA0FF9-5449-4A32-B991-F7D751551F3C}"/>
              </a:ext>
            </a:extLst>
          </p:cNvPr>
          <p:cNvSpPr txBox="1">
            <a:spLocks noChangeArrowheads="1"/>
          </p:cNvSpPr>
          <p:nvPr/>
        </p:nvSpPr>
        <p:spPr bwMode="auto">
          <a:xfrm>
            <a:off x="1775584" y="2272978"/>
            <a:ext cx="9166023" cy="3682355"/>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public class </a:t>
            </a:r>
            <a:r>
              <a:rPr lang="en-US" altLang="zh-CN" sz="2400" b="1" dirty="0" err="1">
                <a:solidFill>
                  <a:srgbClr val="000000"/>
                </a:solidFill>
                <a:latin typeface="Times New Roman" panose="02020603050405020304" pitchFamily="18" charset="0"/>
                <a:cs typeface="Times New Roman" panose="02020603050405020304" pitchFamily="18" charset="0"/>
              </a:rPr>
              <a:t>StrategyOne</a:t>
            </a:r>
            <a:r>
              <a:rPr lang="en-US" altLang="zh-CN" sz="2400" b="1" dirty="0">
                <a:solidFill>
                  <a:srgbClr val="000000"/>
                </a:solidFill>
                <a:latin typeface="Times New Roman" panose="02020603050405020304" pitchFamily="18" charset="0"/>
                <a:cs typeface="Times New Roman" panose="02020603050405020304" pitchFamily="18" charset="0"/>
              </a:rPr>
              <a:t> implements </a:t>
            </a:r>
            <a:r>
              <a:rPr lang="en-US" altLang="zh-CN" sz="2400" b="1" dirty="0" err="1">
                <a:solidFill>
                  <a:srgbClr val="000000"/>
                </a:solidFill>
                <a:latin typeface="Times New Roman" panose="02020603050405020304" pitchFamily="18" charset="0"/>
                <a:cs typeface="Times New Roman" panose="02020603050405020304" pitchFamily="18" charset="0"/>
              </a:rPr>
              <a:t>ComputableStrategy</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public double </a:t>
            </a:r>
            <a:r>
              <a:rPr lang="en-US" altLang="zh-CN" sz="2400" b="1" dirty="0" err="1">
                <a:solidFill>
                  <a:srgbClr val="000000"/>
                </a:solidFill>
                <a:latin typeface="Times New Roman" panose="02020603050405020304" pitchFamily="18" charset="0"/>
                <a:cs typeface="Times New Roman" panose="02020603050405020304" pitchFamily="18" charset="0"/>
              </a:rPr>
              <a:t>computeScore</a:t>
            </a:r>
            <a:r>
              <a:rPr lang="en-US" altLang="zh-CN" sz="2400" b="1" dirty="0">
                <a:solidFill>
                  <a:srgbClr val="000000"/>
                </a:solidFill>
                <a:latin typeface="Times New Roman" panose="02020603050405020304" pitchFamily="18" charset="0"/>
                <a:cs typeface="Times New Roman" panose="02020603050405020304" pitchFamily="18" charset="0"/>
              </a:rPr>
              <a:t>(double [] a){</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double score=0,sum=0;</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for(int </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=0;i&lt;</a:t>
            </a:r>
            <a:r>
              <a:rPr lang="en-US" altLang="zh-CN" sz="2400" b="1" dirty="0" err="1">
                <a:solidFill>
                  <a:srgbClr val="000000"/>
                </a:solidFill>
                <a:latin typeface="Times New Roman" panose="02020603050405020304" pitchFamily="18" charset="0"/>
                <a:cs typeface="Times New Roman" panose="02020603050405020304" pitchFamily="18" charset="0"/>
              </a:rPr>
              <a:t>a.length;i</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sum=</a:t>
            </a:r>
            <a:r>
              <a:rPr lang="en-US" altLang="zh-CN" sz="2400" b="1" dirty="0" err="1">
                <a:solidFill>
                  <a:srgbClr val="000000"/>
                </a:solidFill>
                <a:latin typeface="Times New Roman" panose="02020603050405020304" pitchFamily="18" charset="0"/>
                <a:cs typeface="Times New Roman" panose="02020603050405020304" pitchFamily="18" charset="0"/>
              </a:rPr>
              <a:t>sum+a</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score=sum/</a:t>
            </a:r>
            <a:r>
              <a:rPr lang="en-US" altLang="zh-CN" sz="2400" b="1" dirty="0" err="1">
                <a:solidFill>
                  <a:srgbClr val="000000"/>
                </a:solidFill>
                <a:latin typeface="Times New Roman" panose="02020603050405020304" pitchFamily="18" charset="0"/>
                <a:cs typeface="Times New Roman" panose="02020603050405020304" pitchFamily="18" charset="0"/>
              </a:rPr>
              <a:t>a.length</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return score;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34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．具体策略（</a:t>
              </a:r>
              <a:r>
                <a:rPr lang="en-US" altLang="zh-CN" sz="2400" b="1" dirty="0" err="1">
                  <a:latin typeface="仿宋" panose="02010609060101010101" pitchFamily="49" charset="-122"/>
                  <a:ea typeface="仿宋" panose="02010609060101010101" pitchFamily="49" charset="-122"/>
                </a:rPr>
                <a:t>ConcreteStrategy</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StrategyTwo.java </a:t>
              </a: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13202" y="1852701"/>
            <a:ext cx="11254153" cy="435382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sp>
        <p:nvSpPr>
          <p:cNvPr id="13" name="Text Box 22">
            <a:extLst>
              <a:ext uri="{FF2B5EF4-FFF2-40B4-BE49-F238E27FC236}">
                <a16:creationId xmlns:a16="http://schemas.microsoft.com/office/drawing/2014/main" id="{FB21E22A-BD03-4FF8-9FDD-0E44712844F3}"/>
              </a:ext>
            </a:extLst>
          </p:cNvPr>
          <p:cNvSpPr txBox="1">
            <a:spLocks noChangeArrowheads="1"/>
          </p:cNvSpPr>
          <p:nvPr/>
        </p:nvSpPr>
        <p:spPr bwMode="auto">
          <a:xfrm>
            <a:off x="1720005" y="2021793"/>
            <a:ext cx="9040546" cy="4051687"/>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public class </a:t>
            </a:r>
            <a:r>
              <a:rPr lang="en-US" altLang="zh-CN" sz="2400" b="1" dirty="0" err="1">
                <a:solidFill>
                  <a:srgbClr val="000000"/>
                </a:solidFill>
                <a:latin typeface="Times New Roman" panose="02020603050405020304" pitchFamily="18" charset="0"/>
                <a:cs typeface="Times New Roman" panose="02020603050405020304" pitchFamily="18" charset="0"/>
              </a:rPr>
              <a:t>StrategyTwo</a:t>
            </a:r>
            <a:r>
              <a:rPr lang="en-US" altLang="zh-CN" sz="2400" b="1" dirty="0">
                <a:solidFill>
                  <a:srgbClr val="000000"/>
                </a:solidFill>
                <a:latin typeface="Times New Roman" panose="02020603050405020304" pitchFamily="18" charset="0"/>
                <a:cs typeface="Times New Roman" panose="02020603050405020304" pitchFamily="18" charset="0"/>
              </a:rPr>
              <a:t> implements </a:t>
            </a:r>
            <a:r>
              <a:rPr lang="en-US" altLang="zh-CN" sz="2400" b="1" dirty="0" err="1">
                <a:solidFill>
                  <a:srgbClr val="000000"/>
                </a:solidFill>
                <a:latin typeface="Times New Roman" panose="02020603050405020304" pitchFamily="18" charset="0"/>
                <a:cs typeface="Times New Roman" panose="02020603050405020304" pitchFamily="18" charset="0"/>
              </a:rPr>
              <a:t>ComputableStrategy</a:t>
            </a:r>
            <a:r>
              <a:rPr lang="en-US" altLang="zh-CN" sz="2400" b="1" dirty="0">
                <a:solidFill>
                  <a:srgbClr val="000000"/>
                </a:solidFill>
                <a:latin typeface="Times New Roman" panose="02020603050405020304" pitchFamily="18" charset="0"/>
                <a:cs typeface="Times New Roman" panose="02020603050405020304" pitchFamily="18" charset="0"/>
              </a:rPr>
              <a:t>{</a:t>
            </a:r>
          </a:p>
          <a:p>
            <a:pPr lvl="1"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public double </a:t>
            </a:r>
            <a:r>
              <a:rPr lang="en-US" altLang="zh-CN" sz="2400" b="1" dirty="0" err="1">
                <a:solidFill>
                  <a:srgbClr val="000000"/>
                </a:solidFill>
                <a:latin typeface="Times New Roman" panose="02020603050405020304" pitchFamily="18" charset="0"/>
                <a:cs typeface="Times New Roman" panose="02020603050405020304" pitchFamily="18" charset="0"/>
              </a:rPr>
              <a:t>computeScore</a:t>
            </a:r>
            <a:r>
              <a:rPr lang="en-US" altLang="zh-CN" sz="2400" b="1" dirty="0">
                <a:solidFill>
                  <a:srgbClr val="000000"/>
                </a:solidFill>
                <a:latin typeface="Times New Roman" panose="02020603050405020304" pitchFamily="18" charset="0"/>
                <a:cs typeface="Times New Roman" panose="02020603050405020304" pitchFamily="18" charset="0"/>
              </a:rPr>
              <a:t>(double [] a){</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double score=0,multi=1;</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int n=</a:t>
            </a:r>
            <a:r>
              <a:rPr lang="en-US" altLang="zh-CN" sz="2400" b="1" dirty="0" err="1">
                <a:solidFill>
                  <a:srgbClr val="000000"/>
                </a:solidFill>
                <a:latin typeface="Times New Roman" panose="02020603050405020304" pitchFamily="18" charset="0"/>
                <a:cs typeface="Times New Roman" panose="02020603050405020304" pitchFamily="18" charset="0"/>
              </a:rPr>
              <a:t>a.length</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for(int </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=0;i&lt;</a:t>
            </a:r>
            <a:r>
              <a:rPr lang="en-US" altLang="zh-CN" sz="2400" b="1" dirty="0" err="1">
                <a:solidFill>
                  <a:srgbClr val="000000"/>
                </a:solidFill>
                <a:latin typeface="Times New Roman" panose="02020603050405020304" pitchFamily="18" charset="0"/>
                <a:cs typeface="Times New Roman" panose="02020603050405020304" pitchFamily="18" charset="0"/>
              </a:rPr>
              <a:t>a.length;i</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multi=multi*a[</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score=</a:t>
            </a:r>
            <a:r>
              <a:rPr lang="en-US" altLang="zh-CN" sz="2400" b="1" dirty="0" err="1">
                <a:solidFill>
                  <a:srgbClr val="000000"/>
                </a:solidFill>
                <a:latin typeface="Times New Roman" panose="02020603050405020304" pitchFamily="18" charset="0"/>
                <a:cs typeface="Times New Roman" panose="02020603050405020304" pitchFamily="18" charset="0"/>
              </a:rPr>
              <a:t>Math.pow</a:t>
            </a:r>
            <a:r>
              <a:rPr lang="en-US" altLang="zh-CN" sz="2400" b="1" dirty="0">
                <a:solidFill>
                  <a:srgbClr val="000000"/>
                </a:solidFill>
                <a:latin typeface="Times New Roman" panose="02020603050405020304" pitchFamily="18" charset="0"/>
                <a:cs typeface="Times New Roman" panose="02020603050405020304" pitchFamily="18" charset="0"/>
              </a:rPr>
              <a:t>(multi,1.0/n);</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return score;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509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．具体策略（</a:t>
              </a:r>
              <a:r>
                <a:rPr lang="en-US" altLang="zh-CN" sz="2400" b="1" dirty="0" err="1">
                  <a:latin typeface="仿宋" panose="02010609060101010101" pitchFamily="49" charset="-122"/>
                  <a:ea typeface="仿宋" panose="02010609060101010101" pitchFamily="49" charset="-122"/>
                </a:rPr>
                <a:t>ConcreteStrategy</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StrategyThree.java </a:t>
              </a: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13202" y="1645920"/>
            <a:ext cx="11254153" cy="456060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sp>
        <p:nvSpPr>
          <p:cNvPr id="12" name="文本框 11">
            <a:extLst>
              <a:ext uri="{FF2B5EF4-FFF2-40B4-BE49-F238E27FC236}">
                <a16:creationId xmlns:a16="http://schemas.microsoft.com/office/drawing/2014/main" id="{EEB46DCB-A969-4B7B-8647-CF605C10A948}"/>
              </a:ext>
            </a:extLst>
          </p:cNvPr>
          <p:cNvSpPr txBox="1"/>
          <p:nvPr/>
        </p:nvSpPr>
        <p:spPr>
          <a:xfrm>
            <a:off x="1443223" y="1768674"/>
            <a:ext cx="8352928" cy="4790350"/>
          </a:xfrm>
          <a:prstGeom prst="rect">
            <a:avLst/>
          </a:prstGeom>
          <a:noFill/>
        </p:spPr>
        <p:txBody>
          <a:bodyPr wrap="square">
            <a:spAutoFit/>
          </a:bodyPr>
          <a:lstStyle/>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public class </a:t>
            </a:r>
            <a:r>
              <a:rPr lang="en-US" altLang="zh-CN" sz="2400" b="1" dirty="0" err="1">
                <a:solidFill>
                  <a:srgbClr val="000000"/>
                </a:solidFill>
                <a:latin typeface="Times New Roman" panose="02020603050405020304" pitchFamily="18" charset="0"/>
                <a:cs typeface="Times New Roman" panose="02020603050405020304" pitchFamily="18" charset="0"/>
              </a:rPr>
              <a:t>StrategyThree</a:t>
            </a:r>
            <a:r>
              <a:rPr lang="en-US" altLang="zh-CN" sz="2400" b="1" dirty="0">
                <a:solidFill>
                  <a:srgbClr val="000000"/>
                </a:solidFill>
                <a:latin typeface="Times New Roman" panose="02020603050405020304" pitchFamily="18" charset="0"/>
                <a:cs typeface="Times New Roman" panose="02020603050405020304" pitchFamily="18" charset="0"/>
              </a:rPr>
              <a:t> implements </a:t>
            </a:r>
            <a:r>
              <a:rPr lang="en-US" altLang="zh-CN" sz="2400" b="1" dirty="0" err="1">
                <a:solidFill>
                  <a:srgbClr val="000000"/>
                </a:solidFill>
                <a:latin typeface="Times New Roman" panose="02020603050405020304" pitchFamily="18" charset="0"/>
                <a:cs typeface="Times New Roman" panose="02020603050405020304" pitchFamily="18" charset="0"/>
              </a:rPr>
              <a:t>ComputableStrategy</a:t>
            </a:r>
            <a:r>
              <a:rPr lang="en-US" altLang="zh-CN" sz="2400" b="1" dirty="0">
                <a:solidFill>
                  <a:srgbClr val="000000"/>
                </a:solidFill>
                <a:latin typeface="Times New Roman" panose="02020603050405020304" pitchFamily="18" charset="0"/>
                <a:cs typeface="Times New Roman" panose="02020603050405020304" pitchFamily="18" charset="0"/>
              </a:rPr>
              <a:t>{</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public double </a:t>
            </a:r>
            <a:r>
              <a:rPr lang="en-US" altLang="zh-CN" sz="2400" b="1" dirty="0" err="1">
                <a:solidFill>
                  <a:srgbClr val="000000"/>
                </a:solidFill>
                <a:latin typeface="Times New Roman" panose="02020603050405020304" pitchFamily="18" charset="0"/>
                <a:cs typeface="Times New Roman" panose="02020603050405020304" pitchFamily="18" charset="0"/>
              </a:rPr>
              <a:t>computeScore</a:t>
            </a:r>
            <a:r>
              <a:rPr lang="en-US" altLang="zh-CN" sz="2400" b="1" dirty="0">
                <a:solidFill>
                  <a:srgbClr val="000000"/>
                </a:solidFill>
                <a:latin typeface="Times New Roman" panose="02020603050405020304" pitchFamily="18" charset="0"/>
                <a:cs typeface="Times New Roman" panose="02020603050405020304" pitchFamily="18" charset="0"/>
              </a:rPr>
              <a:t>(double [] a){</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if(</a:t>
            </a:r>
            <a:r>
              <a:rPr lang="en-US" altLang="zh-CN" sz="2400" b="1" dirty="0" err="1">
                <a:solidFill>
                  <a:srgbClr val="000000"/>
                </a:solidFill>
                <a:latin typeface="Times New Roman" panose="02020603050405020304" pitchFamily="18" charset="0"/>
                <a:cs typeface="Times New Roman" panose="02020603050405020304" pitchFamily="18" charset="0"/>
              </a:rPr>
              <a:t>a.length</a:t>
            </a:r>
            <a:r>
              <a:rPr lang="en-US" altLang="zh-CN" sz="2400" b="1" dirty="0">
                <a:solidFill>
                  <a:srgbClr val="000000"/>
                </a:solidFill>
                <a:latin typeface="Times New Roman" panose="02020603050405020304" pitchFamily="18" charset="0"/>
                <a:cs typeface="Times New Roman" panose="02020603050405020304" pitchFamily="18" charset="0"/>
              </a:rPr>
              <a:t>&lt;=2)</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return 0;</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double score=0,sum=0;</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Arrays.sort</a:t>
            </a:r>
            <a:r>
              <a:rPr lang="en-US" altLang="zh-CN" sz="2400" b="1" dirty="0">
                <a:solidFill>
                  <a:srgbClr val="000000"/>
                </a:solidFill>
                <a:latin typeface="Times New Roman" panose="02020603050405020304" pitchFamily="18" charset="0"/>
                <a:cs typeface="Times New Roman" panose="02020603050405020304" pitchFamily="18" charset="0"/>
              </a:rPr>
              <a:t>(a);</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for(int </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=1;i&lt;a.length-1;i++){</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sum=</a:t>
            </a:r>
            <a:r>
              <a:rPr lang="en-US" altLang="zh-CN" sz="2400" b="1" dirty="0" err="1">
                <a:solidFill>
                  <a:srgbClr val="000000"/>
                </a:solidFill>
                <a:latin typeface="Times New Roman" panose="02020603050405020304" pitchFamily="18" charset="0"/>
                <a:cs typeface="Times New Roman" panose="02020603050405020304" pitchFamily="18" charset="0"/>
              </a:rPr>
              <a:t>sum+a</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score=sum/(a.length-2);</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return score;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    }</a:t>
            </a:r>
          </a:p>
          <a:p>
            <a:pPr algn="just">
              <a:lnSpc>
                <a:spcPct val="70000"/>
              </a:lnSpc>
              <a:spcBef>
                <a:spcPct val="30000"/>
              </a:spcBef>
            </a:pPr>
            <a:r>
              <a:rPr lang="en-US" altLang="zh-CN" sz="2400"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21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．上下文： </a:t>
              </a:r>
              <a:r>
                <a:rPr lang="en-US" altLang="zh-CN" sz="2400" b="1" dirty="0">
                  <a:solidFill>
                    <a:srgbClr val="FF0000"/>
                  </a:solidFill>
                  <a:latin typeface="仿宋" panose="02010609060101010101" pitchFamily="49" charset="-122"/>
                  <a:ea typeface="仿宋" panose="02010609060101010101" pitchFamily="49" charset="-122"/>
                </a:rPr>
                <a:t>GymnasticsGame.java </a:t>
              </a: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613202" y="1645920"/>
            <a:ext cx="11254153" cy="456060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latin typeface="仿宋" panose="02010609060101010101" pitchFamily="49" charset="-122"/>
              <a:ea typeface="仿宋" panose="02010609060101010101" pitchFamily="49" charset="-122"/>
            </a:endParaRPr>
          </a:p>
        </p:txBody>
      </p:sp>
      <p:sp>
        <p:nvSpPr>
          <p:cNvPr id="13" name="Text Box 22">
            <a:extLst>
              <a:ext uri="{FF2B5EF4-FFF2-40B4-BE49-F238E27FC236}">
                <a16:creationId xmlns:a16="http://schemas.microsoft.com/office/drawing/2014/main" id="{2CED4B83-8868-44DB-84CD-99784DCE976A}"/>
              </a:ext>
            </a:extLst>
          </p:cNvPr>
          <p:cNvSpPr txBox="1">
            <a:spLocks noChangeArrowheads="1"/>
          </p:cNvSpPr>
          <p:nvPr/>
        </p:nvSpPr>
        <p:spPr bwMode="auto">
          <a:xfrm>
            <a:off x="1583712" y="1645919"/>
            <a:ext cx="7772400" cy="4734951"/>
          </a:xfrm>
          <a:prstGeom prst="rect">
            <a:avLst/>
          </a:prstGeom>
          <a:noFill/>
          <a:ln>
            <a:noFill/>
          </a:ln>
          <a:effectLst/>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pPr>
            <a:endParaRPr lang="en-US" altLang="zh-CN" sz="2400" b="1" dirty="0">
              <a:latin typeface="Times New Roman" panose="02020603050405020304" pitchFamily="18" charset="0"/>
              <a:cs typeface="Times New Roman" panose="02020603050405020304" pitchFamily="18" charset="0"/>
            </a:endParaRP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public class  </a:t>
            </a:r>
            <a:r>
              <a:rPr lang="en-US" altLang="zh-CN" sz="2400" b="1" dirty="0" err="1">
                <a:latin typeface="Times New Roman" panose="02020603050405020304" pitchFamily="18" charset="0"/>
                <a:cs typeface="Times New Roman" panose="02020603050405020304" pitchFamily="18" charset="0"/>
              </a:rPr>
              <a:t>GymnasticsGame</a:t>
            </a:r>
            <a:r>
              <a:rPr lang="en-US" altLang="zh-CN" sz="2400" b="1" dirty="0">
                <a:latin typeface="Times New Roman" panose="02020603050405020304" pitchFamily="18" charset="0"/>
                <a:cs typeface="Times New Roman" panose="02020603050405020304" pitchFamily="18" charset="0"/>
              </a:rPr>
              <a:t>{</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ComputableStrategy</a:t>
            </a:r>
            <a:r>
              <a:rPr lang="en-US" altLang="zh-CN" sz="2400" b="1" dirty="0">
                <a:latin typeface="Times New Roman" panose="02020603050405020304" pitchFamily="18" charset="0"/>
                <a:cs typeface="Times New Roman" panose="02020603050405020304" pitchFamily="18" charset="0"/>
              </a:rPr>
              <a:t> strategy;</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public void </a:t>
            </a:r>
            <a:r>
              <a:rPr lang="en-US" altLang="zh-CN" sz="2400" b="1" dirty="0" err="1">
                <a:latin typeface="Times New Roman" panose="02020603050405020304" pitchFamily="18" charset="0"/>
                <a:cs typeface="Times New Roman" panose="02020603050405020304" pitchFamily="18" charset="0"/>
              </a:rPr>
              <a:t>setStrategy</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ComputableStrategy</a:t>
            </a:r>
            <a:r>
              <a:rPr lang="en-US" altLang="zh-CN" sz="2400" b="1" dirty="0">
                <a:latin typeface="Times New Roman" panose="02020603050405020304" pitchFamily="18" charset="0"/>
                <a:cs typeface="Times New Roman" panose="02020603050405020304" pitchFamily="18" charset="0"/>
              </a:rPr>
              <a:t> strategy){</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this.strategy</a:t>
            </a:r>
            <a:r>
              <a:rPr lang="en-US" altLang="zh-CN" sz="2400" b="1" dirty="0">
                <a:latin typeface="Times New Roman" panose="02020603050405020304" pitchFamily="18" charset="0"/>
                <a:cs typeface="Times New Roman" panose="02020603050405020304" pitchFamily="18" charset="0"/>
              </a:rPr>
              <a:t>=strategy;</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 </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public double </a:t>
            </a:r>
            <a:r>
              <a:rPr lang="en-US" altLang="zh-CN" sz="2400" b="1" dirty="0" err="1">
                <a:latin typeface="Times New Roman" panose="02020603050405020304" pitchFamily="18" charset="0"/>
                <a:cs typeface="Times New Roman" panose="02020603050405020304" pitchFamily="18" charset="0"/>
              </a:rPr>
              <a:t>getPersonScore</a:t>
            </a:r>
            <a:r>
              <a:rPr lang="en-US" altLang="zh-CN" sz="2400" b="1" dirty="0">
                <a:latin typeface="Times New Roman" panose="02020603050405020304" pitchFamily="18" charset="0"/>
                <a:cs typeface="Times New Roman" panose="02020603050405020304" pitchFamily="18" charset="0"/>
              </a:rPr>
              <a:t>(double [] a){</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if(strategy!=null)</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return </a:t>
            </a:r>
            <a:r>
              <a:rPr lang="en-US" altLang="zh-CN" sz="2400" b="1" dirty="0" err="1">
                <a:latin typeface="Times New Roman" panose="02020603050405020304" pitchFamily="18" charset="0"/>
                <a:cs typeface="Times New Roman" panose="02020603050405020304" pitchFamily="18" charset="0"/>
              </a:rPr>
              <a:t>strategy.computeScore</a:t>
            </a:r>
            <a:r>
              <a:rPr lang="en-US" altLang="zh-CN" sz="2400" b="1" dirty="0">
                <a:latin typeface="Times New Roman" panose="02020603050405020304" pitchFamily="18" charset="0"/>
                <a:cs typeface="Times New Roman" panose="02020603050405020304" pitchFamily="18" charset="0"/>
              </a:rPr>
              <a:t>(a); </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else</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return 0;</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a:t>
            </a:r>
          </a:p>
          <a:p>
            <a:pPr algn="just">
              <a:lnSpc>
                <a:spcPct val="50000"/>
              </a:lnSpc>
              <a:spcBef>
                <a:spcPct val="50000"/>
              </a:spcBef>
            </a:pPr>
            <a:r>
              <a:rPr lang="en-US" altLang="zh-CN" sz="2400" b="1" dirty="0">
                <a:latin typeface="Times New Roman" panose="02020603050405020304" pitchFamily="18" charset="0"/>
                <a:cs typeface="Times New Roman" panose="02020603050405020304" pitchFamily="18" charset="0"/>
              </a:rPr>
              <a:t>}   </a:t>
            </a:r>
          </a:p>
        </p:txBody>
      </p:sp>
      <p:sp>
        <p:nvSpPr>
          <p:cNvPr id="2" name="文本框 1">
            <a:hlinkClick r:id="rId2" action="ppaction://hlinkfile"/>
            <a:extLst>
              <a:ext uri="{FF2B5EF4-FFF2-40B4-BE49-F238E27FC236}">
                <a16:creationId xmlns:a16="http://schemas.microsoft.com/office/drawing/2014/main" id="{E2A5C473-5516-4900-9546-CA6EBE5186B7}"/>
              </a:ext>
            </a:extLst>
          </p:cNvPr>
          <p:cNvSpPr txBox="1"/>
          <p:nvPr/>
        </p:nvSpPr>
        <p:spPr>
          <a:xfrm>
            <a:off x="7737232" y="4707246"/>
            <a:ext cx="3841566" cy="523220"/>
          </a:xfrm>
          <a:prstGeom prst="rect">
            <a:avLst/>
          </a:prstGeom>
          <a:ln w="28575">
            <a:solidFill>
              <a:srgbClr val="00B0F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2800" b="1" dirty="0" err="1">
                <a:latin typeface="仿宋" panose="02010609060101010101" pitchFamily="49" charset="-122"/>
                <a:ea typeface="仿宋" panose="02010609060101010101" pitchFamily="49" charset="-122"/>
              </a:rPr>
              <a:t>Pattern_Strategy</a:t>
            </a:r>
            <a:r>
              <a:rPr lang="zh-CN" altLang="en-US" sz="2800" b="1" dirty="0">
                <a:latin typeface="仿宋" panose="02010609060101010101" pitchFamily="49" charset="-122"/>
                <a:ea typeface="仿宋" panose="02010609060101010101" pitchFamily="49" charset="-122"/>
              </a:rPr>
              <a:t>示例</a:t>
            </a:r>
          </a:p>
        </p:txBody>
      </p:sp>
    </p:spTree>
    <p:extLst>
      <p:ext uri="{BB962C8B-B14F-4D97-AF65-F5344CB8AC3E}">
        <p14:creationId xmlns:p14="http://schemas.microsoft.com/office/powerpoint/2010/main" val="25746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优点</a:t>
              </a: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573236" y="2114558"/>
            <a:ext cx="9045527" cy="308349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400" b="1" dirty="0">
                <a:solidFill>
                  <a:schemeClr val="tx1"/>
                </a:solidFill>
                <a:latin typeface="仿宋" panose="02010609060101010101" pitchFamily="49" charset="-122"/>
                <a:ea typeface="仿宋" panose="02010609060101010101" pitchFamily="49" charset="-122"/>
              </a:rPr>
              <a:t>上下文</a:t>
            </a:r>
            <a:r>
              <a:rPr lang="zh-CN" altLang="zh-CN"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Context</a:t>
            </a:r>
            <a:r>
              <a:rPr lang="zh-CN" altLang="zh-CN" sz="2400" dirty="0">
                <a:solidFill>
                  <a:schemeClr val="tx1"/>
                </a:solidFill>
                <a:latin typeface="仿宋" panose="02010609060101010101" pitchFamily="49" charset="-122"/>
                <a:ea typeface="仿宋" panose="02010609060101010101" pitchFamily="49" charset="-122"/>
              </a:rPr>
              <a:t>）和</a:t>
            </a:r>
            <a:r>
              <a:rPr lang="zh-CN" altLang="zh-CN" sz="2400" b="1" dirty="0">
                <a:solidFill>
                  <a:schemeClr val="tx1"/>
                </a:solidFill>
                <a:latin typeface="仿宋" panose="02010609060101010101" pitchFamily="49" charset="-122"/>
                <a:ea typeface="仿宋" panose="02010609060101010101" pitchFamily="49" charset="-122"/>
              </a:rPr>
              <a:t>具体策略</a:t>
            </a:r>
            <a:r>
              <a:rPr lang="zh-CN"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ConcreteStrategy</a:t>
            </a:r>
            <a:r>
              <a:rPr lang="zh-CN" altLang="zh-CN" sz="2400" dirty="0">
                <a:solidFill>
                  <a:schemeClr val="tx1"/>
                </a:solidFill>
                <a:latin typeface="仿宋" panose="02010609060101010101" pitchFamily="49" charset="-122"/>
                <a:ea typeface="仿宋" panose="02010609060101010101" pitchFamily="49" charset="-122"/>
              </a:rPr>
              <a:t>）是</a:t>
            </a:r>
            <a:r>
              <a:rPr lang="zh-CN" altLang="zh-CN" sz="2400" b="1" dirty="0">
                <a:solidFill>
                  <a:schemeClr val="tx1"/>
                </a:solidFill>
                <a:latin typeface="仿宋" panose="02010609060101010101" pitchFamily="49" charset="-122"/>
                <a:ea typeface="仿宋" panose="02010609060101010101" pitchFamily="49" charset="-122"/>
              </a:rPr>
              <a:t>松耦合</a:t>
            </a:r>
            <a:r>
              <a:rPr lang="zh-CN" altLang="zh-CN" sz="2400" dirty="0">
                <a:solidFill>
                  <a:schemeClr val="tx1"/>
                </a:solidFill>
                <a:latin typeface="仿宋" panose="02010609060101010101" pitchFamily="49" charset="-122"/>
                <a:ea typeface="仿宋" panose="02010609060101010101" pitchFamily="49" charset="-122"/>
              </a:rPr>
              <a:t>关系。因此上下文只知道它要使用某一个实现</a:t>
            </a:r>
            <a:r>
              <a:rPr lang="en-US" altLang="zh-CN" sz="2400" dirty="0">
                <a:solidFill>
                  <a:schemeClr val="tx1"/>
                </a:solidFill>
                <a:latin typeface="仿宋" panose="02010609060101010101" pitchFamily="49" charset="-122"/>
                <a:ea typeface="仿宋" panose="02010609060101010101" pitchFamily="49" charset="-122"/>
              </a:rPr>
              <a:t>Strategy</a:t>
            </a:r>
            <a:r>
              <a:rPr lang="zh-CN" altLang="zh-CN" sz="2400" dirty="0">
                <a:solidFill>
                  <a:schemeClr val="tx1"/>
                </a:solidFill>
                <a:latin typeface="仿宋" panose="02010609060101010101" pitchFamily="49" charset="-122"/>
                <a:ea typeface="仿宋" panose="02010609060101010101" pitchFamily="49" charset="-122"/>
              </a:rPr>
              <a:t>接口类的实例，但不需要知道具体是哪一个类。</a:t>
            </a:r>
          </a:p>
          <a:p>
            <a:r>
              <a:rPr lang="zh-CN" altLang="zh-CN" sz="2400" dirty="0">
                <a:solidFill>
                  <a:schemeClr val="tx1"/>
                </a:solidFill>
                <a:latin typeface="仿宋" panose="02010609060101010101" pitchFamily="49" charset="-122"/>
                <a:ea typeface="仿宋" panose="02010609060101010101" pitchFamily="49" charset="-122"/>
              </a:rPr>
              <a:t>策略模式满足“开</a:t>
            </a:r>
            <a:r>
              <a:rPr lang="en-US"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闭原则”。当增加新的具体策略时，不需要修改上下文类的代码，上下文就可以引用新的具体策略的实例。</a:t>
            </a:r>
            <a:endParaRPr lang="zh-CN" altLang="en-US" sz="2400" dirty="0">
              <a:solidFill>
                <a:schemeClr val="tx1"/>
              </a:solidFill>
              <a:latin typeface="仿宋" panose="02010609060101010101" pitchFamily="49" charset="-122"/>
              <a:ea typeface="仿宋" panose="02010609060101010101" pitchFamily="49" charset="-122"/>
            </a:endParaRPr>
          </a:p>
          <a:p>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32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适用场景</a:t>
              </a: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699845" y="2371321"/>
            <a:ext cx="8344487" cy="268605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程序的主要类（相当于上下文角色）不希望暴露复杂的、与算法相关的数据结构，那么可以使用策略模式封装算法，即将算法分别封装到具体策略中</a:t>
            </a:r>
            <a:endParaRPr lang="zh-CN" altLang="en-US" sz="28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973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策略模式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相对继承的优势</a:t>
              </a: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en-US" altLang="zh-CN" sz="2400" b="1" dirty="0">
                <a:solidFill>
                  <a:srgbClr val="FF0000"/>
                </a:solidFill>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617869" y="1981235"/>
            <a:ext cx="9244820" cy="307613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如果将父类的某个方法的内容的不同变体交给对应的子类去实现，就使得这些实现和父类中的其它代码是紧耦合关系，因为父类的任何改动都会影响到子类。</a:t>
            </a:r>
            <a:endParaRPr lang="en-US" altLang="zh-CN"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r>
              <a:rPr lang="en-US" altLang="zh-CN"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果考虑到系统扩展性和复用性，就应当注意面向对象的一个基本原则之一：少用继承，多用组合。策略模式的应用层次采用的是组合结构，即将上下文类的某个方法的内容的不同变体分别封装在不同的具体策略中</a:t>
            </a:r>
            <a:r>
              <a:rPr lang="zh-CN" altLang="en-US" sz="2400"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902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4.5  </a:t>
            </a:r>
            <a:r>
              <a:rPr lang="zh-CN" altLang="en-US" b="1" dirty="0">
                <a:latin typeface="仿宋" panose="02010609060101010101" pitchFamily="49" charset="-122"/>
                <a:ea typeface="仿宋" panose="02010609060101010101" pitchFamily="49" charset="-122"/>
              </a:rPr>
              <a:t>设计模式</a:t>
            </a: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43539" y="992574"/>
            <a:ext cx="12256513"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访问者模式</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行为型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0" name="矩形 39">
            <a:extLst>
              <a:ext uri="{FF2B5EF4-FFF2-40B4-BE49-F238E27FC236}">
                <a16:creationId xmlns:a16="http://schemas.microsoft.com/office/drawing/2014/main" id="{2C75F111-B19A-49E3-BB52-6759FEBE5DA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EAEA675-FE6C-4DF3-B4BE-1BE511A77093}"/>
              </a:ext>
            </a:extLst>
          </p:cNvPr>
          <p:cNvSpPr/>
          <p:nvPr/>
        </p:nvSpPr>
        <p:spPr>
          <a:xfrm>
            <a:off x="2205" y="6217920"/>
            <a:ext cx="12189178" cy="7093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6520CD1-8DD3-49C2-A002-12901C550BE7}"/>
              </a:ext>
            </a:extLst>
          </p:cNvPr>
          <p:cNvSpPr/>
          <p:nvPr/>
        </p:nvSpPr>
        <p:spPr>
          <a:xfrm>
            <a:off x="1473590" y="1981235"/>
            <a:ext cx="9244820" cy="339738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zh-CN" altLang="en-US" sz="2400" b="1" dirty="0">
                <a:solidFill>
                  <a:schemeClr val="tx1"/>
                </a:solidFill>
                <a:latin typeface="仿宋" panose="02010609060101010101" pitchFamily="49" charset="-122"/>
                <a:ea typeface="仿宋" panose="02010609060101010101" pitchFamily="49" charset="-122"/>
              </a:rPr>
              <a:t>访问者模式</a:t>
            </a:r>
          </a:p>
          <a:p>
            <a:pPr algn="just" eaLnBrk="0" hangingPunct="0"/>
            <a:r>
              <a:rPr lang="zh-CN" altLang="en-US" sz="2400" b="1" dirty="0">
                <a:solidFill>
                  <a:schemeClr val="tx1"/>
                </a:solidFill>
                <a:latin typeface="仿宋" panose="02010609060101010101" pitchFamily="49" charset="-122"/>
                <a:ea typeface="仿宋" panose="02010609060101010101" pitchFamily="49" charset="-122"/>
              </a:rPr>
              <a:t>    表示一个作用于某对象结构中的各个元素的操作。它使你可以在不改变各个元素的类的前提下定义作用于这些元素的新操作。</a:t>
            </a:r>
          </a:p>
          <a:p>
            <a:pPr algn="just" eaLnBrk="0" hangingPunct="0"/>
            <a:endParaRPr lang="zh-CN" altLang="en-US" sz="2400" b="1" dirty="0">
              <a:solidFill>
                <a:schemeClr val="tx1"/>
              </a:solidFill>
              <a:latin typeface="仿宋" panose="02010609060101010101" pitchFamily="49" charset="-122"/>
              <a:ea typeface="仿宋" panose="02010609060101010101" pitchFamily="49" charset="-122"/>
            </a:endParaRPr>
          </a:p>
          <a:p>
            <a:pPr eaLnBrk="0" hangingPunct="0"/>
            <a:r>
              <a:rPr lang="en-US" altLang="zh-CN" sz="2400" b="1" dirty="0">
                <a:solidFill>
                  <a:schemeClr val="tx1"/>
                </a:solidFill>
                <a:latin typeface="仿宋" panose="02010609060101010101" pitchFamily="49" charset="-122"/>
                <a:ea typeface="仿宋" panose="02010609060101010101" pitchFamily="49" charset="-122"/>
              </a:rPr>
              <a:t>Visitor Pattern </a:t>
            </a:r>
          </a:p>
          <a:p>
            <a:pPr algn="just" eaLnBrk="0" hangingPunct="0"/>
            <a:r>
              <a:rPr lang="en-US" altLang="zh-CN" sz="2400" b="1" dirty="0">
                <a:solidFill>
                  <a:schemeClr val="tx1"/>
                </a:solidFill>
                <a:latin typeface="仿宋" panose="02010609060101010101" pitchFamily="49" charset="-122"/>
                <a:ea typeface="仿宋" panose="02010609060101010101" pitchFamily="49" charset="-122"/>
              </a:rPr>
              <a:t>    Represent an operation to be performed on the elements of an </a:t>
            </a:r>
            <a:r>
              <a:rPr lang="en-US" altLang="zh-CN" sz="2400" b="1" dirty="0" err="1">
                <a:solidFill>
                  <a:schemeClr val="tx1"/>
                </a:solidFill>
                <a:latin typeface="仿宋" panose="02010609060101010101" pitchFamily="49" charset="-122"/>
                <a:ea typeface="仿宋" panose="02010609060101010101" pitchFamily="49" charset="-122"/>
              </a:rPr>
              <a:t>objectstructure</a:t>
            </a:r>
            <a:r>
              <a:rPr lang="en-US" altLang="zh-CN" sz="2400" b="1" dirty="0">
                <a:solidFill>
                  <a:schemeClr val="tx1"/>
                </a:solidFill>
                <a:latin typeface="仿宋" panose="02010609060101010101" pitchFamily="49" charset="-122"/>
                <a:ea typeface="仿宋" panose="02010609060101010101" pitchFamily="49" charset="-122"/>
              </a:rPr>
              <a:t>. Visitor lets you define a new operation without changing the classes of the elements on which it operates. </a:t>
            </a:r>
          </a:p>
        </p:txBody>
      </p:sp>
    </p:spTree>
    <p:extLst>
      <p:ext uri="{BB962C8B-B14F-4D97-AF65-F5344CB8AC3E}">
        <p14:creationId xmlns:p14="http://schemas.microsoft.com/office/powerpoint/2010/main" val="39385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6060</TotalTime>
  <Words>14162</Words>
  <Application>Microsoft Office PowerPoint</Application>
  <PresentationFormat>宽屏</PresentationFormat>
  <Paragraphs>1275</Paragraphs>
  <Slides>193</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193</vt:i4>
      </vt:variant>
    </vt:vector>
  </HeadingPairs>
  <TitlesOfParts>
    <vt:vector size="208" baseType="lpstr">
      <vt:lpstr>等线</vt:lpstr>
      <vt:lpstr>等线 Light</vt:lpstr>
      <vt:lpstr>仿宋</vt:lpstr>
      <vt:lpstr>黑体</vt:lpstr>
      <vt:lpstr>楷体</vt:lpstr>
      <vt:lpstr>微软雅黑</vt:lpstr>
      <vt:lpstr>Arial</vt:lpstr>
      <vt:lpstr>Bodoni MT</vt:lpstr>
      <vt:lpstr>Comic Sans MS</vt:lpstr>
      <vt:lpstr>Tahoma</vt:lpstr>
      <vt:lpstr>Times New Roman</vt:lpstr>
      <vt:lpstr>Wingdings</vt:lpstr>
      <vt:lpstr>Office 主题​​</vt:lpstr>
      <vt:lpstr>Visio.Drawing.11</vt:lpstr>
      <vt:lpstr>BMP 图像</vt:lpstr>
      <vt:lpstr>PowerPoint 演示文稿</vt:lpstr>
      <vt:lpstr>PowerPoint 演示文稿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4.1  类的继承</vt:lpstr>
      <vt:lpstr>PowerPoint 演示文稿</vt:lpstr>
      <vt:lpstr>4.2  类的多态</vt:lpstr>
      <vt:lpstr>4.2  类的多态</vt:lpstr>
      <vt:lpstr>4.2  类的多态</vt:lpstr>
      <vt:lpstr>4.2  类的多态</vt:lpstr>
      <vt:lpstr>4.2  类的多态</vt:lpstr>
      <vt:lpstr>4.2  类的多态</vt:lpstr>
      <vt:lpstr>PowerPoint 演示文稿</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4.3  抽象类与接口</vt:lpstr>
      <vt:lpstr>PowerPoint 演示文稿</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4.4  面向对象基本原则</vt:lpstr>
      <vt:lpstr>PowerPoint 演示文稿</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4.5  设计模式</vt:lpstr>
      <vt:lpstr>PowerPoint 演示文稿</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4.6  Java反射技术</vt:lpstr>
      <vt:lpstr>PowerPoint 演示文稿</vt:lpstr>
      <vt:lpstr>PowerPoint 演示文稿</vt:lpstr>
      <vt:lpstr>PowerPoint 演示文稿</vt:lpstr>
      <vt:lpstr>PowerPoint 演示文稿</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54</cp:revision>
  <dcterms:created xsi:type="dcterms:W3CDTF">2021-12-31T23:04:28Z</dcterms:created>
  <dcterms:modified xsi:type="dcterms:W3CDTF">2022-02-10T15:27:08Z</dcterms:modified>
</cp:coreProperties>
</file>