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6" r:id="rId3"/>
    <p:sldId id="425" r:id="rId4"/>
    <p:sldId id="724" r:id="rId5"/>
    <p:sldId id="726" r:id="rId6"/>
    <p:sldId id="727" r:id="rId7"/>
    <p:sldId id="728" r:id="rId8"/>
    <p:sldId id="729" r:id="rId9"/>
    <p:sldId id="730" r:id="rId10"/>
    <p:sldId id="731" r:id="rId11"/>
    <p:sldId id="732" r:id="rId12"/>
    <p:sldId id="733" r:id="rId13"/>
    <p:sldId id="722" r:id="rId14"/>
    <p:sldId id="734" r:id="rId15"/>
    <p:sldId id="735" r:id="rId16"/>
    <p:sldId id="736" r:id="rId17"/>
    <p:sldId id="737" r:id="rId18"/>
    <p:sldId id="738" r:id="rId19"/>
    <p:sldId id="739" r:id="rId20"/>
    <p:sldId id="740" r:id="rId21"/>
    <p:sldId id="741" r:id="rId22"/>
    <p:sldId id="742" r:id="rId23"/>
    <p:sldId id="743" r:id="rId24"/>
    <p:sldId id="744" r:id="rId25"/>
    <p:sldId id="745" r:id="rId26"/>
    <p:sldId id="746" r:id="rId27"/>
    <p:sldId id="747" r:id="rId28"/>
    <p:sldId id="748" r:id="rId29"/>
    <p:sldId id="750" r:id="rId30"/>
    <p:sldId id="751" r:id="rId31"/>
    <p:sldId id="723" r:id="rId32"/>
    <p:sldId id="325" r:id="rId33"/>
    <p:sldId id="721" r:id="rId34"/>
    <p:sldId id="517" r:id="rId35"/>
    <p:sldId id="45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13</a:t>
            </a:fld>
            <a:endParaRPr lang="zh-CN" altLang="en-US"/>
          </a:p>
        </p:txBody>
      </p:sp>
    </p:spTree>
    <p:extLst>
      <p:ext uri="{BB962C8B-B14F-4D97-AF65-F5344CB8AC3E}">
        <p14:creationId xmlns:p14="http://schemas.microsoft.com/office/powerpoint/2010/main" val="350599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31</a:t>
            </a:fld>
            <a:endParaRPr lang="zh-CN" altLang="en-US"/>
          </a:p>
        </p:txBody>
      </p:sp>
    </p:spTree>
    <p:extLst>
      <p:ext uri="{BB962C8B-B14F-4D97-AF65-F5344CB8AC3E}">
        <p14:creationId xmlns:p14="http://schemas.microsoft.com/office/powerpoint/2010/main" val="203999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32</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2022/1/29</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code/c005/Example6_01.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code/c005/Example6_02.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code/c005/Example6_03.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code/c005/Example6_04.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code/c005/Example6_05.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Java&#38754;&#21521;&#23545;&#35937;&#31532;3&#29256;&#20195;&#30721;/chapter4/&#20363;&#23376;21/sun/hello/moon/TestTwo.java" TargetMode="External"/><Relationship Id="rId2" Type="http://schemas.openxmlformats.org/officeDocument/2006/relationships/hyperlink" Target="Java&#38754;&#21521;&#23545;&#35937;&#31532;3&#29256;&#20195;&#30721;/chapter4/&#20363;&#23376;21/sohu/com/TestOne.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057136" y="1606177"/>
            <a:ext cx="4314887" cy="3240750"/>
            <a:chOff x="4044019" y="1605805"/>
            <a:chExt cx="4315448"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05</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044019" y="2989296"/>
              <a:ext cx="4315448"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a:t>
              </a:r>
              <a:r>
                <a:rPr lang="zh-CN" altLang="en-US" sz="4000" b="1" dirty="0">
                  <a:solidFill>
                    <a:schemeClr val="bg1"/>
                  </a:solidFill>
                  <a:latin typeface="仿宋" panose="02010609060101010101" pitchFamily="49" charset="-122"/>
                  <a:ea typeface="仿宋" panose="02010609060101010101" pitchFamily="49" charset="-122"/>
                </a:rPr>
                <a:t>异常处理机制  </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a:extLst>
              <a:ext uri="{FF2B5EF4-FFF2-40B4-BE49-F238E27FC236}">
                <a16:creationId xmlns:a16="http://schemas.microsoft.com/office/drawing/2014/main" id="{FD5610FB-6F1A-4E29-91E6-4FE48091344A}"/>
              </a:ext>
            </a:extLst>
          </p:cNvPr>
          <p:cNvSpPr/>
          <p:nvPr/>
        </p:nvSpPr>
        <p:spPr>
          <a:xfrm>
            <a:off x="2205" y="1900865"/>
            <a:ext cx="12187591" cy="4957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宋体" pitchFamily="2" charset="-122"/>
              <a:cs typeface="Times New Roman" pitchFamily="18" charset="0"/>
            </a:endParaRPr>
          </a:p>
        </p:txBody>
      </p:sp>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异常的类型</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BE90AD58-9CA9-4A4D-91B8-129A9C018460}"/>
              </a:ext>
            </a:extLst>
          </p:cNvPr>
          <p:cNvSpPr/>
          <p:nvPr/>
        </p:nvSpPr>
        <p:spPr>
          <a:xfrm>
            <a:off x="4031532" y="1024025"/>
            <a:ext cx="3580571" cy="461665"/>
          </a:xfrm>
          <a:prstGeom prst="rect">
            <a:avLst/>
          </a:prstGeom>
        </p:spPr>
        <p:txBody>
          <a:bodyPr wrap="square" anchor="ctr">
            <a:spAutoFit/>
          </a:bodyPr>
          <a:lstStyle/>
          <a:p>
            <a:r>
              <a:rPr lang="en-US" altLang="zh-CN" sz="2400" dirty="0">
                <a:latin typeface="仿宋" panose="02010609060101010101" pitchFamily="49" charset="-122"/>
                <a:ea typeface="仿宋" panose="02010609060101010101" pitchFamily="49" charset="-122"/>
                <a:cs typeface="Times New Roman" pitchFamily="18" charset="0"/>
              </a:rPr>
              <a:t>Exception</a:t>
            </a:r>
            <a:r>
              <a:rPr lang="zh-CN" altLang="zh-CN" sz="2400" dirty="0">
                <a:latin typeface="仿宋" panose="02010609060101010101" pitchFamily="49" charset="-122"/>
                <a:ea typeface="仿宋" panose="02010609060101010101" pitchFamily="49" charset="-122"/>
                <a:cs typeface="Times New Roman" pitchFamily="18" charset="0"/>
              </a:rPr>
              <a:t>类的常见子类</a:t>
            </a:r>
            <a:endParaRPr lang="zh-CN" altLang="en-US" sz="2400" dirty="0">
              <a:latin typeface="仿宋" panose="02010609060101010101" pitchFamily="49" charset="-122"/>
              <a:ea typeface="仿宋" panose="02010609060101010101" pitchFamily="49" charset="-122"/>
              <a:cs typeface="Times New Roman" pitchFamily="18" charset="0"/>
            </a:endParaRPr>
          </a:p>
        </p:txBody>
      </p:sp>
      <p:sp>
        <p:nvSpPr>
          <p:cNvPr id="31" name="AutoShape 25">
            <a:extLst>
              <a:ext uri="{FF2B5EF4-FFF2-40B4-BE49-F238E27FC236}">
                <a16:creationId xmlns:a16="http://schemas.microsoft.com/office/drawing/2014/main" id="{2AFA8517-2C7A-442C-8CAE-B65FB9F1A90D}"/>
              </a:ext>
            </a:extLst>
          </p:cNvPr>
          <p:cNvSpPr>
            <a:spLocks noChangeAspect="1" noChangeArrowheads="1"/>
          </p:cNvSpPr>
          <p:nvPr/>
        </p:nvSpPr>
        <p:spPr bwMode="auto">
          <a:xfrm>
            <a:off x="839417" y="1905353"/>
            <a:ext cx="10436984" cy="4647124"/>
          </a:xfrm>
          <a:prstGeom prst="rect">
            <a:avLst/>
          </a:prstGeom>
          <a:noFill/>
        </p:spPr>
        <p:txBody>
          <a:bodyPr vert="horz" wrap="square" lIns="91419" tIns="45709" rIns="91419" bIns="45709" numCol="1" anchor="ctr" anchorCtr="0" compatLnSpc="1">
            <a:prstTxWarp prst="textNoShape">
              <a:avLst/>
            </a:prstTxWarp>
          </a:bodyPr>
          <a:lstStyle/>
          <a:p>
            <a:endParaRPr lang="zh-CN" altLang="en-US" dirty="0">
              <a:latin typeface="+mn-ea"/>
              <a:cs typeface="Times New Roman" pitchFamily="18" charset="0"/>
            </a:endParaRPr>
          </a:p>
        </p:txBody>
      </p:sp>
      <p:grpSp>
        <p:nvGrpSpPr>
          <p:cNvPr id="62" name="组合 61">
            <a:extLst>
              <a:ext uri="{FF2B5EF4-FFF2-40B4-BE49-F238E27FC236}">
                <a16:creationId xmlns:a16="http://schemas.microsoft.com/office/drawing/2014/main" id="{C8CC82FA-50F4-401E-A8D6-1F598BE399A3}"/>
              </a:ext>
            </a:extLst>
          </p:cNvPr>
          <p:cNvGrpSpPr/>
          <p:nvPr/>
        </p:nvGrpSpPr>
        <p:grpSpPr>
          <a:xfrm>
            <a:off x="2205" y="2208162"/>
            <a:ext cx="11731290" cy="3734856"/>
            <a:chOff x="0" y="1981994"/>
            <a:chExt cx="11734006" cy="3735721"/>
          </a:xfrm>
        </p:grpSpPr>
        <p:sp>
          <p:nvSpPr>
            <p:cNvPr id="79" name="AutoShape 35">
              <a:extLst>
                <a:ext uri="{FF2B5EF4-FFF2-40B4-BE49-F238E27FC236}">
                  <a16:creationId xmlns:a16="http://schemas.microsoft.com/office/drawing/2014/main" id="{50D9CF6C-B5A2-463A-838B-98061D1AE883}"/>
                </a:ext>
              </a:extLst>
            </p:cNvPr>
            <p:cNvSpPr>
              <a:spLocks noChangeAspect="1" noChangeArrowheads="1"/>
            </p:cNvSpPr>
            <p:nvPr/>
          </p:nvSpPr>
          <p:spPr bwMode="auto">
            <a:xfrm>
              <a:off x="0" y="1981994"/>
              <a:ext cx="11734006" cy="3733800"/>
            </a:xfrm>
            <a:prstGeom prst="rect">
              <a:avLst/>
            </a:prstGeom>
            <a:noFill/>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80" name="Rectangle 138">
              <a:extLst>
                <a:ext uri="{FF2B5EF4-FFF2-40B4-BE49-F238E27FC236}">
                  <a16:creationId xmlns:a16="http://schemas.microsoft.com/office/drawing/2014/main" id="{D1A154A8-B334-457C-A421-3886A554C760}"/>
                </a:ext>
              </a:extLst>
            </p:cNvPr>
            <p:cNvSpPr>
              <a:spLocks noChangeArrowheads="1"/>
            </p:cNvSpPr>
            <p:nvPr/>
          </p:nvSpPr>
          <p:spPr bwMode="auto">
            <a:xfrm>
              <a:off x="51480" y="3282861"/>
              <a:ext cx="2363546" cy="533098"/>
            </a:xfrm>
            <a:prstGeom prst="rect">
              <a:avLst/>
            </a:prstGeom>
            <a:solidFill>
              <a:schemeClr val="accent2">
                <a:lumMod val="60000"/>
                <a:lumOff val="40000"/>
              </a:schemeClr>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dirty="0">
                  <a:latin typeface="+mn-ea"/>
                  <a:cs typeface="Times New Roman" pitchFamily="18" charset="0"/>
                </a:rPr>
                <a:t>Exception</a:t>
              </a:r>
            </a:p>
            <a:p>
              <a:pPr defTabSz="914217" eaLnBrk="0" fontAlgn="base" hangingPunct="0">
                <a:spcBef>
                  <a:spcPct val="0"/>
                </a:spcBef>
                <a:spcAft>
                  <a:spcPct val="0"/>
                </a:spcAft>
              </a:pPr>
              <a:endParaRPr lang="en-US" altLang="zh-CN" dirty="0">
                <a:latin typeface="+mn-ea"/>
                <a:cs typeface="Times New Roman" pitchFamily="18" charset="0"/>
              </a:endParaRPr>
            </a:p>
          </p:txBody>
        </p:sp>
        <p:sp>
          <p:nvSpPr>
            <p:cNvPr id="81" name="Rectangle 148">
              <a:extLst>
                <a:ext uri="{FF2B5EF4-FFF2-40B4-BE49-F238E27FC236}">
                  <a16:creationId xmlns:a16="http://schemas.microsoft.com/office/drawing/2014/main" id="{BA0DD383-166C-4ACC-A481-85C0D26BA07A}"/>
                </a:ext>
              </a:extLst>
            </p:cNvPr>
            <p:cNvSpPr>
              <a:spLocks noChangeArrowheads="1"/>
            </p:cNvSpPr>
            <p:nvPr/>
          </p:nvSpPr>
          <p:spPr bwMode="auto">
            <a:xfrm>
              <a:off x="3230500" y="2119109"/>
              <a:ext cx="3953481" cy="536747"/>
            </a:xfrm>
            <a:prstGeom prst="rect">
              <a:avLst/>
            </a:prstGeom>
            <a:solidFill>
              <a:schemeClr val="accent1">
                <a:lumMod val="60000"/>
                <a:lumOff val="40000"/>
              </a:schemeClr>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ClassNotFoundException</a:t>
              </a:r>
            </a:p>
          </p:txBody>
        </p:sp>
        <p:sp>
          <p:nvSpPr>
            <p:cNvPr id="82" name="Rectangle 149">
              <a:extLst>
                <a:ext uri="{FF2B5EF4-FFF2-40B4-BE49-F238E27FC236}">
                  <a16:creationId xmlns:a16="http://schemas.microsoft.com/office/drawing/2014/main" id="{9138E03C-8DA9-4D97-B213-DF9F4CF987D2}"/>
                </a:ext>
              </a:extLst>
            </p:cNvPr>
            <p:cNvSpPr>
              <a:spLocks noChangeArrowheads="1"/>
            </p:cNvSpPr>
            <p:nvPr/>
          </p:nvSpPr>
          <p:spPr bwMode="auto">
            <a:xfrm>
              <a:off x="3230500" y="2709435"/>
              <a:ext cx="3953481" cy="536747"/>
            </a:xfrm>
            <a:prstGeom prst="rect">
              <a:avLst/>
            </a:prstGeom>
            <a:solidFill>
              <a:schemeClr val="accent1">
                <a:lumMod val="60000"/>
                <a:lumOff val="40000"/>
              </a:schemeClr>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RuntimeException</a:t>
              </a:r>
            </a:p>
          </p:txBody>
        </p:sp>
        <p:sp>
          <p:nvSpPr>
            <p:cNvPr id="83" name="Rectangle 150">
              <a:extLst>
                <a:ext uri="{FF2B5EF4-FFF2-40B4-BE49-F238E27FC236}">
                  <a16:creationId xmlns:a16="http://schemas.microsoft.com/office/drawing/2014/main" id="{076302EC-98A2-4C73-9548-FE9C1C44E57F}"/>
                </a:ext>
              </a:extLst>
            </p:cNvPr>
            <p:cNvSpPr>
              <a:spLocks noChangeArrowheads="1"/>
            </p:cNvSpPr>
            <p:nvPr/>
          </p:nvSpPr>
          <p:spPr bwMode="auto">
            <a:xfrm>
              <a:off x="3230500" y="3318196"/>
              <a:ext cx="3953481" cy="535595"/>
            </a:xfrm>
            <a:prstGeom prst="rect">
              <a:avLst/>
            </a:prstGeom>
            <a:solidFill>
              <a:schemeClr val="accent1">
                <a:lumMod val="60000"/>
                <a:lumOff val="40000"/>
              </a:schemeClr>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DataFormatException</a:t>
              </a:r>
            </a:p>
          </p:txBody>
        </p:sp>
        <p:sp>
          <p:nvSpPr>
            <p:cNvPr id="84" name="Rectangle 151">
              <a:extLst>
                <a:ext uri="{FF2B5EF4-FFF2-40B4-BE49-F238E27FC236}">
                  <a16:creationId xmlns:a16="http://schemas.microsoft.com/office/drawing/2014/main" id="{47E074C9-0B4F-484A-B072-E3A12C00BD20}"/>
                </a:ext>
              </a:extLst>
            </p:cNvPr>
            <p:cNvSpPr>
              <a:spLocks noChangeArrowheads="1"/>
            </p:cNvSpPr>
            <p:nvPr/>
          </p:nvSpPr>
          <p:spPr bwMode="auto">
            <a:xfrm>
              <a:off x="3230500" y="3926958"/>
              <a:ext cx="3982049" cy="531754"/>
            </a:xfrm>
            <a:prstGeom prst="rect">
              <a:avLst/>
            </a:prstGeom>
            <a:solidFill>
              <a:schemeClr val="accent1">
                <a:lumMod val="60000"/>
                <a:lumOff val="40000"/>
              </a:schemeClr>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IllegalAccessException</a:t>
              </a:r>
            </a:p>
          </p:txBody>
        </p:sp>
        <p:sp>
          <p:nvSpPr>
            <p:cNvPr id="85" name="Rectangle 152">
              <a:extLst>
                <a:ext uri="{FF2B5EF4-FFF2-40B4-BE49-F238E27FC236}">
                  <a16:creationId xmlns:a16="http://schemas.microsoft.com/office/drawing/2014/main" id="{0BF59BC2-7D67-4AA0-9B3A-B77FF8B64B0C}"/>
                </a:ext>
              </a:extLst>
            </p:cNvPr>
            <p:cNvSpPr>
              <a:spLocks noChangeArrowheads="1"/>
            </p:cNvSpPr>
            <p:nvPr/>
          </p:nvSpPr>
          <p:spPr bwMode="auto">
            <a:xfrm>
              <a:off x="3203629" y="5146785"/>
              <a:ext cx="3982049" cy="536747"/>
            </a:xfrm>
            <a:prstGeom prst="rect">
              <a:avLst/>
            </a:prstGeom>
            <a:solidFill>
              <a:schemeClr val="accent1">
                <a:lumMod val="60000"/>
                <a:lumOff val="40000"/>
              </a:schemeClr>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dirty="0" err="1">
                  <a:latin typeface="+mn-ea"/>
                  <a:cs typeface="Times New Roman" pitchFamily="18" charset="0"/>
                </a:rPr>
                <a:t>NoSuchMethodException</a:t>
              </a:r>
              <a:endParaRPr lang="en-US" altLang="zh-CN" dirty="0">
                <a:latin typeface="+mn-ea"/>
                <a:cs typeface="Times New Roman" pitchFamily="18" charset="0"/>
              </a:endParaRPr>
            </a:p>
          </p:txBody>
        </p:sp>
        <p:sp>
          <p:nvSpPr>
            <p:cNvPr id="86" name="AutoShape 169">
              <a:extLst>
                <a:ext uri="{FF2B5EF4-FFF2-40B4-BE49-F238E27FC236}">
                  <a16:creationId xmlns:a16="http://schemas.microsoft.com/office/drawing/2014/main" id="{912F7CD8-A2F7-42F2-B3C2-18165C5B8285}"/>
                </a:ext>
              </a:extLst>
            </p:cNvPr>
            <p:cNvSpPr>
              <a:spLocks noChangeShapeType="1"/>
            </p:cNvSpPr>
            <p:nvPr/>
          </p:nvSpPr>
          <p:spPr bwMode="auto">
            <a:xfrm>
              <a:off x="2812156" y="2309419"/>
              <a:ext cx="1697" cy="3094889"/>
            </a:xfrm>
            <a:prstGeom prst="straightConnector1">
              <a:avLst/>
            </a:prstGeom>
            <a:noFill/>
            <a:ln w="9525">
              <a:solidFill>
                <a:srgbClr val="000000"/>
              </a:solidFill>
              <a:round/>
              <a:headEnd/>
              <a:tailEn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87" name="AutoShape 170">
              <a:extLst>
                <a:ext uri="{FF2B5EF4-FFF2-40B4-BE49-F238E27FC236}">
                  <a16:creationId xmlns:a16="http://schemas.microsoft.com/office/drawing/2014/main" id="{BD156DBA-E8FC-486D-9089-7FB1EB5CB3AD}"/>
                </a:ext>
              </a:extLst>
            </p:cNvPr>
            <p:cNvSpPr>
              <a:spLocks noChangeShapeType="1"/>
            </p:cNvSpPr>
            <p:nvPr/>
          </p:nvSpPr>
          <p:spPr bwMode="auto">
            <a:xfrm>
              <a:off x="2813853" y="4728333"/>
              <a:ext cx="416647" cy="1152"/>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88" name="AutoShape 171">
              <a:extLst>
                <a:ext uri="{FF2B5EF4-FFF2-40B4-BE49-F238E27FC236}">
                  <a16:creationId xmlns:a16="http://schemas.microsoft.com/office/drawing/2014/main" id="{68E7B9D4-BCBD-4EA7-A782-874C853304A7}"/>
                </a:ext>
              </a:extLst>
            </p:cNvPr>
            <p:cNvSpPr>
              <a:spLocks noChangeShapeType="1"/>
            </p:cNvSpPr>
            <p:nvPr/>
          </p:nvSpPr>
          <p:spPr bwMode="auto">
            <a:xfrm>
              <a:off x="2820925" y="2309419"/>
              <a:ext cx="409576" cy="1152"/>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89" name="AutoShape 172">
              <a:extLst>
                <a:ext uri="{FF2B5EF4-FFF2-40B4-BE49-F238E27FC236}">
                  <a16:creationId xmlns:a16="http://schemas.microsoft.com/office/drawing/2014/main" id="{460300B8-D727-42E4-8F48-A9655CE36D97}"/>
                </a:ext>
              </a:extLst>
            </p:cNvPr>
            <p:cNvSpPr>
              <a:spLocks noChangeShapeType="1"/>
            </p:cNvSpPr>
            <p:nvPr/>
          </p:nvSpPr>
          <p:spPr bwMode="auto">
            <a:xfrm>
              <a:off x="2820925" y="2915684"/>
              <a:ext cx="409576" cy="3649"/>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90" name="AutoShape 173">
              <a:extLst>
                <a:ext uri="{FF2B5EF4-FFF2-40B4-BE49-F238E27FC236}">
                  <a16:creationId xmlns:a16="http://schemas.microsoft.com/office/drawing/2014/main" id="{E1B6F741-48A5-4C16-8F80-C2CA32BB8741}"/>
                </a:ext>
              </a:extLst>
            </p:cNvPr>
            <p:cNvSpPr>
              <a:spLocks noChangeShapeType="1"/>
            </p:cNvSpPr>
            <p:nvPr/>
          </p:nvSpPr>
          <p:spPr bwMode="auto">
            <a:xfrm>
              <a:off x="2812156" y="4161052"/>
              <a:ext cx="412970" cy="3649"/>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91" name="AutoShape 174">
              <a:extLst>
                <a:ext uri="{FF2B5EF4-FFF2-40B4-BE49-F238E27FC236}">
                  <a16:creationId xmlns:a16="http://schemas.microsoft.com/office/drawing/2014/main" id="{A33425CE-442D-40F9-917F-D28D3B9038B4}"/>
                </a:ext>
              </a:extLst>
            </p:cNvPr>
            <p:cNvSpPr>
              <a:spLocks noChangeShapeType="1"/>
            </p:cNvSpPr>
            <p:nvPr/>
          </p:nvSpPr>
          <p:spPr bwMode="auto">
            <a:xfrm>
              <a:off x="2415026" y="3575528"/>
              <a:ext cx="405899" cy="1152"/>
            </a:xfrm>
            <a:prstGeom prst="straightConnector1">
              <a:avLst/>
            </a:prstGeom>
            <a:noFill/>
            <a:ln w="9525">
              <a:solidFill>
                <a:srgbClr val="000000"/>
              </a:solidFill>
              <a:round/>
              <a:headEnd/>
              <a:tailEn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92" name="AutoShape 175">
              <a:extLst>
                <a:ext uri="{FF2B5EF4-FFF2-40B4-BE49-F238E27FC236}">
                  <a16:creationId xmlns:a16="http://schemas.microsoft.com/office/drawing/2014/main" id="{96301B23-14FF-4ED5-92A3-369D4C7D4670}"/>
                </a:ext>
              </a:extLst>
            </p:cNvPr>
            <p:cNvSpPr>
              <a:spLocks noChangeShapeType="1"/>
            </p:cNvSpPr>
            <p:nvPr/>
          </p:nvSpPr>
          <p:spPr bwMode="auto">
            <a:xfrm>
              <a:off x="2820925" y="3575528"/>
              <a:ext cx="409576" cy="2496"/>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grpSp>
          <p:nvGrpSpPr>
            <p:cNvPr id="93" name="Group 176">
              <a:extLst>
                <a:ext uri="{FF2B5EF4-FFF2-40B4-BE49-F238E27FC236}">
                  <a16:creationId xmlns:a16="http://schemas.microsoft.com/office/drawing/2014/main" id="{BF31D7CE-414F-4645-BC2F-E614B6379D4F}"/>
                </a:ext>
              </a:extLst>
            </p:cNvPr>
            <p:cNvGrpSpPr>
              <a:grpSpLocks/>
            </p:cNvGrpSpPr>
            <p:nvPr/>
          </p:nvGrpSpPr>
          <p:grpSpPr bwMode="auto">
            <a:xfrm>
              <a:off x="7174930" y="2063034"/>
              <a:ext cx="4474219" cy="1790757"/>
              <a:chOff x="7305" y="11115"/>
              <a:chExt cx="2287" cy="1348"/>
            </a:xfrm>
          </p:grpSpPr>
          <p:sp>
            <p:nvSpPr>
              <p:cNvPr id="105" name="Rectangle 177">
                <a:extLst>
                  <a:ext uri="{FF2B5EF4-FFF2-40B4-BE49-F238E27FC236}">
                    <a16:creationId xmlns:a16="http://schemas.microsoft.com/office/drawing/2014/main" id="{584A55E6-C110-4D29-93B1-9B4D285EAA98}"/>
                  </a:ext>
                </a:extLst>
              </p:cNvPr>
              <p:cNvSpPr>
                <a:spLocks noChangeArrowheads="1"/>
              </p:cNvSpPr>
              <p:nvPr/>
            </p:nvSpPr>
            <p:spPr bwMode="auto">
              <a:xfrm>
                <a:off x="7706" y="11115"/>
                <a:ext cx="1886" cy="405"/>
              </a:xfrm>
              <a:prstGeom prst="rect">
                <a:avLst/>
              </a:prstGeom>
              <a:solidFill>
                <a:srgbClr val="FFC000"/>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dirty="0" err="1">
                    <a:latin typeface="+mn-ea"/>
                    <a:cs typeface="Times New Roman" pitchFamily="18" charset="0"/>
                  </a:rPr>
                  <a:t>ArithmeticException</a:t>
                </a:r>
                <a:endParaRPr lang="en-US" altLang="zh-CN" dirty="0">
                  <a:latin typeface="+mn-ea"/>
                  <a:cs typeface="Times New Roman" pitchFamily="18" charset="0"/>
                </a:endParaRPr>
              </a:p>
            </p:txBody>
          </p:sp>
          <p:sp>
            <p:nvSpPr>
              <p:cNvPr id="106" name="Rectangle 178">
                <a:extLst>
                  <a:ext uri="{FF2B5EF4-FFF2-40B4-BE49-F238E27FC236}">
                    <a16:creationId xmlns:a16="http://schemas.microsoft.com/office/drawing/2014/main" id="{F7AADF33-9D11-4463-BA5C-F31C8F8DA178}"/>
                  </a:ext>
                </a:extLst>
              </p:cNvPr>
              <p:cNvSpPr>
                <a:spLocks noChangeArrowheads="1"/>
              </p:cNvSpPr>
              <p:nvPr/>
            </p:nvSpPr>
            <p:spPr bwMode="auto">
              <a:xfrm>
                <a:off x="7706" y="11575"/>
                <a:ext cx="1886" cy="406"/>
              </a:xfrm>
              <a:prstGeom prst="rect">
                <a:avLst/>
              </a:prstGeom>
              <a:solidFill>
                <a:srgbClr val="FFC000"/>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SystemException</a:t>
                </a:r>
              </a:p>
            </p:txBody>
          </p:sp>
          <p:sp>
            <p:nvSpPr>
              <p:cNvPr id="107" name="Rectangle 179">
                <a:extLst>
                  <a:ext uri="{FF2B5EF4-FFF2-40B4-BE49-F238E27FC236}">
                    <a16:creationId xmlns:a16="http://schemas.microsoft.com/office/drawing/2014/main" id="{0BF06526-8B11-4C8F-8F74-776673086531}"/>
                  </a:ext>
                </a:extLst>
              </p:cNvPr>
              <p:cNvSpPr>
                <a:spLocks noChangeArrowheads="1"/>
              </p:cNvSpPr>
              <p:nvPr/>
            </p:nvSpPr>
            <p:spPr bwMode="auto">
              <a:xfrm>
                <a:off x="7706" y="12060"/>
                <a:ext cx="1886" cy="403"/>
              </a:xfrm>
              <a:prstGeom prst="rect">
                <a:avLst/>
              </a:prstGeom>
              <a:solidFill>
                <a:srgbClr val="FFC000"/>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NullPointerException</a:t>
                </a:r>
              </a:p>
            </p:txBody>
          </p:sp>
          <p:sp>
            <p:nvSpPr>
              <p:cNvPr id="108" name="AutoShape 180">
                <a:extLst>
                  <a:ext uri="{FF2B5EF4-FFF2-40B4-BE49-F238E27FC236}">
                    <a16:creationId xmlns:a16="http://schemas.microsoft.com/office/drawing/2014/main" id="{AA04D41A-957B-4CA4-9518-5B8D4382F6FF}"/>
                  </a:ext>
                </a:extLst>
              </p:cNvPr>
              <p:cNvSpPr>
                <a:spLocks noChangeShapeType="1"/>
              </p:cNvSpPr>
              <p:nvPr/>
            </p:nvSpPr>
            <p:spPr bwMode="auto">
              <a:xfrm>
                <a:off x="7504" y="11330"/>
                <a:ext cx="213" cy="3"/>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109" name="AutoShape 181">
                <a:extLst>
                  <a:ext uri="{FF2B5EF4-FFF2-40B4-BE49-F238E27FC236}">
                    <a16:creationId xmlns:a16="http://schemas.microsoft.com/office/drawing/2014/main" id="{1171CAFF-1A4F-4C6B-9F46-D135828FAA26}"/>
                  </a:ext>
                </a:extLst>
              </p:cNvPr>
              <p:cNvSpPr>
                <a:spLocks noChangeShapeType="1"/>
              </p:cNvSpPr>
              <p:nvPr/>
            </p:nvSpPr>
            <p:spPr bwMode="auto">
              <a:xfrm>
                <a:off x="7305" y="11801"/>
                <a:ext cx="209" cy="1"/>
              </a:xfrm>
              <a:prstGeom prst="straightConnector1">
                <a:avLst/>
              </a:prstGeom>
              <a:noFill/>
              <a:ln w="9525">
                <a:solidFill>
                  <a:srgbClr val="000000"/>
                </a:solidFill>
                <a:round/>
                <a:headEnd/>
                <a:tailEn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110" name="AutoShape 182">
                <a:extLst>
                  <a:ext uri="{FF2B5EF4-FFF2-40B4-BE49-F238E27FC236}">
                    <a16:creationId xmlns:a16="http://schemas.microsoft.com/office/drawing/2014/main" id="{DBB7BE7B-D831-44E7-BF15-7BD49F5D8E70}"/>
                  </a:ext>
                </a:extLst>
              </p:cNvPr>
              <p:cNvSpPr>
                <a:spLocks noChangeShapeType="1"/>
              </p:cNvSpPr>
              <p:nvPr/>
            </p:nvSpPr>
            <p:spPr bwMode="auto">
              <a:xfrm>
                <a:off x="7496" y="11802"/>
                <a:ext cx="210" cy="3"/>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111" name="AutoShape 183">
                <a:extLst>
                  <a:ext uri="{FF2B5EF4-FFF2-40B4-BE49-F238E27FC236}">
                    <a16:creationId xmlns:a16="http://schemas.microsoft.com/office/drawing/2014/main" id="{C0C3E4AD-FC6D-4BC8-9613-C1A3C14C599A}"/>
                  </a:ext>
                </a:extLst>
              </p:cNvPr>
              <p:cNvSpPr>
                <a:spLocks noChangeShapeType="1"/>
              </p:cNvSpPr>
              <p:nvPr/>
            </p:nvSpPr>
            <p:spPr bwMode="auto">
              <a:xfrm>
                <a:off x="7504" y="12252"/>
                <a:ext cx="213" cy="3"/>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112" name="AutoShape 184">
                <a:extLst>
                  <a:ext uri="{FF2B5EF4-FFF2-40B4-BE49-F238E27FC236}">
                    <a16:creationId xmlns:a16="http://schemas.microsoft.com/office/drawing/2014/main" id="{7101D9B1-AFFC-48EE-A3EE-EDED37C223F3}"/>
                  </a:ext>
                </a:extLst>
              </p:cNvPr>
              <p:cNvSpPr>
                <a:spLocks noChangeShapeType="1"/>
              </p:cNvSpPr>
              <p:nvPr/>
            </p:nvSpPr>
            <p:spPr bwMode="auto">
              <a:xfrm>
                <a:off x="7504" y="11330"/>
                <a:ext cx="1" cy="925"/>
              </a:xfrm>
              <a:prstGeom prst="straightConnector1">
                <a:avLst/>
              </a:prstGeom>
              <a:noFill/>
              <a:ln w="9525">
                <a:solidFill>
                  <a:srgbClr val="000000"/>
                </a:solidFill>
                <a:round/>
                <a:headEnd/>
                <a:tailEn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grpSp>
        <p:sp>
          <p:nvSpPr>
            <p:cNvPr id="94" name="Rectangle 185">
              <a:extLst>
                <a:ext uri="{FF2B5EF4-FFF2-40B4-BE49-F238E27FC236}">
                  <a16:creationId xmlns:a16="http://schemas.microsoft.com/office/drawing/2014/main" id="{A8809D57-7636-45E5-9133-BD4B6E4C8DD5}"/>
                </a:ext>
              </a:extLst>
            </p:cNvPr>
            <p:cNvSpPr>
              <a:spLocks noChangeArrowheads="1"/>
            </p:cNvSpPr>
            <p:nvPr/>
          </p:nvSpPr>
          <p:spPr bwMode="auto">
            <a:xfrm>
              <a:off x="3228803" y="4518627"/>
              <a:ext cx="3982049" cy="536747"/>
            </a:xfrm>
            <a:prstGeom prst="rect">
              <a:avLst/>
            </a:prstGeom>
            <a:solidFill>
              <a:schemeClr val="accent1">
                <a:lumMod val="60000"/>
                <a:lumOff val="40000"/>
              </a:schemeClr>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IOException</a:t>
              </a:r>
            </a:p>
          </p:txBody>
        </p:sp>
        <p:sp>
          <p:nvSpPr>
            <p:cNvPr id="95" name="AutoShape 186">
              <a:extLst>
                <a:ext uri="{FF2B5EF4-FFF2-40B4-BE49-F238E27FC236}">
                  <a16:creationId xmlns:a16="http://schemas.microsoft.com/office/drawing/2014/main" id="{AA32C3F4-CBAD-405B-9097-999F97C8F2F7}"/>
                </a:ext>
              </a:extLst>
            </p:cNvPr>
            <p:cNvSpPr>
              <a:spLocks noChangeShapeType="1"/>
            </p:cNvSpPr>
            <p:nvPr/>
          </p:nvSpPr>
          <p:spPr bwMode="auto">
            <a:xfrm>
              <a:off x="2786982" y="5404308"/>
              <a:ext cx="416647" cy="1152"/>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grpSp>
          <p:nvGrpSpPr>
            <p:cNvPr id="96" name="Group 187">
              <a:extLst>
                <a:ext uri="{FF2B5EF4-FFF2-40B4-BE49-F238E27FC236}">
                  <a16:creationId xmlns:a16="http://schemas.microsoft.com/office/drawing/2014/main" id="{D823245A-8953-43F8-987D-4413F412B087}"/>
                </a:ext>
              </a:extLst>
            </p:cNvPr>
            <p:cNvGrpSpPr>
              <a:grpSpLocks/>
            </p:cNvGrpSpPr>
            <p:nvPr/>
          </p:nvGrpSpPr>
          <p:grpSpPr bwMode="auto">
            <a:xfrm>
              <a:off x="7210853" y="3926958"/>
              <a:ext cx="4474219" cy="1790757"/>
              <a:chOff x="7305" y="11115"/>
              <a:chExt cx="2287" cy="1348"/>
            </a:xfrm>
          </p:grpSpPr>
          <p:sp>
            <p:nvSpPr>
              <p:cNvPr id="97" name="Rectangle 188">
                <a:extLst>
                  <a:ext uri="{FF2B5EF4-FFF2-40B4-BE49-F238E27FC236}">
                    <a16:creationId xmlns:a16="http://schemas.microsoft.com/office/drawing/2014/main" id="{25ED791E-1783-4225-AD5C-4F6BAC21A205}"/>
                  </a:ext>
                </a:extLst>
              </p:cNvPr>
              <p:cNvSpPr>
                <a:spLocks noChangeArrowheads="1"/>
              </p:cNvSpPr>
              <p:nvPr/>
            </p:nvSpPr>
            <p:spPr bwMode="auto">
              <a:xfrm>
                <a:off x="7706" y="11115"/>
                <a:ext cx="1886" cy="405"/>
              </a:xfrm>
              <a:prstGeom prst="rect">
                <a:avLst/>
              </a:prstGeom>
              <a:solidFill>
                <a:srgbClr val="FFC000"/>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EOFException</a:t>
                </a:r>
              </a:p>
            </p:txBody>
          </p:sp>
          <p:sp>
            <p:nvSpPr>
              <p:cNvPr id="98" name="Rectangle 189">
                <a:extLst>
                  <a:ext uri="{FF2B5EF4-FFF2-40B4-BE49-F238E27FC236}">
                    <a16:creationId xmlns:a16="http://schemas.microsoft.com/office/drawing/2014/main" id="{3090DAD2-9DDC-4AFF-9E0C-B1FBA26A06DD}"/>
                  </a:ext>
                </a:extLst>
              </p:cNvPr>
              <p:cNvSpPr>
                <a:spLocks noChangeArrowheads="1"/>
              </p:cNvSpPr>
              <p:nvPr/>
            </p:nvSpPr>
            <p:spPr bwMode="auto">
              <a:xfrm>
                <a:off x="7706" y="11575"/>
                <a:ext cx="1886" cy="406"/>
              </a:xfrm>
              <a:prstGeom prst="rect">
                <a:avLst/>
              </a:prstGeom>
              <a:solidFill>
                <a:srgbClr val="FFC000"/>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FileNotFoundException</a:t>
                </a:r>
              </a:p>
            </p:txBody>
          </p:sp>
          <p:sp>
            <p:nvSpPr>
              <p:cNvPr id="99" name="Rectangle 190">
                <a:extLst>
                  <a:ext uri="{FF2B5EF4-FFF2-40B4-BE49-F238E27FC236}">
                    <a16:creationId xmlns:a16="http://schemas.microsoft.com/office/drawing/2014/main" id="{73A3F866-DF77-427A-A8DF-4474685292BF}"/>
                  </a:ext>
                </a:extLst>
              </p:cNvPr>
              <p:cNvSpPr>
                <a:spLocks noChangeArrowheads="1"/>
              </p:cNvSpPr>
              <p:nvPr/>
            </p:nvSpPr>
            <p:spPr bwMode="auto">
              <a:xfrm>
                <a:off x="7706" y="12060"/>
                <a:ext cx="1886" cy="403"/>
              </a:xfrm>
              <a:prstGeom prst="rect">
                <a:avLst/>
              </a:prstGeom>
              <a:solidFill>
                <a:srgbClr val="FFC000"/>
              </a:solidFill>
              <a:ln w="9525">
                <a:noFill/>
                <a:miter lim="800000"/>
                <a:headEnd/>
                <a:tailEnd/>
              </a:ln>
            </p:spPr>
            <p:txBody>
              <a:bodyPr vert="horz" wrap="square" lIns="91419" tIns="45709" rIns="91419" bIns="45709" numCol="1" anchor="t"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SocketException</a:t>
                </a:r>
              </a:p>
            </p:txBody>
          </p:sp>
          <p:sp>
            <p:nvSpPr>
              <p:cNvPr id="100" name="AutoShape 191">
                <a:extLst>
                  <a:ext uri="{FF2B5EF4-FFF2-40B4-BE49-F238E27FC236}">
                    <a16:creationId xmlns:a16="http://schemas.microsoft.com/office/drawing/2014/main" id="{C91A69B0-2098-4066-ABB5-020D7D3FFED8}"/>
                  </a:ext>
                </a:extLst>
              </p:cNvPr>
              <p:cNvSpPr>
                <a:spLocks noChangeShapeType="1"/>
              </p:cNvSpPr>
              <p:nvPr/>
            </p:nvSpPr>
            <p:spPr bwMode="auto">
              <a:xfrm>
                <a:off x="7504" y="11330"/>
                <a:ext cx="213" cy="3"/>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101" name="AutoShape 192">
                <a:extLst>
                  <a:ext uri="{FF2B5EF4-FFF2-40B4-BE49-F238E27FC236}">
                    <a16:creationId xmlns:a16="http://schemas.microsoft.com/office/drawing/2014/main" id="{74556424-7E87-4C77-AEFD-4AE83976E4DF}"/>
                  </a:ext>
                </a:extLst>
              </p:cNvPr>
              <p:cNvSpPr>
                <a:spLocks noChangeShapeType="1"/>
              </p:cNvSpPr>
              <p:nvPr/>
            </p:nvSpPr>
            <p:spPr bwMode="auto">
              <a:xfrm>
                <a:off x="7305" y="11801"/>
                <a:ext cx="209" cy="1"/>
              </a:xfrm>
              <a:prstGeom prst="straightConnector1">
                <a:avLst/>
              </a:prstGeom>
              <a:noFill/>
              <a:ln w="9525">
                <a:solidFill>
                  <a:srgbClr val="000000"/>
                </a:solidFill>
                <a:round/>
                <a:headEnd/>
                <a:tailEn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102" name="AutoShape 193">
                <a:extLst>
                  <a:ext uri="{FF2B5EF4-FFF2-40B4-BE49-F238E27FC236}">
                    <a16:creationId xmlns:a16="http://schemas.microsoft.com/office/drawing/2014/main" id="{0A7A7408-17CE-4075-905C-3049058C00D5}"/>
                  </a:ext>
                </a:extLst>
              </p:cNvPr>
              <p:cNvSpPr>
                <a:spLocks noChangeShapeType="1"/>
              </p:cNvSpPr>
              <p:nvPr/>
            </p:nvSpPr>
            <p:spPr bwMode="auto">
              <a:xfrm>
                <a:off x="7496" y="11802"/>
                <a:ext cx="210" cy="3"/>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103" name="AutoShape 194">
                <a:extLst>
                  <a:ext uri="{FF2B5EF4-FFF2-40B4-BE49-F238E27FC236}">
                    <a16:creationId xmlns:a16="http://schemas.microsoft.com/office/drawing/2014/main" id="{8FCB2DF1-0C43-4CA9-AD8C-B09EF35CB4AC}"/>
                  </a:ext>
                </a:extLst>
              </p:cNvPr>
              <p:cNvSpPr>
                <a:spLocks noChangeShapeType="1"/>
              </p:cNvSpPr>
              <p:nvPr/>
            </p:nvSpPr>
            <p:spPr bwMode="auto">
              <a:xfrm>
                <a:off x="7504" y="12252"/>
                <a:ext cx="213" cy="3"/>
              </a:xfrm>
              <a:prstGeom prst="straightConnector1">
                <a:avLst/>
              </a:prstGeom>
              <a:noFill/>
              <a:ln w="9525">
                <a:solidFill>
                  <a:srgbClr val="000000"/>
                </a:solidFill>
                <a:round/>
                <a:headEnd/>
                <a:tailEnd type="triangle" w="med" len="me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sp>
            <p:nvSpPr>
              <p:cNvPr id="104" name="AutoShape 195">
                <a:extLst>
                  <a:ext uri="{FF2B5EF4-FFF2-40B4-BE49-F238E27FC236}">
                    <a16:creationId xmlns:a16="http://schemas.microsoft.com/office/drawing/2014/main" id="{5C3AFAEF-B616-47A0-A698-E2B83526B3F7}"/>
                  </a:ext>
                </a:extLst>
              </p:cNvPr>
              <p:cNvSpPr>
                <a:spLocks noChangeShapeType="1"/>
              </p:cNvSpPr>
              <p:nvPr/>
            </p:nvSpPr>
            <p:spPr bwMode="auto">
              <a:xfrm>
                <a:off x="7504" y="11330"/>
                <a:ext cx="1" cy="925"/>
              </a:xfrm>
              <a:prstGeom prst="straightConnector1">
                <a:avLst/>
              </a:prstGeom>
              <a:noFill/>
              <a:ln w="9525">
                <a:solidFill>
                  <a:srgbClr val="000000"/>
                </a:solidFill>
                <a:round/>
                <a:headEnd/>
                <a:tailEnd/>
              </a:ln>
            </p:spPr>
            <p:txBody>
              <a:bodyPr vert="horz" wrap="square" lIns="91419" tIns="45709" rIns="91419" bIns="45709" numCol="1" anchor="t" anchorCtr="0" compatLnSpc="1">
                <a:prstTxWarp prst="textNoShape">
                  <a:avLst/>
                </a:prstTxWarp>
              </a:bodyPr>
              <a:lstStyle/>
              <a:p>
                <a:endParaRPr lang="zh-CN" altLang="en-US">
                  <a:latin typeface="+mn-ea"/>
                  <a:cs typeface="Times New Roman" pitchFamily="18" charset="0"/>
                </a:endParaRPr>
              </a:p>
            </p:txBody>
          </p:sp>
        </p:grpSp>
      </p:grpSp>
    </p:spTree>
    <p:extLst>
      <p:ext uri="{BB962C8B-B14F-4D97-AF65-F5344CB8AC3E}">
        <p14:creationId xmlns:p14="http://schemas.microsoft.com/office/powerpoint/2010/main" val="110432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31" presetClass="entr" presetSubtype="0" fill="hold" grpId="0" nodeType="afterEffect" nodePh="1">
                                  <p:stCondLst>
                                    <p:cond delay="0"/>
                                  </p:stCondLst>
                                  <p:endCondLst>
                                    <p:cond evt="begin" delay="0">
                                      <p:tn val="22"/>
                                    </p:cond>
                                  </p:endCondLst>
                                  <p:childTnLst>
                                    <p:set>
                                      <p:cBhvr>
                                        <p:cTn id="23" dur="1" fill="hold">
                                          <p:stCondLst>
                                            <p:cond delay="0"/>
                                          </p:stCondLst>
                                        </p:cTn>
                                        <p:tgtEl>
                                          <p:spTgt spid="31"/>
                                        </p:tgtEl>
                                        <p:attrNameLst>
                                          <p:attrName>style.visibility</p:attrName>
                                        </p:attrNameLst>
                                      </p:cBhvr>
                                      <p:to>
                                        <p:strVal val="visible"/>
                                      </p:to>
                                    </p:set>
                                    <p:anim calcmode="lin" valueType="num">
                                      <p:cBhvr>
                                        <p:cTn id="24" dur="1000" fill="hold"/>
                                        <p:tgtEl>
                                          <p:spTgt spid="31"/>
                                        </p:tgtEl>
                                        <p:attrNameLst>
                                          <p:attrName>ppt_w</p:attrName>
                                        </p:attrNameLst>
                                      </p:cBhvr>
                                      <p:tavLst>
                                        <p:tav tm="0">
                                          <p:val>
                                            <p:fltVal val="0"/>
                                          </p:val>
                                        </p:tav>
                                        <p:tav tm="100000">
                                          <p:val>
                                            <p:strVal val="#ppt_w"/>
                                          </p:val>
                                        </p:tav>
                                      </p:tavLst>
                                    </p:anim>
                                    <p:anim calcmode="lin" valueType="num">
                                      <p:cBhvr>
                                        <p:cTn id="25" dur="1000" fill="hold"/>
                                        <p:tgtEl>
                                          <p:spTgt spid="31"/>
                                        </p:tgtEl>
                                        <p:attrNameLst>
                                          <p:attrName>ppt_h</p:attrName>
                                        </p:attrNameLst>
                                      </p:cBhvr>
                                      <p:tavLst>
                                        <p:tav tm="0">
                                          <p:val>
                                            <p:fltVal val="0"/>
                                          </p:val>
                                        </p:tav>
                                        <p:tav tm="100000">
                                          <p:val>
                                            <p:strVal val="#ppt_h"/>
                                          </p:val>
                                        </p:tav>
                                      </p:tavLst>
                                    </p:anim>
                                    <p:anim calcmode="lin" valueType="num">
                                      <p:cBhvr>
                                        <p:cTn id="26" dur="1000" fill="hold"/>
                                        <p:tgtEl>
                                          <p:spTgt spid="31"/>
                                        </p:tgtEl>
                                        <p:attrNameLst>
                                          <p:attrName>style.rotation</p:attrName>
                                        </p:attrNameLst>
                                      </p:cBhvr>
                                      <p:tavLst>
                                        <p:tav tm="0">
                                          <p:val>
                                            <p:fltVal val="90"/>
                                          </p:val>
                                        </p:tav>
                                        <p:tav tm="100000">
                                          <p:val>
                                            <p:fltVal val="0"/>
                                          </p:val>
                                        </p:tav>
                                      </p:tavLst>
                                    </p:anim>
                                    <p:animEffect transition="in" filter="fade">
                                      <p:cBhvr>
                                        <p:cTn id="27" dur="1000"/>
                                        <p:tgtEl>
                                          <p:spTgt spid="31"/>
                                        </p:tgtEl>
                                      </p:cBhvr>
                                    </p:animEffect>
                                  </p:childTnLst>
                                </p:cTn>
                              </p:par>
                            </p:childTnLst>
                          </p:cTn>
                        </p:par>
                        <p:par>
                          <p:cTn id="28" fill="hold">
                            <p:stCondLst>
                              <p:cond delay="1500"/>
                            </p:stCondLst>
                            <p:childTnLst>
                              <p:par>
                                <p:cTn id="29" presetID="31" presetClass="entr" presetSubtype="0"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1000" fill="hold"/>
                                        <p:tgtEl>
                                          <p:spTgt spid="62"/>
                                        </p:tgtEl>
                                        <p:attrNameLst>
                                          <p:attrName>ppt_w</p:attrName>
                                        </p:attrNameLst>
                                      </p:cBhvr>
                                      <p:tavLst>
                                        <p:tav tm="0">
                                          <p:val>
                                            <p:fltVal val="0"/>
                                          </p:val>
                                        </p:tav>
                                        <p:tav tm="100000">
                                          <p:val>
                                            <p:strVal val="#ppt_w"/>
                                          </p:val>
                                        </p:tav>
                                      </p:tavLst>
                                    </p:anim>
                                    <p:anim calcmode="lin" valueType="num">
                                      <p:cBhvr>
                                        <p:cTn id="32" dur="1000" fill="hold"/>
                                        <p:tgtEl>
                                          <p:spTgt spid="62"/>
                                        </p:tgtEl>
                                        <p:attrNameLst>
                                          <p:attrName>ppt_h</p:attrName>
                                        </p:attrNameLst>
                                      </p:cBhvr>
                                      <p:tavLst>
                                        <p:tav tm="0">
                                          <p:val>
                                            <p:fltVal val="0"/>
                                          </p:val>
                                        </p:tav>
                                        <p:tav tm="100000">
                                          <p:val>
                                            <p:strVal val="#ppt_h"/>
                                          </p:val>
                                        </p:tav>
                                      </p:tavLst>
                                    </p:anim>
                                    <p:anim calcmode="lin" valueType="num">
                                      <p:cBhvr>
                                        <p:cTn id="33" dur="1000" fill="hold"/>
                                        <p:tgtEl>
                                          <p:spTgt spid="62"/>
                                        </p:tgtEl>
                                        <p:attrNameLst>
                                          <p:attrName>style.rotation</p:attrName>
                                        </p:attrNameLst>
                                      </p:cBhvr>
                                      <p:tavLst>
                                        <p:tav tm="0">
                                          <p:val>
                                            <p:fltVal val="90"/>
                                          </p:val>
                                        </p:tav>
                                        <p:tav tm="100000">
                                          <p:val>
                                            <p:fltVal val="0"/>
                                          </p:val>
                                        </p:tav>
                                      </p:tavLst>
                                    </p:anim>
                                    <p:animEffect transition="in" filter="fade">
                                      <p:cBhvr>
                                        <p:cTn id="34" dur="1000"/>
                                        <p:tgtEl>
                                          <p:spTgt spid="62"/>
                                        </p:tgtEl>
                                      </p:cBhvr>
                                    </p:animEffect>
                                  </p:childTnLst>
                                </p:cTn>
                              </p:par>
                            </p:childTnLst>
                          </p:cTn>
                        </p:par>
                        <p:par>
                          <p:cTn id="35" fill="hold">
                            <p:stCondLst>
                              <p:cond delay="2500"/>
                            </p:stCondLst>
                            <p:childTnLst>
                              <p:par>
                                <p:cTn id="36" presetID="6" presetClass="entr" presetSubtype="16" fill="hold" grpId="0" nodeType="after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circle(in)">
                                      <p:cBhvr>
                                        <p:cTn id="38" dur="2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32" grpId="0" animBg="1"/>
      <p:bldP spid="54" grpId="0" animBg="1"/>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常见异常简介</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28" name="直接连接符 27">
            <a:extLst>
              <a:ext uri="{FF2B5EF4-FFF2-40B4-BE49-F238E27FC236}">
                <a16:creationId xmlns:a16="http://schemas.microsoft.com/office/drawing/2014/main" id="{3335D589-B5CE-4C60-88A4-3D5C9C785F47}"/>
              </a:ext>
            </a:extLst>
          </p:cNvPr>
          <p:cNvCxnSpPr/>
          <p:nvPr/>
        </p:nvCxnSpPr>
        <p:spPr bwMode="auto">
          <a:xfrm>
            <a:off x="995227" y="2704068"/>
            <a:ext cx="10055308" cy="0"/>
          </a:xfrm>
          <a:prstGeom prst="line">
            <a:avLst/>
          </a:prstGeom>
          <a:solidFill>
            <a:schemeClr val="accent1"/>
          </a:solidFill>
          <a:ln w="28575" cap="flat" cmpd="sng" algn="ctr">
            <a:solidFill>
              <a:srgbClr val="FF6600"/>
            </a:solidFill>
            <a:prstDash val="solid"/>
            <a:round/>
            <a:headEnd type="none" w="med" len="med"/>
            <a:tailEnd type="none" w="med" len="med"/>
          </a:ln>
          <a:effectLst/>
        </p:spPr>
      </p:cxnSp>
      <p:sp>
        <p:nvSpPr>
          <p:cNvPr id="30" name="内容占位符 2">
            <a:extLst>
              <a:ext uri="{FF2B5EF4-FFF2-40B4-BE49-F238E27FC236}">
                <a16:creationId xmlns:a16="http://schemas.microsoft.com/office/drawing/2014/main" id="{E7454C7D-4C4C-48DF-9E35-EC36968E14EF}"/>
              </a:ext>
            </a:extLst>
          </p:cNvPr>
          <p:cNvSpPr txBox="1">
            <a:spLocks/>
          </p:cNvSpPr>
          <p:nvPr/>
        </p:nvSpPr>
        <p:spPr>
          <a:xfrm>
            <a:off x="1532112" y="1645473"/>
            <a:ext cx="9671552" cy="1019848"/>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ArithmeticExecption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异常</a:t>
            </a:r>
          </a:p>
          <a:p>
            <a:pPr marL="0" indent="0">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数学运算异常。例如程序中出现了除数为</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0</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的运算，就会抛出该异常。</a:t>
            </a:r>
          </a:p>
        </p:txBody>
      </p:sp>
      <p:cxnSp>
        <p:nvCxnSpPr>
          <p:cNvPr id="31" name="直接连接符 30">
            <a:extLst>
              <a:ext uri="{FF2B5EF4-FFF2-40B4-BE49-F238E27FC236}">
                <a16:creationId xmlns:a16="http://schemas.microsoft.com/office/drawing/2014/main" id="{BDB927B2-15BF-433A-A554-3FC0603859D2}"/>
              </a:ext>
            </a:extLst>
          </p:cNvPr>
          <p:cNvCxnSpPr/>
          <p:nvPr/>
        </p:nvCxnSpPr>
        <p:spPr bwMode="auto">
          <a:xfrm>
            <a:off x="995227" y="4388585"/>
            <a:ext cx="10055308" cy="0"/>
          </a:xfrm>
          <a:prstGeom prst="line">
            <a:avLst/>
          </a:prstGeom>
          <a:solidFill>
            <a:schemeClr val="accent1"/>
          </a:solidFill>
          <a:ln w="28575" cap="flat" cmpd="sng" algn="ctr">
            <a:solidFill>
              <a:srgbClr val="0000FF"/>
            </a:solidFill>
            <a:prstDash val="solid"/>
            <a:round/>
            <a:headEnd type="none" w="med" len="med"/>
            <a:tailEnd type="none" w="med" len="med"/>
          </a:ln>
          <a:effectLst/>
        </p:spPr>
      </p:cxnSp>
      <p:sp>
        <p:nvSpPr>
          <p:cNvPr id="55" name="内容占位符 2">
            <a:extLst>
              <a:ext uri="{FF2B5EF4-FFF2-40B4-BE49-F238E27FC236}">
                <a16:creationId xmlns:a16="http://schemas.microsoft.com/office/drawing/2014/main" id="{1127EF34-95BD-43F0-ADCF-7D8108D60C6A}"/>
              </a:ext>
            </a:extLst>
          </p:cNvPr>
          <p:cNvSpPr txBox="1">
            <a:spLocks/>
          </p:cNvSpPr>
          <p:nvPr/>
        </p:nvSpPr>
        <p:spPr>
          <a:xfrm>
            <a:off x="1532112" y="3031786"/>
            <a:ext cx="9671552" cy="87912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NullPointerException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异常</a:t>
            </a:r>
          </a:p>
          <a:p>
            <a:pPr marL="0" indent="0">
              <a:lnSpc>
                <a:spcPct val="10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空指针异常。例如当应用试图在要求使用对象的地方使用了</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null</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时，就会抛出该异常。</a:t>
            </a:r>
          </a:p>
        </p:txBody>
      </p:sp>
      <p:sp>
        <p:nvSpPr>
          <p:cNvPr id="56" name="内容占位符 2">
            <a:extLst>
              <a:ext uri="{FF2B5EF4-FFF2-40B4-BE49-F238E27FC236}">
                <a16:creationId xmlns:a16="http://schemas.microsoft.com/office/drawing/2014/main" id="{7F33CF5E-DD5A-42DD-87F3-04E5B08668C5}"/>
              </a:ext>
            </a:extLst>
          </p:cNvPr>
          <p:cNvSpPr txBox="1">
            <a:spLocks/>
          </p:cNvSpPr>
          <p:nvPr/>
        </p:nvSpPr>
        <p:spPr>
          <a:xfrm>
            <a:off x="1532112" y="4786943"/>
            <a:ext cx="9671552" cy="90363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NegativeArraySizeException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异常</a:t>
            </a:r>
          </a:p>
          <a:p>
            <a:pPr marL="0" indent="0">
              <a:lnSpc>
                <a:spcPct val="10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数组大小为负值异常。例如当使用负数大小值创建数组时，就会抛出该异常。</a:t>
            </a:r>
          </a:p>
        </p:txBody>
      </p:sp>
      <p:cxnSp>
        <p:nvCxnSpPr>
          <p:cNvPr id="57" name="直接连接符 56">
            <a:extLst>
              <a:ext uri="{FF2B5EF4-FFF2-40B4-BE49-F238E27FC236}">
                <a16:creationId xmlns:a16="http://schemas.microsoft.com/office/drawing/2014/main" id="{6DFECBCB-A4E2-4E50-B027-A66CD2C5B904}"/>
              </a:ext>
            </a:extLst>
          </p:cNvPr>
          <p:cNvCxnSpPr/>
          <p:nvPr/>
        </p:nvCxnSpPr>
        <p:spPr bwMode="auto">
          <a:xfrm>
            <a:off x="995227" y="6087720"/>
            <a:ext cx="10055308" cy="0"/>
          </a:xfrm>
          <a:prstGeom prst="line">
            <a:avLst/>
          </a:prstGeom>
          <a:solidFill>
            <a:schemeClr val="accent1"/>
          </a:solidFill>
          <a:ln w="28575"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213061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16" presetClass="entr" presetSubtype="37"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additive="base">
                                        <p:cTn id="30" dur="500" fill="hold"/>
                                        <p:tgtEl>
                                          <p:spTgt spid="55"/>
                                        </p:tgtEl>
                                        <p:attrNameLst>
                                          <p:attrName>ppt_x</p:attrName>
                                        </p:attrNameLst>
                                      </p:cBhvr>
                                      <p:tavLst>
                                        <p:tav tm="0">
                                          <p:val>
                                            <p:strVal val="1+#ppt_w/2"/>
                                          </p:val>
                                        </p:tav>
                                        <p:tav tm="100000">
                                          <p:val>
                                            <p:strVal val="#ppt_x"/>
                                          </p:val>
                                        </p:tav>
                                      </p:tavLst>
                                    </p:anim>
                                    <p:anim calcmode="lin" valueType="num">
                                      <p:cBhvr additive="base">
                                        <p:cTn id="31" dur="500" fill="hold"/>
                                        <p:tgtEl>
                                          <p:spTgt spid="55"/>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16" presetClass="entr" presetSubtype="21"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barn(inVertical)">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9"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 calcmode="lin" valueType="num">
                                      <p:cBhvr additive="base">
                                        <p:cTn id="40" dur="500" fill="hold"/>
                                        <p:tgtEl>
                                          <p:spTgt spid="56"/>
                                        </p:tgtEl>
                                        <p:attrNameLst>
                                          <p:attrName>ppt_x</p:attrName>
                                        </p:attrNameLst>
                                      </p:cBhvr>
                                      <p:tavLst>
                                        <p:tav tm="0">
                                          <p:val>
                                            <p:strVal val="0-#ppt_w/2"/>
                                          </p:val>
                                        </p:tav>
                                        <p:tav tm="100000">
                                          <p:val>
                                            <p:strVal val="#ppt_x"/>
                                          </p:val>
                                        </p:tav>
                                      </p:tavLst>
                                    </p:anim>
                                    <p:anim calcmode="lin" valueType="num">
                                      <p:cBhvr additive="base">
                                        <p:cTn id="41" dur="500" fill="hold"/>
                                        <p:tgtEl>
                                          <p:spTgt spid="56"/>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16" presetClass="entr" presetSubtype="37"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barn(outVertical)">
                                      <p:cBhvr>
                                        <p:cTn id="4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30"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常见异常简介</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58" name="直接连接符 57">
            <a:extLst>
              <a:ext uri="{FF2B5EF4-FFF2-40B4-BE49-F238E27FC236}">
                <a16:creationId xmlns:a16="http://schemas.microsoft.com/office/drawing/2014/main" id="{83D22394-4F97-4FAD-8112-6F2B3FACFA44}"/>
              </a:ext>
            </a:extLst>
          </p:cNvPr>
          <p:cNvCxnSpPr/>
          <p:nvPr/>
        </p:nvCxnSpPr>
        <p:spPr bwMode="auto">
          <a:xfrm>
            <a:off x="861121" y="6105582"/>
            <a:ext cx="10055308" cy="0"/>
          </a:xfrm>
          <a:prstGeom prst="line">
            <a:avLst/>
          </a:prstGeom>
          <a:solidFill>
            <a:schemeClr val="accent1"/>
          </a:solidFill>
          <a:ln w="28575" cap="flat" cmpd="sng" algn="ctr">
            <a:solidFill>
              <a:srgbClr val="0000FF"/>
            </a:solidFill>
            <a:prstDash val="solid"/>
            <a:round/>
            <a:headEnd type="none" w="med" len="med"/>
            <a:tailEnd type="none" w="med" len="med"/>
          </a:ln>
          <a:effectLst/>
        </p:spPr>
      </p:cxnSp>
      <p:cxnSp>
        <p:nvCxnSpPr>
          <p:cNvPr id="59" name="直接连接符 58">
            <a:extLst>
              <a:ext uri="{FF2B5EF4-FFF2-40B4-BE49-F238E27FC236}">
                <a16:creationId xmlns:a16="http://schemas.microsoft.com/office/drawing/2014/main" id="{8292F238-91F0-456C-94BE-4F3B998F0447}"/>
              </a:ext>
            </a:extLst>
          </p:cNvPr>
          <p:cNvCxnSpPr/>
          <p:nvPr/>
        </p:nvCxnSpPr>
        <p:spPr bwMode="auto">
          <a:xfrm>
            <a:off x="861121" y="4528994"/>
            <a:ext cx="1005530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60" name="内容占位符 2">
            <a:extLst>
              <a:ext uri="{FF2B5EF4-FFF2-40B4-BE49-F238E27FC236}">
                <a16:creationId xmlns:a16="http://schemas.microsoft.com/office/drawing/2014/main" id="{8D95568E-BB87-4B61-A1BA-F06F41ABE7AB}"/>
              </a:ext>
            </a:extLst>
          </p:cNvPr>
          <p:cNvSpPr txBox="1">
            <a:spLocks/>
          </p:cNvSpPr>
          <p:nvPr/>
        </p:nvSpPr>
        <p:spPr>
          <a:xfrm>
            <a:off x="1398006" y="3245302"/>
            <a:ext cx="9671552" cy="101984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NumberFormatException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异常</a:t>
            </a:r>
          </a:p>
          <a:p>
            <a:pPr marL="0" indent="0">
              <a:lnSpc>
                <a:spcPct val="10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数字格式异常。当试图将一个</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String</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转换为指定的数字类型，而该字符串确不满足数字类型要求的格式时，就会抛出该异常。</a:t>
            </a:r>
          </a:p>
        </p:txBody>
      </p:sp>
      <p:sp>
        <p:nvSpPr>
          <p:cNvPr id="61" name="内容占位符 2">
            <a:extLst>
              <a:ext uri="{FF2B5EF4-FFF2-40B4-BE49-F238E27FC236}">
                <a16:creationId xmlns:a16="http://schemas.microsoft.com/office/drawing/2014/main" id="{F52FF4CA-6811-4B07-9873-3C1ECF856B35}"/>
              </a:ext>
            </a:extLst>
          </p:cNvPr>
          <p:cNvSpPr txBox="1">
            <a:spLocks/>
          </p:cNvSpPr>
          <p:nvPr/>
        </p:nvSpPr>
        <p:spPr>
          <a:xfrm>
            <a:off x="1398006" y="4813484"/>
            <a:ext cx="9671552" cy="87912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InputMismatchException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异常</a:t>
            </a:r>
          </a:p>
          <a:p>
            <a:pPr marL="0" indent="0">
              <a:lnSpc>
                <a:spcPct val="10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输入类型不匹配异常。它由 </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Scanner </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抛出，当读取的数据类型与期望类型不匹配，就会抛出该异常。</a:t>
            </a:r>
          </a:p>
        </p:txBody>
      </p:sp>
      <p:sp>
        <p:nvSpPr>
          <p:cNvPr id="62" name="内容占位符 2">
            <a:extLst>
              <a:ext uri="{FF2B5EF4-FFF2-40B4-BE49-F238E27FC236}">
                <a16:creationId xmlns:a16="http://schemas.microsoft.com/office/drawing/2014/main" id="{87D2D124-69B1-44B5-8CF8-B0C7A5EA968D}"/>
              </a:ext>
            </a:extLst>
          </p:cNvPr>
          <p:cNvSpPr txBox="1">
            <a:spLocks/>
          </p:cNvSpPr>
          <p:nvPr/>
        </p:nvSpPr>
        <p:spPr>
          <a:xfrm>
            <a:off x="1398006" y="1645473"/>
            <a:ext cx="9671552" cy="1104303"/>
          </a:xfrm>
          <a:prstGeom prst="rect">
            <a:avLst/>
          </a:prstGeom>
          <a:ln>
            <a:noFill/>
          </a:ln>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00000"/>
              </a:lnSpc>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ArrayIndexOutOfBoundsException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异常</a:t>
            </a:r>
          </a:p>
          <a:p>
            <a:pPr marL="0" indent="0">
              <a:lnSpc>
                <a:spcPct val="10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数组下标越界异常。如当访问某个序列的索引值小于</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0</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或大于等于序列大小，就会抛出该异常。</a:t>
            </a:r>
          </a:p>
        </p:txBody>
      </p:sp>
      <p:cxnSp>
        <p:nvCxnSpPr>
          <p:cNvPr id="63" name="直接连接符 62">
            <a:extLst>
              <a:ext uri="{FF2B5EF4-FFF2-40B4-BE49-F238E27FC236}">
                <a16:creationId xmlns:a16="http://schemas.microsoft.com/office/drawing/2014/main" id="{C66EBBE4-4F47-45EC-988E-EB0837C025C4}"/>
              </a:ext>
            </a:extLst>
          </p:cNvPr>
          <p:cNvCxnSpPr/>
          <p:nvPr/>
        </p:nvCxnSpPr>
        <p:spPr bwMode="auto">
          <a:xfrm>
            <a:off x="861121" y="2999935"/>
            <a:ext cx="10055308" cy="0"/>
          </a:xfrm>
          <a:prstGeom prst="line">
            <a:avLst/>
          </a:prstGeom>
          <a:solidFill>
            <a:schemeClr val="accent1"/>
          </a:solidFill>
          <a:ln w="28575" cap="flat" cmpd="sng" algn="ctr">
            <a:solidFill>
              <a:srgbClr val="7030A0"/>
            </a:solidFill>
            <a:prstDash val="solid"/>
            <a:round/>
            <a:headEnd type="none" w="med" len="med"/>
            <a:tailEnd type="none" w="med" len="med"/>
          </a:ln>
          <a:effectLst/>
        </p:spPr>
      </p:cxnSp>
    </p:spTree>
    <p:extLst>
      <p:ext uri="{BB962C8B-B14F-4D97-AF65-F5344CB8AC3E}">
        <p14:creationId xmlns:p14="http://schemas.microsoft.com/office/powerpoint/2010/main" val="354976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 calcmode="lin" valueType="num">
                                      <p:cBhvr additive="base">
                                        <p:cTn id="20" dur="500" fill="hold"/>
                                        <p:tgtEl>
                                          <p:spTgt spid="62"/>
                                        </p:tgtEl>
                                        <p:attrNameLst>
                                          <p:attrName>ppt_x</p:attrName>
                                        </p:attrNameLst>
                                      </p:cBhvr>
                                      <p:tavLst>
                                        <p:tav tm="0">
                                          <p:val>
                                            <p:strVal val="0-#ppt_w/2"/>
                                          </p:val>
                                        </p:tav>
                                        <p:tav tm="100000">
                                          <p:val>
                                            <p:strVal val="#ppt_x"/>
                                          </p:val>
                                        </p:tav>
                                      </p:tavLst>
                                    </p:anim>
                                    <p:anim calcmode="lin" valueType="num">
                                      <p:cBhvr additive="base">
                                        <p:cTn id="21" dur="500" fill="hold"/>
                                        <p:tgtEl>
                                          <p:spTgt spid="62"/>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16" presetClass="entr" presetSubtype="21"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barn(inVertical)">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1+#ppt_w/2"/>
                                          </p:val>
                                        </p:tav>
                                        <p:tav tm="100000">
                                          <p:val>
                                            <p:strVal val="#ppt_x"/>
                                          </p:val>
                                        </p:tav>
                                      </p:tavLst>
                                    </p:anim>
                                    <p:anim calcmode="lin" valueType="num">
                                      <p:cBhvr additive="base">
                                        <p:cTn id="31" dur="500" fill="hold"/>
                                        <p:tgtEl>
                                          <p:spTgt spid="60"/>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16" presetClass="entr" presetSubtype="37"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barn(outVertical)">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9" fill="hold" grpId="0" nodeType="clickEffect">
                                  <p:stCondLst>
                                    <p:cond delay="0"/>
                                  </p:stCondLst>
                                  <p:childTnLst>
                                    <p:set>
                                      <p:cBhvr>
                                        <p:cTn id="39" dur="1" fill="hold">
                                          <p:stCondLst>
                                            <p:cond delay="0"/>
                                          </p:stCondLst>
                                        </p:cTn>
                                        <p:tgtEl>
                                          <p:spTgt spid="61"/>
                                        </p:tgtEl>
                                        <p:attrNameLst>
                                          <p:attrName>style.visibility</p:attrName>
                                        </p:attrNameLst>
                                      </p:cBhvr>
                                      <p:to>
                                        <p:strVal val="visible"/>
                                      </p:to>
                                    </p:set>
                                    <p:anim calcmode="lin" valueType="num">
                                      <p:cBhvr additive="base">
                                        <p:cTn id="40" dur="500" fill="hold"/>
                                        <p:tgtEl>
                                          <p:spTgt spid="61"/>
                                        </p:tgtEl>
                                        <p:attrNameLst>
                                          <p:attrName>ppt_x</p:attrName>
                                        </p:attrNameLst>
                                      </p:cBhvr>
                                      <p:tavLst>
                                        <p:tav tm="0">
                                          <p:val>
                                            <p:strVal val="0-#ppt_w/2"/>
                                          </p:val>
                                        </p:tav>
                                        <p:tav tm="100000">
                                          <p:val>
                                            <p:strVal val="#ppt_x"/>
                                          </p:val>
                                        </p:tav>
                                      </p:tavLst>
                                    </p:anim>
                                    <p:anim calcmode="lin" valueType="num">
                                      <p:cBhvr additive="base">
                                        <p:cTn id="41" dur="500" fill="hold"/>
                                        <p:tgtEl>
                                          <p:spTgt spid="61"/>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16" presetClass="entr" presetSubtype="21"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barn(inVertical)">
                                      <p:cBhvr>
                                        <p:cTn id="4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60" grpId="0"/>
      <p:bldP spid="61" grpId="0"/>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6000" y="3059602"/>
            <a:ext cx="380547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64728" y="2970524"/>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50" name="TextBox 2">
            <a:extLst>
              <a:ext uri="{FF2B5EF4-FFF2-40B4-BE49-F238E27FC236}">
                <a16:creationId xmlns:a16="http://schemas.microsoft.com/office/drawing/2014/main" id="{4F0869E4-A930-4E46-875D-69EF40867F8B}"/>
              </a:ext>
            </a:extLst>
          </p:cNvPr>
          <p:cNvSpPr txBox="1"/>
          <p:nvPr/>
        </p:nvSpPr>
        <p:spPr>
          <a:xfrm>
            <a:off x="6065852" y="3087713"/>
            <a:ext cx="3805473"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5.2   </a:t>
            </a:r>
            <a:r>
              <a:rPr lang="zh-CN" altLang="en-US" sz="2400" b="1" dirty="0">
                <a:solidFill>
                  <a:schemeClr val="bg1"/>
                </a:solidFill>
                <a:latin typeface="仿宋" panose="02010609060101010101" pitchFamily="49" charset="-122"/>
                <a:ea typeface="仿宋" panose="02010609060101010101" pitchFamily="49" charset="-122"/>
              </a:rPr>
              <a:t>异常处理</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292045" y="3835863"/>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6000" y="3948685"/>
            <a:ext cx="3072635"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5.3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73559" y="2152418"/>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60237" y="2324838"/>
            <a:ext cx="3266643"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5.1   </a:t>
            </a:r>
            <a:r>
              <a:rPr lang="zh-CN" altLang="en-US" sz="2400" b="1" dirty="0">
                <a:latin typeface="仿宋" panose="02010609060101010101" pitchFamily="49" charset="-122"/>
                <a:ea typeface="仿宋" panose="02010609060101010101" pitchFamily="49" charset="-122"/>
              </a:rPr>
              <a:t>什么是异常</a:t>
            </a:r>
          </a:p>
        </p:txBody>
      </p:sp>
    </p:spTree>
    <p:extLst>
      <p:ext uri="{BB962C8B-B14F-4D97-AF65-F5344CB8AC3E}">
        <p14:creationId xmlns:p14="http://schemas.microsoft.com/office/powerpoint/2010/main" val="636469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抛出异常</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670743" y="2234004"/>
            <a:ext cx="10741713" cy="342295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2">
            <a:extLst>
              <a:ext uri="{FF2B5EF4-FFF2-40B4-BE49-F238E27FC236}">
                <a16:creationId xmlns:a16="http://schemas.microsoft.com/office/drawing/2014/main" id="{6DCC9297-2DC1-4D0B-8538-63BE5ADCD2B5}"/>
              </a:ext>
            </a:extLst>
          </p:cNvPr>
          <p:cNvSpPr txBox="1">
            <a:spLocks/>
          </p:cNvSpPr>
          <p:nvPr/>
        </p:nvSpPr>
        <p:spPr>
          <a:xfrm>
            <a:off x="917403" y="1483107"/>
            <a:ext cx="10357194" cy="5785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在 </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Java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应用程序中，对异常的处理机制分为抛出异常和捕获异常。</a:t>
            </a:r>
          </a:p>
        </p:txBody>
      </p:sp>
      <p:sp>
        <p:nvSpPr>
          <p:cNvPr id="30" name="内容占位符 2">
            <a:extLst>
              <a:ext uri="{FF2B5EF4-FFF2-40B4-BE49-F238E27FC236}">
                <a16:creationId xmlns:a16="http://schemas.microsoft.com/office/drawing/2014/main" id="{FC69D39D-C8E4-4328-BDB9-C37796E0F758}"/>
              </a:ext>
            </a:extLst>
          </p:cNvPr>
          <p:cNvSpPr txBox="1">
            <a:spLocks/>
          </p:cNvSpPr>
          <p:nvPr/>
        </p:nvSpPr>
        <p:spPr>
          <a:xfrm>
            <a:off x="855727" y="2565946"/>
            <a:ext cx="10665530" cy="219910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如果一个方法在数据处理过程中产生了异常，这时该方法会创建一个异常对象交给</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JVM</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进行处理。</a:t>
            </a:r>
          </a:p>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该异常对象中包含了异常的类型和异常出现时的程序状态等信息。</a:t>
            </a:r>
          </a:p>
          <a:p>
            <a:pPr marL="0" indent="457109">
              <a:lnSpc>
                <a:spcPct val="150000"/>
              </a:lnSpc>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JVM</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接到这个异常对象后从这个方法开始按调用栈回溯查找合适的处理程序并执行。</a:t>
            </a:r>
          </a:p>
        </p:txBody>
      </p:sp>
    </p:spTree>
    <p:extLst>
      <p:ext uri="{BB962C8B-B14F-4D97-AF65-F5344CB8AC3E}">
        <p14:creationId xmlns:p14="http://schemas.microsoft.com/office/powerpoint/2010/main" val="226923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0-#ppt_w/2"/>
                                          </p:val>
                                        </p:tav>
                                        <p:tav tm="100000">
                                          <p:val>
                                            <p:strVal val="#ppt_x"/>
                                          </p:val>
                                        </p:tav>
                                      </p:tavLst>
                                    </p:anim>
                                    <p:anim calcmode="lin" valueType="num">
                                      <p:cBhvr additive="base">
                                        <p:cTn id="21" dur="500" fill="hold"/>
                                        <p:tgtEl>
                                          <p:spTgt spid="28"/>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2" presetClass="entr" presetSubtype="9" fill="hold" grpId="0" nodeType="afterEffect">
                                  <p:stCondLst>
                                    <p:cond delay="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30">
                                            <p:txEl>
                                              <p:pRg st="1" end="1"/>
                                            </p:txEl>
                                          </p:spTgt>
                                        </p:tgtEl>
                                        <p:attrNameLst>
                                          <p:attrName>style.visibility</p:attrName>
                                        </p:attrNameLst>
                                      </p:cBhvr>
                                      <p:to>
                                        <p:strVal val="visible"/>
                                      </p:to>
                                    </p:set>
                                    <p:anim calcmode="lin" valueType="num">
                                      <p:cBhvr additive="base">
                                        <p:cTn id="31"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30">
                                            <p:txEl>
                                              <p:pRg st="2" end="2"/>
                                            </p:txEl>
                                          </p:spTgt>
                                        </p:tgtEl>
                                        <p:attrNameLst>
                                          <p:attrName>style.visibility</p:attrName>
                                        </p:attrNameLst>
                                      </p:cBhvr>
                                      <p:to>
                                        <p:strVal val="visible"/>
                                      </p:to>
                                    </p:set>
                                    <p:anim calcmode="lin" valueType="num">
                                      <p:cBhvr additive="base">
                                        <p:cTn id="37"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8" grpId="0"/>
      <p:bldP spid="3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捕获异常</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670743" y="2234004"/>
            <a:ext cx="10741713" cy="342295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2">
            <a:extLst>
              <a:ext uri="{FF2B5EF4-FFF2-40B4-BE49-F238E27FC236}">
                <a16:creationId xmlns:a16="http://schemas.microsoft.com/office/drawing/2014/main" id="{6DCC9297-2DC1-4D0B-8538-63BE5ADCD2B5}"/>
              </a:ext>
            </a:extLst>
          </p:cNvPr>
          <p:cNvSpPr txBox="1">
            <a:spLocks/>
          </p:cNvSpPr>
          <p:nvPr/>
        </p:nvSpPr>
        <p:spPr>
          <a:xfrm>
            <a:off x="917403" y="1483107"/>
            <a:ext cx="10357194" cy="5785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在 </a:t>
            </a:r>
            <a:r>
              <a:rPr lang="en-US" altLang="zh-CN" sz="2400" b="1" dirty="0">
                <a:solidFill>
                  <a:schemeClr val="tx1"/>
                </a:solidFill>
                <a:latin typeface="仿宋" panose="02010609060101010101" pitchFamily="49" charset="-122"/>
                <a:ea typeface="仿宋" panose="02010609060101010101" pitchFamily="49" charset="-122"/>
                <a:cs typeface="Times New Roman" pitchFamily="18" charset="0"/>
              </a:rPr>
              <a:t>Java </a:t>
            </a:r>
            <a:r>
              <a:rPr lang="zh-CN" altLang="en-US" sz="2400" b="1" dirty="0">
                <a:solidFill>
                  <a:schemeClr val="tx1"/>
                </a:solidFill>
                <a:latin typeface="仿宋" panose="02010609060101010101" pitchFamily="49" charset="-122"/>
                <a:ea typeface="仿宋" panose="02010609060101010101" pitchFamily="49" charset="-122"/>
                <a:cs typeface="Times New Roman" pitchFamily="18" charset="0"/>
              </a:rPr>
              <a:t>应用程序中，对异常的处理机制分为抛出异常和捕获异常。</a:t>
            </a:r>
          </a:p>
        </p:txBody>
      </p:sp>
      <p:sp>
        <p:nvSpPr>
          <p:cNvPr id="29" name="内容占位符 2">
            <a:extLst>
              <a:ext uri="{FF2B5EF4-FFF2-40B4-BE49-F238E27FC236}">
                <a16:creationId xmlns:a16="http://schemas.microsoft.com/office/drawing/2014/main" id="{BEA1D18C-EF91-4697-9BBD-0EC0BED18D90}"/>
              </a:ext>
            </a:extLst>
          </p:cNvPr>
          <p:cNvSpPr txBox="1">
            <a:spLocks/>
          </p:cNvSpPr>
          <p:nvPr/>
        </p:nvSpPr>
        <p:spPr>
          <a:xfrm>
            <a:off x="989484" y="2438629"/>
            <a:ext cx="10134553" cy="3206306"/>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当方法抛出异常之后，</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JVM</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从产生异常的方法开始，首先查找该方法中是否有处理该异常的代码，如果有则处理该异常；如果没有，则查找调用该方法的方法中是否有处理该异常的代码，依次回溯，直至找到合适的处理代码并执行异常处理。</a:t>
            </a:r>
          </a:p>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如果查找到最后仍没有找到，则</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JVM</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终止程序的运行。</a:t>
            </a:r>
          </a:p>
        </p:txBody>
      </p:sp>
    </p:spTree>
    <p:extLst>
      <p:ext uri="{BB962C8B-B14F-4D97-AF65-F5344CB8AC3E}">
        <p14:creationId xmlns:p14="http://schemas.microsoft.com/office/powerpoint/2010/main" val="208896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0-#ppt_w/2"/>
                                          </p:val>
                                        </p:tav>
                                        <p:tav tm="100000">
                                          <p:val>
                                            <p:strVal val="#ppt_x"/>
                                          </p:val>
                                        </p:tav>
                                      </p:tavLst>
                                    </p:anim>
                                    <p:anim calcmode="lin" valueType="num">
                                      <p:cBhvr additive="base">
                                        <p:cTn id="21" dur="500" fill="hold"/>
                                        <p:tgtEl>
                                          <p:spTgt spid="28"/>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2" presetClass="entr" presetSubtype="9" fill="hold" grpId="0" nodeType="after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anim calcmode="lin" valueType="num">
                                      <p:cBhvr additive="base">
                                        <p:cTn id="31"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8" grpId="0"/>
      <p:bldP spid="2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异常的处理方法</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670743" y="1645473"/>
            <a:ext cx="10741713" cy="401148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内容占位符 2">
            <a:extLst>
              <a:ext uri="{FF2B5EF4-FFF2-40B4-BE49-F238E27FC236}">
                <a16:creationId xmlns:a16="http://schemas.microsoft.com/office/drawing/2014/main" id="{93131757-1192-4346-8C90-E2C9144C00F9}"/>
              </a:ext>
            </a:extLst>
          </p:cNvPr>
          <p:cNvSpPr txBox="1">
            <a:spLocks/>
          </p:cNvSpPr>
          <p:nvPr/>
        </p:nvSpPr>
        <p:spPr>
          <a:xfrm>
            <a:off x="1221122" y="1981536"/>
            <a:ext cx="10360008" cy="454486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对于不可查异常、可查异常或</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Error</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所对应的处理方式有所不同。</a:t>
            </a:r>
          </a:p>
          <a:p>
            <a:pPr marL="0" indent="457109">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RuntimeException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异常属于不可查异常，其通常发生在程序运行期间。</a:t>
            </a:r>
          </a:p>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运行时异常可由</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运行时系统自动抛出，允许应用程序忽略这类异常。</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如果方法产生</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Error</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，但没有对其进行捕获，</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也允许该方法不做任何抛出声明。</a:t>
            </a:r>
          </a:p>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对于所有的可查异常，一个方法必须捕获异常，或声明抛出该异常到方法之外。</a:t>
            </a:r>
          </a:p>
        </p:txBody>
      </p:sp>
    </p:spTree>
    <p:extLst>
      <p:ext uri="{BB962C8B-B14F-4D97-AF65-F5344CB8AC3E}">
        <p14:creationId xmlns:p14="http://schemas.microsoft.com/office/powerpoint/2010/main" val="285921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30">
                                            <p:txEl>
                                              <p:pRg st="1" end="1"/>
                                            </p:txEl>
                                          </p:spTgt>
                                        </p:tgtEl>
                                        <p:attrNameLst>
                                          <p:attrName>style.visibility</p:attrName>
                                        </p:attrNameLst>
                                      </p:cBhvr>
                                      <p:to>
                                        <p:strVal val="visible"/>
                                      </p:to>
                                    </p:set>
                                    <p:anim calcmode="lin" valueType="num">
                                      <p:cBhvr additive="base">
                                        <p:cTn id="26"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30">
                                            <p:txEl>
                                              <p:pRg st="2" end="2"/>
                                            </p:txEl>
                                          </p:spTgt>
                                        </p:tgtEl>
                                        <p:attrNameLst>
                                          <p:attrName>style.visibility</p:attrName>
                                        </p:attrNameLst>
                                      </p:cBhvr>
                                      <p:to>
                                        <p:strVal val="visible"/>
                                      </p:to>
                                    </p:set>
                                    <p:anim calcmode="lin" valueType="num">
                                      <p:cBhvr additive="base">
                                        <p:cTn id="32"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30">
                                            <p:txEl>
                                              <p:pRg st="3" end="3"/>
                                            </p:txEl>
                                          </p:spTgt>
                                        </p:tgtEl>
                                        <p:attrNameLst>
                                          <p:attrName>style.visibility</p:attrName>
                                        </p:attrNameLst>
                                      </p:cBhvr>
                                      <p:to>
                                        <p:strVal val="visible"/>
                                      </p:to>
                                    </p:set>
                                    <p:anim calcmode="lin" valueType="num">
                                      <p:cBhvr additive="base">
                                        <p:cTn id="38" dur="500" fill="hold"/>
                                        <p:tgtEl>
                                          <p:spTgt spid="30">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grpId="0" nodeType="clickEffect">
                                  <p:stCondLst>
                                    <p:cond delay="0"/>
                                  </p:stCondLst>
                                  <p:childTnLst>
                                    <p:set>
                                      <p:cBhvr>
                                        <p:cTn id="43" dur="1" fill="hold">
                                          <p:stCondLst>
                                            <p:cond delay="0"/>
                                          </p:stCondLst>
                                        </p:cTn>
                                        <p:tgtEl>
                                          <p:spTgt spid="30">
                                            <p:txEl>
                                              <p:pRg st="4" end="4"/>
                                            </p:txEl>
                                          </p:spTgt>
                                        </p:tgtEl>
                                        <p:attrNameLst>
                                          <p:attrName>style.visibility</p:attrName>
                                        </p:attrNameLst>
                                      </p:cBhvr>
                                      <p:to>
                                        <p:strVal val="visible"/>
                                      </p:to>
                                    </p:set>
                                    <p:anim calcmode="lin" valueType="num">
                                      <p:cBhvr additive="base">
                                        <p:cTn id="44" dur="500" fill="hold"/>
                                        <p:tgtEl>
                                          <p:spTgt spid="30">
                                            <p:txEl>
                                              <p:pRg st="4" end="4"/>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0">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3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异常的处理方法</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670743" y="1645473"/>
            <a:ext cx="10741713" cy="401148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内容占位符 2">
            <a:extLst>
              <a:ext uri="{FF2B5EF4-FFF2-40B4-BE49-F238E27FC236}">
                <a16:creationId xmlns:a16="http://schemas.microsoft.com/office/drawing/2014/main" id="{93131757-1192-4346-8C90-E2C9144C00F9}"/>
              </a:ext>
            </a:extLst>
          </p:cNvPr>
          <p:cNvSpPr txBox="1">
            <a:spLocks/>
          </p:cNvSpPr>
          <p:nvPr/>
        </p:nvSpPr>
        <p:spPr>
          <a:xfrm>
            <a:off x="1221122" y="1981536"/>
            <a:ext cx="10070927" cy="341732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2400" dirty="0">
                <a:solidFill>
                  <a:schemeClr val="tx1"/>
                </a:solidFill>
                <a:latin typeface="仿宋" panose="02010609060101010101" pitchFamily="49" charset="-122"/>
                <a:ea typeface="仿宋" panose="02010609060101010101" pitchFamily="49" charset="-122"/>
              </a:rPr>
              <a:t>任何</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代码都可抛出异常，其可以使用</a:t>
            </a:r>
            <a:r>
              <a:rPr lang="en-US" altLang="zh-CN" sz="2400" dirty="0">
                <a:solidFill>
                  <a:schemeClr val="tx1"/>
                </a:solidFill>
                <a:latin typeface="仿宋" panose="02010609060101010101" pitchFamily="49" charset="-122"/>
                <a:ea typeface="仿宋" panose="02010609060101010101" pitchFamily="49" charset="-122"/>
              </a:rPr>
              <a:t>throw</a:t>
            </a:r>
            <a:r>
              <a:rPr lang="zh-CN" altLang="en-US" sz="2400" dirty="0">
                <a:solidFill>
                  <a:schemeClr val="tx1"/>
                </a:solidFill>
                <a:latin typeface="仿宋" panose="02010609060101010101" pitchFamily="49" charset="-122"/>
                <a:ea typeface="仿宋" panose="02010609060101010101" pitchFamily="49" charset="-122"/>
              </a:rPr>
              <a:t>语句抛出异常。如果一个方法不想对自己产生的异常进行捕获和处理，则在方法声明时使用</a:t>
            </a:r>
            <a:r>
              <a:rPr lang="en-US" altLang="zh-CN" sz="2400" dirty="0">
                <a:solidFill>
                  <a:schemeClr val="tx1"/>
                </a:solidFill>
                <a:latin typeface="仿宋" panose="02010609060101010101" pitchFamily="49" charset="-122"/>
                <a:ea typeface="仿宋" panose="02010609060101010101" pitchFamily="49" charset="-122"/>
              </a:rPr>
              <a:t>throws</a:t>
            </a:r>
            <a:r>
              <a:rPr lang="zh-CN" altLang="en-US" sz="2400" dirty="0">
                <a:solidFill>
                  <a:schemeClr val="tx1"/>
                </a:solidFill>
                <a:latin typeface="仿宋" panose="02010609060101010101" pitchFamily="49" charset="-122"/>
                <a:ea typeface="仿宋" panose="02010609060101010101" pitchFamily="49" charset="-122"/>
              </a:rPr>
              <a:t>子句抛出该异常。</a:t>
            </a:r>
          </a:p>
          <a:p>
            <a:r>
              <a:rPr lang="zh-CN" altLang="en-US" sz="2400" dirty="0">
                <a:solidFill>
                  <a:schemeClr val="tx1"/>
                </a:solidFill>
                <a:latin typeface="仿宋" panose="02010609060101010101" pitchFamily="49" charset="-122"/>
                <a:ea typeface="仿宋" panose="02010609060101010101" pitchFamily="49" charset="-122"/>
              </a:rPr>
              <a:t>捕获异常是通过</a:t>
            </a:r>
            <a:r>
              <a:rPr lang="en-US" altLang="zh-CN" sz="2400" dirty="0">
                <a:solidFill>
                  <a:schemeClr val="tx1"/>
                </a:solidFill>
                <a:latin typeface="仿宋" panose="02010609060101010101" pitchFamily="49" charset="-122"/>
                <a:ea typeface="仿宋" panose="02010609060101010101" pitchFamily="49" charset="-122"/>
              </a:rPr>
              <a:t>try-catch</a:t>
            </a:r>
            <a:r>
              <a:rPr lang="zh-CN" altLang="en-US" sz="2400" dirty="0">
                <a:solidFill>
                  <a:schemeClr val="tx1"/>
                </a:solidFill>
                <a:latin typeface="仿宋" panose="02010609060101010101" pitchFamily="49" charset="-122"/>
                <a:ea typeface="仿宋" panose="02010609060101010101" pitchFamily="49" charset="-122"/>
              </a:rPr>
              <a:t>语句或者</a:t>
            </a:r>
            <a:r>
              <a:rPr lang="en-US" altLang="zh-CN" sz="2400" dirty="0">
                <a:solidFill>
                  <a:schemeClr val="tx1"/>
                </a:solidFill>
                <a:latin typeface="仿宋" panose="02010609060101010101" pitchFamily="49" charset="-122"/>
                <a:ea typeface="仿宋" panose="02010609060101010101" pitchFamily="49" charset="-122"/>
              </a:rPr>
              <a:t>try-catch-finally</a:t>
            </a:r>
            <a:r>
              <a:rPr lang="zh-CN" altLang="en-US" sz="2400" dirty="0">
                <a:solidFill>
                  <a:schemeClr val="tx1"/>
                </a:solidFill>
                <a:latin typeface="仿宋" panose="02010609060101010101" pitchFamily="49" charset="-122"/>
                <a:ea typeface="仿宋" panose="02010609060101010101" pitchFamily="49" charset="-122"/>
              </a:rPr>
              <a:t>语句实现。</a:t>
            </a:r>
          </a:p>
          <a:p>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要求所有的可查异常必须被捕获或者声明抛出，而对于不可查异常</a:t>
            </a:r>
            <a:r>
              <a:rPr lang="en-US" altLang="zh-CN" sz="2400" dirty="0" err="1">
                <a:solidFill>
                  <a:schemeClr val="tx1"/>
                </a:solidFill>
                <a:latin typeface="仿宋" panose="02010609060101010101" pitchFamily="49" charset="-122"/>
                <a:ea typeface="仿宋" panose="02010609060101010101" pitchFamily="49" charset="-122"/>
              </a:rPr>
              <a:t>RuntimeException</a:t>
            </a:r>
            <a:r>
              <a:rPr lang="zh-CN" altLang="en-US" sz="2400" dirty="0">
                <a:solidFill>
                  <a:schemeClr val="tx1"/>
                </a:solidFill>
                <a:latin typeface="仿宋" panose="02010609060101010101" pitchFamily="49" charset="-122"/>
                <a:ea typeface="仿宋" panose="02010609060101010101" pitchFamily="49" charset="-122"/>
              </a:rPr>
              <a:t>和错误异常</a:t>
            </a:r>
            <a:r>
              <a:rPr lang="en-US" altLang="zh-CN" sz="2400" dirty="0">
                <a:solidFill>
                  <a:schemeClr val="tx1"/>
                </a:solidFill>
                <a:latin typeface="仿宋" panose="02010609060101010101" pitchFamily="49" charset="-122"/>
                <a:ea typeface="仿宋" panose="02010609060101010101" pitchFamily="49" charset="-122"/>
              </a:rPr>
              <a:t>Error</a:t>
            </a:r>
            <a:r>
              <a:rPr lang="zh-CN" altLang="en-US" sz="2400" dirty="0">
                <a:solidFill>
                  <a:schemeClr val="tx1"/>
                </a:solidFill>
                <a:latin typeface="仿宋" panose="02010609060101010101" pitchFamily="49" charset="-122"/>
                <a:ea typeface="仿宋" panose="02010609060101010101" pitchFamily="49" charset="-122"/>
              </a:rPr>
              <a:t>可以忽略。</a:t>
            </a:r>
          </a:p>
        </p:txBody>
      </p:sp>
    </p:spTree>
    <p:extLst>
      <p:ext uri="{BB962C8B-B14F-4D97-AF65-F5344CB8AC3E}">
        <p14:creationId xmlns:p14="http://schemas.microsoft.com/office/powerpoint/2010/main" val="111907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2" presetClass="entr" presetSubtype="9" fill="hold" grpId="0" nodeType="afterEffect">
                                  <p:stCondLst>
                                    <p:cond delay="0"/>
                                  </p:stCondLst>
                                  <p:childTnLst>
                                    <p:set>
                                      <p:cBhvr>
                                        <p:cTn id="24" dur="1" fill="hold">
                                          <p:stCondLst>
                                            <p:cond delay="0"/>
                                          </p:stCondLst>
                                        </p:cTn>
                                        <p:tgtEl>
                                          <p:spTgt spid="30">
                                            <p:txEl>
                                              <p:pRg st="1" end="1"/>
                                            </p:txEl>
                                          </p:spTgt>
                                        </p:tgtEl>
                                        <p:attrNameLst>
                                          <p:attrName>style.visibility</p:attrName>
                                        </p:attrNameLst>
                                      </p:cBhvr>
                                      <p:to>
                                        <p:strVal val="visible"/>
                                      </p:to>
                                    </p:set>
                                    <p:anim calcmode="lin" valueType="num">
                                      <p:cBhvr additive="base">
                                        <p:cTn id="25"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500"/>
                            </p:stCondLst>
                            <p:childTnLst>
                              <p:par>
                                <p:cTn id="28" presetID="2" presetClass="entr" presetSubtype="9" fill="hold" grpId="0" nodeType="afterEffect">
                                  <p:stCondLst>
                                    <p:cond delay="0"/>
                                  </p:stCondLst>
                                  <p:childTnLst>
                                    <p:set>
                                      <p:cBhvr>
                                        <p:cTn id="29" dur="1" fill="hold">
                                          <p:stCondLst>
                                            <p:cond delay="0"/>
                                          </p:stCondLst>
                                        </p:cTn>
                                        <p:tgtEl>
                                          <p:spTgt spid="30">
                                            <p:txEl>
                                              <p:pRg st="2" end="2"/>
                                            </p:txEl>
                                          </p:spTgt>
                                        </p:tgtEl>
                                        <p:attrNameLst>
                                          <p:attrName>style.visibility</p:attrName>
                                        </p:attrNameLst>
                                      </p:cBhvr>
                                      <p:to>
                                        <p:strVal val="visible"/>
                                      </p:to>
                                    </p:set>
                                    <p:anim calcmode="lin" valueType="num">
                                      <p:cBhvr additive="base">
                                        <p:cTn id="30"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30"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try-catch-finally</a:t>
              </a:r>
              <a:r>
                <a:rPr lang="zh-CN" altLang="en-US" sz="2400" b="1" dirty="0">
                  <a:solidFill>
                    <a:schemeClr val="tx1"/>
                  </a:solidFill>
                  <a:latin typeface="仿宋" panose="02010609060101010101" pitchFamily="49" charset="-122"/>
                  <a:ea typeface="仿宋" panose="02010609060101010101" pitchFamily="49" charset="-122"/>
                </a:rPr>
                <a:t>异常处理语句</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670743" y="1645473"/>
            <a:ext cx="10741713" cy="436535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2">
            <a:extLst>
              <a:ext uri="{FF2B5EF4-FFF2-40B4-BE49-F238E27FC236}">
                <a16:creationId xmlns:a16="http://schemas.microsoft.com/office/drawing/2014/main" id="{CEC93B57-D8E8-4985-A13D-3EB5B3F8B36C}"/>
              </a:ext>
            </a:extLst>
          </p:cNvPr>
          <p:cNvSpPr txBox="1">
            <a:spLocks/>
          </p:cNvSpPr>
          <p:nvPr/>
        </p:nvSpPr>
        <p:spPr>
          <a:xfrm>
            <a:off x="812612" y="1723525"/>
            <a:ext cx="6788057" cy="421385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try </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正常数据处理但可能会发生异常的程序代码</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catch (</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异常类型</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1 e)</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    // </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捕获并处理</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抛出的异常类型</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1}</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catch (</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异常类型</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2 e)</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捕获并处理</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抛出的异常类型</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2}</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异常类型</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n e)</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捕获并处理</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抛出的异常类型</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n}</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finally</a:t>
            </a:r>
          </a:p>
          <a:p>
            <a:pPr marL="0" indent="457109">
              <a:lnSpc>
                <a:spcPct val="100000"/>
              </a:lnSpc>
              <a:buNone/>
            </a:pP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	//</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对</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000" b="1" dirty="0">
                <a:solidFill>
                  <a:schemeClr val="tx1"/>
                </a:solidFill>
                <a:latin typeface="仿宋" panose="02010609060101010101" pitchFamily="49" charset="-122"/>
                <a:ea typeface="仿宋" panose="02010609060101010101" pitchFamily="49" charset="-122"/>
                <a:cs typeface="Times New Roman" pitchFamily="18" charset="0"/>
              </a:rPr>
              <a:t>语句块进行的后续处理</a:t>
            </a:r>
            <a:r>
              <a:rPr lang="en-US" altLang="zh-CN" sz="2000" b="1" dirty="0">
                <a:solidFill>
                  <a:schemeClr val="tx1"/>
                </a:solidFill>
                <a:latin typeface="仿宋" panose="02010609060101010101" pitchFamily="49" charset="-122"/>
                <a:ea typeface="仿宋" panose="02010609060101010101" pitchFamily="49" charset="-122"/>
                <a:cs typeface="Times New Roman" pitchFamily="18" charset="0"/>
              </a:rPr>
              <a:t>}</a:t>
            </a:r>
          </a:p>
        </p:txBody>
      </p:sp>
      <p:sp>
        <p:nvSpPr>
          <p:cNvPr id="29" name="Freeform 3">
            <a:extLst>
              <a:ext uri="{FF2B5EF4-FFF2-40B4-BE49-F238E27FC236}">
                <a16:creationId xmlns:a16="http://schemas.microsoft.com/office/drawing/2014/main" id="{99D03D8C-F2A6-4C61-B373-DD6F33A81E36}"/>
              </a:ext>
            </a:extLst>
          </p:cNvPr>
          <p:cNvSpPr/>
          <p:nvPr/>
        </p:nvSpPr>
        <p:spPr>
          <a:xfrm>
            <a:off x="6919929" y="3358932"/>
            <a:ext cx="4380486" cy="20569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bg1">
              <a:lumMod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grpSp>
        <p:nvGrpSpPr>
          <p:cNvPr id="31" name="组合 30">
            <a:extLst>
              <a:ext uri="{FF2B5EF4-FFF2-40B4-BE49-F238E27FC236}">
                <a16:creationId xmlns:a16="http://schemas.microsoft.com/office/drawing/2014/main" id="{F74CDE4F-9548-433B-8E09-536BEBB9011F}"/>
              </a:ext>
            </a:extLst>
          </p:cNvPr>
          <p:cNvGrpSpPr/>
          <p:nvPr/>
        </p:nvGrpSpPr>
        <p:grpSpPr>
          <a:xfrm>
            <a:off x="7048971" y="3587480"/>
            <a:ext cx="352168" cy="455508"/>
            <a:chOff x="5449889" y="1827213"/>
            <a:chExt cx="352250" cy="455613"/>
          </a:xfrm>
          <a:solidFill>
            <a:srgbClr val="FFFF00"/>
          </a:solidFill>
        </p:grpSpPr>
        <p:sp>
          <p:nvSpPr>
            <p:cNvPr id="55" name="Freeform 125">
              <a:extLst>
                <a:ext uri="{FF2B5EF4-FFF2-40B4-BE49-F238E27FC236}">
                  <a16:creationId xmlns:a16="http://schemas.microsoft.com/office/drawing/2014/main" id="{928C877A-8C37-4FD4-90A9-78FA54B74D51}"/>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56" name="Freeform 126">
              <a:extLst>
                <a:ext uri="{FF2B5EF4-FFF2-40B4-BE49-F238E27FC236}">
                  <a16:creationId xmlns:a16="http://schemas.microsoft.com/office/drawing/2014/main" id="{3BCE0FFA-7753-4E20-B385-21A305DF5988}"/>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57" name="内容占位符 2">
            <a:extLst>
              <a:ext uri="{FF2B5EF4-FFF2-40B4-BE49-F238E27FC236}">
                <a16:creationId xmlns:a16="http://schemas.microsoft.com/office/drawing/2014/main" id="{1F246DCD-44CB-4CF7-B10E-558AC77E18E9}"/>
              </a:ext>
            </a:extLst>
          </p:cNvPr>
          <p:cNvSpPr txBox="1">
            <a:spLocks/>
          </p:cNvSpPr>
          <p:nvPr/>
        </p:nvSpPr>
        <p:spPr>
          <a:xfrm>
            <a:off x="7453206" y="3538272"/>
            <a:ext cx="3847209" cy="164903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dirty="0">
                <a:solidFill>
                  <a:schemeClr val="bg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bg1"/>
                </a:solidFill>
                <a:latin typeface="仿宋" panose="02010609060101010101" pitchFamily="49" charset="-122"/>
                <a:ea typeface="仿宋" panose="02010609060101010101" pitchFamily="49" charset="-122"/>
                <a:cs typeface="Times New Roman" pitchFamily="18" charset="0"/>
              </a:rPr>
              <a:t>例</a:t>
            </a:r>
            <a:r>
              <a:rPr lang="en-US" altLang="zh-CN" sz="2400" dirty="0">
                <a:solidFill>
                  <a:schemeClr val="bg1"/>
                </a:solidFill>
                <a:latin typeface="仿宋" panose="02010609060101010101" pitchFamily="49" charset="-122"/>
                <a:ea typeface="仿宋" panose="02010609060101010101" pitchFamily="49" charset="-122"/>
                <a:cs typeface="Times New Roman" pitchFamily="18" charset="0"/>
              </a:rPr>
              <a:t>5.1】</a:t>
            </a:r>
            <a:r>
              <a:rPr lang="zh-CN" altLang="en-US" sz="2400" dirty="0">
                <a:solidFill>
                  <a:schemeClr val="bg1"/>
                </a:solidFill>
                <a:latin typeface="仿宋" panose="02010609060101010101" pitchFamily="49" charset="-122"/>
                <a:ea typeface="仿宋" panose="02010609060101010101" pitchFamily="49" charset="-122"/>
                <a:cs typeface="Times New Roman" pitchFamily="18" charset="0"/>
              </a:rPr>
              <a:t>捕获并处理算术运行异常。</a:t>
            </a:r>
          </a:p>
          <a:p>
            <a:pPr marL="0" indent="0">
              <a:lnSpc>
                <a:spcPct val="100000"/>
              </a:lnSpc>
              <a:buNone/>
            </a:pPr>
            <a:r>
              <a:rPr lang="en-US" altLang="zh-CN" sz="2400" dirty="0">
                <a:solidFill>
                  <a:srgbClr val="FFFF00"/>
                </a:solidFill>
                <a:latin typeface="仿宋" panose="02010609060101010101" pitchFamily="49" charset="-122"/>
                <a:ea typeface="仿宋" panose="02010609060101010101" pitchFamily="49" charset="-122"/>
                <a:cs typeface="Times New Roman" pitchFamily="18" charset="0"/>
                <a:hlinkClick r:id="rId2" action="ppaction://hlinkfile"/>
              </a:rPr>
              <a:t>Example5_01.java</a:t>
            </a:r>
            <a:endParaRPr lang="en-US" altLang="zh-CN" sz="2400" dirty="0">
              <a:solidFill>
                <a:srgbClr val="FFFF00"/>
              </a:solidFill>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395484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31"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1000" fill="hold"/>
                                        <p:tgtEl>
                                          <p:spTgt spid="28"/>
                                        </p:tgtEl>
                                        <p:attrNameLst>
                                          <p:attrName>ppt_w</p:attrName>
                                        </p:attrNameLst>
                                      </p:cBhvr>
                                      <p:tavLst>
                                        <p:tav tm="0">
                                          <p:val>
                                            <p:fltVal val="0"/>
                                          </p:val>
                                        </p:tav>
                                        <p:tav tm="100000">
                                          <p:val>
                                            <p:strVal val="#ppt_w"/>
                                          </p:val>
                                        </p:tav>
                                      </p:tavLst>
                                    </p:anim>
                                    <p:anim calcmode="lin" valueType="num">
                                      <p:cBhvr>
                                        <p:cTn id="21" dur="1000" fill="hold"/>
                                        <p:tgtEl>
                                          <p:spTgt spid="28"/>
                                        </p:tgtEl>
                                        <p:attrNameLst>
                                          <p:attrName>ppt_h</p:attrName>
                                        </p:attrNameLst>
                                      </p:cBhvr>
                                      <p:tavLst>
                                        <p:tav tm="0">
                                          <p:val>
                                            <p:fltVal val="0"/>
                                          </p:val>
                                        </p:tav>
                                        <p:tav tm="100000">
                                          <p:val>
                                            <p:strVal val="#ppt_h"/>
                                          </p:val>
                                        </p:tav>
                                      </p:tavLst>
                                    </p:anim>
                                    <p:anim calcmode="lin" valueType="num">
                                      <p:cBhvr>
                                        <p:cTn id="22" dur="1000" fill="hold"/>
                                        <p:tgtEl>
                                          <p:spTgt spid="28"/>
                                        </p:tgtEl>
                                        <p:attrNameLst>
                                          <p:attrName>style.rotation</p:attrName>
                                        </p:attrNameLst>
                                      </p:cBhvr>
                                      <p:tavLst>
                                        <p:tav tm="0">
                                          <p:val>
                                            <p:fltVal val="90"/>
                                          </p:val>
                                        </p:tav>
                                        <p:tav tm="100000">
                                          <p:val>
                                            <p:fltVal val="0"/>
                                          </p:val>
                                        </p:tav>
                                      </p:tavLst>
                                    </p:anim>
                                    <p:animEffect transition="in" filter="fade">
                                      <p:cBhvr>
                                        <p:cTn id="23" dur="10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circle(in)">
                                      <p:cBhvr>
                                        <p:cTn id="28" dur="2000"/>
                                        <p:tgtEl>
                                          <p:spTgt spid="29"/>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fltVal val="0"/>
                                          </p:val>
                                        </p:tav>
                                        <p:tav tm="100000">
                                          <p:val>
                                            <p:strVal val="#ppt_h"/>
                                          </p:val>
                                        </p:tav>
                                      </p:tavLst>
                                    </p:anim>
                                    <p:animEffect transition="in" filter="fade">
                                      <p:cBhvr>
                                        <p:cTn id="34" dur="500"/>
                                        <p:tgtEl>
                                          <p:spTgt spid="31"/>
                                        </p:tgtEl>
                                      </p:cBhvr>
                                    </p:animEffect>
                                  </p:childTnLst>
                                </p:cTn>
                              </p:par>
                            </p:childTnLst>
                          </p:cTn>
                        </p:par>
                        <p:par>
                          <p:cTn id="35" fill="hold">
                            <p:stCondLst>
                              <p:cond delay="2500"/>
                            </p:stCondLst>
                            <p:childTnLst>
                              <p:par>
                                <p:cTn id="36" presetID="31" presetClass="entr" presetSubtype="0" fill="hold" grpId="0" nodeType="after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p:cTn id="38" dur="1000" fill="hold"/>
                                        <p:tgtEl>
                                          <p:spTgt spid="57"/>
                                        </p:tgtEl>
                                        <p:attrNameLst>
                                          <p:attrName>ppt_w</p:attrName>
                                        </p:attrNameLst>
                                      </p:cBhvr>
                                      <p:tavLst>
                                        <p:tav tm="0">
                                          <p:val>
                                            <p:fltVal val="0"/>
                                          </p:val>
                                        </p:tav>
                                        <p:tav tm="100000">
                                          <p:val>
                                            <p:strVal val="#ppt_w"/>
                                          </p:val>
                                        </p:tav>
                                      </p:tavLst>
                                    </p:anim>
                                    <p:anim calcmode="lin" valueType="num">
                                      <p:cBhvr>
                                        <p:cTn id="39" dur="1000" fill="hold"/>
                                        <p:tgtEl>
                                          <p:spTgt spid="57"/>
                                        </p:tgtEl>
                                        <p:attrNameLst>
                                          <p:attrName>ppt_h</p:attrName>
                                        </p:attrNameLst>
                                      </p:cBhvr>
                                      <p:tavLst>
                                        <p:tav tm="0">
                                          <p:val>
                                            <p:fltVal val="0"/>
                                          </p:val>
                                        </p:tav>
                                        <p:tav tm="100000">
                                          <p:val>
                                            <p:strVal val="#ppt_h"/>
                                          </p:val>
                                        </p:tav>
                                      </p:tavLst>
                                    </p:anim>
                                    <p:anim calcmode="lin" valueType="num">
                                      <p:cBhvr>
                                        <p:cTn id="40" dur="1000" fill="hold"/>
                                        <p:tgtEl>
                                          <p:spTgt spid="57"/>
                                        </p:tgtEl>
                                        <p:attrNameLst>
                                          <p:attrName>style.rotation</p:attrName>
                                        </p:attrNameLst>
                                      </p:cBhvr>
                                      <p:tavLst>
                                        <p:tav tm="0">
                                          <p:val>
                                            <p:fltVal val="90"/>
                                          </p:val>
                                        </p:tav>
                                        <p:tav tm="100000">
                                          <p:val>
                                            <p:fltVal val="0"/>
                                          </p:val>
                                        </p:tav>
                                      </p:tavLst>
                                    </p:anim>
                                    <p:animEffect transition="in" filter="fade">
                                      <p:cBhvr>
                                        <p:cTn id="41"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8" grpId="0"/>
      <p:bldP spid="29" grpId="0" animBg="1"/>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try-catch-finally</a:t>
              </a:r>
              <a:r>
                <a:rPr lang="zh-CN" altLang="en-US" sz="2400" b="1" dirty="0">
                  <a:solidFill>
                    <a:schemeClr val="tx1"/>
                  </a:solidFill>
                  <a:latin typeface="仿宋" panose="02010609060101010101" pitchFamily="49" charset="-122"/>
                  <a:ea typeface="仿宋" panose="02010609060101010101" pitchFamily="49" charset="-122"/>
                </a:rPr>
                <a:t>异常处理语句</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729407" y="1632659"/>
            <a:ext cx="10741713" cy="436535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内容占位符 2">
            <a:extLst>
              <a:ext uri="{FF2B5EF4-FFF2-40B4-BE49-F238E27FC236}">
                <a16:creationId xmlns:a16="http://schemas.microsoft.com/office/drawing/2014/main" id="{FB56A62A-3901-42CE-80EF-825D9C44A85A}"/>
              </a:ext>
            </a:extLst>
          </p:cNvPr>
          <p:cNvSpPr txBox="1">
            <a:spLocks/>
          </p:cNvSpPr>
          <p:nvPr/>
        </p:nvSpPr>
        <p:spPr>
          <a:xfrm>
            <a:off x="681828" y="1669565"/>
            <a:ext cx="10730628" cy="355233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逐一执行</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语句块中的语句，如果没有产生任何异常，则程序会跳过所有</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语句块，执行</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语句块和其后的语句。</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语句块中产生了异常，则不再执行</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语句块中的后续语句，而是跳到</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语句块部分，与</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语句块逐一匹配，并执行第一个满足匹配的</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块语句。执行完后，跳过其他</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块，继续执行</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语句块以及后面的程序语句。</a:t>
            </a:r>
          </a:p>
          <a:p>
            <a:pPr>
              <a:lnSpc>
                <a:spcPct val="130000"/>
              </a:lnSpc>
              <a:spcBef>
                <a:spcPts val="0"/>
              </a:spcBef>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语句块中没有匹配该异常的程序代码，则将该异常抛给</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JVM</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进行处理，</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语句块中的语句仍会被执行，但</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语句块后的其他语句不会被执行。</a:t>
            </a:r>
          </a:p>
        </p:txBody>
      </p:sp>
    </p:spTree>
    <p:extLst>
      <p:ext uri="{BB962C8B-B14F-4D97-AF65-F5344CB8AC3E}">
        <p14:creationId xmlns:p14="http://schemas.microsoft.com/office/powerpoint/2010/main" val="132019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58">
                                            <p:txEl>
                                              <p:pRg st="0" end="0"/>
                                            </p:txEl>
                                          </p:spTgt>
                                        </p:tgtEl>
                                        <p:attrNameLst>
                                          <p:attrName>style.visibility</p:attrName>
                                        </p:attrNameLst>
                                      </p:cBhvr>
                                      <p:to>
                                        <p:strVal val="visible"/>
                                      </p:to>
                                    </p:set>
                                    <p:anim calcmode="lin" valueType="num">
                                      <p:cBhvr additive="base">
                                        <p:cTn id="20"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58">
                                            <p:txEl>
                                              <p:pRg st="1" end="1"/>
                                            </p:txEl>
                                          </p:spTgt>
                                        </p:tgtEl>
                                        <p:attrNameLst>
                                          <p:attrName>style.visibility</p:attrName>
                                        </p:attrNameLst>
                                      </p:cBhvr>
                                      <p:to>
                                        <p:strVal val="visible"/>
                                      </p:to>
                                    </p:set>
                                    <p:anim calcmode="lin" valueType="num">
                                      <p:cBhvr additive="base">
                                        <p:cTn id="26" dur="500" fill="hold"/>
                                        <p:tgtEl>
                                          <p:spTgt spid="58">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5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58">
                                            <p:txEl>
                                              <p:pRg st="2" end="2"/>
                                            </p:txEl>
                                          </p:spTgt>
                                        </p:tgtEl>
                                        <p:attrNameLst>
                                          <p:attrName>style.visibility</p:attrName>
                                        </p:attrNameLst>
                                      </p:cBhvr>
                                      <p:to>
                                        <p:strVal val="visible"/>
                                      </p:to>
                                    </p:set>
                                    <p:anim calcmode="lin" valueType="num">
                                      <p:cBhvr additive="base">
                                        <p:cTn id="32" dur="500" fill="hold"/>
                                        <p:tgtEl>
                                          <p:spTgt spid="58">
                                            <p:txEl>
                                              <p:pRg st="2" end="2"/>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5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27844" y="2259287"/>
            <a:ext cx="380547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64728" y="2970524"/>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50" name="TextBox 2">
            <a:extLst>
              <a:ext uri="{FF2B5EF4-FFF2-40B4-BE49-F238E27FC236}">
                <a16:creationId xmlns:a16="http://schemas.microsoft.com/office/drawing/2014/main" id="{4F0869E4-A930-4E46-875D-69EF40867F8B}"/>
              </a:ext>
            </a:extLst>
          </p:cNvPr>
          <p:cNvSpPr txBox="1"/>
          <p:nvPr/>
        </p:nvSpPr>
        <p:spPr>
          <a:xfrm>
            <a:off x="6065852" y="3087713"/>
            <a:ext cx="3805473"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5.2   </a:t>
            </a:r>
            <a:r>
              <a:rPr lang="zh-CN" altLang="en-US" sz="2400" b="1" dirty="0">
                <a:latin typeface="仿宋" panose="02010609060101010101" pitchFamily="49" charset="-122"/>
                <a:ea typeface="仿宋" panose="02010609060101010101" pitchFamily="49" charset="-122"/>
              </a:rPr>
              <a:t>异常处理</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292045" y="3835863"/>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6000" y="3948685"/>
            <a:ext cx="3072635"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5.3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73559" y="2152418"/>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60237" y="2324838"/>
            <a:ext cx="3266643"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5.1   </a:t>
            </a:r>
            <a:r>
              <a:rPr lang="zh-CN" altLang="en-US" sz="2400" b="1" dirty="0">
                <a:solidFill>
                  <a:schemeClr val="bg1"/>
                </a:solidFill>
                <a:latin typeface="仿宋" panose="02010609060101010101" pitchFamily="49" charset="-122"/>
                <a:ea typeface="仿宋" panose="02010609060101010101" pitchFamily="49" charset="-122"/>
              </a:rPr>
              <a:t>什么是异常</a:t>
            </a:r>
          </a:p>
        </p:txBody>
      </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try-catch-finally</a:t>
              </a:r>
              <a:r>
                <a:rPr lang="zh-CN" altLang="en-US" sz="2400" b="1" dirty="0">
                  <a:solidFill>
                    <a:schemeClr val="tx1"/>
                  </a:solidFill>
                  <a:latin typeface="仿宋" panose="02010609060101010101" pitchFamily="49" charset="-122"/>
                  <a:ea typeface="仿宋" panose="02010609060101010101" pitchFamily="49" charset="-122"/>
                </a:rPr>
                <a:t>异常处理语句</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1143564" y="1887187"/>
            <a:ext cx="8326452" cy="353307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2">
            <a:extLst>
              <a:ext uri="{FF2B5EF4-FFF2-40B4-BE49-F238E27FC236}">
                <a16:creationId xmlns:a16="http://schemas.microsoft.com/office/drawing/2014/main" id="{4EA5CF14-5790-4D8F-A3A7-614F7AB5F096}"/>
              </a:ext>
            </a:extLst>
          </p:cNvPr>
          <p:cNvSpPr txBox="1">
            <a:spLocks/>
          </p:cNvSpPr>
          <p:nvPr/>
        </p:nvSpPr>
        <p:spPr>
          <a:xfrm>
            <a:off x="1532296" y="2632426"/>
            <a:ext cx="7530969" cy="229311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spcBef>
                <a:spcPts val="0"/>
              </a:spcBef>
              <a:buClr>
                <a:schemeClr val="tx1"/>
              </a:buClr>
              <a:buFont typeface="Wingdings" pitchFamily="2" charset="2"/>
              <a:buChar char="Ø"/>
            </a:pPr>
            <a:r>
              <a:rPr lang="zh-CN" altLang="zh-CN" sz="2400" dirty="0">
                <a:solidFill>
                  <a:schemeClr val="tx1"/>
                </a:solidFill>
                <a:latin typeface="仿宋" panose="02010609060101010101" pitchFamily="49" charset="-122"/>
                <a:ea typeface="仿宋" panose="02010609060101010101" pitchFamily="49" charset="-122"/>
                <a:cs typeface="Times New Roman" pitchFamily="18" charset="0"/>
              </a:rPr>
              <a:t>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zh-CN" sz="2400" dirty="0">
                <a:solidFill>
                  <a:schemeClr val="tx1"/>
                </a:solidFill>
                <a:latin typeface="仿宋" panose="02010609060101010101" pitchFamily="49" charset="-122"/>
                <a:ea typeface="仿宋" panose="02010609060101010101" pitchFamily="49" charset="-122"/>
                <a:cs typeface="Times New Roman" pitchFamily="18" charset="0"/>
              </a:rPr>
              <a:t>语句块中发生了异常；</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a:spcBef>
                <a:spcPts val="0"/>
              </a:spcBef>
              <a:buClr>
                <a:schemeClr val="tx1"/>
              </a:buClr>
              <a:buFont typeface="Wingdings" pitchFamily="2" charset="2"/>
              <a:buChar char="Ø"/>
            </a:pPr>
            <a:r>
              <a:rPr lang="zh-CN" altLang="zh-CN" sz="2400" dirty="0">
                <a:solidFill>
                  <a:schemeClr val="tx1"/>
                </a:solidFill>
                <a:latin typeface="仿宋" panose="02010609060101010101" pitchFamily="49" charset="-122"/>
                <a:ea typeface="仿宋" panose="02010609060101010101" pitchFamily="49" charset="-122"/>
                <a:cs typeface="Times New Roman" pitchFamily="18" charset="0"/>
              </a:rPr>
              <a:t>在前面的代码中用了</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System.exit</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zh-CN" sz="2400" dirty="0">
                <a:solidFill>
                  <a:schemeClr val="tx1"/>
                </a:solidFill>
                <a:latin typeface="仿宋" panose="02010609060101010101" pitchFamily="49" charset="-122"/>
                <a:ea typeface="仿宋" panose="02010609060101010101" pitchFamily="49" charset="-122"/>
                <a:cs typeface="Times New Roman" pitchFamily="18" charset="0"/>
              </a:rPr>
              <a:t>退出程序；</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a:spcBef>
                <a:spcPts val="0"/>
              </a:spcBef>
              <a:buClr>
                <a:schemeClr val="tx1"/>
              </a:buClr>
              <a:buFont typeface="Wingdings" pitchFamily="2" charset="2"/>
              <a:buChar char="Ø"/>
            </a:pPr>
            <a:r>
              <a:rPr lang="zh-CN" altLang="zh-CN" sz="2400" dirty="0">
                <a:solidFill>
                  <a:schemeClr val="tx1"/>
                </a:solidFill>
                <a:latin typeface="仿宋" panose="02010609060101010101" pitchFamily="49" charset="-122"/>
                <a:ea typeface="仿宋" panose="02010609060101010101" pitchFamily="49" charset="-122"/>
                <a:cs typeface="Times New Roman" pitchFamily="18" charset="0"/>
              </a:rPr>
              <a:t>程序所在的线程死亡；</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a:spcBef>
                <a:spcPts val="0"/>
              </a:spcBef>
              <a:buClr>
                <a:schemeClr val="tx1"/>
              </a:buClr>
              <a:buFont typeface="Wingdings" pitchFamily="2" charset="2"/>
              <a:buChar char="Ø"/>
            </a:pPr>
            <a:r>
              <a:rPr lang="zh-CN" altLang="zh-CN" sz="2400" dirty="0">
                <a:solidFill>
                  <a:schemeClr val="tx1"/>
                </a:solidFill>
                <a:latin typeface="仿宋" panose="02010609060101010101" pitchFamily="49" charset="-122"/>
                <a:ea typeface="仿宋" panose="02010609060101010101" pitchFamily="49" charset="-122"/>
                <a:cs typeface="Times New Roman" pitchFamily="18" charset="0"/>
              </a:rPr>
              <a:t>关闭</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CPU</a:t>
            </a:r>
            <a:r>
              <a:rPr lang="zh-CN" altLang="zh-CN" sz="2400" dirty="0">
                <a:solidFill>
                  <a:schemeClr val="tx1"/>
                </a:solidFill>
                <a:latin typeface="仿宋" panose="02010609060101010101" pitchFamily="49" charset="-122"/>
                <a:ea typeface="仿宋" panose="02010609060101010101" pitchFamily="49" charset="-122"/>
                <a:cs typeface="Times New Roman" pitchFamily="18" charset="0"/>
              </a:rPr>
              <a:t>。</a:t>
            </a:r>
            <a:endParaRPr lang="zh-CN" altLang="en-US" sz="2400" dirty="0">
              <a:solidFill>
                <a:schemeClr val="tx1"/>
              </a:solidFill>
              <a:latin typeface="仿宋" panose="02010609060101010101" pitchFamily="49" charset="-122"/>
              <a:ea typeface="仿宋" panose="02010609060101010101" pitchFamily="49" charset="-122"/>
              <a:cs typeface="Times New Roman" pitchFamily="18" charset="0"/>
            </a:endParaRPr>
          </a:p>
        </p:txBody>
      </p:sp>
      <p:sp>
        <p:nvSpPr>
          <p:cNvPr id="29" name="内容占位符 2">
            <a:extLst>
              <a:ext uri="{FF2B5EF4-FFF2-40B4-BE49-F238E27FC236}">
                <a16:creationId xmlns:a16="http://schemas.microsoft.com/office/drawing/2014/main" id="{7F6A6AB4-A381-4E98-B0B2-FDF7E939ACAC}"/>
              </a:ext>
            </a:extLst>
          </p:cNvPr>
          <p:cNvSpPr txBox="1">
            <a:spLocks/>
          </p:cNvSpPr>
          <p:nvPr/>
        </p:nvSpPr>
        <p:spPr>
          <a:xfrm>
            <a:off x="1459961" y="1917385"/>
            <a:ext cx="6159908" cy="61422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b="1" dirty="0">
                <a:solidFill>
                  <a:schemeClr val="tx1"/>
                </a:solidFill>
                <a:latin typeface="仿宋" panose="02010609060101010101" pitchFamily="49" charset="-122"/>
                <a:ea typeface="仿宋" panose="02010609060101010101" pitchFamily="49" charset="-122"/>
              </a:rPr>
              <a:t>finally</a:t>
            </a:r>
            <a:r>
              <a:rPr lang="zh-CN" altLang="en-US" sz="2400" b="1" dirty="0">
                <a:solidFill>
                  <a:schemeClr val="tx1"/>
                </a:solidFill>
                <a:latin typeface="仿宋" panose="02010609060101010101" pitchFamily="49" charset="-122"/>
                <a:ea typeface="仿宋" panose="02010609060101010101" pitchFamily="49" charset="-122"/>
              </a:rPr>
              <a:t>语句块不会执行的几种特殊情况：</a:t>
            </a:r>
          </a:p>
        </p:txBody>
      </p:sp>
    </p:spTree>
    <p:extLst>
      <p:ext uri="{BB962C8B-B14F-4D97-AF65-F5344CB8AC3E}">
        <p14:creationId xmlns:p14="http://schemas.microsoft.com/office/powerpoint/2010/main" val="63831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0-#ppt_w/2"/>
                                          </p:val>
                                        </p:tav>
                                        <p:tav tm="100000">
                                          <p:val>
                                            <p:strVal val="#ppt_x"/>
                                          </p:val>
                                        </p:tav>
                                      </p:tavLst>
                                    </p:anim>
                                    <p:anim calcmode="lin" valueType="num">
                                      <p:cBhvr additive="base">
                                        <p:cTn id="21" dur="500" fill="hold"/>
                                        <p:tgtEl>
                                          <p:spTgt spid="29"/>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2" presetClass="entr" presetSubtype="3" fill="hold" grpId="0" nodeType="after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28">
                                            <p:txEl>
                                              <p:pRg st="1" end="1"/>
                                            </p:txEl>
                                          </p:spTgt>
                                        </p:tgtEl>
                                        <p:attrNameLst>
                                          <p:attrName>style.visibility</p:attrName>
                                        </p:attrNameLst>
                                      </p:cBhvr>
                                      <p:to>
                                        <p:strVal val="visible"/>
                                      </p:to>
                                    </p:set>
                                    <p:anim calcmode="lin" valueType="num">
                                      <p:cBhvr additive="base">
                                        <p:cTn id="31" dur="500" fill="hold"/>
                                        <p:tgtEl>
                                          <p:spTgt spid="28">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28">
                                            <p:txEl>
                                              <p:pRg st="2" end="2"/>
                                            </p:txEl>
                                          </p:spTgt>
                                        </p:tgtEl>
                                        <p:attrNameLst>
                                          <p:attrName>style.visibility</p:attrName>
                                        </p:attrNameLst>
                                      </p:cBhvr>
                                      <p:to>
                                        <p:strVal val="visible"/>
                                      </p:to>
                                    </p:set>
                                    <p:anim calcmode="lin" valueType="num">
                                      <p:cBhvr additive="base">
                                        <p:cTn id="37" dur="500" fill="hold"/>
                                        <p:tgtEl>
                                          <p:spTgt spid="28">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anim calcmode="lin" valueType="num">
                                      <p:cBhvr additive="base">
                                        <p:cTn id="43" dur="500" fill="hold"/>
                                        <p:tgtEl>
                                          <p:spTgt spid="28">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8" grpId="0" uiExpand="1" build="p"/>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try-catch-finally</a:t>
              </a:r>
              <a:r>
                <a:rPr lang="zh-CN" altLang="en-US" sz="2400" b="1" dirty="0">
                  <a:solidFill>
                    <a:schemeClr val="tx1"/>
                  </a:solidFill>
                  <a:latin typeface="仿宋" panose="02010609060101010101" pitchFamily="49" charset="-122"/>
                  <a:ea typeface="仿宋" panose="02010609060101010101" pitchFamily="49" charset="-122"/>
                </a:rPr>
                <a:t>异常处理语句</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729407" y="1632659"/>
            <a:ext cx="10741713" cy="313696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2">
            <a:extLst>
              <a:ext uri="{FF2B5EF4-FFF2-40B4-BE49-F238E27FC236}">
                <a16:creationId xmlns:a16="http://schemas.microsoft.com/office/drawing/2014/main" id="{33EDDD89-FE43-43A4-88AF-98852091A260}"/>
              </a:ext>
            </a:extLst>
          </p:cNvPr>
          <p:cNvSpPr txBox="1">
            <a:spLocks/>
          </p:cNvSpPr>
          <p:nvPr/>
        </p:nvSpPr>
        <p:spPr>
          <a:xfrm>
            <a:off x="1032500" y="1929122"/>
            <a:ext cx="9903707" cy="2590200"/>
          </a:xfrm>
          <a:prstGeom prst="rect">
            <a:avLst/>
          </a:prstGeom>
        </p:spPr>
        <p:txBody>
          <a:bodyPr vert="horz" lIns="121889" tIns="60944" rIns="121889" bIns="60944" rtlCol="0">
            <a:noAutofit/>
          </a:bodyPr>
          <a:lstStyle>
            <a:defPPr>
              <a:defRPr lang="en-US"/>
            </a:defPPr>
            <a:lvl1pPr marL="457189" indent="-457189">
              <a:lnSpc>
                <a:spcPct val="120000"/>
              </a:lnSpc>
              <a:spcBef>
                <a:spcPts val="0"/>
              </a:spcBef>
              <a:buClr>
                <a:schemeClr val="tx1"/>
              </a:buClr>
              <a:buFont typeface="Wingdings" pitchFamily="2" charset="2"/>
              <a:buChar char="Ø"/>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r>
              <a:rPr lang="zh-CN" altLang="en-US" sz="2400" dirty="0">
                <a:latin typeface="仿宋" panose="02010609060101010101" pitchFamily="49" charset="-122"/>
                <a:ea typeface="仿宋" panose="02010609060101010101" pitchFamily="49" charset="-122"/>
              </a:rPr>
              <a:t>必须在 </a:t>
            </a:r>
            <a:r>
              <a:rPr lang="en-US" altLang="zh-CN" sz="2400" dirty="0">
                <a:latin typeface="仿宋" panose="02010609060101010101" pitchFamily="49" charset="-122"/>
                <a:ea typeface="仿宋" panose="02010609060101010101" pitchFamily="49" charset="-122"/>
              </a:rPr>
              <a:t>try </a:t>
            </a:r>
            <a:r>
              <a:rPr lang="zh-CN" altLang="en-US" sz="2400" dirty="0">
                <a:latin typeface="仿宋" panose="02010609060101010101" pitchFamily="49" charset="-122"/>
                <a:ea typeface="仿宋" panose="02010609060101010101" pitchFamily="49" charset="-122"/>
              </a:rPr>
              <a:t>之后添加 </a:t>
            </a:r>
            <a:r>
              <a:rPr lang="en-US" altLang="zh-CN" sz="2400" dirty="0">
                <a:latin typeface="仿宋" panose="02010609060101010101" pitchFamily="49" charset="-122"/>
                <a:ea typeface="仿宋" panose="02010609060101010101" pitchFamily="49" charset="-122"/>
              </a:rPr>
              <a:t>catch </a:t>
            </a:r>
            <a:r>
              <a:rPr lang="zh-CN" altLang="en-US" sz="2400" dirty="0">
                <a:latin typeface="仿宋" panose="02010609060101010101" pitchFamily="49" charset="-122"/>
                <a:ea typeface="仿宋" panose="02010609060101010101" pitchFamily="49" charset="-122"/>
              </a:rPr>
              <a:t>或 </a:t>
            </a:r>
            <a:r>
              <a:rPr lang="en-US" altLang="zh-CN" sz="2400" dirty="0">
                <a:latin typeface="仿宋" panose="02010609060101010101" pitchFamily="49" charset="-122"/>
                <a:ea typeface="仿宋" panose="02010609060101010101" pitchFamily="49" charset="-122"/>
              </a:rPr>
              <a:t>finally </a:t>
            </a:r>
            <a:r>
              <a:rPr lang="zh-CN" altLang="en-US" sz="2400" dirty="0">
                <a:latin typeface="仿宋" panose="02010609060101010101" pitchFamily="49" charset="-122"/>
                <a:ea typeface="仿宋" panose="02010609060101010101" pitchFamily="49" charset="-122"/>
              </a:rPr>
              <a:t>块。</a:t>
            </a:r>
          </a:p>
          <a:p>
            <a:r>
              <a:rPr lang="en-US" altLang="zh-CN" sz="2400" dirty="0">
                <a:latin typeface="仿宋" panose="02010609060101010101" pitchFamily="49" charset="-122"/>
                <a:ea typeface="仿宋" panose="02010609060101010101" pitchFamily="49" charset="-122"/>
              </a:rPr>
              <a:t>try </a:t>
            </a:r>
            <a:r>
              <a:rPr lang="zh-CN" altLang="en-US" sz="2400" dirty="0">
                <a:latin typeface="仿宋" panose="02010609060101010101" pitchFamily="49" charset="-122"/>
                <a:ea typeface="仿宋" panose="02010609060101010101" pitchFamily="49" charset="-122"/>
              </a:rPr>
              <a:t>块后可同时接 </a:t>
            </a:r>
            <a:r>
              <a:rPr lang="en-US" altLang="zh-CN" sz="2400" dirty="0">
                <a:latin typeface="仿宋" panose="02010609060101010101" pitchFamily="49" charset="-122"/>
                <a:ea typeface="仿宋" panose="02010609060101010101" pitchFamily="49" charset="-122"/>
              </a:rPr>
              <a:t>catch </a:t>
            </a:r>
            <a:r>
              <a:rPr lang="zh-CN" altLang="en-US" sz="2400" dirty="0">
                <a:latin typeface="仿宋" panose="02010609060101010101" pitchFamily="49" charset="-122"/>
                <a:ea typeface="仿宋" panose="02010609060101010101" pitchFamily="49" charset="-122"/>
              </a:rPr>
              <a:t>和 </a:t>
            </a:r>
            <a:r>
              <a:rPr lang="en-US" altLang="zh-CN" sz="2400" dirty="0">
                <a:latin typeface="仿宋" panose="02010609060101010101" pitchFamily="49" charset="-122"/>
                <a:ea typeface="仿宋" panose="02010609060101010101" pitchFamily="49" charset="-122"/>
              </a:rPr>
              <a:t>finally </a:t>
            </a:r>
            <a:r>
              <a:rPr lang="zh-CN" altLang="en-US" sz="2400" dirty="0">
                <a:latin typeface="仿宋" panose="02010609060101010101" pitchFamily="49" charset="-122"/>
                <a:ea typeface="仿宋" panose="02010609060101010101" pitchFamily="49" charset="-122"/>
              </a:rPr>
              <a:t>块，但至少有一个块。</a:t>
            </a:r>
          </a:p>
          <a:p>
            <a:r>
              <a:rPr lang="zh-CN" altLang="en-US" sz="2400" dirty="0">
                <a:latin typeface="仿宋" panose="02010609060101010101" pitchFamily="49" charset="-122"/>
                <a:ea typeface="仿宋" panose="02010609060101010101" pitchFamily="49" charset="-122"/>
              </a:rPr>
              <a:t>若同时使用 </a:t>
            </a:r>
            <a:r>
              <a:rPr lang="en-US" altLang="zh-CN" sz="2400" dirty="0">
                <a:latin typeface="仿宋" panose="02010609060101010101" pitchFamily="49" charset="-122"/>
                <a:ea typeface="仿宋" panose="02010609060101010101" pitchFamily="49" charset="-122"/>
              </a:rPr>
              <a:t>catch </a:t>
            </a:r>
            <a:r>
              <a:rPr lang="zh-CN" altLang="en-US" sz="2400" dirty="0">
                <a:latin typeface="仿宋" panose="02010609060101010101" pitchFamily="49" charset="-122"/>
                <a:ea typeface="仿宋" panose="02010609060101010101" pitchFamily="49" charset="-122"/>
              </a:rPr>
              <a:t>和 </a:t>
            </a:r>
            <a:r>
              <a:rPr lang="en-US" altLang="zh-CN" sz="2400" dirty="0">
                <a:latin typeface="仿宋" panose="02010609060101010101" pitchFamily="49" charset="-122"/>
                <a:ea typeface="仿宋" panose="02010609060101010101" pitchFamily="49" charset="-122"/>
              </a:rPr>
              <a:t>finally </a:t>
            </a:r>
            <a:r>
              <a:rPr lang="zh-CN" altLang="en-US" sz="2400" dirty="0">
                <a:latin typeface="仿宋" panose="02010609060101010101" pitchFamily="49" charset="-122"/>
                <a:ea typeface="仿宋" panose="02010609060101010101" pitchFamily="49" charset="-122"/>
              </a:rPr>
              <a:t>块，则必须将 </a:t>
            </a:r>
            <a:r>
              <a:rPr lang="en-US" altLang="zh-CN" sz="2400" dirty="0">
                <a:latin typeface="仿宋" panose="02010609060101010101" pitchFamily="49" charset="-122"/>
                <a:ea typeface="仿宋" panose="02010609060101010101" pitchFamily="49" charset="-122"/>
              </a:rPr>
              <a:t>catch </a:t>
            </a:r>
            <a:r>
              <a:rPr lang="zh-CN" altLang="en-US" sz="2400" dirty="0">
                <a:latin typeface="仿宋" panose="02010609060101010101" pitchFamily="49" charset="-122"/>
                <a:ea typeface="仿宋" panose="02010609060101010101" pitchFamily="49" charset="-122"/>
              </a:rPr>
              <a:t>块放在 </a:t>
            </a:r>
            <a:r>
              <a:rPr lang="en-US" altLang="zh-CN" sz="2400" dirty="0">
                <a:latin typeface="仿宋" panose="02010609060101010101" pitchFamily="49" charset="-122"/>
                <a:ea typeface="仿宋" panose="02010609060101010101" pitchFamily="49" charset="-122"/>
              </a:rPr>
              <a:t>try </a:t>
            </a:r>
            <a:r>
              <a:rPr lang="zh-CN" altLang="en-US" sz="2400" dirty="0">
                <a:latin typeface="仿宋" panose="02010609060101010101" pitchFamily="49" charset="-122"/>
                <a:ea typeface="仿宋" panose="02010609060101010101" pitchFamily="49" charset="-122"/>
              </a:rPr>
              <a:t>块</a:t>
            </a:r>
            <a:br>
              <a:rPr lang="en-US" altLang="zh-CN" sz="2400" dirty="0">
                <a:latin typeface="仿宋" panose="02010609060101010101" pitchFamily="49" charset="-122"/>
                <a:ea typeface="仿宋" panose="02010609060101010101" pitchFamily="49" charset="-122"/>
              </a:rPr>
            </a:br>
            <a:r>
              <a:rPr lang="zh-CN" altLang="en-US" sz="2400" dirty="0">
                <a:latin typeface="仿宋" panose="02010609060101010101" pitchFamily="49" charset="-122"/>
                <a:ea typeface="仿宋" panose="02010609060101010101" pitchFamily="49" charset="-122"/>
              </a:rPr>
              <a:t>之后。</a:t>
            </a:r>
          </a:p>
          <a:p>
            <a:r>
              <a:rPr lang="zh-CN" altLang="en-US" sz="2400" dirty="0">
                <a:latin typeface="仿宋" panose="02010609060101010101" pitchFamily="49" charset="-122"/>
                <a:ea typeface="仿宋" panose="02010609060101010101" pitchFamily="49" charset="-122"/>
              </a:rPr>
              <a:t>可嵌套 </a:t>
            </a:r>
            <a:r>
              <a:rPr lang="en-US" altLang="zh-CN" sz="2400" dirty="0">
                <a:latin typeface="仿宋" panose="02010609060101010101" pitchFamily="49" charset="-122"/>
                <a:ea typeface="仿宋" panose="02010609060101010101" pitchFamily="49" charset="-122"/>
              </a:rPr>
              <a:t>try-catch-finally </a:t>
            </a:r>
            <a:r>
              <a:rPr lang="zh-CN" altLang="en-US" sz="2400" dirty="0">
                <a:latin typeface="仿宋" panose="02010609060101010101" pitchFamily="49" charset="-122"/>
                <a:ea typeface="仿宋" panose="02010609060101010101" pitchFamily="49" charset="-122"/>
              </a:rPr>
              <a:t>结构，在 </a:t>
            </a:r>
            <a:r>
              <a:rPr lang="en-US" altLang="zh-CN" sz="2400" dirty="0">
                <a:latin typeface="仿宋" panose="02010609060101010101" pitchFamily="49" charset="-122"/>
                <a:ea typeface="仿宋" panose="02010609060101010101" pitchFamily="49" charset="-122"/>
              </a:rPr>
              <a:t>try-catch-finally </a:t>
            </a:r>
            <a:r>
              <a:rPr lang="zh-CN" altLang="en-US" sz="2400" dirty="0">
                <a:latin typeface="仿宋" panose="02010609060101010101" pitchFamily="49" charset="-122"/>
                <a:ea typeface="仿宋" panose="02010609060101010101" pitchFamily="49" charset="-122"/>
              </a:rPr>
              <a:t>结构中，可重新抛出异常。</a:t>
            </a:r>
          </a:p>
        </p:txBody>
      </p:sp>
      <p:sp>
        <p:nvSpPr>
          <p:cNvPr id="29" name="内容占位符 2">
            <a:extLst>
              <a:ext uri="{FF2B5EF4-FFF2-40B4-BE49-F238E27FC236}">
                <a16:creationId xmlns:a16="http://schemas.microsoft.com/office/drawing/2014/main" id="{D36D91E5-1ECD-49C6-9936-045633E69AA8}"/>
              </a:ext>
            </a:extLst>
          </p:cNvPr>
          <p:cNvSpPr txBox="1">
            <a:spLocks/>
          </p:cNvSpPr>
          <p:nvPr/>
        </p:nvSpPr>
        <p:spPr>
          <a:xfrm>
            <a:off x="733015" y="5045085"/>
            <a:ext cx="10738105" cy="64755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例</a:t>
            </a:r>
            <a:r>
              <a:rPr lang="en-US" altLang="zh-CN" sz="2400" dirty="0">
                <a:solidFill>
                  <a:schemeClr val="tx1"/>
                </a:solidFill>
                <a:latin typeface="仿宋" panose="02010609060101010101" pitchFamily="49" charset="-122"/>
                <a:ea typeface="仿宋" panose="02010609060101010101" pitchFamily="49" charset="-122"/>
              </a:rPr>
              <a:t>5.2】</a:t>
            </a:r>
            <a:r>
              <a:rPr lang="zh-CN" altLang="en-US" sz="2400" dirty="0">
                <a:solidFill>
                  <a:schemeClr val="tx1"/>
                </a:solidFill>
                <a:latin typeface="仿宋" panose="02010609060101010101" pitchFamily="49" charset="-122"/>
                <a:ea typeface="仿宋" panose="02010609060101010101" pitchFamily="49" charset="-122"/>
              </a:rPr>
              <a:t>从键盘读入前</a:t>
            </a:r>
            <a:r>
              <a:rPr lang="en-US" altLang="zh-CN" sz="2400" dirty="0">
                <a:solidFill>
                  <a:schemeClr val="tx1"/>
                </a:solidFill>
                <a:latin typeface="仿宋" panose="02010609060101010101" pitchFamily="49" charset="-122"/>
                <a:ea typeface="仿宋" panose="02010609060101010101" pitchFamily="49" charset="-122"/>
              </a:rPr>
              <a:t>6</a:t>
            </a:r>
            <a:r>
              <a:rPr lang="zh-CN" altLang="en-US" sz="2400" dirty="0">
                <a:solidFill>
                  <a:schemeClr val="tx1"/>
                </a:solidFill>
                <a:latin typeface="仿宋" panose="02010609060101010101" pitchFamily="49" charset="-122"/>
                <a:ea typeface="仿宋" panose="02010609060101010101" pitchFamily="49" charset="-122"/>
              </a:rPr>
              <a:t>个月的工资，计算平均工资收入。</a:t>
            </a:r>
            <a:r>
              <a:rPr lang="en-US" altLang="zh-CN" sz="2400" dirty="0">
                <a:solidFill>
                  <a:schemeClr val="tx1"/>
                </a:solidFill>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Example5_02.java</a:t>
            </a:r>
            <a:r>
              <a:rPr lang="zh-CN" altLang="en-US" sz="2400" dirty="0">
                <a:solidFill>
                  <a:schemeClr val="tx1"/>
                </a:solidFill>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 </a:t>
            </a:r>
            <a:endParaRPr lang="zh-CN" altLang="en-US"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5089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28">
                                            <p:txEl>
                                              <p:pRg st="0" end="0"/>
                                            </p:txEl>
                                          </p:spTgt>
                                        </p:tgtEl>
                                        <p:attrNameLst>
                                          <p:attrName>style.visibility</p:attrName>
                                        </p:attrNameLst>
                                      </p:cBhvr>
                                      <p:to>
                                        <p:strVal val="visible"/>
                                      </p:to>
                                    </p:set>
                                    <p:anim calcmode="lin" valueType="num">
                                      <p:cBhvr additive="base">
                                        <p:cTn id="20"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28">
                                            <p:txEl>
                                              <p:pRg st="1" end="1"/>
                                            </p:txEl>
                                          </p:spTgt>
                                        </p:tgtEl>
                                        <p:attrNameLst>
                                          <p:attrName>style.visibility</p:attrName>
                                        </p:attrNameLst>
                                      </p:cBhvr>
                                      <p:to>
                                        <p:strVal val="visible"/>
                                      </p:to>
                                    </p:set>
                                    <p:anim calcmode="lin" valueType="num">
                                      <p:cBhvr additive="base">
                                        <p:cTn id="26" dur="500" fill="hold"/>
                                        <p:tgtEl>
                                          <p:spTgt spid="28">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28">
                                            <p:txEl>
                                              <p:pRg st="2" end="2"/>
                                            </p:txEl>
                                          </p:spTgt>
                                        </p:tgtEl>
                                        <p:attrNameLst>
                                          <p:attrName>style.visibility</p:attrName>
                                        </p:attrNameLst>
                                      </p:cBhvr>
                                      <p:to>
                                        <p:strVal val="visible"/>
                                      </p:to>
                                    </p:set>
                                    <p:anim calcmode="lin" valueType="num">
                                      <p:cBhvr additive="base">
                                        <p:cTn id="32" dur="500" fill="hold"/>
                                        <p:tgtEl>
                                          <p:spTgt spid="28">
                                            <p:txEl>
                                              <p:pRg st="2" end="2"/>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28">
                                            <p:txEl>
                                              <p:pRg st="3" end="3"/>
                                            </p:txEl>
                                          </p:spTgt>
                                        </p:tgtEl>
                                        <p:attrNameLst>
                                          <p:attrName>style.visibility</p:attrName>
                                        </p:attrNameLst>
                                      </p:cBhvr>
                                      <p:to>
                                        <p:strVal val="visible"/>
                                      </p:to>
                                    </p:set>
                                    <p:anim calcmode="lin" valueType="num">
                                      <p:cBhvr additive="base">
                                        <p:cTn id="38" dur="500" fill="hold"/>
                                        <p:tgtEl>
                                          <p:spTgt spid="28">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8">
                                            <p:txEl>
                                              <p:pRg st="3" end="3"/>
                                            </p:txEl>
                                          </p:spTgt>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 presetClass="entr" presetSubtype="2"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1+#ppt_w/2"/>
                                          </p:val>
                                        </p:tav>
                                        <p:tav tm="100000">
                                          <p:val>
                                            <p:strVal val="#ppt_x"/>
                                          </p:val>
                                        </p:tav>
                                      </p:tavLst>
                                    </p:anim>
                                    <p:anim calcmode="lin" valueType="num">
                                      <p:cBhvr additive="base">
                                        <p:cTn id="44"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8" grpId="0" uiExpand="1" build="p"/>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Throw</a:t>
              </a:r>
              <a:r>
                <a:rPr lang="zh-CN" altLang="en-US" sz="2400" b="1" dirty="0">
                  <a:solidFill>
                    <a:schemeClr val="tx1"/>
                  </a:solidFill>
                  <a:latin typeface="仿宋" panose="02010609060101010101" pitchFamily="49" charset="-122"/>
                  <a:ea typeface="仿宋" panose="02010609060101010101" pitchFamily="49" charset="-122"/>
                </a:rPr>
                <a:t>异常抛出语句</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D6BFEB0D-95D1-435A-8094-3A526FF9C7B2}"/>
              </a:ext>
            </a:extLst>
          </p:cNvPr>
          <p:cNvSpPr/>
          <p:nvPr/>
        </p:nvSpPr>
        <p:spPr>
          <a:xfrm>
            <a:off x="1831590" y="2054489"/>
            <a:ext cx="3885301" cy="614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31" name="内容占位符 2">
            <a:extLst>
              <a:ext uri="{FF2B5EF4-FFF2-40B4-BE49-F238E27FC236}">
                <a16:creationId xmlns:a16="http://schemas.microsoft.com/office/drawing/2014/main" id="{38B6957D-EAC0-4188-8094-0EDC95659062}"/>
              </a:ext>
            </a:extLst>
          </p:cNvPr>
          <p:cNvSpPr txBox="1">
            <a:spLocks/>
          </p:cNvSpPr>
          <p:nvPr/>
        </p:nvSpPr>
        <p:spPr>
          <a:xfrm>
            <a:off x="917403" y="1375757"/>
            <a:ext cx="10357194" cy="57851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en-US" altLang="zh-CN" sz="2400" dirty="0">
                <a:solidFill>
                  <a:schemeClr val="tx1"/>
                </a:solidFill>
                <a:latin typeface="仿宋" panose="02010609060101010101" pitchFamily="49" charset="-122"/>
                <a:ea typeface="仿宋" panose="02010609060101010101" pitchFamily="49" charset="-122"/>
              </a:rPr>
              <a:t>throw</a:t>
            </a:r>
            <a:r>
              <a:rPr lang="zh-CN" altLang="en-US" sz="2400" dirty="0">
                <a:solidFill>
                  <a:schemeClr val="tx1"/>
                </a:solidFill>
                <a:latin typeface="仿宋" panose="02010609060101010101" pitchFamily="49" charset="-122"/>
                <a:ea typeface="仿宋" panose="02010609060101010101" pitchFamily="49" charset="-122"/>
              </a:rPr>
              <a:t>语句的语法格式为：</a:t>
            </a:r>
            <a:endParaRPr lang="en-US" altLang="zh-CN" sz="2400" dirty="0">
              <a:solidFill>
                <a:schemeClr val="tx1"/>
              </a:solidFill>
              <a:latin typeface="仿宋" panose="02010609060101010101" pitchFamily="49" charset="-122"/>
              <a:ea typeface="仿宋" panose="02010609060101010101" pitchFamily="49" charset="-122"/>
            </a:endParaRPr>
          </a:p>
          <a:p>
            <a:pPr marL="0" indent="984053">
              <a:lnSpc>
                <a:spcPct val="150000"/>
              </a:lnSpc>
              <a:buNone/>
            </a:pPr>
            <a:r>
              <a:rPr lang="en-US" altLang="zh-CN" sz="2400" dirty="0">
                <a:solidFill>
                  <a:schemeClr val="tx1"/>
                </a:solidFill>
                <a:latin typeface="仿宋" panose="02010609060101010101" pitchFamily="49" charset="-122"/>
                <a:ea typeface="仿宋" panose="02010609060101010101" pitchFamily="49" charset="-122"/>
              </a:rPr>
              <a:t>throw </a:t>
            </a:r>
            <a:r>
              <a:rPr lang="zh-CN" altLang="en-US" sz="2400" dirty="0">
                <a:solidFill>
                  <a:schemeClr val="tx1"/>
                </a:solidFill>
                <a:latin typeface="仿宋" panose="02010609060101010101" pitchFamily="49" charset="-122"/>
                <a:ea typeface="仿宋" panose="02010609060101010101" pitchFamily="49" charset="-122"/>
              </a:rPr>
              <a:t>异常类对象</a:t>
            </a:r>
            <a:r>
              <a:rPr lang="en-US" altLang="zh-CN" sz="2400" dirty="0">
                <a:solidFill>
                  <a:schemeClr val="tx1"/>
                </a:solidFill>
                <a:latin typeface="仿宋" panose="02010609060101010101" pitchFamily="49" charset="-122"/>
                <a:ea typeface="仿宋" panose="02010609060101010101" pitchFamily="49" charset="-122"/>
              </a:rPr>
              <a:t>;</a:t>
            </a:r>
          </a:p>
          <a:p>
            <a:pPr marL="0" indent="457109">
              <a:lnSpc>
                <a:spcPct val="150000"/>
              </a:lnSpc>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5" name="内容占位符 2">
            <a:extLst>
              <a:ext uri="{FF2B5EF4-FFF2-40B4-BE49-F238E27FC236}">
                <a16:creationId xmlns:a16="http://schemas.microsoft.com/office/drawing/2014/main" id="{93BE95FA-110F-4251-B17B-08CF20F03EEA}"/>
              </a:ext>
            </a:extLst>
          </p:cNvPr>
          <p:cNvSpPr txBox="1">
            <a:spLocks/>
          </p:cNvSpPr>
          <p:nvPr/>
        </p:nvSpPr>
        <p:spPr>
          <a:xfrm>
            <a:off x="917403" y="2055563"/>
            <a:ext cx="7313506" cy="614220"/>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279" lvl="1" indent="457109">
              <a:lnSpc>
                <a:spcPct val="150000"/>
              </a:lnSpc>
              <a:buNone/>
            </a:pPr>
            <a:endParaRPr lang="en-US" altLang="zh-CN" sz="2400" dirty="0">
              <a:solidFill>
                <a:schemeClr val="tx1"/>
              </a:solidFill>
              <a:latin typeface="仿宋" panose="02010609060101010101" pitchFamily="49" charset="-122"/>
              <a:ea typeface="仿宋" panose="02010609060101010101" pitchFamily="49" charset="-122"/>
            </a:endParaRPr>
          </a:p>
        </p:txBody>
      </p:sp>
      <p:sp>
        <p:nvSpPr>
          <p:cNvPr id="56" name="内容占位符 2">
            <a:extLst>
              <a:ext uri="{FF2B5EF4-FFF2-40B4-BE49-F238E27FC236}">
                <a16:creationId xmlns:a16="http://schemas.microsoft.com/office/drawing/2014/main" id="{C96F2BEB-4877-497D-A18C-1C22893C21B0}"/>
              </a:ext>
            </a:extLst>
          </p:cNvPr>
          <p:cNvSpPr txBox="1">
            <a:spLocks/>
          </p:cNvSpPr>
          <p:nvPr/>
        </p:nvSpPr>
        <p:spPr>
          <a:xfrm>
            <a:off x="917404" y="2670857"/>
            <a:ext cx="10665530" cy="2199102"/>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执行</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throw</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语句，会抛出一个</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Throwable</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类型的异常。程序会在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throw</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语句后立即终止，它后面的语句不再执行，然后在包含它的所有</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块中（包括在上层调用方法中）从里向外寻找含有与其匹配的</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子句。例如：</a:t>
            </a:r>
          </a:p>
        </p:txBody>
      </p:sp>
      <p:sp>
        <p:nvSpPr>
          <p:cNvPr id="57" name="矩形 56">
            <a:extLst>
              <a:ext uri="{FF2B5EF4-FFF2-40B4-BE49-F238E27FC236}">
                <a16:creationId xmlns:a16="http://schemas.microsoft.com/office/drawing/2014/main" id="{D73289DD-A459-4A28-BB6A-539B58A6B172}"/>
              </a:ext>
            </a:extLst>
          </p:cNvPr>
          <p:cNvSpPr/>
          <p:nvPr/>
        </p:nvSpPr>
        <p:spPr>
          <a:xfrm>
            <a:off x="1831591" y="4336177"/>
            <a:ext cx="4192656" cy="729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仿宋" panose="02010609060101010101" pitchFamily="49" charset="-122"/>
              <a:ea typeface="仿宋" panose="02010609060101010101" pitchFamily="49" charset="-122"/>
            </a:endParaRPr>
          </a:p>
        </p:txBody>
      </p:sp>
      <p:sp>
        <p:nvSpPr>
          <p:cNvPr id="58" name="内容占位符 2">
            <a:extLst>
              <a:ext uri="{FF2B5EF4-FFF2-40B4-BE49-F238E27FC236}">
                <a16:creationId xmlns:a16="http://schemas.microsoft.com/office/drawing/2014/main" id="{90D4247B-DB4D-4CEE-9E8A-41843C102307}"/>
              </a:ext>
            </a:extLst>
          </p:cNvPr>
          <p:cNvSpPr txBox="1">
            <a:spLocks/>
          </p:cNvSpPr>
          <p:nvPr/>
        </p:nvSpPr>
        <p:spPr>
          <a:xfrm>
            <a:off x="1374497" y="4446422"/>
            <a:ext cx="6551683" cy="47741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531707">
              <a:buNone/>
            </a:pPr>
            <a:r>
              <a:rPr lang="en-US" altLang="zh-CN" sz="2400" dirty="0">
                <a:solidFill>
                  <a:schemeClr val="tx1"/>
                </a:solidFill>
                <a:latin typeface="仿宋" panose="02010609060101010101" pitchFamily="49" charset="-122"/>
                <a:ea typeface="仿宋" panose="02010609060101010101" pitchFamily="49" charset="-122"/>
              </a:rPr>
              <a:t>throw new </a:t>
            </a:r>
            <a:r>
              <a:rPr lang="en-US" altLang="zh-CN" sz="2400" dirty="0" err="1">
                <a:solidFill>
                  <a:schemeClr val="tx1"/>
                </a:solidFill>
                <a:latin typeface="仿宋" panose="02010609060101010101" pitchFamily="49" charset="-122"/>
                <a:ea typeface="仿宋" panose="02010609060101010101" pitchFamily="49" charset="-122"/>
              </a:rPr>
              <a:t>IOException</a:t>
            </a:r>
            <a:r>
              <a:rPr lang="en-US" altLang="zh-CN" sz="2400" dirty="0">
                <a:solidFill>
                  <a:schemeClr val="tx1"/>
                </a:solidFill>
                <a:latin typeface="仿宋" panose="02010609060101010101" pitchFamily="49" charset="-122"/>
                <a:ea typeface="仿宋" panose="02010609060101010101" pitchFamily="49" charset="-122"/>
              </a:rPr>
              <a:t>();</a:t>
            </a:r>
          </a:p>
        </p:txBody>
      </p:sp>
      <p:sp>
        <p:nvSpPr>
          <p:cNvPr id="59" name="内容占位符 2">
            <a:extLst>
              <a:ext uri="{FF2B5EF4-FFF2-40B4-BE49-F238E27FC236}">
                <a16:creationId xmlns:a16="http://schemas.microsoft.com/office/drawing/2014/main" id="{0DE606BF-BC61-4CBE-9282-98B702B320C1}"/>
              </a:ext>
            </a:extLst>
          </p:cNvPr>
          <p:cNvSpPr txBox="1">
            <a:spLocks/>
          </p:cNvSpPr>
          <p:nvPr/>
        </p:nvSpPr>
        <p:spPr>
          <a:xfrm>
            <a:off x="484475" y="2735571"/>
            <a:ext cx="10817896" cy="1395057"/>
          </a:xfrm>
          <a:prstGeom prst="rect">
            <a:avLst/>
          </a:prstGeom>
        </p:spPr>
        <p:txBody>
          <a:bodyPr vert="horz" lIns="121889" tIns="60944" rIns="121889" bIns="60944"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endParaRPr lang="en-US" altLang="zh-CN" sz="2400" dirty="0">
              <a:solidFill>
                <a:schemeClr val="tx1"/>
              </a:solidFill>
              <a:latin typeface="仿宋" panose="02010609060101010101" pitchFamily="49" charset="-122"/>
              <a:ea typeface="仿宋" panose="02010609060101010101" pitchFamily="49" charset="-122"/>
            </a:endParaRPr>
          </a:p>
        </p:txBody>
      </p:sp>
      <p:sp>
        <p:nvSpPr>
          <p:cNvPr id="60" name="矩形 59">
            <a:extLst>
              <a:ext uri="{FF2B5EF4-FFF2-40B4-BE49-F238E27FC236}">
                <a16:creationId xmlns:a16="http://schemas.microsoft.com/office/drawing/2014/main" id="{B9A1E7FA-536D-4F97-92CD-A174EE1DB663}"/>
              </a:ext>
            </a:extLst>
          </p:cNvPr>
          <p:cNvSpPr/>
          <p:nvPr/>
        </p:nvSpPr>
        <p:spPr>
          <a:xfrm>
            <a:off x="993585" y="5261057"/>
            <a:ext cx="10436984" cy="400110"/>
          </a:xfrm>
          <a:prstGeom prst="rect">
            <a:avLst/>
          </a:prstGeom>
        </p:spPr>
        <p:txBody>
          <a:bodyPr wrap="square">
            <a:spAutoFit/>
          </a:bodyPr>
          <a:lstStyle/>
          <a:p>
            <a:r>
              <a:rPr lang="zh-CN" altLang="zh-CN" sz="2000" b="1" dirty="0">
                <a:latin typeface="仿宋" panose="02010609060101010101" pitchFamily="49" charset="-122"/>
                <a:ea typeface="仿宋" panose="02010609060101010101" pitchFamily="49" charset="-122"/>
                <a:cs typeface="Times New Roman" pitchFamily="18" charset="0"/>
              </a:rPr>
              <a:t>注意</a:t>
            </a:r>
            <a:r>
              <a:rPr lang="zh-CN" altLang="en-US" sz="2000" b="1" dirty="0">
                <a:latin typeface="仿宋" panose="02010609060101010101" pitchFamily="49" charset="-122"/>
                <a:ea typeface="仿宋" panose="02010609060101010101" pitchFamily="49" charset="-122"/>
                <a:cs typeface="Times New Roman" pitchFamily="18" charset="0"/>
              </a:rPr>
              <a:t>：</a:t>
            </a:r>
            <a:r>
              <a:rPr lang="en-US" altLang="zh-CN" sz="2000" b="1" dirty="0">
                <a:latin typeface="仿宋" panose="02010609060101010101" pitchFamily="49" charset="-122"/>
                <a:ea typeface="仿宋" panose="02010609060101010101" pitchFamily="49" charset="-122"/>
                <a:cs typeface="Times New Roman" pitchFamily="18" charset="0"/>
              </a:rPr>
              <a:t>throw</a:t>
            </a:r>
            <a:r>
              <a:rPr lang="zh-CN" altLang="zh-CN" sz="2000" b="1" dirty="0">
                <a:latin typeface="仿宋" panose="02010609060101010101" pitchFamily="49" charset="-122"/>
                <a:ea typeface="仿宋" panose="02010609060101010101" pitchFamily="49" charset="-122"/>
                <a:cs typeface="Times New Roman" pitchFamily="18" charset="0"/>
              </a:rPr>
              <a:t>语句抛出的只能够是类</a:t>
            </a:r>
            <a:r>
              <a:rPr lang="en-US" altLang="zh-CN" sz="2000" b="1" dirty="0" err="1">
                <a:latin typeface="仿宋" panose="02010609060101010101" pitchFamily="49" charset="-122"/>
                <a:ea typeface="仿宋" panose="02010609060101010101" pitchFamily="49" charset="-122"/>
                <a:cs typeface="Times New Roman" pitchFamily="18" charset="0"/>
              </a:rPr>
              <a:t>Throwable</a:t>
            </a:r>
            <a:r>
              <a:rPr lang="en-US" altLang="zh-CN" sz="2000" b="1" dirty="0">
                <a:latin typeface="仿宋" panose="02010609060101010101" pitchFamily="49" charset="-122"/>
                <a:ea typeface="仿宋" panose="02010609060101010101" pitchFamily="49" charset="-122"/>
                <a:cs typeface="Times New Roman" pitchFamily="18" charset="0"/>
              </a:rPr>
              <a:t> </a:t>
            </a:r>
            <a:r>
              <a:rPr lang="zh-CN" altLang="zh-CN" sz="2000" b="1" dirty="0">
                <a:latin typeface="仿宋" panose="02010609060101010101" pitchFamily="49" charset="-122"/>
                <a:ea typeface="仿宋" panose="02010609060101010101" pitchFamily="49" charset="-122"/>
                <a:cs typeface="Times New Roman" pitchFamily="18" charset="0"/>
              </a:rPr>
              <a:t>或其子类的实例对象。</a:t>
            </a:r>
            <a:endParaRPr lang="zh-CN" altLang="en-US" sz="2000" b="1" dirty="0">
              <a:latin typeface="仿宋" panose="02010609060101010101" pitchFamily="49" charset="-122"/>
              <a:ea typeface="仿宋" panose="02010609060101010101" pitchFamily="49" charset="-122"/>
              <a:cs typeface="Times New Roman" pitchFamily="18" charset="0"/>
            </a:endParaRPr>
          </a:p>
        </p:txBody>
      </p:sp>
      <p:sp>
        <p:nvSpPr>
          <p:cNvPr id="61" name="文本框 60">
            <a:extLst>
              <a:ext uri="{FF2B5EF4-FFF2-40B4-BE49-F238E27FC236}">
                <a16:creationId xmlns:a16="http://schemas.microsoft.com/office/drawing/2014/main" id="{C538C010-10E1-4985-AB5C-8887A2BA7E3A}"/>
              </a:ext>
            </a:extLst>
          </p:cNvPr>
          <p:cNvSpPr txBox="1"/>
          <p:nvPr/>
        </p:nvSpPr>
        <p:spPr>
          <a:xfrm>
            <a:off x="130450" y="5664834"/>
            <a:ext cx="8185365" cy="461665"/>
          </a:xfrm>
          <a:prstGeom prst="rect">
            <a:avLst/>
          </a:prstGeom>
          <a:noFill/>
        </p:spPr>
        <p:txBody>
          <a:bodyPr wrap="square">
            <a:spAutoFit/>
          </a:bodyPr>
          <a:lstStyle/>
          <a:p>
            <a:pPr marL="0" indent="0">
              <a:buNone/>
            </a:pP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例</a:t>
            </a:r>
            <a:r>
              <a:rPr lang="en-US" altLang="zh-CN" sz="2400" b="1" dirty="0">
                <a:latin typeface="仿宋" panose="02010609060101010101" pitchFamily="49" charset="-122"/>
                <a:ea typeface="仿宋" panose="02010609060101010101" pitchFamily="49" charset="-122"/>
              </a:rPr>
              <a:t>5.3】</a:t>
            </a:r>
            <a:r>
              <a:rPr lang="zh-CN" altLang="en-US" sz="2400" b="1" dirty="0">
                <a:latin typeface="仿宋" panose="02010609060101010101" pitchFamily="49" charset="-122"/>
                <a:ea typeface="仿宋" panose="02010609060101010101" pitchFamily="49" charset="-122"/>
              </a:rPr>
              <a:t>使用</a:t>
            </a:r>
            <a:r>
              <a:rPr lang="en-US" altLang="zh-CN" sz="2400" b="1" dirty="0">
                <a:latin typeface="仿宋" panose="02010609060101010101" pitchFamily="49" charset="-122"/>
                <a:ea typeface="仿宋" panose="02010609060101010101" pitchFamily="49" charset="-122"/>
              </a:rPr>
              <a:t>throw</a:t>
            </a:r>
            <a:r>
              <a:rPr lang="zh-CN" altLang="en-US" sz="2400" b="1" dirty="0">
                <a:latin typeface="仿宋" panose="02010609060101010101" pitchFamily="49" charset="-122"/>
                <a:ea typeface="仿宋" panose="02010609060101010101" pitchFamily="49" charset="-122"/>
              </a:rPr>
              <a:t>语句抛出异常。</a:t>
            </a:r>
            <a:r>
              <a:rPr lang="en-US" altLang="zh-CN" sz="2400" b="1" dirty="0">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Example5_03.java</a:t>
            </a:r>
            <a:endParaRPr lang="en-US" altLang="zh-CN"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4889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31">
                                            <p:txEl>
                                              <p:pRg st="0" end="0"/>
                                            </p:txEl>
                                          </p:spTgt>
                                        </p:tgtEl>
                                        <p:attrNameLst>
                                          <p:attrName>style.visibility</p:attrName>
                                        </p:attrNameLst>
                                      </p:cBhvr>
                                      <p:to>
                                        <p:strVal val="visible"/>
                                      </p:to>
                                    </p:set>
                                    <p:anim calcmode="lin" valueType="num">
                                      <p:cBhvr additive="base">
                                        <p:cTn id="19"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31">
                                            <p:txEl>
                                              <p:pRg st="1" end="1"/>
                                            </p:txEl>
                                          </p:spTgt>
                                        </p:tgtEl>
                                        <p:attrNameLst>
                                          <p:attrName>style.visibility</p:attrName>
                                        </p:attrNameLst>
                                      </p:cBhvr>
                                      <p:to>
                                        <p:strVal val="visible"/>
                                      </p:to>
                                    </p:set>
                                    <p:anim calcmode="lin" valueType="num">
                                      <p:cBhvr additive="base">
                                        <p:cTn id="28" dur="500" fill="hold"/>
                                        <p:tgtEl>
                                          <p:spTgt spid="31">
                                            <p:txEl>
                                              <p:pRg st="1" end="1"/>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31">
                                            <p:txEl>
                                              <p:pRg st="1" end="1"/>
                                            </p:txEl>
                                          </p:spTgt>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3"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additive="base">
                                        <p:cTn id="33" dur="500" fill="hold"/>
                                        <p:tgtEl>
                                          <p:spTgt spid="56"/>
                                        </p:tgtEl>
                                        <p:attrNameLst>
                                          <p:attrName>ppt_x</p:attrName>
                                        </p:attrNameLst>
                                      </p:cBhvr>
                                      <p:tavLst>
                                        <p:tav tm="0">
                                          <p:val>
                                            <p:strVal val="1+#ppt_w/2"/>
                                          </p:val>
                                        </p:tav>
                                        <p:tav tm="100000">
                                          <p:val>
                                            <p:strVal val="#ppt_x"/>
                                          </p:val>
                                        </p:tav>
                                      </p:tavLst>
                                    </p:anim>
                                    <p:anim calcmode="lin" valueType="num">
                                      <p:cBhvr additive="base">
                                        <p:cTn id="34" dur="500" fill="hold"/>
                                        <p:tgtEl>
                                          <p:spTgt spid="56"/>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par>
                          <p:cTn id="40" fill="hold">
                            <p:stCondLst>
                              <p:cond delay="500"/>
                            </p:stCondLst>
                            <p:childTnLst>
                              <p:par>
                                <p:cTn id="41" presetID="2" presetClass="entr" presetSubtype="2"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1+#ppt_w/2"/>
                                          </p:val>
                                        </p:tav>
                                        <p:tav tm="100000">
                                          <p:val>
                                            <p:strVal val="#ppt_x"/>
                                          </p:val>
                                        </p:tav>
                                      </p:tavLst>
                                    </p:anim>
                                    <p:anim calcmode="lin" valueType="num">
                                      <p:cBhvr additive="base">
                                        <p:cTn id="44" dur="500" fill="hold"/>
                                        <p:tgtEl>
                                          <p:spTgt spid="58"/>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2" presetClass="entr" presetSubtype="9" fill="hold" grpId="0" nodeType="afterEffect">
                                  <p:stCondLst>
                                    <p:cond delay="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500" fill="hold"/>
                                        <p:tgtEl>
                                          <p:spTgt spid="60"/>
                                        </p:tgtEl>
                                        <p:attrNameLst>
                                          <p:attrName>ppt_x</p:attrName>
                                        </p:attrNameLst>
                                      </p:cBhvr>
                                      <p:tavLst>
                                        <p:tav tm="0">
                                          <p:val>
                                            <p:strVal val="0-#ppt_w/2"/>
                                          </p:val>
                                        </p:tav>
                                        <p:tav tm="100000">
                                          <p:val>
                                            <p:strVal val="#ppt_x"/>
                                          </p:val>
                                        </p:tav>
                                      </p:tavLst>
                                    </p:anim>
                                    <p:anim calcmode="lin" valueType="num">
                                      <p:cBhvr additive="base">
                                        <p:cTn id="49"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30" grpId="0" uiExpand="1" animBg="1"/>
      <p:bldP spid="31" grpId="0" uiExpand="1" build="p"/>
      <p:bldP spid="56" grpId="0"/>
      <p:bldP spid="57" grpId="0" animBg="1"/>
      <p:bldP spid="58" grpId="0"/>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自定义异常类型</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1143564" y="1887187"/>
            <a:ext cx="9190344" cy="244566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内容占位符 2">
            <a:extLst>
              <a:ext uri="{FF2B5EF4-FFF2-40B4-BE49-F238E27FC236}">
                <a16:creationId xmlns:a16="http://schemas.microsoft.com/office/drawing/2014/main" id="{88B9D9EA-C6A5-46A9-A8A2-ECE8D126EC0D}"/>
              </a:ext>
            </a:extLst>
          </p:cNvPr>
          <p:cNvSpPr txBox="1">
            <a:spLocks/>
          </p:cNvSpPr>
          <p:nvPr/>
        </p:nvSpPr>
        <p:spPr>
          <a:xfrm>
            <a:off x="1228778" y="2123568"/>
            <a:ext cx="9198989" cy="2676715"/>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允许用户根据需要自定义异常类</a:t>
            </a:r>
          </a:p>
          <a:p>
            <a:pPr marL="0" indent="457109">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自定义异常类必须继承自</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类。</a:t>
            </a:r>
          </a:p>
          <a:p>
            <a:pPr marL="0" indent="457109">
              <a:lnSpc>
                <a:spcPct val="15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自定义异常类的使用与系统定义的异常类的使用方法完全相同。</a:t>
            </a:r>
          </a:p>
        </p:txBody>
      </p:sp>
      <p:sp>
        <p:nvSpPr>
          <p:cNvPr id="31" name="内容占位符 2">
            <a:extLst>
              <a:ext uri="{FF2B5EF4-FFF2-40B4-BE49-F238E27FC236}">
                <a16:creationId xmlns:a16="http://schemas.microsoft.com/office/drawing/2014/main" id="{19CD4D68-93C9-4147-A037-7DB2BA0C7713}"/>
              </a:ext>
            </a:extLst>
          </p:cNvPr>
          <p:cNvSpPr txBox="1">
            <a:spLocks/>
          </p:cNvSpPr>
          <p:nvPr/>
        </p:nvSpPr>
        <p:spPr>
          <a:xfrm>
            <a:off x="793941" y="4848709"/>
            <a:ext cx="10038539" cy="123886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例</a:t>
            </a:r>
            <a:r>
              <a:rPr lang="en-US" altLang="zh-CN" sz="2400" b="1" dirty="0">
                <a:solidFill>
                  <a:schemeClr val="tx1"/>
                </a:solidFill>
                <a:latin typeface="仿宋" panose="02010609060101010101" pitchFamily="49" charset="-122"/>
                <a:ea typeface="仿宋" panose="02010609060101010101" pitchFamily="49" charset="-122"/>
              </a:rPr>
              <a:t>5.4】</a:t>
            </a:r>
            <a:r>
              <a:rPr lang="zh-CN" altLang="en-US" sz="2400" b="1" dirty="0">
                <a:solidFill>
                  <a:schemeClr val="tx1"/>
                </a:solidFill>
                <a:latin typeface="仿宋" panose="02010609060101010101" pitchFamily="49" charset="-122"/>
                <a:ea typeface="仿宋" panose="02010609060101010101" pitchFamily="49" charset="-122"/>
              </a:rPr>
              <a:t>从键盘录入用户的姓名和年龄信息，要求年龄不能是负数。试用异常处理机制完成程序设计。</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Example5_04.java</a:t>
            </a:r>
            <a:endParaRPr lang="en-US" altLang="zh-CN"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1879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30">
                                            <p:txEl>
                                              <p:pRg st="1" end="1"/>
                                            </p:txEl>
                                          </p:spTgt>
                                        </p:tgtEl>
                                        <p:attrNameLst>
                                          <p:attrName>style.visibility</p:attrName>
                                        </p:attrNameLst>
                                      </p:cBhvr>
                                      <p:to>
                                        <p:strVal val="visible"/>
                                      </p:to>
                                    </p:set>
                                    <p:anim calcmode="lin" valueType="num">
                                      <p:cBhvr additive="base">
                                        <p:cTn id="26"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30">
                                            <p:txEl>
                                              <p:pRg st="2" end="2"/>
                                            </p:txEl>
                                          </p:spTgt>
                                        </p:tgtEl>
                                        <p:attrNameLst>
                                          <p:attrName>style.visibility</p:attrName>
                                        </p:attrNameLst>
                                      </p:cBhvr>
                                      <p:to>
                                        <p:strVal val="visible"/>
                                      </p:to>
                                    </p:set>
                                    <p:anim calcmode="lin" valueType="num">
                                      <p:cBhvr additive="base">
                                        <p:cTn id="32"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30" grpId="0" uiExpand="1" build="p"/>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方法声明抛出异常</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950993" y="1887187"/>
            <a:ext cx="10231109" cy="424993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内容占位符 2">
            <a:extLst>
              <a:ext uri="{FF2B5EF4-FFF2-40B4-BE49-F238E27FC236}">
                <a16:creationId xmlns:a16="http://schemas.microsoft.com/office/drawing/2014/main" id="{80CCFAD2-5048-4D5D-AC1A-70735DAD8E52}"/>
              </a:ext>
            </a:extLst>
          </p:cNvPr>
          <p:cNvSpPr txBox="1">
            <a:spLocks/>
          </p:cNvSpPr>
          <p:nvPr/>
        </p:nvSpPr>
        <p:spPr>
          <a:xfrm>
            <a:off x="1067964" y="1973381"/>
            <a:ext cx="9502733" cy="28497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如果一个方法可能会出现异常，但该方法不想或不能处理这种异常，可以在方法声明时用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throws</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关键字来声明抛出异常。</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marL="0" indent="457109">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throws</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语句的语法格式为：</a:t>
            </a:r>
          </a:p>
          <a:p>
            <a:pPr marL="0" indent="107611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类型 方法名</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参数表列</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 throws </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异常类</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1,</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异常类</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2,...</a:t>
            </a:r>
          </a:p>
          <a:p>
            <a:pPr marL="0" indent="107611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方法体</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a:t>
            </a:r>
          </a:p>
          <a:p>
            <a:pPr marL="0" indent="457109">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当方法抛出异常列表中的异常时，方法将不对这些类型及其子类的异常作处理，而是抛给调用该方法的主调方法，由主调方法来进行处理异常。</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marL="0" indent="457109">
              <a:lnSpc>
                <a:spcPct val="100000"/>
              </a:lnSpc>
              <a:buNone/>
            </a:pPr>
            <a:endParaRPr lang="zh-CN" altLang="en-US" sz="2400" dirty="0">
              <a:solidFill>
                <a:schemeClr val="tx1"/>
              </a:solidFill>
              <a:latin typeface="仿宋" panose="02010609060101010101" pitchFamily="49" charset="-122"/>
              <a:ea typeface="仿宋" panose="02010609060101010101" pitchFamily="49" charset="-122"/>
              <a:cs typeface="Times New Roman" pitchFamily="18" charset="0"/>
            </a:endParaRPr>
          </a:p>
        </p:txBody>
      </p:sp>
      <p:sp>
        <p:nvSpPr>
          <p:cNvPr id="55" name="内容占位符 2">
            <a:extLst>
              <a:ext uri="{FF2B5EF4-FFF2-40B4-BE49-F238E27FC236}">
                <a16:creationId xmlns:a16="http://schemas.microsoft.com/office/drawing/2014/main" id="{CE653339-2C84-4744-BBE4-F545D6BE414B}"/>
              </a:ext>
            </a:extLst>
          </p:cNvPr>
          <p:cNvSpPr txBox="1">
            <a:spLocks/>
          </p:cNvSpPr>
          <p:nvPr/>
        </p:nvSpPr>
        <p:spPr>
          <a:xfrm>
            <a:off x="331453" y="6271175"/>
            <a:ext cx="10738105" cy="929273"/>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例</a:t>
            </a:r>
            <a:r>
              <a:rPr lang="en-US" altLang="zh-CN" sz="2400" b="1" dirty="0">
                <a:solidFill>
                  <a:schemeClr val="tx1"/>
                </a:solidFill>
                <a:latin typeface="仿宋" panose="02010609060101010101" pitchFamily="49" charset="-122"/>
                <a:ea typeface="仿宋" panose="02010609060101010101" pitchFamily="49" charset="-122"/>
              </a:rPr>
              <a:t>5.5】</a:t>
            </a:r>
            <a:r>
              <a:rPr lang="zh-CN" altLang="en-US" sz="2400" b="1" dirty="0">
                <a:solidFill>
                  <a:schemeClr val="tx1"/>
                </a:solidFill>
                <a:latin typeface="仿宋" panose="02010609060101010101" pitchFamily="49" charset="-122"/>
                <a:ea typeface="仿宋" panose="02010609060101010101" pitchFamily="49" charset="-122"/>
              </a:rPr>
              <a:t>算数运算类的异常抛出与处理   </a:t>
            </a:r>
            <a:r>
              <a:rPr lang="en-US" altLang="zh-CN" sz="2400" b="1" dirty="0">
                <a:solidFill>
                  <a:schemeClr val="tx1"/>
                </a:solidFill>
                <a:latin typeface="仿宋" panose="02010609060101010101" pitchFamily="49" charset="-122"/>
                <a:ea typeface="仿宋" panose="02010609060101010101" pitchFamily="49" charset="-122"/>
                <a:hlinkClick r:id="rId2" action="ppaction://hlinkfile">
                  <a:extLst>
                    <a:ext uri="{A12FA001-AC4F-418D-AE19-62706E023703}">
                      <ahyp:hlinkClr xmlns:ahyp="http://schemas.microsoft.com/office/drawing/2018/hyperlinkcolor" val="tx"/>
                    </a:ext>
                  </a:extLst>
                </a:hlinkClick>
              </a:rPr>
              <a:t>Example5_05.java</a:t>
            </a:r>
            <a:endParaRPr lang="en-US" altLang="zh-CN"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0231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additive="base">
                                        <p:cTn id="20"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29">
                                            <p:txEl>
                                              <p:pRg st="1" end="1"/>
                                            </p:txEl>
                                          </p:spTgt>
                                        </p:tgtEl>
                                        <p:attrNameLst>
                                          <p:attrName>style.visibility</p:attrName>
                                        </p:attrNameLst>
                                      </p:cBhvr>
                                      <p:to>
                                        <p:strVal val="visible"/>
                                      </p:to>
                                    </p:set>
                                    <p:anim calcmode="lin" valueType="num">
                                      <p:cBhvr additive="base">
                                        <p:cTn id="26"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2" presetClass="entr" presetSubtype="3" fill="hold" grpId="0" nodeType="afterEffect">
                                  <p:stCondLst>
                                    <p:cond delay="0"/>
                                  </p:stCondLst>
                                  <p:childTnLst>
                                    <p:set>
                                      <p:cBhvr>
                                        <p:cTn id="30" dur="1" fill="hold">
                                          <p:stCondLst>
                                            <p:cond delay="0"/>
                                          </p:stCondLst>
                                        </p:cTn>
                                        <p:tgtEl>
                                          <p:spTgt spid="29">
                                            <p:txEl>
                                              <p:pRg st="2" end="2"/>
                                            </p:txEl>
                                          </p:spTgt>
                                        </p:tgtEl>
                                        <p:attrNameLst>
                                          <p:attrName>style.visibility</p:attrName>
                                        </p:attrNameLst>
                                      </p:cBhvr>
                                      <p:to>
                                        <p:strVal val="visible"/>
                                      </p:to>
                                    </p:set>
                                    <p:anim calcmode="lin" valueType="num">
                                      <p:cBhvr additive="base">
                                        <p:cTn id="31" dur="500" fill="hold"/>
                                        <p:tgtEl>
                                          <p:spTgt spid="29">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
                                            <p:txEl>
                                              <p:pRg st="2" end="2"/>
                                            </p:txEl>
                                          </p:spTgt>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29">
                                            <p:txEl>
                                              <p:pRg st="3" end="3"/>
                                            </p:txEl>
                                          </p:spTgt>
                                        </p:tgtEl>
                                        <p:attrNameLst>
                                          <p:attrName>style.visibility</p:attrName>
                                        </p:attrNameLst>
                                      </p:cBhvr>
                                      <p:to>
                                        <p:strVal val="visible"/>
                                      </p:to>
                                    </p:set>
                                    <p:anim calcmode="lin" valueType="num">
                                      <p:cBhvr additive="base">
                                        <p:cTn id="35" dur="500" fill="hold"/>
                                        <p:tgtEl>
                                          <p:spTgt spid="29">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29">
                                            <p:txEl>
                                              <p:pRg st="4" end="4"/>
                                            </p:txEl>
                                          </p:spTgt>
                                        </p:tgtEl>
                                        <p:attrNameLst>
                                          <p:attrName>style.visibility</p:attrName>
                                        </p:attrNameLst>
                                      </p:cBhvr>
                                      <p:to>
                                        <p:strVal val="visible"/>
                                      </p:to>
                                    </p:set>
                                    <p:anim calcmode="lin" valueType="num">
                                      <p:cBhvr additive="base">
                                        <p:cTn id="41" dur="500" fill="hold"/>
                                        <p:tgtEl>
                                          <p:spTgt spid="29">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9">
                                            <p:txEl>
                                              <p:pRg st="4" end="4"/>
                                            </p:txEl>
                                          </p:spTgt>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2" presetClass="entr" presetSubtype="2"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additive="base">
                                        <p:cTn id="46" dur="500" fill="hold"/>
                                        <p:tgtEl>
                                          <p:spTgt spid="55"/>
                                        </p:tgtEl>
                                        <p:attrNameLst>
                                          <p:attrName>ppt_x</p:attrName>
                                        </p:attrNameLst>
                                      </p:cBhvr>
                                      <p:tavLst>
                                        <p:tav tm="0">
                                          <p:val>
                                            <p:strVal val="1+#ppt_w/2"/>
                                          </p:val>
                                        </p:tav>
                                        <p:tav tm="100000">
                                          <p:val>
                                            <p:strVal val="#ppt_x"/>
                                          </p:val>
                                        </p:tav>
                                      </p:tavLst>
                                    </p:anim>
                                    <p:anim calcmode="lin" valueType="num">
                                      <p:cBhvr additive="base">
                                        <p:cTn id="47"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9" grpId="0" uiExpand="1" build="p"/>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throws</a:t>
              </a:r>
              <a:r>
                <a:rPr lang="zh-CN" altLang="en-US" sz="2400" b="1" dirty="0">
                  <a:solidFill>
                    <a:schemeClr val="tx1"/>
                  </a:solidFill>
                  <a:latin typeface="仿宋" panose="02010609060101010101" pitchFamily="49" charset="-122"/>
                  <a:ea typeface="仿宋" panose="02010609060101010101" pitchFamily="49" charset="-122"/>
                </a:rPr>
                <a:t>抛出异常的规则</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950993" y="1718145"/>
            <a:ext cx="10231109" cy="424993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内容占位符 2">
            <a:extLst>
              <a:ext uri="{FF2B5EF4-FFF2-40B4-BE49-F238E27FC236}">
                <a16:creationId xmlns:a16="http://schemas.microsoft.com/office/drawing/2014/main" id="{CFFA1165-E2A4-4659-A040-C3CC1DFD4E3F}"/>
              </a:ext>
            </a:extLst>
          </p:cNvPr>
          <p:cNvSpPr txBox="1">
            <a:spLocks/>
          </p:cNvSpPr>
          <p:nvPr/>
        </p:nvSpPr>
        <p:spPr>
          <a:xfrm>
            <a:off x="991782" y="2057718"/>
            <a:ext cx="10056072" cy="364970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如果产生的异常是不可查异常，可以不使用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throws</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关键字来声明要抛出的异常，编译仍能顺利通过，但在运行时会被系统抛出。</a:t>
            </a:r>
          </a:p>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如果方法中产生的异常是可查异常，则要求或者用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try-catch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语句捕获，或者用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throws</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子句声明将它抛出，否则会导致编译错误。</a:t>
            </a:r>
          </a:p>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只有抛出了异常，该方法的调用者才能处理或者重新抛出该异常。</a:t>
            </a:r>
          </a:p>
          <a:p>
            <a:pPr marL="0" indent="457109">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当方法的调用者无法处理该异常时，应该继续向上抛出，而不应放弃。</a:t>
            </a:r>
          </a:p>
        </p:txBody>
      </p:sp>
    </p:spTree>
    <p:extLst>
      <p:ext uri="{BB962C8B-B14F-4D97-AF65-F5344CB8AC3E}">
        <p14:creationId xmlns:p14="http://schemas.microsoft.com/office/powerpoint/2010/main" val="950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30">
                                            <p:txEl>
                                              <p:pRg st="1" end="1"/>
                                            </p:txEl>
                                          </p:spTgt>
                                        </p:tgtEl>
                                        <p:attrNameLst>
                                          <p:attrName>style.visibility</p:attrName>
                                        </p:attrNameLst>
                                      </p:cBhvr>
                                      <p:to>
                                        <p:strVal val="visible"/>
                                      </p:to>
                                    </p:set>
                                    <p:anim calcmode="lin" valueType="num">
                                      <p:cBhvr additive="base">
                                        <p:cTn id="26"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30">
                                            <p:txEl>
                                              <p:pRg st="2" end="2"/>
                                            </p:txEl>
                                          </p:spTgt>
                                        </p:tgtEl>
                                        <p:attrNameLst>
                                          <p:attrName>style.visibility</p:attrName>
                                        </p:attrNameLst>
                                      </p:cBhvr>
                                      <p:to>
                                        <p:strVal val="visible"/>
                                      </p:to>
                                    </p:set>
                                    <p:anim calcmode="lin" valueType="num">
                                      <p:cBhvr additive="base">
                                        <p:cTn id="32"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30">
                                            <p:txEl>
                                              <p:pRg st="3" end="3"/>
                                            </p:txEl>
                                          </p:spTgt>
                                        </p:tgtEl>
                                        <p:attrNameLst>
                                          <p:attrName>style.visibility</p:attrName>
                                        </p:attrNameLst>
                                      </p:cBhvr>
                                      <p:to>
                                        <p:strVal val="visible"/>
                                      </p:to>
                                    </p:set>
                                    <p:anim calcmode="lin" valueType="num">
                                      <p:cBhvr additive="base">
                                        <p:cTn id="38" dur="500" fill="hold"/>
                                        <p:tgtEl>
                                          <p:spTgt spid="30">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0">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30"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finally</a:t>
              </a:r>
              <a:r>
                <a:rPr lang="zh-CN" altLang="en-US" sz="2400" b="1" dirty="0">
                  <a:solidFill>
                    <a:schemeClr val="tx1"/>
                  </a:solidFill>
                  <a:latin typeface="仿宋" panose="02010609060101010101" pitchFamily="49" charset="-122"/>
                  <a:ea typeface="仿宋" panose="02010609060101010101" pitchFamily="49" charset="-122"/>
                </a:rPr>
                <a:t>和</a:t>
              </a:r>
              <a:r>
                <a:rPr lang="en-US" altLang="zh-CN" sz="2400" b="1" dirty="0">
                  <a:solidFill>
                    <a:schemeClr val="tx1"/>
                  </a:solidFill>
                  <a:latin typeface="仿宋" panose="02010609060101010101" pitchFamily="49" charset="-122"/>
                  <a:ea typeface="仿宋" panose="02010609060101010101" pitchFamily="49" charset="-122"/>
                </a:rPr>
                <a:t>return</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950993" y="1718145"/>
            <a:ext cx="10231109" cy="424993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2">
            <a:extLst>
              <a:ext uri="{FF2B5EF4-FFF2-40B4-BE49-F238E27FC236}">
                <a16:creationId xmlns:a16="http://schemas.microsoft.com/office/drawing/2014/main" id="{93CE7794-8B24-48C8-944A-B6E3C22A23CE}"/>
              </a:ext>
            </a:extLst>
          </p:cNvPr>
          <p:cNvSpPr txBox="1">
            <a:spLocks/>
          </p:cNvSpPr>
          <p:nvPr/>
        </p:nvSpPr>
        <p:spPr>
          <a:xfrm>
            <a:off x="991782" y="1752988"/>
            <a:ext cx="10056072" cy="364970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buFont typeface="Wingdings" pitchFamily="2" charset="2"/>
              <a:buChar char="Ø"/>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语句可以出现在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的任何一个地方。</a:t>
            </a:r>
          </a:p>
          <a:p>
            <a:pPr>
              <a:lnSpc>
                <a:spcPct val="150000"/>
              </a:lnSpc>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子句中没有产生异常，则一直执行到</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语句，包括</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语句中的表达式，并在返回值已经确定的情况下先跳转至</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子句中的语句，执行完毕再返回。</a:t>
            </a:r>
          </a:p>
          <a:p>
            <a:pPr>
              <a:lnSpc>
                <a:spcPct val="150000"/>
              </a:lnSpc>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子句中产生了异常，则异常之后的</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try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语句都不再执行，直接跳转到</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子句中继续执行。</a:t>
            </a:r>
          </a:p>
        </p:txBody>
      </p:sp>
    </p:spTree>
    <p:extLst>
      <p:ext uri="{BB962C8B-B14F-4D97-AF65-F5344CB8AC3E}">
        <p14:creationId xmlns:p14="http://schemas.microsoft.com/office/powerpoint/2010/main" val="38811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solidFill>
                  <a:latin typeface="仿宋" panose="02010609060101010101" pitchFamily="49" charset="-122"/>
                  <a:ea typeface="仿宋" panose="02010609060101010101" pitchFamily="49" charset="-122"/>
                </a:rPr>
                <a:t>finally</a:t>
              </a:r>
              <a:r>
                <a:rPr lang="zh-CN" altLang="en-US" sz="2400" b="1" dirty="0">
                  <a:solidFill>
                    <a:schemeClr val="tx1"/>
                  </a:solidFill>
                  <a:latin typeface="仿宋" panose="02010609060101010101" pitchFamily="49" charset="-122"/>
                  <a:ea typeface="仿宋" panose="02010609060101010101" pitchFamily="49" charset="-122"/>
                </a:rPr>
                <a:t>和</a:t>
              </a:r>
              <a:r>
                <a:rPr lang="en-US" altLang="zh-CN" sz="2400" b="1" dirty="0">
                  <a:solidFill>
                    <a:schemeClr val="tx1"/>
                  </a:solidFill>
                  <a:latin typeface="仿宋" panose="02010609060101010101" pitchFamily="49" charset="-122"/>
                  <a:ea typeface="仿宋" panose="02010609060101010101" pitchFamily="49" charset="-122"/>
                </a:rPr>
                <a:t>return</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950993" y="1718145"/>
            <a:ext cx="10231109" cy="424993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内容占位符 2">
            <a:extLst>
              <a:ext uri="{FF2B5EF4-FFF2-40B4-BE49-F238E27FC236}">
                <a16:creationId xmlns:a16="http://schemas.microsoft.com/office/drawing/2014/main" id="{CF41E7FD-D4C7-496C-8344-4EF0BCFD25C8}"/>
              </a:ext>
            </a:extLst>
          </p:cNvPr>
          <p:cNvSpPr txBox="1">
            <a:spLocks/>
          </p:cNvSpPr>
          <p:nvPr/>
        </p:nvSpPr>
        <p:spPr>
          <a:xfrm>
            <a:off x="991782" y="1752988"/>
            <a:ext cx="10056072" cy="364970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catch</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中有</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语句，则与上述相似，一直执行到</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语句，包括</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语句中的表达式，在返回值已经确定的情况下先跳转至</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子句中的语句，执行完毕再返回。</a:t>
            </a:r>
          </a:p>
          <a:p>
            <a:pPr>
              <a:lnSpc>
                <a:spcPct val="150000"/>
              </a:lnSpc>
              <a:buFont typeface="Wingdings"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如果在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子句中有</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语句，则一定会从该</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语句返回，其他所有</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语句都不会被执行。</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不建议在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finally</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中放置</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return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语句，因为会产生一个</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warning</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a:t>
            </a:r>
          </a:p>
        </p:txBody>
      </p:sp>
    </p:spTree>
    <p:extLst>
      <p:ext uri="{BB962C8B-B14F-4D97-AF65-F5344CB8AC3E}">
        <p14:creationId xmlns:p14="http://schemas.microsoft.com/office/powerpoint/2010/main" val="281610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自定义异常示例</a:t>
              </a:r>
              <a:r>
                <a:rPr lang="en-US" altLang="zh-CN" sz="2400" b="1" dirty="0">
                  <a:solidFill>
                    <a:schemeClr val="tx1"/>
                  </a:solidFill>
                  <a:latin typeface="仿宋" panose="02010609060101010101" pitchFamily="49" charset="-122"/>
                  <a:ea typeface="仿宋" panose="02010609060101010101" pitchFamily="49" charset="-122"/>
                </a:rPr>
                <a:t>2</a:t>
              </a:r>
              <a:endParaRPr lang="zh-CN" altLang="en-US" sz="2400" b="1" dirty="0">
                <a:solidFill>
                  <a:schemeClr val="tx1"/>
                </a:solidFill>
                <a:latin typeface="仿宋" panose="02010609060101010101" pitchFamily="49" charset="-122"/>
                <a:ea typeface="仿宋" panose="02010609060101010101" pitchFamily="49" charset="-122"/>
              </a:endParaRP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950993" y="1718145"/>
            <a:ext cx="10231109" cy="424993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3">
            <a:extLst>
              <a:ext uri="{FF2B5EF4-FFF2-40B4-BE49-F238E27FC236}">
                <a16:creationId xmlns:a16="http://schemas.microsoft.com/office/drawing/2014/main" id="{7EF2569E-810C-4788-98E3-3978D4B7A9DC}"/>
              </a:ext>
            </a:extLst>
          </p:cNvPr>
          <p:cNvSpPr txBox="1">
            <a:spLocks noChangeArrowheads="1"/>
          </p:cNvSpPr>
          <p:nvPr/>
        </p:nvSpPr>
        <p:spPr>
          <a:xfrm>
            <a:off x="1623770" y="1941163"/>
            <a:ext cx="8208962" cy="39608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defRPr/>
            </a:pPr>
            <a:r>
              <a:rPr lang="en-US" altLang="zh-CN" sz="2400" b="1" dirty="0">
                <a:latin typeface="仿宋" pitchFamily="49" charset="-122"/>
                <a:ea typeface="仿宋" pitchFamily="49" charset="-122"/>
              </a:rPr>
              <a:t>class </a:t>
            </a:r>
            <a:r>
              <a:rPr lang="en-US" altLang="zh-CN" sz="2400" b="1" dirty="0" err="1">
                <a:latin typeface="仿宋" pitchFamily="49" charset="-122"/>
                <a:ea typeface="仿宋" pitchFamily="49" charset="-122"/>
              </a:rPr>
              <a:t>DevideByMinusException</a:t>
            </a:r>
            <a:r>
              <a:rPr lang="en-US" altLang="zh-CN" sz="2400" b="1" dirty="0">
                <a:latin typeface="仿宋" pitchFamily="49" charset="-122"/>
                <a:ea typeface="仿宋" pitchFamily="49" charset="-122"/>
              </a:rPr>
              <a:t> extends Exception{</a:t>
            </a:r>
          </a:p>
          <a:p>
            <a:pPr>
              <a:buFont typeface="Wingdings" panose="05000000000000000000" pitchFamily="2" charset="2"/>
              <a:buNone/>
              <a:defRPr/>
            </a:pPr>
            <a:r>
              <a:rPr lang="en-US" altLang="zh-CN" sz="2400" b="1" dirty="0">
                <a:latin typeface="仿宋" pitchFamily="49" charset="-122"/>
                <a:ea typeface="仿宋" pitchFamily="49" charset="-122"/>
              </a:rPr>
              <a:t>	int devisor;</a:t>
            </a:r>
          </a:p>
          <a:p>
            <a:pPr>
              <a:buFont typeface="Wingdings" panose="05000000000000000000" pitchFamily="2" charset="2"/>
              <a:buNone/>
              <a:defRPr/>
            </a:pPr>
            <a:r>
              <a:rPr lang="en-US" altLang="zh-CN" sz="2400" b="1" dirty="0">
                <a:latin typeface="仿宋" pitchFamily="49" charset="-122"/>
                <a:ea typeface="仿宋" pitchFamily="49" charset="-122"/>
              </a:rPr>
              <a:t>	public </a:t>
            </a:r>
            <a:r>
              <a:rPr lang="en-US" altLang="zh-CN" sz="2400" b="1" dirty="0" err="1">
                <a:latin typeface="仿宋" pitchFamily="49" charset="-122"/>
                <a:ea typeface="仿宋" pitchFamily="49" charset="-122"/>
              </a:rPr>
              <a:t>DevideByMinusException</a:t>
            </a:r>
            <a:r>
              <a:rPr lang="en-US" altLang="zh-CN" sz="2400" b="1" dirty="0">
                <a:latin typeface="仿宋" pitchFamily="49" charset="-122"/>
                <a:ea typeface="仿宋" pitchFamily="49" charset="-122"/>
              </a:rPr>
              <a:t>(String </a:t>
            </a:r>
            <a:r>
              <a:rPr lang="en-US" altLang="zh-CN" sz="2400" b="1" dirty="0" err="1">
                <a:latin typeface="仿宋" pitchFamily="49" charset="-122"/>
                <a:ea typeface="仿宋" pitchFamily="49" charset="-122"/>
              </a:rPr>
              <a:t>msg,int</a:t>
            </a:r>
            <a:r>
              <a:rPr lang="en-US" altLang="zh-CN" sz="2400" b="1" dirty="0">
                <a:latin typeface="仿宋" pitchFamily="49" charset="-122"/>
                <a:ea typeface="仿宋" pitchFamily="49" charset="-122"/>
              </a:rPr>
              <a:t> devisor){</a:t>
            </a:r>
          </a:p>
          <a:p>
            <a:pPr>
              <a:buFont typeface="Wingdings" panose="05000000000000000000" pitchFamily="2" charset="2"/>
              <a:buNone/>
              <a:defRPr/>
            </a:pPr>
            <a:r>
              <a:rPr lang="en-US" altLang="zh-CN" sz="2400" b="1" dirty="0">
                <a:latin typeface="仿宋" pitchFamily="49" charset="-122"/>
                <a:ea typeface="仿宋" pitchFamily="49" charset="-122"/>
              </a:rPr>
              <a:t>		super(msg);</a:t>
            </a:r>
          </a:p>
          <a:p>
            <a:pPr>
              <a:buFont typeface="Wingdings" panose="05000000000000000000" pitchFamily="2" charset="2"/>
              <a:buNone/>
              <a:defRPr/>
            </a:pPr>
            <a:r>
              <a:rPr lang="en-US" altLang="zh-CN" sz="2400" b="1" dirty="0">
                <a:latin typeface="仿宋" pitchFamily="49" charset="-122"/>
                <a:ea typeface="仿宋" pitchFamily="49" charset="-122"/>
              </a:rPr>
              <a:t>		</a:t>
            </a:r>
            <a:r>
              <a:rPr lang="en-US" altLang="zh-CN" sz="2400" b="1" dirty="0" err="1">
                <a:latin typeface="仿宋" pitchFamily="49" charset="-122"/>
                <a:ea typeface="仿宋" pitchFamily="49" charset="-122"/>
              </a:rPr>
              <a:t>this.devisor</a:t>
            </a:r>
            <a:r>
              <a:rPr lang="en-US" altLang="zh-CN" sz="2400" b="1" dirty="0">
                <a:latin typeface="仿宋" pitchFamily="49" charset="-122"/>
                <a:ea typeface="仿宋" pitchFamily="49" charset="-122"/>
              </a:rPr>
              <a:t>=devisor;</a:t>
            </a:r>
          </a:p>
          <a:p>
            <a:pPr>
              <a:buFont typeface="Wingdings" panose="05000000000000000000" pitchFamily="2" charset="2"/>
              <a:buNone/>
              <a:defRPr/>
            </a:pPr>
            <a:r>
              <a:rPr lang="en-US" altLang="zh-CN" sz="2400" b="1" dirty="0">
                <a:latin typeface="仿宋" pitchFamily="49" charset="-122"/>
                <a:ea typeface="仿宋" pitchFamily="49" charset="-122"/>
              </a:rPr>
              <a:t>	}</a:t>
            </a:r>
          </a:p>
          <a:p>
            <a:pPr>
              <a:buFont typeface="Wingdings" panose="05000000000000000000" pitchFamily="2" charset="2"/>
              <a:buNone/>
              <a:defRPr/>
            </a:pPr>
            <a:r>
              <a:rPr lang="en-US" altLang="zh-CN" sz="2400" b="1" dirty="0">
                <a:latin typeface="仿宋" pitchFamily="49" charset="-122"/>
                <a:ea typeface="仿宋" pitchFamily="49" charset="-122"/>
              </a:rPr>
              <a:t>	public int </a:t>
            </a:r>
            <a:r>
              <a:rPr lang="en-US" altLang="zh-CN" sz="2400" b="1" dirty="0" err="1">
                <a:latin typeface="仿宋" pitchFamily="49" charset="-122"/>
                <a:ea typeface="仿宋" pitchFamily="49" charset="-122"/>
              </a:rPr>
              <a:t>getDevisor</a:t>
            </a:r>
            <a:r>
              <a:rPr lang="en-US" altLang="zh-CN" sz="2400" b="1" dirty="0">
                <a:latin typeface="仿宋" pitchFamily="49" charset="-122"/>
                <a:ea typeface="仿宋" pitchFamily="49" charset="-122"/>
              </a:rPr>
              <a:t>(){</a:t>
            </a:r>
          </a:p>
          <a:p>
            <a:pPr>
              <a:buFont typeface="Wingdings" panose="05000000000000000000" pitchFamily="2" charset="2"/>
              <a:buNone/>
              <a:defRPr/>
            </a:pPr>
            <a:r>
              <a:rPr lang="en-US" altLang="zh-CN" sz="2400" b="1" dirty="0">
                <a:latin typeface="仿宋" pitchFamily="49" charset="-122"/>
                <a:ea typeface="仿宋" pitchFamily="49" charset="-122"/>
              </a:rPr>
              <a:t>		return devisor;</a:t>
            </a:r>
          </a:p>
          <a:p>
            <a:pPr>
              <a:buFont typeface="Wingdings" panose="05000000000000000000" pitchFamily="2" charset="2"/>
              <a:buNone/>
              <a:defRPr/>
            </a:pPr>
            <a:r>
              <a:rPr lang="en-US" altLang="zh-CN" sz="2400" b="1" dirty="0">
                <a:latin typeface="仿宋" pitchFamily="49" charset="-122"/>
                <a:ea typeface="仿宋" pitchFamily="49" charset="-122"/>
              </a:rPr>
              <a:t>	}</a:t>
            </a:r>
          </a:p>
          <a:p>
            <a:pPr>
              <a:buFont typeface="Wingdings" panose="05000000000000000000" pitchFamily="2" charset="2"/>
              <a:buNone/>
              <a:defRPr/>
            </a:pPr>
            <a:r>
              <a:rPr lang="en-US" altLang="zh-CN" sz="2400" b="1" dirty="0">
                <a:latin typeface="仿宋" pitchFamily="49" charset="-122"/>
                <a:ea typeface="仿宋" pitchFamily="49" charset="-122"/>
              </a:rPr>
              <a:t>}</a:t>
            </a:r>
          </a:p>
          <a:p>
            <a:pPr marL="0" indent="0">
              <a:buFont typeface="Wingdings" panose="05000000000000000000" pitchFamily="2" charset="2"/>
              <a:buNone/>
              <a:defRPr/>
            </a:pPr>
            <a:endParaRPr lang="zh-CN" altLang="en-US" sz="2400" dirty="0">
              <a:latin typeface="仿宋" pitchFamily="49" charset="-122"/>
              <a:ea typeface="仿宋" pitchFamily="49" charset="-122"/>
            </a:endParaRPr>
          </a:p>
        </p:txBody>
      </p:sp>
    </p:spTree>
    <p:extLst>
      <p:ext uri="{BB962C8B-B14F-4D97-AF65-F5344CB8AC3E}">
        <p14:creationId xmlns:p14="http://schemas.microsoft.com/office/powerpoint/2010/main" val="123427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抛出自定义异常</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950993" y="1666141"/>
            <a:ext cx="10231109" cy="424993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ctangle 3">
            <a:extLst>
              <a:ext uri="{FF2B5EF4-FFF2-40B4-BE49-F238E27FC236}">
                <a16:creationId xmlns:a16="http://schemas.microsoft.com/office/drawing/2014/main" id="{90A24A17-1635-4152-BFC3-2074CFAADD10}"/>
              </a:ext>
            </a:extLst>
          </p:cNvPr>
          <p:cNvSpPr txBox="1">
            <a:spLocks noChangeArrowheads="1"/>
          </p:cNvSpPr>
          <p:nvPr/>
        </p:nvSpPr>
        <p:spPr>
          <a:xfrm>
            <a:off x="1356353" y="1941163"/>
            <a:ext cx="9144000" cy="3960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public static int </a:t>
            </a:r>
            <a:r>
              <a:rPr lang="en-US" altLang="zh-CN" sz="2400" b="1" dirty="0" err="1">
                <a:latin typeface="仿宋" panose="02010609060101010101" pitchFamily="49" charset="-122"/>
                <a:ea typeface="仿宋" panose="02010609060101010101" pitchFamily="49" charset="-122"/>
              </a:rPr>
              <a:t>devide</a:t>
            </a:r>
            <a:r>
              <a:rPr lang="en-US" altLang="zh-CN" sz="2400" b="1" dirty="0">
                <a:latin typeface="仿宋" panose="02010609060101010101" pitchFamily="49" charset="-122"/>
                <a:ea typeface="仿宋" panose="02010609060101010101" pitchFamily="49" charset="-122"/>
              </a:rPr>
              <a:t>(int x, int y) throws    </a:t>
            </a: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a:t>
            </a:r>
            <a:r>
              <a:rPr lang="en-US" altLang="zh-CN" sz="2400" b="1" dirty="0" err="1">
                <a:latin typeface="仿宋" panose="02010609060101010101" pitchFamily="49" charset="-122"/>
                <a:ea typeface="仿宋" panose="02010609060101010101" pitchFamily="49" charset="-122"/>
              </a:rPr>
              <a:t>ArithmeticException,</a:t>
            </a:r>
            <a:r>
              <a:rPr lang="en-US" altLang="zh-CN" sz="2400" dirty="0" err="1">
                <a:latin typeface="仿宋" panose="02010609060101010101" pitchFamily="49" charset="-122"/>
                <a:ea typeface="仿宋" panose="02010609060101010101" pitchFamily="49" charset="-122"/>
              </a:rPr>
              <a:t>DevideByMinusException</a:t>
            </a:r>
            <a:r>
              <a:rPr lang="en-US" altLang="zh-CN" sz="2400" dirty="0">
                <a:latin typeface="仿宋" panose="02010609060101010101" pitchFamily="49" charset="-122"/>
                <a:ea typeface="仿宋" panose="02010609060101010101" pitchFamily="49" charset="-122"/>
              </a:rPr>
              <a:t> {</a:t>
            </a: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if (y &lt; 0)</a:t>
            </a: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throw new </a:t>
            </a:r>
            <a:r>
              <a:rPr lang="en-US" altLang="zh-CN" sz="2400" b="1" dirty="0" err="1">
                <a:latin typeface="仿宋" panose="02010609060101010101" pitchFamily="49" charset="-122"/>
                <a:ea typeface="仿宋" panose="02010609060101010101" pitchFamily="49" charset="-122"/>
              </a:rPr>
              <a:t>DevideByMinusException</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被除数为负数：</a:t>
            </a:r>
            <a:r>
              <a:rPr lang="en-US" altLang="zh-CN" sz="2400" b="1" dirty="0">
                <a:latin typeface="仿宋" panose="02010609060101010101" pitchFamily="49" charset="-122"/>
                <a:ea typeface="仿宋" panose="02010609060101010101" pitchFamily="49" charset="-122"/>
              </a:rPr>
              <a:t>", y);</a:t>
            </a: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int result = x / y;</a:t>
            </a: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return result;</a:t>
            </a:r>
          </a:p>
          <a:p>
            <a:pPr marL="0" indent="0">
              <a:buFont typeface="Wingdings" panose="05000000000000000000" pitchFamily="2" charset="2"/>
              <a:buNone/>
            </a:pP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937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0" name="圆角矩形 5">
            <a:extLst>
              <a:ext uri="{FF2B5EF4-FFF2-40B4-BE49-F238E27FC236}">
                <a16:creationId xmlns:a16="http://schemas.microsoft.com/office/drawing/2014/main" id="{3208FA7D-085C-4149-AFA7-8AECAF1C0D01}"/>
              </a:ext>
            </a:extLst>
          </p:cNvPr>
          <p:cNvSpPr/>
          <p:nvPr/>
        </p:nvSpPr>
        <p:spPr>
          <a:xfrm>
            <a:off x="1143317" y="1770731"/>
            <a:ext cx="10287000" cy="319603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内容占位符 2">
            <a:extLst>
              <a:ext uri="{FF2B5EF4-FFF2-40B4-BE49-F238E27FC236}">
                <a16:creationId xmlns:a16="http://schemas.microsoft.com/office/drawing/2014/main" id="{9AD0F3DE-9E9E-4166-B70C-84ADD4B59B99}"/>
              </a:ext>
            </a:extLst>
          </p:cNvPr>
          <p:cNvSpPr txBox="1">
            <a:spLocks/>
          </p:cNvSpPr>
          <p:nvPr/>
        </p:nvSpPr>
        <p:spPr>
          <a:xfrm>
            <a:off x="1256508" y="1829121"/>
            <a:ext cx="9529401" cy="2819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68000">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当进行程序设计和运行时，经常会遇到一些错误，这些错误可分为三类：</a:t>
            </a:r>
          </a:p>
          <a:p>
            <a:pPr>
              <a:lnSpc>
                <a:spcPct val="150000"/>
              </a:lnSpc>
              <a:buFont typeface="Wingdings" panose="05000000000000000000"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第一类错误是语法错误。</a:t>
            </a:r>
          </a:p>
          <a:p>
            <a:pPr>
              <a:lnSpc>
                <a:spcPct val="150000"/>
              </a:lnSpc>
              <a:buFont typeface="Wingdings" panose="05000000000000000000"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第二类错误是算法设计错误。</a:t>
            </a:r>
            <a:endParaRPr lang="en-US" altLang="zh-CN" sz="2400" dirty="0">
              <a:solidFill>
                <a:schemeClr val="tx1"/>
              </a:solidFill>
              <a:latin typeface="仿宋" panose="02010609060101010101" pitchFamily="49" charset="-122"/>
              <a:ea typeface="仿宋" panose="02010609060101010101" pitchFamily="49" charset="-122"/>
              <a:cs typeface="Times New Roman" pitchFamily="18" charset="0"/>
            </a:endParaRPr>
          </a:p>
          <a:p>
            <a:pPr>
              <a:lnSpc>
                <a:spcPct val="150000"/>
              </a:lnSpc>
              <a:buFont typeface="Wingdings" panose="05000000000000000000" pitchFamily="2" charset="2"/>
              <a:buChar char="Ø"/>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第三类错误是在程序运行中由于一些特殊原因出现的错误。</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异常的概念</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5932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 calcmode="lin" valueType="num">
                                      <p:cBhvr additive="base">
                                        <p:cTn id="12" dur="500" fill="hold"/>
                                        <p:tgtEl>
                                          <p:spTgt spid="3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31">
                                            <p:txEl>
                                              <p:pRg st="2" end="2"/>
                                            </p:txEl>
                                          </p:spTgt>
                                        </p:tgtEl>
                                        <p:attrNameLst>
                                          <p:attrName>style.visibility</p:attrName>
                                        </p:attrNameLst>
                                      </p:cBhvr>
                                      <p:to>
                                        <p:strVal val="visible"/>
                                      </p:to>
                                    </p:set>
                                    <p:anim calcmode="lin" valueType="num">
                                      <p:cBhvr additive="base">
                                        <p:cTn id="18" dur="500" fill="hold"/>
                                        <p:tgtEl>
                                          <p:spTgt spid="31">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31">
                                            <p:txEl>
                                              <p:pRg st="3" end="3"/>
                                            </p:txEl>
                                          </p:spTgt>
                                        </p:tgtEl>
                                        <p:attrNameLst>
                                          <p:attrName>style.visibility</p:attrName>
                                        </p:attrNameLst>
                                      </p:cBhvr>
                                      <p:to>
                                        <p:strVal val="visible"/>
                                      </p:to>
                                    </p:set>
                                    <p:anim calcmode="lin" valueType="num">
                                      <p:cBhvr additive="base">
                                        <p:cTn id="24" dur="500" fill="hold"/>
                                        <p:tgtEl>
                                          <p:spTgt spid="31">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1">
                                            <p:txEl>
                                              <p:pRg st="3" end="3"/>
                                            </p:txEl>
                                          </p:spTgt>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16" presetClass="entr" presetSubtype="2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barn(inVertical)">
                                      <p:cBhvr>
                                        <p:cTn id="29" dur="500"/>
                                        <p:tgtEl>
                                          <p:spTgt spid="32"/>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barn(inVertical)">
                                      <p:cBhvr>
                                        <p:cTn id="3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P spid="32" grpId="0" animBg="1"/>
      <p:bldP spid="5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5.2  </a:t>
            </a:r>
            <a:r>
              <a:rPr lang="zh-CN" altLang="en-US" b="1" dirty="0">
                <a:latin typeface="仿宋" panose="02010609060101010101" pitchFamily="49" charset="-122"/>
                <a:ea typeface="仿宋" panose="02010609060101010101" pitchFamily="49" charset="-122"/>
              </a:rPr>
              <a:t>异常处理</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solidFill>
                  <a:latin typeface="仿宋" panose="02010609060101010101" pitchFamily="49" charset="-122"/>
                  <a:ea typeface="仿宋" panose="02010609060101010101" pitchFamily="49" charset="-122"/>
                </a:rPr>
                <a:t>捕获自定义异常</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950993" y="1666141"/>
            <a:ext cx="10231109" cy="424993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3">
            <a:extLst>
              <a:ext uri="{FF2B5EF4-FFF2-40B4-BE49-F238E27FC236}">
                <a16:creationId xmlns:a16="http://schemas.microsoft.com/office/drawing/2014/main" id="{41E45BCF-34FE-4BCF-B4EA-B424089C9F93}"/>
              </a:ext>
            </a:extLst>
          </p:cNvPr>
          <p:cNvSpPr txBox="1">
            <a:spLocks noChangeArrowheads="1"/>
          </p:cNvSpPr>
          <p:nvPr/>
        </p:nvSpPr>
        <p:spPr>
          <a:xfrm>
            <a:off x="1905367" y="1816426"/>
            <a:ext cx="8208962" cy="39608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public static void testException4(){</a:t>
            </a: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int a=10,b=-2,c;</a:t>
            </a:r>
          </a:p>
          <a:p>
            <a:pPr marL="0" indent="0">
              <a:buFont typeface="Wingdings" panose="05000000000000000000" pitchFamily="2" charset="2"/>
              <a:buNone/>
            </a:pPr>
            <a:r>
              <a:rPr lang="en-US" altLang="zh-CN" sz="2400" b="1" dirty="0">
                <a:latin typeface="仿宋" panose="02010609060101010101" pitchFamily="49" charset="-122"/>
                <a:ea typeface="仿宋" panose="02010609060101010101" pitchFamily="49" charset="-122"/>
              </a:rPr>
              <a:t>   try{</a:t>
            </a:r>
          </a:p>
          <a:p>
            <a:pPr marL="0" indent="0">
              <a:buFont typeface="Wingdings" panose="05000000000000000000" pitchFamily="2" charset="2"/>
              <a:buNone/>
            </a:pPr>
            <a:r>
              <a:rPr lang="en-US" altLang="zh-CN" sz="2400" dirty="0">
                <a:latin typeface="仿宋" panose="02010609060101010101" pitchFamily="49" charset="-122"/>
                <a:ea typeface="仿宋" panose="02010609060101010101" pitchFamily="49" charset="-122"/>
              </a:rPr>
              <a:t>      c=</a:t>
            </a:r>
            <a:r>
              <a:rPr lang="en-US" altLang="zh-CN" sz="2400" i="1" dirty="0" err="1">
                <a:latin typeface="仿宋" panose="02010609060101010101" pitchFamily="49" charset="-122"/>
                <a:ea typeface="仿宋" panose="02010609060101010101" pitchFamily="49" charset="-122"/>
              </a:rPr>
              <a:t>devide</a:t>
            </a:r>
            <a:r>
              <a:rPr lang="en-US" altLang="zh-CN" sz="2400" i="1" dirty="0">
                <a:latin typeface="仿宋" panose="02010609060101010101" pitchFamily="49" charset="-122"/>
                <a:ea typeface="仿宋" panose="02010609060101010101" pitchFamily="49" charset="-122"/>
              </a:rPr>
              <a:t>(</a:t>
            </a:r>
            <a:r>
              <a:rPr lang="en-US" altLang="zh-CN" sz="2400" i="1" dirty="0" err="1">
                <a:latin typeface="仿宋" panose="02010609060101010101" pitchFamily="49" charset="-122"/>
                <a:ea typeface="仿宋" panose="02010609060101010101" pitchFamily="49" charset="-122"/>
              </a:rPr>
              <a:t>a,b</a:t>
            </a:r>
            <a:r>
              <a:rPr lang="en-US" altLang="zh-CN" sz="2400" i="1" dirty="0">
                <a:latin typeface="仿宋" panose="02010609060101010101" pitchFamily="49" charset="-122"/>
                <a:ea typeface="仿宋" panose="02010609060101010101" pitchFamily="49" charset="-122"/>
              </a:rPr>
              <a:t>);</a:t>
            </a:r>
          </a:p>
          <a:p>
            <a:pPr marL="0" indent="0">
              <a:buFont typeface="Wingdings" panose="05000000000000000000" pitchFamily="2" charset="2"/>
              <a:buNone/>
            </a:pPr>
            <a:r>
              <a:rPr lang="en-US" altLang="zh-CN" sz="2400" dirty="0">
                <a:latin typeface="仿宋" panose="02010609060101010101" pitchFamily="49" charset="-122"/>
                <a:ea typeface="仿宋" panose="02010609060101010101" pitchFamily="49" charset="-122"/>
              </a:rPr>
              <a:t>      </a:t>
            </a:r>
            <a:r>
              <a:rPr lang="en-US" altLang="zh-CN" sz="2400" dirty="0" err="1">
                <a:latin typeface="仿宋" panose="02010609060101010101" pitchFamily="49" charset="-122"/>
                <a:ea typeface="仿宋" panose="02010609060101010101" pitchFamily="49" charset="-122"/>
              </a:rPr>
              <a:t>System.out.println</a:t>
            </a:r>
            <a:r>
              <a:rPr lang="en-US" altLang="zh-CN" sz="2400" dirty="0">
                <a:latin typeface="仿宋" panose="02010609060101010101" pitchFamily="49" charset="-122"/>
                <a:ea typeface="仿宋" panose="02010609060101010101" pitchFamily="49" charset="-122"/>
              </a:rPr>
              <a:t>(c);</a:t>
            </a:r>
          </a:p>
          <a:p>
            <a:pPr marL="0" indent="0">
              <a:buFont typeface="Wingdings" panose="05000000000000000000" pitchFamily="2" charset="2"/>
              <a:buNone/>
            </a:pPr>
            <a:r>
              <a:rPr lang="en-US" altLang="zh-CN" sz="2400"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catch(Exception e){</a:t>
            </a:r>
          </a:p>
          <a:p>
            <a:pPr marL="0" indent="0">
              <a:buFont typeface="Wingdings" panose="05000000000000000000" pitchFamily="2" charset="2"/>
              <a:buNone/>
            </a:pPr>
            <a:r>
              <a:rPr lang="en-US" altLang="zh-CN" sz="2400" dirty="0">
                <a:latin typeface="仿宋" panose="02010609060101010101" pitchFamily="49" charset="-122"/>
                <a:ea typeface="仿宋" panose="02010609060101010101" pitchFamily="49" charset="-122"/>
              </a:rPr>
              <a:t>      </a:t>
            </a:r>
            <a:r>
              <a:rPr lang="en-US" altLang="zh-CN" sz="2400" dirty="0" err="1">
                <a:latin typeface="仿宋" panose="02010609060101010101" pitchFamily="49" charset="-122"/>
                <a:ea typeface="仿宋" panose="02010609060101010101" pitchFamily="49" charset="-122"/>
              </a:rPr>
              <a:t>e.printStackTrace</a:t>
            </a:r>
            <a:r>
              <a:rPr lang="en-US" altLang="zh-CN" sz="2400" dirty="0">
                <a:latin typeface="仿宋" panose="02010609060101010101" pitchFamily="49" charset="-122"/>
                <a:ea typeface="仿宋" panose="02010609060101010101" pitchFamily="49" charset="-122"/>
              </a:rPr>
              <a:t>();</a:t>
            </a:r>
          </a:p>
          <a:p>
            <a:pPr marL="0" indent="0">
              <a:buFont typeface="Wingdings" panose="05000000000000000000" pitchFamily="2" charset="2"/>
              <a:buNone/>
            </a:pPr>
            <a:r>
              <a:rPr lang="en-US" altLang="zh-CN" sz="2400" dirty="0">
                <a:latin typeface="仿宋" panose="02010609060101010101" pitchFamily="49" charset="-122"/>
                <a:ea typeface="仿宋" panose="02010609060101010101" pitchFamily="49" charset="-122"/>
              </a:rPr>
              <a:t>   }</a:t>
            </a:r>
          </a:p>
          <a:p>
            <a:pPr marL="0" indent="0">
              <a:buFont typeface="Wingdings" panose="05000000000000000000" pitchFamily="2" charset="2"/>
              <a:buNone/>
            </a:pPr>
            <a:r>
              <a:rPr lang="en-US" altLang="zh-CN" sz="2400" dirty="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8077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6000" y="3887417"/>
            <a:ext cx="380547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64728" y="2970524"/>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50" name="TextBox 2">
            <a:extLst>
              <a:ext uri="{FF2B5EF4-FFF2-40B4-BE49-F238E27FC236}">
                <a16:creationId xmlns:a16="http://schemas.microsoft.com/office/drawing/2014/main" id="{4F0869E4-A930-4E46-875D-69EF40867F8B}"/>
              </a:ext>
            </a:extLst>
          </p:cNvPr>
          <p:cNvSpPr txBox="1"/>
          <p:nvPr/>
        </p:nvSpPr>
        <p:spPr>
          <a:xfrm>
            <a:off x="6065852" y="3087713"/>
            <a:ext cx="3805473"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5.2   </a:t>
            </a:r>
            <a:r>
              <a:rPr lang="zh-CN" altLang="en-US" sz="2400" b="1" dirty="0">
                <a:latin typeface="仿宋" panose="02010609060101010101" pitchFamily="49" charset="-122"/>
                <a:ea typeface="仿宋" panose="02010609060101010101" pitchFamily="49" charset="-122"/>
              </a:rPr>
              <a:t>异常处理</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292045" y="3835863"/>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6000" y="3948685"/>
            <a:ext cx="3072635"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5.3   </a:t>
            </a:r>
            <a:r>
              <a:rPr lang="zh-CN" altLang="en-US" sz="2400" b="1" dirty="0">
                <a:solidFill>
                  <a:schemeClr val="bg1"/>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73559" y="2152418"/>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60237" y="2324838"/>
            <a:ext cx="3266643"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5.1   </a:t>
            </a:r>
            <a:r>
              <a:rPr lang="zh-CN" altLang="en-US" sz="2400" b="1" dirty="0">
                <a:latin typeface="仿宋" panose="02010609060101010101" pitchFamily="49" charset="-122"/>
                <a:ea typeface="仿宋" panose="02010609060101010101" pitchFamily="49" charset="-122"/>
              </a:rPr>
              <a:t>什么是异常</a:t>
            </a:r>
          </a:p>
        </p:txBody>
      </p:sp>
    </p:spTree>
    <p:extLst>
      <p:ext uri="{BB962C8B-B14F-4D97-AF65-F5344CB8AC3E}">
        <p14:creationId xmlns:p14="http://schemas.microsoft.com/office/powerpoint/2010/main" val="3682596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4" name="矩形 43">
            <a:extLst>
              <a:ext uri="{FF2B5EF4-FFF2-40B4-BE49-F238E27FC236}">
                <a16:creationId xmlns:a16="http://schemas.microsoft.com/office/drawing/2014/main" id="{84E93EAF-FC58-4BFE-A949-04A8D99AA64B}"/>
              </a:ext>
            </a:extLst>
          </p:cNvPr>
          <p:cNvSpPr/>
          <p:nvPr/>
        </p:nvSpPr>
        <p:spPr>
          <a:xfrm>
            <a:off x="1645306" y="2387342"/>
            <a:ext cx="9479100" cy="2914259"/>
          </a:xfrm>
          <a:prstGeom prst="rect">
            <a:avLst/>
          </a:prstGeom>
        </p:spPr>
        <p:txBody>
          <a:bodyPr wrap="square">
            <a:spAutoFit/>
          </a:bodyPr>
          <a:lstStyle/>
          <a:p>
            <a:pPr indent="720000">
              <a:lnSpc>
                <a:spcPct val="200000"/>
              </a:lnSpc>
            </a:pPr>
            <a:r>
              <a:rPr lang="zh-CN" altLang="en-US" sz="2400" b="1" dirty="0">
                <a:latin typeface="仿宋" panose="02010609060101010101" pitchFamily="49" charset="-122"/>
                <a:ea typeface="仿宋" panose="02010609060101010101" pitchFamily="49" charset="-122"/>
                <a:cs typeface="Times New Roman" pitchFamily="18" charset="0"/>
              </a:rPr>
              <a:t>异常的概念及其分类。</a:t>
            </a:r>
          </a:p>
          <a:p>
            <a:pPr indent="720000">
              <a:lnSpc>
                <a:spcPct val="200000"/>
              </a:lnSpc>
            </a:pPr>
            <a:r>
              <a:rPr lang="en-US" altLang="zh-CN" sz="2400" b="1" dirty="0">
                <a:latin typeface="仿宋" panose="02010609060101010101" pitchFamily="49" charset="-122"/>
                <a:ea typeface="仿宋" panose="02010609060101010101" pitchFamily="49" charset="-122"/>
                <a:cs typeface="Times New Roman" pitchFamily="18" charset="0"/>
              </a:rPr>
              <a:t>Java</a:t>
            </a:r>
            <a:r>
              <a:rPr lang="zh-CN" altLang="en-US" sz="2400" b="1" dirty="0">
                <a:latin typeface="仿宋" panose="02010609060101010101" pitchFamily="49" charset="-122"/>
                <a:ea typeface="仿宋" panose="02010609060101010101" pitchFamily="49" charset="-122"/>
                <a:cs typeface="Times New Roman" pitchFamily="18" charset="0"/>
              </a:rPr>
              <a:t>程序常见的异常类。</a:t>
            </a:r>
          </a:p>
          <a:p>
            <a:pPr indent="720000">
              <a:lnSpc>
                <a:spcPct val="200000"/>
              </a:lnSpc>
            </a:pPr>
            <a:r>
              <a:rPr lang="en-US" altLang="zh-CN" sz="2400" b="1" dirty="0">
                <a:latin typeface="仿宋" panose="02010609060101010101" pitchFamily="49" charset="-122"/>
                <a:ea typeface="仿宋" panose="02010609060101010101" pitchFamily="49" charset="-122"/>
                <a:cs typeface="Times New Roman" pitchFamily="18" charset="0"/>
              </a:rPr>
              <a:t>Java</a:t>
            </a:r>
            <a:r>
              <a:rPr lang="zh-CN" altLang="en-US" sz="2400" b="1" dirty="0">
                <a:latin typeface="仿宋" panose="02010609060101010101" pitchFamily="49" charset="-122"/>
                <a:ea typeface="仿宋" panose="02010609060101010101" pitchFamily="49" charset="-122"/>
                <a:cs typeface="Times New Roman" pitchFamily="18" charset="0"/>
              </a:rPr>
              <a:t>的异常处理机制</a:t>
            </a:r>
            <a:endParaRPr lang="en-US" altLang="zh-CN" sz="2400" b="1" dirty="0">
              <a:latin typeface="仿宋" panose="02010609060101010101" pitchFamily="49" charset="-122"/>
              <a:ea typeface="仿宋" panose="02010609060101010101" pitchFamily="49" charset="-122"/>
              <a:cs typeface="Times New Roman" pitchFamily="18" charset="0"/>
            </a:endParaRPr>
          </a:p>
          <a:p>
            <a:pPr indent="720000">
              <a:lnSpc>
                <a:spcPct val="200000"/>
              </a:lnSpc>
            </a:pPr>
            <a:r>
              <a:rPr lang="en-US" altLang="zh-CN" sz="2400" b="1" dirty="0">
                <a:latin typeface="仿宋" panose="02010609060101010101" pitchFamily="49" charset="-122"/>
                <a:ea typeface="仿宋" panose="02010609060101010101" pitchFamily="49" charset="-122"/>
                <a:cs typeface="Times New Roman" pitchFamily="18" charset="0"/>
              </a:rPr>
              <a:t>try-catch-finally</a:t>
            </a:r>
            <a:r>
              <a:rPr lang="zh-CN" altLang="en-US" sz="2400" b="1" dirty="0">
                <a:latin typeface="仿宋" panose="02010609060101010101" pitchFamily="49" charset="-122"/>
                <a:ea typeface="仿宋" panose="02010609060101010101" pitchFamily="49" charset="-122"/>
                <a:cs typeface="Times New Roman" pitchFamily="18" charset="0"/>
              </a:rPr>
              <a:t>语句的使用规则和使用方法。</a:t>
            </a:r>
          </a:p>
        </p:txBody>
      </p:sp>
    </p:spTree>
    <p:extLst>
      <p:ext uri="{BB962C8B-B14F-4D97-AF65-F5344CB8AC3E}">
        <p14:creationId xmlns:p14="http://schemas.microsoft.com/office/powerpoint/2010/main" val="1738116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zh-CN" altLang="en-US" b="1" dirty="0">
                <a:latin typeface="仿宋" panose="02010609060101010101" pitchFamily="49" charset="-122"/>
                <a:ea typeface="仿宋" panose="02010609060101010101" pitchFamily="49" charset="-122"/>
              </a:rPr>
              <a:t>补充内容</a:t>
            </a:r>
          </a:p>
        </p:txBody>
      </p:sp>
      <p:sp>
        <p:nvSpPr>
          <p:cNvPr id="3" name="圆角矩形 11">
            <a:extLst>
              <a:ext uri="{FF2B5EF4-FFF2-40B4-BE49-F238E27FC236}">
                <a16:creationId xmlns:a16="http://schemas.microsoft.com/office/drawing/2014/main" id="{A11CC537-DE40-41C8-8392-74449F64E8EC}"/>
              </a:ext>
            </a:extLst>
          </p:cNvPr>
          <p:cNvSpPr/>
          <p:nvPr/>
        </p:nvSpPr>
        <p:spPr>
          <a:xfrm>
            <a:off x="685006" y="1837932"/>
            <a:ext cx="10820400" cy="3810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C730F72B-40F5-47E9-8769-286232526C82}"/>
              </a:ext>
            </a:extLst>
          </p:cNvPr>
          <p:cNvSpPr txBox="1">
            <a:spLocks/>
          </p:cNvSpPr>
          <p:nvPr/>
        </p:nvSpPr>
        <p:spPr>
          <a:xfrm>
            <a:off x="950119" y="1914132"/>
            <a:ext cx="10058400" cy="3733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spcBef>
                <a:spcPts val="0"/>
              </a:spcBef>
            </a:pPr>
            <a:r>
              <a:rPr lang="zh-CN" altLang="zh-CN" sz="2400" dirty="0">
                <a:latin typeface="仿宋" panose="02010609060101010101" pitchFamily="49" charset="-122"/>
                <a:ea typeface="仿宋" panose="02010609060101010101" pitchFamily="49" charset="-122"/>
              </a:rPr>
              <a:t>可以将有包名的类的字节码文件</a:t>
            </a:r>
            <a:r>
              <a:rPr lang="zh-CN" altLang="zh-CN" sz="2400" b="1" dirty="0">
                <a:latin typeface="仿宋" panose="02010609060101010101" pitchFamily="49" charset="-122"/>
                <a:ea typeface="仿宋" panose="02010609060101010101" pitchFamily="49" charset="-122"/>
              </a:rPr>
              <a:t>压缩成一个</a:t>
            </a:r>
            <a:r>
              <a:rPr lang="en-US" altLang="zh-CN" sz="2400" b="1" dirty="0">
                <a:latin typeface="仿宋" panose="02010609060101010101" pitchFamily="49" charset="-122"/>
                <a:ea typeface="仿宋" panose="02010609060101010101" pitchFamily="49" charset="-122"/>
              </a:rPr>
              <a:t>jar</a:t>
            </a:r>
            <a:r>
              <a:rPr lang="zh-CN" altLang="zh-CN" sz="2400" b="1" dirty="0">
                <a:latin typeface="仿宋" panose="02010609060101010101" pitchFamily="49" charset="-122"/>
                <a:ea typeface="仿宋" panose="02010609060101010101" pitchFamily="49" charset="-122"/>
              </a:rPr>
              <a:t>文件</a:t>
            </a:r>
            <a:r>
              <a:rPr lang="zh-CN" altLang="zh-CN" sz="2400" dirty="0">
                <a:latin typeface="仿宋" panose="02010609060101010101" pitchFamily="49" charset="-122"/>
                <a:ea typeface="仿宋" panose="02010609060101010101" pitchFamily="49" charset="-122"/>
              </a:rPr>
              <a:t>，供其他源文件用</a:t>
            </a:r>
            <a:r>
              <a:rPr lang="en-US" altLang="zh-CN" sz="2400" dirty="0">
                <a:latin typeface="仿宋" panose="02010609060101010101" pitchFamily="49" charset="-122"/>
                <a:ea typeface="仿宋" panose="02010609060101010101" pitchFamily="49" charset="-122"/>
              </a:rPr>
              <a:t>import</a:t>
            </a:r>
            <a:r>
              <a:rPr lang="zh-CN" altLang="zh-CN" sz="2400" dirty="0">
                <a:latin typeface="仿宋" panose="02010609060101010101" pitchFamily="49" charset="-122"/>
                <a:ea typeface="仿宋" panose="02010609060101010101" pitchFamily="49" charset="-122"/>
              </a:rPr>
              <a:t>语句引入</a:t>
            </a:r>
            <a:r>
              <a:rPr lang="en-US" altLang="zh-CN" sz="2400" dirty="0">
                <a:latin typeface="仿宋" panose="02010609060101010101" pitchFamily="49" charset="-122"/>
                <a:ea typeface="仿宋" panose="02010609060101010101" pitchFamily="49" charset="-122"/>
              </a:rPr>
              <a:t>jar</a:t>
            </a:r>
            <a:r>
              <a:rPr lang="zh-CN" altLang="zh-CN" sz="2400" dirty="0">
                <a:latin typeface="仿宋" panose="02010609060101010101" pitchFamily="49" charset="-122"/>
                <a:ea typeface="仿宋" panose="02010609060101010101" pitchFamily="49" charset="-122"/>
              </a:rPr>
              <a:t>文件中的类。</a:t>
            </a:r>
            <a:endParaRPr lang="zh-CN" altLang="en-US"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假设 </a:t>
            </a:r>
            <a:r>
              <a:rPr lang="en-US" altLang="zh-CN" sz="2400" dirty="0" err="1">
                <a:latin typeface="仿宋" panose="02010609060101010101" pitchFamily="49" charset="-122"/>
                <a:ea typeface="仿宋" panose="02010609060101010101" pitchFamily="49" charset="-122"/>
                <a:hlinkClick r:id="rId2" action="ppaction://hlinkfile"/>
              </a:rPr>
              <a:t>TestOne</a:t>
            </a:r>
            <a:r>
              <a:rPr lang="zh-CN" altLang="en-US" sz="2400" dirty="0">
                <a:latin typeface="仿宋" panose="02010609060101010101" pitchFamily="49" charset="-122"/>
                <a:ea typeface="仿宋" panose="02010609060101010101" pitchFamily="49" charset="-122"/>
              </a:rPr>
              <a:t>类和</a:t>
            </a:r>
            <a:r>
              <a:rPr lang="en-US" altLang="zh-CN" sz="2400" dirty="0" err="1">
                <a:latin typeface="仿宋" panose="02010609060101010101" pitchFamily="49" charset="-122"/>
                <a:ea typeface="仿宋" panose="02010609060101010101" pitchFamily="49" charset="-122"/>
                <a:hlinkClick r:id="rId3" action="ppaction://hlinkfile"/>
              </a:rPr>
              <a:t>TestTwo</a:t>
            </a:r>
            <a:r>
              <a:rPr lang="zh-CN" altLang="en-US" sz="2400" dirty="0">
                <a:latin typeface="仿宋" panose="02010609060101010101" pitchFamily="49" charset="-122"/>
                <a:ea typeface="仿宋" panose="02010609060101010101" pitchFamily="49" charset="-122"/>
              </a:rPr>
              <a:t>类的包名分别是</a:t>
            </a:r>
            <a:r>
              <a:rPr lang="en-US" altLang="zh-CN" sz="2400" b="1" dirty="0">
                <a:latin typeface="仿宋" panose="02010609060101010101" pitchFamily="49" charset="-122"/>
                <a:ea typeface="仿宋" panose="02010609060101010101" pitchFamily="49" charset="-122"/>
              </a:rPr>
              <a:t>sohu.com</a:t>
            </a:r>
            <a:r>
              <a:rPr lang="zh-CN" altLang="en-US" sz="2400" dirty="0">
                <a:latin typeface="仿宋" panose="02010609060101010101" pitchFamily="49" charset="-122"/>
                <a:ea typeface="仿宋" panose="02010609060101010101" pitchFamily="49" charset="-122"/>
              </a:rPr>
              <a:t>和</a:t>
            </a:r>
            <a:r>
              <a:rPr lang="en-US" altLang="zh-CN" sz="2400" b="1" dirty="0" err="1">
                <a:latin typeface="仿宋" panose="02010609060101010101" pitchFamily="49" charset="-122"/>
                <a:ea typeface="仿宋" panose="02010609060101010101" pitchFamily="49" charset="-122"/>
              </a:rPr>
              <a:t>sun.hello.moon</a:t>
            </a:r>
            <a:r>
              <a:rPr lang="zh-CN" altLang="en-US" sz="2400" b="1" dirty="0">
                <a:latin typeface="仿宋" panose="02010609060101010101" pitchFamily="49" charset="-122"/>
                <a:ea typeface="仿宋" panose="02010609060101010101" pitchFamily="49" charset="-122"/>
              </a:rPr>
              <a:t>，生成</a:t>
            </a:r>
            <a:r>
              <a:rPr lang="en-US" altLang="zh-CN" sz="2400" b="1" dirty="0">
                <a:latin typeface="仿宋" panose="02010609060101010101" pitchFamily="49" charset="-122"/>
                <a:ea typeface="仿宋" panose="02010609060101010101" pitchFamily="49" charset="-122"/>
              </a:rPr>
              <a:t>jar</a:t>
            </a:r>
            <a:r>
              <a:rPr lang="zh-CN" altLang="en-US" sz="2400" b="1" dirty="0">
                <a:latin typeface="仿宋" panose="02010609060101010101" pitchFamily="49" charset="-122"/>
                <a:ea typeface="仿宋" panose="02010609060101010101" pitchFamily="49" charset="-122"/>
              </a:rPr>
              <a:t>文件步骤如下：</a:t>
            </a:r>
            <a:endParaRPr lang="en-US" altLang="zh-CN" sz="2400" b="1" dirty="0">
              <a:latin typeface="仿宋" panose="02010609060101010101" pitchFamily="49" charset="-122"/>
              <a:ea typeface="仿宋" panose="02010609060101010101" pitchFamily="49" charset="-122"/>
            </a:endParaRPr>
          </a:p>
          <a:p>
            <a:pPr marL="0" indent="457200">
              <a:lnSpc>
                <a:spcPct val="15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8A094A9-8E23-4B48-98B1-DA4D04BCCB87}"/>
              </a:ext>
            </a:extLst>
          </p:cNvPr>
          <p:cNvSpPr/>
          <p:nvPr/>
        </p:nvSpPr>
        <p:spPr>
          <a:xfrm>
            <a:off x="0" y="6096000"/>
            <a:ext cx="12192000" cy="838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50BD8542-98B5-4C87-B609-2CE372F801D0}"/>
              </a:ext>
            </a:extLst>
          </p:cNvPr>
          <p:cNvGrpSpPr/>
          <p:nvPr/>
        </p:nvGrpSpPr>
        <p:grpSpPr>
          <a:xfrm>
            <a:off x="0" y="989688"/>
            <a:ext cx="12192000" cy="543169"/>
            <a:chOff x="-2203" y="1286002"/>
            <a:chExt cx="12192000" cy="543169"/>
          </a:xfrm>
        </p:grpSpPr>
        <p:sp>
          <p:nvSpPr>
            <p:cNvPr id="11" name="Freeform 3">
              <a:extLst>
                <a:ext uri="{FF2B5EF4-FFF2-40B4-BE49-F238E27FC236}">
                  <a16:creationId xmlns:a16="http://schemas.microsoft.com/office/drawing/2014/main" id="{97690015-4AB4-4794-944A-7619FA28C9A1}"/>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5634B52E-144C-44D8-A9B1-5DA61B4D2F17}"/>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文档类</a:t>
              </a: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Jar</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文件</a:t>
              </a:r>
            </a:p>
          </p:txBody>
        </p:sp>
      </p:grpSp>
    </p:spTree>
    <p:extLst>
      <p:ext uri="{BB962C8B-B14F-4D97-AF65-F5344CB8AC3E}">
        <p14:creationId xmlns:p14="http://schemas.microsoft.com/office/powerpoint/2010/main" val="34895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9"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zh-CN" altLang="en-US" b="1" dirty="0">
                <a:latin typeface="仿宋" panose="02010609060101010101" pitchFamily="49" charset="-122"/>
                <a:ea typeface="仿宋" panose="02010609060101010101" pitchFamily="49" charset="-122"/>
              </a:rPr>
              <a:t>习题</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139322" y="1489855"/>
            <a:ext cx="9825419" cy="3616718"/>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JDK</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，配置好相关环境变量；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编写几个简单的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程序，在命令行方式下编译运行之；</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通过</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集成开发环境创建</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Project</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并添加几个简单的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源程序，分别通过命令行方式与</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IDE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方式编译并运行程序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pPr>
              <a:defRPr/>
            </a:pP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83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b="1" dirty="0">
                  <a:solidFill>
                    <a:schemeClr val="bg1"/>
                  </a:solidFill>
                  <a:latin typeface="仿宋" panose="02010609060101010101" pitchFamily="49" charset="-122"/>
                  <a:ea typeface="仿宋" panose="02010609060101010101" pitchFamily="49" charset="-122"/>
                </a:rPr>
                <a:t>Java</a:t>
              </a:r>
              <a:r>
                <a:rPr lang="zh-CN" altLang="en-US" sz="2000" b="1"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0" name="圆角矩形 5">
            <a:extLst>
              <a:ext uri="{FF2B5EF4-FFF2-40B4-BE49-F238E27FC236}">
                <a16:creationId xmlns:a16="http://schemas.microsoft.com/office/drawing/2014/main" id="{3208FA7D-085C-4149-AFA7-8AECAF1C0D01}"/>
              </a:ext>
            </a:extLst>
          </p:cNvPr>
          <p:cNvSpPr/>
          <p:nvPr/>
        </p:nvSpPr>
        <p:spPr>
          <a:xfrm>
            <a:off x="1143317" y="1770731"/>
            <a:ext cx="10287000" cy="3196036"/>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内容占位符 2">
            <a:extLst>
              <a:ext uri="{FF2B5EF4-FFF2-40B4-BE49-F238E27FC236}">
                <a16:creationId xmlns:a16="http://schemas.microsoft.com/office/drawing/2014/main" id="{9AD0F3DE-9E9E-4166-B70C-84ADD4B59B99}"/>
              </a:ext>
            </a:extLst>
          </p:cNvPr>
          <p:cNvSpPr txBox="1">
            <a:spLocks/>
          </p:cNvSpPr>
          <p:nvPr/>
        </p:nvSpPr>
        <p:spPr>
          <a:xfrm>
            <a:off x="1256508" y="1829121"/>
            <a:ext cx="9529401" cy="2819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buFont typeface="Wingdings" panose="05000000000000000000" pitchFamily="2" charset="2"/>
              <a:buChar char="u"/>
            </a:pPr>
            <a:r>
              <a:rPr lang="zh-CN" altLang="en-US" sz="2800" dirty="0">
                <a:solidFill>
                  <a:schemeClr val="tx1"/>
                </a:solidFill>
                <a:latin typeface="仿宋" panose="02010609060101010101" pitchFamily="49" charset="-122"/>
                <a:ea typeface="仿宋" panose="02010609060101010101" pitchFamily="49" charset="-122"/>
                <a:cs typeface="Times New Roman" pitchFamily="18" charset="0"/>
              </a:rPr>
              <a:t>程序在运行过程中，有时会出现一些错误，中断当前程序的执行。</a:t>
            </a:r>
            <a:endParaRPr lang="en-US" altLang="zh-CN" sz="2800" dirty="0">
              <a:solidFill>
                <a:schemeClr val="tx1"/>
              </a:solidFill>
              <a:latin typeface="仿宋" panose="02010609060101010101" pitchFamily="49" charset="-122"/>
              <a:ea typeface="仿宋" panose="02010609060101010101" pitchFamily="49" charset="-122"/>
              <a:cs typeface="Times New Roman" pitchFamily="18" charset="0"/>
            </a:endParaRPr>
          </a:p>
          <a:p>
            <a:pPr>
              <a:lnSpc>
                <a:spcPct val="150000"/>
              </a:lnSpc>
              <a:buFont typeface="Wingdings" panose="05000000000000000000" pitchFamily="2" charset="2"/>
              <a:buChar char="u"/>
            </a:pPr>
            <a:r>
              <a:rPr lang="en-US" altLang="zh-CN" sz="28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800" dirty="0">
                <a:solidFill>
                  <a:schemeClr val="tx1"/>
                </a:solidFill>
                <a:latin typeface="仿宋" panose="02010609060101010101" pitchFamily="49" charset="-122"/>
                <a:ea typeface="仿宋" panose="02010609060101010101" pitchFamily="49" charset="-122"/>
                <a:cs typeface="Times New Roman" pitchFamily="18" charset="0"/>
              </a:rPr>
              <a:t>语言将导致程序中断运行的错误称为异常。</a:t>
            </a:r>
          </a:p>
          <a:p>
            <a:pPr>
              <a:lnSpc>
                <a:spcPct val="150000"/>
              </a:lnSpc>
              <a:buFont typeface="Wingdings" panose="05000000000000000000" pitchFamily="2" charset="2"/>
              <a:buChar char="u"/>
            </a:pPr>
            <a:r>
              <a:rPr lang="en-US" altLang="zh-CN" sz="28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800" dirty="0">
                <a:solidFill>
                  <a:schemeClr val="tx1"/>
                </a:solidFill>
                <a:latin typeface="仿宋" panose="02010609060101010101" pitchFamily="49" charset="-122"/>
                <a:ea typeface="仿宋" panose="02010609060101010101" pitchFamily="49" charset="-122"/>
                <a:cs typeface="Times New Roman" pitchFamily="18" charset="0"/>
              </a:rPr>
              <a:t>中提供了一系列的方法用于捕获、处理这些异常。</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异常的概念</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488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 calcmode="lin" valueType="num">
                                      <p:cBhvr additive="base">
                                        <p:cTn id="12" dur="500" fill="hold"/>
                                        <p:tgtEl>
                                          <p:spTgt spid="3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1">
                                            <p:txEl>
                                              <p:pRg st="1" end="1"/>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grpId="0" nodeType="after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 calcmode="lin" valueType="num">
                                      <p:cBhvr additive="base">
                                        <p:cTn id="17" dur="500" fill="hold"/>
                                        <p:tgtEl>
                                          <p:spTgt spid="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
                                            <p:txEl>
                                              <p:pRg st="2" end="2"/>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arn(inVertical)">
                                      <p:cBhvr>
                                        <p:cTn id="22" dur="500"/>
                                        <p:tgtEl>
                                          <p:spTgt spid="32"/>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barn(inVertical)">
                                      <p:cBhvr>
                                        <p:cTn id="3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P spid="32" grpId="0" animBg="1"/>
      <p:bldP spid="5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0" name="圆角矩形 5">
            <a:extLst>
              <a:ext uri="{FF2B5EF4-FFF2-40B4-BE49-F238E27FC236}">
                <a16:creationId xmlns:a16="http://schemas.microsoft.com/office/drawing/2014/main" id="{3208FA7D-085C-4149-AFA7-8AECAF1C0D01}"/>
              </a:ext>
            </a:extLst>
          </p:cNvPr>
          <p:cNvSpPr/>
          <p:nvPr/>
        </p:nvSpPr>
        <p:spPr>
          <a:xfrm>
            <a:off x="887675" y="1589278"/>
            <a:ext cx="10725401" cy="200138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异常的类型</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内容占位符 2">
            <a:extLst>
              <a:ext uri="{FF2B5EF4-FFF2-40B4-BE49-F238E27FC236}">
                <a16:creationId xmlns:a16="http://schemas.microsoft.com/office/drawing/2014/main" id="{DD276E6B-ECBB-4BAE-A631-F48340978FAF}"/>
              </a:ext>
            </a:extLst>
          </p:cNvPr>
          <p:cNvSpPr txBox="1">
            <a:spLocks/>
          </p:cNvSpPr>
          <p:nvPr/>
        </p:nvSpPr>
        <p:spPr>
          <a:xfrm>
            <a:off x="1092457" y="1642219"/>
            <a:ext cx="9984520" cy="2117459"/>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67906">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在</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中，所有的异常均当作对象来处理，即当出现异常时就会产生异常对象。</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java.lang.Throwable</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类是</a:t>
            </a: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Java</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中所有错误类或异常类的根类，其给出了访问异常类对象的一些通用方法。</a:t>
            </a:r>
          </a:p>
        </p:txBody>
      </p:sp>
      <p:graphicFrame>
        <p:nvGraphicFramePr>
          <p:cNvPr id="29" name="表格 28">
            <a:extLst>
              <a:ext uri="{FF2B5EF4-FFF2-40B4-BE49-F238E27FC236}">
                <a16:creationId xmlns:a16="http://schemas.microsoft.com/office/drawing/2014/main" id="{6DA5072C-2EEF-469B-BDC6-82FC4DB24F42}"/>
              </a:ext>
            </a:extLst>
          </p:cNvPr>
          <p:cNvGraphicFramePr>
            <a:graphicFrameLocks noGrp="1"/>
          </p:cNvGraphicFramePr>
          <p:nvPr>
            <p:extLst>
              <p:ext uri="{D42A27DB-BD31-4B8C-83A1-F6EECF244321}">
                <p14:modId xmlns:p14="http://schemas.microsoft.com/office/powerpoint/2010/main" val="2476157504"/>
              </p:ext>
            </p:extLst>
          </p:nvPr>
        </p:nvGraphicFramePr>
        <p:xfrm>
          <a:off x="793241" y="3895639"/>
          <a:ext cx="10894076" cy="2174437"/>
        </p:xfrm>
        <a:graphic>
          <a:graphicData uri="http://schemas.openxmlformats.org/drawingml/2006/table">
            <a:tbl>
              <a:tblPr/>
              <a:tblGrid>
                <a:gridCol w="1682174">
                  <a:extLst>
                    <a:ext uri="{9D8B030D-6E8A-4147-A177-3AD203B41FA5}">
                      <a16:colId xmlns:a16="http://schemas.microsoft.com/office/drawing/2014/main" val="20000"/>
                    </a:ext>
                  </a:extLst>
                </a:gridCol>
                <a:gridCol w="2888768">
                  <a:extLst>
                    <a:ext uri="{9D8B030D-6E8A-4147-A177-3AD203B41FA5}">
                      <a16:colId xmlns:a16="http://schemas.microsoft.com/office/drawing/2014/main" val="20001"/>
                    </a:ext>
                  </a:extLst>
                </a:gridCol>
                <a:gridCol w="6323134">
                  <a:extLst>
                    <a:ext uri="{9D8B030D-6E8A-4147-A177-3AD203B41FA5}">
                      <a16:colId xmlns:a16="http://schemas.microsoft.com/office/drawing/2014/main" val="20002"/>
                    </a:ext>
                  </a:extLst>
                </a:gridCol>
              </a:tblGrid>
              <a:tr h="426242">
                <a:tc>
                  <a:txBody>
                    <a:bodyPr/>
                    <a:lstStyle/>
                    <a:p>
                      <a:pPr algn="ctr">
                        <a:spcAft>
                          <a:spcPts val="0"/>
                        </a:spcAft>
                      </a:pPr>
                      <a:r>
                        <a:rPr lang="zh-CN" sz="2400" kern="100" dirty="0">
                          <a:latin typeface="仿宋" panose="02010609060101010101" pitchFamily="49" charset="-122"/>
                          <a:ea typeface="仿宋" panose="02010609060101010101" pitchFamily="49" charset="-122"/>
                          <a:cs typeface="Times New Roman" pitchFamily="18" charset="0"/>
                        </a:rPr>
                        <a:t>返回类型</a:t>
                      </a:r>
                    </a:p>
                  </a:txBody>
                  <a:tcPr marL="68564" marR="68564"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zh-CN" sz="2400" kern="100" dirty="0">
                          <a:latin typeface="仿宋" panose="02010609060101010101" pitchFamily="49" charset="-122"/>
                          <a:ea typeface="仿宋" panose="02010609060101010101" pitchFamily="49" charset="-122"/>
                          <a:cs typeface="Times New Roman" pitchFamily="18" charset="0"/>
                        </a:rPr>
                        <a:t>方法名</a:t>
                      </a: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zh-CN" sz="2400" kern="100" dirty="0">
                          <a:latin typeface="仿宋" panose="02010609060101010101" pitchFamily="49" charset="-122"/>
                          <a:ea typeface="仿宋" panose="02010609060101010101" pitchFamily="49" charset="-122"/>
                          <a:cs typeface="Times New Roman" pitchFamily="18" charset="0"/>
                        </a:rPr>
                        <a:t>方法功能</a:t>
                      </a:r>
                    </a:p>
                  </a:txBody>
                  <a:tcPr marL="68564" marR="68564"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460023">
                <a:tc>
                  <a:txBody>
                    <a:bodyPr/>
                    <a:lstStyle/>
                    <a:p>
                      <a:pPr algn="ctr">
                        <a:spcAft>
                          <a:spcPts val="0"/>
                        </a:spcAft>
                      </a:pPr>
                      <a:r>
                        <a:rPr lang="en-US" sz="2400" kern="100" dirty="0" err="1">
                          <a:latin typeface="仿宋" panose="02010609060101010101" pitchFamily="49" charset="-122"/>
                          <a:ea typeface="仿宋" panose="02010609060101010101" pitchFamily="49" charset="-122"/>
                          <a:cs typeface="Times New Roman" pitchFamily="18" charset="0"/>
                        </a:rPr>
                        <a:t>Throwable</a:t>
                      </a:r>
                      <a:endParaRPr lang="zh-CN" sz="24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a:spcAft>
                          <a:spcPts val="0"/>
                        </a:spcAft>
                      </a:pPr>
                      <a:r>
                        <a:rPr lang="en-US" sz="2400" kern="100" dirty="0" err="1">
                          <a:latin typeface="仿宋" panose="02010609060101010101" pitchFamily="49" charset="-122"/>
                          <a:ea typeface="仿宋" panose="02010609060101010101" pitchFamily="49" charset="-122"/>
                          <a:cs typeface="Times New Roman" pitchFamily="18" charset="0"/>
                        </a:rPr>
                        <a:t>getCause</a:t>
                      </a:r>
                      <a:r>
                        <a:rPr lang="en-US" sz="2400" kern="100" dirty="0">
                          <a:latin typeface="仿宋" panose="02010609060101010101" pitchFamily="49" charset="-122"/>
                          <a:ea typeface="仿宋" panose="02010609060101010101" pitchFamily="49" charset="-122"/>
                          <a:cs typeface="Times New Roman" pitchFamily="18" charset="0"/>
                        </a:rPr>
                        <a:t>()</a:t>
                      </a:r>
                      <a:endParaRPr lang="zh-CN" sz="24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a:spcAft>
                          <a:spcPts val="0"/>
                        </a:spcAft>
                      </a:pPr>
                      <a:r>
                        <a:rPr lang="zh-CN" sz="2400" kern="100" dirty="0">
                          <a:latin typeface="仿宋" panose="02010609060101010101" pitchFamily="49" charset="-122"/>
                          <a:ea typeface="仿宋" panose="02010609060101010101" pitchFamily="49" charset="-122"/>
                          <a:cs typeface="Times New Roman" pitchFamily="18" charset="0"/>
                        </a:rPr>
                        <a:t>返回此</a:t>
                      </a:r>
                      <a:r>
                        <a:rPr lang="en-US" sz="2400" kern="100" dirty="0" err="1">
                          <a:latin typeface="仿宋" panose="02010609060101010101" pitchFamily="49" charset="-122"/>
                          <a:ea typeface="仿宋" panose="02010609060101010101" pitchFamily="49" charset="-122"/>
                          <a:cs typeface="Times New Roman" pitchFamily="18" charset="0"/>
                        </a:rPr>
                        <a:t>Throwable</a:t>
                      </a:r>
                      <a:r>
                        <a:rPr lang="zh-CN" sz="2400" kern="100" dirty="0">
                          <a:latin typeface="仿宋" panose="02010609060101010101" pitchFamily="49" charset="-122"/>
                          <a:ea typeface="仿宋" panose="02010609060101010101" pitchFamily="49" charset="-122"/>
                          <a:cs typeface="Times New Roman" pitchFamily="18" charset="0"/>
                        </a:rPr>
                        <a:t>对象的</a:t>
                      </a:r>
                      <a:r>
                        <a:rPr lang="en-US" sz="2400" kern="100" dirty="0">
                          <a:latin typeface="仿宋" panose="02010609060101010101" pitchFamily="49" charset="-122"/>
                          <a:ea typeface="仿宋" panose="02010609060101010101" pitchFamily="49" charset="-122"/>
                          <a:cs typeface="Times New Roman" pitchFamily="18" charset="0"/>
                        </a:rPr>
                        <a:t>cause</a:t>
                      </a:r>
                      <a:r>
                        <a:rPr lang="zh-CN" sz="2400" kern="100" dirty="0">
                          <a:latin typeface="仿宋" panose="02010609060101010101" pitchFamily="49" charset="-122"/>
                          <a:ea typeface="仿宋" panose="02010609060101010101" pitchFamily="49" charset="-122"/>
                          <a:cs typeface="Times New Roman" pitchFamily="18" charset="0"/>
                        </a:rPr>
                        <a:t>（原因）</a:t>
                      </a:r>
                    </a:p>
                  </a:txBody>
                  <a:tcPr marL="68564" marR="68564"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450166">
                <a:tc>
                  <a:txBody>
                    <a:bodyPr/>
                    <a:lstStyle/>
                    <a:p>
                      <a:pPr algn="ctr">
                        <a:spcAft>
                          <a:spcPts val="0"/>
                        </a:spcAft>
                      </a:pPr>
                      <a:r>
                        <a:rPr lang="en-US" sz="2400" kern="100" dirty="0">
                          <a:latin typeface="仿宋" panose="02010609060101010101" pitchFamily="49" charset="-122"/>
                          <a:ea typeface="仿宋" panose="02010609060101010101" pitchFamily="49" charset="-122"/>
                          <a:cs typeface="Times New Roman" pitchFamily="18" charset="0"/>
                        </a:rPr>
                        <a:t>String</a:t>
                      </a:r>
                      <a:endParaRPr lang="zh-CN" sz="24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l">
                        <a:spcAft>
                          <a:spcPts val="0"/>
                        </a:spcAft>
                      </a:pPr>
                      <a:r>
                        <a:rPr lang="en-US" sz="2400" kern="100" dirty="0" err="1">
                          <a:latin typeface="仿宋" panose="02010609060101010101" pitchFamily="49" charset="-122"/>
                          <a:ea typeface="仿宋" panose="02010609060101010101" pitchFamily="49" charset="-122"/>
                          <a:cs typeface="Times New Roman" pitchFamily="18" charset="0"/>
                        </a:rPr>
                        <a:t>getMessage</a:t>
                      </a:r>
                      <a:r>
                        <a:rPr lang="en-US" sz="2400" kern="100" dirty="0">
                          <a:latin typeface="仿宋" panose="02010609060101010101" pitchFamily="49" charset="-122"/>
                          <a:ea typeface="仿宋" panose="02010609060101010101" pitchFamily="49" charset="-122"/>
                          <a:cs typeface="Times New Roman" pitchFamily="18" charset="0"/>
                        </a:rPr>
                        <a:t>()</a:t>
                      </a:r>
                      <a:endParaRPr lang="zh-CN" sz="24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l">
                        <a:spcAft>
                          <a:spcPts val="0"/>
                        </a:spcAft>
                      </a:pPr>
                      <a:r>
                        <a:rPr lang="zh-CN" sz="2400" kern="100" dirty="0">
                          <a:latin typeface="仿宋" panose="02010609060101010101" pitchFamily="49" charset="-122"/>
                          <a:ea typeface="仿宋" panose="02010609060101010101" pitchFamily="49" charset="-122"/>
                          <a:cs typeface="Times New Roman" pitchFamily="18" charset="0"/>
                        </a:rPr>
                        <a:t>返回此 </a:t>
                      </a:r>
                      <a:r>
                        <a:rPr lang="en-US" sz="2400" kern="100" dirty="0" err="1">
                          <a:latin typeface="仿宋" panose="02010609060101010101" pitchFamily="49" charset="-122"/>
                          <a:ea typeface="仿宋" panose="02010609060101010101" pitchFamily="49" charset="-122"/>
                          <a:cs typeface="Times New Roman" pitchFamily="18" charset="0"/>
                        </a:rPr>
                        <a:t>Throwable</a:t>
                      </a:r>
                      <a:r>
                        <a:rPr lang="en-US" sz="2400" kern="100" dirty="0">
                          <a:latin typeface="仿宋" panose="02010609060101010101" pitchFamily="49" charset="-122"/>
                          <a:ea typeface="仿宋" panose="02010609060101010101" pitchFamily="49" charset="-122"/>
                          <a:cs typeface="Times New Roman" pitchFamily="18" charset="0"/>
                        </a:rPr>
                        <a:t> </a:t>
                      </a:r>
                      <a:r>
                        <a:rPr lang="zh-CN" sz="2400" kern="100" dirty="0">
                          <a:latin typeface="仿宋" panose="02010609060101010101" pitchFamily="49" charset="-122"/>
                          <a:ea typeface="仿宋" panose="02010609060101010101" pitchFamily="49" charset="-122"/>
                          <a:cs typeface="Times New Roman" pitchFamily="18" charset="0"/>
                        </a:rPr>
                        <a:t>对象的详细信息</a:t>
                      </a:r>
                    </a:p>
                  </a:txBody>
                  <a:tcPr marL="68564" marR="685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838006">
                <a:tc>
                  <a:txBody>
                    <a:bodyPr/>
                    <a:lstStyle/>
                    <a:p>
                      <a:pPr algn="ctr">
                        <a:spcAft>
                          <a:spcPts val="0"/>
                        </a:spcAft>
                      </a:pPr>
                      <a:r>
                        <a:rPr lang="en-US" sz="2400" kern="100" dirty="0">
                          <a:latin typeface="仿宋" panose="02010609060101010101" pitchFamily="49" charset="-122"/>
                          <a:ea typeface="仿宋" panose="02010609060101010101" pitchFamily="49" charset="-122"/>
                          <a:cs typeface="Times New Roman" pitchFamily="18" charset="0"/>
                        </a:rPr>
                        <a:t>void</a:t>
                      </a:r>
                      <a:endParaRPr lang="zh-CN" sz="24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a:spcAft>
                          <a:spcPts val="0"/>
                        </a:spcAft>
                      </a:pPr>
                      <a:r>
                        <a:rPr lang="en-US" sz="2400" kern="100" dirty="0" err="1">
                          <a:latin typeface="仿宋" panose="02010609060101010101" pitchFamily="49" charset="-122"/>
                          <a:ea typeface="仿宋" panose="02010609060101010101" pitchFamily="49" charset="-122"/>
                          <a:cs typeface="Times New Roman" pitchFamily="18" charset="0"/>
                        </a:rPr>
                        <a:t>printStackTrace</a:t>
                      </a:r>
                      <a:r>
                        <a:rPr lang="en-US" sz="2400" kern="100" dirty="0">
                          <a:latin typeface="仿宋" panose="02010609060101010101" pitchFamily="49" charset="-122"/>
                          <a:ea typeface="仿宋" panose="02010609060101010101" pitchFamily="49" charset="-122"/>
                          <a:cs typeface="Times New Roman" pitchFamily="18" charset="0"/>
                        </a:rPr>
                        <a:t>()</a:t>
                      </a:r>
                      <a:endParaRPr lang="zh-CN" sz="2400" kern="100" dirty="0">
                        <a:latin typeface="仿宋" panose="02010609060101010101" pitchFamily="49" charset="-122"/>
                        <a:ea typeface="仿宋" panose="02010609060101010101" pitchFamily="49" charset="-122"/>
                        <a:cs typeface="Times New Roman" pitchFamily="18" charset="0"/>
                      </a:endParaRPr>
                    </a:p>
                  </a:txBody>
                  <a:tcPr marL="68564" marR="685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a:spcAft>
                          <a:spcPts val="0"/>
                        </a:spcAft>
                      </a:pPr>
                      <a:r>
                        <a:rPr lang="zh-CN" sz="2400" kern="100" dirty="0">
                          <a:latin typeface="仿宋" panose="02010609060101010101" pitchFamily="49" charset="-122"/>
                          <a:ea typeface="仿宋" panose="02010609060101010101" pitchFamily="49" charset="-122"/>
                          <a:cs typeface="Times New Roman" pitchFamily="18" charset="0"/>
                        </a:rPr>
                        <a:t>将此</a:t>
                      </a:r>
                      <a:r>
                        <a:rPr lang="en-US" sz="2400" kern="100" dirty="0">
                          <a:latin typeface="仿宋" panose="02010609060101010101" pitchFamily="49" charset="-122"/>
                          <a:ea typeface="仿宋" panose="02010609060101010101" pitchFamily="49" charset="-122"/>
                          <a:cs typeface="Times New Roman" pitchFamily="18" charset="0"/>
                        </a:rPr>
                        <a:t> </a:t>
                      </a:r>
                      <a:r>
                        <a:rPr lang="en-US" sz="2400" kern="100" dirty="0" err="1">
                          <a:latin typeface="仿宋" panose="02010609060101010101" pitchFamily="49" charset="-122"/>
                          <a:ea typeface="仿宋" panose="02010609060101010101" pitchFamily="49" charset="-122"/>
                          <a:cs typeface="Times New Roman" pitchFamily="18" charset="0"/>
                        </a:rPr>
                        <a:t>Throwable</a:t>
                      </a:r>
                      <a:r>
                        <a:rPr lang="en-US" sz="2400" kern="100" dirty="0">
                          <a:latin typeface="仿宋" panose="02010609060101010101" pitchFamily="49" charset="-122"/>
                          <a:ea typeface="仿宋" panose="02010609060101010101" pitchFamily="49" charset="-122"/>
                          <a:cs typeface="Times New Roman" pitchFamily="18" charset="0"/>
                        </a:rPr>
                        <a:t> </a:t>
                      </a:r>
                      <a:r>
                        <a:rPr lang="zh-CN" sz="2400" kern="100" dirty="0">
                          <a:latin typeface="仿宋" panose="02010609060101010101" pitchFamily="49" charset="-122"/>
                          <a:ea typeface="仿宋" panose="02010609060101010101" pitchFamily="49" charset="-122"/>
                          <a:cs typeface="Times New Roman" pitchFamily="18" charset="0"/>
                        </a:rPr>
                        <a:t>对象的堆栈跟踪输出至错误</a:t>
                      </a:r>
                      <a:br>
                        <a:rPr lang="en-US" altLang="zh-CN" sz="2400" kern="100" dirty="0">
                          <a:latin typeface="仿宋" panose="02010609060101010101" pitchFamily="49" charset="-122"/>
                          <a:ea typeface="仿宋" panose="02010609060101010101" pitchFamily="49" charset="-122"/>
                          <a:cs typeface="Times New Roman" pitchFamily="18" charset="0"/>
                        </a:rPr>
                      </a:br>
                      <a:r>
                        <a:rPr lang="zh-CN" sz="2400" kern="100" dirty="0">
                          <a:latin typeface="仿宋" panose="02010609060101010101" pitchFamily="49" charset="-122"/>
                          <a:ea typeface="仿宋" panose="02010609060101010101" pitchFamily="49" charset="-122"/>
                          <a:cs typeface="Times New Roman" pitchFamily="18" charset="0"/>
                        </a:rPr>
                        <a:t>输出流</a:t>
                      </a:r>
                    </a:p>
                  </a:txBody>
                  <a:tcPr marL="68564" marR="685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62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par>
                          <p:cTn id="17" fill="hold">
                            <p:stCondLst>
                              <p:cond delay="500"/>
                            </p:stCondLst>
                            <p:childTnLst>
                              <p:par>
                                <p:cTn id="18" presetID="2" presetClass="entr" presetSubtype="9" fill="hold" grpId="0" nodeType="afterEffect">
                                  <p:stCondLst>
                                    <p:cond delay="0"/>
                                  </p:stCondLst>
                                  <p:childTnLst>
                                    <p:set>
                                      <p:cBhvr>
                                        <p:cTn id="19" dur="1" fill="hold">
                                          <p:stCondLst>
                                            <p:cond delay="0"/>
                                          </p:stCondLst>
                                        </p:cTn>
                                        <p:tgtEl>
                                          <p:spTgt spid="28">
                                            <p:txEl>
                                              <p:pRg st="0" end="0"/>
                                            </p:txEl>
                                          </p:spTgt>
                                        </p:tgtEl>
                                        <p:attrNameLst>
                                          <p:attrName>style.visibility</p:attrName>
                                        </p:attrNameLst>
                                      </p:cBhvr>
                                      <p:to>
                                        <p:strVal val="visible"/>
                                      </p:to>
                                    </p:set>
                                    <p:anim calcmode="lin" valueType="num">
                                      <p:cBhvr additive="base">
                                        <p:cTn id="20"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31" presetClass="entr" presetSubtype="0"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1000" fill="hold"/>
                                        <p:tgtEl>
                                          <p:spTgt spid="29"/>
                                        </p:tgtEl>
                                        <p:attrNameLst>
                                          <p:attrName>ppt_w</p:attrName>
                                        </p:attrNameLst>
                                      </p:cBhvr>
                                      <p:tavLst>
                                        <p:tav tm="0">
                                          <p:val>
                                            <p:fltVal val="0"/>
                                          </p:val>
                                        </p:tav>
                                        <p:tav tm="100000">
                                          <p:val>
                                            <p:strVal val="#ppt_w"/>
                                          </p:val>
                                        </p:tav>
                                      </p:tavLst>
                                    </p:anim>
                                    <p:anim calcmode="lin" valueType="num">
                                      <p:cBhvr>
                                        <p:cTn id="26" dur="1000" fill="hold"/>
                                        <p:tgtEl>
                                          <p:spTgt spid="29"/>
                                        </p:tgtEl>
                                        <p:attrNameLst>
                                          <p:attrName>ppt_h</p:attrName>
                                        </p:attrNameLst>
                                      </p:cBhvr>
                                      <p:tavLst>
                                        <p:tav tm="0">
                                          <p:val>
                                            <p:fltVal val="0"/>
                                          </p:val>
                                        </p:tav>
                                        <p:tav tm="100000">
                                          <p:val>
                                            <p:strVal val="#ppt_h"/>
                                          </p:val>
                                        </p:tav>
                                      </p:tavLst>
                                    </p:anim>
                                    <p:anim calcmode="lin" valueType="num">
                                      <p:cBhvr>
                                        <p:cTn id="27" dur="1000" fill="hold"/>
                                        <p:tgtEl>
                                          <p:spTgt spid="29"/>
                                        </p:tgtEl>
                                        <p:attrNameLst>
                                          <p:attrName>style.rotation</p:attrName>
                                        </p:attrNameLst>
                                      </p:cBhvr>
                                      <p:tavLst>
                                        <p:tav tm="0">
                                          <p:val>
                                            <p:fltVal val="90"/>
                                          </p:val>
                                        </p:tav>
                                        <p:tav tm="100000">
                                          <p:val>
                                            <p:fltVal val="0"/>
                                          </p:val>
                                        </p:tav>
                                      </p:tavLst>
                                    </p:anim>
                                    <p:animEffect transition="in" filter="fade">
                                      <p:cBhvr>
                                        <p:cTn id="28"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异常的类型</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FE292C77-9D0A-416C-92D6-174E07DDB6ED}"/>
              </a:ext>
            </a:extLst>
          </p:cNvPr>
          <p:cNvSpPr/>
          <p:nvPr/>
        </p:nvSpPr>
        <p:spPr>
          <a:xfrm>
            <a:off x="3793" y="4141996"/>
            <a:ext cx="12186004"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FB80E542-9A3D-4FB3-BD02-0CBB602F23ED}"/>
              </a:ext>
            </a:extLst>
          </p:cNvPr>
          <p:cNvSpPr/>
          <p:nvPr/>
        </p:nvSpPr>
        <p:spPr>
          <a:xfrm>
            <a:off x="2998" y="2829739"/>
            <a:ext cx="12187591" cy="10939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5" name="矩形 54">
            <a:extLst>
              <a:ext uri="{FF2B5EF4-FFF2-40B4-BE49-F238E27FC236}">
                <a16:creationId xmlns:a16="http://schemas.microsoft.com/office/drawing/2014/main" id="{4E639A67-7F6D-4F2B-9947-D1E4A99437EF}"/>
              </a:ext>
            </a:extLst>
          </p:cNvPr>
          <p:cNvSpPr/>
          <p:nvPr/>
        </p:nvSpPr>
        <p:spPr>
          <a:xfrm>
            <a:off x="3793" y="2286265"/>
            <a:ext cx="12186004" cy="543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6" name="内容占位符 2">
            <a:extLst>
              <a:ext uri="{FF2B5EF4-FFF2-40B4-BE49-F238E27FC236}">
                <a16:creationId xmlns:a16="http://schemas.microsoft.com/office/drawing/2014/main" id="{3F32A5DD-9ECF-4E9C-9590-20BB3986A12F}"/>
              </a:ext>
            </a:extLst>
          </p:cNvPr>
          <p:cNvSpPr txBox="1">
            <a:spLocks/>
          </p:cNvSpPr>
          <p:nvPr/>
        </p:nvSpPr>
        <p:spPr>
          <a:xfrm>
            <a:off x="1231193" y="2144097"/>
            <a:ext cx="4497385" cy="61422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1.  Error</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类</a:t>
            </a:r>
          </a:p>
        </p:txBody>
      </p:sp>
      <p:sp>
        <p:nvSpPr>
          <p:cNvPr id="57" name="内容占位符 2">
            <a:extLst>
              <a:ext uri="{FF2B5EF4-FFF2-40B4-BE49-F238E27FC236}">
                <a16:creationId xmlns:a16="http://schemas.microsoft.com/office/drawing/2014/main" id="{C2557BD2-3CBB-4AC7-B4F4-D731BD3BBB59}"/>
              </a:ext>
            </a:extLst>
          </p:cNvPr>
          <p:cNvSpPr txBox="1">
            <a:spLocks/>
          </p:cNvSpPr>
          <p:nvPr/>
        </p:nvSpPr>
        <p:spPr>
          <a:xfrm>
            <a:off x="915601" y="2819541"/>
            <a:ext cx="10665530" cy="990371"/>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109">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java.lang.Error</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类是程序无法处理的错误，如</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OutOfMemoryError</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StackOverflowError</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等。这些错误用户不需要处理，都交由系统进行处理。</a:t>
            </a:r>
          </a:p>
        </p:txBody>
      </p:sp>
      <p:sp>
        <p:nvSpPr>
          <p:cNvPr id="58" name="矩形 57">
            <a:extLst>
              <a:ext uri="{FF2B5EF4-FFF2-40B4-BE49-F238E27FC236}">
                <a16:creationId xmlns:a16="http://schemas.microsoft.com/office/drawing/2014/main" id="{A0215129-F46F-4634-B158-02D39026E141}"/>
              </a:ext>
            </a:extLst>
          </p:cNvPr>
          <p:cNvSpPr/>
          <p:nvPr/>
        </p:nvSpPr>
        <p:spPr>
          <a:xfrm>
            <a:off x="2998" y="4706944"/>
            <a:ext cx="12187591" cy="10939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仿宋" panose="02010609060101010101" pitchFamily="49" charset="-122"/>
              <a:ea typeface="仿宋" panose="02010609060101010101" pitchFamily="49" charset="-122"/>
            </a:endParaRPr>
          </a:p>
        </p:txBody>
      </p:sp>
      <p:sp>
        <p:nvSpPr>
          <p:cNvPr id="59" name="内容占位符 2">
            <a:extLst>
              <a:ext uri="{FF2B5EF4-FFF2-40B4-BE49-F238E27FC236}">
                <a16:creationId xmlns:a16="http://schemas.microsoft.com/office/drawing/2014/main" id="{B909510E-E259-4EE5-88C4-60963D8ED3CC}"/>
              </a:ext>
            </a:extLst>
          </p:cNvPr>
          <p:cNvSpPr txBox="1">
            <a:spLocks/>
          </p:cNvSpPr>
          <p:nvPr/>
        </p:nvSpPr>
        <p:spPr>
          <a:xfrm>
            <a:off x="1231193" y="4048656"/>
            <a:ext cx="4497385" cy="614220"/>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2.  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类</a:t>
            </a:r>
          </a:p>
        </p:txBody>
      </p:sp>
      <p:sp>
        <p:nvSpPr>
          <p:cNvPr id="60" name="内容占位符 2">
            <a:extLst>
              <a:ext uri="{FF2B5EF4-FFF2-40B4-BE49-F238E27FC236}">
                <a16:creationId xmlns:a16="http://schemas.microsoft.com/office/drawing/2014/main" id="{A2769EC2-02F5-470F-B73D-1160603EF9A8}"/>
              </a:ext>
            </a:extLst>
          </p:cNvPr>
          <p:cNvSpPr txBox="1">
            <a:spLocks/>
          </p:cNvSpPr>
          <p:nvPr/>
        </p:nvSpPr>
        <p:spPr>
          <a:xfrm>
            <a:off x="915601" y="4720387"/>
            <a:ext cx="10665530" cy="990371"/>
          </a:xfrm>
          <a:prstGeom prst="rect">
            <a:avLst/>
          </a:prstGeom>
        </p:spPr>
        <p:txBody>
          <a:bodyPr vert="horz" lIns="121889" tIns="60944" rIns="121889" bIns="60944" rtlCol="0">
            <a:noAutofit/>
          </a:bodyPr>
          <a:lstStyle>
            <a:defPPr>
              <a:defRPr lang="en-US"/>
            </a:defPPr>
            <a:lvl1pPr indent="457200">
              <a:lnSpc>
                <a:spcPct val="100000"/>
              </a:lnSpc>
              <a:spcBef>
                <a:spcPct val="20000"/>
              </a:spcBef>
              <a:buFont typeface="Wingdings" pitchFamily="2" charset="2"/>
              <a:buNone/>
              <a:defRPr>
                <a:latin typeface="+mn-ea"/>
                <a:cs typeface="Times New Roman" pitchFamily="18" charset="0"/>
              </a:defRPr>
            </a:lvl1pPr>
            <a:lvl2pPr marL="990575" indent="-380990">
              <a:spcBef>
                <a:spcPct val="20000"/>
              </a:spcBef>
              <a:buFont typeface="Arial" pitchFamily="34" charset="0"/>
              <a:buChar char="–"/>
              <a:defRPr sz="1800">
                <a:solidFill>
                  <a:schemeClr val="tx1">
                    <a:lumMod val="75000"/>
                    <a:lumOff val="25000"/>
                  </a:schemeClr>
                </a:solidFill>
                <a:latin typeface="微软雅黑" pitchFamily="34" charset="-122"/>
                <a:ea typeface="微软雅黑" pitchFamily="34" charset="-122"/>
              </a:defRPr>
            </a:lvl2pPr>
            <a:lvl3pPr marL="1523962" indent="-304792">
              <a:spcBef>
                <a:spcPct val="20000"/>
              </a:spcBef>
              <a:buFont typeface="Arial" pitchFamily="34" charset="0"/>
              <a:buChar char="•"/>
              <a:defRPr sz="3200"/>
            </a:lvl3pPr>
            <a:lvl4pPr marL="2133547" indent="-304792">
              <a:spcBef>
                <a:spcPct val="20000"/>
              </a:spcBef>
              <a:buFont typeface="Arial" pitchFamily="34" charset="0"/>
              <a:buChar char="–"/>
              <a:defRPr sz="2700"/>
            </a:lvl4pPr>
            <a:lvl5pPr marL="2743131" indent="-304792">
              <a:spcBef>
                <a:spcPct val="20000"/>
              </a:spcBef>
              <a:buFont typeface="Arial" pitchFamily="34" charset="0"/>
              <a:buChar char="»"/>
              <a:defRPr sz="2700"/>
            </a:lvl5pPr>
            <a:lvl6pPr marL="3352716" indent="-304792">
              <a:spcBef>
                <a:spcPct val="20000"/>
              </a:spcBef>
              <a:buFont typeface="Arial" pitchFamily="34" charset="0"/>
              <a:buChar char="•"/>
              <a:defRPr sz="2700"/>
            </a:lvl6pPr>
            <a:lvl7pPr marL="3962301" indent="-304792">
              <a:spcBef>
                <a:spcPct val="20000"/>
              </a:spcBef>
              <a:buFont typeface="Arial" pitchFamily="34" charset="0"/>
              <a:buChar char="•"/>
              <a:defRPr sz="2700"/>
            </a:lvl7pPr>
            <a:lvl8pPr marL="4571886" indent="-304792">
              <a:spcBef>
                <a:spcPct val="20000"/>
              </a:spcBef>
              <a:buFont typeface="Arial" pitchFamily="34" charset="0"/>
              <a:buChar char="•"/>
              <a:defRPr sz="2700"/>
            </a:lvl8pPr>
            <a:lvl9pPr marL="5181470" indent="-304792">
              <a:spcBef>
                <a:spcPct val="20000"/>
              </a:spcBef>
              <a:buFont typeface="Arial" pitchFamily="34" charset="0"/>
              <a:buChar char="•"/>
              <a:defRPr sz="2700"/>
            </a:lvl9pPr>
          </a:lstStyle>
          <a:p>
            <a:pPr>
              <a:lnSpc>
                <a:spcPct val="130000"/>
              </a:lnSpc>
              <a:spcBef>
                <a:spcPts val="0"/>
              </a:spcBef>
            </a:pPr>
            <a:r>
              <a:rPr lang="en-US" altLang="zh-CN" sz="2400" dirty="0" err="1">
                <a:latin typeface="仿宋" panose="02010609060101010101" pitchFamily="49" charset="-122"/>
                <a:ea typeface="仿宋" panose="02010609060101010101" pitchFamily="49" charset="-122"/>
              </a:rPr>
              <a:t>java.lang.Exception</a:t>
            </a:r>
            <a:r>
              <a:rPr lang="zh-CN" altLang="en-US" sz="2400" dirty="0">
                <a:latin typeface="仿宋" panose="02010609060101010101" pitchFamily="49" charset="-122"/>
                <a:ea typeface="仿宋" panose="02010609060101010101" pitchFamily="49" charset="-122"/>
              </a:rPr>
              <a:t>类是程序本身可以处理的异常。</a:t>
            </a:r>
          </a:p>
          <a:p>
            <a:pPr>
              <a:lnSpc>
                <a:spcPct val="130000"/>
              </a:lnSpc>
              <a:spcBef>
                <a:spcPts val="0"/>
              </a:spcBef>
            </a:pPr>
            <a:r>
              <a:rPr lang="zh-CN" altLang="en-US" sz="2400" dirty="0">
                <a:latin typeface="仿宋" panose="02010609060101010101" pitchFamily="49" charset="-122"/>
                <a:ea typeface="仿宋" panose="02010609060101010101" pitchFamily="49" charset="-122"/>
              </a:rPr>
              <a:t>分为</a:t>
            </a:r>
            <a:r>
              <a:rPr lang="zh-CN" altLang="en-US" sz="2400" b="1" dirty="0">
                <a:latin typeface="仿宋" panose="02010609060101010101" pitchFamily="49" charset="-122"/>
                <a:ea typeface="仿宋" panose="02010609060101010101" pitchFamily="49" charset="-122"/>
              </a:rPr>
              <a:t>可查（</a:t>
            </a:r>
            <a:r>
              <a:rPr lang="en-US" altLang="zh-CN" sz="2400" b="1" dirty="0">
                <a:latin typeface="仿宋" panose="02010609060101010101" pitchFamily="49" charset="-122"/>
                <a:ea typeface="仿宋" panose="02010609060101010101" pitchFamily="49" charset="-122"/>
              </a:rPr>
              <a:t>checked</a:t>
            </a:r>
            <a:r>
              <a:rPr lang="zh-CN" altLang="en-US" sz="2400" b="1" dirty="0">
                <a:latin typeface="仿宋" panose="02010609060101010101" pitchFamily="49" charset="-122"/>
                <a:ea typeface="仿宋" panose="02010609060101010101" pitchFamily="49" charset="-122"/>
              </a:rPr>
              <a:t>）异常和不可查（</a:t>
            </a:r>
            <a:r>
              <a:rPr lang="en-US" altLang="zh-CN" sz="2400" b="1" dirty="0">
                <a:latin typeface="仿宋" panose="02010609060101010101" pitchFamily="49" charset="-122"/>
                <a:ea typeface="仿宋" panose="02010609060101010101" pitchFamily="49" charset="-122"/>
              </a:rPr>
              <a:t>unchecked</a:t>
            </a:r>
            <a:r>
              <a:rPr lang="zh-CN" altLang="en-US" sz="2400" b="1" dirty="0">
                <a:latin typeface="仿宋" panose="02010609060101010101" pitchFamily="49" charset="-122"/>
                <a:ea typeface="仿宋" panose="02010609060101010101" pitchFamily="49" charset="-122"/>
              </a:rPr>
              <a:t>）异常</a:t>
            </a:r>
            <a:r>
              <a:rPr lang="zh-CN" altLang="en-US" sz="2400" dirty="0">
                <a:latin typeface="仿宋" panose="02010609060101010101" pitchFamily="49" charset="-122"/>
                <a:ea typeface="仿宋" panose="02010609060101010101" pitchFamily="49" charset="-122"/>
              </a:rPr>
              <a:t>。</a:t>
            </a:r>
          </a:p>
        </p:txBody>
      </p:sp>
      <p:sp>
        <p:nvSpPr>
          <p:cNvPr id="61" name="矩形 60">
            <a:extLst>
              <a:ext uri="{FF2B5EF4-FFF2-40B4-BE49-F238E27FC236}">
                <a16:creationId xmlns:a16="http://schemas.microsoft.com/office/drawing/2014/main" id="{4000736E-6A26-4826-B05D-AF2D700AAF6A}"/>
              </a:ext>
            </a:extLst>
          </p:cNvPr>
          <p:cNvSpPr/>
          <p:nvPr/>
        </p:nvSpPr>
        <p:spPr>
          <a:xfrm>
            <a:off x="915601" y="1637888"/>
            <a:ext cx="10132255" cy="461665"/>
          </a:xfrm>
          <a:prstGeom prst="rect">
            <a:avLst/>
          </a:prstGeom>
        </p:spPr>
        <p:txBody>
          <a:bodyPr wrap="square">
            <a:spAutoFit/>
          </a:bodyPr>
          <a:lstStyle/>
          <a:p>
            <a:r>
              <a:rPr lang="en-US" altLang="zh-CN" sz="2400" b="1" dirty="0" err="1">
                <a:latin typeface="仿宋" panose="02010609060101010101" pitchFamily="49" charset="-122"/>
                <a:ea typeface="仿宋" panose="02010609060101010101" pitchFamily="49" charset="-122"/>
                <a:cs typeface="Times New Roman" pitchFamily="18" charset="0"/>
              </a:rPr>
              <a:t>Throwable</a:t>
            </a:r>
            <a:r>
              <a:rPr lang="zh-CN" altLang="zh-CN" sz="2400" b="1" dirty="0">
                <a:latin typeface="仿宋" panose="02010609060101010101" pitchFamily="49" charset="-122"/>
                <a:ea typeface="仿宋" panose="02010609060101010101" pitchFamily="49" charset="-122"/>
                <a:cs typeface="Times New Roman" pitchFamily="18" charset="0"/>
              </a:rPr>
              <a:t>类</a:t>
            </a:r>
            <a:r>
              <a:rPr lang="zh-CN" altLang="en-US" sz="2400" b="1" dirty="0">
                <a:latin typeface="仿宋" panose="02010609060101010101" pitchFamily="49" charset="-122"/>
                <a:ea typeface="仿宋" panose="02010609060101010101" pitchFamily="49" charset="-122"/>
                <a:cs typeface="Times New Roman" pitchFamily="18" charset="0"/>
              </a:rPr>
              <a:t>下</a:t>
            </a:r>
            <a:r>
              <a:rPr lang="zh-CN" altLang="zh-CN" sz="2400" b="1" dirty="0">
                <a:latin typeface="仿宋" panose="02010609060101010101" pitchFamily="49" charset="-122"/>
                <a:ea typeface="仿宋" panose="02010609060101010101" pitchFamily="49" charset="-122"/>
                <a:cs typeface="Times New Roman" pitchFamily="18" charset="0"/>
              </a:rPr>
              <a:t>两个重要子类</a:t>
            </a:r>
            <a:r>
              <a:rPr lang="zh-CN" altLang="en-US" sz="2400" b="1" dirty="0">
                <a:latin typeface="仿宋" panose="02010609060101010101" pitchFamily="49" charset="-122"/>
                <a:ea typeface="仿宋" panose="02010609060101010101" pitchFamily="49" charset="-122"/>
                <a:cs typeface="Times New Roman" pitchFamily="18" charset="0"/>
              </a:rPr>
              <a:t>：</a:t>
            </a:r>
            <a:r>
              <a:rPr lang="en-US" altLang="zh-CN" sz="2400" b="1" dirty="0">
                <a:latin typeface="仿宋" panose="02010609060101010101" pitchFamily="49" charset="-122"/>
                <a:ea typeface="仿宋" panose="02010609060101010101" pitchFamily="49" charset="-122"/>
                <a:cs typeface="Times New Roman" pitchFamily="18" charset="0"/>
              </a:rPr>
              <a:t>Error</a:t>
            </a:r>
            <a:r>
              <a:rPr lang="zh-CN" altLang="zh-CN" sz="2400" b="1" dirty="0">
                <a:latin typeface="仿宋" panose="02010609060101010101" pitchFamily="49" charset="-122"/>
                <a:ea typeface="仿宋" panose="02010609060101010101" pitchFamily="49" charset="-122"/>
                <a:cs typeface="Times New Roman" pitchFamily="18" charset="0"/>
              </a:rPr>
              <a:t>（错误）类和</a:t>
            </a:r>
            <a:r>
              <a:rPr lang="en-US" altLang="zh-CN" sz="2400" b="1" dirty="0">
                <a:latin typeface="仿宋" panose="02010609060101010101" pitchFamily="49" charset="-122"/>
                <a:ea typeface="仿宋" panose="02010609060101010101" pitchFamily="49" charset="-122"/>
                <a:cs typeface="Times New Roman" pitchFamily="18" charset="0"/>
              </a:rPr>
              <a:t>Exception</a:t>
            </a:r>
            <a:r>
              <a:rPr lang="zh-CN" altLang="zh-CN" sz="2400" b="1" dirty="0">
                <a:latin typeface="仿宋" panose="02010609060101010101" pitchFamily="49" charset="-122"/>
                <a:ea typeface="仿宋" panose="02010609060101010101" pitchFamily="49" charset="-122"/>
                <a:cs typeface="Times New Roman" pitchFamily="18" charset="0"/>
              </a:rPr>
              <a:t>（异常）类。</a:t>
            </a:r>
            <a:endParaRPr lang="zh-CN" altLang="en-US" sz="2400" b="1" dirty="0">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227125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0-#ppt_w/2"/>
                                          </p:val>
                                        </p:tav>
                                        <p:tav tm="100000">
                                          <p:val>
                                            <p:strVal val="#ppt_x"/>
                                          </p:val>
                                        </p:tav>
                                      </p:tavLst>
                                    </p:anim>
                                    <p:anim calcmode="lin" valueType="num">
                                      <p:cBhvr additive="base">
                                        <p:cTn id="20"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500"/>
                                        <p:tgtEl>
                                          <p:spTgt spid="55"/>
                                        </p:tgtEl>
                                      </p:cBhvr>
                                    </p:animEffect>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6" presetClass="entr" presetSubtype="16"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circle(in)">
                                      <p:cBhvr>
                                        <p:cTn id="34" dur="20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p:cTn id="39" dur="1000" fill="hold"/>
                                        <p:tgtEl>
                                          <p:spTgt spid="57"/>
                                        </p:tgtEl>
                                        <p:attrNameLst>
                                          <p:attrName>ppt_w</p:attrName>
                                        </p:attrNameLst>
                                      </p:cBhvr>
                                      <p:tavLst>
                                        <p:tav tm="0">
                                          <p:val>
                                            <p:fltVal val="0"/>
                                          </p:val>
                                        </p:tav>
                                        <p:tav tm="100000">
                                          <p:val>
                                            <p:strVal val="#ppt_w"/>
                                          </p:val>
                                        </p:tav>
                                      </p:tavLst>
                                    </p:anim>
                                    <p:anim calcmode="lin" valueType="num">
                                      <p:cBhvr>
                                        <p:cTn id="40" dur="1000" fill="hold"/>
                                        <p:tgtEl>
                                          <p:spTgt spid="57"/>
                                        </p:tgtEl>
                                        <p:attrNameLst>
                                          <p:attrName>ppt_h</p:attrName>
                                        </p:attrNameLst>
                                      </p:cBhvr>
                                      <p:tavLst>
                                        <p:tav tm="0">
                                          <p:val>
                                            <p:fltVal val="0"/>
                                          </p:val>
                                        </p:tav>
                                        <p:tav tm="100000">
                                          <p:val>
                                            <p:strVal val="#ppt_h"/>
                                          </p:val>
                                        </p:tav>
                                      </p:tavLst>
                                    </p:anim>
                                    <p:anim calcmode="lin" valueType="num">
                                      <p:cBhvr>
                                        <p:cTn id="41" dur="1000" fill="hold"/>
                                        <p:tgtEl>
                                          <p:spTgt spid="57"/>
                                        </p:tgtEl>
                                        <p:attrNameLst>
                                          <p:attrName>style.rotation</p:attrName>
                                        </p:attrNameLst>
                                      </p:cBhvr>
                                      <p:tavLst>
                                        <p:tav tm="0">
                                          <p:val>
                                            <p:fltVal val="90"/>
                                          </p:val>
                                        </p:tav>
                                        <p:tav tm="100000">
                                          <p:val>
                                            <p:fltVal val="0"/>
                                          </p:val>
                                        </p:tav>
                                      </p:tavLst>
                                    </p:anim>
                                    <p:animEffect transition="in" filter="fade">
                                      <p:cBhvr>
                                        <p:cTn id="42" dur="10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500" fill="hold"/>
                                        <p:tgtEl>
                                          <p:spTgt spid="59"/>
                                        </p:tgtEl>
                                        <p:attrNameLst>
                                          <p:attrName>ppt_x</p:attrName>
                                        </p:attrNameLst>
                                      </p:cBhvr>
                                      <p:tavLst>
                                        <p:tav tm="0">
                                          <p:val>
                                            <p:strVal val="1+#ppt_w/2"/>
                                          </p:val>
                                        </p:tav>
                                        <p:tav tm="100000">
                                          <p:val>
                                            <p:strVal val="#ppt_x"/>
                                          </p:val>
                                        </p:tav>
                                      </p:tavLst>
                                    </p:anim>
                                    <p:anim calcmode="lin" valueType="num">
                                      <p:cBhvr additive="base">
                                        <p:cTn id="52" dur="500" fill="hold"/>
                                        <p:tgtEl>
                                          <p:spTgt spid="59"/>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6" presetClass="entr" presetSubtype="32"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circle(out)">
                                      <p:cBhvr>
                                        <p:cTn id="56" dur="2000"/>
                                        <p:tgtEl>
                                          <p:spTgt spid="58"/>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p:cTn id="61" dur="1000" fill="hold"/>
                                        <p:tgtEl>
                                          <p:spTgt spid="60"/>
                                        </p:tgtEl>
                                        <p:attrNameLst>
                                          <p:attrName>ppt_w</p:attrName>
                                        </p:attrNameLst>
                                      </p:cBhvr>
                                      <p:tavLst>
                                        <p:tav tm="0">
                                          <p:val>
                                            <p:fltVal val="0"/>
                                          </p:val>
                                        </p:tav>
                                        <p:tav tm="100000">
                                          <p:val>
                                            <p:strVal val="#ppt_w"/>
                                          </p:val>
                                        </p:tav>
                                      </p:tavLst>
                                    </p:anim>
                                    <p:anim calcmode="lin" valueType="num">
                                      <p:cBhvr>
                                        <p:cTn id="62" dur="1000" fill="hold"/>
                                        <p:tgtEl>
                                          <p:spTgt spid="60"/>
                                        </p:tgtEl>
                                        <p:attrNameLst>
                                          <p:attrName>ppt_h</p:attrName>
                                        </p:attrNameLst>
                                      </p:cBhvr>
                                      <p:tavLst>
                                        <p:tav tm="0">
                                          <p:val>
                                            <p:fltVal val="0"/>
                                          </p:val>
                                        </p:tav>
                                        <p:tav tm="100000">
                                          <p:val>
                                            <p:strVal val="#ppt_h"/>
                                          </p:val>
                                        </p:tav>
                                      </p:tavLst>
                                    </p:anim>
                                    <p:anim calcmode="lin" valueType="num">
                                      <p:cBhvr>
                                        <p:cTn id="63" dur="1000" fill="hold"/>
                                        <p:tgtEl>
                                          <p:spTgt spid="60"/>
                                        </p:tgtEl>
                                        <p:attrNameLst>
                                          <p:attrName>style.rotation</p:attrName>
                                        </p:attrNameLst>
                                      </p:cBhvr>
                                      <p:tavLst>
                                        <p:tav tm="0">
                                          <p:val>
                                            <p:fltVal val="90"/>
                                          </p:val>
                                        </p:tav>
                                        <p:tav tm="100000">
                                          <p:val>
                                            <p:fltVal val="0"/>
                                          </p:val>
                                        </p:tav>
                                      </p:tavLst>
                                    </p:anim>
                                    <p:animEffect transition="in" filter="fade">
                                      <p:cBhvr>
                                        <p:cTn id="64"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8" grpId="0" animBg="1"/>
      <p:bldP spid="29" grpId="0" animBg="1"/>
      <p:bldP spid="55" grpId="0" animBg="1"/>
      <p:bldP spid="56" grpId="0"/>
      <p:bldP spid="57" grpId="0"/>
      <p:bldP spid="58" grpId="0" animBg="1"/>
      <p:bldP spid="59" grpId="0"/>
      <p:bldP spid="60"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异常的类型</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687052" y="1600623"/>
            <a:ext cx="10741713" cy="384582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内容占位符 2">
            <a:extLst>
              <a:ext uri="{FF2B5EF4-FFF2-40B4-BE49-F238E27FC236}">
                <a16:creationId xmlns:a16="http://schemas.microsoft.com/office/drawing/2014/main" id="{1842560C-0E9A-4D43-9842-D4019D35E1A3}"/>
              </a:ext>
            </a:extLst>
          </p:cNvPr>
          <p:cNvSpPr txBox="1">
            <a:spLocks/>
          </p:cNvSpPr>
          <p:nvPr/>
        </p:nvSpPr>
        <p:spPr>
          <a:xfrm>
            <a:off x="991782" y="1676805"/>
            <a:ext cx="10357194" cy="281874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67906">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不可查异常是指在运行中可能出现的异常，这种异常无法在编译时检查出来，在运行过程中有可能出现也有可能不出现，所以这类异常在程序中可以选择捕获处理，也可以不处理。</a:t>
            </a:r>
          </a:p>
          <a:p>
            <a:pPr marL="0" indent="467906">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这类异常通常是由程序逻辑错误引起的，所以程序应该从逻辑角度尽可能避免这类异常的发生。</a:t>
            </a:r>
          </a:p>
          <a:p>
            <a:pPr marL="0" indent="467906">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不可查异常都是</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RuntimeException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类及其子类异常。</a:t>
            </a:r>
          </a:p>
        </p:txBody>
      </p:sp>
    </p:spTree>
    <p:extLst>
      <p:ext uri="{BB962C8B-B14F-4D97-AF65-F5344CB8AC3E}">
        <p14:creationId xmlns:p14="http://schemas.microsoft.com/office/powerpoint/2010/main" val="416295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63">
                                            <p:txEl>
                                              <p:pRg st="0" end="0"/>
                                            </p:txEl>
                                          </p:spTgt>
                                        </p:tgtEl>
                                        <p:attrNameLst>
                                          <p:attrName>style.visibility</p:attrName>
                                        </p:attrNameLst>
                                      </p:cBhvr>
                                      <p:to>
                                        <p:strVal val="visible"/>
                                      </p:to>
                                    </p:set>
                                    <p:anim calcmode="lin" valueType="num">
                                      <p:cBhvr additive="base">
                                        <p:cTn id="19"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63">
                                            <p:txEl>
                                              <p:pRg st="1" end="1"/>
                                            </p:txEl>
                                          </p:spTgt>
                                        </p:tgtEl>
                                        <p:attrNameLst>
                                          <p:attrName>style.visibility</p:attrName>
                                        </p:attrNameLst>
                                      </p:cBhvr>
                                      <p:to>
                                        <p:strVal val="visible"/>
                                      </p:to>
                                    </p:set>
                                    <p:anim calcmode="lin" valueType="num">
                                      <p:cBhvr additive="base">
                                        <p:cTn id="25" dur="500" fill="hold"/>
                                        <p:tgtEl>
                                          <p:spTgt spid="63">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63">
                                            <p:txEl>
                                              <p:pRg st="2" end="2"/>
                                            </p:txEl>
                                          </p:spTgt>
                                        </p:tgtEl>
                                        <p:attrNameLst>
                                          <p:attrName>style.visibility</p:attrName>
                                        </p:attrNameLst>
                                      </p:cBhvr>
                                      <p:to>
                                        <p:strVal val="visible"/>
                                      </p:to>
                                    </p:set>
                                    <p:anim calcmode="lin" valueType="num">
                                      <p:cBhvr additive="base">
                                        <p:cTn id="31" dur="500" fill="hold"/>
                                        <p:tgtEl>
                                          <p:spTgt spid="63">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6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异常的类型</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2" name="圆角矩形 5">
            <a:extLst>
              <a:ext uri="{FF2B5EF4-FFF2-40B4-BE49-F238E27FC236}">
                <a16:creationId xmlns:a16="http://schemas.microsoft.com/office/drawing/2014/main" id="{E0814E5D-A416-4197-83F9-B56D9BEB9123}"/>
              </a:ext>
            </a:extLst>
          </p:cNvPr>
          <p:cNvSpPr/>
          <p:nvPr/>
        </p:nvSpPr>
        <p:spPr>
          <a:xfrm>
            <a:off x="687052" y="1600623"/>
            <a:ext cx="10741713" cy="384582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内容占位符 2">
            <a:extLst>
              <a:ext uri="{FF2B5EF4-FFF2-40B4-BE49-F238E27FC236}">
                <a16:creationId xmlns:a16="http://schemas.microsoft.com/office/drawing/2014/main" id="{7C7D889C-8191-4C36-AF69-0BEAC5EF7E1C}"/>
              </a:ext>
            </a:extLst>
          </p:cNvPr>
          <p:cNvSpPr txBox="1">
            <a:spLocks/>
          </p:cNvSpPr>
          <p:nvPr/>
        </p:nvSpPr>
        <p:spPr>
          <a:xfrm>
            <a:off x="991782" y="1905352"/>
            <a:ext cx="10357194" cy="2818748"/>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67906">
              <a:lnSpc>
                <a:spcPct val="150000"/>
              </a:lnSpc>
              <a:buNone/>
            </a:pP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 可查异常是指在编译时被强制检查的异常，这种异常是可以预见的，所以必须在程序中进行处理，即或者进行捕获并处理，或者明确抛出给上一级主调进行处理，否则编译无法通过。</a:t>
            </a:r>
          </a:p>
          <a:p>
            <a:pPr marL="0" indent="467906">
              <a:lnSpc>
                <a:spcPct val="150000"/>
              </a:lnSpc>
              <a:buNone/>
            </a:pPr>
            <a:r>
              <a:rPr lang="en-US" altLang="zh-CN" sz="2400" dirty="0">
                <a:solidFill>
                  <a:schemeClr val="tx1"/>
                </a:solidFill>
                <a:latin typeface="仿宋" panose="02010609060101010101" pitchFamily="49" charset="-122"/>
                <a:ea typeface="仿宋" panose="02010609060101010101" pitchFamily="49" charset="-122"/>
                <a:cs typeface="Times New Roman" pitchFamily="18" charset="0"/>
              </a:rPr>
              <a:t> </a:t>
            </a:r>
            <a:r>
              <a:rPr lang="en-US" altLang="zh-CN" sz="2400" dirty="0" err="1">
                <a:solidFill>
                  <a:schemeClr val="tx1"/>
                </a:solidFill>
                <a:latin typeface="仿宋" panose="02010609060101010101" pitchFamily="49" charset="-122"/>
                <a:ea typeface="仿宋" panose="02010609060101010101" pitchFamily="49" charset="-122"/>
                <a:cs typeface="Times New Roman" pitchFamily="18" charset="0"/>
              </a:rPr>
              <a:t>RuntimeException</a:t>
            </a:r>
            <a:r>
              <a:rPr lang="zh-CN" altLang="en-US" sz="2400" dirty="0">
                <a:solidFill>
                  <a:schemeClr val="tx1"/>
                </a:solidFill>
                <a:latin typeface="仿宋" panose="02010609060101010101" pitchFamily="49" charset="-122"/>
                <a:ea typeface="仿宋" panose="02010609060101010101" pitchFamily="49" charset="-122"/>
                <a:cs typeface="Times New Roman" pitchFamily="18" charset="0"/>
              </a:rPr>
              <a:t>以外的异常都属于可查异常。</a:t>
            </a:r>
          </a:p>
        </p:txBody>
      </p:sp>
    </p:spTree>
    <p:extLst>
      <p:ext uri="{BB962C8B-B14F-4D97-AF65-F5344CB8AC3E}">
        <p14:creationId xmlns:p14="http://schemas.microsoft.com/office/powerpoint/2010/main" val="22020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par>
                                <p:cTn id="17" presetID="2" presetClass="entr" presetSubtype="3" fill="hold" grpId="0" nodeType="with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3" fill="hold" grpId="0" nodeType="afterEffect">
                                  <p:stCondLst>
                                    <p:cond delay="0"/>
                                  </p:stCondLst>
                                  <p:childTnLst>
                                    <p:set>
                                      <p:cBhvr>
                                        <p:cTn id="23" dur="1" fill="hold">
                                          <p:stCondLst>
                                            <p:cond delay="0"/>
                                          </p:stCondLst>
                                        </p:cTn>
                                        <p:tgtEl>
                                          <p:spTgt spid="29">
                                            <p:txEl>
                                              <p:pRg st="1" end="1"/>
                                            </p:txEl>
                                          </p:spTgt>
                                        </p:tgtEl>
                                        <p:attrNameLst>
                                          <p:attrName>style.visibility</p:attrName>
                                        </p:attrNameLst>
                                      </p:cBhvr>
                                      <p:to>
                                        <p:strVal val="visible"/>
                                      </p:to>
                                    </p:set>
                                    <p:anim calcmode="lin" valueType="num">
                                      <p:cBhvr additive="base">
                                        <p:cTn id="24"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5.1  </a:t>
            </a:r>
            <a:r>
              <a:rPr lang="zh-CN" altLang="en-US" b="1" dirty="0">
                <a:latin typeface="仿宋" panose="02010609060101010101" pitchFamily="49" charset="-122"/>
                <a:ea typeface="仿宋" panose="02010609060101010101" pitchFamily="49" charset="-122"/>
              </a:rPr>
              <a:t>什么是异常</a:t>
            </a:r>
          </a:p>
        </p:txBody>
      </p:sp>
      <p:sp>
        <p:nvSpPr>
          <p:cNvPr id="32" name="矩形 31">
            <a:extLst>
              <a:ext uri="{FF2B5EF4-FFF2-40B4-BE49-F238E27FC236}">
                <a16:creationId xmlns:a16="http://schemas.microsoft.com/office/drawing/2014/main" id="{89B85F65-C10F-428E-87EB-19BA401BD66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33" name="组合 32">
            <a:extLst>
              <a:ext uri="{FF2B5EF4-FFF2-40B4-BE49-F238E27FC236}">
                <a16:creationId xmlns:a16="http://schemas.microsoft.com/office/drawing/2014/main" id="{8E7D363A-919A-411E-918A-E7B05F2ECA26}"/>
              </a:ext>
            </a:extLst>
          </p:cNvPr>
          <p:cNvGrpSpPr/>
          <p:nvPr/>
        </p:nvGrpSpPr>
        <p:grpSpPr>
          <a:xfrm flipH="1">
            <a:off x="6575336" y="5348447"/>
            <a:ext cx="5441599" cy="1357947"/>
            <a:chOff x="897607" y="5043462"/>
            <a:chExt cx="5441599" cy="1357947"/>
          </a:xfrm>
        </p:grpSpPr>
        <p:sp>
          <p:nvSpPr>
            <p:cNvPr id="34" name="矩形 33">
              <a:extLst>
                <a:ext uri="{FF2B5EF4-FFF2-40B4-BE49-F238E27FC236}">
                  <a16:creationId xmlns:a16="http://schemas.microsoft.com/office/drawing/2014/main" id="{85F94CF0-8B4C-4DBD-A8DE-0A6CFC5493EC}"/>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0DF4063B-1FCA-46EC-BFA7-306862E7A7D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105C2A11-AFEA-4A0D-BA52-06BE7187E69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7" name="矩形 36">
              <a:extLst>
                <a:ext uri="{FF2B5EF4-FFF2-40B4-BE49-F238E27FC236}">
                  <a16:creationId xmlns:a16="http://schemas.microsoft.com/office/drawing/2014/main" id="{DC3D08C5-084D-41AD-905A-EFF49D00CCB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C5C2E734-98AC-4FA3-814B-CB12ECC74D88}"/>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B6A133D9-3C3D-4C75-B2A7-0D7F5EF311A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0" name="矩形 39">
              <a:extLst>
                <a:ext uri="{FF2B5EF4-FFF2-40B4-BE49-F238E27FC236}">
                  <a16:creationId xmlns:a16="http://schemas.microsoft.com/office/drawing/2014/main" id="{004D2865-8779-4475-9DB5-8173085B761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12E0AD83-B20B-4EB7-A5AD-02E33721B15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2" name="矩形 41">
              <a:extLst>
                <a:ext uri="{FF2B5EF4-FFF2-40B4-BE49-F238E27FC236}">
                  <a16:creationId xmlns:a16="http://schemas.microsoft.com/office/drawing/2014/main" id="{284DC49F-F230-439C-AF11-1686D1F8EA88}"/>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3" name="矩形 42">
              <a:extLst>
                <a:ext uri="{FF2B5EF4-FFF2-40B4-BE49-F238E27FC236}">
                  <a16:creationId xmlns:a16="http://schemas.microsoft.com/office/drawing/2014/main" id="{051D7DE2-E314-4818-BB1C-038C819CC386}"/>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4" name="矩形 43">
              <a:extLst>
                <a:ext uri="{FF2B5EF4-FFF2-40B4-BE49-F238E27FC236}">
                  <a16:creationId xmlns:a16="http://schemas.microsoft.com/office/drawing/2014/main" id="{3B249D00-15C7-42B3-8C6F-4F7329CAA3C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5" name="矩形 44">
              <a:extLst>
                <a:ext uri="{FF2B5EF4-FFF2-40B4-BE49-F238E27FC236}">
                  <a16:creationId xmlns:a16="http://schemas.microsoft.com/office/drawing/2014/main" id="{FE1C51D7-B74E-42A3-AE84-EAB19D198CE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6" name="矩形 45">
              <a:extLst>
                <a:ext uri="{FF2B5EF4-FFF2-40B4-BE49-F238E27FC236}">
                  <a16:creationId xmlns:a16="http://schemas.microsoft.com/office/drawing/2014/main" id="{76777E0A-41BB-434D-9DE6-79A30AF4B56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7" name="矩形 46">
              <a:extLst>
                <a:ext uri="{FF2B5EF4-FFF2-40B4-BE49-F238E27FC236}">
                  <a16:creationId xmlns:a16="http://schemas.microsoft.com/office/drawing/2014/main" id="{5EE401A9-3246-4D98-908D-23D9B629FC18}"/>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8" name="矩形 47">
              <a:extLst>
                <a:ext uri="{FF2B5EF4-FFF2-40B4-BE49-F238E27FC236}">
                  <a16:creationId xmlns:a16="http://schemas.microsoft.com/office/drawing/2014/main" id="{CBFD136B-3174-479A-A0A7-8EABC3BF291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9" name="矩形 48">
              <a:extLst>
                <a:ext uri="{FF2B5EF4-FFF2-40B4-BE49-F238E27FC236}">
                  <a16:creationId xmlns:a16="http://schemas.microsoft.com/office/drawing/2014/main" id="{E5B38377-3D94-4D9C-9782-E88A9E046FD6}"/>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50" name="矩形 49">
              <a:extLst>
                <a:ext uri="{FF2B5EF4-FFF2-40B4-BE49-F238E27FC236}">
                  <a16:creationId xmlns:a16="http://schemas.microsoft.com/office/drawing/2014/main" id="{A8909477-CE69-4F23-90B9-F37A27B721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pSp>
        <p:nvGrpSpPr>
          <p:cNvPr id="51" name="组合 50">
            <a:extLst>
              <a:ext uri="{FF2B5EF4-FFF2-40B4-BE49-F238E27FC236}">
                <a16:creationId xmlns:a16="http://schemas.microsoft.com/office/drawing/2014/main" id="{59525B21-15CD-4127-BAC1-7D2BD5D7D462}"/>
              </a:ext>
            </a:extLst>
          </p:cNvPr>
          <p:cNvGrpSpPr/>
          <p:nvPr/>
        </p:nvGrpSpPr>
        <p:grpSpPr>
          <a:xfrm>
            <a:off x="-43539" y="992574"/>
            <a:ext cx="12256513" cy="543169"/>
            <a:chOff x="-2203" y="1286002"/>
            <a:chExt cx="12192000" cy="543169"/>
          </a:xfrm>
        </p:grpSpPr>
        <p:sp>
          <p:nvSpPr>
            <p:cNvPr id="52" name="Freeform 3">
              <a:extLst>
                <a:ext uri="{FF2B5EF4-FFF2-40B4-BE49-F238E27FC236}">
                  <a16:creationId xmlns:a16="http://schemas.microsoft.com/office/drawing/2014/main" id="{F33632F1-C15E-4223-A4B9-7776C4F512F3}"/>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53" name="内容占位符 2">
              <a:extLst>
                <a:ext uri="{FF2B5EF4-FFF2-40B4-BE49-F238E27FC236}">
                  <a16:creationId xmlns:a16="http://schemas.microsoft.com/office/drawing/2014/main" id="{AFF8E1A2-C8FB-4A40-92AC-5E083DFA328D}"/>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异常的类型</a:t>
              </a:r>
            </a:p>
          </p:txBody>
        </p:sp>
      </p:grpSp>
      <p:sp>
        <p:nvSpPr>
          <p:cNvPr id="54" name="矩形 53">
            <a:extLst>
              <a:ext uri="{FF2B5EF4-FFF2-40B4-BE49-F238E27FC236}">
                <a16:creationId xmlns:a16="http://schemas.microsoft.com/office/drawing/2014/main" id="{88D4B7E0-EDEC-4DF3-B509-C59D140C86F7}"/>
              </a:ext>
            </a:extLst>
          </p:cNvPr>
          <p:cNvSpPr/>
          <p:nvPr/>
        </p:nvSpPr>
        <p:spPr>
          <a:xfrm>
            <a:off x="1588" y="14786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54569AFF-DF61-44BA-9822-B6B98EB52BE8}"/>
              </a:ext>
            </a:extLst>
          </p:cNvPr>
          <p:cNvSpPr/>
          <p:nvPr/>
        </p:nvSpPr>
        <p:spPr>
          <a:xfrm>
            <a:off x="2205" y="1900865"/>
            <a:ext cx="12187591" cy="4957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宋体" pitchFamily="2" charset="-122"/>
              <a:cs typeface="Times New Roman" pitchFamily="18" charset="0"/>
            </a:endParaRPr>
          </a:p>
        </p:txBody>
      </p:sp>
      <p:sp>
        <p:nvSpPr>
          <p:cNvPr id="30" name="矩形 29">
            <a:extLst>
              <a:ext uri="{FF2B5EF4-FFF2-40B4-BE49-F238E27FC236}">
                <a16:creationId xmlns:a16="http://schemas.microsoft.com/office/drawing/2014/main" id="{BE90AD58-9CA9-4A4D-91B8-129A9C018460}"/>
              </a:ext>
            </a:extLst>
          </p:cNvPr>
          <p:cNvSpPr/>
          <p:nvPr/>
        </p:nvSpPr>
        <p:spPr>
          <a:xfrm>
            <a:off x="4031532" y="1024025"/>
            <a:ext cx="3580571" cy="461665"/>
          </a:xfrm>
          <a:prstGeom prst="rect">
            <a:avLst/>
          </a:prstGeom>
        </p:spPr>
        <p:txBody>
          <a:bodyPr wrap="square" anchor="ctr">
            <a:spAutoFit/>
          </a:bodyPr>
          <a:lstStyle/>
          <a:p>
            <a:r>
              <a:rPr lang="en-US" altLang="zh-CN" sz="2400" dirty="0">
                <a:latin typeface="仿宋" panose="02010609060101010101" pitchFamily="49" charset="-122"/>
                <a:ea typeface="仿宋" panose="02010609060101010101" pitchFamily="49" charset="-122"/>
                <a:cs typeface="Times New Roman" pitchFamily="18" charset="0"/>
              </a:rPr>
              <a:t>Error</a:t>
            </a:r>
            <a:r>
              <a:rPr lang="zh-CN" altLang="zh-CN" sz="2400" dirty="0">
                <a:latin typeface="仿宋" panose="02010609060101010101" pitchFamily="49" charset="-122"/>
                <a:ea typeface="仿宋" panose="02010609060101010101" pitchFamily="49" charset="-122"/>
                <a:cs typeface="Times New Roman" pitchFamily="18" charset="0"/>
              </a:rPr>
              <a:t>类的常见子类</a:t>
            </a:r>
            <a:endParaRPr lang="zh-CN" altLang="en-US" sz="2400" dirty="0">
              <a:latin typeface="仿宋" panose="02010609060101010101" pitchFamily="49" charset="-122"/>
              <a:ea typeface="仿宋" panose="02010609060101010101" pitchFamily="49" charset="-122"/>
              <a:cs typeface="Times New Roman" pitchFamily="18" charset="0"/>
            </a:endParaRPr>
          </a:p>
        </p:txBody>
      </p:sp>
      <p:sp>
        <p:nvSpPr>
          <p:cNvPr id="31" name="AutoShape 25">
            <a:extLst>
              <a:ext uri="{FF2B5EF4-FFF2-40B4-BE49-F238E27FC236}">
                <a16:creationId xmlns:a16="http://schemas.microsoft.com/office/drawing/2014/main" id="{2AFA8517-2C7A-442C-8CAE-B65FB9F1A90D}"/>
              </a:ext>
            </a:extLst>
          </p:cNvPr>
          <p:cNvSpPr>
            <a:spLocks noChangeAspect="1" noChangeArrowheads="1"/>
          </p:cNvSpPr>
          <p:nvPr/>
        </p:nvSpPr>
        <p:spPr bwMode="auto">
          <a:xfrm>
            <a:off x="839417" y="1905353"/>
            <a:ext cx="10436984" cy="4647124"/>
          </a:xfrm>
          <a:prstGeom prst="rect">
            <a:avLst/>
          </a:prstGeom>
          <a:noFill/>
        </p:spPr>
        <p:txBody>
          <a:bodyPr vert="horz" wrap="square" lIns="91419" tIns="45709" rIns="91419" bIns="45709" numCol="1" anchor="ctr" anchorCtr="0" compatLnSpc="1">
            <a:prstTxWarp prst="textNoShape">
              <a:avLst/>
            </a:prstTxWarp>
          </a:bodyPr>
          <a:lstStyle/>
          <a:p>
            <a:endParaRPr lang="zh-CN" altLang="en-US" dirty="0">
              <a:latin typeface="+mn-ea"/>
              <a:cs typeface="Times New Roman" pitchFamily="18" charset="0"/>
            </a:endParaRPr>
          </a:p>
        </p:txBody>
      </p:sp>
      <p:sp>
        <p:nvSpPr>
          <p:cNvPr id="55" name="AutoShape 73">
            <a:extLst>
              <a:ext uri="{FF2B5EF4-FFF2-40B4-BE49-F238E27FC236}">
                <a16:creationId xmlns:a16="http://schemas.microsoft.com/office/drawing/2014/main" id="{9998EFA1-B5F9-4248-B486-0D3BF6DF2B01}"/>
              </a:ext>
            </a:extLst>
          </p:cNvPr>
          <p:cNvSpPr>
            <a:spLocks noChangeShapeType="1"/>
          </p:cNvSpPr>
          <p:nvPr/>
        </p:nvSpPr>
        <p:spPr bwMode="auto">
          <a:xfrm>
            <a:off x="7434172" y="2281337"/>
            <a:ext cx="355863" cy="1405"/>
          </a:xfrm>
          <a:prstGeom prst="straightConnector1">
            <a:avLst/>
          </a:prstGeom>
          <a:noFill/>
          <a:ln w="9525">
            <a:solidFill>
              <a:srgbClr val="000000"/>
            </a:solidFill>
            <a:round/>
            <a:headEnd/>
            <a:tailEnd type="triangle" w="med" len="me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56" name="Rectangle 74">
            <a:extLst>
              <a:ext uri="{FF2B5EF4-FFF2-40B4-BE49-F238E27FC236}">
                <a16:creationId xmlns:a16="http://schemas.microsoft.com/office/drawing/2014/main" id="{AA367FE8-E5C9-4FDB-A6FB-0CF9618EB191}"/>
              </a:ext>
            </a:extLst>
          </p:cNvPr>
          <p:cNvSpPr>
            <a:spLocks noChangeArrowheads="1"/>
          </p:cNvSpPr>
          <p:nvPr/>
        </p:nvSpPr>
        <p:spPr bwMode="auto">
          <a:xfrm>
            <a:off x="1127941" y="4221424"/>
            <a:ext cx="2059970" cy="652470"/>
          </a:xfrm>
          <a:prstGeom prst="rect">
            <a:avLst/>
          </a:prstGeom>
          <a:solidFill>
            <a:schemeClr val="accent2"/>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dirty="0">
                <a:latin typeface="+mn-ea"/>
                <a:cs typeface="Times New Roman" pitchFamily="18" charset="0"/>
              </a:rPr>
              <a:t>Error</a:t>
            </a:r>
          </a:p>
        </p:txBody>
      </p:sp>
      <p:sp>
        <p:nvSpPr>
          <p:cNvPr id="57" name="Rectangle 76">
            <a:extLst>
              <a:ext uri="{FF2B5EF4-FFF2-40B4-BE49-F238E27FC236}">
                <a16:creationId xmlns:a16="http://schemas.microsoft.com/office/drawing/2014/main" id="{2D5C2C61-5892-42C7-A2E7-C21A3C523F81}"/>
              </a:ext>
            </a:extLst>
          </p:cNvPr>
          <p:cNvSpPr>
            <a:spLocks noChangeArrowheads="1"/>
          </p:cNvSpPr>
          <p:nvPr/>
        </p:nvSpPr>
        <p:spPr bwMode="auto">
          <a:xfrm>
            <a:off x="3890050" y="1975118"/>
            <a:ext cx="3203988" cy="654109"/>
          </a:xfrm>
          <a:prstGeom prst="rect">
            <a:avLst/>
          </a:prstGeom>
          <a:solidFill>
            <a:srgbClr val="FFC000"/>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dirty="0" err="1">
                <a:latin typeface="+mn-ea"/>
                <a:cs typeface="Times New Roman" pitchFamily="18" charset="0"/>
              </a:rPr>
              <a:t>AssertionError</a:t>
            </a:r>
            <a:endParaRPr lang="en-US" altLang="zh-CN" dirty="0">
              <a:latin typeface="+mn-ea"/>
              <a:cs typeface="Times New Roman" pitchFamily="18" charset="0"/>
            </a:endParaRPr>
          </a:p>
        </p:txBody>
      </p:sp>
      <p:sp>
        <p:nvSpPr>
          <p:cNvPr id="58" name="Rectangle 77">
            <a:extLst>
              <a:ext uri="{FF2B5EF4-FFF2-40B4-BE49-F238E27FC236}">
                <a16:creationId xmlns:a16="http://schemas.microsoft.com/office/drawing/2014/main" id="{39143F50-EC7F-4487-8A9F-6301E5F7C116}"/>
              </a:ext>
            </a:extLst>
          </p:cNvPr>
          <p:cNvSpPr>
            <a:spLocks noChangeArrowheads="1"/>
          </p:cNvSpPr>
          <p:nvPr/>
        </p:nvSpPr>
        <p:spPr bwMode="auto">
          <a:xfrm>
            <a:off x="3890050" y="2694544"/>
            <a:ext cx="3203988" cy="654109"/>
          </a:xfrm>
          <a:prstGeom prst="rect">
            <a:avLst/>
          </a:prstGeom>
          <a:solidFill>
            <a:srgbClr val="FFC000"/>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VirtualMachineError</a:t>
            </a:r>
          </a:p>
        </p:txBody>
      </p:sp>
      <p:sp>
        <p:nvSpPr>
          <p:cNvPr id="59" name="Rectangle 78">
            <a:extLst>
              <a:ext uri="{FF2B5EF4-FFF2-40B4-BE49-F238E27FC236}">
                <a16:creationId xmlns:a16="http://schemas.microsoft.com/office/drawing/2014/main" id="{41614A4C-9F02-4879-88BB-99C2E2A98888}"/>
              </a:ext>
            </a:extLst>
          </p:cNvPr>
          <p:cNvSpPr>
            <a:spLocks noChangeArrowheads="1"/>
          </p:cNvSpPr>
          <p:nvPr/>
        </p:nvSpPr>
        <p:spPr bwMode="auto">
          <a:xfrm>
            <a:off x="3890050" y="3437850"/>
            <a:ext cx="3203988" cy="654109"/>
          </a:xfrm>
          <a:prstGeom prst="rect">
            <a:avLst/>
          </a:prstGeom>
          <a:solidFill>
            <a:srgbClr val="FFC000"/>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AWTError</a:t>
            </a:r>
          </a:p>
        </p:txBody>
      </p:sp>
      <p:sp>
        <p:nvSpPr>
          <p:cNvPr id="60" name="Rectangle 79">
            <a:extLst>
              <a:ext uri="{FF2B5EF4-FFF2-40B4-BE49-F238E27FC236}">
                <a16:creationId xmlns:a16="http://schemas.microsoft.com/office/drawing/2014/main" id="{E6DCE10F-2A1F-4A15-B574-D5FBE902D18B}"/>
              </a:ext>
            </a:extLst>
          </p:cNvPr>
          <p:cNvSpPr>
            <a:spLocks noChangeArrowheads="1"/>
          </p:cNvSpPr>
          <p:nvPr/>
        </p:nvSpPr>
        <p:spPr bwMode="auto">
          <a:xfrm>
            <a:off x="3890050" y="4176708"/>
            <a:ext cx="3203988" cy="652704"/>
          </a:xfrm>
          <a:prstGeom prst="rect">
            <a:avLst/>
          </a:prstGeom>
          <a:solidFill>
            <a:srgbClr val="FFC000"/>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IOError</a:t>
            </a:r>
          </a:p>
        </p:txBody>
      </p:sp>
      <p:sp>
        <p:nvSpPr>
          <p:cNvPr id="61" name="Rectangle 80">
            <a:extLst>
              <a:ext uri="{FF2B5EF4-FFF2-40B4-BE49-F238E27FC236}">
                <a16:creationId xmlns:a16="http://schemas.microsoft.com/office/drawing/2014/main" id="{5B9DA2AB-F318-4C7D-9718-B61FB3FE1BC0}"/>
              </a:ext>
            </a:extLst>
          </p:cNvPr>
          <p:cNvSpPr>
            <a:spLocks noChangeArrowheads="1"/>
          </p:cNvSpPr>
          <p:nvPr/>
        </p:nvSpPr>
        <p:spPr bwMode="auto">
          <a:xfrm>
            <a:off x="3890050" y="4920014"/>
            <a:ext cx="3203988" cy="652704"/>
          </a:xfrm>
          <a:prstGeom prst="rect">
            <a:avLst/>
          </a:prstGeom>
          <a:solidFill>
            <a:srgbClr val="FFC000"/>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dirty="0" err="1">
                <a:latin typeface="+mn-ea"/>
                <a:cs typeface="Times New Roman" pitchFamily="18" charset="0"/>
              </a:rPr>
              <a:t>ThreadDeath</a:t>
            </a:r>
            <a:endParaRPr lang="en-US" altLang="zh-CN" dirty="0">
              <a:latin typeface="+mn-ea"/>
              <a:cs typeface="Times New Roman" pitchFamily="18" charset="0"/>
            </a:endParaRPr>
          </a:p>
        </p:txBody>
      </p:sp>
      <p:sp>
        <p:nvSpPr>
          <p:cNvPr id="63" name="Rectangle 81">
            <a:extLst>
              <a:ext uri="{FF2B5EF4-FFF2-40B4-BE49-F238E27FC236}">
                <a16:creationId xmlns:a16="http://schemas.microsoft.com/office/drawing/2014/main" id="{E720D6CB-A33B-4A88-8D9A-04940C4CEFDC}"/>
              </a:ext>
            </a:extLst>
          </p:cNvPr>
          <p:cNvSpPr>
            <a:spLocks noChangeArrowheads="1"/>
          </p:cNvSpPr>
          <p:nvPr/>
        </p:nvSpPr>
        <p:spPr bwMode="auto">
          <a:xfrm>
            <a:off x="3890050" y="5661915"/>
            <a:ext cx="3203988" cy="654109"/>
          </a:xfrm>
          <a:prstGeom prst="rect">
            <a:avLst/>
          </a:prstGeom>
          <a:solidFill>
            <a:srgbClr val="FFC000"/>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LinkageError</a:t>
            </a:r>
          </a:p>
        </p:txBody>
      </p:sp>
      <p:sp>
        <p:nvSpPr>
          <p:cNvPr id="64" name="Rectangle 82">
            <a:extLst>
              <a:ext uri="{FF2B5EF4-FFF2-40B4-BE49-F238E27FC236}">
                <a16:creationId xmlns:a16="http://schemas.microsoft.com/office/drawing/2014/main" id="{1A90642F-887B-41CB-812D-BBAB4F75C451}"/>
              </a:ext>
            </a:extLst>
          </p:cNvPr>
          <p:cNvSpPr>
            <a:spLocks noChangeArrowheads="1"/>
          </p:cNvSpPr>
          <p:nvPr/>
        </p:nvSpPr>
        <p:spPr bwMode="auto">
          <a:xfrm>
            <a:off x="7776025" y="1937894"/>
            <a:ext cx="3206937" cy="654109"/>
          </a:xfrm>
          <a:prstGeom prst="rect">
            <a:avLst/>
          </a:prstGeom>
          <a:solidFill>
            <a:schemeClr val="accent6"/>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dirty="0" err="1">
                <a:latin typeface="+mn-ea"/>
                <a:cs typeface="Times New Roman" pitchFamily="18" charset="0"/>
              </a:rPr>
              <a:t>OutOfMemoryError</a:t>
            </a:r>
            <a:endParaRPr lang="en-US" altLang="zh-CN" dirty="0">
              <a:latin typeface="+mn-ea"/>
              <a:cs typeface="Times New Roman" pitchFamily="18" charset="0"/>
            </a:endParaRPr>
          </a:p>
        </p:txBody>
      </p:sp>
      <p:sp>
        <p:nvSpPr>
          <p:cNvPr id="65" name="Rectangle 83">
            <a:extLst>
              <a:ext uri="{FF2B5EF4-FFF2-40B4-BE49-F238E27FC236}">
                <a16:creationId xmlns:a16="http://schemas.microsoft.com/office/drawing/2014/main" id="{73364208-125D-4F30-9555-28682CFA999F}"/>
              </a:ext>
            </a:extLst>
          </p:cNvPr>
          <p:cNvSpPr>
            <a:spLocks noChangeArrowheads="1"/>
          </p:cNvSpPr>
          <p:nvPr/>
        </p:nvSpPr>
        <p:spPr bwMode="auto">
          <a:xfrm>
            <a:off x="7776025" y="2681201"/>
            <a:ext cx="3206937" cy="657153"/>
          </a:xfrm>
          <a:prstGeom prst="rect">
            <a:avLst/>
          </a:prstGeom>
          <a:solidFill>
            <a:schemeClr val="accent6"/>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a:latin typeface="+mn-ea"/>
                <a:cs typeface="Times New Roman" pitchFamily="18" charset="0"/>
              </a:rPr>
              <a:t>StackOverflowError</a:t>
            </a:r>
          </a:p>
        </p:txBody>
      </p:sp>
      <p:sp>
        <p:nvSpPr>
          <p:cNvPr id="66" name="Rectangle 84">
            <a:extLst>
              <a:ext uri="{FF2B5EF4-FFF2-40B4-BE49-F238E27FC236}">
                <a16:creationId xmlns:a16="http://schemas.microsoft.com/office/drawing/2014/main" id="{083BFFB4-A561-4C34-8904-D3B296DF148A}"/>
              </a:ext>
            </a:extLst>
          </p:cNvPr>
          <p:cNvSpPr>
            <a:spLocks noChangeArrowheads="1"/>
          </p:cNvSpPr>
          <p:nvPr/>
        </p:nvSpPr>
        <p:spPr bwMode="auto">
          <a:xfrm>
            <a:off x="7776025" y="3466178"/>
            <a:ext cx="3206937" cy="651065"/>
          </a:xfrm>
          <a:prstGeom prst="rect">
            <a:avLst/>
          </a:prstGeom>
          <a:solidFill>
            <a:schemeClr val="accent6"/>
          </a:solidFill>
          <a:ln w="9525">
            <a:noFill/>
            <a:miter lim="800000"/>
            <a:headEnd/>
            <a:tailEnd/>
          </a:ln>
        </p:spPr>
        <p:txBody>
          <a:bodyPr vert="horz" wrap="square" lIns="91419" tIns="45709" rIns="91419" bIns="45709" numCol="1" anchor="ctr" anchorCtr="0" compatLnSpc="1">
            <a:prstTxWarp prst="textNoShape">
              <a:avLst/>
            </a:prstTxWarp>
          </a:bodyPr>
          <a:lstStyle/>
          <a:p>
            <a:pPr algn="ctr" defTabSz="914217" fontAlgn="base">
              <a:spcBef>
                <a:spcPct val="0"/>
              </a:spcBef>
              <a:spcAft>
                <a:spcPct val="0"/>
              </a:spcAft>
            </a:pPr>
            <a:r>
              <a:rPr lang="en-US" altLang="zh-CN" dirty="0" err="1">
                <a:latin typeface="+mn-ea"/>
                <a:cs typeface="Times New Roman" pitchFamily="18" charset="0"/>
              </a:rPr>
              <a:t>UnknownError</a:t>
            </a:r>
            <a:endParaRPr lang="en-US" altLang="zh-CN" dirty="0">
              <a:latin typeface="+mn-ea"/>
              <a:cs typeface="Times New Roman" pitchFamily="18" charset="0"/>
            </a:endParaRPr>
          </a:p>
        </p:txBody>
      </p:sp>
      <p:sp>
        <p:nvSpPr>
          <p:cNvPr id="67" name="AutoShape 94">
            <a:extLst>
              <a:ext uri="{FF2B5EF4-FFF2-40B4-BE49-F238E27FC236}">
                <a16:creationId xmlns:a16="http://schemas.microsoft.com/office/drawing/2014/main" id="{318BFFB5-C77F-4849-B78F-EBF994E013CE}"/>
              </a:ext>
            </a:extLst>
          </p:cNvPr>
          <p:cNvSpPr>
            <a:spLocks noChangeShapeType="1"/>
          </p:cNvSpPr>
          <p:nvPr/>
        </p:nvSpPr>
        <p:spPr bwMode="auto">
          <a:xfrm>
            <a:off x="3534188" y="2290233"/>
            <a:ext cx="1721" cy="3665960"/>
          </a:xfrm>
          <a:prstGeom prst="straightConnector1">
            <a:avLst/>
          </a:prstGeom>
          <a:noFill/>
          <a:ln w="9525">
            <a:solidFill>
              <a:srgbClr val="000000"/>
            </a:solidFill>
            <a:round/>
            <a:headEnd/>
            <a:tailEn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68" name="AutoShape 95">
            <a:extLst>
              <a:ext uri="{FF2B5EF4-FFF2-40B4-BE49-F238E27FC236}">
                <a16:creationId xmlns:a16="http://schemas.microsoft.com/office/drawing/2014/main" id="{D24C75FD-30C8-4A58-9A8F-7B149BEB2603}"/>
              </a:ext>
            </a:extLst>
          </p:cNvPr>
          <p:cNvSpPr>
            <a:spLocks noChangeShapeType="1"/>
          </p:cNvSpPr>
          <p:nvPr/>
        </p:nvSpPr>
        <p:spPr bwMode="auto">
          <a:xfrm>
            <a:off x="3535908" y="2288828"/>
            <a:ext cx="354142" cy="1405"/>
          </a:xfrm>
          <a:prstGeom prst="straightConnector1">
            <a:avLst/>
          </a:prstGeom>
          <a:noFill/>
          <a:ln w="9525">
            <a:solidFill>
              <a:srgbClr val="000000"/>
            </a:solidFill>
            <a:round/>
            <a:headEnd/>
            <a:tailEnd type="triangle" w="med" len="me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69" name="AutoShape 96">
            <a:extLst>
              <a:ext uri="{FF2B5EF4-FFF2-40B4-BE49-F238E27FC236}">
                <a16:creationId xmlns:a16="http://schemas.microsoft.com/office/drawing/2014/main" id="{43B9F527-2F84-4578-93F6-5B573EDC7EFB}"/>
              </a:ext>
            </a:extLst>
          </p:cNvPr>
          <p:cNvSpPr>
            <a:spLocks noChangeShapeType="1"/>
          </p:cNvSpPr>
          <p:nvPr/>
        </p:nvSpPr>
        <p:spPr bwMode="auto">
          <a:xfrm>
            <a:off x="3535908" y="5954790"/>
            <a:ext cx="354142" cy="1405"/>
          </a:xfrm>
          <a:prstGeom prst="straightConnector1">
            <a:avLst/>
          </a:prstGeom>
          <a:noFill/>
          <a:ln w="9525">
            <a:solidFill>
              <a:srgbClr val="000000"/>
            </a:solidFill>
            <a:round/>
            <a:headEnd/>
            <a:tailEnd type="triangle" w="med" len="me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70" name="AutoShape 97">
            <a:extLst>
              <a:ext uri="{FF2B5EF4-FFF2-40B4-BE49-F238E27FC236}">
                <a16:creationId xmlns:a16="http://schemas.microsoft.com/office/drawing/2014/main" id="{399BEB51-BFB6-474B-B6B8-8B715C8E5F12}"/>
              </a:ext>
            </a:extLst>
          </p:cNvPr>
          <p:cNvSpPr>
            <a:spLocks noChangeShapeType="1"/>
          </p:cNvSpPr>
          <p:nvPr/>
        </p:nvSpPr>
        <p:spPr bwMode="auto">
          <a:xfrm>
            <a:off x="3537382" y="3005445"/>
            <a:ext cx="358811" cy="1405"/>
          </a:xfrm>
          <a:prstGeom prst="straightConnector1">
            <a:avLst/>
          </a:prstGeom>
          <a:noFill/>
          <a:ln w="9525">
            <a:solidFill>
              <a:srgbClr val="000000"/>
            </a:solidFill>
            <a:round/>
            <a:headEnd/>
            <a:tailEnd type="triangle" w="med" len="me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71" name="AutoShape 98">
            <a:extLst>
              <a:ext uri="{FF2B5EF4-FFF2-40B4-BE49-F238E27FC236}">
                <a16:creationId xmlns:a16="http://schemas.microsoft.com/office/drawing/2014/main" id="{B86BD899-0D92-4855-8AE3-EC7B4CA54098}"/>
              </a:ext>
            </a:extLst>
          </p:cNvPr>
          <p:cNvSpPr>
            <a:spLocks noChangeShapeType="1"/>
          </p:cNvSpPr>
          <p:nvPr/>
        </p:nvSpPr>
        <p:spPr bwMode="auto">
          <a:xfrm>
            <a:off x="3537382" y="3745708"/>
            <a:ext cx="358811" cy="4448"/>
          </a:xfrm>
          <a:prstGeom prst="straightConnector1">
            <a:avLst/>
          </a:prstGeom>
          <a:noFill/>
          <a:ln w="9525">
            <a:solidFill>
              <a:srgbClr val="000000"/>
            </a:solidFill>
            <a:round/>
            <a:headEnd/>
            <a:tailEnd type="triangle" w="med" len="me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72" name="AutoShape 99">
            <a:extLst>
              <a:ext uri="{FF2B5EF4-FFF2-40B4-BE49-F238E27FC236}">
                <a16:creationId xmlns:a16="http://schemas.microsoft.com/office/drawing/2014/main" id="{AE9AEEF1-0935-411F-A99A-83CD8B2140EA}"/>
              </a:ext>
            </a:extLst>
          </p:cNvPr>
          <p:cNvSpPr>
            <a:spLocks noChangeShapeType="1"/>
          </p:cNvSpPr>
          <p:nvPr/>
        </p:nvSpPr>
        <p:spPr bwMode="auto">
          <a:xfrm>
            <a:off x="3534188" y="5260412"/>
            <a:ext cx="355863" cy="6087"/>
          </a:xfrm>
          <a:prstGeom prst="straightConnector1">
            <a:avLst/>
          </a:prstGeom>
          <a:noFill/>
          <a:ln w="9525">
            <a:solidFill>
              <a:srgbClr val="000000"/>
            </a:solidFill>
            <a:round/>
            <a:headEnd/>
            <a:tailEnd type="triangle" w="med" len="me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73" name="AutoShape 100">
            <a:extLst>
              <a:ext uri="{FF2B5EF4-FFF2-40B4-BE49-F238E27FC236}">
                <a16:creationId xmlns:a16="http://schemas.microsoft.com/office/drawing/2014/main" id="{E32D8688-0F71-4A71-B35F-7CD075AA49A4}"/>
              </a:ext>
            </a:extLst>
          </p:cNvPr>
          <p:cNvSpPr>
            <a:spLocks noChangeShapeType="1"/>
          </p:cNvSpPr>
          <p:nvPr/>
        </p:nvSpPr>
        <p:spPr bwMode="auto">
          <a:xfrm>
            <a:off x="3187911" y="4548478"/>
            <a:ext cx="349472" cy="1405"/>
          </a:xfrm>
          <a:prstGeom prst="straightConnector1">
            <a:avLst/>
          </a:prstGeom>
          <a:noFill/>
          <a:ln w="9525">
            <a:solidFill>
              <a:srgbClr val="000000"/>
            </a:solidFill>
            <a:round/>
            <a:headEnd/>
            <a:tailEn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74" name="AutoShape 101">
            <a:extLst>
              <a:ext uri="{FF2B5EF4-FFF2-40B4-BE49-F238E27FC236}">
                <a16:creationId xmlns:a16="http://schemas.microsoft.com/office/drawing/2014/main" id="{2F2877B7-8EE1-4BCA-8758-0BE3F714C43D}"/>
              </a:ext>
            </a:extLst>
          </p:cNvPr>
          <p:cNvSpPr>
            <a:spLocks noChangeShapeType="1"/>
          </p:cNvSpPr>
          <p:nvPr/>
        </p:nvSpPr>
        <p:spPr bwMode="auto">
          <a:xfrm>
            <a:off x="7094039" y="3046884"/>
            <a:ext cx="352667" cy="1639"/>
          </a:xfrm>
          <a:prstGeom prst="straightConnector1">
            <a:avLst/>
          </a:prstGeom>
          <a:noFill/>
          <a:ln w="9525">
            <a:solidFill>
              <a:srgbClr val="000000"/>
            </a:solidFill>
            <a:round/>
            <a:headEnd/>
            <a:tailEn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75" name="AutoShape 102">
            <a:extLst>
              <a:ext uri="{FF2B5EF4-FFF2-40B4-BE49-F238E27FC236}">
                <a16:creationId xmlns:a16="http://schemas.microsoft.com/office/drawing/2014/main" id="{AF66429C-0FA7-415F-937A-D919BFD85D53}"/>
              </a:ext>
            </a:extLst>
          </p:cNvPr>
          <p:cNvSpPr>
            <a:spLocks noChangeShapeType="1"/>
          </p:cNvSpPr>
          <p:nvPr/>
        </p:nvSpPr>
        <p:spPr bwMode="auto">
          <a:xfrm>
            <a:off x="7418443" y="3048522"/>
            <a:ext cx="357582" cy="5853"/>
          </a:xfrm>
          <a:prstGeom prst="straightConnector1">
            <a:avLst/>
          </a:prstGeom>
          <a:noFill/>
          <a:ln w="9525">
            <a:solidFill>
              <a:srgbClr val="000000"/>
            </a:solidFill>
            <a:round/>
            <a:headEnd/>
            <a:tailEnd type="triangle" w="med" len="me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76" name="AutoShape 103">
            <a:extLst>
              <a:ext uri="{FF2B5EF4-FFF2-40B4-BE49-F238E27FC236}">
                <a16:creationId xmlns:a16="http://schemas.microsoft.com/office/drawing/2014/main" id="{0E5A0C0E-9FE3-40C8-A62B-42952ECFAA65}"/>
              </a:ext>
            </a:extLst>
          </p:cNvPr>
          <p:cNvSpPr>
            <a:spLocks noChangeShapeType="1"/>
          </p:cNvSpPr>
          <p:nvPr/>
        </p:nvSpPr>
        <p:spPr bwMode="auto">
          <a:xfrm>
            <a:off x="7437367" y="3778483"/>
            <a:ext cx="354142" cy="2809"/>
          </a:xfrm>
          <a:prstGeom prst="straightConnector1">
            <a:avLst/>
          </a:prstGeom>
          <a:noFill/>
          <a:ln w="9525">
            <a:solidFill>
              <a:srgbClr val="000000"/>
            </a:solidFill>
            <a:round/>
            <a:headEnd/>
            <a:tailEnd type="triangle" w="med" len="me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77" name="AutoShape 104">
            <a:extLst>
              <a:ext uri="{FF2B5EF4-FFF2-40B4-BE49-F238E27FC236}">
                <a16:creationId xmlns:a16="http://schemas.microsoft.com/office/drawing/2014/main" id="{E952AC94-C7B0-4E71-96C4-C1A1137BA7D4}"/>
              </a:ext>
            </a:extLst>
          </p:cNvPr>
          <p:cNvSpPr>
            <a:spLocks noChangeShapeType="1"/>
          </p:cNvSpPr>
          <p:nvPr/>
        </p:nvSpPr>
        <p:spPr bwMode="auto">
          <a:xfrm>
            <a:off x="7437367" y="2285785"/>
            <a:ext cx="1475" cy="1495508"/>
          </a:xfrm>
          <a:prstGeom prst="straightConnector1">
            <a:avLst/>
          </a:prstGeom>
          <a:noFill/>
          <a:ln w="9525">
            <a:solidFill>
              <a:srgbClr val="000000"/>
            </a:solidFill>
            <a:round/>
            <a:headEnd/>
            <a:tailEn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
        <p:nvSpPr>
          <p:cNvPr id="78" name="AutoShape 105">
            <a:extLst>
              <a:ext uri="{FF2B5EF4-FFF2-40B4-BE49-F238E27FC236}">
                <a16:creationId xmlns:a16="http://schemas.microsoft.com/office/drawing/2014/main" id="{7CDCCED4-B3EF-468D-8C38-E6E598D2B600}"/>
              </a:ext>
            </a:extLst>
          </p:cNvPr>
          <p:cNvSpPr>
            <a:spLocks noChangeShapeType="1"/>
          </p:cNvSpPr>
          <p:nvPr/>
        </p:nvSpPr>
        <p:spPr bwMode="auto">
          <a:xfrm>
            <a:off x="3537382" y="4549883"/>
            <a:ext cx="358811" cy="3043"/>
          </a:xfrm>
          <a:prstGeom prst="straightConnector1">
            <a:avLst/>
          </a:prstGeom>
          <a:noFill/>
          <a:ln w="9525">
            <a:solidFill>
              <a:srgbClr val="000000"/>
            </a:solidFill>
            <a:round/>
            <a:headEnd/>
            <a:tailEnd type="triangle" w="med" len="med"/>
          </a:ln>
        </p:spPr>
        <p:txBody>
          <a:bodyPr vert="horz" wrap="square" lIns="91419" tIns="45709" rIns="91419" bIns="45709" numCol="1" anchor="ctr" anchorCtr="0" compatLnSpc="1">
            <a:prstTxWarp prst="textNoShape">
              <a:avLst/>
            </a:prstTxWarp>
          </a:bodyPr>
          <a:lstStyle/>
          <a:p>
            <a:endParaRPr lang="zh-CN" altLang="en-US">
              <a:latin typeface="+mn-ea"/>
              <a:cs typeface="Times New Roman" pitchFamily="18" charset="0"/>
            </a:endParaRPr>
          </a:p>
        </p:txBody>
      </p:sp>
    </p:spTree>
    <p:extLst>
      <p:ext uri="{BB962C8B-B14F-4D97-AF65-F5344CB8AC3E}">
        <p14:creationId xmlns:p14="http://schemas.microsoft.com/office/powerpoint/2010/main" val="365666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par>
                                <p:cTn id="17" presetID="2" presetClass="entr" presetSubtype="9"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6" presetClass="entr" presetSubtype="16"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circle(in)">
                                      <p:cBhvr>
                                        <p:cTn id="24" dur="2000"/>
                                        <p:tgtEl>
                                          <p:spTgt spid="28"/>
                                        </p:tgtEl>
                                      </p:cBhvr>
                                    </p:animEffect>
                                  </p:childTnLst>
                                </p:cTn>
                              </p:par>
                            </p:childTnLst>
                          </p:cTn>
                        </p:par>
                        <p:par>
                          <p:cTn id="25" fill="hold">
                            <p:stCondLst>
                              <p:cond delay="2500"/>
                            </p:stCondLst>
                            <p:childTnLst>
                              <p:par>
                                <p:cTn id="26" presetID="31" presetClass="entr" presetSubtype="0" fill="hold" grpId="0" nodeType="afterEffect" nodePh="1">
                                  <p:stCondLst>
                                    <p:cond delay="0"/>
                                  </p:stCondLst>
                                  <p:endCondLst>
                                    <p:cond evt="begin" delay="0">
                                      <p:tn val="26"/>
                                    </p:cond>
                                  </p:endCondLst>
                                  <p:childTnLst>
                                    <p:set>
                                      <p:cBhvr>
                                        <p:cTn id="27" dur="1" fill="hold">
                                          <p:stCondLst>
                                            <p:cond delay="0"/>
                                          </p:stCondLst>
                                        </p:cTn>
                                        <p:tgtEl>
                                          <p:spTgt spid="31"/>
                                        </p:tgtEl>
                                        <p:attrNameLst>
                                          <p:attrName>style.visibility</p:attrName>
                                        </p:attrNameLst>
                                      </p:cBhvr>
                                      <p:to>
                                        <p:strVal val="visible"/>
                                      </p:to>
                                    </p:set>
                                    <p:anim calcmode="lin" valueType="num">
                                      <p:cBhvr>
                                        <p:cTn id="28" dur="1000" fill="hold"/>
                                        <p:tgtEl>
                                          <p:spTgt spid="31"/>
                                        </p:tgtEl>
                                        <p:attrNameLst>
                                          <p:attrName>ppt_w</p:attrName>
                                        </p:attrNameLst>
                                      </p:cBhvr>
                                      <p:tavLst>
                                        <p:tav tm="0">
                                          <p:val>
                                            <p:fltVal val="0"/>
                                          </p:val>
                                        </p:tav>
                                        <p:tav tm="100000">
                                          <p:val>
                                            <p:strVal val="#ppt_w"/>
                                          </p:val>
                                        </p:tav>
                                      </p:tavLst>
                                    </p:anim>
                                    <p:anim calcmode="lin" valueType="num">
                                      <p:cBhvr>
                                        <p:cTn id="29" dur="1000" fill="hold"/>
                                        <p:tgtEl>
                                          <p:spTgt spid="31"/>
                                        </p:tgtEl>
                                        <p:attrNameLst>
                                          <p:attrName>ppt_h</p:attrName>
                                        </p:attrNameLst>
                                      </p:cBhvr>
                                      <p:tavLst>
                                        <p:tav tm="0">
                                          <p:val>
                                            <p:fltVal val="0"/>
                                          </p:val>
                                        </p:tav>
                                        <p:tav tm="100000">
                                          <p:val>
                                            <p:strVal val="#ppt_h"/>
                                          </p:val>
                                        </p:tav>
                                      </p:tavLst>
                                    </p:anim>
                                    <p:anim calcmode="lin" valueType="num">
                                      <p:cBhvr>
                                        <p:cTn id="30" dur="1000" fill="hold"/>
                                        <p:tgtEl>
                                          <p:spTgt spid="31"/>
                                        </p:tgtEl>
                                        <p:attrNameLst>
                                          <p:attrName>style.rotation</p:attrName>
                                        </p:attrNameLst>
                                      </p:cBhvr>
                                      <p:tavLst>
                                        <p:tav tm="0">
                                          <p:val>
                                            <p:fltVal val="90"/>
                                          </p:val>
                                        </p:tav>
                                        <p:tav tm="100000">
                                          <p:val>
                                            <p:fltVal val="0"/>
                                          </p:val>
                                        </p:tav>
                                      </p:tavLst>
                                    </p:anim>
                                    <p:animEffect transition="in" filter="fade">
                                      <p:cBhvr>
                                        <p:cTn id="31" dur="1000"/>
                                        <p:tgtEl>
                                          <p:spTgt spid="31"/>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p:cTn id="34" dur="1000" fill="hold"/>
                                        <p:tgtEl>
                                          <p:spTgt spid="55"/>
                                        </p:tgtEl>
                                        <p:attrNameLst>
                                          <p:attrName>ppt_w</p:attrName>
                                        </p:attrNameLst>
                                      </p:cBhvr>
                                      <p:tavLst>
                                        <p:tav tm="0">
                                          <p:val>
                                            <p:fltVal val="0"/>
                                          </p:val>
                                        </p:tav>
                                        <p:tav tm="100000">
                                          <p:val>
                                            <p:strVal val="#ppt_w"/>
                                          </p:val>
                                        </p:tav>
                                      </p:tavLst>
                                    </p:anim>
                                    <p:anim calcmode="lin" valueType="num">
                                      <p:cBhvr>
                                        <p:cTn id="35" dur="1000" fill="hold"/>
                                        <p:tgtEl>
                                          <p:spTgt spid="55"/>
                                        </p:tgtEl>
                                        <p:attrNameLst>
                                          <p:attrName>ppt_h</p:attrName>
                                        </p:attrNameLst>
                                      </p:cBhvr>
                                      <p:tavLst>
                                        <p:tav tm="0">
                                          <p:val>
                                            <p:fltVal val="0"/>
                                          </p:val>
                                        </p:tav>
                                        <p:tav tm="100000">
                                          <p:val>
                                            <p:strVal val="#ppt_h"/>
                                          </p:val>
                                        </p:tav>
                                      </p:tavLst>
                                    </p:anim>
                                    <p:anim calcmode="lin" valueType="num">
                                      <p:cBhvr>
                                        <p:cTn id="36" dur="1000" fill="hold"/>
                                        <p:tgtEl>
                                          <p:spTgt spid="55"/>
                                        </p:tgtEl>
                                        <p:attrNameLst>
                                          <p:attrName>style.rotation</p:attrName>
                                        </p:attrNameLst>
                                      </p:cBhvr>
                                      <p:tavLst>
                                        <p:tav tm="0">
                                          <p:val>
                                            <p:fltVal val="90"/>
                                          </p:val>
                                        </p:tav>
                                        <p:tav tm="100000">
                                          <p:val>
                                            <p:fltVal val="0"/>
                                          </p:val>
                                        </p:tav>
                                      </p:tavLst>
                                    </p:anim>
                                    <p:animEffect transition="in" filter="fade">
                                      <p:cBhvr>
                                        <p:cTn id="37" dur="1000"/>
                                        <p:tgtEl>
                                          <p:spTgt spid="55"/>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 calcmode="lin" valueType="num">
                                      <p:cBhvr>
                                        <p:cTn id="40" dur="1000" fill="hold"/>
                                        <p:tgtEl>
                                          <p:spTgt spid="56"/>
                                        </p:tgtEl>
                                        <p:attrNameLst>
                                          <p:attrName>ppt_w</p:attrName>
                                        </p:attrNameLst>
                                      </p:cBhvr>
                                      <p:tavLst>
                                        <p:tav tm="0">
                                          <p:val>
                                            <p:fltVal val="0"/>
                                          </p:val>
                                        </p:tav>
                                        <p:tav tm="100000">
                                          <p:val>
                                            <p:strVal val="#ppt_w"/>
                                          </p:val>
                                        </p:tav>
                                      </p:tavLst>
                                    </p:anim>
                                    <p:anim calcmode="lin" valueType="num">
                                      <p:cBhvr>
                                        <p:cTn id="41" dur="1000" fill="hold"/>
                                        <p:tgtEl>
                                          <p:spTgt spid="56"/>
                                        </p:tgtEl>
                                        <p:attrNameLst>
                                          <p:attrName>ppt_h</p:attrName>
                                        </p:attrNameLst>
                                      </p:cBhvr>
                                      <p:tavLst>
                                        <p:tav tm="0">
                                          <p:val>
                                            <p:fltVal val="0"/>
                                          </p:val>
                                        </p:tav>
                                        <p:tav tm="100000">
                                          <p:val>
                                            <p:strVal val="#ppt_h"/>
                                          </p:val>
                                        </p:tav>
                                      </p:tavLst>
                                    </p:anim>
                                    <p:anim calcmode="lin" valueType="num">
                                      <p:cBhvr>
                                        <p:cTn id="42" dur="1000" fill="hold"/>
                                        <p:tgtEl>
                                          <p:spTgt spid="56"/>
                                        </p:tgtEl>
                                        <p:attrNameLst>
                                          <p:attrName>style.rotation</p:attrName>
                                        </p:attrNameLst>
                                      </p:cBhvr>
                                      <p:tavLst>
                                        <p:tav tm="0">
                                          <p:val>
                                            <p:fltVal val="90"/>
                                          </p:val>
                                        </p:tav>
                                        <p:tav tm="100000">
                                          <p:val>
                                            <p:fltVal val="0"/>
                                          </p:val>
                                        </p:tav>
                                      </p:tavLst>
                                    </p:anim>
                                    <p:animEffect transition="in" filter="fade">
                                      <p:cBhvr>
                                        <p:cTn id="43" dur="1000"/>
                                        <p:tgtEl>
                                          <p:spTgt spid="56"/>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1000" fill="hold"/>
                                        <p:tgtEl>
                                          <p:spTgt spid="57"/>
                                        </p:tgtEl>
                                        <p:attrNameLst>
                                          <p:attrName>ppt_w</p:attrName>
                                        </p:attrNameLst>
                                      </p:cBhvr>
                                      <p:tavLst>
                                        <p:tav tm="0">
                                          <p:val>
                                            <p:fltVal val="0"/>
                                          </p:val>
                                        </p:tav>
                                        <p:tav tm="100000">
                                          <p:val>
                                            <p:strVal val="#ppt_w"/>
                                          </p:val>
                                        </p:tav>
                                      </p:tavLst>
                                    </p:anim>
                                    <p:anim calcmode="lin" valueType="num">
                                      <p:cBhvr>
                                        <p:cTn id="47" dur="1000" fill="hold"/>
                                        <p:tgtEl>
                                          <p:spTgt spid="57"/>
                                        </p:tgtEl>
                                        <p:attrNameLst>
                                          <p:attrName>ppt_h</p:attrName>
                                        </p:attrNameLst>
                                      </p:cBhvr>
                                      <p:tavLst>
                                        <p:tav tm="0">
                                          <p:val>
                                            <p:fltVal val="0"/>
                                          </p:val>
                                        </p:tav>
                                        <p:tav tm="100000">
                                          <p:val>
                                            <p:strVal val="#ppt_h"/>
                                          </p:val>
                                        </p:tav>
                                      </p:tavLst>
                                    </p:anim>
                                    <p:anim calcmode="lin" valueType="num">
                                      <p:cBhvr>
                                        <p:cTn id="48" dur="1000" fill="hold"/>
                                        <p:tgtEl>
                                          <p:spTgt spid="57"/>
                                        </p:tgtEl>
                                        <p:attrNameLst>
                                          <p:attrName>style.rotation</p:attrName>
                                        </p:attrNameLst>
                                      </p:cBhvr>
                                      <p:tavLst>
                                        <p:tav tm="0">
                                          <p:val>
                                            <p:fltVal val="90"/>
                                          </p:val>
                                        </p:tav>
                                        <p:tav tm="100000">
                                          <p:val>
                                            <p:fltVal val="0"/>
                                          </p:val>
                                        </p:tav>
                                      </p:tavLst>
                                    </p:anim>
                                    <p:animEffect transition="in" filter="fade">
                                      <p:cBhvr>
                                        <p:cTn id="49" dur="1000"/>
                                        <p:tgtEl>
                                          <p:spTgt spid="57"/>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p:cTn id="52" dur="1000" fill="hold"/>
                                        <p:tgtEl>
                                          <p:spTgt spid="58"/>
                                        </p:tgtEl>
                                        <p:attrNameLst>
                                          <p:attrName>ppt_w</p:attrName>
                                        </p:attrNameLst>
                                      </p:cBhvr>
                                      <p:tavLst>
                                        <p:tav tm="0">
                                          <p:val>
                                            <p:fltVal val="0"/>
                                          </p:val>
                                        </p:tav>
                                        <p:tav tm="100000">
                                          <p:val>
                                            <p:strVal val="#ppt_w"/>
                                          </p:val>
                                        </p:tav>
                                      </p:tavLst>
                                    </p:anim>
                                    <p:anim calcmode="lin" valueType="num">
                                      <p:cBhvr>
                                        <p:cTn id="53" dur="1000" fill="hold"/>
                                        <p:tgtEl>
                                          <p:spTgt spid="58"/>
                                        </p:tgtEl>
                                        <p:attrNameLst>
                                          <p:attrName>ppt_h</p:attrName>
                                        </p:attrNameLst>
                                      </p:cBhvr>
                                      <p:tavLst>
                                        <p:tav tm="0">
                                          <p:val>
                                            <p:fltVal val="0"/>
                                          </p:val>
                                        </p:tav>
                                        <p:tav tm="100000">
                                          <p:val>
                                            <p:strVal val="#ppt_h"/>
                                          </p:val>
                                        </p:tav>
                                      </p:tavLst>
                                    </p:anim>
                                    <p:anim calcmode="lin" valueType="num">
                                      <p:cBhvr>
                                        <p:cTn id="54" dur="1000" fill="hold"/>
                                        <p:tgtEl>
                                          <p:spTgt spid="58"/>
                                        </p:tgtEl>
                                        <p:attrNameLst>
                                          <p:attrName>style.rotation</p:attrName>
                                        </p:attrNameLst>
                                      </p:cBhvr>
                                      <p:tavLst>
                                        <p:tav tm="0">
                                          <p:val>
                                            <p:fltVal val="90"/>
                                          </p:val>
                                        </p:tav>
                                        <p:tav tm="100000">
                                          <p:val>
                                            <p:fltVal val="0"/>
                                          </p:val>
                                        </p:tav>
                                      </p:tavLst>
                                    </p:anim>
                                    <p:animEffect transition="in" filter="fade">
                                      <p:cBhvr>
                                        <p:cTn id="55" dur="1000"/>
                                        <p:tgtEl>
                                          <p:spTgt spid="58"/>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 calcmode="lin" valueType="num">
                                      <p:cBhvr>
                                        <p:cTn id="58" dur="1000" fill="hold"/>
                                        <p:tgtEl>
                                          <p:spTgt spid="59"/>
                                        </p:tgtEl>
                                        <p:attrNameLst>
                                          <p:attrName>ppt_w</p:attrName>
                                        </p:attrNameLst>
                                      </p:cBhvr>
                                      <p:tavLst>
                                        <p:tav tm="0">
                                          <p:val>
                                            <p:fltVal val="0"/>
                                          </p:val>
                                        </p:tav>
                                        <p:tav tm="100000">
                                          <p:val>
                                            <p:strVal val="#ppt_w"/>
                                          </p:val>
                                        </p:tav>
                                      </p:tavLst>
                                    </p:anim>
                                    <p:anim calcmode="lin" valueType="num">
                                      <p:cBhvr>
                                        <p:cTn id="59" dur="1000" fill="hold"/>
                                        <p:tgtEl>
                                          <p:spTgt spid="59"/>
                                        </p:tgtEl>
                                        <p:attrNameLst>
                                          <p:attrName>ppt_h</p:attrName>
                                        </p:attrNameLst>
                                      </p:cBhvr>
                                      <p:tavLst>
                                        <p:tav tm="0">
                                          <p:val>
                                            <p:fltVal val="0"/>
                                          </p:val>
                                        </p:tav>
                                        <p:tav tm="100000">
                                          <p:val>
                                            <p:strVal val="#ppt_h"/>
                                          </p:val>
                                        </p:tav>
                                      </p:tavLst>
                                    </p:anim>
                                    <p:anim calcmode="lin" valueType="num">
                                      <p:cBhvr>
                                        <p:cTn id="60" dur="1000" fill="hold"/>
                                        <p:tgtEl>
                                          <p:spTgt spid="59"/>
                                        </p:tgtEl>
                                        <p:attrNameLst>
                                          <p:attrName>style.rotation</p:attrName>
                                        </p:attrNameLst>
                                      </p:cBhvr>
                                      <p:tavLst>
                                        <p:tav tm="0">
                                          <p:val>
                                            <p:fltVal val="90"/>
                                          </p:val>
                                        </p:tav>
                                        <p:tav tm="100000">
                                          <p:val>
                                            <p:fltVal val="0"/>
                                          </p:val>
                                        </p:tav>
                                      </p:tavLst>
                                    </p:anim>
                                    <p:animEffect transition="in" filter="fade">
                                      <p:cBhvr>
                                        <p:cTn id="61" dur="1000"/>
                                        <p:tgtEl>
                                          <p:spTgt spid="59"/>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 calcmode="lin" valueType="num">
                                      <p:cBhvr>
                                        <p:cTn id="64" dur="1000" fill="hold"/>
                                        <p:tgtEl>
                                          <p:spTgt spid="60"/>
                                        </p:tgtEl>
                                        <p:attrNameLst>
                                          <p:attrName>ppt_w</p:attrName>
                                        </p:attrNameLst>
                                      </p:cBhvr>
                                      <p:tavLst>
                                        <p:tav tm="0">
                                          <p:val>
                                            <p:fltVal val="0"/>
                                          </p:val>
                                        </p:tav>
                                        <p:tav tm="100000">
                                          <p:val>
                                            <p:strVal val="#ppt_w"/>
                                          </p:val>
                                        </p:tav>
                                      </p:tavLst>
                                    </p:anim>
                                    <p:anim calcmode="lin" valueType="num">
                                      <p:cBhvr>
                                        <p:cTn id="65" dur="1000" fill="hold"/>
                                        <p:tgtEl>
                                          <p:spTgt spid="60"/>
                                        </p:tgtEl>
                                        <p:attrNameLst>
                                          <p:attrName>ppt_h</p:attrName>
                                        </p:attrNameLst>
                                      </p:cBhvr>
                                      <p:tavLst>
                                        <p:tav tm="0">
                                          <p:val>
                                            <p:fltVal val="0"/>
                                          </p:val>
                                        </p:tav>
                                        <p:tav tm="100000">
                                          <p:val>
                                            <p:strVal val="#ppt_h"/>
                                          </p:val>
                                        </p:tav>
                                      </p:tavLst>
                                    </p:anim>
                                    <p:anim calcmode="lin" valueType="num">
                                      <p:cBhvr>
                                        <p:cTn id="66" dur="1000" fill="hold"/>
                                        <p:tgtEl>
                                          <p:spTgt spid="60"/>
                                        </p:tgtEl>
                                        <p:attrNameLst>
                                          <p:attrName>style.rotation</p:attrName>
                                        </p:attrNameLst>
                                      </p:cBhvr>
                                      <p:tavLst>
                                        <p:tav tm="0">
                                          <p:val>
                                            <p:fltVal val="90"/>
                                          </p:val>
                                        </p:tav>
                                        <p:tav tm="100000">
                                          <p:val>
                                            <p:fltVal val="0"/>
                                          </p:val>
                                        </p:tav>
                                      </p:tavLst>
                                    </p:anim>
                                    <p:animEffect transition="in" filter="fade">
                                      <p:cBhvr>
                                        <p:cTn id="67" dur="1000"/>
                                        <p:tgtEl>
                                          <p:spTgt spid="60"/>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 calcmode="lin" valueType="num">
                                      <p:cBhvr>
                                        <p:cTn id="70" dur="1000" fill="hold"/>
                                        <p:tgtEl>
                                          <p:spTgt spid="61"/>
                                        </p:tgtEl>
                                        <p:attrNameLst>
                                          <p:attrName>ppt_w</p:attrName>
                                        </p:attrNameLst>
                                      </p:cBhvr>
                                      <p:tavLst>
                                        <p:tav tm="0">
                                          <p:val>
                                            <p:fltVal val="0"/>
                                          </p:val>
                                        </p:tav>
                                        <p:tav tm="100000">
                                          <p:val>
                                            <p:strVal val="#ppt_w"/>
                                          </p:val>
                                        </p:tav>
                                      </p:tavLst>
                                    </p:anim>
                                    <p:anim calcmode="lin" valueType="num">
                                      <p:cBhvr>
                                        <p:cTn id="71" dur="1000" fill="hold"/>
                                        <p:tgtEl>
                                          <p:spTgt spid="61"/>
                                        </p:tgtEl>
                                        <p:attrNameLst>
                                          <p:attrName>ppt_h</p:attrName>
                                        </p:attrNameLst>
                                      </p:cBhvr>
                                      <p:tavLst>
                                        <p:tav tm="0">
                                          <p:val>
                                            <p:fltVal val="0"/>
                                          </p:val>
                                        </p:tav>
                                        <p:tav tm="100000">
                                          <p:val>
                                            <p:strVal val="#ppt_h"/>
                                          </p:val>
                                        </p:tav>
                                      </p:tavLst>
                                    </p:anim>
                                    <p:anim calcmode="lin" valueType="num">
                                      <p:cBhvr>
                                        <p:cTn id="72" dur="1000" fill="hold"/>
                                        <p:tgtEl>
                                          <p:spTgt spid="61"/>
                                        </p:tgtEl>
                                        <p:attrNameLst>
                                          <p:attrName>style.rotation</p:attrName>
                                        </p:attrNameLst>
                                      </p:cBhvr>
                                      <p:tavLst>
                                        <p:tav tm="0">
                                          <p:val>
                                            <p:fltVal val="90"/>
                                          </p:val>
                                        </p:tav>
                                        <p:tav tm="100000">
                                          <p:val>
                                            <p:fltVal val="0"/>
                                          </p:val>
                                        </p:tav>
                                      </p:tavLst>
                                    </p:anim>
                                    <p:animEffect transition="in" filter="fade">
                                      <p:cBhvr>
                                        <p:cTn id="73" dur="1000"/>
                                        <p:tgtEl>
                                          <p:spTgt spid="61"/>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 calcmode="lin" valueType="num">
                                      <p:cBhvr>
                                        <p:cTn id="76" dur="1000" fill="hold"/>
                                        <p:tgtEl>
                                          <p:spTgt spid="63"/>
                                        </p:tgtEl>
                                        <p:attrNameLst>
                                          <p:attrName>ppt_w</p:attrName>
                                        </p:attrNameLst>
                                      </p:cBhvr>
                                      <p:tavLst>
                                        <p:tav tm="0">
                                          <p:val>
                                            <p:fltVal val="0"/>
                                          </p:val>
                                        </p:tav>
                                        <p:tav tm="100000">
                                          <p:val>
                                            <p:strVal val="#ppt_w"/>
                                          </p:val>
                                        </p:tav>
                                      </p:tavLst>
                                    </p:anim>
                                    <p:anim calcmode="lin" valueType="num">
                                      <p:cBhvr>
                                        <p:cTn id="77" dur="1000" fill="hold"/>
                                        <p:tgtEl>
                                          <p:spTgt spid="63"/>
                                        </p:tgtEl>
                                        <p:attrNameLst>
                                          <p:attrName>ppt_h</p:attrName>
                                        </p:attrNameLst>
                                      </p:cBhvr>
                                      <p:tavLst>
                                        <p:tav tm="0">
                                          <p:val>
                                            <p:fltVal val="0"/>
                                          </p:val>
                                        </p:tav>
                                        <p:tav tm="100000">
                                          <p:val>
                                            <p:strVal val="#ppt_h"/>
                                          </p:val>
                                        </p:tav>
                                      </p:tavLst>
                                    </p:anim>
                                    <p:anim calcmode="lin" valueType="num">
                                      <p:cBhvr>
                                        <p:cTn id="78" dur="1000" fill="hold"/>
                                        <p:tgtEl>
                                          <p:spTgt spid="63"/>
                                        </p:tgtEl>
                                        <p:attrNameLst>
                                          <p:attrName>style.rotation</p:attrName>
                                        </p:attrNameLst>
                                      </p:cBhvr>
                                      <p:tavLst>
                                        <p:tav tm="0">
                                          <p:val>
                                            <p:fltVal val="90"/>
                                          </p:val>
                                        </p:tav>
                                        <p:tav tm="100000">
                                          <p:val>
                                            <p:fltVal val="0"/>
                                          </p:val>
                                        </p:tav>
                                      </p:tavLst>
                                    </p:anim>
                                    <p:animEffect transition="in" filter="fade">
                                      <p:cBhvr>
                                        <p:cTn id="79" dur="1000"/>
                                        <p:tgtEl>
                                          <p:spTgt spid="63"/>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p:cTn id="82" dur="1000" fill="hold"/>
                                        <p:tgtEl>
                                          <p:spTgt spid="64"/>
                                        </p:tgtEl>
                                        <p:attrNameLst>
                                          <p:attrName>ppt_w</p:attrName>
                                        </p:attrNameLst>
                                      </p:cBhvr>
                                      <p:tavLst>
                                        <p:tav tm="0">
                                          <p:val>
                                            <p:fltVal val="0"/>
                                          </p:val>
                                        </p:tav>
                                        <p:tav tm="100000">
                                          <p:val>
                                            <p:strVal val="#ppt_w"/>
                                          </p:val>
                                        </p:tav>
                                      </p:tavLst>
                                    </p:anim>
                                    <p:anim calcmode="lin" valueType="num">
                                      <p:cBhvr>
                                        <p:cTn id="83" dur="1000" fill="hold"/>
                                        <p:tgtEl>
                                          <p:spTgt spid="64"/>
                                        </p:tgtEl>
                                        <p:attrNameLst>
                                          <p:attrName>ppt_h</p:attrName>
                                        </p:attrNameLst>
                                      </p:cBhvr>
                                      <p:tavLst>
                                        <p:tav tm="0">
                                          <p:val>
                                            <p:fltVal val="0"/>
                                          </p:val>
                                        </p:tav>
                                        <p:tav tm="100000">
                                          <p:val>
                                            <p:strVal val="#ppt_h"/>
                                          </p:val>
                                        </p:tav>
                                      </p:tavLst>
                                    </p:anim>
                                    <p:anim calcmode="lin" valueType="num">
                                      <p:cBhvr>
                                        <p:cTn id="84" dur="1000" fill="hold"/>
                                        <p:tgtEl>
                                          <p:spTgt spid="64"/>
                                        </p:tgtEl>
                                        <p:attrNameLst>
                                          <p:attrName>style.rotation</p:attrName>
                                        </p:attrNameLst>
                                      </p:cBhvr>
                                      <p:tavLst>
                                        <p:tav tm="0">
                                          <p:val>
                                            <p:fltVal val="90"/>
                                          </p:val>
                                        </p:tav>
                                        <p:tav tm="100000">
                                          <p:val>
                                            <p:fltVal val="0"/>
                                          </p:val>
                                        </p:tav>
                                      </p:tavLst>
                                    </p:anim>
                                    <p:animEffect transition="in" filter="fade">
                                      <p:cBhvr>
                                        <p:cTn id="85" dur="1000"/>
                                        <p:tgtEl>
                                          <p:spTgt spid="64"/>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 calcmode="lin" valueType="num">
                                      <p:cBhvr>
                                        <p:cTn id="88" dur="1000" fill="hold"/>
                                        <p:tgtEl>
                                          <p:spTgt spid="65"/>
                                        </p:tgtEl>
                                        <p:attrNameLst>
                                          <p:attrName>ppt_w</p:attrName>
                                        </p:attrNameLst>
                                      </p:cBhvr>
                                      <p:tavLst>
                                        <p:tav tm="0">
                                          <p:val>
                                            <p:fltVal val="0"/>
                                          </p:val>
                                        </p:tav>
                                        <p:tav tm="100000">
                                          <p:val>
                                            <p:strVal val="#ppt_w"/>
                                          </p:val>
                                        </p:tav>
                                      </p:tavLst>
                                    </p:anim>
                                    <p:anim calcmode="lin" valueType="num">
                                      <p:cBhvr>
                                        <p:cTn id="89" dur="1000" fill="hold"/>
                                        <p:tgtEl>
                                          <p:spTgt spid="65"/>
                                        </p:tgtEl>
                                        <p:attrNameLst>
                                          <p:attrName>ppt_h</p:attrName>
                                        </p:attrNameLst>
                                      </p:cBhvr>
                                      <p:tavLst>
                                        <p:tav tm="0">
                                          <p:val>
                                            <p:fltVal val="0"/>
                                          </p:val>
                                        </p:tav>
                                        <p:tav tm="100000">
                                          <p:val>
                                            <p:strVal val="#ppt_h"/>
                                          </p:val>
                                        </p:tav>
                                      </p:tavLst>
                                    </p:anim>
                                    <p:anim calcmode="lin" valueType="num">
                                      <p:cBhvr>
                                        <p:cTn id="90" dur="1000" fill="hold"/>
                                        <p:tgtEl>
                                          <p:spTgt spid="65"/>
                                        </p:tgtEl>
                                        <p:attrNameLst>
                                          <p:attrName>style.rotation</p:attrName>
                                        </p:attrNameLst>
                                      </p:cBhvr>
                                      <p:tavLst>
                                        <p:tav tm="0">
                                          <p:val>
                                            <p:fltVal val="90"/>
                                          </p:val>
                                        </p:tav>
                                        <p:tav tm="100000">
                                          <p:val>
                                            <p:fltVal val="0"/>
                                          </p:val>
                                        </p:tav>
                                      </p:tavLst>
                                    </p:anim>
                                    <p:animEffect transition="in" filter="fade">
                                      <p:cBhvr>
                                        <p:cTn id="91" dur="1000"/>
                                        <p:tgtEl>
                                          <p:spTgt spid="65"/>
                                        </p:tgtEl>
                                      </p:cBhvr>
                                    </p:animEffect>
                                  </p:childTnLst>
                                </p:cTn>
                              </p:par>
                              <p:par>
                                <p:cTn id="92" presetID="31" presetClass="entr" presetSubtype="0" fill="hold" grpId="0" nodeType="withEffect">
                                  <p:stCondLst>
                                    <p:cond delay="0"/>
                                  </p:stCondLst>
                                  <p:childTnLst>
                                    <p:set>
                                      <p:cBhvr>
                                        <p:cTn id="93" dur="1" fill="hold">
                                          <p:stCondLst>
                                            <p:cond delay="0"/>
                                          </p:stCondLst>
                                        </p:cTn>
                                        <p:tgtEl>
                                          <p:spTgt spid="66"/>
                                        </p:tgtEl>
                                        <p:attrNameLst>
                                          <p:attrName>style.visibility</p:attrName>
                                        </p:attrNameLst>
                                      </p:cBhvr>
                                      <p:to>
                                        <p:strVal val="visible"/>
                                      </p:to>
                                    </p:set>
                                    <p:anim calcmode="lin" valueType="num">
                                      <p:cBhvr>
                                        <p:cTn id="94" dur="1000" fill="hold"/>
                                        <p:tgtEl>
                                          <p:spTgt spid="66"/>
                                        </p:tgtEl>
                                        <p:attrNameLst>
                                          <p:attrName>ppt_w</p:attrName>
                                        </p:attrNameLst>
                                      </p:cBhvr>
                                      <p:tavLst>
                                        <p:tav tm="0">
                                          <p:val>
                                            <p:fltVal val="0"/>
                                          </p:val>
                                        </p:tav>
                                        <p:tav tm="100000">
                                          <p:val>
                                            <p:strVal val="#ppt_w"/>
                                          </p:val>
                                        </p:tav>
                                      </p:tavLst>
                                    </p:anim>
                                    <p:anim calcmode="lin" valueType="num">
                                      <p:cBhvr>
                                        <p:cTn id="95" dur="1000" fill="hold"/>
                                        <p:tgtEl>
                                          <p:spTgt spid="66"/>
                                        </p:tgtEl>
                                        <p:attrNameLst>
                                          <p:attrName>ppt_h</p:attrName>
                                        </p:attrNameLst>
                                      </p:cBhvr>
                                      <p:tavLst>
                                        <p:tav tm="0">
                                          <p:val>
                                            <p:fltVal val="0"/>
                                          </p:val>
                                        </p:tav>
                                        <p:tav tm="100000">
                                          <p:val>
                                            <p:strVal val="#ppt_h"/>
                                          </p:val>
                                        </p:tav>
                                      </p:tavLst>
                                    </p:anim>
                                    <p:anim calcmode="lin" valueType="num">
                                      <p:cBhvr>
                                        <p:cTn id="96" dur="1000" fill="hold"/>
                                        <p:tgtEl>
                                          <p:spTgt spid="66"/>
                                        </p:tgtEl>
                                        <p:attrNameLst>
                                          <p:attrName>style.rotation</p:attrName>
                                        </p:attrNameLst>
                                      </p:cBhvr>
                                      <p:tavLst>
                                        <p:tav tm="0">
                                          <p:val>
                                            <p:fltVal val="90"/>
                                          </p:val>
                                        </p:tav>
                                        <p:tav tm="100000">
                                          <p:val>
                                            <p:fltVal val="0"/>
                                          </p:val>
                                        </p:tav>
                                      </p:tavLst>
                                    </p:anim>
                                    <p:animEffect transition="in" filter="fade">
                                      <p:cBhvr>
                                        <p:cTn id="97" dur="1000"/>
                                        <p:tgtEl>
                                          <p:spTgt spid="66"/>
                                        </p:tgtEl>
                                      </p:cBhvr>
                                    </p:animEffect>
                                  </p:childTnLst>
                                </p:cTn>
                              </p:par>
                              <p:par>
                                <p:cTn id="98" presetID="31" presetClass="entr" presetSubtype="0" fill="hold" grpId="0" nodeType="with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p:cTn id="100" dur="1000" fill="hold"/>
                                        <p:tgtEl>
                                          <p:spTgt spid="67"/>
                                        </p:tgtEl>
                                        <p:attrNameLst>
                                          <p:attrName>ppt_w</p:attrName>
                                        </p:attrNameLst>
                                      </p:cBhvr>
                                      <p:tavLst>
                                        <p:tav tm="0">
                                          <p:val>
                                            <p:fltVal val="0"/>
                                          </p:val>
                                        </p:tav>
                                        <p:tav tm="100000">
                                          <p:val>
                                            <p:strVal val="#ppt_w"/>
                                          </p:val>
                                        </p:tav>
                                      </p:tavLst>
                                    </p:anim>
                                    <p:anim calcmode="lin" valueType="num">
                                      <p:cBhvr>
                                        <p:cTn id="101" dur="1000" fill="hold"/>
                                        <p:tgtEl>
                                          <p:spTgt spid="67"/>
                                        </p:tgtEl>
                                        <p:attrNameLst>
                                          <p:attrName>ppt_h</p:attrName>
                                        </p:attrNameLst>
                                      </p:cBhvr>
                                      <p:tavLst>
                                        <p:tav tm="0">
                                          <p:val>
                                            <p:fltVal val="0"/>
                                          </p:val>
                                        </p:tav>
                                        <p:tav tm="100000">
                                          <p:val>
                                            <p:strVal val="#ppt_h"/>
                                          </p:val>
                                        </p:tav>
                                      </p:tavLst>
                                    </p:anim>
                                    <p:anim calcmode="lin" valueType="num">
                                      <p:cBhvr>
                                        <p:cTn id="102" dur="1000" fill="hold"/>
                                        <p:tgtEl>
                                          <p:spTgt spid="67"/>
                                        </p:tgtEl>
                                        <p:attrNameLst>
                                          <p:attrName>style.rotation</p:attrName>
                                        </p:attrNameLst>
                                      </p:cBhvr>
                                      <p:tavLst>
                                        <p:tav tm="0">
                                          <p:val>
                                            <p:fltVal val="90"/>
                                          </p:val>
                                        </p:tav>
                                        <p:tav tm="100000">
                                          <p:val>
                                            <p:fltVal val="0"/>
                                          </p:val>
                                        </p:tav>
                                      </p:tavLst>
                                    </p:anim>
                                    <p:animEffect transition="in" filter="fade">
                                      <p:cBhvr>
                                        <p:cTn id="103" dur="1000"/>
                                        <p:tgtEl>
                                          <p:spTgt spid="67"/>
                                        </p:tgtEl>
                                      </p:cBhvr>
                                    </p:animEffect>
                                  </p:childTnLst>
                                </p:cTn>
                              </p:par>
                              <p:par>
                                <p:cTn id="104" presetID="31" presetClass="entr" presetSubtype="0" fill="hold" grpId="0" nodeType="withEffect">
                                  <p:stCondLst>
                                    <p:cond delay="0"/>
                                  </p:stCondLst>
                                  <p:childTnLst>
                                    <p:set>
                                      <p:cBhvr>
                                        <p:cTn id="105" dur="1" fill="hold">
                                          <p:stCondLst>
                                            <p:cond delay="0"/>
                                          </p:stCondLst>
                                        </p:cTn>
                                        <p:tgtEl>
                                          <p:spTgt spid="68"/>
                                        </p:tgtEl>
                                        <p:attrNameLst>
                                          <p:attrName>style.visibility</p:attrName>
                                        </p:attrNameLst>
                                      </p:cBhvr>
                                      <p:to>
                                        <p:strVal val="visible"/>
                                      </p:to>
                                    </p:set>
                                    <p:anim calcmode="lin" valueType="num">
                                      <p:cBhvr>
                                        <p:cTn id="106" dur="1000" fill="hold"/>
                                        <p:tgtEl>
                                          <p:spTgt spid="68"/>
                                        </p:tgtEl>
                                        <p:attrNameLst>
                                          <p:attrName>ppt_w</p:attrName>
                                        </p:attrNameLst>
                                      </p:cBhvr>
                                      <p:tavLst>
                                        <p:tav tm="0">
                                          <p:val>
                                            <p:fltVal val="0"/>
                                          </p:val>
                                        </p:tav>
                                        <p:tav tm="100000">
                                          <p:val>
                                            <p:strVal val="#ppt_w"/>
                                          </p:val>
                                        </p:tav>
                                      </p:tavLst>
                                    </p:anim>
                                    <p:anim calcmode="lin" valueType="num">
                                      <p:cBhvr>
                                        <p:cTn id="107" dur="1000" fill="hold"/>
                                        <p:tgtEl>
                                          <p:spTgt spid="68"/>
                                        </p:tgtEl>
                                        <p:attrNameLst>
                                          <p:attrName>ppt_h</p:attrName>
                                        </p:attrNameLst>
                                      </p:cBhvr>
                                      <p:tavLst>
                                        <p:tav tm="0">
                                          <p:val>
                                            <p:fltVal val="0"/>
                                          </p:val>
                                        </p:tav>
                                        <p:tav tm="100000">
                                          <p:val>
                                            <p:strVal val="#ppt_h"/>
                                          </p:val>
                                        </p:tav>
                                      </p:tavLst>
                                    </p:anim>
                                    <p:anim calcmode="lin" valueType="num">
                                      <p:cBhvr>
                                        <p:cTn id="108" dur="1000" fill="hold"/>
                                        <p:tgtEl>
                                          <p:spTgt spid="68"/>
                                        </p:tgtEl>
                                        <p:attrNameLst>
                                          <p:attrName>style.rotation</p:attrName>
                                        </p:attrNameLst>
                                      </p:cBhvr>
                                      <p:tavLst>
                                        <p:tav tm="0">
                                          <p:val>
                                            <p:fltVal val="90"/>
                                          </p:val>
                                        </p:tav>
                                        <p:tav tm="100000">
                                          <p:val>
                                            <p:fltVal val="0"/>
                                          </p:val>
                                        </p:tav>
                                      </p:tavLst>
                                    </p:anim>
                                    <p:animEffect transition="in" filter="fade">
                                      <p:cBhvr>
                                        <p:cTn id="109" dur="1000"/>
                                        <p:tgtEl>
                                          <p:spTgt spid="68"/>
                                        </p:tgtEl>
                                      </p:cBhvr>
                                    </p:animEffect>
                                  </p:childTnLst>
                                </p:cTn>
                              </p:par>
                              <p:par>
                                <p:cTn id="110" presetID="31" presetClass="entr" presetSubtype="0"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 calcmode="lin" valueType="num">
                                      <p:cBhvr>
                                        <p:cTn id="112" dur="1000" fill="hold"/>
                                        <p:tgtEl>
                                          <p:spTgt spid="69"/>
                                        </p:tgtEl>
                                        <p:attrNameLst>
                                          <p:attrName>ppt_w</p:attrName>
                                        </p:attrNameLst>
                                      </p:cBhvr>
                                      <p:tavLst>
                                        <p:tav tm="0">
                                          <p:val>
                                            <p:fltVal val="0"/>
                                          </p:val>
                                        </p:tav>
                                        <p:tav tm="100000">
                                          <p:val>
                                            <p:strVal val="#ppt_w"/>
                                          </p:val>
                                        </p:tav>
                                      </p:tavLst>
                                    </p:anim>
                                    <p:anim calcmode="lin" valueType="num">
                                      <p:cBhvr>
                                        <p:cTn id="113" dur="1000" fill="hold"/>
                                        <p:tgtEl>
                                          <p:spTgt spid="69"/>
                                        </p:tgtEl>
                                        <p:attrNameLst>
                                          <p:attrName>ppt_h</p:attrName>
                                        </p:attrNameLst>
                                      </p:cBhvr>
                                      <p:tavLst>
                                        <p:tav tm="0">
                                          <p:val>
                                            <p:fltVal val="0"/>
                                          </p:val>
                                        </p:tav>
                                        <p:tav tm="100000">
                                          <p:val>
                                            <p:strVal val="#ppt_h"/>
                                          </p:val>
                                        </p:tav>
                                      </p:tavLst>
                                    </p:anim>
                                    <p:anim calcmode="lin" valueType="num">
                                      <p:cBhvr>
                                        <p:cTn id="114" dur="1000" fill="hold"/>
                                        <p:tgtEl>
                                          <p:spTgt spid="69"/>
                                        </p:tgtEl>
                                        <p:attrNameLst>
                                          <p:attrName>style.rotation</p:attrName>
                                        </p:attrNameLst>
                                      </p:cBhvr>
                                      <p:tavLst>
                                        <p:tav tm="0">
                                          <p:val>
                                            <p:fltVal val="90"/>
                                          </p:val>
                                        </p:tav>
                                        <p:tav tm="100000">
                                          <p:val>
                                            <p:fltVal val="0"/>
                                          </p:val>
                                        </p:tav>
                                      </p:tavLst>
                                    </p:anim>
                                    <p:animEffect transition="in" filter="fade">
                                      <p:cBhvr>
                                        <p:cTn id="115" dur="1000"/>
                                        <p:tgtEl>
                                          <p:spTgt spid="69"/>
                                        </p:tgtEl>
                                      </p:cBhvr>
                                    </p:animEffect>
                                  </p:childTnLst>
                                </p:cTn>
                              </p:par>
                              <p:par>
                                <p:cTn id="116" presetID="31" presetClass="entr" presetSubtype="0" fill="hold" grpId="0" nodeType="withEffect">
                                  <p:stCondLst>
                                    <p:cond delay="0"/>
                                  </p:stCondLst>
                                  <p:childTnLst>
                                    <p:set>
                                      <p:cBhvr>
                                        <p:cTn id="117" dur="1" fill="hold">
                                          <p:stCondLst>
                                            <p:cond delay="0"/>
                                          </p:stCondLst>
                                        </p:cTn>
                                        <p:tgtEl>
                                          <p:spTgt spid="70"/>
                                        </p:tgtEl>
                                        <p:attrNameLst>
                                          <p:attrName>style.visibility</p:attrName>
                                        </p:attrNameLst>
                                      </p:cBhvr>
                                      <p:to>
                                        <p:strVal val="visible"/>
                                      </p:to>
                                    </p:set>
                                    <p:anim calcmode="lin" valueType="num">
                                      <p:cBhvr>
                                        <p:cTn id="118" dur="1000" fill="hold"/>
                                        <p:tgtEl>
                                          <p:spTgt spid="70"/>
                                        </p:tgtEl>
                                        <p:attrNameLst>
                                          <p:attrName>ppt_w</p:attrName>
                                        </p:attrNameLst>
                                      </p:cBhvr>
                                      <p:tavLst>
                                        <p:tav tm="0">
                                          <p:val>
                                            <p:fltVal val="0"/>
                                          </p:val>
                                        </p:tav>
                                        <p:tav tm="100000">
                                          <p:val>
                                            <p:strVal val="#ppt_w"/>
                                          </p:val>
                                        </p:tav>
                                      </p:tavLst>
                                    </p:anim>
                                    <p:anim calcmode="lin" valueType="num">
                                      <p:cBhvr>
                                        <p:cTn id="119" dur="1000" fill="hold"/>
                                        <p:tgtEl>
                                          <p:spTgt spid="70"/>
                                        </p:tgtEl>
                                        <p:attrNameLst>
                                          <p:attrName>ppt_h</p:attrName>
                                        </p:attrNameLst>
                                      </p:cBhvr>
                                      <p:tavLst>
                                        <p:tav tm="0">
                                          <p:val>
                                            <p:fltVal val="0"/>
                                          </p:val>
                                        </p:tav>
                                        <p:tav tm="100000">
                                          <p:val>
                                            <p:strVal val="#ppt_h"/>
                                          </p:val>
                                        </p:tav>
                                      </p:tavLst>
                                    </p:anim>
                                    <p:anim calcmode="lin" valueType="num">
                                      <p:cBhvr>
                                        <p:cTn id="120" dur="1000" fill="hold"/>
                                        <p:tgtEl>
                                          <p:spTgt spid="70"/>
                                        </p:tgtEl>
                                        <p:attrNameLst>
                                          <p:attrName>style.rotation</p:attrName>
                                        </p:attrNameLst>
                                      </p:cBhvr>
                                      <p:tavLst>
                                        <p:tav tm="0">
                                          <p:val>
                                            <p:fltVal val="90"/>
                                          </p:val>
                                        </p:tav>
                                        <p:tav tm="100000">
                                          <p:val>
                                            <p:fltVal val="0"/>
                                          </p:val>
                                        </p:tav>
                                      </p:tavLst>
                                    </p:anim>
                                    <p:animEffect transition="in" filter="fade">
                                      <p:cBhvr>
                                        <p:cTn id="121" dur="1000"/>
                                        <p:tgtEl>
                                          <p:spTgt spid="70"/>
                                        </p:tgtEl>
                                      </p:cBhvr>
                                    </p:animEffect>
                                  </p:childTnLst>
                                </p:cTn>
                              </p:par>
                              <p:par>
                                <p:cTn id="122" presetID="31" presetClass="entr" presetSubtype="0" fill="hold" grpId="0" nodeType="withEffect">
                                  <p:stCondLst>
                                    <p:cond delay="0"/>
                                  </p:stCondLst>
                                  <p:childTnLst>
                                    <p:set>
                                      <p:cBhvr>
                                        <p:cTn id="123" dur="1" fill="hold">
                                          <p:stCondLst>
                                            <p:cond delay="0"/>
                                          </p:stCondLst>
                                        </p:cTn>
                                        <p:tgtEl>
                                          <p:spTgt spid="71"/>
                                        </p:tgtEl>
                                        <p:attrNameLst>
                                          <p:attrName>style.visibility</p:attrName>
                                        </p:attrNameLst>
                                      </p:cBhvr>
                                      <p:to>
                                        <p:strVal val="visible"/>
                                      </p:to>
                                    </p:set>
                                    <p:anim calcmode="lin" valueType="num">
                                      <p:cBhvr>
                                        <p:cTn id="124" dur="1000" fill="hold"/>
                                        <p:tgtEl>
                                          <p:spTgt spid="71"/>
                                        </p:tgtEl>
                                        <p:attrNameLst>
                                          <p:attrName>ppt_w</p:attrName>
                                        </p:attrNameLst>
                                      </p:cBhvr>
                                      <p:tavLst>
                                        <p:tav tm="0">
                                          <p:val>
                                            <p:fltVal val="0"/>
                                          </p:val>
                                        </p:tav>
                                        <p:tav tm="100000">
                                          <p:val>
                                            <p:strVal val="#ppt_w"/>
                                          </p:val>
                                        </p:tav>
                                      </p:tavLst>
                                    </p:anim>
                                    <p:anim calcmode="lin" valueType="num">
                                      <p:cBhvr>
                                        <p:cTn id="125" dur="1000" fill="hold"/>
                                        <p:tgtEl>
                                          <p:spTgt spid="71"/>
                                        </p:tgtEl>
                                        <p:attrNameLst>
                                          <p:attrName>ppt_h</p:attrName>
                                        </p:attrNameLst>
                                      </p:cBhvr>
                                      <p:tavLst>
                                        <p:tav tm="0">
                                          <p:val>
                                            <p:fltVal val="0"/>
                                          </p:val>
                                        </p:tav>
                                        <p:tav tm="100000">
                                          <p:val>
                                            <p:strVal val="#ppt_h"/>
                                          </p:val>
                                        </p:tav>
                                      </p:tavLst>
                                    </p:anim>
                                    <p:anim calcmode="lin" valueType="num">
                                      <p:cBhvr>
                                        <p:cTn id="126" dur="1000" fill="hold"/>
                                        <p:tgtEl>
                                          <p:spTgt spid="71"/>
                                        </p:tgtEl>
                                        <p:attrNameLst>
                                          <p:attrName>style.rotation</p:attrName>
                                        </p:attrNameLst>
                                      </p:cBhvr>
                                      <p:tavLst>
                                        <p:tav tm="0">
                                          <p:val>
                                            <p:fltVal val="90"/>
                                          </p:val>
                                        </p:tav>
                                        <p:tav tm="100000">
                                          <p:val>
                                            <p:fltVal val="0"/>
                                          </p:val>
                                        </p:tav>
                                      </p:tavLst>
                                    </p:anim>
                                    <p:animEffect transition="in" filter="fade">
                                      <p:cBhvr>
                                        <p:cTn id="127" dur="1000"/>
                                        <p:tgtEl>
                                          <p:spTgt spid="71"/>
                                        </p:tgtEl>
                                      </p:cBhvr>
                                    </p:animEffect>
                                  </p:childTnLst>
                                </p:cTn>
                              </p:par>
                              <p:par>
                                <p:cTn id="128" presetID="31" presetClass="entr" presetSubtype="0" fill="hold" grpId="0" nodeType="withEffect">
                                  <p:stCondLst>
                                    <p:cond delay="0"/>
                                  </p:stCondLst>
                                  <p:childTnLst>
                                    <p:set>
                                      <p:cBhvr>
                                        <p:cTn id="129" dur="1" fill="hold">
                                          <p:stCondLst>
                                            <p:cond delay="0"/>
                                          </p:stCondLst>
                                        </p:cTn>
                                        <p:tgtEl>
                                          <p:spTgt spid="72"/>
                                        </p:tgtEl>
                                        <p:attrNameLst>
                                          <p:attrName>style.visibility</p:attrName>
                                        </p:attrNameLst>
                                      </p:cBhvr>
                                      <p:to>
                                        <p:strVal val="visible"/>
                                      </p:to>
                                    </p:set>
                                    <p:anim calcmode="lin" valueType="num">
                                      <p:cBhvr>
                                        <p:cTn id="130" dur="1000" fill="hold"/>
                                        <p:tgtEl>
                                          <p:spTgt spid="72"/>
                                        </p:tgtEl>
                                        <p:attrNameLst>
                                          <p:attrName>ppt_w</p:attrName>
                                        </p:attrNameLst>
                                      </p:cBhvr>
                                      <p:tavLst>
                                        <p:tav tm="0">
                                          <p:val>
                                            <p:fltVal val="0"/>
                                          </p:val>
                                        </p:tav>
                                        <p:tav tm="100000">
                                          <p:val>
                                            <p:strVal val="#ppt_w"/>
                                          </p:val>
                                        </p:tav>
                                      </p:tavLst>
                                    </p:anim>
                                    <p:anim calcmode="lin" valueType="num">
                                      <p:cBhvr>
                                        <p:cTn id="131" dur="1000" fill="hold"/>
                                        <p:tgtEl>
                                          <p:spTgt spid="72"/>
                                        </p:tgtEl>
                                        <p:attrNameLst>
                                          <p:attrName>ppt_h</p:attrName>
                                        </p:attrNameLst>
                                      </p:cBhvr>
                                      <p:tavLst>
                                        <p:tav tm="0">
                                          <p:val>
                                            <p:fltVal val="0"/>
                                          </p:val>
                                        </p:tav>
                                        <p:tav tm="100000">
                                          <p:val>
                                            <p:strVal val="#ppt_h"/>
                                          </p:val>
                                        </p:tav>
                                      </p:tavLst>
                                    </p:anim>
                                    <p:anim calcmode="lin" valueType="num">
                                      <p:cBhvr>
                                        <p:cTn id="132" dur="1000" fill="hold"/>
                                        <p:tgtEl>
                                          <p:spTgt spid="72"/>
                                        </p:tgtEl>
                                        <p:attrNameLst>
                                          <p:attrName>style.rotation</p:attrName>
                                        </p:attrNameLst>
                                      </p:cBhvr>
                                      <p:tavLst>
                                        <p:tav tm="0">
                                          <p:val>
                                            <p:fltVal val="90"/>
                                          </p:val>
                                        </p:tav>
                                        <p:tav tm="100000">
                                          <p:val>
                                            <p:fltVal val="0"/>
                                          </p:val>
                                        </p:tav>
                                      </p:tavLst>
                                    </p:anim>
                                    <p:animEffect transition="in" filter="fade">
                                      <p:cBhvr>
                                        <p:cTn id="133" dur="1000"/>
                                        <p:tgtEl>
                                          <p:spTgt spid="72"/>
                                        </p:tgtEl>
                                      </p:cBhvr>
                                    </p:animEffect>
                                  </p:childTnLst>
                                </p:cTn>
                              </p:par>
                              <p:par>
                                <p:cTn id="134" presetID="31" presetClass="entr" presetSubtype="0" fill="hold" grpId="0" nodeType="withEffect">
                                  <p:stCondLst>
                                    <p:cond delay="0"/>
                                  </p:stCondLst>
                                  <p:childTnLst>
                                    <p:set>
                                      <p:cBhvr>
                                        <p:cTn id="135" dur="1" fill="hold">
                                          <p:stCondLst>
                                            <p:cond delay="0"/>
                                          </p:stCondLst>
                                        </p:cTn>
                                        <p:tgtEl>
                                          <p:spTgt spid="73"/>
                                        </p:tgtEl>
                                        <p:attrNameLst>
                                          <p:attrName>style.visibility</p:attrName>
                                        </p:attrNameLst>
                                      </p:cBhvr>
                                      <p:to>
                                        <p:strVal val="visible"/>
                                      </p:to>
                                    </p:set>
                                    <p:anim calcmode="lin" valueType="num">
                                      <p:cBhvr>
                                        <p:cTn id="136" dur="1000" fill="hold"/>
                                        <p:tgtEl>
                                          <p:spTgt spid="73"/>
                                        </p:tgtEl>
                                        <p:attrNameLst>
                                          <p:attrName>ppt_w</p:attrName>
                                        </p:attrNameLst>
                                      </p:cBhvr>
                                      <p:tavLst>
                                        <p:tav tm="0">
                                          <p:val>
                                            <p:fltVal val="0"/>
                                          </p:val>
                                        </p:tav>
                                        <p:tav tm="100000">
                                          <p:val>
                                            <p:strVal val="#ppt_w"/>
                                          </p:val>
                                        </p:tav>
                                      </p:tavLst>
                                    </p:anim>
                                    <p:anim calcmode="lin" valueType="num">
                                      <p:cBhvr>
                                        <p:cTn id="137" dur="1000" fill="hold"/>
                                        <p:tgtEl>
                                          <p:spTgt spid="73"/>
                                        </p:tgtEl>
                                        <p:attrNameLst>
                                          <p:attrName>ppt_h</p:attrName>
                                        </p:attrNameLst>
                                      </p:cBhvr>
                                      <p:tavLst>
                                        <p:tav tm="0">
                                          <p:val>
                                            <p:fltVal val="0"/>
                                          </p:val>
                                        </p:tav>
                                        <p:tav tm="100000">
                                          <p:val>
                                            <p:strVal val="#ppt_h"/>
                                          </p:val>
                                        </p:tav>
                                      </p:tavLst>
                                    </p:anim>
                                    <p:anim calcmode="lin" valueType="num">
                                      <p:cBhvr>
                                        <p:cTn id="138" dur="1000" fill="hold"/>
                                        <p:tgtEl>
                                          <p:spTgt spid="73"/>
                                        </p:tgtEl>
                                        <p:attrNameLst>
                                          <p:attrName>style.rotation</p:attrName>
                                        </p:attrNameLst>
                                      </p:cBhvr>
                                      <p:tavLst>
                                        <p:tav tm="0">
                                          <p:val>
                                            <p:fltVal val="90"/>
                                          </p:val>
                                        </p:tav>
                                        <p:tav tm="100000">
                                          <p:val>
                                            <p:fltVal val="0"/>
                                          </p:val>
                                        </p:tav>
                                      </p:tavLst>
                                    </p:anim>
                                    <p:animEffect transition="in" filter="fade">
                                      <p:cBhvr>
                                        <p:cTn id="139" dur="1000"/>
                                        <p:tgtEl>
                                          <p:spTgt spid="73"/>
                                        </p:tgtEl>
                                      </p:cBhvr>
                                    </p:animEffect>
                                  </p:childTnLst>
                                </p:cTn>
                              </p:par>
                              <p:par>
                                <p:cTn id="140" presetID="3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anim calcmode="lin" valueType="num">
                                      <p:cBhvr>
                                        <p:cTn id="142" dur="1000" fill="hold"/>
                                        <p:tgtEl>
                                          <p:spTgt spid="74"/>
                                        </p:tgtEl>
                                        <p:attrNameLst>
                                          <p:attrName>ppt_w</p:attrName>
                                        </p:attrNameLst>
                                      </p:cBhvr>
                                      <p:tavLst>
                                        <p:tav tm="0">
                                          <p:val>
                                            <p:fltVal val="0"/>
                                          </p:val>
                                        </p:tav>
                                        <p:tav tm="100000">
                                          <p:val>
                                            <p:strVal val="#ppt_w"/>
                                          </p:val>
                                        </p:tav>
                                      </p:tavLst>
                                    </p:anim>
                                    <p:anim calcmode="lin" valueType="num">
                                      <p:cBhvr>
                                        <p:cTn id="143" dur="1000" fill="hold"/>
                                        <p:tgtEl>
                                          <p:spTgt spid="74"/>
                                        </p:tgtEl>
                                        <p:attrNameLst>
                                          <p:attrName>ppt_h</p:attrName>
                                        </p:attrNameLst>
                                      </p:cBhvr>
                                      <p:tavLst>
                                        <p:tav tm="0">
                                          <p:val>
                                            <p:fltVal val="0"/>
                                          </p:val>
                                        </p:tav>
                                        <p:tav tm="100000">
                                          <p:val>
                                            <p:strVal val="#ppt_h"/>
                                          </p:val>
                                        </p:tav>
                                      </p:tavLst>
                                    </p:anim>
                                    <p:anim calcmode="lin" valueType="num">
                                      <p:cBhvr>
                                        <p:cTn id="144" dur="1000" fill="hold"/>
                                        <p:tgtEl>
                                          <p:spTgt spid="74"/>
                                        </p:tgtEl>
                                        <p:attrNameLst>
                                          <p:attrName>style.rotation</p:attrName>
                                        </p:attrNameLst>
                                      </p:cBhvr>
                                      <p:tavLst>
                                        <p:tav tm="0">
                                          <p:val>
                                            <p:fltVal val="90"/>
                                          </p:val>
                                        </p:tav>
                                        <p:tav tm="100000">
                                          <p:val>
                                            <p:fltVal val="0"/>
                                          </p:val>
                                        </p:tav>
                                      </p:tavLst>
                                    </p:anim>
                                    <p:animEffect transition="in" filter="fade">
                                      <p:cBhvr>
                                        <p:cTn id="145" dur="1000"/>
                                        <p:tgtEl>
                                          <p:spTgt spid="74"/>
                                        </p:tgtEl>
                                      </p:cBhvr>
                                    </p:animEffect>
                                  </p:childTnLst>
                                </p:cTn>
                              </p:par>
                              <p:par>
                                <p:cTn id="146" presetID="31" presetClass="entr" presetSubtype="0" fill="hold" grpId="0" nodeType="withEffect">
                                  <p:stCondLst>
                                    <p:cond delay="0"/>
                                  </p:stCondLst>
                                  <p:childTnLst>
                                    <p:set>
                                      <p:cBhvr>
                                        <p:cTn id="147" dur="1" fill="hold">
                                          <p:stCondLst>
                                            <p:cond delay="0"/>
                                          </p:stCondLst>
                                        </p:cTn>
                                        <p:tgtEl>
                                          <p:spTgt spid="75"/>
                                        </p:tgtEl>
                                        <p:attrNameLst>
                                          <p:attrName>style.visibility</p:attrName>
                                        </p:attrNameLst>
                                      </p:cBhvr>
                                      <p:to>
                                        <p:strVal val="visible"/>
                                      </p:to>
                                    </p:set>
                                    <p:anim calcmode="lin" valueType="num">
                                      <p:cBhvr>
                                        <p:cTn id="148" dur="1000" fill="hold"/>
                                        <p:tgtEl>
                                          <p:spTgt spid="75"/>
                                        </p:tgtEl>
                                        <p:attrNameLst>
                                          <p:attrName>ppt_w</p:attrName>
                                        </p:attrNameLst>
                                      </p:cBhvr>
                                      <p:tavLst>
                                        <p:tav tm="0">
                                          <p:val>
                                            <p:fltVal val="0"/>
                                          </p:val>
                                        </p:tav>
                                        <p:tav tm="100000">
                                          <p:val>
                                            <p:strVal val="#ppt_w"/>
                                          </p:val>
                                        </p:tav>
                                      </p:tavLst>
                                    </p:anim>
                                    <p:anim calcmode="lin" valueType="num">
                                      <p:cBhvr>
                                        <p:cTn id="149" dur="1000" fill="hold"/>
                                        <p:tgtEl>
                                          <p:spTgt spid="75"/>
                                        </p:tgtEl>
                                        <p:attrNameLst>
                                          <p:attrName>ppt_h</p:attrName>
                                        </p:attrNameLst>
                                      </p:cBhvr>
                                      <p:tavLst>
                                        <p:tav tm="0">
                                          <p:val>
                                            <p:fltVal val="0"/>
                                          </p:val>
                                        </p:tav>
                                        <p:tav tm="100000">
                                          <p:val>
                                            <p:strVal val="#ppt_h"/>
                                          </p:val>
                                        </p:tav>
                                      </p:tavLst>
                                    </p:anim>
                                    <p:anim calcmode="lin" valueType="num">
                                      <p:cBhvr>
                                        <p:cTn id="150" dur="1000" fill="hold"/>
                                        <p:tgtEl>
                                          <p:spTgt spid="75"/>
                                        </p:tgtEl>
                                        <p:attrNameLst>
                                          <p:attrName>style.rotation</p:attrName>
                                        </p:attrNameLst>
                                      </p:cBhvr>
                                      <p:tavLst>
                                        <p:tav tm="0">
                                          <p:val>
                                            <p:fltVal val="90"/>
                                          </p:val>
                                        </p:tav>
                                        <p:tav tm="100000">
                                          <p:val>
                                            <p:fltVal val="0"/>
                                          </p:val>
                                        </p:tav>
                                      </p:tavLst>
                                    </p:anim>
                                    <p:animEffect transition="in" filter="fade">
                                      <p:cBhvr>
                                        <p:cTn id="151" dur="1000"/>
                                        <p:tgtEl>
                                          <p:spTgt spid="75"/>
                                        </p:tgtEl>
                                      </p:cBhvr>
                                    </p:animEffect>
                                  </p:childTnLst>
                                </p:cTn>
                              </p:par>
                              <p:par>
                                <p:cTn id="152" presetID="31" presetClass="entr" presetSubtype="0" fill="hold" grpId="0" nodeType="withEffect">
                                  <p:stCondLst>
                                    <p:cond delay="0"/>
                                  </p:stCondLst>
                                  <p:childTnLst>
                                    <p:set>
                                      <p:cBhvr>
                                        <p:cTn id="153" dur="1" fill="hold">
                                          <p:stCondLst>
                                            <p:cond delay="0"/>
                                          </p:stCondLst>
                                        </p:cTn>
                                        <p:tgtEl>
                                          <p:spTgt spid="76"/>
                                        </p:tgtEl>
                                        <p:attrNameLst>
                                          <p:attrName>style.visibility</p:attrName>
                                        </p:attrNameLst>
                                      </p:cBhvr>
                                      <p:to>
                                        <p:strVal val="visible"/>
                                      </p:to>
                                    </p:set>
                                    <p:anim calcmode="lin" valueType="num">
                                      <p:cBhvr>
                                        <p:cTn id="154" dur="1000" fill="hold"/>
                                        <p:tgtEl>
                                          <p:spTgt spid="76"/>
                                        </p:tgtEl>
                                        <p:attrNameLst>
                                          <p:attrName>ppt_w</p:attrName>
                                        </p:attrNameLst>
                                      </p:cBhvr>
                                      <p:tavLst>
                                        <p:tav tm="0">
                                          <p:val>
                                            <p:fltVal val="0"/>
                                          </p:val>
                                        </p:tav>
                                        <p:tav tm="100000">
                                          <p:val>
                                            <p:strVal val="#ppt_w"/>
                                          </p:val>
                                        </p:tav>
                                      </p:tavLst>
                                    </p:anim>
                                    <p:anim calcmode="lin" valueType="num">
                                      <p:cBhvr>
                                        <p:cTn id="155" dur="1000" fill="hold"/>
                                        <p:tgtEl>
                                          <p:spTgt spid="76"/>
                                        </p:tgtEl>
                                        <p:attrNameLst>
                                          <p:attrName>ppt_h</p:attrName>
                                        </p:attrNameLst>
                                      </p:cBhvr>
                                      <p:tavLst>
                                        <p:tav tm="0">
                                          <p:val>
                                            <p:fltVal val="0"/>
                                          </p:val>
                                        </p:tav>
                                        <p:tav tm="100000">
                                          <p:val>
                                            <p:strVal val="#ppt_h"/>
                                          </p:val>
                                        </p:tav>
                                      </p:tavLst>
                                    </p:anim>
                                    <p:anim calcmode="lin" valueType="num">
                                      <p:cBhvr>
                                        <p:cTn id="156" dur="1000" fill="hold"/>
                                        <p:tgtEl>
                                          <p:spTgt spid="76"/>
                                        </p:tgtEl>
                                        <p:attrNameLst>
                                          <p:attrName>style.rotation</p:attrName>
                                        </p:attrNameLst>
                                      </p:cBhvr>
                                      <p:tavLst>
                                        <p:tav tm="0">
                                          <p:val>
                                            <p:fltVal val="90"/>
                                          </p:val>
                                        </p:tav>
                                        <p:tav tm="100000">
                                          <p:val>
                                            <p:fltVal val="0"/>
                                          </p:val>
                                        </p:tav>
                                      </p:tavLst>
                                    </p:anim>
                                    <p:animEffect transition="in" filter="fade">
                                      <p:cBhvr>
                                        <p:cTn id="157" dur="1000"/>
                                        <p:tgtEl>
                                          <p:spTgt spid="76"/>
                                        </p:tgtEl>
                                      </p:cBhvr>
                                    </p:animEffect>
                                  </p:childTnLst>
                                </p:cTn>
                              </p:par>
                              <p:par>
                                <p:cTn id="158" presetID="31" presetClass="entr" presetSubtype="0" fill="hold" grpId="0" nodeType="withEffect">
                                  <p:stCondLst>
                                    <p:cond delay="0"/>
                                  </p:stCondLst>
                                  <p:childTnLst>
                                    <p:set>
                                      <p:cBhvr>
                                        <p:cTn id="159" dur="1" fill="hold">
                                          <p:stCondLst>
                                            <p:cond delay="0"/>
                                          </p:stCondLst>
                                        </p:cTn>
                                        <p:tgtEl>
                                          <p:spTgt spid="77"/>
                                        </p:tgtEl>
                                        <p:attrNameLst>
                                          <p:attrName>style.visibility</p:attrName>
                                        </p:attrNameLst>
                                      </p:cBhvr>
                                      <p:to>
                                        <p:strVal val="visible"/>
                                      </p:to>
                                    </p:set>
                                    <p:anim calcmode="lin" valueType="num">
                                      <p:cBhvr>
                                        <p:cTn id="160" dur="1000" fill="hold"/>
                                        <p:tgtEl>
                                          <p:spTgt spid="77"/>
                                        </p:tgtEl>
                                        <p:attrNameLst>
                                          <p:attrName>ppt_w</p:attrName>
                                        </p:attrNameLst>
                                      </p:cBhvr>
                                      <p:tavLst>
                                        <p:tav tm="0">
                                          <p:val>
                                            <p:fltVal val="0"/>
                                          </p:val>
                                        </p:tav>
                                        <p:tav tm="100000">
                                          <p:val>
                                            <p:strVal val="#ppt_w"/>
                                          </p:val>
                                        </p:tav>
                                      </p:tavLst>
                                    </p:anim>
                                    <p:anim calcmode="lin" valueType="num">
                                      <p:cBhvr>
                                        <p:cTn id="161" dur="1000" fill="hold"/>
                                        <p:tgtEl>
                                          <p:spTgt spid="77"/>
                                        </p:tgtEl>
                                        <p:attrNameLst>
                                          <p:attrName>ppt_h</p:attrName>
                                        </p:attrNameLst>
                                      </p:cBhvr>
                                      <p:tavLst>
                                        <p:tav tm="0">
                                          <p:val>
                                            <p:fltVal val="0"/>
                                          </p:val>
                                        </p:tav>
                                        <p:tav tm="100000">
                                          <p:val>
                                            <p:strVal val="#ppt_h"/>
                                          </p:val>
                                        </p:tav>
                                      </p:tavLst>
                                    </p:anim>
                                    <p:anim calcmode="lin" valueType="num">
                                      <p:cBhvr>
                                        <p:cTn id="162" dur="1000" fill="hold"/>
                                        <p:tgtEl>
                                          <p:spTgt spid="77"/>
                                        </p:tgtEl>
                                        <p:attrNameLst>
                                          <p:attrName>style.rotation</p:attrName>
                                        </p:attrNameLst>
                                      </p:cBhvr>
                                      <p:tavLst>
                                        <p:tav tm="0">
                                          <p:val>
                                            <p:fltVal val="90"/>
                                          </p:val>
                                        </p:tav>
                                        <p:tav tm="100000">
                                          <p:val>
                                            <p:fltVal val="0"/>
                                          </p:val>
                                        </p:tav>
                                      </p:tavLst>
                                    </p:anim>
                                    <p:animEffect transition="in" filter="fade">
                                      <p:cBhvr>
                                        <p:cTn id="163" dur="1000"/>
                                        <p:tgtEl>
                                          <p:spTgt spid="77"/>
                                        </p:tgtEl>
                                      </p:cBhvr>
                                    </p:animEffect>
                                  </p:childTnLst>
                                </p:cTn>
                              </p:par>
                              <p:par>
                                <p:cTn id="164" presetID="31" presetClass="entr" presetSubtype="0" fill="hold" grpId="0" nodeType="withEffect">
                                  <p:stCondLst>
                                    <p:cond delay="0"/>
                                  </p:stCondLst>
                                  <p:childTnLst>
                                    <p:set>
                                      <p:cBhvr>
                                        <p:cTn id="165" dur="1" fill="hold">
                                          <p:stCondLst>
                                            <p:cond delay="0"/>
                                          </p:stCondLst>
                                        </p:cTn>
                                        <p:tgtEl>
                                          <p:spTgt spid="78"/>
                                        </p:tgtEl>
                                        <p:attrNameLst>
                                          <p:attrName>style.visibility</p:attrName>
                                        </p:attrNameLst>
                                      </p:cBhvr>
                                      <p:to>
                                        <p:strVal val="visible"/>
                                      </p:to>
                                    </p:set>
                                    <p:anim calcmode="lin" valueType="num">
                                      <p:cBhvr>
                                        <p:cTn id="166" dur="1000" fill="hold"/>
                                        <p:tgtEl>
                                          <p:spTgt spid="78"/>
                                        </p:tgtEl>
                                        <p:attrNameLst>
                                          <p:attrName>ppt_w</p:attrName>
                                        </p:attrNameLst>
                                      </p:cBhvr>
                                      <p:tavLst>
                                        <p:tav tm="0">
                                          <p:val>
                                            <p:fltVal val="0"/>
                                          </p:val>
                                        </p:tav>
                                        <p:tav tm="100000">
                                          <p:val>
                                            <p:strVal val="#ppt_w"/>
                                          </p:val>
                                        </p:tav>
                                      </p:tavLst>
                                    </p:anim>
                                    <p:anim calcmode="lin" valueType="num">
                                      <p:cBhvr>
                                        <p:cTn id="167" dur="1000" fill="hold"/>
                                        <p:tgtEl>
                                          <p:spTgt spid="78"/>
                                        </p:tgtEl>
                                        <p:attrNameLst>
                                          <p:attrName>ppt_h</p:attrName>
                                        </p:attrNameLst>
                                      </p:cBhvr>
                                      <p:tavLst>
                                        <p:tav tm="0">
                                          <p:val>
                                            <p:fltVal val="0"/>
                                          </p:val>
                                        </p:tav>
                                        <p:tav tm="100000">
                                          <p:val>
                                            <p:strVal val="#ppt_h"/>
                                          </p:val>
                                        </p:tav>
                                      </p:tavLst>
                                    </p:anim>
                                    <p:anim calcmode="lin" valueType="num">
                                      <p:cBhvr>
                                        <p:cTn id="168" dur="1000" fill="hold"/>
                                        <p:tgtEl>
                                          <p:spTgt spid="78"/>
                                        </p:tgtEl>
                                        <p:attrNameLst>
                                          <p:attrName>style.rotation</p:attrName>
                                        </p:attrNameLst>
                                      </p:cBhvr>
                                      <p:tavLst>
                                        <p:tav tm="0">
                                          <p:val>
                                            <p:fltVal val="90"/>
                                          </p:val>
                                        </p:tav>
                                        <p:tav tm="100000">
                                          <p:val>
                                            <p:fltVal val="0"/>
                                          </p:val>
                                        </p:tav>
                                      </p:tavLst>
                                    </p:anim>
                                    <p:animEffect transition="in" filter="fade">
                                      <p:cBhvr>
                                        <p:cTn id="169"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4" grpId="0" animBg="1"/>
      <p:bldP spid="28" grpId="0" animBg="1"/>
      <p:bldP spid="30" grpId="0"/>
      <p:bldP spid="31" grpId="0"/>
      <p:bldP spid="55" grpId="0" animBg="1"/>
      <p:bldP spid="56" grpId="0" animBg="1"/>
      <p:bldP spid="57" grpId="0" animBg="1"/>
      <p:bldP spid="58" grpId="0" animBg="1"/>
      <p:bldP spid="59" grpId="0" animBg="1"/>
      <p:bldP spid="60" grpId="0" animBg="1"/>
      <p:bldP spid="61"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2478</Words>
  <Application>Microsoft Office PowerPoint</Application>
  <PresentationFormat>宽屏</PresentationFormat>
  <Paragraphs>257</Paragraphs>
  <Slides>35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等线</vt:lpstr>
      <vt:lpstr>等线 Light</vt:lpstr>
      <vt:lpstr>仿宋</vt:lpstr>
      <vt:lpstr>黑体</vt:lpstr>
      <vt:lpstr>Arial</vt:lpstr>
      <vt:lpstr>Bodoni MT</vt:lpstr>
      <vt:lpstr>Times New Roman</vt:lpstr>
      <vt:lpstr>Wingdings</vt:lpstr>
      <vt:lpstr>Office 主题​​</vt:lpstr>
      <vt:lpstr>PowerPoint 演示文稿</vt:lpstr>
      <vt:lpstr>PowerPoint 演示文稿</vt:lpstr>
      <vt:lpstr>5.1  什么是异常</vt:lpstr>
      <vt:lpstr>5.1  什么是异常</vt:lpstr>
      <vt:lpstr>5.1  什么是异常</vt:lpstr>
      <vt:lpstr>5.1  什么是异常</vt:lpstr>
      <vt:lpstr>5.1  什么是异常</vt:lpstr>
      <vt:lpstr>5.1  什么是异常</vt:lpstr>
      <vt:lpstr>5.1  什么是异常</vt:lpstr>
      <vt:lpstr>5.1  什么是异常</vt:lpstr>
      <vt:lpstr>5.1  什么是异常</vt:lpstr>
      <vt:lpstr>5.1  什么是异常</vt:lpstr>
      <vt:lpstr>PowerPoint 演示文稿</vt:lpstr>
      <vt:lpstr>5.2  异常处理</vt:lpstr>
      <vt:lpstr>5.2  异常处理</vt:lpstr>
      <vt:lpstr>5.2  异常处理</vt:lpstr>
      <vt:lpstr>5.2  异常处理</vt:lpstr>
      <vt:lpstr>5.2  异常处理</vt:lpstr>
      <vt:lpstr>5.2  异常处理</vt:lpstr>
      <vt:lpstr>5.2  异常处理</vt:lpstr>
      <vt:lpstr>5.2  异常处理</vt:lpstr>
      <vt:lpstr>5.2  异常处理</vt:lpstr>
      <vt:lpstr>5.2  异常处理</vt:lpstr>
      <vt:lpstr>5.2  异常处理</vt:lpstr>
      <vt:lpstr>5.2  异常处理</vt:lpstr>
      <vt:lpstr>5.2  异常处理</vt:lpstr>
      <vt:lpstr>5.2  异常处理</vt:lpstr>
      <vt:lpstr>5.2  异常处理</vt:lpstr>
      <vt:lpstr>5.2  异常处理</vt:lpstr>
      <vt:lpstr>5.2  异常处理</vt:lpstr>
      <vt:lpstr>PowerPoint 演示文稿</vt:lpstr>
      <vt:lpstr>PowerPoint 演示文稿</vt:lpstr>
      <vt:lpstr>补充内容</vt:lpstr>
      <vt:lpstr>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51</cp:revision>
  <dcterms:created xsi:type="dcterms:W3CDTF">2021-12-31T23:04:28Z</dcterms:created>
  <dcterms:modified xsi:type="dcterms:W3CDTF">2022-01-29T11:52:30Z</dcterms:modified>
</cp:coreProperties>
</file>