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66" r:id="rId3"/>
    <p:sldId id="764" r:id="rId4"/>
    <p:sldId id="828" r:id="rId5"/>
    <p:sldId id="829" r:id="rId6"/>
    <p:sldId id="830" r:id="rId7"/>
    <p:sldId id="831" r:id="rId8"/>
    <p:sldId id="832" r:id="rId9"/>
    <p:sldId id="833" r:id="rId10"/>
    <p:sldId id="834" r:id="rId11"/>
    <p:sldId id="835" r:id="rId12"/>
    <p:sldId id="836" r:id="rId13"/>
    <p:sldId id="837" r:id="rId14"/>
    <p:sldId id="817" r:id="rId15"/>
    <p:sldId id="818" r:id="rId16"/>
    <p:sldId id="838" r:id="rId17"/>
    <p:sldId id="839" r:id="rId18"/>
    <p:sldId id="840" r:id="rId19"/>
    <p:sldId id="873" r:id="rId20"/>
    <p:sldId id="874" r:id="rId21"/>
    <p:sldId id="875" r:id="rId22"/>
    <p:sldId id="876" r:id="rId23"/>
    <p:sldId id="877" r:id="rId24"/>
    <p:sldId id="878" r:id="rId25"/>
    <p:sldId id="879" r:id="rId26"/>
    <p:sldId id="880" r:id="rId27"/>
    <p:sldId id="881" r:id="rId28"/>
    <p:sldId id="882" r:id="rId29"/>
    <p:sldId id="883" r:id="rId30"/>
    <p:sldId id="884" r:id="rId31"/>
    <p:sldId id="885" r:id="rId32"/>
    <p:sldId id="886" r:id="rId33"/>
    <p:sldId id="887" r:id="rId34"/>
    <p:sldId id="888" r:id="rId35"/>
    <p:sldId id="889" r:id="rId36"/>
    <p:sldId id="890" r:id="rId37"/>
    <p:sldId id="891" r:id="rId38"/>
    <p:sldId id="892" r:id="rId39"/>
    <p:sldId id="893" r:id="rId40"/>
    <p:sldId id="894" r:id="rId41"/>
    <p:sldId id="895" r:id="rId42"/>
    <p:sldId id="896" r:id="rId43"/>
    <p:sldId id="819" r:id="rId44"/>
    <p:sldId id="820" r:id="rId45"/>
    <p:sldId id="841" r:id="rId46"/>
    <p:sldId id="842" r:id="rId47"/>
    <p:sldId id="843" r:id="rId48"/>
    <p:sldId id="844" r:id="rId49"/>
    <p:sldId id="845" r:id="rId50"/>
    <p:sldId id="846" r:id="rId51"/>
    <p:sldId id="821" r:id="rId52"/>
    <p:sldId id="822" r:id="rId53"/>
    <p:sldId id="847" r:id="rId54"/>
    <p:sldId id="848" r:id="rId55"/>
    <p:sldId id="849" r:id="rId56"/>
    <p:sldId id="850" r:id="rId57"/>
    <p:sldId id="851" r:id="rId58"/>
    <p:sldId id="852" r:id="rId59"/>
    <p:sldId id="853" r:id="rId60"/>
    <p:sldId id="823" r:id="rId61"/>
    <p:sldId id="824" r:id="rId62"/>
    <p:sldId id="854" r:id="rId63"/>
    <p:sldId id="855" r:id="rId64"/>
    <p:sldId id="856" r:id="rId65"/>
    <p:sldId id="857" r:id="rId66"/>
    <p:sldId id="858" r:id="rId67"/>
    <p:sldId id="859" r:id="rId68"/>
    <p:sldId id="825" r:id="rId69"/>
    <p:sldId id="826" r:id="rId70"/>
    <p:sldId id="860" r:id="rId71"/>
    <p:sldId id="861" r:id="rId72"/>
    <p:sldId id="862" r:id="rId73"/>
    <p:sldId id="863" r:id="rId74"/>
    <p:sldId id="864" r:id="rId75"/>
    <p:sldId id="865" r:id="rId76"/>
    <p:sldId id="866" r:id="rId77"/>
    <p:sldId id="867" r:id="rId78"/>
    <p:sldId id="868" r:id="rId79"/>
    <p:sldId id="869" r:id="rId80"/>
    <p:sldId id="870" r:id="rId81"/>
    <p:sldId id="871" r:id="rId82"/>
    <p:sldId id="872" r:id="rId83"/>
    <p:sldId id="827" r:id="rId84"/>
    <p:sldId id="325" r:id="rId85"/>
    <p:sldId id="721" r:id="rId86"/>
    <p:sldId id="517" r:id="rId87"/>
    <p:sldId id="458"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14</a:t>
            </a:fld>
            <a:endParaRPr lang="zh-CN" altLang="en-US"/>
          </a:p>
        </p:txBody>
      </p:sp>
    </p:spTree>
    <p:extLst>
      <p:ext uri="{BB962C8B-B14F-4D97-AF65-F5344CB8AC3E}">
        <p14:creationId xmlns:p14="http://schemas.microsoft.com/office/powerpoint/2010/main" val="212428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43</a:t>
            </a:fld>
            <a:endParaRPr lang="zh-CN" altLang="en-US"/>
          </a:p>
        </p:txBody>
      </p:sp>
    </p:spTree>
    <p:extLst>
      <p:ext uri="{BB962C8B-B14F-4D97-AF65-F5344CB8AC3E}">
        <p14:creationId xmlns:p14="http://schemas.microsoft.com/office/powerpoint/2010/main" val="136099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51</a:t>
            </a:fld>
            <a:endParaRPr lang="zh-CN" altLang="en-US"/>
          </a:p>
        </p:txBody>
      </p:sp>
    </p:spTree>
    <p:extLst>
      <p:ext uri="{BB962C8B-B14F-4D97-AF65-F5344CB8AC3E}">
        <p14:creationId xmlns:p14="http://schemas.microsoft.com/office/powerpoint/2010/main" val="390601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60</a:t>
            </a:fld>
            <a:endParaRPr lang="zh-CN" altLang="en-US"/>
          </a:p>
        </p:txBody>
      </p:sp>
    </p:spTree>
    <p:extLst>
      <p:ext uri="{BB962C8B-B14F-4D97-AF65-F5344CB8AC3E}">
        <p14:creationId xmlns:p14="http://schemas.microsoft.com/office/powerpoint/2010/main" val="2477485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68</a:t>
            </a:fld>
            <a:endParaRPr lang="zh-CN" altLang="en-US"/>
          </a:p>
        </p:txBody>
      </p:sp>
    </p:spTree>
    <p:extLst>
      <p:ext uri="{BB962C8B-B14F-4D97-AF65-F5344CB8AC3E}">
        <p14:creationId xmlns:p14="http://schemas.microsoft.com/office/powerpoint/2010/main" val="99660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83</a:t>
            </a:fld>
            <a:endParaRPr lang="zh-CN" altLang="en-US"/>
          </a:p>
        </p:txBody>
      </p:sp>
    </p:spTree>
    <p:extLst>
      <p:ext uri="{BB962C8B-B14F-4D97-AF65-F5344CB8AC3E}">
        <p14:creationId xmlns:p14="http://schemas.microsoft.com/office/powerpoint/2010/main" val="443328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84</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2022/1/19</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code/c007/Example8_03.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code/c007/Example8_04.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code/c007/Example8_01.java"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code/c007/Example8_05.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code/c007/Example8_06.java" TargetMode="External"/><Relationship Id="rId2" Type="http://schemas.openxmlformats.org/officeDocument/2006/relationships/hyperlink" Target="mk:@MSITStore:F:\&#25105;&#30340;&#25991;&#26723;&#22791;&#20221;\&#25105;&#30340;&#12298;Java&#31243;&#24207;&#35774;&#35745;&#12299;\&#20070;&#31295;new\JAVA_API_1.7&#20013;&#25991;.chm::/java/util/LinkedList.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code/c007/Example8_07.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code/c007/Example8_02.java"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code/c007/Example8_08.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code/c007/Example8_09.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code/c007/Example8_10.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code/c007/Example8_11.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code/c007/Example8_12.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21/sun/hello/moon/TestTwo.java" TargetMode="External"/><Relationship Id="rId2" Type="http://schemas.openxmlformats.org/officeDocument/2006/relationships/hyperlink" Target="Java&#38754;&#21521;&#23545;&#35937;&#31532;3&#29256;&#20195;&#30721;/chapter4/&#20363;&#23376;21/sohu/com/TestOne.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057136" y="1606177"/>
            <a:ext cx="4314887" cy="3240750"/>
            <a:chOff x="4044019" y="1605805"/>
            <a:chExt cx="4315448"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07</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044019" y="2989296"/>
              <a:ext cx="4315448"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集合框架  </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泛型方法的定义</a:t>
              </a:r>
            </a:p>
          </p:txBody>
        </p:sp>
      </p:grpSp>
      <p:sp>
        <p:nvSpPr>
          <p:cNvPr id="36" name="圆角矩形 8">
            <a:extLst>
              <a:ext uri="{FF2B5EF4-FFF2-40B4-BE49-F238E27FC236}">
                <a16:creationId xmlns:a16="http://schemas.microsoft.com/office/drawing/2014/main" id="{C04169B7-7E5F-484C-A6B6-9BA90A8DD3CB}"/>
              </a:ext>
            </a:extLst>
          </p:cNvPr>
          <p:cNvSpPr/>
          <p:nvPr/>
        </p:nvSpPr>
        <p:spPr>
          <a:xfrm>
            <a:off x="715510" y="2454514"/>
            <a:ext cx="10817896" cy="346962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714C9097-8012-43ED-B218-8C75FDCAE24C}"/>
              </a:ext>
            </a:extLst>
          </p:cNvPr>
          <p:cNvGrpSpPr/>
          <p:nvPr/>
        </p:nvGrpSpPr>
        <p:grpSpPr>
          <a:xfrm flipH="1">
            <a:off x="6940804" y="5356882"/>
            <a:ext cx="5074664" cy="1304107"/>
            <a:chOff x="897607" y="5097000"/>
            <a:chExt cx="5075839" cy="1304409"/>
          </a:xfrm>
        </p:grpSpPr>
        <p:sp>
          <p:nvSpPr>
            <p:cNvPr id="38" name="矩形 37">
              <a:extLst>
                <a:ext uri="{FF2B5EF4-FFF2-40B4-BE49-F238E27FC236}">
                  <a16:creationId xmlns:a16="http://schemas.microsoft.com/office/drawing/2014/main" id="{BBBE573D-5F2E-427E-B095-7555129EA70B}"/>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97654356-6C26-429F-A770-606396E128C8}"/>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1CD7A68-A318-47EC-8376-4F873EB7FF0F}"/>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F043843C-6389-45F6-9191-2084F5F7E7DB}"/>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0BFE3983-0A59-4DA0-A902-90702BB12A6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C0F81E0-E015-4AE3-89A6-D9432CD8D89A}"/>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E41BEC45-DA03-4425-928C-D52EB8A61648}"/>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36F47B3E-DE50-428D-9FF4-8CEFA890C01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1A0507C6-465E-4580-AC8C-F174AE06D9D2}"/>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3" name="矩形 72">
              <a:extLst>
                <a:ext uri="{FF2B5EF4-FFF2-40B4-BE49-F238E27FC236}">
                  <a16:creationId xmlns:a16="http://schemas.microsoft.com/office/drawing/2014/main" id="{31B69E4E-A8DF-49BC-BFB3-70E331F5D3D3}"/>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矩形 73">
              <a:extLst>
                <a:ext uri="{FF2B5EF4-FFF2-40B4-BE49-F238E27FC236}">
                  <a16:creationId xmlns:a16="http://schemas.microsoft.com/office/drawing/2014/main" id="{46E12FB6-9A4F-477B-AE9E-C76B9195895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矩形 74">
              <a:extLst>
                <a:ext uri="{FF2B5EF4-FFF2-40B4-BE49-F238E27FC236}">
                  <a16:creationId xmlns:a16="http://schemas.microsoft.com/office/drawing/2014/main" id="{75A43A25-4620-4EC6-9185-7EB5204AAB8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6" name="矩形 75">
              <a:extLst>
                <a:ext uri="{FF2B5EF4-FFF2-40B4-BE49-F238E27FC236}">
                  <a16:creationId xmlns:a16="http://schemas.microsoft.com/office/drawing/2014/main" id="{6BADA521-B236-4B8B-9BD3-4C0EFEA2628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7" name="矩形 76">
              <a:extLst>
                <a:ext uri="{FF2B5EF4-FFF2-40B4-BE49-F238E27FC236}">
                  <a16:creationId xmlns:a16="http://schemas.microsoft.com/office/drawing/2014/main" id="{04C29C68-1D7C-4FB7-8AF1-908EA33375BA}"/>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矩形 77">
              <a:extLst>
                <a:ext uri="{FF2B5EF4-FFF2-40B4-BE49-F238E27FC236}">
                  <a16:creationId xmlns:a16="http://schemas.microsoft.com/office/drawing/2014/main" id="{84632131-03F8-43D8-8C02-26451F0F9295}"/>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9" name="矩形 78">
              <a:extLst>
                <a:ext uri="{FF2B5EF4-FFF2-40B4-BE49-F238E27FC236}">
                  <a16:creationId xmlns:a16="http://schemas.microsoft.com/office/drawing/2014/main" id="{FB66B8B7-B095-4DAA-974C-7D6A37785799}"/>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
        <p:nvSpPr>
          <p:cNvPr id="80" name="矩形 79">
            <a:extLst>
              <a:ext uri="{FF2B5EF4-FFF2-40B4-BE49-F238E27FC236}">
                <a16:creationId xmlns:a16="http://schemas.microsoft.com/office/drawing/2014/main" id="{34691BB2-06F6-482E-82AD-3A7AB120BC49}"/>
              </a:ext>
            </a:extLst>
          </p:cNvPr>
          <p:cNvSpPr/>
          <p:nvPr/>
        </p:nvSpPr>
        <p:spPr>
          <a:xfrm>
            <a:off x="2204" y="1826238"/>
            <a:ext cx="12187592"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81" name="内容占位符 2">
            <a:extLst>
              <a:ext uri="{FF2B5EF4-FFF2-40B4-BE49-F238E27FC236}">
                <a16:creationId xmlns:a16="http://schemas.microsoft.com/office/drawing/2014/main" id="{9A913EA3-EFB2-43B3-BA49-833E4F7B8077}"/>
              </a:ext>
            </a:extLst>
          </p:cNvPr>
          <p:cNvSpPr txBox="1">
            <a:spLocks/>
          </p:cNvSpPr>
          <p:nvPr/>
        </p:nvSpPr>
        <p:spPr>
          <a:xfrm>
            <a:off x="1450569" y="1759032"/>
            <a:ext cx="9314011" cy="5285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1.  </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泛型方法</a:t>
            </a:r>
          </a:p>
        </p:txBody>
      </p:sp>
      <p:sp>
        <p:nvSpPr>
          <p:cNvPr id="82" name="内容占位符 2">
            <a:extLst>
              <a:ext uri="{FF2B5EF4-FFF2-40B4-BE49-F238E27FC236}">
                <a16:creationId xmlns:a16="http://schemas.microsoft.com/office/drawing/2014/main" id="{F0975E09-F572-4AF0-8AC8-B2F2A118B08D}"/>
              </a:ext>
            </a:extLst>
          </p:cNvPr>
          <p:cNvSpPr txBox="1">
            <a:spLocks/>
          </p:cNvSpPr>
          <p:nvPr/>
        </p:nvSpPr>
        <p:spPr>
          <a:xfrm>
            <a:off x="895487" y="3862777"/>
            <a:ext cx="10076184" cy="185773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访问限定词</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 [static]&lt;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类型参数表列</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&gt; </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方法类型 方法名</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参数表列</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p>
          <a:p>
            <a:pPr marL="533279" lvl="1" indent="0">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p>
          <a:p>
            <a:pPr marL="1066560" lvl="2" indent="0">
              <a:buNone/>
            </a:pPr>
            <a:r>
              <a:rPr lang="en-US" altLang="zh-CN" sz="2400" dirty="0">
                <a:latin typeface="仿宋" panose="02010609060101010101" pitchFamily="49" charset="-122"/>
                <a:ea typeface="仿宋" panose="02010609060101010101" pitchFamily="49" charset="-122"/>
                <a:cs typeface="Times New Roman" pitchFamily="18" charset="0"/>
              </a:rPr>
              <a:t>//…</a:t>
            </a:r>
          </a:p>
          <a:p>
            <a:pPr marL="533279" lvl="1" indent="0">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p>
        </p:txBody>
      </p:sp>
      <p:sp>
        <p:nvSpPr>
          <p:cNvPr id="83" name="内容占位符 2">
            <a:extLst>
              <a:ext uri="{FF2B5EF4-FFF2-40B4-BE49-F238E27FC236}">
                <a16:creationId xmlns:a16="http://schemas.microsoft.com/office/drawing/2014/main" id="{0B5C88BF-3684-4AA4-9E3A-10EE40142F8E}"/>
              </a:ext>
            </a:extLst>
          </p:cNvPr>
          <p:cNvSpPr txBox="1">
            <a:spLocks/>
          </p:cNvSpPr>
          <p:nvPr/>
        </p:nvSpPr>
        <p:spPr>
          <a:xfrm>
            <a:off x="957208" y="2492618"/>
            <a:ext cx="10014462" cy="115815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方法也可以是泛型方法，泛型方法可以定义在泛型类中，也可以定义在非泛型类中。泛型方法定义形式：</a:t>
            </a:r>
          </a:p>
        </p:txBody>
      </p:sp>
    </p:spTree>
    <p:extLst>
      <p:ext uri="{BB962C8B-B14F-4D97-AF65-F5344CB8AC3E}">
        <p14:creationId xmlns:p14="http://schemas.microsoft.com/office/powerpoint/2010/main" val="302571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ipe(left)">
                                      <p:cBhvr>
                                        <p:cTn id="11" dur="500"/>
                                        <p:tgtEl>
                                          <p:spTgt spid="80"/>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 calcmode="lin" valueType="num">
                                      <p:cBhvr additive="base">
                                        <p:cTn id="15" dur="500" fill="hold"/>
                                        <p:tgtEl>
                                          <p:spTgt spid="81"/>
                                        </p:tgtEl>
                                        <p:attrNameLst>
                                          <p:attrName>ppt_x</p:attrName>
                                        </p:attrNameLst>
                                      </p:cBhvr>
                                      <p:tavLst>
                                        <p:tav tm="0">
                                          <p:val>
                                            <p:strVal val="1+#ppt_w/2"/>
                                          </p:val>
                                        </p:tav>
                                        <p:tav tm="100000">
                                          <p:val>
                                            <p:strVal val="#ppt_x"/>
                                          </p:val>
                                        </p:tav>
                                      </p:tavLst>
                                    </p:anim>
                                    <p:anim calcmode="lin" valueType="num">
                                      <p:cBhvr additive="base">
                                        <p:cTn id="16" dur="500" fill="hold"/>
                                        <p:tgtEl>
                                          <p:spTgt spid="81"/>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6" presetClass="entr" presetSubtype="16"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circle(in)">
                                      <p:cBhvr>
                                        <p:cTn id="20" dur="2000"/>
                                        <p:tgtEl>
                                          <p:spTgt spid="36"/>
                                        </p:tgtEl>
                                      </p:cBhvr>
                                    </p:animEffect>
                                  </p:childTnLst>
                                </p:cTn>
                              </p:par>
                            </p:childTnLst>
                          </p:cTn>
                        </p:par>
                        <p:par>
                          <p:cTn id="21" fill="hold">
                            <p:stCondLst>
                              <p:cond delay="3500"/>
                            </p:stCondLst>
                            <p:childTnLst>
                              <p:par>
                                <p:cTn id="22" presetID="2" presetClass="entr" presetSubtype="9" fill="hold" grpId="0" nodeType="afterEffect">
                                  <p:stCondLst>
                                    <p:cond delay="0"/>
                                  </p:stCondLst>
                                  <p:childTnLst>
                                    <p:set>
                                      <p:cBhvr>
                                        <p:cTn id="23" dur="1" fill="hold">
                                          <p:stCondLst>
                                            <p:cond delay="0"/>
                                          </p:stCondLst>
                                        </p:cTn>
                                        <p:tgtEl>
                                          <p:spTgt spid="83"/>
                                        </p:tgtEl>
                                        <p:attrNameLst>
                                          <p:attrName>style.visibility</p:attrName>
                                        </p:attrNameLst>
                                      </p:cBhvr>
                                      <p:to>
                                        <p:strVal val="visible"/>
                                      </p:to>
                                    </p:set>
                                    <p:anim calcmode="lin" valueType="num">
                                      <p:cBhvr additive="base">
                                        <p:cTn id="24" dur="500" fill="hold"/>
                                        <p:tgtEl>
                                          <p:spTgt spid="83"/>
                                        </p:tgtEl>
                                        <p:attrNameLst>
                                          <p:attrName>ppt_x</p:attrName>
                                        </p:attrNameLst>
                                      </p:cBhvr>
                                      <p:tavLst>
                                        <p:tav tm="0">
                                          <p:val>
                                            <p:strVal val="0-#ppt_w/2"/>
                                          </p:val>
                                        </p:tav>
                                        <p:tav tm="100000">
                                          <p:val>
                                            <p:strVal val="#ppt_x"/>
                                          </p:val>
                                        </p:tav>
                                      </p:tavLst>
                                    </p:anim>
                                    <p:anim calcmode="lin" valueType="num">
                                      <p:cBhvr additive="base">
                                        <p:cTn id="25"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 calcmode="lin" valueType="num">
                                      <p:cBhvr additive="base">
                                        <p:cTn id="30" dur="500" fill="hold"/>
                                        <p:tgtEl>
                                          <p:spTgt spid="82"/>
                                        </p:tgtEl>
                                        <p:attrNameLst>
                                          <p:attrName>ppt_x</p:attrName>
                                        </p:attrNameLst>
                                      </p:cBhvr>
                                      <p:tavLst>
                                        <p:tav tm="0">
                                          <p:val>
                                            <p:strVal val="1+#ppt_w/2"/>
                                          </p:val>
                                        </p:tav>
                                        <p:tav tm="100000">
                                          <p:val>
                                            <p:strVal val="#ppt_x"/>
                                          </p:val>
                                        </p:tav>
                                      </p:tavLst>
                                    </p:anim>
                                    <p:anim calcmode="lin" valueType="num">
                                      <p:cBhvr additive="base">
                                        <p:cTn id="31" dur="500" fill="hold"/>
                                        <p:tgtEl>
                                          <p:spTgt spid="82"/>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right)">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6" grpId="0" animBg="1"/>
      <p:bldP spid="80" grpId="0" animBg="1"/>
      <p:bldP spid="81" grpId="0"/>
      <p:bldP spid="82" grpId="0"/>
      <p:bldP spid="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泛型方法的定义</a:t>
              </a:r>
            </a:p>
          </p:txBody>
        </p:sp>
      </p:grpSp>
      <p:sp>
        <p:nvSpPr>
          <p:cNvPr id="29" name="圆角矩形 8">
            <a:extLst>
              <a:ext uri="{FF2B5EF4-FFF2-40B4-BE49-F238E27FC236}">
                <a16:creationId xmlns:a16="http://schemas.microsoft.com/office/drawing/2014/main" id="{5E3140EE-7971-47F4-B1D3-442C0B9B6E7A}"/>
              </a:ext>
            </a:extLst>
          </p:cNvPr>
          <p:cNvSpPr/>
          <p:nvPr/>
        </p:nvSpPr>
        <p:spPr>
          <a:xfrm>
            <a:off x="689255" y="2465792"/>
            <a:ext cx="10817896" cy="310235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0" name="组合 29">
            <a:extLst>
              <a:ext uri="{FF2B5EF4-FFF2-40B4-BE49-F238E27FC236}">
                <a16:creationId xmlns:a16="http://schemas.microsoft.com/office/drawing/2014/main" id="{B6399927-00C3-4B7C-A588-F74C762F0134}"/>
              </a:ext>
            </a:extLst>
          </p:cNvPr>
          <p:cNvGrpSpPr/>
          <p:nvPr/>
        </p:nvGrpSpPr>
        <p:grpSpPr>
          <a:xfrm flipH="1">
            <a:off x="6914872" y="5284515"/>
            <a:ext cx="5074664" cy="1304107"/>
            <a:chOff x="897607" y="5097000"/>
            <a:chExt cx="5075839" cy="1304409"/>
          </a:xfrm>
        </p:grpSpPr>
        <p:sp>
          <p:nvSpPr>
            <p:cNvPr id="31" name="矩形 30">
              <a:extLst>
                <a:ext uri="{FF2B5EF4-FFF2-40B4-BE49-F238E27FC236}">
                  <a16:creationId xmlns:a16="http://schemas.microsoft.com/office/drawing/2014/main" id="{4CCC8773-BEC2-4FBC-8BF3-EE18C5AF68B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0003BB68-28E4-4EC5-953E-E04CAA4B1DEC}"/>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6AB3C676-9EEE-4890-99EC-FB7FA017782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8B82FEEF-988A-4174-8EFF-D31B6D28A69B}"/>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39CEE78D-E74C-4DAD-928A-B6770DE7C53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C120ADE-9EEF-46D9-AF5D-481767C490F4}"/>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1ECC442C-EEC7-4A50-BC7E-AD05E7AFD79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98DFD697-B476-4DFE-9C98-F1857D8AD99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3A96E2FB-4262-484A-BE2E-20A0C5181D8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44D37E03-471D-4303-9085-C65EE6D6E3DF}"/>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2" name="矩形 51">
              <a:extLst>
                <a:ext uri="{FF2B5EF4-FFF2-40B4-BE49-F238E27FC236}">
                  <a16:creationId xmlns:a16="http://schemas.microsoft.com/office/drawing/2014/main" id="{C5876B70-451D-4228-B240-0BDD14E39474}"/>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3" name="矩形 52">
              <a:extLst>
                <a:ext uri="{FF2B5EF4-FFF2-40B4-BE49-F238E27FC236}">
                  <a16:creationId xmlns:a16="http://schemas.microsoft.com/office/drawing/2014/main" id="{079E0EF4-D534-48A3-88C5-EDD92E17630C}"/>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5" name="矩形 54">
              <a:extLst>
                <a:ext uri="{FF2B5EF4-FFF2-40B4-BE49-F238E27FC236}">
                  <a16:creationId xmlns:a16="http://schemas.microsoft.com/office/drawing/2014/main" id="{37E221C5-50DB-4397-8F69-B127C4F8440C}"/>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619B0D70-1311-485F-A5BB-01C196582FC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C6EF22B6-98EA-4E81-A753-B6CA406C290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A96F7B58-E06D-428F-B995-3F815292742C}"/>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grpSp>
      <p:sp>
        <p:nvSpPr>
          <p:cNvPr id="59" name="矩形 58">
            <a:extLst>
              <a:ext uri="{FF2B5EF4-FFF2-40B4-BE49-F238E27FC236}">
                <a16:creationId xmlns:a16="http://schemas.microsoft.com/office/drawing/2014/main" id="{63A53536-3AC6-4F57-8D1A-9DEB20512A54}"/>
              </a:ext>
            </a:extLst>
          </p:cNvPr>
          <p:cNvSpPr/>
          <p:nvPr/>
        </p:nvSpPr>
        <p:spPr>
          <a:xfrm>
            <a:off x="4408" y="1826238"/>
            <a:ext cx="12187592"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60" name="内容占位符 2">
            <a:extLst>
              <a:ext uri="{FF2B5EF4-FFF2-40B4-BE49-F238E27FC236}">
                <a16:creationId xmlns:a16="http://schemas.microsoft.com/office/drawing/2014/main" id="{F8A952E0-FEE1-40AE-82A5-4E214258BF45}"/>
              </a:ext>
            </a:extLst>
          </p:cNvPr>
          <p:cNvSpPr txBox="1">
            <a:spLocks/>
          </p:cNvSpPr>
          <p:nvPr/>
        </p:nvSpPr>
        <p:spPr>
          <a:xfrm>
            <a:off x="1452773" y="1759032"/>
            <a:ext cx="9314011" cy="5285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2.  </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具有可变参数的方法</a:t>
            </a:r>
          </a:p>
        </p:txBody>
      </p:sp>
      <p:sp>
        <p:nvSpPr>
          <p:cNvPr id="61" name="内容占位符 2">
            <a:extLst>
              <a:ext uri="{FF2B5EF4-FFF2-40B4-BE49-F238E27FC236}">
                <a16:creationId xmlns:a16="http://schemas.microsoft.com/office/drawing/2014/main" id="{CA767FFC-6EAF-4FEE-B974-07216D7E289A}"/>
              </a:ext>
            </a:extLst>
          </p:cNvPr>
          <p:cNvSpPr txBox="1">
            <a:spLocks/>
          </p:cNvSpPr>
          <p:nvPr/>
        </p:nvSpPr>
        <p:spPr>
          <a:xfrm>
            <a:off x="897691" y="3282680"/>
            <a:ext cx="10076184" cy="185773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1707" lvl="1" indent="369814">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System.out.printf</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d,%f</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\n”,</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i,f</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p>
          <a:p>
            <a:pPr marL="531707" lvl="1" indent="369814">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System.out.printf</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(“x=%</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d,y</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d,z</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=%d”,</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x,y,z</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p>
          <a:p>
            <a:pPr marL="533279" lvl="1" indent="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printf</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是具有可变参数的方法。</a:t>
            </a:r>
          </a:p>
        </p:txBody>
      </p:sp>
      <p:sp>
        <p:nvSpPr>
          <p:cNvPr id="62" name="内容占位符 2">
            <a:extLst>
              <a:ext uri="{FF2B5EF4-FFF2-40B4-BE49-F238E27FC236}">
                <a16:creationId xmlns:a16="http://schemas.microsoft.com/office/drawing/2014/main" id="{9712104B-7F42-432E-A8A0-1B09F0D3E745}"/>
              </a:ext>
            </a:extLst>
          </p:cNvPr>
          <p:cNvSpPr txBox="1">
            <a:spLocks/>
          </p:cNvSpPr>
          <p:nvPr/>
        </p:nvSpPr>
        <p:spPr>
          <a:xfrm>
            <a:off x="959412" y="2492618"/>
            <a:ext cx="10014462" cy="115815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利用泛型方法，可以定义具有可变参数的方法，如</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printf</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方法：</a:t>
            </a:r>
          </a:p>
        </p:txBody>
      </p:sp>
    </p:spTree>
    <p:extLst>
      <p:ext uri="{BB962C8B-B14F-4D97-AF65-F5344CB8AC3E}">
        <p14:creationId xmlns:p14="http://schemas.microsoft.com/office/powerpoint/2010/main" val="393350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500"/>
                                        <p:tgtEl>
                                          <p:spTgt spid="59"/>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500" fill="hold"/>
                                        <p:tgtEl>
                                          <p:spTgt spid="60"/>
                                        </p:tgtEl>
                                        <p:attrNameLst>
                                          <p:attrName>ppt_x</p:attrName>
                                        </p:attrNameLst>
                                      </p:cBhvr>
                                      <p:tavLst>
                                        <p:tav tm="0">
                                          <p:val>
                                            <p:strVal val="1+#ppt_w/2"/>
                                          </p:val>
                                        </p:tav>
                                        <p:tav tm="100000">
                                          <p:val>
                                            <p:strVal val="#ppt_x"/>
                                          </p:val>
                                        </p:tav>
                                      </p:tavLst>
                                    </p:anim>
                                    <p:anim calcmode="lin" valueType="num">
                                      <p:cBhvr additive="base">
                                        <p:cTn id="15" dur="500" fill="hold"/>
                                        <p:tgtEl>
                                          <p:spTgt spid="6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circle(in)">
                                      <p:cBhvr>
                                        <p:cTn id="19" dur="2000"/>
                                        <p:tgtEl>
                                          <p:spTgt spid="29"/>
                                        </p:tgtEl>
                                      </p:cBhvr>
                                    </p:animEffect>
                                  </p:childTnLst>
                                </p:cTn>
                              </p:par>
                            </p:childTnLst>
                          </p:cTn>
                        </p:par>
                        <p:par>
                          <p:cTn id="20" fill="hold">
                            <p:stCondLst>
                              <p:cond delay="3000"/>
                            </p:stCondLst>
                            <p:childTnLst>
                              <p:par>
                                <p:cTn id="21" presetID="31" presetClass="entr" presetSubtype="0" fill="hold" grpId="0"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1000" fill="hold"/>
                                        <p:tgtEl>
                                          <p:spTgt spid="62"/>
                                        </p:tgtEl>
                                        <p:attrNameLst>
                                          <p:attrName>ppt_w</p:attrName>
                                        </p:attrNameLst>
                                      </p:cBhvr>
                                      <p:tavLst>
                                        <p:tav tm="0">
                                          <p:val>
                                            <p:fltVal val="0"/>
                                          </p:val>
                                        </p:tav>
                                        <p:tav tm="100000">
                                          <p:val>
                                            <p:strVal val="#ppt_w"/>
                                          </p:val>
                                        </p:tav>
                                      </p:tavLst>
                                    </p:anim>
                                    <p:anim calcmode="lin" valueType="num">
                                      <p:cBhvr>
                                        <p:cTn id="24" dur="1000" fill="hold"/>
                                        <p:tgtEl>
                                          <p:spTgt spid="62"/>
                                        </p:tgtEl>
                                        <p:attrNameLst>
                                          <p:attrName>ppt_h</p:attrName>
                                        </p:attrNameLst>
                                      </p:cBhvr>
                                      <p:tavLst>
                                        <p:tav tm="0">
                                          <p:val>
                                            <p:fltVal val="0"/>
                                          </p:val>
                                        </p:tav>
                                        <p:tav tm="100000">
                                          <p:val>
                                            <p:strVal val="#ppt_h"/>
                                          </p:val>
                                        </p:tav>
                                      </p:tavLst>
                                    </p:anim>
                                    <p:anim calcmode="lin" valueType="num">
                                      <p:cBhvr>
                                        <p:cTn id="25" dur="1000" fill="hold"/>
                                        <p:tgtEl>
                                          <p:spTgt spid="62"/>
                                        </p:tgtEl>
                                        <p:attrNameLst>
                                          <p:attrName>style.rotation</p:attrName>
                                        </p:attrNameLst>
                                      </p:cBhvr>
                                      <p:tavLst>
                                        <p:tav tm="0">
                                          <p:val>
                                            <p:fltVal val="90"/>
                                          </p:val>
                                        </p:tav>
                                        <p:tav tm="100000">
                                          <p:val>
                                            <p:fltVal val="0"/>
                                          </p:val>
                                        </p:tav>
                                      </p:tavLst>
                                    </p:anim>
                                    <p:animEffect transition="in" filter="fade">
                                      <p:cBhvr>
                                        <p:cTn id="26" dur="10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1+#ppt_w/2"/>
                                          </p:val>
                                        </p:tav>
                                        <p:tav tm="100000">
                                          <p:val>
                                            <p:strVal val="#ppt_x"/>
                                          </p:val>
                                        </p:tav>
                                      </p:tavLst>
                                    </p:anim>
                                    <p:anim calcmode="lin" valueType="num">
                                      <p:cBhvr additive="base">
                                        <p:cTn id="32" dur="500" fill="hold"/>
                                        <p:tgtEl>
                                          <p:spTgt spid="61"/>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9" grpId="0" animBg="1"/>
      <p:bldP spid="59" grpId="0" animBg="1"/>
      <p:bldP spid="60" grpId="0"/>
      <p:bldP spid="61" grpId="0"/>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泛型方法的定义</a:t>
              </a:r>
            </a:p>
          </p:txBody>
        </p:sp>
      </p:grpSp>
      <p:sp>
        <p:nvSpPr>
          <p:cNvPr id="59" name="矩形 58">
            <a:extLst>
              <a:ext uri="{FF2B5EF4-FFF2-40B4-BE49-F238E27FC236}">
                <a16:creationId xmlns:a16="http://schemas.microsoft.com/office/drawing/2014/main" id="{63A53536-3AC6-4F57-8D1A-9DEB20512A54}"/>
              </a:ext>
            </a:extLst>
          </p:cNvPr>
          <p:cNvSpPr/>
          <p:nvPr/>
        </p:nvSpPr>
        <p:spPr>
          <a:xfrm>
            <a:off x="4408" y="1826238"/>
            <a:ext cx="12187592"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60" name="内容占位符 2">
            <a:extLst>
              <a:ext uri="{FF2B5EF4-FFF2-40B4-BE49-F238E27FC236}">
                <a16:creationId xmlns:a16="http://schemas.microsoft.com/office/drawing/2014/main" id="{F8A952E0-FEE1-40AE-82A5-4E214258BF45}"/>
              </a:ext>
            </a:extLst>
          </p:cNvPr>
          <p:cNvSpPr txBox="1">
            <a:spLocks/>
          </p:cNvSpPr>
          <p:nvPr/>
        </p:nvSpPr>
        <p:spPr>
          <a:xfrm>
            <a:off x="1452773" y="1759032"/>
            <a:ext cx="9314011" cy="5285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2.  </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具有可变参数的方法</a:t>
            </a:r>
          </a:p>
        </p:txBody>
      </p:sp>
      <p:sp>
        <p:nvSpPr>
          <p:cNvPr id="36" name="圆角矩形 26">
            <a:extLst>
              <a:ext uri="{FF2B5EF4-FFF2-40B4-BE49-F238E27FC236}">
                <a16:creationId xmlns:a16="http://schemas.microsoft.com/office/drawing/2014/main" id="{A74018A4-4F30-44A2-A064-61A50B87284B}"/>
              </a:ext>
            </a:extLst>
          </p:cNvPr>
          <p:cNvSpPr/>
          <p:nvPr/>
        </p:nvSpPr>
        <p:spPr>
          <a:xfrm>
            <a:off x="842613" y="2998326"/>
            <a:ext cx="10817896" cy="247728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内容占位符 2">
            <a:extLst>
              <a:ext uri="{FF2B5EF4-FFF2-40B4-BE49-F238E27FC236}">
                <a16:creationId xmlns:a16="http://schemas.microsoft.com/office/drawing/2014/main" id="{31E6A3F6-E944-4193-8715-331BFBF723E8}"/>
              </a:ext>
            </a:extLst>
          </p:cNvPr>
          <p:cNvSpPr txBox="1">
            <a:spLocks/>
          </p:cNvSpPr>
          <p:nvPr/>
        </p:nvSpPr>
        <p:spPr>
          <a:xfrm>
            <a:off x="1055554" y="3159104"/>
            <a:ext cx="10604955" cy="182436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访问限定词</a:t>
            </a:r>
            <a:r>
              <a:rPr lang="en-US" altLang="zh-CN" sz="2400" b="1" dirty="0">
                <a:latin typeface="仿宋" panose="02010609060101010101" pitchFamily="49" charset="-122"/>
                <a:ea typeface="仿宋" panose="02010609060101010101" pitchFamily="49" charset="-122"/>
              </a:rPr>
              <a:t>] &lt;</a:t>
            </a:r>
            <a:r>
              <a:rPr lang="zh-CN" altLang="en-US" sz="2400" b="1" dirty="0">
                <a:latin typeface="仿宋" panose="02010609060101010101" pitchFamily="49" charset="-122"/>
                <a:ea typeface="仿宋" panose="02010609060101010101" pitchFamily="49" charset="-122"/>
              </a:rPr>
              <a:t>类型参数表列</a:t>
            </a:r>
            <a:r>
              <a:rPr lang="en-US" altLang="zh-CN" sz="2400" b="1" dirty="0">
                <a:latin typeface="仿宋" panose="02010609060101010101" pitchFamily="49" charset="-122"/>
                <a:ea typeface="仿宋" panose="02010609060101010101" pitchFamily="49" charset="-122"/>
              </a:rPr>
              <a:t>&gt; </a:t>
            </a:r>
            <a:r>
              <a:rPr lang="zh-CN" altLang="en-US" sz="2400" b="1" dirty="0">
                <a:latin typeface="仿宋" panose="02010609060101010101" pitchFamily="49" charset="-122"/>
                <a:ea typeface="仿宋" panose="02010609060101010101" pitchFamily="49" charset="-122"/>
              </a:rPr>
              <a:t>方法类型 方法名</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类型参数名</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参数名</a:t>
            </a:r>
            <a:r>
              <a:rPr lang="en-US" altLang="zh-CN" sz="2400" b="1" dirty="0">
                <a:latin typeface="仿宋" panose="02010609060101010101" pitchFamily="49" charset="-122"/>
                <a:ea typeface="仿宋" panose="02010609060101010101" pitchFamily="49" charset="-122"/>
              </a:rPr>
              <a:t>)</a:t>
            </a:r>
          </a:p>
          <a:p>
            <a:r>
              <a:rPr lang="en-US" altLang="zh-CN" sz="2400" b="1" dirty="0">
                <a:latin typeface="仿宋" panose="02010609060101010101" pitchFamily="49" charset="-122"/>
                <a:ea typeface="仿宋" panose="02010609060101010101" pitchFamily="49" charset="-122"/>
              </a:rPr>
              <a:t>{</a:t>
            </a:r>
          </a:p>
          <a:p>
            <a:r>
              <a:rPr lang="en-US" altLang="zh-CN" sz="2400" b="1" dirty="0">
                <a:latin typeface="仿宋" panose="02010609060101010101" pitchFamily="49" charset="-122"/>
                <a:ea typeface="仿宋" panose="02010609060101010101" pitchFamily="49" charset="-122"/>
              </a:rPr>
              <a:t>//……</a:t>
            </a:r>
          </a:p>
          <a:p>
            <a:r>
              <a:rPr lang="en-US" altLang="zh-CN" sz="2400" b="1" dirty="0">
                <a:latin typeface="仿宋" panose="02010609060101010101" pitchFamily="49" charset="-122"/>
                <a:ea typeface="仿宋" panose="02010609060101010101" pitchFamily="49" charset="-122"/>
              </a:rPr>
              <a:t>}</a:t>
            </a:r>
          </a:p>
        </p:txBody>
      </p:sp>
      <p:sp>
        <p:nvSpPr>
          <p:cNvPr id="38" name="Freeform 3">
            <a:extLst>
              <a:ext uri="{FF2B5EF4-FFF2-40B4-BE49-F238E27FC236}">
                <a16:creationId xmlns:a16="http://schemas.microsoft.com/office/drawing/2014/main" id="{F9DA95A9-D594-44C6-8E48-0CE7FFD995C3}"/>
              </a:ext>
            </a:extLst>
          </p:cNvPr>
          <p:cNvSpPr/>
          <p:nvPr/>
        </p:nvSpPr>
        <p:spPr>
          <a:xfrm>
            <a:off x="-19560" y="5951292"/>
            <a:ext cx="12231120" cy="918035"/>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内容占位符 2">
            <a:extLst>
              <a:ext uri="{FF2B5EF4-FFF2-40B4-BE49-F238E27FC236}">
                <a16:creationId xmlns:a16="http://schemas.microsoft.com/office/drawing/2014/main" id="{F220BAF7-B9B5-4230-AEDF-9C4534D98607}"/>
              </a:ext>
            </a:extLst>
          </p:cNvPr>
          <p:cNvSpPr txBox="1">
            <a:spLocks/>
          </p:cNvSpPr>
          <p:nvPr/>
        </p:nvSpPr>
        <p:spPr>
          <a:xfrm>
            <a:off x="1245702" y="6027474"/>
            <a:ext cx="10204828" cy="796520"/>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7.3】</a:t>
            </a:r>
            <a:r>
              <a:rPr lang="zh-CN" altLang="en-US" sz="2400" b="1" dirty="0">
                <a:solidFill>
                  <a:schemeClr val="bg1"/>
                </a:solidFill>
                <a:latin typeface="仿宋" panose="02010609060101010101" pitchFamily="49" charset="-122"/>
                <a:ea typeface="仿宋" panose="02010609060101010101" pitchFamily="49" charset="-122"/>
              </a:rPr>
              <a:t>具有可变参数的方法的定义与使用。</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Example7_03.java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40" name="组合 39">
            <a:extLst>
              <a:ext uri="{FF2B5EF4-FFF2-40B4-BE49-F238E27FC236}">
                <a16:creationId xmlns:a16="http://schemas.microsoft.com/office/drawing/2014/main" id="{5BB0BC83-BC46-4A58-A4DC-F83E5280F628}"/>
              </a:ext>
            </a:extLst>
          </p:cNvPr>
          <p:cNvGrpSpPr/>
          <p:nvPr/>
        </p:nvGrpSpPr>
        <p:grpSpPr>
          <a:xfrm>
            <a:off x="990176" y="6103657"/>
            <a:ext cx="352168" cy="455508"/>
            <a:chOff x="5449889" y="1827213"/>
            <a:chExt cx="352250" cy="455613"/>
          </a:xfrm>
          <a:solidFill>
            <a:srgbClr val="FFFF00"/>
          </a:solidFill>
        </p:grpSpPr>
        <p:sp>
          <p:nvSpPr>
            <p:cNvPr id="41" name="Freeform 125">
              <a:extLst>
                <a:ext uri="{FF2B5EF4-FFF2-40B4-BE49-F238E27FC236}">
                  <a16:creationId xmlns:a16="http://schemas.microsoft.com/office/drawing/2014/main" id="{523B5CB5-FA4A-4720-B471-E2EFCB45A8F4}"/>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solidFill>
                  <a:srgbClr val="FFFF00"/>
                </a:solidFill>
                <a:latin typeface="仿宋" panose="02010609060101010101" pitchFamily="49" charset="-122"/>
                <a:ea typeface="仿宋" panose="02010609060101010101" pitchFamily="49" charset="-122"/>
              </a:endParaRPr>
            </a:p>
          </p:txBody>
        </p:sp>
        <p:sp>
          <p:nvSpPr>
            <p:cNvPr id="42" name="Freeform 126">
              <a:extLst>
                <a:ext uri="{FF2B5EF4-FFF2-40B4-BE49-F238E27FC236}">
                  <a16:creationId xmlns:a16="http://schemas.microsoft.com/office/drawing/2014/main" id="{0E4D15AF-EC7F-47AF-96A8-F4E6771FD97F}"/>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solidFill>
                  <a:srgbClr val="FFFF00"/>
                </a:solidFill>
                <a:latin typeface="仿宋" panose="02010609060101010101" pitchFamily="49" charset="-122"/>
                <a:ea typeface="仿宋" panose="02010609060101010101" pitchFamily="49" charset="-122"/>
              </a:endParaRPr>
            </a:p>
          </p:txBody>
        </p:sp>
      </p:grpSp>
      <p:grpSp>
        <p:nvGrpSpPr>
          <p:cNvPr id="43" name="组合 42">
            <a:extLst>
              <a:ext uri="{FF2B5EF4-FFF2-40B4-BE49-F238E27FC236}">
                <a16:creationId xmlns:a16="http://schemas.microsoft.com/office/drawing/2014/main" id="{DABBDA53-572F-4D54-A2BB-1CD017F8311F}"/>
              </a:ext>
            </a:extLst>
          </p:cNvPr>
          <p:cNvGrpSpPr/>
          <p:nvPr/>
        </p:nvGrpSpPr>
        <p:grpSpPr>
          <a:xfrm>
            <a:off x="9519509" y="4188256"/>
            <a:ext cx="1877352" cy="1129303"/>
            <a:chOff x="9675584" y="5175723"/>
            <a:chExt cx="1877787" cy="1129564"/>
          </a:xfrm>
        </p:grpSpPr>
        <p:sp>
          <p:nvSpPr>
            <p:cNvPr id="45" name="矩形 44">
              <a:extLst>
                <a:ext uri="{FF2B5EF4-FFF2-40B4-BE49-F238E27FC236}">
                  <a16:creationId xmlns:a16="http://schemas.microsoft.com/office/drawing/2014/main" id="{1FEDA80C-F347-44AC-BA0E-47D1F0AE3065}"/>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E3497464-66E6-4224-84E2-2E978E1730A8}"/>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7B33774A-F930-4D31-B9F2-6E37342BBB52}"/>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88FEF43B-678D-4F2A-9E5B-1139495A2F5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9820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500"/>
                                        <p:tgtEl>
                                          <p:spTgt spid="59"/>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500" fill="hold"/>
                                        <p:tgtEl>
                                          <p:spTgt spid="60"/>
                                        </p:tgtEl>
                                        <p:attrNameLst>
                                          <p:attrName>ppt_x</p:attrName>
                                        </p:attrNameLst>
                                      </p:cBhvr>
                                      <p:tavLst>
                                        <p:tav tm="0">
                                          <p:val>
                                            <p:strVal val="1+#ppt_w/2"/>
                                          </p:val>
                                        </p:tav>
                                        <p:tav tm="100000">
                                          <p:val>
                                            <p:strVal val="#ppt_x"/>
                                          </p:val>
                                        </p:tav>
                                      </p:tavLst>
                                    </p:anim>
                                    <p:anim calcmode="lin" valueType="num">
                                      <p:cBhvr additive="base">
                                        <p:cTn id="15" dur="500" fill="hold"/>
                                        <p:tgtEl>
                                          <p:spTgt spid="60"/>
                                        </p:tgtEl>
                                        <p:attrNameLst>
                                          <p:attrName>ppt_y</p:attrName>
                                        </p:attrNameLst>
                                      </p:cBhvr>
                                      <p:tavLst>
                                        <p:tav tm="0">
                                          <p:val>
                                            <p:strVal val="#ppt_y"/>
                                          </p:val>
                                        </p:tav>
                                        <p:tav tm="100000">
                                          <p:val>
                                            <p:strVal val="#ppt_y"/>
                                          </p:val>
                                        </p:tav>
                                      </p:tavLst>
                                    </p:anim>
                                  </p:childTnLst>
                                </p:cTn>
                              </p:par>
                              <p:par>
                                <p:cTn id="16" presetID="31"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p:cTn id="18" dur="1000" fill="hold"/>
                                        <p:tgtEl>
                                          <p:spTgt spid="37"/>
                                        </p:tgtEl>
                                        <p:attrNameLst>
                                          <p:attrName>ppt_w</p:attrName>
                                        </p:attrNameLst>
                                      </p:cBhvr>
                                      <p:tavLst>
                                        <p:tav tm="0">
                                          <p:val>
                                            <p:fltVal val="0"/>
                                          </p:val>
                                        </p:tav>
                                        <p:tav tm="100000">
                                          <p:val>
                                            <p:strVal val="#ppt_w"/>
                                          </p:val>
                                        </p:tav>
                                      </p:tavLst>
                                    </p:anim>
                                    <p:anim calcmode="lin" valueType="num">
                                      <p:cBhvr>
                                        <p:cTn id="19" dur="1000" fill="hold"/>
                                        <p:tgtEl>
                                          <p:spTgt spid="37"/>
                                        </p:tgtEl>
                                        <p:attrNameLst>
                                          <p:attrName>ppt_h</p:attrName>
                                        </p:attrNameLst>
                                      </p:cBhvr>
                                      <p:tavLst>
                                        <p:tav tm="0">
                                          <p:val>
                                            <p:fltVal val="0"/>
                                          </p:val>
                                        </p:tav>
                                        <p:tav tm="100000">
                                          <p:val>
                                            <p:strVal val="#ppt_h"/>
                                          </p:val>
                                        </p:tav>
                                      </p:tavLst>
                                    </p:anim>
                                    <p:anim calcmode="lin" valueType="num">
                                      <p:cBhvr>
                                        <p:cTn id="20" dur="1000" fill="hold"/>
                                        <p:tgtEl>
                                          <p:spTgt spid="37"/>
                                        </p:tgtEl>
                                        <p:attrNameLst>
                                          <p:attrName>style.rotation</p:attrName>
                                        </p:attrNameLst>
                                      </p:cBhvr>
                                      <p:tavLst>
                                        <p:tav tm="0">
                                          <p:val>
                                            <p:fltVal val="90"/>
                                          </p:val>
                                        </p:tav>
                                        <p:tav tm="100000">
                                          <p:val>
                                            <p:fltVal val="0"/>
                                          </p:val>
                                        </p:tav>
                                      </p:tavLst>
                                    </p:anim>
                                    <p:animEffect transition="in" filter="fade">
                                      <p:cBhvr>
                                        <p:cTn id="21" dur="1000"/>
                                        <p:tgtEl>
                                          <p:spTgt spid="37"/>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par>
                          <p:cTn id="31" fill="hold">
                            <p:stCondLst>
                              <p:cond delay="500"/>
                            </p:stCondLst>
                            <p:childTnLst>
                              <p:par>
                                <p:cTn id="32" presetID="31" presetClass="entr" presetSubtype="0"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p:cTn id="34" dur="1000" fill="hold"/>
                                        <p:tgtEl>
                                          <p:spTgt spid="40"/>
                                        </p:tgtEl>
                                        <p:attrNameLst>
                                          <p:attrName>ppt_w</p:attrName>
                                        </p:attrNameLst>
                                      </p:cBhvr>
                                      <p:tavLst>
                                        <p:tav tm="0">
                                          <p:val>
                                            <p:fltVal val="0"/>
                                          </p:val>
                                        </p:tav>
                                        <p:tav tm="100000">
                                          <p:val>
                                            <p:strVal val="#ppt_w"/>
                                          </p:val>
                                        </p:tav>
                                      </p:tavLst>
                                    </p:anim>
                                    <p:anim calcmode="lin" valueType="num">
                                      <p:cBhvr>
                                        <p:cTn id="35" dur="1000" fill="hold"/>
                                        <p:tgtEl>
                                          <p:spTgt spid="40"/>
                                        </p:tgtEl>
                                        <p:attrNameLst>
                                          <p:attrName>ppt_h</p:attrName>
                                        </p:attrNameLst>
                                      </p:cBhvr>
                                      <p:tavLst>
                                        <p:tav tm="0">
                                          <p:val>
                                            <p:fltVal val="0"/>
                                          </p:val>
                                        </p:tav>
                                        <p:tav tm="100000">
                                          <p:val>
                                            <p:strVal val="#ppt_h"/>
                                          </p:val>
                                        </p:tav>
                                      </p:tavLst>
                                    </p:anim>
                                    <p:anim calcmode="lin" valueType="num">
                                      <p:cBhvr>
                                        <p:cTn id="36" dur="1000" fill="hold"/>
                                        <p:tgtEl>
                                          <p:spTgt spid="40"/>
                                        </p:tgtEl>
                                        <p:attrNameLst>
                                          <p:attrName>style.rotation</p:attrName>
                                        </p:attrNameLst>
                                      </p:cBhvr>
                                      <p:tavLst>
                                        <p:tav tm="0">
                                          <p:val>
                                            <p:fltVal val="90"/>
                                          </p:val>
                                        </p:tav>
                                        <p:tav tm="100000">
                                          <p:val>
                                            <p:fltVal val="0"/>
                                          </p:val>
                                        </p:tav>
                                      </p:tavLst>
                                    </p:anim>
                                    <p:animEffect transition="in" filter="fade">
                                      <p:cBhvr>
                                        <p:cTn id="37" dur="1000"/>
                                        <p:tgtEl>
                                          <p:spTgt spid="40"/>
                                        </p:tgtEl>
                                      </p:cBhvr>
                                    </p:animEffect>
                                  </p:childTnLst>
                                </p:cTn>
                              </p:par>
                            </p:childTnLst>
                          </p:cTn>
                        </p:par>
                        <p:par>
                          <p:cTn id="38" fill="hold">
                            <p:stCondLst>
                              <p:cond delay="1500"/>
                            </p:stCondLst>
                            <p:childTnLst>
                              <p:par>
                                <p:cTn id="39" presetID="2" presetClass="entr" presetSubtype="2"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1+#ppt_w/2"/>
                                          </p:val>
                                        </p:tav>
                                        <p:tav tm="100000">
                                          <p:val>
                                            <p:strVal val="#ppt_x"/>
                                          </p:val>
                                        </p:tav>
                                      </p:tavLst>
                                    </p:anim>
                                    <p:anim calcmode="lin" valueType="num">
                                      <p:cBhvr additive="base">
                                        <p:cTn id="42"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9" grpId="0" animBg="1"/>
      <p:bldP spid="60" grpId="0"/>
      <p:bldP spid="37" grpId="0"/>
      <p:bldP spid="38" grpId="0" animBg="1"/>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泛型参数的限定</a:t>
              </a:r>
            </a:p>
          </p:txBody>
        </p:sp>
      </p:grpSp>
      <p:sp>
        <p:nvSpPr>
          <p:cNvPr id="21" name="矩形 20">
            <a:extLst>
              <a:ext uri="{FF2B5EF4-FFF2-40B4-BE49-F238E27FC236}">
                <a16:creationId xmlns:a16="http://schemas.microsoft.com/office/drawing/2014/main" id="{1EF96B10-5A2E-4A5A-B1FE-1AA42C62B73E}"/>
              </a:ext>
            </a:extLst>
          </p:cNvPr>
          <p:cNvSpPr/>
          <p:nvPr/>
        </p:nvSpPr>
        <p:spPr>
          <a:xfrm>
            <a:off x="3792" y="1782525"/>
            <a:ext cx="12187591" cy="33224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仿宋" panose="02010609060101010101" pitchFamily="49" charset="-122"/>
                <a:ea typeface="仿宋" panose="02010609060101010101" pitchFamily="49" charset="-122"/>
              </a:rPr>
              <a:t> </a:t>
            </a:r>
            <a:endParaRPr lang="zh-CN" altLang="en-US" dirty="0">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253E49F-995C-4138-8193-A31B0DA32F7B}"/>
              </a:ext>
            </a:extLst>
          </p:cNvPr>
          <p:cNvSpPr txBox="1">
            <a:spLocks/>
          </p:cNvSpPr>
          <p:nvPr/>
        </p:nvSpPr>
        <p:spPr>
          <a:xfrm>
            <a:off x="915599" y="1899837"/>
            <a:ext cx="10589349" cy="401464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如果只接收指定范围内的类类型，可以对泛型的参数进行限定。参数限定的语法形式：</a:t>
            </a:r>
          </a:p>
          <a:p>
            <a:pPr marL="0" indent="1071349">
              <a:lnSpc>
                <a:spcPct val="150000"/>
              </a:lnSpc>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类型形式参数 </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extends </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父类</a:t>
            </a:r>
          </a:p>
          <a:p>
            <a:pPr marL="0" indent="457109">
              <a:lnSpc>
                <a:spcPct val="150000"/>
              </a:lnSpc>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“类型形式参数”是指声明泛型类时所声明的类型，“父类”表示只有这个类下面的子类才可以做实际类型。</a:t>
            </a:r>
          </a:p>
        </p:txBody>
      </p:sp>
      <p:grpSp>
        <p:nvGrpSpPr>
          <p:cNvPr id="23" name="组合 22">
            <a:extLst>
              <a:ext uri="{FF2B5EF4-FFF2-40B4-BE49-F238E27FC236}">
                <a16:creationId xmlns:a16="http://schemas.microsoft.com/office/drawing/2014/main" id="{A161FA1D-633C-479D-9E66-ED3FFCA02995}"/>
              </a:ext>
            </a:extLst>
          </p:cNvPr>
          <p:cNvGrpSpPr/>
          <p:nvPr/>
        </p:nvGrpSpPr>
        <p:grpSpPr>
          <a:xfrm>
            <a:off x="3792" y="1542066"/>
            <a:ext cx="12187591" cy="194284"/>
            <a:chOff x="1588" y="1768235"/>
            <a:chExt cx="12190412" cy="194329"/>
          </a:xfrm>
        </p:grpSpPr>
        <p:sp>
          <p:nvSpPr>
            <p:cNvPr id="24" name="矩形 23">
              <a:extLst>
                <a:ext uri="{FF2B5EF4-FFF2-40B4-BE49-F238E27FC236}">
                  <a16:creationId xmlns:a16="http://schemas.microsoft.com/office/drawing/2014/main" id="{08E71D35-B6FD-4885-9B1D-1F0ADED88407}"/>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5" name="Freeform 3">
              <a:extLst>
                <a:ext uri="{FF2B5EF4-FFF2-40B4-BE49-F238E27FC236}">
                  <a16:creationId xmlns:a16="http://schemas.microsoft.com/office/drawing/2014/main" id="{199A0347-A8CE-4ED4-8964-DE2FFF2F550F}"/>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grpSp>
      <p:sp>
        <p:nvSpPr>
          <p:cNvPr id="26" name="Freeform 3">
            <a:extLst>
              <a:ext uri="{FF2B5EF4-FFF2-40B4-BE49-F238E27FC236}">
                <a16:creationId xmlns:a16="http://schemas.microsoft.com/office/drawing/2014/main" id="{4553F77C-2F44-400E-9144-B0E407D78E3B}"/>
              </a:ext>
            </a:extLst>
          </p:cNvPr>
          <p:cNvSpPr/>
          <p:nvPr/>
        </p:nvSpPr>
        <p:spPr>
          <a:xfrm>
            <a:off x="-10618" y="5616687"/>
            <a:ext cx="12187591" cy="1222765"/>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7" name="内容占位符 2">
            <a:hlinkClick r:id="rId2" action="ppaction://hlinkfile"/>
            <a:extLst>
              <a:ext uri="{FF2B5EF4-FFF2-40B4-BE49-F238E27FC236}">
                <a16:creationId xmlns:a16="http://schemas.microsoft.com/office/drawing/2014/main" id="{5A92B18F-E01A-4594-9F0A-08B36699829C}"/>
              </a:ext>
            </a:extLst>
          </p:cNvPr>
          <p:cNvSpPr txBox="1">
            <a:spLocks/>
          </p:cNvSpPr>
          <p:nvPr/>
        </p:nvSpPr>
        <p:spPr>
          <a:xfrm>
            <a:off x="1223938" y="5603591"/>
            <a:ext cx="10204828" cy="112076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7.4】</a:t>
            </a:r>
            <a:r>
              <a:rPr lang="zh-CN" altLang="en-US" sz="2400" dirty="0">
                <a:solidFill>
                  <a:schemeClr val="bg1"/>
                </a:solidFill>
                <a:latin typeface="仿宋" panose="02010609060101010101" pitchFamily="49" charset="-122"/>
                <a:ea typeface="仿宋" panose="02010609060101010101" pitchFamily="49" charset="-122"/>
              </a:rPr>
              <a:t>定义一个泛型类，能够找出多个数据中的最大数和最小数。</a:t>
            </a:r>
            <a:endParaRPr lang="en-US" altLang="zh-CN" sz="2400" dirty="0">
              <a:solidFill>
                <a:schemeClr val="bg1"/>
              </a:solidFill>
              <a:latin typeface="仿宋" panose="02010609060101010101" pitchFamily="49" charset="-122"/>
              <a:ea typeface="仿宋" panose="02010609060101010101" pitchFamily="49" charset="-122"/>
            </a:endParaRPr>
          </a:p>
          <a:p>
            <a:pPr marL="0" indent="0">
              <a:lnSpc>
                <a:spcPct val="130000"/>
              </a:lnSpc>
              <a:spcBef>
                <a:spcPts val="0"/>
              </a:spcBef>
              <a:buNone/>
            </a:pP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Example7_04.java</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28" name="组合 27">
            <a:extLst>
              <a:ext uri="{FF2B5EF4-FFF2-40B4-BE49-F238E27FC236}">
                <a16:creationId xmlns:a16="http://schemas.microsoft.com/office/drawing/2014/main" id="{F51ACA4E-1D85-4848-9CD2-F67FB6407F00}"/>
              </a:ext>
            </a:extLst>
          </p:cNvPr>
          <p:cNvGrpSpPr/>
          <p:nvPr/>
        </p:nvGrpSpPr>
        <p:grpSpPr>
          <a:xfrm>
            <a:off x="968412" y="5639876"/>
            <a:ext cx="352168" cy="455508"/>
            <a:chOff x="5449889" y="1447800"/>
            <a:chExt cx="352250" cy="455613"/>
          </a:xfrm>
          <a:solidFill>
            <a:srgbClr val="FFFF00"/>
          </a:solidFill>
        </p:grpSpPr>
        <p:sp>
          <p:nvSpPr>
            <p:cNvPr id="29" name="Freeform 125">
              <a:extLst>
                <a:ext uri="{FF2B5EF4-FFF2-40B4-BE49-F238E27FC236}">
                  <a16:creationId xmlns:a16="http://schemas.microsoft.com/office/drawing/2014/main" id="{DFCA8275-E149-4B2B-93D5-9DF83C7C9AB2}"/>
                </a:ext>
              </a:extLst>
            </p:cNvPr>
            <p:cNvSpPr>
              <a:spLocks noEditPoints="1"/>
            </p:cNvSpPr>
            <p:nvPr/>
          </p:nvSpPr>
          <p:spPr bwMode="auto">
            <a:xfrm>
              <a:off x="5449889" y="1447800"/>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solidFill>
                  <a:srgbClr val="FFFF00"/>
                </a:solidFill>
                <a:latin typeface="仿宋" panose="02010609060101010101" pitchFamily="49" charset="-122"/>
                <a:ea typeface="仿宋" panose="02010609060101010101" pitchFamily="49" charset="-122"/>
              </a:endParaRPr>
            </a:p>
          </p:txBody>
        </p:sp>
        <p:sp>
          <p:nvSpPr>
            <p:cNvPr id="30" name="Freeform 126">
              <a:extLst>
                <a:ext uri="{FF2B5EF4-FFF2-40B4-BE49-F238E27FC236}">
                  <a16:creationId xmlns:a16="http://schemas.microsoft.com/office/drawing/2014/main" id="{22419F7D-0754-4362-987C-4CF92161859F}"/>
                </a:ext>
              </a:extLst>
            </p:cNvPr>
            <p:cNvSpPr>
              <a:spLocks noEditPoints="1"/>
            </p:cNvSpPr>
            <p:nvPr/>
          </p:nvSpPr>
          <p:spPr bwMode="auto">
            <a:xfrm>
              <a:off x="5575301" y="163988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solidFill>
                  <a:srgbClr val="FFFF00"/>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64792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childTnLst>
                          </p:cTn>
                        </p:par>
                        <p:par>
                          <p:cTn id="16" fill="hold">
                            <p:stCondLst>
                              <p:cond delay="3000"/>
                            </p:stCondLst>
                            <p:childTnLst>
                              <p:par>
                                <p:cTn id="17" presetID="31"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 calcmode="lin" valueType="num">
                                      <p:cBhvr>
                                        <p:cTn id="1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22">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 calcmode="lin" valueType="num">
                                      <p:cBhvr>
                                        <p:cTn id="27" dur="1000" fill="hold"/>
                                        <p:tgtEl>
                                          <p:spTgt spid="22">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22">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22">
                                            <p:txEl>
                                              <p:pRg st="1" end="1"/>
                                            </p:txEl>
                                          </p:spTgt>
                                        </p:tgtEl>
                                        <p:attrNameLst>
                                          <p:attrName>style.rotation</p:attrName>
                                        </p:attrNameLst>
                                      </p:cBhvr>
                                      <p:tavLst>
                                        <p:tav tm="0">
                                          <p:val>
                                            <p:fltVal val="90"/>
                                          </p:val>
                                        </p:tav>
                                        <p:tav tm="100000">
                                          <p:val>
                                            <p:fltVal val="0"/>
                                          </p:val>
                                        </p:tav>
                                      </p:tavLst>
                                    </p:anim>
                                    <p:animEffect transition="in" filter="fade">
                                      <p:cBhvr>
                                        <p:cTn id="30" dur="1000"/>
                                        <p:tgtEl>
                                          <p:spTgt spid="22">
                                            <p:txEl>
                                              <p:pRg st="1" end="1"/>
                                            </p:txEl>
                                          </p:spTgt>
                                        </p:tgtEl>
                                      </p:cBhvr>
                                    </p:animEffect>
                                  </p:childTnLst>
                                </p:cTn>
                              </p:par>
                            </p:childTnLst>
                          </p:cTn>
                        </p:par>
                        <p:par>
                          <p:cTn id="31" fill="hold">
                            <p:stCondLst>
                              <p:cond delay="1000"/>
                            </p:stCondLst>
                            <p:childTnLst>
                              <p:par>
                                <p:cTn id="32" presetID="31" presetClass="entr" presetSubtype="0" fill="hold" grpId="0" nodeType="afterEffect">
                                  <p:stCondLst>
                                    <p:cond delay="0"/>
                                  </p:stCondLst>
                                  <p:childTnLst>
                                    <p:set>
                                      <p:cBhvr>
                                        <p:cTn id="33" dur="1" fill="hold">
                                          <p:stCondLst>
                                            <p:cond delay="0"/>
                                          </p:stCondLst>
                                        </p:cTn>
                                        <p:tgtEl>
                                          <p:spTgt spid="22">
                                            <p:txEl>
                                              <p:pRg st="2" end="2"/>
                                            </p:txEl>
                                          </p:spTgt>
                                        </p:tgtEl>
                                        <p:attrNameLst>
                                          <p:attrName>style.visibility</p:attrName>
                                        </p:attrNameLst>
                                      </p:cBhvr>
                                      <p:to>
                                        <p:strVal val="visible"/>
                                      </p:to>
                                    </p:set>
                                    <p:anim calcmode="lin" valueType="num">
                                      <p:cBhvr>
                                        <p:cTn id="34" dur="1000" fill="hold"/>
                                        <p:tgtEl>
                                          <p:spTgt spid="22">
                                            <p:txEl>
                                              <p:pRg st="2" end="2"/>
                                            </p:txEl>
                                          </p:spTgt>
                                        </p:tgtEl>
                                        <p:attrNameLst>
                                          <p:attrName>ppt_w</p:attrName>
                                        </p:attrNameLst>
                                      </p:cBhvr>
                                      <p:tavLst>
                                        <p:tav tm="0">
                                          <p:val>
                                            <p:fltVal val="0"/>
                                          </p:val>
                                        </p:tav>
                                        <p:tav tm="100000">
                                          <p:val>
                                            <p:strVal val="#ppt_w"/>
                                          </p:val>
                                        </p:tav>
                                      </p:tavLst>
                                    </p:anim>
                                    <p:anim calcmode="lin" valueType="num">
                                      <p:cBhvr>
                                        <p:cTn id="35" dur="1000" fill="hold"/>
                                        <p:tgtEl>
                                          <p:spTgt spid="22">
                                            <p:txEl>
                                              <p:pRg st="2" end="2"/>
                                            </p:txEl>
                                          </p:spTgt>
                                        </p:tgtEl>
                                        <p:attrNameLst>
                                          <p:attrName>ppt_h</p:attrName>
                                        </p:attrNameLst>
                                      </p:cBhvr>
                                      <p:tavLst>
                                        <p:tav tm="0">
                                          <p:val>
                                            <p:fltVal val="0"/>
                                          </p:val>
                                        </p:tav>
                                        <p:tav tm="100000">
                                          <p:val>
                                            <p:strVal val="#ppt_h"/>
                                          </p:val>
                                        </p:tav>
                                      </p:tavLst>
                                    </p:anim>
                                    <p:anim calcmode="lin" valueType="num">
                                      <p:cBhvr>
                                        <p:cTn id="36" dur="1000" fill="hold"/>
                                        <p:tgtEl>
                                          <p:spTgt spid="22">
                                            <p:txEl>
                                              <p:pRg st="2" end="2"/>
                                            </p:txEl>
                                          </p:spTgt>
                                        </p:tgtEl>
                                        <p:attrNameLst>
                                          <p:attrName>style.rotation</p:attrName>
                                        </p:attrNameLst>
                                      </p:cBhvr>
                                      <p:tavLst>
                                        <p:tav tm="0">
                                          <p:val>
                                            <p:fltVal val="90"/>
                                          </p:val>
                                        </p:tav>
                                        <p:tav tm="100000">
                                          <p:val>
                                            <p:fltVal val="0"/>
                                          </p:val>
                                        </p:tav>
                                      </p:tavLst>
                                    </p:anim>
                                    <p:animEffect transition="in" filter="fade">
                                      <p:cBhvr>
                                        <p:cTn id="37" dur="1000"/>
                                        <p:tgtEl>
                                          <p:spTgt spid="2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500"/>
                            </p:stCondLst>
                            <p:childTnLst>
                              <p:par>
                                <p:cTn id="44" presetID="3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1000" fill="hold"/>
                                        <p:tgtEl>
                                          <p:spTgt spid="28"/>
                                        </p:tgtEl>
                                        <p:attrNameLst>
                                          <p:attrName>ppt_w</p:attrName>
                                        </p:attrNameLst>
                                      </p:cBhvr>
                                      <p:tavLst>
                                        <p:tav tm="0">
                                          <p:val>
                                            <p:fltVal val="0"/>
                                          </p:val>
                                        </p:tav>
                                        <p:tav tm="100000">
                                          <p:val>
                                            <p:strVal val="#ppt_w"/>
                                          </p:val>
                                        </p:tav>
                                      </p:tavLst>
                                    </p:anim>
                                    <p:anim calcmode="lin" valueType="num">
                                      <p:cBhvr>
                                        <p:cTn id="47" dur="1000" fill="hold"/>
                                        <p:tgtEl>
                                          <p:spTgt spid="28"/>
                                        </p:tgtEl>
                                        <p:attrNameLst>
                                          <p:attrName>ppt_h</p:attrName>
                                        </p:attrNameLst>
                                      </p:cBhvr>
                                      <p:tavLst>
                                        <p:tav tm="0">
                                          <p:val>
                                            <p:fltVal val="0"/>
                                          </p:val>
                                        </p:tav>
                                        <p:tav tm="100000">
                                          <p:val>
                                            <p:strVal val="#ppt_h"/>
                                          </p:val>
                                        </p:tav>
                                      </p:tavLst>
                                    </p:anim>
                                    <p:anim calcmode="lin" valueType="num">
                                      <p:cBhvr>
                                        <p:cTn id="48" dur="1000" fill="hold"/>
                                        <p:tgtEl>
                                          <p:spTgt spid="28"/>
                                        </p:tgtEl>
                                        <p:attrNameLst>
                                          <p:attrName>style.rotation</p:attrName>
                                        </p:attrNameLst>
                                      </p:cBhvr>
                                      <p:tavLst>
                                        <p:tav tm="0">
                                          <p:val>
                                            <p:fltVal val="90"/>
                                          </p:val>
                                        </p:tav>
                                        <p:tav tm="100000">
                                          <p:val>
                                            <p:fltVal val="0"/>
                                          </p:val>
                                        </p:tav>
                                      </p:tavLst>
                                    </p:anim>
                                    <p:animEffect transition="in" filter="fade">
                                      <p:cBhvr>
                                        <p:cTn id="49" dur="1000"/>
                                        <p:tgtEl>
                                          <p:spTgt spid="28"/>
                                        </p:tgtEl>
                                      </p:cBhvr>
                                    </p:animEffect>
                                  </p:childTnLst>
                                </p:cTn>
                              </p:par>
                            </p:childTnLst>
                          </p:cTn>
                        </p:par>
                        <p:par>
                          <p:cTn id="50" fill="hold">
                            <p:stCondLst>
                              <p:cond delay="1500"/>
                            </p:stCondLst>
                            <p:childTnLst>
                              <p:par>
                                <p:cTn id="51" presetID="2" presetClass="entr" presetSubtype="2"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1+#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1" grpId="0" animBg="1"/>
      <p:bldP spid="22" grpId="0" uiExpand="1" build="p"/>
      <p:bldP spid="26" grpId="0" animBg="1"/>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6"/>
          <p:cNvSpPr/>
          <p:nvPr/>
        </p:nvSpPr>
        <p:spPr>
          <a:xfrm>
            <a:off x="6064209" y="1643176"/>
            <a:ext cx="3047295"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b="1">
              <a:solidFill>
                <a:srgbClr val="FF0000"/>
              </a:solidFill>
              <a:latin typeface="仿宋" panose="02010609060101010101" pitchFamily="49" charset="-122"/>
              <a:ea typeface="仿宋" panose="02010609060101010101" pitchFamily="49" charset="-122"/>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60" name="组合 59"/>
          <p:cNvGrpSpPr/>
          <p:nvPr/>
        </p:nvGrpSpPr>
        <p:grpSpPr>
          <a:xfrm>
            <a:off x="5257994" y="1600623"/>
            <a:ext cx="549719" cy="617843"/>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69" name="TextBox 68"/>
          <p:cNvSpPr txBox="1"/>
          <p:nvPr/>
        </p:nvSpPr>
        <p:spPr>
          <a:xfrm>
            <a:off x="6078740" y="1745999"/>
            <a:ext cx="2665589" cy="369247"/>
          </a:xfrm>
          <a:prstGeom prst="rect">
            <a:avLst/>
          </a:prstGeom>
          <a:noFill/>
        </p:spPr>
        <p:txBody>
          <a:bodyPr wrap="square" rtlCol="0">
            <a:spAutoFit/>
          </a:bodyPr>
          <a:lstStyle/>
          <a:p>
            <a:r>
              <a:rPr lang="en-US" altLang="zh-CN" b="1" dirty="0">
                <a:solidFill>
                  <a:schemeClr val="bg1"/>
                </a:solidFill>
                <a:latin typeface="仿宋" panose="02010609060101010101" pitchFamily="49" charset="-122"/>
                <a:ea typeface="仿宋" panose="02010609060101010101" pitchFamily="49" charset="-122"/>
              </a:rPr>
              <a:t>7.2   </a:t>
            </a:r>
            <a:r>
              <a:rPr lang="zh-CN" altLang="en-US" b="1" dirty="0">
                <a:solidFill>
                  <a:schemeClr val="bg1"/>
                </a:solidFill>
                <a:latin typeface="仿宋" panose="02010609060101010101" pitchFamily="49" charset="-122"/>
                <a:ea typeface="仿宋" panose="02010609060101010101" pitchFamily="49" charset="-122"/>
              </a:rPr>
              <a:t>集合类总览</a:t>
            </a:r>
          </a:p>
        </p:txBody>
      </p:sp>
      <p:grpSp>
        <p:nvGrpSpPr>
          <p:cNvPr id="70" name="组合 69"/>
          <p:cNvGrpSpPr/>
          <p:nvPr/>
        </p:nvGrpSpPr>
        <p:grpSpPr>
          <a:xfrm>
            <a:off x="5275254" y="2369435"/>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14811"/>
            <a:ext cx="4189236" cy="369247"/>
          </a:xfrm>
          <a:prstGeom prst="rect">
            <a:avLst/>
          </a:prstGeom>
          <a:noFill/>
        </p:spPr>
        <p:txBody>
          <a:bodyPr wrap="square" rtlCol="0">
            <a:spAutoFit/>
          </a:bodyPr>
          <a:lstStyle/>
          <a:p>
            <a:r>
              <a:rPr lang="en-US" altLang="zh-CN" b="1" dirty="0">
                <a:solidFill>
                  <a:schemeClr val="tx1">
                    <a:lumMod val="95000"/>
                    <a:lumOff val="5000"/>
                  </a:schemeClr>
                </a:solidFill>
                <a:latin typeface="仿宋" panose="02010609060101010101" pitchFamily="49" charset="-122"/>
                <a:ea typeface="仿宋" panose="02010609060101010101" pitchFamily="49" charset="-122"/>
              </a:rPr>
              <a:t>7.3   List</a:t>
            </a:r>
            <a:r>
              <a:rPr lang="zh-CN" altLang="en-US" b="1" dirty="0">
                <a:solidFill>
                  <a:schemeClr val="tx1">
                    <a:lumMod val="95000"/>
                    <a:lumOff val="5000"/>
                  </a:schemeClr>
                </a:solidFill>
                <a:latin typeface="仿宋" panose="02010609060101010101" pitchFamily="49" charset="-122"/>
                <a:ea typeface="仿宋" panose="02010609060101010101" pitchFamily="49" charset="-122"/>
              </a:rPr>
              <a:t>集合</a:t>
            </a:r>
          </a:p>
        </p:txBody>
      </p:sp>
      <p:grpSp>
        <p:nvGrpSpPr>
          <p:cNvPr id="100" name="组合 99"/>
          <p:cNvGrpSpPr/>
          <p:nvPr/>
        </p:nvGrpSpPr>
        <p:grpSpPr>
          <a:xfrm>
            <a:off x="5275254" y="3131259"/>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09" name="TextBox 108"/>
          <p:cNvSpPr txBox="1"/>
          <p:nvPr/>
        </p:nvSpPr>
        <p:spPr>
          <a:xfrm>
            <a:off x="6096000" y="3276635"/>
            <a:ext cx="2091397" cy="369332"/>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 name="TextBox 2"/>
          <p:cNvSpPr txBox="1"/>
          <p:nvPr/>
        </p:nvSpPr>
        <p:spPr>
          <a:xfrm>
            <a:off x="6096794" y="1044539"/>
            <a:ext cx="190455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grpSp>
        <p:nvGrpSpPr>
          <p:cNvPr id="48" name="组合 47"/>
          <p:cNvGrpSpPr/>
          <p:nvPr/>
        </p:nvGrpSpPr>
        <p:grpSpPr>
          <a:xfrm>
            <a:off x="5275254" y="3893083"/>
            <a:ext cx="549719" cy="617843"/>
            <a:chOff x="279401" y="2698750"/>
            <a:chExt cx="1473200" cy="1655763"/>
          </a:xfrm>
        </p:grpSpPr>
        <p:sp>
          <p:nvSpPr>
            <p:cNvPr id="4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86" name="TextBox 85"/>
          <p:cNvSpPr txBox="1"/>
          <p:nvPr/>
        </p:nvSpPr>
        <p:spPr>
          <a:xfrm>
            <a:off x="6096001" y="4038459"/>
            <a:ext cx="178190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grpSp>
        <p:nvGrpSpPr>
          <p:cNvPr id="87" name="组合 86"/>
          <p:cNvGrpSpPr/>
          <p:nvPr/>
        </p:nvGrpSpPr>
        <p:grpSpPr>
          <a:xfrm>
            <a:off x="5275254" y="4654906"/>
            <a:ext cx="549719" cy="617843"/>
            <a:chOff x="279401" y="2698750"/>
            <a:chExt cx="1473200" cy="1655763"/>
          </a:xfrm>
        </p:grpSpPr>
        <p:sp>
          <p:nvSpPr>
            <p:cNvPr id="8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96" name="TextBox 95"/>
          <p:cNvSpPr txBox="1"/>
          <p:nvPr/>
        </p:nvSpPr>
        <p:spPr>
          <a:xfrm>
            <a:off x="6096001" y="4800282"/>
            <a:ext cx="251342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97" name="组合 96"/>
          <p:cNvGrpSpPr/>
          <p:nvPr/>
        </p:nvGrpSpPr>
        <p:grpSpPr>
          <a:xfrm>
            <a:off x="5275254" y="5485924"/>
            <a:ext cx="549719" cy="617843"/>
            <a:chOff x="279401" y="2698750"/>
            <a:chExt cx="1473200" cy="1655763"/>
          </a:xfrm>
        </p:grpSpPr>
        <p:sp>
          <p:nvSpPr>
            <p:cNvPr id="9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17" name="TextBox 116"/>
          <p:cNvSpPr txBox="1"/>
          <p:nvPr/>
        </p:nvSpPr>
        <p:spPr>
          <a:xfrm>
            <a:off x="6096000" y="5631300"/>
            <a:ext cx="2091397"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7.7   </a:t>
            </a:r>
            <a:r>
              <a:rPr lang="zh-CN" altLang="en-US" b="1" dirty="0">
                <a:latin typeface="仿宋" panose="02010609060101010101" pitchFamily="49" charset="-122"/>
                <a:ea typeface="仿宋" panose="02010609060101010101" pitchFamily="49" charset="-122"/>
              </a:rPr>
              <a:t>小结</a:t>
            </a:r>
          </a:p>
        </p:txBody>
      </p:sp>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570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集合类及其特点</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067951"/>
            <a:ext cx="12189178" cy="3548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Rectangle 1">
            <a:extLst>
              <a:ext uri="{FF2B5EF4-FFF2-40B4-BE49-F238E27FC236}">
                <a16:creationId xmlns:a16="http://schemas.microsoft.com/office/drawing/2014/main" id="{5AD4B038-995A-42BE-9038-74C928756590}"/>
              </a:ext>
            </a:extLst>
          </p:cNvPr>
          <p:cNvSpPr>
            <a:spLocks noChangeArrowheads="1"/>
          </p:cNvSpPr>
          <p:nvPr/>
        </p:nvSpPr>
        <p:spPr bwMode="auto">
          <a:xfrm>
            <a:off x="1144146" y="1338894"/>
            <a:ext cx="7389689" cy="2443339"/>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marL="0" lvl="1" fontAlgn="base">
              <a:lnSpc>
                <a:spcPct val="150000"/>
              </a:lnSpc>
              <a:spcBef>
                <a:spcPct val="20000"/>
              </a:spcBef>
              <a:spcAft>
                <a:spcPct val="0"/>
              </a:spcAft>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集合类的特点：</a:t>
            </a:r>
          </a:p>
          <a:p>
            <a:pPr marL="342831" lvl="1" indent="-342831" fontAlgn="base">
              <a:lnSpc>
                <a:spcPct val="150000"/>
              </a:lnSpc>
              <a:spcBef>
                <a:spcPct val="20000"/>
              </a:spcBef>
              <a:spcAft>
                <a:spcPct val="0"/>
              </a:spcAft>
              <a:buFont typeface="Wingdings" pitchFamily="2" charset="2"/>
              <a:buChar char="Ø"/>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空间自主调整，提高空间利用率。</a:t>
            </a: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endParaRPr>
          </a:p>
          <a:p>
            <a:pPr marL="342831" lvl="1" indent="-342831" fontAlgn="base">
              <a:lnSpc>
                <a:spcPct val="150000"/>
              </a:lnSpc>
              <a:spcBef>
                <a:spcPct val="20000"/>
              </a:spcBef>
              <a:spcAft>
                <a:spcPct val="0"/>
              </a:spcAft>
              <a:buFont typeface="Wingdings" pitchFamily="2" charset="2"/>
              <a:buChar char="Ø"/>
            </a:pPr>
            <a:r>
              <a:rPr lang="zh-CN"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提供不同的数据结构和算法，减少编程工作量。</a:t>
            </a: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endParaRPr>
          </a:p>
          <a:p>
            <a:pPr marL="342831" lvl="1" indent="-342831" fontAlgn="base">
              <a:lnSpc>
                <a:spcPct val="150000"/>
              </a:lnSpc>
              <a:spcBef>
                <a:spcPct val="20000"/>
              </a:spcBef>
              <a:spcAft>
                <a:spcPct val="0"/>
              </a:spcAft>
              <a:buFont typeface="Wingdings" pitchFamily="2" charset="2"/>
              <a:buChar char="Ø"/>
            </a:pPr>
            <a:r>
              <a:rPr lang="zh-CN"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提高程序的处理速度和质量。</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endParaRPr>
          </a:p>
        </p:txBody>
      </p:sp>
      <p:sp>
        <p:nvSpPr>
          <p:cNvPr id="28" name="Rectangle 2">
            <a:extLst>
              <a:ext uri="{FF2B5EF4-FFF2-40B4-BE49-F238E27FC236}">
                <a16:creationId xmlns:a16="http://schemas.microsoft.com/office/drawing/2014/main" id="{2EEA7944-B84D-456E-B7EF-2FFF6B7A7AD1}"/>
              </a:ext>
            </a:extLst>
          </p:cNvPr>
          <p:cNvSpPr>
            <a:spLocks noChangeArrowheads="1"/>
          </p:cNvSpPr>
          <p:nvPr/>
        </p:nvSpPr>
        <p:spPr bwMode="auto">
          <a:xfrm>
            <a:off x="1144146" y="3852937"/>
            <a:ext cx="9827525" cy="2221740"/>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defTabSz="914217" fontAlgn="base">
              <a:lnSpc>
                <a:spcPct val="150000"/>
              </a:lnSpc>
              <a:spcBef>
                <a:spcPct val="0"/>
              </a:spcBef>
              <a:spcAft>
                <a:spcPct val="0"/>
              </a:spcAft>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注意：</a:t>
            </a: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endParaRPr>
          </a:p>
          <a:p>
            <a:pPr marL="342831" indent="-342831" defTabSz="914217" fontAlgn="base">
              <a:lnSpc>
                <a:spcPct val="150000"/>
              </a:lnSpc>
              <a:spcBef>
                <a:spcPct val="0"/>
              </a:spcBef>
              <a:spcAft>
                <a:spcPct val="0"/>
              </a:spcAft>
              <a:buFont typeface="Wingdings" pitchFamily="2" charset="2"/>
              <a:buChar char="Ø"/>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集合类不支持简单数据类型的存放和处理。如果确实需要存储简单类型数据可以先进行类的封装（装箱）处理。</a:t>
            </a:r>
          </a:p>
          <a:p>
            <a:pPr marL="342831" indent="-342831" defTabSz="914217" eaLnBrk="0" fontAlgn="base" hangingPunct="0">
              <a:lnSpc>
                <a:spcPct val="150000"/>
              </a:lnSpc>
              <a:spcBef>
                <a:spcPct val="0"/>
              </a:spcBef>
              <a:spcAft>
                <a:spcPct val="0"/>
              </a:spcAft>
              <a:buFont typeface="Wingdings" pitchFamily="2" charset="2"/>
              <a:buChar char="Ø"/>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集合类中存放的是对象的引用，而不是对象本身。</a:t>
            </a:r>
          </a:p>
        </p:txBody>
      </p:sp>
    </p:spTree>
    <p:extLst>
      <p:ext uri="{BB962C8B-B14F-4D97-AF65-F5344CB8AC3E}">
        <p14:creationId xmlns:p14="http://schemas.microsoft.com/office/powerpoint/2010/main" val="361995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27">
                                            <p:txEl>
                                              <p:pRg st="1" end="1"/>
                                            </p:txEl>
                                          </p:spTgt>
                                        </p:tgtEl>
                                        <p:attrNameLst>
                                          <p:attrName>style.visibility</p:attrName>
                                        </p:attrNameLst>
                                      </p:cBhvr>
                                      <p:to>
                                        <p:strVal val="visible"/>
                                      </p:to>
                                    </p:set>
                                    <p:anim calcmode="lin" valueType="num">
                                      <p:cBhvr additive="base">
                                        <p:cTn id="28" dur="500" fill="hold"/>
                                        <p:tgtEl>
                                          <p:spTgt spid="27">
                                            <p:txEl>
                                              <p:pRg st="1" end="1"/>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7">
                                            <p:txEl>
                                              <p:pRg st="1" end="1"/>
                                            </p:txEl>
                                          </p:spTgt>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27">
                                            <p:txEl>
                                              <p:pRg st="2" end="2"/>
                                            </p:txEl>
                                          </p:spTgt>
                                        </p:tgtEl>
                                        <p:attrNameLst>
                                          <p:attrName>style.visibility</p:attrName>
                                        </p:attrNameLst>
                                      </p:cBhvr>
                                      <p:to>
                                        <p:strVal val="visible"/>
                                      </p:to>
                                    </p:set>
                                    <p:anim calcmode="lin" valueType="num">
                                      <p:cBhvr additive="base">
                                        <p:cTn id="32" dur="500" fill="hold"/>
                                        <p:tgtEl>
                                          <p:spTgt spid="27">
                                            <p:txEl>
                                              <p:pRg st="2" end="2"/>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2" end="2"/>
                                            </p:txEl>
                                          </p:spTgt>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27">
                                            <p:txEl>
                                              <p:pRg st="3" end="3"/>
                                            </p:txEl>
                                          </p:spTgt>
                                        </p:tgtEl>
                                        <p:attrNameLst>
                                          <p:attrName>style.visibility</p:attrName>
                                        </p:attrNameLst>
                                      </p:cBhvr>
                                      <p:to>
                                        <p:strVal val="visible"/>
                                      </p:to>
                                    </p:set>
                                    <p:anim calcmode="lin" valueType="num">
                                      <p:cBhvr additive="base">
                                        <p:cTn id="36" dur="500" fill="hold"/>
                                        <p:tgtEl>
                                          <p:spTgt spid="27">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 calcmode="lin" valueType="num">
                                      <p:cBhvr additive="base">
                                        <p:cTn id="42"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3" fill="hold" grpId="0" nodeType="clickEffect">
                                  <p:stCondLst>
                                    <p:cond delay="0"/>
                                  </p:stCondLst>
                                  <p:childTnLst>
                                    <p:set>
                                      <p:cBhvr>
                                        <p:cTn id="47" dur="1" fill="hold">
                                          <p:stCondLst>
                                            <p:cond delay="0"/>
                                          </p:stCondLst>
                                        </p:cTn>
                                        <p:tgtEl>
                                          <p:spTgt spid="28">
                                            <p:txEl>
                                              <p:pRg st="1" end="1"/>
                                            </p:txEl>
                                          </p:spTgt>
                                        </p:tgtEl>
                                        <p:attrNameLst>
                                          <p:attrName>style.visibility</p:attrName>
                                        </p:attrNameLst>
                                      </p:cBhvr>
                                      <p:to>
                                        <p:strVal val="visible"/>
                                      </p:to>
                                    </p:set>
                                    <p:anim calcmode="lin" valueType="num">
                                      <p:cBhvr additive="base">
                                        <p:cTn id="48"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3" fill="hold" grpId="0" nodeType="clickEffect">
                                  <p:stCondLst>
                                    <p:cond delay="0"/>
                                  </p:stCondLst>
                                  <p:childTnLst>
                                    <p:set>
                                      <p:cBhvr>
                                        <p:cTn id="53" dur="1" fill="hold">
                                          <p:stCondLst>
                                            <p:cond delay="0"/>
                                          </p:stCondLst>
                                        </p:cTn>
                                        <p:tgtEl>
                                          <p:spTgt spid="28">
                                            <p:txEl>
                                              <p:pRg st="2" end="2"/>
                                            </p:txEl>
                                          </p:spTgt>
                                        </p:tgtEl>
                                        <p:attrNameLst>
                                          <p:attrName>style.visibility</p:attrName>
                                        </p:attrNameLst>
                                      </p:cBhvr>
                                      <p:to>
                                        <p:strVal val="visible"/>
                                      </p:to>
                                    </p:set>
                                    <p:anim calcmode="lin" valueType="num">
                                      <p:cBhvr additive="base">
                                        <p:cTn id="54" dur="500" fill="hold"/>
                                        <p:tgtEl>
                                          <p:spTgt spid="28">
                                            <p:txEl>
                                              <p:pRg st="2" end="2"/>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2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7" grpId="0" uiExpand="1" build="p"/>
      <p:bldP spid="2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9" name="组合 28">
            <a:extLst>
              <a:ext uri="{FF2B5EF4-FFF2-40B4-BE49-F238E27FC236}">
                <a16:creationId xmlns:a16="http://schemas.microsoft.com/office/drawing/2014/main" id="{2438BB32-D4AF-408D-882C-1045BA8FDC7D}"/>
              </a:ext>
            </a:extLst>
          </p:cNvPr>
          <p:cNvGrpSpPr/>
          <p:nvPr/>
        </p:nvGrpSpPr>
        <p:grpSpPr>
          <a:xfrm>
            <a:off x="1294228" y="1345228"/>
            <a:ext cx="10041323" cy="5360408"/>
            <a:chOff x="532606" y="915194"/>
            <a:chExt cx="10897197" cy="5791994"/>
          </a:xfrm>
        </p:grpSpPr>
        <p:sp>
          <p:nvSpPr>
            <p:cNvPr id="30" name="AutoShape 31">
              <a:extLst>
                <a:ext uri="{FF2B5EF4-FFF2-40B4-BE49-F238E27FC236}">
                  <a16:creationId xmlns:a16="http://schemas.microsoft.com/office/drawing/2014/main" id="{2D320D60-3FF6-4B95-A2D5-25AF775D21CC}"/>
                </a:ext>
              </a:extLst>
            </p:cNvPr>
            <p:cNvSpPr>
              <a:spLocks noChangeAspect="1" noChangeArrowheads="1"/>
            </p:cNvSpPr>
            <p:nvPr/>
          </p:nvSpPr>
          <p:spPr bwMode="auto">
            <a:xfrm>
              <a:off x="532606" y="915194"/>
              <a:ext cx="10896583" cy="5791994"/>
            </a:xfrm>
            <a:prstGeom prst="rect">
              <a:avLst/>
            </a:prstGeom>
            <a:noFill/>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31" name="矩形 2">
              <a:extLst>
                <a:ext uri="{FF2B5EF4-FFF2-40B4-BE49-F238E27FC236}">
                  <a16:creationId xmlns:a16="http://schemas.microsoft.com/office/drawing/2014/main" id="{DA525927-D023-4313-AB86-C1D4F83D217F}"/>
                </a:ext>
              </a:extLst>
            </p:cNvPr>
            <p:cNvSpPr>
              <a:spLocks noChangeArrowheads="1"/>
            </p:cNvSpPr>
            <p:nvPr/>
          </p:nvSpPr>
          <p:spPr bwMode="auto">
            <a:xfrm>
              <a:off x="3028307" y="1190194"/>
              <a:ext cx="2047203" cy="764362"/>
            </a:xfrm>
            <a:prstGeom prst="rect">
              <a:avLst/>
            </a:prstGeom>
            <a:solidFill>
              <a:schemeClr val="bg1">
                <a:lumMod val="65000"/>
              </a:schemeClr>
            </a:solidFill>
            <a:ln w="12700">
              <a:solidFill>
                <a:srgbClr val="1F4D78"/>
              </a:solid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sz="2000">
                  <a:solidFill>
                    <a:srgbClr val="000000"/>
                  </a:solidFill>
                  <a:latin typeface="+mn-ea"/>
                  <a:cs typeface="Times New Roman" pitchFamily="18" charset="0"/>
                </a:rPr>
                <a:t>Collection</a:t>
              </a:r>
              <a:endParaRPr lang="en-US" altLang="zh-CN" sz="2000">
                <a:latin typeface="+mn-ea"/>
                <a:cs typeface="宋体" pitchFamily="2" charset="-122"/>
              </a:endParaRPr>
            </a:p>
            <a:p>
              <a:pPr algn="ctr" defTabSz="914217" eaLnBrk="0" fontAlgn="base" hangingPunct="0">
                <a:spcBef>
                  <a:spcPct val="0"/>
                </a:spcBef>
                <a:spcAft>
                  <a:spcPct val="0"/>
                </a:spcAft>
              </a:pPr>
              <a:r>
                <a:rPr lang="en-US" altLang="zh-CN" sz="2000">
                  <a:solidFill>
                    <a:srgbClr val="000000"/>
                  </a:solidFill>
                  <a:latin typeface="+mn-ea"/>
                  <a:cs typeface="Times New Roman" pitchFamily="18" charset="0"/>
                </a:rPr>
                <a:t>&lt;interface&gt;</a:t>
              </a:r>
              <a:endParaRPr lang="en-US" altLang="zh-CN" sz="2000">
                <a:latin typeface="+mn-ea"/>
              </a:endParaRPr>
            </a:p>
          </p:txBody>
        </p:sp>
        <p:sp>
          <p:nvSpPr>
            <p:cNvPr id="51" name="文本框 3">
              <a:extLst>
                <a:ext uri="{FF2B5EF4-FFF2-40B4-BE49-F238E27FC236}">
                  <a16:creationId xmlns:a16="http://schemas.microsoft.com/office/drawing/2014/main" id="{99CD2A59-7D3C-4511-9556-06D68BD3E67A}"/>
                </a:ext>
              </a:extLst>
            </p:cNvPr>
            <p:cNvSpPr txBox="1">
              <a:spLocks noChangeArrowheads="1"/>
            </p:cNvSpPr>
            <p:nvPr/>
          </p:nvSpPr>
          <p:spPr bwMode="auto">
            <a:xfrm>
              <a:off x="1161239" y="2714502"/>
              <a:ext cx="1969417" cy="764362"/>
            </a:xfrm>
            <a:prstGeom prst="rect">
              <a:avLst/>
            </a:prstGeom>
            <a:solidFill>
              <a:schemeClr val="accent6">
                <a:lumMod val="60000"/>
                <a:lumOff val="4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sz="2000">
                  <a:latin typeface="+mn-ea"/>
                  <a:cs typeface="Times New Roman" pitchFamily="18" charset="0"/>
                </a:rPr>
                <a:t>List</a:t>
              </a:r>
              <a:endParaRPr lang="en-US" altLang="zh-CN" sz="2000">
                <a:latin typeface="+mn-ea"/>
                <a:cs typeface="宋体" pitchFamily="2" charset="-122"/>
              </a:endParaRPr>
            </a:p>
            <a:p>
              <a:pPr algn="ctr" defTabSz="914217" eaLnBrk="0" fontAlgn="base" hangingPunct="0">
                <a:spcBef>
                  <a:spcPct val="0"/>
                </a:spcBef>
                <a:spcAft>
                  <a:spcPct val="0"/>
                </a:spcAft>
              </a:pPr>
              <a:r>
                <a:rPr lang="en-US" altLang="zh-CN" sz="2000">
                  <a:latin typeface="+mn-ea"/>
                  <a:cs typeface="Times New Roman" pitchFamily="18" charset="0"/>
                </a:rPr>
                <a:t>&lt;interface&gt;</a:t>
              </a:r>
              <a:endParaRPr lang="en-US" altLang="zh-CN" sz="2000">
                <a:latin typeface="+mn-ea"/>
              </a:endParaRPr>
            </a:p>
          </p:txBody>
        </p:sp>
        <p:sp>
          <p:nvSpPr>
            <p:cNvPr id="52" name="文本框 4">
              <a:extLst>
                <a:ext uri="{FF2B5EF4-FFF2-40B4-BE49-F238E27FC236}">
                  <a16:creationId xmlns:a16="http://schemas.microsoft.com/office/drawing/2014/main" id="{C14DD379-A52E-4B72-A171-AC5162BA3255}"/>
                </a:ext>
              </a:extLst>
            </p:cNvPr>
            <p:cNvSpPr txBox="1">
              <a:spLocks noChangeArrowheads="1"/>
            </p:cNvSpPr>
            <p:nvPr/>
          </p:nvSpPr>
          <p:spPr bwMode="auto">
            <a:xfrm>
              <a:off x="4919324" y="2714502"/>
              <a:ext cx="1891222" cy="764362"/>
            </a:xfrm>
            <a:prstGeom prst="rect">
              <a:avLst/>
            </a:prstGeom>
            <a:solidFill>
              <a:schemeClr val="accent6">
                <a:lumMod val="60000"/>
                <a:lumOff val="4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sz="2000" dirty="0">
                  <a:latin typeface="+mn-ea"/>
                  <a:cs typeface="Times New Roman" pitchFamily="18" charset="0"/>
                </a:rPr>
                <a:t>Set</a:t>
              </a:r>
              <a:endParaRPr lang="en-US" altLang="zh-CN" sz="2000" dirty="0">
                <a:latin typeface="+mn-ea"/>
                <a:cs typeface="宋体" pitchFamily="2" charset="-122"/>
              </a:endParaRPr>
            </a:p>
            <a:p>
              <a:pPr algn="ctr" defTabSz="914217" eaLnBrk="0" fontAlgn="base" hangingPunct="0">
                <a:spcBef>
                  <a:spcPct val="0"/>
                </a:spcBef>
                <a:spcAft>
                  <a:spcPct val="0"/>
                </a:spcAft>
              </a:pPr>
              <a:r>
                <a:rPr lang="en-US" altLang="zh-CN" sz="2000" dirty="0">
                  <a:latin typeface="+mn-ea"/>
                  <a:cs typeface="Times New Roman" pitchFamily="18" charset="0"/>
                </a:rPr>
                <a:t>&lt;interface&gt;</a:t>
              </a:r>
              <a:endParaRPr lang="en-US" altLang="zh-CN" sz="2000" dirty="0">
                <a:latin typeface="+mn-ea"/>
              </a:endParaRPr>
            </a:p>
          </p:txBody>
        </p:sp>
        <p:sp>
          <p:nvSpPr>
            <p:cNvPr id="53" name="文本框 5">
              <a:extLst>
                <a:ext uri="{FF2B5EF4-FFF2-40B4-BE49-F238E27FC236}">
                  <a16:creationId xmlns:a16="http://schemas.microsoft.com/office/drawing/2014/main" id="{BA658AD0-5C88-4747-B40E-EE638DD60F0B}"/>
                </a:ext>
              </a:extLst>
            </p:cNvPr>
            <p:cNvSpPr txBox="1">
              <a:spLocks noChangeArrowheads="1"/>
            </p:cNvSpPr>
            <p:nvPr/>
          </p:nvSpPr>
          <p:spPr bwMode="auto">
            <a:xfrm>
              <a:off x="532606" y="4345140"/>
              <a:ext cx="1559813" cy="489192"/>
            </a:xfrm>
            <a:prstGeom prst="rect">
              <a:avLst/>
            </a:prstGeom>
            <a:solidFill>
              <a:schemeClr val="accent5">
                <a:lumMod val="40000"/>
                <a:lumOff val="6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sz="2000">
                  <a:latin typeface="+mn-ea"/>
                  <a:cs typeface="Times New Roman" pitchFamily="18" charset="0"/>
                </a:rPr>
                <a:t>ArrayList</a:t>
              </a:r>
              <a:endParaRPr lang="en-US" altLang="zh-CN" sz="2000">
                <a:latin typeface="+mn-ea"/>
              </a:endParaRPr>
            </a:p>
          </p:txBody>
        </p:sp>
        <p:sp>
          <p:nvSpPr>
            <p:cNvPr id="55" name="文本框 6">
              <a:extLst>
                <a:ext uri="{FF2B5EF4-FFF2-40B4-BE49-F238E27FC236}">
                  <a16:creationId xmlns:a16="http://schemas.microsoft.com/office/drawing/2014/main" id="{46156BC0-EEE6-46DA-826B-C5BDC3CF5E80}"/>
                </a:ext>
              </a:extLst>
            </p:cNvPr>
            <p:cNvSpPr txBox="1">
              <a:spLocks noChangeArrowheads="1"/>
            </p:cNvSpPr>
            <p:nvPr/>
          </p:nvSpPr>
          <p:spPr bwMode="auto">
            <a:xfrm>
              <a:off x="2365284" y="4345140"/>
              <a:ext cx="1638008" cy="489192"/>
            </a:xfrm>
            <a:prstGeom prst="rect">
              <a:avLst/>
            </a:prstGeom>
            <a:solidFill>
              <a:schemeClr val="accent5">
                <a:lumMod val="40000"/>
                <a:lumOff val="6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defPPr>
                <a:defRPr lang="en-US"/>
              </a:defPPr>
              <a:lvl1pPr marR="0" lvl="0" indent="0" algn="ctr" defTabSz="914400" fontAlgn="base">
                <a:lnSpc>
                  <a:spcPct val="100000"/>
                </a:lnSpc>
                <a:spcBef>
                  <a:spcPct val="0"/>
                </a:spcBef>
                <a:spcAft>
                  <a:spcPct val="0"/>
                </a:spcAft>
                <a:buClrTx/>
                <a:buSzTx/>
                <a:buFontTx/>
                <a:buNone/>
                <a:tabLst/>
                <a:defRPr kumimoji="0" sz="2000" b="0" i="0" u="none" strike="noStrike" cap="none" normalizeH="0" baseline="0">
                  <a:ln>
                    <a:noFill/>
                  </a:ln>
                  <a:effectLst/>
                  <a:latin typeface="+mn-ea"/>
                  <a:cs typeface="Times New Roman" pitchFamily="18" charset="0"/>
                </a:defRPr>
              </a:lvl1pPr>
            </a:lstStyle>
            <a:p>
              <a:r>
                <a:rPr lang="en-US" altLang="zh-CN" dirty="0" err="1"/>
                <a:t>LinkedList</a:t>
              </a:r>
              <a:endParaRPr lang="en-US" altLang="zh-CN" dirty="0"/>
            </a:p>
          </p:txBody>
        </p:sp>
        <p:sp>
          <p:nvSpPr>
            <p:cNvPr id="56" name="文本框 7">
              <a:extLst>
                <a:ext uri="{FF2B5EF4-FFF2-40B4-BE49-F238E27FC236}">
                  <a16:creationId xmlns:a16="http://schemas.microsoft.com/office/drawing/2014/main" id="{21DC8FFC-1908-40F1-89D1-062F88298F9B}"/>
                </a:ext>
              </a:extLst>
            </p:cNvPr>
            <p:cNvSpPr txBox="1">
              <a:spLocks noChangeArrowheads="1"/>
            </p:cNvSpPr>
            <p:nvPr/>
          </p:nvSpPr>
          <p:spPr bwMode="auto">
            <a:xfrm>
              <a:off x="4217613" y="4345650"/>
              <a:ext cx="1462376" cy="489192"/>
            </a:xfrm>
            <a:prstGeom prst="rect">
              <a:avLst/>
            </a:prstGeom>
            <a:solidFill>
              <a:schemeClr val="accent5">
                <a:lumMod val="40000"/>
                <a:lumOff val="6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defPPr>
                <a:defRPr lang="en-US"/>
              </a:defPPr>
              <a:lvl1pPr marR="0" lvl="0" indent="0" algn="ctr" defTabSz="914400" fontAlgn="base">
                <a:lnSpc>
                  <a:spcPct val="100000"/>
                </a:lnSpc>
                <a:spcBef>
                  <a:spcPct val="0"/>
                </a:spcBef>
                <a:spcAft>
                  <a:spcPct val="0"/>
                </a:spcAft>
                <a:buClrTx/>
                <a:buSzTx/>
                <a:buFontTx/>
                <a:buNone/>
                <a:tabLst/>
                <a:defRPr kumimoji="0" sz="2000" b="0" i="0" u="none" strike="noStrike" cap="none" normalizeH="0" baseline="0">
                  <a:ln>
                    <a:noFill/>
                  </a:ln>
                  <a:effectLst/>
                  <a:latin typeface="+mn-ea"/>
                  <a:cs typeface="Times New Roman" pitchFamily="18" charset="0"/>
                </a:defRPr>
              </a:lvl1pPr>
            </a:lstStyle>
            <a:p>
              <a:r>
                <a:rPr lang="en-US" altLang="zh-CN"/>
                <a:t>HashSet</a:t>
              </a:r>
            </a:p>
          </p:txBody>
        </p:sp>
        <p:sp>
          <p:nvSpPr>
            <p:cNvPr id="57" name="文本框 8">
              <a:extLst>
                <a:ext uri="{FF2B5EF4-FFF2-40B4-BE49-F238E27FC236}">
                  <a16:creationId xmlns:a16="http://schemas.microsoft.com/office/drawing/2014/main" id="{E8B774C9-F4EB-420D-8F1D-A56F1F3DB532}"/>
                </a:ext>
              </a:extLst>
            </p:cNvPr>
            <p:cNvSpPr txBox="1">
              <a:spLocks noChangeArrowheads="1"/>
            </p:cNvSpPr>
            <p:nvPr/>
          </p:nvSpPr>
          <p:spPr bwMode="auto">
            <a:xfrm>
              <a:off x="5991951" y="4361277"/>
              <a:ext cx="1501269" cy="472885"/>
            </a:xfrm>
            <a:prstGeom prst="rect">
              <a:avLst/>
            </a:prstGeom>
            <a:solidFill>
              <a:schemeClr val="accent5">
                <a:lumMod val="40000"/>
                <a:lumOff val="6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defPPr>
                <a:defRPr lang="en-US"/>
              </a:defPPr>
              <a:lvl1pPr marR="0" lvl="0" indent="0" algn="ctr" defTabSz="914400" fontAlgn="base">
                <a:lnSpc>
                  <a:spcPct val="100000"/>
                </a:lnSpc>
                <a:spcBef>
                  <a:spcPct val="0"/>
                </a:spcBef>
                <a:spcAft>
                  <a:spcPct val="0"/>
                </a:spcAft>
                <a:buClrTx/>
                <a:buSzTx/>
                <a:buFontTx/>
                <a:buNone/>
                <a:tabLst/>
                <a:defRPr kumimoji="0" sz="2000" b="0" i="0" u="none" strike="noStrike" cap="none" normalizeH="0" baseline="0">
                  <a:ln>
                    <a:noFill/>
                  </a:ln>
                  <a:effectLst/>
                  <a:latin typeface="+mn-ea"/>
                  <a:cs typeface="Times New Roman" pitchFamily="18" charset="0"/>
                </a:defRPr>
              </a:lvl1pPr>
            </a:lstStyle>
            <a:p>
              <a:r>
                <a:rPr lang="en-US" altLang="zh-CN"/>
                <a:t>TreeSet</a:t>
              </a:r>
            </a:p>
          </p:txBody>
        </p:sp>
        <p:sp>
          <p:nvSpPr>
            <p:cNvPr id="58" name="矩形 9">
              <a:extLst>
                <a:ext uri="{FF2B5EF4-FFF2-40B4-BE49-F238E27FC236}">
                  <a16:creationId xmlns:a16="http://schemas.microsoft.com/office/drawing/2014/main" id="{2FA985AC-0E19-4301-9F4F-16975278B7B2}"/>
                </a:ext>
              </a:extLst>
            </p:cNvPr>
            <p:cNvSpPr>
              <a:spLocks noChangeArrowheads="1"/>
            </p:cNvSpPr>
            <p:nvPr/>
          </p:nvSpPr>
          <p:spPr bwMode="auto">
            <a:xfrm>
              <a:off x="8622140" y="1253212"/>
              <a:ext cx="2047203" cy="763682"/>
            </a:xfrm>
            <a:prstGeom prst="rect">
              <a:avLst/>
            </a:prstGeom>
            <a:solidFill>
              <a:schemeClr val="bg1">
                <a:lumMod val="65000"/>
              </a:schemeClr>
            </a:solidFill>
            <a:ln w="12700">
              <a:solidFill>
                <a:srgbClr val="1F4D78"/>
              </a:solid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sz="2000" dirty="0">
                  <a:solidFill>
                    <a:srgbClr val="000000"/>
                  </a:solidFill>
                  <a:latin typeface="+mn-ea"/>
                  <a:cs typeface="Times New Roman" pitchFamily="18" charset="0"/>
                </a:rPr>
                <a:t>Map</a:t>
              </a:r>
              <a:endParaRPr lang="en-US" altLang="zh-CN" sz="2000" dirty="0">
                <a:latin typeface="+mn-ea"/>
                <a:cs typeface="宋体" pitchFamily="2" charset="-122"/>
              </a:endParaRPr>
            </a:p>
            <a:p>
              <a:pPr algn="ctr" defTabSz="914217" eaLnBrk="0" fontAlgn="base" hangingPunct="0">
                <a:spcBef>
                  <a:spcPct val="0"/>
                </a:spcBef>
                <a:spcAft>
                  <a:spcPct val="0"/>
                </a:spcAft>
              </a:pPr>
              <a:r>
                <a:rPr lang="en-US" altLang="zh-CN" sz="2000" dirty="0">
                  <a:solidFill>
                    <a:srgbClr val="000000"/>
                  </a:solidFill>
                  <a:latin typeface="+mn-ea"/>
                  <a:cs typeface="Times New Roman" pitchFamily="18" charset="0"/>
                </a:rPr>
                <a:t>&lt;interface&gt;</a:t>
              </a:r>
              <a:endParaRPr lang="en-US" altLang="zh-CN" sz="2000" dirty="0">
                <a:latin typeface="+mn-ea"/>
              </a:endParaRPr>
            </a:p>
          </p:txBody>
        </p:sp>
        <p:sp>
          <p:nvSpPr>
            <p:cNvPr id="59" name="文本框 8">
              <a:extLst>
                <a:ext uri="{FF2B5EF4-FFF2-40B4-BE49-F238E27FC236}">
                  <a16:creationId xmlns:a16="http://schemas.microsoft.com/office/drawing/2014/main" id="{8B87B475-3A99-40E3-81C6-ADDEFDB45F01}"/>
                </a:ext>
              </a:extLst>
            </p:cNvPr>
            <p:cNvSpPr txBox="1">
              <a:spLocks noChangeArrowheads="1"/>
            </p:cNvSpPr>
            <p:nvPr/>
          </p:nvSpPr>
          <p:spPr bwMode="auto">
            <a:xfrm>
              <a:off x="8076205" y="4345650"/>
              <a:ext cx="1501269" cy="488682"/>
            </a:xfrm>
            <a:prstGeom prst="rect">
              <a:avLst/>
            </a:prstGeom>
            <a:solidFill>
              <a:schemeClr val="accent5">
                <a:lumMod val="40000"/>
                <a:lumOff val="6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defPPr>
                <a:defRPr lang="en-US"/>
              </a:defPPr>
              <a:lvl1pPr marR="0" lvl="0" indent="0" algn="ctr" defTabSz="914400" fontAlgn="base">
                <a:lnSpc>
                  <a:spcPct val="100000"/>
                </a:lnSpc>
                <a:spcBef>
                  <a:spcPct val="0"/>
                </a:spcBef>
                <a:spcAft>
                  <a:spcPct val="0"/>
                </a:spcAft>
                <a:buClrTx/>
                <a:buSzTx/>
                <a:buFontTx/>
                <a:buNone/>
                <a:tabLst/>
                <a:defRPr kumimoji="0" sz="2000" b="0" i="0" u="none" strike="noStrike" cap="none" normalizeH="0" baseline="0">
                  <a:ln>
                    <a:noFill/>
                  </a:ln>
                  <a:effectLst/>
                  <a:latin typeface="+mn-ea"/>
                  <a:cs typeface="Times New Roman" pitchFamily="18" charset="0"/>
                </a:defRPr>
              </a:lvl1pPr>
            </a:lstStyle>
            <a:p>
              <a:r>
                <a:rPr lang="en-US" altLang="zh-CN" dirty="0" err="1"/>
                <a:t>HashMap</a:t>
              </a:r>
              <a:endParaRPr lang="en-US" altLang="zh-CN" dirty="0"/>
            </a:p>
          </p:txBody>
        </p:sp>
        <p:sp>
          <p:nvSpPr>
            <p:cNvPr id="60" name="文本框 8">
              <a:extLst>
                <a:ext uri="{FF2B5EF4-FFF2-40B4-BE49-F238E27FC236}">
                  <a16:creationId xmlns:a16="http://schemas.microsoft.com/office/drawing/2014/main" id="{F37B68C2-CAC2-4C04-BB8D-96BC662154CD}"/>
                </a:ext>
              </a:extLst>
            </p:cNvPr>
            <p:cNvSpPr txBox="1">
              <a:spLocks noChangeArrowheads="1"/>
            </p:cNvSpPr>
            <p:nvPr/>
          </p:nvSpPr>
          <p:spPr bwMode="auto">
            <a:xfrm>
              <a:off x="9928534" y="4345650"/>
              <a:ext cx="1501269" cy="488682"/>
            </a:xfrm>
            <a:prstGeom prst="rect">
              <a:avLst/>
            </a:prstGeom>
            <a:solidFill>
              <a:schemeClr val="accent5">
                <a:lumMod val="40000"/>
                <a:lumOff val="6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defPPr>
                <a:defRPr lang="en-US"/>
              </a:defPPr>
              <a:lvl1pPr marR="0" lvl="0" indent="0" algn="ctr" defTabSz="914400" fontAlgn="base">
                <a:lnSpc>
                  <a:spcPct val="100000"/>
                </a:lnSpc>
                <a:spcBef>
                  <a:spcPct val="0"/>
                </a:spcBef>
                <a:spcAft>
                  <a:spcPct val="0"/>
                </a:spcAft>
                <a:buClrTx/>
                <a:buSzTx/>
                <a:buFontTx/>
                <a:buNone/>
                <a:tabLst/>
                <a:defRPr kumimoji="0" sz="2000" b="0" i="0" u="none" strike="noStrike" cap="none" normalizeH="0" baseline="0">
                  <a:ln>
                    <a:noFill/>
                  </a:ln>
                  <a:effectLst/>
                  <a:latin typeface="+mn-ea"/>
                  <a:cs typeface="Times New Roman" pitchFamily="18" charset="0"/>
                </a:defRPr>
              </a:lvl1pPr>
            </a:lstStyle>
            <a:p>
              <a:r>
                <a:rPr lang="en-US" altLang="zh-CN"/>
                <a:t>TreeMap</a:t>
              </a:r>
            </a:p>
          </p:txBody>
        </p:sp>
        <p:sp>
          <p:nvSpPr>
            <p:cNvPr id="61" name="直接连接符 12">
              <a:extLst>
                <a:ext uri="{FF2B5EF4-FFF2-40B4-BE49-F238E27FC236}">
                  <a16:creationId xmlns:a16="http://schemas.microsoft.com/office/drawing/2014/main" id="{B4EDECB5-B65B-4064-B554-EA7FFB467069}"/>
                </a:ext>
              </a:extLst>
            </p:cNvPr>
            <p:cNvSpPr>
              <a:spLocks noChangeShapeType="1"/>
            </p:cNvSpPr>
            <p:nvPr/>
          </p:nvSpPr>
          <p:spPr bwMode="auto">
            <a:xfrm>
              <a:off x="2194564" y="2367481"/>
              <a:ext cx="3644067" cy="10022"/>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62" name="直接连接符 14">
              <a:extLst>
                <a:ext uri="{FF2B5EF4-FFF2-40B4-BE49-F238E27FC236}">
                  <a16:creationId xmlns:a16="http://schemas.microsoft.com/office/drawing/2014/main" id="{37D7B7C7-FA8B-4031-B0BA-247F01ED49A4}"/>
                </a:ext>
              </a:extLst>
            </p:cNvPr>
            <p:cNvSpPr>
              <a:spLocks noChangeShapeType="1"/>
            </p:cNvSpPr>
            <p:nvPr/>
          </p:nvSpPr>
          <p:spPr bwMode="auto">
            <a:xfrm>
              <a:off x="2187809" y="2367481"/>
              <a:ext cx="0" cy="332752"/>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63" name="直接连接符 15">
              <a:extLst>
                <a:ext uri="{FF2B5EF4-FFF2-40B4-BE49-F238E27FC236}">
                  <a16:creationId xmlns:a16="http://schemas.microsoft.com/office/drawing/2014/main" id="{46435658-BED3-48B0-A667-FB9E72425664}"/>
                </a:ext>
              </a:extLst>
            </p:cNvPr>
            <p:cNvSpPr>
              <a:spLocks noChangeShapeType="1"/>
            </p:cNvSpPr>
            <p:nvPr/>
          </p:nvSpPr>
          <p:spPr bwMode="auto">
            <a:xfrm>
              <a:off x="5845591" y="2371898"/>
              <a:ext cx="0" cy="322900"/>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64" name="直接连接符 16">
              <a:extLst>
                <a:ext uri="{FF2B5EF4-FFF2-40B4-BE49-F238E27FC236}">
                  <a16:creationId xmlns:a16="http://schemas.microsoft.com/office/drawing/2014/main" id="{05B60EBF-8D96-43DE-9B6E-30A6E719748F}"/>
                </a:ext>
              </a:extLst>
            </p:cNvPr>
            <p:cNvSpPr>
              <a:spLocks noChangeShapeType="1"/>
            </p:cNvSpPr>
            <p:nvPr/>
          </p:nvSpPr>
          <p:spPr bwMode="auto">
            <a:xfrm flipV="1">
              <a:off x="1317221" y="3929837"/>
              <a:ext cx="1871776" cy="510"/>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65" name="直接箭头连接符 17">
              <a:extLst>
                <a:ext uri="{FF2B5EF4-FFF2-40B4-BE49-F238E27FC236}">
                  <a16:creationId xmlns:a16="http://schemas.microsoft.com/office/drawing/2014/main" id="{4C5A9875-C880-4EBF-9031-4D3F42EA6960}"/>
                </a:ext>
              </a:extLst>
            </p:cNvPr>
            <p:cNvSpPr>
              <a:spLocks noChangeShapeType="1"/>
            </p:cNvSpPr>
            <p:nvPr/>
          </p:nvSpPr>
          <p:spPr bwMode="auto">
            <a:xfrm flipV="1">
              <a:off x="2187809" y="3496699"/>
              <a:ext cx="6755" cy="1703508"/>
            </a:xfrm>
            <a:prstGeom prst="straightConnector1">
              <a:avLst/>
            </a:prstGeom>
            <a:noFill/>
            <a:ln w="6350">
              <a:solidFill>
                <a:srgbClr val="5B9BD5"/>
              </a:solidFill>
              <a:miter lim="800000"/>
              <a:headEnd/>
              <a:tailEnd type="triangle" w="med" len="me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66" name="直接连接符 18">
              <a:extLst>
                <a:ext uri="{FF2B5EF4-FFF2-40B4-BE49-F238E27FC236}">
                  <a16:creationId xmlns:a16="http://schemas.microsoft.com/office/drawing/2014/main" id="{5E82506E-EE69-4C46-B75B-ACE1E10F9ACF}"/>
                </a:ext>
              </a:extLst>
            </p:cNvPr>
            <p:cNvSpPr>
              <a:spLocks noChangeShapeType="1"/>
            </p:cNvSpPr>
            <p:nvPr/>
          </p:nvSpPr>
          <p:spPr bwMode="auto">
            <a:xfrm flipV="1">
              <a:off x="1312512" y="3929327"/>
              <a:ext cx="0" cy="415303"/>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67" name="直接连接符 19">
              <a:extLst>
                <a:ext uri="{FF2B5EF4-FFF2-40B4-BE49-F238E27FC236}">
                  <a16:creationId xmlns:a16="http://schemas.microsoft.com/office/drawing/2014/main" id="{03E88402-AB75-4D96-8C7F-72E84759F9DC}"/>
                </a:ext>
              </a:extLst>
            </p:cNvPr>
            <p:cNvSpPr>
              <a:spLocks noChangeShapeType="1"/>
            </p:cNvSpPr>
            <p:nvPr/>
          </p:nvSpPr>
          <p:spPr bwMode="auto">
            <a:xfrm flipV="1">
              <a:off x="3184288" y="3930686"/>
              <a:ext cx="4708" cy="414454"/>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68" name="直接连接符 20">
              <a:extLst>
                <a:ext uri="{FF2B5EF4-FFF2-40B4-BE49-F238E27FC236}">
                  <a16:creationId xmlns:a16="http://schemas.microsoft.com/office/drawing/2014/main" id="{CD388795-7069-4E42-B008-5F73D11DA5CC}"/>
                </a:ext>
              </a:extLst>
            </p:cNvPr>
            <p:cNvSpPr>
              <a:spLocks noChangeShapeType="1"/>
            </p:cNvSpPr>
            <p:nvPr/>
          </p:nvSpPr>
          <p:spPr bwMode="auto">
            <a:xfrm>
              <a:off x="5028429" y="3950899"/>
              <a:ext cx="1754278" cy="0"/>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69" name="直接连接符 21">
              <a:extLst>
                <a:ext uri="{FF2B5EF4-FFF2-40B4-BE49-F238E27FC236}">
                  <a16:creationId xmlns:a16="http://schemas.microsoft.com/office/drawing/2014/main" id="{10052624-09CD-4551-BFB3-F85B24B827F6}"/>
                </a:ext>
              </a:extLst>
            </p:cNvPr>
            <p:cNvSpPr>
              <a:spLocks noChangeShapeType="1"/>
            </p:cNvSpPr>
            <p:nvPr/>
          </p:nvSpPr>
          <p:spPr bwMode="auto">
            <a:xfrm flipV="1">
              <a:off x="6777999" y="3950899"/>
              <a:ext cx="4708" cy="414284"/>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70" name="直接连接符 22">
              <a:extLst>
                <a:ext uri="{FF2B5EF4-FFF2-40B4-BE49-F238E27FC236}">
                  <a16:creationId xmlns:a16="http://schemas.microsoft.com/office/drawing/2014/main" id="{0A9F1C30-EC65-4C08-AFB0-C17BD5B8762F}"/>
                </a:ext>
              </a:extLst>
            </p:cNvPr>
            <p:cNvSpPr>
              <a:spLocks noChangeShapeType="1"/>
            </p:cNvSpPr>
            <p:nvPr/>
          </p:nvSpPr>
          <p:spPr bwMode="auto">
            <a:xfrm flipV="1">
              <a:off x="5028429" y="3940708"/>
              <a:ext cx="4708" cy="414454"/>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71" name="直接箭头连接符 23">
              <a:extLst>
                <a:ext uri="{FF2B5EF4-FFF2-40B4-BE49-F238E27FC236}">
                  <a16:creationId xmlns:a16="http://schemas.microsoft.com/office/drawing/2014/main" id="{0C54D632-7C03-4D1C-BEBE-79E746ACB0AB}"/>
                </a:ext>
              </a:extLst>
            </p:cNvPr>
            <p:cNvSpPr>
              <a:spLocks noChangeShapeType="1"/>
            </p:cNvSpPr>
            <p:nvPr/>
          </p:nvSpPr>
          <p:spPr bwMode="auto">
            <a:xfrm flipV="1">
              <a:off x="5877319" y="3478863"/>
              <a:ext cx="0" cy="482058"/>
            </a:xfrm>
            <a:prstGeom prst="straightConnector1">
              <a:avLst/>
            </a:prstGeom>
            <a:noFill/>
            <a:ln w="6350">
              <a:solidFill>
                <a:srgbClr val="5B9BD5"/>
              </a:solidFill>
              <a:miter lim="800000"/>
              <a:headEnd/>
              <a:tailEnd type="triangle" w="med" len="me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72" name="直接连接符 24">
              <a:extLst>
                <a:ext uri="{FF2B5EF4-FFF2-40B4-BE49-F238E27FC236}">
                  <a16:creationId xmlns:a16="http://schemas.microsoft.com/office/drawing/2014/main" id="{C0556850-0FD6-472F-B150-F36AC6083E50}"/>
                </a:ext>
              </a:extLst>
            </p:cNvPr>
            <p:cNvSpPr>
              <a:spLocks noChangeShapeType="1"/>
            </p:cNvSpPr>
            <p:nvPr/>
          </p:nvSpPr>
          <p:spPr bwMode="auto">
            <a:xfrm>
              <a:off x="8822746" y="3325482"/>
              <a:ext cx="1754278" cy="0"/>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73" name="直接连接符 25">
              <a:extLst>
                <a:ext uri="{FF2B5EF4-FFF2-40B4-BE49-F238E27FC236}">
                  <a16:creationId xmlns:a16="http://schemas.microsoft.com/office/drawing/2014/main" id="{71039590-20EC-4595-948D-92392117AAFE}"/>
                </a:ext>
              </a:extLst>
            </p:cNvPr>
            <p:cNvSpPr>
              <a:spLocks noChangeShapeType="1"/>
            </p:cNvSpPr>
            <p:nvPr/>
          </p:nvSpPr>
          <p:spPr bwMode="auto">
            <a:xfrm flipV="1">
              <a:off x="10594628" y="3325482"/>
              <a:ext cx="20675" cy="999446"/>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74" name="直接连接符 26">
              <a:extLst>
                <a:ext uri="{FF2B5EF4-FFF2-40B4-BE49-F238E27FC236}">
                  <a16:creationId xmlns:a16="http://schemas.microsoft.com/office/drawing/2014/main" id="{0BE3C31E-71FF-4BEB-BD93-99629B34EEE4}"/>
                </a:ext>
              </a:extLst>
            </p:cNvPr>
            <p:cNvSpPr>
              <a:spLocks noChangeShapeType="1"/>
            </p:cNvSpPr>
            <p:nvPr/>
          </p:nvSpPr>
          <p:spPr bwMode="auto">
            <a:xfrm flipV="1">
              <a:off x="8844853" y="3345695"/>
              <a:ext cx="0" cy="969041"/>
            </a:xfrm>
            <a:prstGeom prst="line">
              <a:avLst/>
            </a:prstGeom>
            <a:noFill/>
            <a:ln w="6350">
              <a:solidFill>
                <a:srgbClr val="5B9BD5"/>
              </a:solidFill>
              <a:miter lim="800000"/>
              <a:headEnd/>
              <a:tailEn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75" name="直接箭头连接符 27">
              <a:extLst>
                <a:ext uri="{FF2B5EF4-FFF2-40B4-BE49-F238E27FC236}">
                  <a16:creationId xmlns:a16="http://schemas.microsoft.com/office/drawing/2014/main" id="{9F242260-723E-46C4-BAE1-4EAB286CFAC3}"/>
                </a:ext>
              </a:extLst>
            </p:cNvPr>
            <p:cNvSpPr>
              <a:spLocks noChangeShapeType="1"/>
            </p:cNvSpPr>
            <p:nvPr/>
          </p:nvSpPr>
          <p:spPr bwMode="auto">
            <a:xfrm flipV="1">
              <a:off x="9693743" y="2058170"/>
              <a:ext cx="0" cy="1260687"/>
            </a:xfrm>
            <a:prstGeom prst="straightConnector1">
              <a:avLst/>
            </a:prstGeom>
            <a:noFill/>
            <a:ln w="6350">
              <a:solidFill>
                <a:srgbClr val="5B9BD5"/>
              </a:solidFill>
              <a:miter lim="800000"/>
              <a:headEnd/>
              <a:tailEnd type="triangle" w="med" len="med"/>
            </a:ln>
          </p:spPr>
          <p:txBody>
            <a:bodyPr vert="horz" wrap="square" lIns="91419" tIns="45709" rIns="91419" bIns="45709" numCol="1" anchor="ctr" anchorCtr="0" compatLnSpc="1">
              <a:prstTxWarp prst="textNoShape">
                <a:avLst/>
              </a:prstTxWarp>
            </a:bodyPr>
            <a:lstStyle/>
            <a:p>
              <a:endParaRPr lang="zh-CN" altLang="en-US" sz="2000">
                <a:latin typeface="+mn-ea"/>
              </a:endParaRPr>
            </a:p>
          </p:txBody>
        </p:sp>
        <p:sp>
          <p:nvSpPr>
            <p:cNvPr id="76" name="文本框 5">
              <a:extLst>
                <a:ext uri="{FF2B5EF4-FFF2-40B4-BE49-F238E27FC236}">
                  <a16:creationId xmlns:a16="http://schemas.microsoft.com/office/drawing/2014/main" id="{DC05D00F-2ADE-4372-8B54-87E240F64838}"/>
                </a:ext>
              </a:extLst>
            </p:cNvPr>
            <p:cNvSpPr txBox="1">
              <a:spLocks noChangeArrowheads="1"/>
            </p:cNvSpPr>
            <p:nvPr/>
          </p:nvSpPr>
          <p:spPr bwMode="auto">
            <a:xfrm>
              <a:off x="1407903" y="5200886"/>
              <a:ext cx="1559813" cy="488682"/>
            </a:xfrm>
            <a:prstGeom prst="rect">
              <a:avLst/>
            </a:prstGeom>
            <a:solidFill>
              <a:schemeClr val="accent2">
                <a:lumMod val="40000"/>
                <a:lumOff val="6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sz="2000">
                  <a:latin typeface="+mn-ea"/>
                  <a:cs typeface="Times New Roman" pitchFamily="18" charset="0"/>
                </a:rPr>
                <a:t>Vector</a:t>
              </a:r>
              <a:endParaRPr lang="en-US" altLang="zh-CN" sz="2000">
                <a:latin typeface="+mn-ea"/>
              </a:endParaRPr>
            </a:p>
          </p:txBody>
        </p:sp>
        <p:sp>
          <p:nvSpPr>
            <p:cNvPr id="77" name="文本框 5">
              <a:extLst>
                <a:ext uri="{FF2B5EF4-FFF2-40B4-BE49-F238E27FC236}">
                  <a16:creationId xmlns:a16="http://schemas.microsoft.com/office/drawing/2014/main" id="{EE4CA1E1-03F2-4C36-A70F-3BCBFD23DF67}"/>
                </a:ext>
              </a:extLst>
            </p:cNvPr>
            <p:cNvSpPr txBox="1">
              <a:spLocks noChangeArrowheads="1"/>
            </p:cNvSpPr>
            <p:nvPr/>
          </p:nvSpPr>
          <p:spPr bwMode="auto">
            <a:xfrm>
              <a:off x="1388456" y="6090773"/>
              <a:ext cx="1559813" cy="488512"/>
            </a:xfrm>
            <a:prstGeom prst="rect">
              <a:avLst/>
            </a:prstGeom>
            <a:solidFill>
              <a:schemeClr val="accent4">
                <a:lumMod val="40000"/>
                <a:lumOff val="60000"/>
              </a:schemeClr>
            </a:solidFill>
            <a:ln w="6350">
              <a:solidFill>
                <a:srgbClr val="000000"/>
              </a:solid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sz="2000">
                  <a:latin typeface="+mn-ea"/>
                  <a:cs typeface="Times New Roman" pitchFamily="18" charset="0"/>
                </a:rPr>
                <a:t>Stack</a:t>
              </a:r>
              <a:endParaRPr lang="en-US" altLang="zh-CN" sz="2000">
                <a:latin typeface="+mn-ea"/>
              </a:endParaRPr>
            </a:p>
          </p:txBody>
        </p:sp>
      </p:grpSp>
    </p:spTree>
    <p:extLst>
      <p:ext uri="{BB962C8B-B14F-4D97-AF65-F5344CB8AC3E}">
        <p14:creationId xmlns:p14="http://schemas.microsoft.com/office/powerpoint/2010/main" val="188099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p:cTn id="24" dur="1000" fill="hold"/>
                                        <p:tgtEl>
                                          <p:spTgt spid="29"/>
                                        </p:tgtEl>
                                        <p:attrNameLst>
                                          <p:attrName>ppt_w</p:attrName>
                                        </p:attrNameLst>
                                      </p:cBhvr>
                                      <p:tavLst>
                                        <p:tav tm="0">
                                          <p:val>
                                            <p:fltVal val="0"/>
                                          </p:val>
                                        </p:tav>
                                        <p:tav tm="100000">
                                          <p:val>
                                            <p:strVal val="#ppt_w"/>
                                          </p:val>
                                        </p:tav>
                                      </p:tavLst>
                                    </p:anim>
                                    <p:anim calcmode="lin" valueType="num">
                                      <p:cBhvr>
                                        <p:cTn id="25" dur="1000" fill="hold"/>
                                        <p:tgtEl>
                                          <p:spTgt spid="29"/>
                                        </p:tgtEl>
                                        <p:attrNameLst>
                                          <p:attrName>ppt_h</p:attrName>
                                        </p:attrNameLst>
                                      </p:cBhvr>
                                      <p:tavLst>
                                        <p:tav tm="0">
                                          <p:val>
                                            <p:fltVal val="0"/>
                                          </p:val>
                                        </p:tav>
                                        <p:tav tm="100000">
                                          <p:val>
                                            <p:strVal val="#ppt_h"/>
                                          </p:val>
                                        </p:tav>
                                      </p:tavLst>
                                    </p:anim>
                                    <p:anim calcmode="lin" valueType="num">
                                      <p:cBhvr>
                                        <p:cTn id="26" dur="1000" fill="hold"/>
                                        <p:tgtEl>
                                          <p:spTgt spid="29"/>
                                        </p:tgtEl>
                                        <p:attrNameLst>
                                          <p:attrName>style.rotation</p:attrName>
                                        </p:attrNameLst>
                                      </p:cBhvr>
                                      <p:tavLst>
                                        <p:tav tm="0">
                                          <p:val>
                                            <p:fltVal val="90"/>
                                          </p:val>
                                        </p:tav>
                                        <p:tav tm="100000">
                                          <p:val>
                                            <p:fltVal val="0"/>
                                          </p:val>
                                        </p:tav>
                                      </p:tavLst>
                                    </p:anim>
                                    <p:animEffect transition="in" filter="fade">
                                      <p:cBhvr>
                                        <p:cTn id="2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8" name="Rectangle 32">
            <a:extLst>
              <a:ext uri="{FF2B5EF4-FFF2-40B4-BE49-F238E27FC236}">
                <a16:creationId xmlns:a16="http://schemas.microsoft.com/office/drawing/2014/main" id="{25DE7A85-A859-4E94-9206-72D8C67387C6}"/>
              </a:ext>
            </a:extLst>
          </p:cNvPr>
          <p:cNvSpPr>
            <a:spLocks noChangeArrowheads="1"/>
          </p:cNvSpPr>
          <p:nvPr/>
        </p:nvSpPr>
        <p:spPr bwMode="auto">
          <a:xfrm>
            <a:off x="2205" y="-184624"/>
            <a:ext cx="184688"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endParaRPr lang="zh-CN" altLang="en-US">
              <a:solidFill>
                <a:schemeClr val="tx1">
                  <a:lumMod val="95000"/>
                  <a:lumOff val="5000"/>
                </a:schemeClr>
              </a:solidFill>
              <a:latin typeface="仿宋" panose="02010609060101010101" pitchFamily="49" charset="-122"/>
              <a:ea typeface="仿宋" panose="02010609060101010101" pitchFamily="49" charset="-122"/>
            </a:endParaRPr>
          </a:p>
        </p:txBody>
      </p:sp>
      <p:sp>
        <p:nvSpPr>
          <p:cNvPr id="79" name="矩形 78">
            <a:extLst>
              <a:ext uri="{FF2B5EF4-FFF2-40B4-BE49-F238E27FC236}">
                <a16:creationId xmlns:a16="http://schemas.microsoft.com/office/drawing/2014/main" id="{264FF5F9-114B-490E-A2FB-1AC2495884AB}"/>
              </a:ext>
            </a:extLst>
          </p:cNvPr>
          <p:cNvSpPr/>
          <p:nvPr/>
        </p:nvSpPr>
        <p:spPr>
          <a:xfrm>
            <a:off x="609458" y="1500476"/>
            <a:ext cx="10970261" cy="984500"/>
          </a:xfrm>
          <a:prstGeom prst="rect">
            <a:avLst/>
          </a:prstGeom>
        </p:spPr>
        <p:txBody>
          <a:bodyPr wrap="square">
            <a:spAutoFit/>
          </a:bodyPr>
          <a:lstStyle/>
          <a:p>
            <a:pPr indent="457109">
              <a:lnSpc>
                <a:spcPct val="130000"/>
              </a:lnSpc>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的集合类主要继承了</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Map</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接口和</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Collection</a:t>
            </a:r>
            <a:r>
              <a:rPr lang="zh-CN"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接口</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。其中</a:t>
            </a:r>
            <a:r>
              <a:rPr lang="zh-CN"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Collection</a:t>
            </a:r>
            <a:r>
              <a:rPr lang="zh-CN"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接口中定义了大多数集合类支持的方法。</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下面给出</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Collection</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接口的部分方法。</a:t>
            </a:r>
          </a:p>
        </p:txBody>
      </p:sp>
      <p:graphicFrame>
        <p:nvGraphicFramePr>
          <p:cNvPr id="80" name="表格 79">
            <a:extLst>
              <a:ext uri="{FF2B5EF4-FFF2-40B4-BE49-F238E27FC236}">
                <a16:creationId xmlns:a16="http://schemas.microsoft.com/office/drawing/2014/main" id="{F2DE6B39-29E0-4CA3-B7F3-ED4A8B052B0D}"/>
              </a:ext>
            </a:extLst>
          </p:cNvPr>
          <p:cNvGraphicFramePr>
            <a:graphicFrameLocks noGrp="1"/>
          </p:cNvGraphicFramePr>
          <p:nvPr>
            <p:extLst>
              <p:ext uri="{D42A27DB-BD31-4B8C-83A1-F6EECF244321}">
                <p14:modId xmlns:p14="http://schemas.microsoft.com/office/powerpoint/2010/main" val="2117615652"/>
              </p:ext>
            </p:extLst>
          </p:nvPr>
        </p:nvGraphicFramePr>
        <p:xfrm>
          <a:off x="818995" y="1992726"/>
          <a:ext cx="11065453" cy="4892054"/>
        </p:xfrm>
        <a:graphic>
          <a:graphicData uri="http://schemas.openxmlformats.org/drawingml/2006/table">
            <a:tbl>
              <a:tblPr firstRow="1" firstCol="1" bandRow="1" bandCol="1">
                <a:tableStyleId>{93296810-A885-4BE3-A3E7-6D5BEEA58F35}</a:tableStyleId>
              </a:tblPr>
              <a:tblGrid>
                <a:gridCol w="1735828">
                  <a:extLst>
                    <a:ext uri="{9D8B030D-6E8A-4147-A177-3AD203B41FA5}">
                      <a16:colId xmlns:a16="http://schemas.microsoft.com/office/drawing/2014/main" val="20000"/>
                    </a:ext>
                  </a:extLst>
                </a:gridCol>
                <a:gridCol w="3609335">
                  <a:extLst>
                    <a:ext uri="{9D8B030D-6E8A-4147-A177-3AD203B41FA5}">
                      <a16:colId xmlns:a16="http://schemas.microsoft.com/office/drawing/2014/main" val="20001"/>
                    </a:ext>
                  </a:extLst>
                </a:gridCol>
                <a:gridCol w="5720290">
                  <a:extLst>
                    <a:ext uri="{9D8B030D-6E8A-4147-A177-3AD203B41FA5}">
                      <a16:colId xmlns:a16="http://schemas.microsoft.com/office/drawing/2014/main" val="20002"/>
                    </a:ext>
                  </a:extLst>
                </a:gridCol>
              </a:tblGrid>
              <a:tr h="471956">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返回类型</a:t>
                      </a:r>
                    </a:p>
                  </a:txBody>
                  <a:tcPr marL="68564" marR="68564" marT="0" marB="0" anchor="ctr"/>
                </a:tc>
                <a:tc>
                  <a:txBody>
                    <a:bodyPr/>
                    <a:lstStyle/>
                    <a:p>
                      <a:pPr indent="540385" algn="l">
                        <a:spcAft>
                          <a:spcPts val="0"/>
                        </a:spcAft>
                      </a:pPr>
                      <a:r>
                        <a:rPr lang="zh-CN" sz="1800" b="1" kern="100">
                          <a:effectLst/>
                          <a:latin typeface="仿宋" panose="02010609060101010101" pitchFamily="49" charset="-122"/>
                          <a:ea typeface="仿宋" panose="02010609060101010101" pitchFamily="49" charset="-122"/>
                        </a:rPr>
                        <a:t>方法名</a:t>
                      </a: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方法功能</a:t>
                      </a:r>
                    </a:p>
                  </a:txBody>
                  <a:tcPr marL="68564" marR="68564" marT="0" marB="0" anchor="ctr"/>
                </a:tc>
                <a:extLst>
                  <a:ext uri="{0D108BD9-81ED-4DB2-BD59-A6C34878D82A}">
                    <a16:rowId xmlns:a16="http://schemas.microsoft.com/office/drawing/2014/main" val="10000"/>
                  </a:ext>
                </a:extLst>
              </a:tr>
              <a:tr h="337630">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boolean</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a:effectLst/>
                          <a:latin typeface="仿宋" panose="02010609060101010101" pitchFamily="49" charset="-122"/>
                          <a:ea typeface="仿宋" panose="02010609060101010101" pitchFamily="49" charset="-122"/>
                        </a:rPr>
                        <a:t>add(E e)</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向集合中添加新元素</a:t>
                      </a:r>
                    </a:p>
                  </a:txBody>
                  <a:tcPr marL="68564" marR="68564" marT="0" marB="0" anchor="ctr"/>
                </a:tc>
                <a:extLst>
                  <a:ext uri="{0D108BD9-81ED-4DB2-BD59-A6C34878D82A}">
                    <a16:rowId xmlns:a16="http://schemas.microsoft.com/office/drawing/2014/main" val="10001"/>
                  </a:ext>
                </a:extLst>
              </a:tr>
              <a:tr h="365760">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boolean</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addAll</a:t>
                      </a:r>
                      <a:r>
                        <a:rPr lang="en-US" sz="1800" b="1" kern="100" dirty="0">
                          <a:effectLst/>
                          <a:latin typeface="仿宋" panose="02010609060101010101" pitchFamily="49" charset="-122"/>
                          <a:ea typeface="仿宋" panose="02010609060101010101" pitchFamily="49" charset="-122"/>
                        </a:rPr>
                        <a:t>(Collection c)</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将指定集合中的所有元素添加到当前集合中。</a:t>
                      </a:r>
                    </a:p>
                  </a:txBody>
                  <a:tcPr marL="68564" marR="68564" marT="0" marB="0" anchor="ctr"/>
                </a:tc>
                <a:extLst>
                  <a:ext uri="{0D108BD9-81ED-4DB2-BD59-A6C34878D82A}">
                    <a16:rowId xmlns:a16="http://schemas.microsoft.com/office/drawing/2014/main" val="10002"/>
                  </a:ext>
                </a:extLst>
              </a:tr>
              <a:tr h="365760">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boolean</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a:effectLst/>
                          <a:latin typeface="仿宋" panose="02010609060101010101" pitchFamily="49" charset="-122"/>
                          <a:ea typeface="仿宋" panose="02010609060101010101" pitchFamily="49" charset="-122"/>
                        </a:rPr>
                        <a:t>remove(Object o)</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删除当前集合中包含的指定元素</a:t>
                      </a:r>
                    </a:p>
                  </a:txBody>
                  <a:tcPr marL="68564" marR="68564" marT="0" marB="0" anchor="ctr"/>
                </a:tc>
                <a:extLst>
                  <a:ext uri="{0D108BD9-81ED-4DB2-BD59-A6C34878D82A}">
                    <a16:rowId xmlns:a16="http://schemas.microsoft.com/office/drawing/2014/main" val="10003"/>
                  </a:ext>
                </a:extLst>
              </a:tr>
              <a:tr h="337625">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boolean</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removeAll</a:t>
                      </a:r>
                      <a:r>
                        <a:rPr lang="en-US" sz="1800" b="1" kern="100" dirty="0">
                          <a:effectLst/>
                          <a:latin typeface="仿宋" panose="02010609060101010101" pitchFamily="49" charset="-122"/>
                          <a:ea typeface="仿宋" panose="02010609060101010101" pitchFamily="49" charset="-122"/>
                        </a:rPr>
                        <a:t>(Collection c)</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删除当前集合中与指定集合相同的所有元素</a:t>
                      </a:r>
                    </a:p>
                  </a:txBody>
                  <a:tcPr marL="68564" marR="68564" marT="0" marB="0" anchor="ctr"/>
                </a:tc>
                <a:extLst>
                  <a:ext uri="{0D108BD9-81ED-4DB2-BD59-A6C34878D82A}">
                    <a16:rowId xmlns:a16="http://schemas.microsoft.com/office/drawing/2014/main" val="10004"/>
                  </a:ext>
                </a:extLst>
              </a:tr>
              <a:tr h="450166">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boolean</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retainAll</a:t>
                      </a:r>
                      <a:r>
                        <a:rPr lang="en-US" sz="1800" b="1" kern="100" dirty="0">
                          <a:effectLst/>
                          <a:latin typeface="仿宋" panose="02010609060101010101" pitchFamily="49" charset="-122"/>
                          <a:ea typeface="仿宋" panose="02010609060101010101" pitchFamily="49" charset="-122"/>
                        </a:rPr>
                        <a:t>(Collection c)</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保留当前集合中与指定集合相同的所有元素</a:t>
                      </a:r>
                    </a:p>
                  </a:txBody>
                  <a:tcPr marL="68564" marR="68564" marT="0" marB="0" anchor="ctr"/>
                </a:tc>
                <a:extLst>
                  <a:ext uri="{0D108BD9-81ED-4DB2-BD59-A6C34878D82A}">
                    <a16:rowId xmlns:a16="http://schemas.microsoft.com/office/drawing/2014/main" val="10005"/>
                  </a:ext>
                </a:extLst>
              </a:tr>
              <a:tr h="299411">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void</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a:effectLst/>
                          <a:latin typeface="仿宋" panose="02010609060101010101" pitchFamily="49" charset="-122"/>
                          <a:ea typeface="仿宋" panose="02010609060101010101" pitchFamily="49" charset="-122"/>
                        </a:rPr>
                        <a:t>clear()</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删除当前集合中的所有元素</a:t>
                      </a:r>
                    </a:p>
                  </a:txBody>
                  <a:tcPr marL="68564" marR="68564" marT="0" marB="0" anchor="ctr"/>
                </a:tc>
                <a:extLst>
                  <a:ext uri="{0D108BD9-81ED-4DB2-BD59-A6C34878D82A}">
                    <a16:rowId xmlns:a16="http://schemas.microsoft.com/office/drawing/2014/main" val="10006"/>
                  </a:ext>
                </a:extLst>
              </a:tr>
              <a:tr h="342314">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boolean</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a:effectLst/>
                          <a:latin typeface="仿宋" panose="02010609060101010101" pitchFamily="49" charset="-122"/>
                          <a:ea typeface="仿宋" panose="02010609060101010101" pitchFamily="49" charset="-122"/>
                        </a:rPr>
                        <a:t>contains(Object o)</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查找当前集合中是否有指定元素</a:t>
                      </a:r>
                    </a:p>
                  </a:txBody>
                  <a:tcPr marL="68564" marR="68564" marT="0" marB="0" anchor="ctr"/>
                </a:tc>
                <a:extLst>
                  <a:ext uri="{0D108BD9-81ED-4DB2-BD59-A6C34878D82A}">
                    <a16:rowId xmlns:a16="http://schemas.microsoft.com/office/drawing/2014/main" val="10007"/>
                  </a:ext>
                </a:extLst>
              </a:tr>
              <a:tr h="411254">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boolean</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containsAll</a:t>
                      </a:r>
                      <a:r>
                        <a:rPr lang="en-US" sz="1800" b="1" kern="100" dirty="0">
                          <a:effectLst/>
                          <a:latin typeface="仿宋" panose="02010609060101010101" pitchFamily="49" charset="-122"/>
                          <a:ea typeface="仿宋" panose="02010609060101010101" pitchFamily="49" charset="-122"/>
                        </a:rPr>
                        <a:t>(Collection c)</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查找当前集合中是否包含指定集合中的所有元素</a:t>
                      </a:r>
                    </a:p>
                  </a:txBody>
                  <a:tcPr marL="68564" marR="68564" marT="0" marB="0" anchor="ctr"/>
                </a:tc>
                <a:extLst>
                  <a:ext uri="{0D108BD9-81ED-4DB2-BD59-A6C34878D82A}">
                    <a16:rowId xmlns:a16="http://schemas.microsoft.com/office/drawing/2014/main" val="10008"/>
                  </a:ext>
                </a:extLst>
              </a:tr>
              <a:tr h="241249">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boolean</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isEmpty</a:t>
                      </a:r>
                      <a:r>
                        <a:rPr lang="en-US" sz="1800" b="1" kern="100" dirty="0">
                          <a:effectLst/>
                          <a:latin typeface="仿宋" panose="02010609060101010101" pitchFamily="49" charset="-122"/>
                          <a:ea typeface="仿宋" panose="02010609060101010101" pitchFamily="49" charset="-122"/>
                        </a:rPr>
                        <a:t>()</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当前集合是否为空</a:t>
                      </a:r>
                    </a:p>
                  </a:txBody>
                  <a:tcPr marL="68564" marR="68564" marT="0" marB="0" anchor="ctr"/>
                </a:tc>
                <a:extLst>
                  <a:ext uri="{0D108BD9-81ED-4DB2-BD59-A6C34878D82A}">
                    <a16:rowId xmlns:a16="http://schemas.microsoft.com/office/drawing/2014/main" val="10009"/>
                  </a:ext>
                </a:extLst>
              </a:tr>
              <a:tr h="299411">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int</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a:effectLst/>
                          <a:latin typeface="仿宋" panose="02010609060101010101" pitchFamily="49" charset="-122"/>
                          <a:ea typeface="仿宋" panose="02010609060101010101" pitchFamily="49" charset="-122"/>
                        </a:rPr>
                        <a:t>size()</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返回当前集合的元素个数</a:t>
                      </a:r>
                    </a:p>
                  </a:txBody>
                  <a:tcPr marL="68564" marR="68564" marT="0" marB="0" anchor="ctr"/>
                </a:tc>
                <a:extLst>
                  <a:ext uri="{0D108BD9-81ED-4DB2-BD59-A6C34878D82A}">
                    <a16:rowId xmlns:a16="http://schemas.microsoft.com/office/drawing/2014/main" val="10010"/>
                  </a:ext>
                </a:extLst>
              </a:tr>
              <a:tr h="299411">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Iterator</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a:effectLst/>
                          <a:latin typeface="仿宋" panose="02010609060101010101" pitchFamily="49" charset="-122"/>
                          <a:ea typeface="仿宋" panose="02010609060101010101" pitchFamily="49" charset="-122"/>
                        </a:rPr>
                        <a:t>iterator()</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返回一个可遍历当前集合的迭代器</a:t>
                      </a:r>
                    </a:p>
                  </a:txBody>
                  <a:tcPr marL="68564" marR="68564" marT="0" marB="0" anchor="ctr"/>
                </a:tc>
                <a:extLst>
                  <a:ext uri="{0D108BD9-81ED-4DB2-BD59-A6C34878D82A}">
                    <a16:rowId xmlns:a16="http://schemas.microsoft.com/office/drawing/2014/main" val="10011"/>
                  </a:ext>
                </a:extLst>
              </a:tr>
              <a:tr h="299411">
                <a:tc>
                  <a:txBody>
                    <a:bodyPr/>
                    <a:lstStyle/>
                    <a:p>
                      <a:pPr indent="540385" algn="l">
                        <a:spcAft>
                          <a:spcPts val="0"/>
                        </a:spcAft>
                      </a:pPr>
                      <a:r>
                        <a:rPr lang="en-US" sz="1800" b="1" kern="100">
                          <a:effectLst/>
                          <a:latin typeface="仿宋" panose="02010609060101010101" pitchFamily="49" charset="-122"/>
                          <a:ea typeface="仿宋" panose="02010609060101010101" pitchFamily="49" charset="-122"/>
                        </a:rPr>
                        <a:t>Stream</a:t>
                      </a:r>
                      <a:endParaRPr lang="zh-CN" sz="1800" b="1" kern="10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a:effectLst/>
                          <a:latin typeface="仿宋" panose="02010609060101010101" pitchFamily="49" charset="-122"/>
                          <a:ea typeface="仿宋" panose="02010609060101010101" pitchFamily="49" charset="-122"/>
                        </a:rPr>
                        <a:t>stream()</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返回一个连接集合的顺序流</a:t>
                      </a:r>
                    </a:p>
                  </a:txBody>
                  <a:tcPr marL="68564" marR="68564" marT="0" marB="0" anchor="ctr"/>
                </a:tc>
                <a:extLst>
                  <a:ext uri="{0D108BD9-81ED-4DB2-BD59-A6C34878D82A}">
                    <a16:rowId xmlns:a16="http://schemas.microsoft.com/office/drawing/2014/main" val="10012"/>
                  </a:ext>
                </a:extLst>
              </a:tr>
              <a:tr h="337625">
                <a:tc>
                  <a:txBody>
                    <a:bodyPr/>
                    <a:lstStyle/>
                    <a:p>
                      <a:pPr indent="540385" algn="l">
                        <a:spcAft>
                          <a:spcPts val="0"/>
                        </a:spcAft>
                      </a:pPr>
                      <a:r>
                        <a:rPr lang="en-US" sz="1800" b="1" kern="100" dirty="0">
                          <a:effectLst/>
                          <a:latin typeface="仿宋" panose="02010609060101010101" pitchFamily="49" charset="-122"/>
                          <a:ea typeface="仿宋" panose="02010609060101010101" pitchFamily="49" charset="-122"/>
                        </a:rPr>
                        <a:t>Object[]</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en-US" sz="1800" b="1" kern="100" dirty="0" err="1">
                          <a:effectLst/>
                          <a:latin typeface="仿宋" panose="02010609060101010101" pitchFamily="49" charset="-122"/>
                          <a:ea typeface="仿宋" panose="02010609060101010101" pitchFamily="49" charset="-122"/>
                        </a:rPr>
                        <a:t>toArray</a:t>
                      </a:r>
                      <a:r>
                        <a:rPr lang="en-US" sz="1800" b="1" kern="100" dirty="0">
                          <a:effectLst/>
                          <a:latin typeface="仿宋" panose="02010609060101010101" pitchFamily="49" charset="-122"/>
                          <a:ea typeface="仿宋" panose="02010609060101010101" pitchFamily="49" charset="-122"/>
                        </a:rPr>
                        <a:t>()</a:t>
                      </a:r>
                      <a:endParaRPr lang="zh-CN" sz="1800" b="1" kern="100" dirty="0">
                        <a:effectLst/>
                        <a:latin typeface="仿宋" panose="02010609060101010101" pitchFamily="49" charset="-122"/>
                        <a:ea typeface="仿宋" panose="02010609060101010101" pitchFamily="49" charset="-122"/>
                      </a:endParaRPr>
                    </a:p>
                  </a:txBody>
                  <a:tcPr marL="68564" marR="68564" marT="0" marB="0" anchor="ctr"/>
                </a:tc>
                <a:tc>
                  <a:txBody>
                    <a:bodyPr/>
                    <a:lstStyle/>
                    <a:p>
                      <a:pPr indent="540385" algn="l">
                        <a:spcAft>
                          <a:spcPts val="0"/>
                        </a:spcAft>
                      </a:pPr>
                      <a:r>
                        <a:rPr lang="zh-CN" sz="1800" b="1" kern="100" dirty="0">
                          <a:effectLst/>
                          <a:latin typeface="仿宋" panose="02010609060101010101" pitchFamily="49" charset="-122"/>
                          <a:ea typeface="仿宋" panose="02010609060101010101" pitchFamily="49" charset="-122"/>
                        </a:rPr>
                        <a:t>返回一个当前集合所有元素的数组</a:t>
                      </a:r>
                    </a:p>
                  </a:txBody>
                  <a:tcPr marL="68564" marR="68564"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8376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1000"/>
                                        <p:tgtEl>
                                          <p:spTgt spid="80"/>
                                        </p:tgtEl>
                                      </p:cBhvr>
                                    </p:animEffect>
                                    <p:anim calcmode="lin" valueType="num">
                                      <p:cBhvr>
                                        <p:cTn id="17" dur="1000" fill="hold"/>
                                        <p:tgtEl>
                                          <p:spTgt spid="80"/>
                                        </p:tgtEl>
                                        <p:attrNameLst>
                                          <p:attrName>ppt_x</p:attrName>
                                        </p:attrNameLst>
                                      </p:cBhvr>
                                      <p:tavLst>
                                        <p:tav tm="0">
                                          <p:val>
                                            <p:strVal val="#ppt_x"/>
                                          </p:val>
                                        </p:tav>
                                        <p:tav tm="100000">
                                          <p:val>
                                            <p:strVal val="#ppt_x"/>
                                          </p:val>
                                        </p:tav>
                                      </p:tavLst>
                                    </p:anim>
                                    <p:anim calcmode="lin" valueType="num">
                                      <p:cBhvr>
                                        <p:cTn id="18"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50FD3AF2-DA39-48F1-BCD1-16A1B9B9A29D}"/>
              </a:ext>
            </a:extLst>
          </p:cNvPr>
          <p:cNvSpPr txBox="1">
            <a:spLocks/>
          </p:cNvSpPr>
          <p:nvPr/>
        </p:nvSpPr>
        <p:spPr>
          <a:xfrm>
            <a:off x="418238" y="1752989"/>
            <a:ext cx="11086710" cy="377493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中实现</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Collection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接口的类，主要包括</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List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集合接口和</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Set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集合接口。</a:t>
            </a:r>
          </a:p>
          <a:p>
            <a:pPr marL="533279" lvl="1" indent="457109">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List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是一个有序元素集合，允许出现重复元素。</a:t>
            </a:r>
          </a:p>
          <a:p>
            <a:pPr marL="533279" lvl="1" indent="457109">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Set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是一个无序集合，不允许出现重复元素。</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marL="533279" lvl="1" indent="457109">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Map</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是</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Java.util</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包中的另一个接口，</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Map</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集合中的每个元素都由一个键</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值对构成。在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Map</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中不能有重复的键，但是可以有相同的值。</a:t>
            </a:r>
          </a:p>
          <a:p>
            <a:pPr marL="533279" lvl="1"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集合类均采用泛型进行定义。 </a:t>
            </a:r>
          </a:p>
          <a:p>
            <a:pPr marL="533279" lvl="1" indent="457109">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352917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9">
                                            <p:txEl>
                                              <p:pRg st="0" end="0"/>
                                            </p:txEl>
                                          </p:spTgt>
                                        </p:tgtEl>
                                        <p:attrNameLst>
                                          <p:attrName>style.visibility</p:attrName>
                                        </p:attrNameLst>
                                      </p:cBhvr>
                                      <p:to>
                                        <p:strVal val="visible"/>
                                      </p:to>
                                    </p:set>
                                    <p:anim calcmode="lin" valueType="num">
                                      <p:cBhvr additive="base">
                                        <p:cTn id="24"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29">
                                            <p:txEl>
                                              <p:pRg st="1" end="1"/>
                                            </p:txEl>
                                          </p:spTgt>
                                        </p:tgtEl>
                                        <p:attrNameLst>
                                          <p:attrName>style.visibility</p:attrName>
                                        </p:attrNameLst>
                                      </p:cBhvr>
                                      <p:to>
                                        <p:strVal val="visible"/>
                                      </p:to>
                                    </p:set>
                                    <p:anim calcmode="lin" valueType="num">
                                      <p:cBhvr additive="base">
                                        <p:cTn id="28"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9">
                                            <p:txEl>
                                              <p:pRg st="1" end="1"/>
                                            </p:txEl>
                                          </p:spTgt>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29">
                                            <p:txEl>
                                              <p:pRg st="2" end="2"/>
                                            </p:txEl>
                                          </p:spTgt>
                                        </p:tgtEl>
                                        <p:attrNameLst>
                                          <p:attrName>style.visibility</p:attrName>
                                        </p:attrNameLst>
                                      </p:cBhvr>
                                      <p:to>
                                        <p:strVal val="visible"/>
                                      </p:to>
                                    </p:set>
                                    <p:anim calcmode="lin" valueType="num">
                                      <p:cBhvr additive="base">
                                        <p:cTn id="32"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9">
                                            <p:txEl>
                                              <p:pRg st="2" end="2"/>
                                            </p:txEl>
                                          </p:spTgt>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29">
                                            <p:txEl>
                                              <p:pRg st="3" end="3"/>
                                            </p:txEl>
                                          </p:spTgt>
                                        </p:tgtEl>
                                        <p:attrNameLst>
                                          <p:attrName>style.visibility</p:attrName>
                                        </p:attrNameLst>
                                      </p:cBhvr>
                                      <p:to>
                                        <p:strVal val="visible"/>
                                      </p:to>
                                    </p:set>
                                    <p:anim calcmode="lin" valueType="num">
                                      <p:cBhvr additive="base">
                                        <p:cTn id="36"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9">
                                            <p:txEl>
                                              <p:pRg st="3" end="3"/>
                                            </p:txEl>
                                          </p:spTgt>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29">
                                            <p:txEl>
                                              <p:pRg st="4" end="4"/>
                                            </p:txEl>
                                          </p:spTgt>
                                        </p:tgtEl>
                                        <p:attrNameLst>
                                          <p:attrName>style.visibility</p:attrName>
                                        </p:attrNameLst>
                                      </p:cBhvr>
                                      <p:to>
                                        <p:strVal val="visible"/>
                                      </p:to>
                                    </p:set>
                                    <p:anim calcmode="lin" valueType="num">
                                      <p:cBhvr additive="base">
                                        <p:cTn id="40" dur="500" fill="hold"/>
                                        <p:tgtEl>
                                          <p:spTgt spid="29">
                                            <p:txEl>
                                              <p:pRg st="4" end="4"/>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9">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Rectangle 3">
            <a:extLst>
              <a:ext uri="{FF2B5EF4-FFF2-40B4-BE49-F238E27FC236}">
                <a16:creationId xmlns:a16="http://schemas.microsoft.com/office/drawing/2014/main" id="{DC65354A-DD97-4CFE-954E-826BAE3ED4A5}"/>
              </a:ext>
            </a:extLst>
          </p:cNvPr>
          <p:cNvSpPr txBox="1">
            <a:spLocks noChangeArrowheads="1"/>
          </p:cNvSpPr>
          <p:nvPr/>
        </p:nvSpPr>
        <p:spPr>
          <a:xfrm>
            <a:off x="783638" y="2783051"/>
            <a:ext cx="9144000" cy="2618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As is common for modern data structure libraries, the Java collection library separates </a:t>
            </a:r>
            <a:r>
              <a:rPr lang="en-US" altLang="zh-CN" b="1" i="1" dirty="0">
                <a:latin typeface="Times New Roman" panose="02020603050405020304" pitchFamily="18" charset="0"/>
              </a:rPr>
              <a:t>interfaces</a:t>
            </a:r>
            <a:r>
              <a:rPr lang="en-US" altLang="zh-CN" dirty="0">
                <a:latin typeface="Times New Roman" panose="02020603050405020304" pitchFamily="18" charset="0"/>
              </a:rPr>
              <a:t> and </a:t>
            </a:r>
            <a:r>
              <a:rPr lang="en-US" altLang="zh-CN" b="1" i="1" dirty="0">
                <a:latin typeface="Times New Roman" panose="02020603050405020304" pitchFamily="18" charset="0"/>
              </a:rPr>
              <a:t>implementation</a:t>
            </a:r>
            <a:r>
              <a:rPr lang="en-US" altLang="zh-CN" dirty="0">
                <a:latin typeface="Times New Roman" panose="02020603050405020304" pitchFamily="18" charset="0"/>
              </a:rPr>
              <a:t>s. Let us look at that separation with a familiar data structure, the queue.</a:t>
            </a:r>
          </a:p>
        </p:txBody>
      </p:sp>
    </p:spTree>
    <p:extLst>
      <p:ext uri="{BB962C8B-B14F-4D97-AF65-F5344CB8AC3E}">
        <p14:creationId xmlns:p14="http://schemas.microsoft.com/office/powerpoint/2010/main" val="252869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6"/>
          <p:cNvSpPr/>
          <p:nvPr/>
        </p:nvSpPr>
        <p:spPr>
          <a:xfrm>
            <a:off x="6019818" y="951001"/>
            <a:ext cx="3047295"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b="1">
              <a:solidFill>
                <a:srgbClr val="FF0000"/>
              </a:solidFill>
              <a:latin typeface="仿宋" panose="02010609060101010101" pitchFamily="49" charset="-122"/>
              <a:ea typeface="仿宋" panose="02010609060101010101" pitchFamily="49" charset="-122"/>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60" name="组合 59"/>
          <p:cNvGrpSpPr/>
          <p:nvPr/>
        </p:nvGrpSpPr>
        <p:grpSpPr>
          <a:xfrm>
            <a:off x="5257994" y="1600623"/>
            <a:ext cx="549719" cy="617843"/>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69" name="TextBox 68"/>
          <p:cNvSpPr txBox="1"/>
          <p:nvPr/>
        </p:nvSpPr>
        <p:spPr>
          <a:xfrm>
            <a:off x="6078740" y="1745999"/>
            <a:ext cx="2665589" cy="369247"/>
          </a:xfrm>
          <a:prstGeom prst="rect">
            <a:avLst/>
          </a:prstGeom>
          <a:noFill/>
        </p:spPr>
        <p:txBody>
          <a:bodyPr wrap="square" rtlCol="0">
            <a:spAutoFit/>
          </a:bodyPr>
          <a:lstStyle/>
          <a:p>
            <a:r>
              <a:rPr lang="en-US" altLang="zh-CN" b="1" dirty="0">
                <a:solidFill>
                  <a:schemeClr val="tx1">
                    <a:lumMod val="95000"/>
                    <a:lumOff val="5000"/>
                  </a:schemeClr>
                </a:solidFill>
                <a:latin typeface="仿宋" panose="02010609060101010101" pitchFamily="49" charset="-122"/>
                <a:ea typeface="仿宋" panose="02010609060101010101" pitchFamily="49" charset="-122"/>
              </a:rPr>
              <a:t>7.2   </a:t>
            </a:r>
            <a:r>
              <a:rPr lang="zh-CN" altLang="en-US" b="1" dirty="0">
                <a:solidFill>
                  <a:schemeClr val="tx1">
                    <a:lumMod val="95000"/>
                    <a:lumOff val="5000"/>
                  </a:schemeClr>
                </a:solidFill>
                <a:latin typeface="仿宋" panose="02010609060101010101" pitchFamily="49" charset="-122"/>
                <a:ea typeface="仿宋" panose="02010609060101010101" pitchFamily="49" charset="-122"/>
              </a:rPr>
              <a:t>集合类总览</a:t>
            </a:r>
          </a:p>
        </p:txBody>
      </p:sp>
      <p:grpSp>
        <p:nvGrpSpPr>
          <p:cNvPr id="70" name="组合 69"/>
          <p:cNvGrpSpPr/>
          <p:nvPr/>
        </p:nvGrpSpPr>
        <p:grpSpPr>
          <a:xfrm>
            <a:off x="5275254" y="2369435"/>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14811"/>
            <a:ext cx="4189236" cy="369247"/>
          </a:xfrm>
          <a:prstGeom prst="rect">
            <a:avLst/>
          </a:prstGeom>
          <a:noFill/>
        </p:spPr>
        <p:txBody>
          <a:bodyPr wrap="square" rtlCol="0">
            <a:spAutoFit/>
          </a:bodyPr>
          <a:lstStyle/>
          <a:p>
            <a:r>
              <a:rPr lang="en-US" altLang="zh-CN" b="1" dirty="0">
                <a:solidFill>
                  <a:schemeClr val="tx1">
                    <a:lumMod val="95000"/>
                    <a:lumOff val="5000"/>
                  </a:schemeClr>
                </a:solidFill>
                <a:latin typeface="仿宋" panose="02010609060101010101" pitchFamily="49" charset="-122"/>
                <a:ea typeface="仿宋" panose="02010609060101010101" pitchFamily="49" charset="-122"/>
              </a:rPr>
              <a:t>7.3   List</a:t>
            </a:r>
            <a:r>
              <a:rPr lang="zh-CN" altLang="en-US" b="1" dirty="0">
                <a:solidFill>
                  <a:schemeClr val="tx1">
                    <a:lumMod val="95000"/>
                    <a:lumOff val="5000"/>
                  </a:schemeClr>
                </a:solidFill>
                <a:latin typeface="仿宋" panose="02010609060101010101" pitchFamily="49" charset="-122"/>
                <a:ea typeface="仿宋" panose="02010609060101010101" pitchFamily="49" charset="-122"/>
              </a:rPr>
              <a:t>集合</a:t>
            </a:r>
          </a:p>
        </p:txBody>
      </p:sp>
      <p:grpSp>
        <p:nvGrpSpPr>
          <p:cNvPr id="100" name="组合 99"/>
          <p:cNvGrpSpPr/>
          <p:nvPr/>
        </p:nvGrpSpPr>
        <p:grpSpPr>
          <a:xfrm>
            <a:off x="5275254" y="3131259"/>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09" name="TextBox 108"/>
          <p:cNvSpPr txBox="1"/>
          <p:nvPr/>
        </p:nvSpPr>
        <p:spPr>
          <a:xfrm>
            <a:off x="6096000" y="3276635"/>
            <a:ext cx="2091397" cy="369332"/>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 name="TextBox 2"/>
          <p:cNvSpPr txBox="1"/>
          <p:nvPr/>
        </p:nvSpPr>
        <p:spPr>
          <a:xfrm>
            <a:off x="6096794" y="1044539"/>
            <a:ext cx="1904559" cy="369247"/>
          </a:xfrm>
          <a:prstGeom prst="rect">
            <a:avLst/>
          </a:prstGeom>
          <a:noFill/>
        </p:spPr>
        <p:txBody>
          <a:bodyPr wrap="square" rtlCol="0">
            <a:spAutoFit/>
          </a:bodyPr>
          <a:lstStyle/>
          <a:p>
            <a:r>
              <a:rPr lang="en-US" altLang="zh-CN" b="1" dirty="0">
                <a:solidFill>
                  <a:schemeClr val="bg1"/>
                </a:solidFill>
                <a:latin typeface="仿宋" panose="02010609060101010101" pitchFamily="49" charset="-122"/>
                <a:ea typeface="仿宋" panose="02010609060101010101" pitchFamily="49" charset="-122"/>
              </a:rPr>
              <a:t>7.1   </a:t>
            </a:r>
            <a:r>
              <a:rPr lang="zh-CN" altLang="en-US" b="1" dirty="0">
                <a:solidFill>
                  <a:schemeClr val="bg1"/>
                </a:solidFill>
                <a:latin typeface="仿宋" panose="02010609060101010101" pitchFamily="49" charset="-122"/>
                <a:ea typeface="仿宋" panose="02010609060101010101" pitchFamily="49" charset="-122"/>
              </a:rPr>
              <a:t>泛型</a:t>
            </a:r>
          </a:p>
        </p:txBody>
      </p:sp>
      <p:grpSp>
        <p:nvGrpSpPr>
          <p:cNvPr id="48" name="组合 47"/>
          <p:cNvGrpSpPr/>
          <p:nvPr/>
        </p:nvGrpSpPr>
        <p:grpSpPr>
          <a:xfrm>
            <a:off x="5275254" y="3893083"/>
            <a:ext cx="549719" cy="617843"/>
            <a:chOff x="279401" y="2698750"/>
            <a:chExt cx="1473200" cy="1655763"/>
          </a:xfrm>
        </p:grpSpPr>
        <p:sp>
          <p:nvSpPr>
            <p:cNvPr id="4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86" name="TextBox 85"/>
          <p:cNvSpPr txBox="1"/>
          <p:nvPr/>
        </p:nvSpPr>
        <p:spPr>
          <a:xfrm>
            <a:off x="6096001" y="4038459"/>
            <a:ext cx="178190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grpSp>
        <p:nvGrpSpPr>
          <p:cNvPr id="87" name="组合 86"/>
          <p:cNvGrpSpPr/>
          <p:nvPr/>
        </p:nvGrpSpPr>
        <p:grpSpPr>
          <a:xfrm>
            <a:off x="5275254" y="4654906"/>
            <a:ext cx="549719" cy="617843"/>
            <a:chOff x="279401" y="2698750"/>
            <a:chExt cx="1473200" cy="1655763"/>
          </a:xfrm>
        </p:grpSpPr>
        <p:sp>
          <p:nvSpPr>
            <p:cNvPr id="8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96" name="TextBox 95"/>
          <p:cNvSpPr txBox="1"/>
          <p:nvPr/>
        </p:nvSpPr>
        <p:spPr>
          <a:xfrm>
            <a:off x="6096001" y="4800282"/>
            <a:ext cx="251342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97" name="组合 96"/>
          <p:cNvGrpSpPr/>
          <p:nvPr/>
        </p:nvGrpSpPr>
        <p:grpSpPr>
          <a:xfrm>
            <a:off x="5275254" y="5485924"/>
            <a:ext cx="549719" cy="617843"/>
            <a:chOff x="279401" y="2698750"/>
            <a:chExt cx="1473200" cy="1655763"/>
          </a:xfrm>
        </p:grpSpPr>
        <p:sp>
          <p:nvSpPr>
            <p:cNvPr id="9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17" name="TextBox 116"/>
          <p:cNvSpPr txBox="1"/>
          <p:nvPr/>
        </p:nvSpPr>
        <p:spPr>
          <a:xfrm>
            <a:off x="6096000" y="5631300"/>
            <a:ext cx="2091397"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7.7   </a:t>
            </a:r>
            <a:r>
              <a:rPr lang="zh-CN" altLang="en-US" b="1" dirty="0">
                <a:latin typeface="仿宋" panose="02010609060101010101" pitchFamily="49" charset="-122"/>
                <a:ea typeface="仿宋" panose="02010609060101010101" pitchFamily="49" charset="-122"/>
              </a:rPr>
              <a:t>小结</a:t>
            </a:r>
          </a:p>
        </p:txBody>
      </p:sp>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613565D9-AFAC-4BBA-98B4-FFE47F46FACD}"/>
              </a:ext>
            </a:extLst>
          </p:cNvPr>
          <p:cNvSpPr txBox="1">
            <a:spLocks noChangeArrowheads="1"/>
          </p:cNvSpPr>
          <p:nvPr/>
        </p:nvSpPr>
        <p:spPr>
          <a:xfrm>
            <a:off x="629175" y="2772570"/>
            <a:ext cx="9998616" cy="2629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A </a:t>
            </a:r>
            <a:r>
              <a:rPr lang="en-US" altLang="zh-CN" b="1" i="1" dirty="0">
                <a:latin typeface="Times New Roman" panose="02020603050405020304" pitchFamily="18" charset="0"/>
              </a:rPr>
              <a:t>queue</a:t>
            </a:r>
            <a:r>
              <a:rPr lang="en-US" altLang="zh-CN" dirty="0">
                <a:latin typeface="Times New Roman" panose="02020603050405020304" pitchFamily="18" charset="0"/>
              </a:rPr>
              <a:t> interface specifies that you can add elements at the tail end of the queue, remove them at the head, and find out how many elements are in the queue. You use a queue when you need to collect objects and retrieve them in a "first in, first out" fashion. </a:t>
            </a:r>
          </a:p>
        </p:txBody>
      </p:sp>
    </p:spTree>
    <p:extLst>
      <p:ext uri="{BB962C8B-B14F-4D97-AF65-F5344CB8AC3E}">
        <p14:creationId xmlns:p14="http://schemas.microsoft.com/office/powerpoint/2010/main" val="167966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pic>
        <p:nvPicPr>
          <p:cNvPr id="31" name="Picture 6">
            <a:extLst>
              <a:ext uri="{FF2B5EF4-FFF2-40B4-BE49-F238E27FC236}">
                <a16:creationId xmlns:a16="http://schemas.microsoft.com/office/drawing/2014/main" id="{432D6459-0DF5-4AE7-91C3-6F7A6A21C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29" y="2785517"/>
            <a:ext cx="8281987"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81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402E4507-CD6A-4E51-9D6D-6341429F51BF}"/>
              </a:ext>
            </a:extLst>
          </p:cNvPr>
          <p:cNvSpPr txBox="1">
            <a:spLocks noChangeArrowheads="1"/>
          </p:cNvSpPr>
          <p:nvPr/>
        </p:nvSpPr>
        <p:spPr>
          <a:xfrm>
            <a:off x="937598" y="2350301"/>
            <a:ext cx="9144000" cy="4248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A minimal form of a queue interface might look like this:</a:t>
            </a:r>
          </a:p>
          <a:p>
            <a:pPr marL="0" indent="0">
              <a:buFont typeface="Wingdings" panose="05000000000000000000" pitchFamily="2" charset="2"/>
              <a:buNone/>
            </a:pPr>
            <a:endParaRPr lang="en-US" altLang="zh-CN" dirty="0">
              <a:latin typeface="Times New Roman" panose="02020603050405020304" pitchFamily="18" charset="0"/>
            </a:endParaRPr>
          </a:p>
          <a:p>
            <a:pPr marL="0" indent="0">
              <a:buFont typeface="Wingdings" panose="05000000000000000000" pitchFamily="2" charset="2"/>
              <a:buNone/>
            </a:pPr>
            <a:endParaRPr lang="en-US" altLang="zh-CN" dirty="0">
              <a:latin typeface="Times New Roman" panose="02020603050405020304" pitchFamily="18" charset="0"/>
            </a:endParaRPr>
          </a:p>
          <a:p>
            <a:pPr marL="0" indent="0">
              <a:buFont typeface="Wingdings" panose="05000000000000000000" pitchFamily="2" charset="2"/>
              <a:buNone/>
            </a:pPr>
            <a:endParaRPr lang="en-US" altLang="zh-CN" dirty="0">
              <a:latin typeface="Times New Roman" panose="02020603050405020304" pitchFamily="18" charset="0"/>
            </a:endParaRPr>
          </a:p>
          <a:p>
            <a:pPr marL="0" indent="0">
              <a:buFont typeface="Wingdings" panose="05000000000000000000" pitchFamily="2" charset="2"/>
              <a:buNone/>
            </a:pPr>
            <a:endParaRPr lang="en-US" altLang="zh-CN" dirty="0">
              <a:latin typeface="Times New Roman" panose="02020603050405020304" pitchFamily="18" charset="0"/>
            </a:endParaRPr>
          </a:p>
          <a:p>
            <a:pPr marL="0" indent="0">
              <a:buFont typeface="Wingdings" panose="05000000000000000000" pitchFamily="2" charset="2"/>
              <a:buNone/>
            </a:pPr>
            <a:r>
              <a:rPr lang="en-US" altLang="zh-CN" dirty="0">
                <a:latin typeface="Times New Roman" panose="02020603050405020304" pitchFamily="18" charset="0"/>
              </a:rPr>
              <a:t>The interface tells you nothing about how the queue is implemented. </a:t>
            </a:r>
          </a:p>
        </p:txBody>
      </p:sp>
      <p:sp>
        <p:nvSpPr>
          <p:cNvPr id="51" name="Text Box 5">
            <a:extLst>
              <a:ext uri="{FF2B5EF4-FFF2-40B4-BE49-F238E27FC236}">
                <a16:creationId xmlns:a16="http://schemas.microsoft.com/office/drawing/2014/main" id="{49DBB4B0-5B0D-476A-8C34-5236DE699266}"/>
              </a:ext>
            </a:extLst>
          </p:cNvPr>
          <p:cNvSpPr txBox="1">
            <a:spLocks noChangeArrowheads="1"/>
          </p:cNvSpPr>
          <p:nvPr/>
        </p:nvSpPr>
        <p:spPr bwMode="auto">
          <a:xfrm>
            <a:off x="1984744" y="2888752"/>
            <a:ext cx="6840537" cy="179863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b="1" i="1" dirty="0">
                <a:latin typeface="Courier New" panose="02070309020205020404" pitchFamily="49" charset="0"/>
              </a:rPr>
              <a:t>interface Queue&lt;E&gt; { </a:t>
            </a:r>
          </a:p>
          <a:p>
            <a:pPr eaLnBrk="1" hangingPunct="1">
              <a:lnSpc>
                <a:spcPct val="80000"/>
              </a:lnSpc>
              <a:buClr>
                <a:schemeClr val="folHlink"/>
              </a:buClr>
              <a:buSzPct val="60000"/>
              <a:buFont typeface="Wingdings" panose="05000000000000000000" pitchFamily="2" charset="2"/>
              <a:buNone/>
            </a:pPr>
            <a:r>
              <a:rPr lang="en-US" altLang="zh-CN" b="1" i="1" dirty="0">
                <a:latin typeface="Courier New" panose="02070309020205020404" pitchFamily="49" charset="0"/>
              </a:rPr>
              <a:t>	void add(E element); </a:t>
            </a:r>
          </a:p>
          <a:p>
            <a:pPr eaLnBrk="1" hangingPunct="1">
              <a:lnSpc>
                <a:spcPct val="80000"/>
              </a:lnSpc>
              <a:buClr>
                <a:schemeClr val="folHlink"/>
              </a:buClr>
              <a:buSzPct val="60000"/>
              <a:buFont typeface="Wingdings" panose="05000000000000000000" pitchFamily="2" charset="2"/>
              <a:buNone/>
            </a:pPr>
            <a:r>
              <a:rPr lang="en-US" altLang="zh-CN" b="1" i="1" dirty="0">
                <a:latin typeface="Courier New" panose="02070309020205020404" pitchFamily="49" charset="0"/>
              </a:rPr>
              <a:t>	E remove(); </a:t>
            </a:r>
          </a:p>
          <a:p>
            <a:pPr eaLnBrk="1" hangingPunct="1">
              <a:lnSpc>
                <a:spcPct val="80000"/>
              </a:lnSpc>
              <a:buClr>
                <a:schemeClr val="folHlink"/>
              </a:buClr>
              <a:buSzPct val="60000"/>
              <a:buFont typeface="Wingdings" panose="05000000000000000000" pitchFamily="2" charset="2"/>
              <a:buNone/>
            </a:pPr>
            <a:r>
              <a:rPr lang="en-US" altLang="zh-CN" b="1" i="1" dirty="0">
                <a:latin typeface="Courier New" panose="02070309020205020404" pitchFamily="49" charset="0"/>
              </a:rPr>
              <a:t>	int size();</a:t>
            </a:r>
          </a:p>
          <a:p>
            <a:pPr eaLnBrk="1" hangingPunct="1">
              <a:lnSpc>
                <a:spcPct val="80000"/>
              </a:lnSpc>
              <a:buClr>
                <a:schemeClr val="folHlink"/>
              </a:buClr>
              <a:buSzPct val="60000"/>
              <a:buFont typeface="Wingdings" panose="05000000000000000000" pitchFamily="2" charset="2"/>
              <a:buNone/>
            </a:pPr>
            <a:r>
              <a:rPr lang="en-US" altLang="zh-CN" b="1" i="1" dirty="0">
                <a:latin typeface="Courier New" panose="02070309020205020404" pitchFamily="49" charset="0"/>
              </a:rPr>
              <a:t>}</a:t>
            </a:r>
          </a:p>
        </p:txBody>
      </p:sp>
    </p:spTree>
    <p:extLst>
      <p:ext uri="{BB962C8B-B14F-4D97-AF65-F5344CB8AC3E}">
        <p14:creationId xmlns:p14="http://schemas.microsoft.com/office/powerpoint/2010/main" val="321710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xEl>
                                              <p:pRg st="5" end="5"/>
                                            </p:txEl>
                                          </p:spTgt>
                                        </p:tgtEl>
                                        <p:attrNameLst>
                                          <p:attrName>style.visibility</p:attrName>
                                        </p:attrNameLst>
                                      </p:cBhvr>
                                      <p:to>
                                        <p:strVal val="visible"/>
                                      </p:to>
                                    </p:set>
                                    <p:anim calcmode="lin" valueType="num">
                                      <p:cBhvr additive="base">
                                        <p:cTn id="37" dur="500" fill="hold"/>
                                        <p:tgtEl>
                                          <p:spTgt spid="2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pic>
        <p:nvPicPr>
          <p:cNvPr id="31" name="Picture 7">
            <a:extLst>
              <a:ext uri="{FF2B5EF4-FFF2-40B4-BE49-F238E27FC236}">
                <a16:creationId xmlns:a16="http://schemas.microsoft.com/office/drawing/2014/main" id="{9EAF0766-D9CD-428E-9585-7FB972F78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29" y="2582609"/>
            <a:ext cx="91440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1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E6C678A1-EBA3-4628-9522-DB783130181A}"/>
              </a:ext>
            </a:extLst>
          </p:cNvPr>
          <p:cNvSpPr txBox="1">
            <a:spLocks noChangeArrowheads="1"/>
          </p:cNvSpPr>
          <p:nvPr/>
        </p:nvSpPr>
        <p:spPr>
          <a:xfrm>
            <a:off x="923206" y="2337752"/>
            <a:ext cx="9144000" cy="1079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Each implementation can be expressed by a class that implements the Queue interface:</a:t>
            </a:r>
          </a:p>
          <a:p>
            <a:pPr marL="0" indent="0">
              <a:buFont typeface="Wingdings" panose="05000000000000000000" pitchFamily="2" charset="2"/>
              <a:buNone/>
            </a:pPr>
            <a:endParaRPr lang="en-US" altLang="zh-CN">
              <a:latin typeface="Times New Roman" panose="02020603050405020304" pitchFamily="18" charset="0"/>
            </a:endParaRPr>
          </a:p>
          <a:p>
            <a:pPr marL="0" indent="0">
              <a:buFont typeface="Wingdings" panose="05000000000000000000" pitchFamily="2" charset="2"/>
              <a:buNone/>
            </a:pPr>
            <a:endParaRPr lang="en-US" altLang="zh-CN">
              <a:latin typeface="Times New Roman" panose="02020603050405020304" pitchFamily="18" charset="0"/>
            </a:endParaRPr>
          </a:p>
          <a:p>
            <a:pPr marL="0" indent="0">
              <a:buFont typeface="Wingdings" panose="05000000000000000000" pitchFamily="2" charset="2"/>
              <a:buNone/>
            </a:pPr>
            <a:endParaRPr lang="en-US" altLang="zh-CN" dirty="0">
              <a:latin typeface="Times New Roman" panose="02020603050405020304" pitchFamily="18" charset="0"/>
            </a:endParaRPr>
          </a:p>
        </p:txBody>
      </p:sp>
      <p:sp>
        <p:nvSpPr>
          <p:cNvPr id="51" name="Text Box 5">
            <a:extLst>
              <a:ext uri="{FF2B5EF4-FFF2-40B4-BE49-F238E27FC236}">
                <a16:creationId xmlns:a16="http://schemas.microsoft.com/office/drawing/2014/main" id="{295A76BC-C48C-4098-AF58-8CE5DFC1BC45}"/>
              </a:ext>
            </a:extLst>
          </p:cNvPr>
          <p:cNvSpPr txBox="1">
            <a:spLocks noChangeArrowheads="1"/>
          </p:cNvSpPr>
          <p:nvPr/>
        </p:nvSpPr>
        <p:spPr bwMode="auto">
          <a:xfrm>
            <a:off x="923206" y="3423588"/>
            <a:ext cx="9144000" cy="277018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class </a:t>
            </a:r>
            <a:r>
              <a:rPr lang="en-US" altLang="zh-CN" sz="2400" b="1" i="1" dirty="0" err="1">
                <a:latin typeface="Courier New" panose="02070309020205020404" pitchFamily="49" charset="0"/>
              </a:rPr>
              <a:t>CircularArrayQueue</a:t>
            </a:r>
            <a:r>
              <a:rPr lang="en-US" altLang="zh-CN" sz="2400" b="1" i="1" dirty="0">
                <a:latin typeface="Courier New" panose="02070309020205020404" pitchFamily="49" charset="0"/>
              </a:rPr>
              <a:t>&lt;E&gt; implements Queue&lt;E&gt;{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a:t>
            </a:r>
            <a:r>
              <a:rPr lang="en-US" altLang="zh-CN" sz="2400" b="1" i="1" dirty="0" err="1">
                <a:latin typeface="Courier New" panose="02070309020205020404" pitchFamily="49" charset="0"/>
              </a:rPr>
              <a:t>CircularArrayQueue</a:t>
            </a:r>
            <a:r>
              <a:rPr lang="en-US" altLang="zh-CN" sz="2400" b="1" i="1" dirty="0">
                <a:latin typeface="Courier New" panose="02070309020205020404" pitchFamily="49" charset="0"/>
              </a:rPr>
              <a:t>(int capacity) { . . . }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a:t>
            </a:r>
            <a:r>
              <a:rPr lang="en-US" altLang="zh-CN" sz="2400" b="1" i="1" dirty="0">
                <a:solidFill>
                  <a:srgbClr val="FF0000"/>
                </a:solidFill>
                <a:latin typeface="Courier New" panose="02070309020205020404" pitchFamily="49" charset="0"/>
              </a:rPr>
              <a:t>public void add(E element) { . . . } </a:t>
            </a:r>
          </a:p>
          <a:p>
            <a:pPr eaLnBrk="1" hangingPunct="1">
              <a:lnSpc>
                <a:spcPct val="80000"/>
              </a:lnSpc>
              <a:buClr>
                <a:schemeClr val="folHlink"/>
              </a:buClr>
              <a:buSzPct val="60000"/>
              <a:buFont typeface="Wingdings" panose="05000000000000000000" pitchFamily="2" charset="2"/>
              <a:buNone/>
            </a:pPr>
            <a:r>
              <a:rPr lang="en-US" altLang="zh-CN" sz="2400" b="1" i="1" dirty="0">
                <a:solidFill>
                  <a:srgbClr val="FF0000"/>
                </a:solidFill>
                <a:latin typeface="Courier New" panose="02070309020205020404" pitchFamily="49" charset="0"/>
              </a:rPr>
              <a:t>   public E remove() { . . . } </a:t>
            </a:r>
          </a:p>
          <a:p>
            <a:pPr eaLnBrk="1" hangingPunct="1">
              <a:lnSpc>
                <a:spcPct val="80000"/>
              </a:lnSpc>
              <a:buClr>
                <a:schemeClr val="folHlink"/>
              </a:buClr>
              <a:buSzPct val="60000"/>
              <a:buFont typeface="Wingdings" panose="05000000000000000000" pitchFamily="2" charset="2"/>
              <a:buNone/>
            </a:pPr>
            <a:r>
              <a:rPr lang="en-US" altLang="zh-CN" sz="2400" b="1" i="1" dirty="0">
                <a:solidFill>
                  <a:srgbClr val="FF0000"/>
                </a:solidFill>
                <a:latin typeface="Courier New" panose="02070309020205020404" pitchFamily="49" charset="0"/>
              </a:rPr>
              <a:t>   public int size() { . . . }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private E[] elements;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private int head;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private int tail;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a:t>
            </a:r>
          </a:p>
        </p:txBody>
      </p:sp>
    </p:spTree>
    <p:extLst>
      <p:ext uri="{BB962C8B-B14F-4D97-AF65-F5344CB8AC3E}">
        <p14:creationId xmlns:p14="http://schemas.microsoft.com/office/powerpoint/2010/main" val="300745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Rectangle 3">
            <a:extLst>
              <a:ext uri="{FF2B5EF4-FFF2-40B4-BE49-F238E27FC236}">
                <a16:creationId xmlns:a16="http://schemas.microsoft.com/office/drawing/2014/main" id="{00E937AF-748F-47EF-854B-93D1E5B227F2}"/>
              </a:ext>
            </a:extLst>
          </p:cNvPr>
          <p:cNvSpPr txBox="1">
            <a:spLocks noChangeArrowheads="1"/>
          </p:cNvSpPr>
          <p:nvPr/>
        </p:nvSpPr>
        <p:spPr>
          <a:xfrm>
            <a:off x="629175" y="2337752"/>
            <a:ext cx="9144000" cy="1079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Each implementation can be expressed by a class that implements the Queue interface:</a:t>
            </a:r>
          </a:p>
          <a:p>
            <a:pPr marL="0" indent="0">
              <a:buFont typeface="Wingdings" panose="05000000000000000000" pitchFamily="2" charset="2"/>
              <a:buNone/>
            </a:pPr>
            <a:endParaRPr lang="en-US" altLang="zh-CN">
              <a:latin typeface="Times New Roman" panose="02020603050405020304" pitchFamily="18" charset="0"/>
            </a:endParaRPr>
          </a:p>
          <a:p>
            <a:pPr marL="0" indent="0">
              <a:buFont typeface="Wingdings" panose="05000000000000000000" pitchFamily="2" charset="2"/>
              <a:buNone/>
            </a:pPr>
            <a:endParaRPr lang="en-US" altLang="zh-CN">
              <a:latin typeface="Times New Roman" panose="02020603050405020304" pitchFamily="18" charset="0"/>
            </a:endParaRPr>
          </a:p>
          <a:p>
            <a:pPr marL="0" indent="0">
              <a:buFont typeface="Wingdings" panose="05000000000000000000" pitchFamily="2" charset="2"/>
              <a:buNone/>
            </a:pPr>
            <a:endParaRPr lang="en-US" altLang="zh-CN" dirty="0">
              <a:latin typeface="Times New Roman" panose="02020603050405020304" pitchFamily="18" charset="0"/>
            </a:endParaRPr>
          </a:p>
        </p:txBody>
      </p:sp>
      <p:sp>
        <p:nvSpPr>
          <p:cNvPr id="52" name="Text Box 5">
            <a:extLst>
              <a:ext uri="{FF2B5EF4-FFF2-40B4-BE49-F238E27FC236}">
                <a16:creationId xmlns:a16="http://schemas.microsoft.com/office/drawing/2014/main" id="{9A8387CE-C51F-434A-B1FC-A0836F474040}"/>
              </a:ext>
            </a:extLst>
          </p:cNvPr>
          <p:cNvSpPr txBox="1">
            <a:spLocks noChangeArrowheads="1"/>
          </p:cNvSpPr>
          <p:nvPr/>
        </p:nvSpPr>
        <p:spPr bwMode="auto">
          <a:xfrm>
            <a:off x="656920" y="3342147"/>
            <a:ext cx="9144000" cy="28194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class </a:t>
            </a:r>
            <a:r>
              <a:rPr lang="en-US" altLang="zh-CN" sz="2400" b="1" i="1" dirty="0" err="1">
                <a:solidFill>
                  <a:schemeClr val="tx2"/>
                </a:solidFill>
                <a:latin typeface="Courier New" panose="02070309020205020404" pitchFamily="49" charset="0"/>
              </a:rPr>
              <a:t>LinkedListQueue</a:t>
            </a:r>
            <a:r>
              <a:rPr lang="en-US" altLang="zh-CN" dirty="0"/>
              <a:t> </a:t>
            </a:r>
            <a:r>
              <a:rPr lang="en-US" altLang="zh-CN" sz="2400" b="1" i="1" dirty="0">
                <a:latin typeface="Courier New" panose="02070309020205020404" pitchFamily="49" charset="0"/>
              </a:rPr>
              <a:t>&lt;E&gt; implements Queue&lt;E&gt;{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a:t>
            </a:r>
            <a:r>
              <a:rPr lang="en-US" altLang="zh-CN" sz="2400" b="1" i="1" dirty="0" err="1">
                <a:solidFill>
                  <a:schemeClr val="tx2"/>
                </a:solidFill>
                <a:latin typeface="Courier New" panose="02070309020205020404" pitchFamily="49" charset="0"/>
              </a:rPr>
              <a:t>LinkedListQueue</a:t>
            </a:r>
            <a:r>
              <a:rPr lang="en-US" altLang="zh-CN" sz="2400" b="1" i="1" dirty="0">
                <a:latin typeface="Courier New" panose="02070309020205020404" pitchFamily="49" charset="0"/>
              </a:rPr>
              <a:t>() { . . . }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a:t>
            </a:r>
            <a:r>
              <a:rPr lang="en-US" altLang="zh-CN" sz="2400" b="1" i="1" dirty="0">
                <a:solidFill>
                  <a:srgbClr val="FF0000"/>
                </a:solidFill>
                <a:latin typeface="Courier New" panose="02070309020205020404" pitchFamily="49" charset="0"/>
              </a:rPr>
              <a:t>public void add(E element) { . . . } </a:t>
            </a:r>
          </a:p>
          <a:p>
            <a:pPr eaLnBrk="1" hangingPunct="1">
              <a:lnSpc>
                <a:spcPct val="80000"/>
              </a:lnSpc>
              <a:buClr>
                <a:schemeClr val="folHlink"/>
              </a:buClr>
              <a:buSzPct val="60000"/>
              <a:buFont typeface="Wingdings" panose="05000000000000000000" pitchFamily="2" charset="2"/>
              <a:buNone/>
            </a:pPr>
            <a:r>
              <a:rPr lang="en-US" altLang="zh-CN" sz="2400" b="1" i="1" dirty="0">
                <a:solidFill>
                  <a:srgbClr val="FF0000"/>
                </a:solidFill>
                <a:latin typeface="Courier New" panose="02070309020205020404" pitchFamily="49" charset="0"/>
              </a:rPr>
              <a:t>   public E remove() { . . . } </a:t>
            </a:r>
          </a:p>
          <a:p>
            <a:pPr eaLnBrk="1" hangingPunct="1">
              <a:lnSpc>
                <a:spcPct val="80000"/>
              </a:lnSpc>
              <a:buClr>
                <a:schemeClr val="folHlink"/>
              </a:buClr>
              <a:buSzPct val="60000"/>
              <a:buFont typeface="Wingdings" panose="05000000000000000000" pitchFamily="2" charset="2"/>
              <a:buNone/>
            </a:pPr>
            <a:r>
              <a:rPr lang="en-US" altLang="zh-CN" sz="2400" b="1" i="1" dirty="0">
                <a:solidFill>
                  <a:srgbClr val="FF0000"/>
                </a:solidFill>
                <a:latin typeface="Courier New" panose="02070309020205020404" pitchFamily="49" charset="0"/>
              </a:rPr>
              <a:t>   public int size() { . . . }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private E[] elements;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private </a:t>
            </a:r>
            <a:r>
              <a:rPr lang="en-US" altLang="zh-CN" sz="2400" b="1" i="1" dirty="0">
                <a:solidFill>
                  <a:schemeClr val="tx2"/>
                </a:solidFill>
                <a:latin typeface="Courier New" panose="02070309020205020404" pitchFamily="49" charset="0"/>
              </a:rPr>
              <a:t>Link</a:t>
            </a:r>
            <a:r>
              <a:rPr lang="en-US" altLang="zh-CN" sz="2400" b="1" i="1" dirty="0">
                <a:latin typeface="Courier New" panose="02070309020205020404" pitchFamily="49" charset="0"/>
              </a:rPr>
              <a:t> head;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private </a:t>
            </a:r>
            <a:r>
              <a:rPr lang="en-US" altLang="zh-CN" sz="2400" b="1" i="1" dirty="0">
                <a:solidFill>
                  <a:schemeClr val="tx2"/>
                </a:solidFill>
                <a:latin typeface="Courier New" panose="02070309020205020404" pitchFamily="49" charset="0"/>
              </a:rPr>
              <a:t>Link</a:t>
            </a:r>
            <a:r>
              <a:rPr lang="en-US" altLang="zh-CN" sz="2400" b="1" i="1" dirty="0">
                <a:latin typeface="Courier New" panose="02070309020205020404" pitchFamily="49" charset="0"/>
              </a:rPr>
              <a:t> tail;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 </a:t>
            </a:r>
          </a:p>
        </p:txBody>
      </p:sp>
    </p:spTree>
    <p:extLst>
      <p:ext uri="{BB962C8B-B14F-4D97-AF65-F5344CB8AC3E}">
        <p14:creationId xmlns:p14="http://schemas.microsoft.com/office/powerpoint/2010/main" val="39387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Text Box 5">
            <a:extLst>
              <a:ext uri="{FF2B5EF4-FFF2-40B4-BE49-F238E27FC236}">
                <a16:creationId xmlns:a16="http://schemas.microsoft.com/office/drawing/2014/main" id="{F4D49939-2F81-434B-B51F-00ED6D15F4BE}"/>
              </a:ext>
            </a:extLst>
          </p:cNvPr>
          <p:cNvSpPr txBox="1">
            <a:spLocks noChangeArrowheads="1"/>
          </p:cNvSpPr>
          <p:nvPr/>
        </p:nvSpPr>
        <p:spPr bwMode="auto">
          <a:xfrm>
            <a:off x="783638" y="2637520"/>
            <a:ext cx="9144000" cy="9683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sz="2400" b="1" i="1" dirty="0">
                <a:solidFill>
                  <a:schemeClr val="tx2"/>
                </a:solidFill>
                <a:latin typeface="Courier New" panose="02070309020205020404" pitchFamily="49" charset="0"/>
              </a:rPr>
              <a:t>Queue</a:t>
            </a:r>
            <a:r>
              <a:rPr lang="en-US" altLang="zh-CN" sz="2400" b="1" i="1" dirty="0">
                <a:latin typeface="Courier New" panose="02070309020205020404" pitchFamily="49" charset="0"/>
              </a:rPr>
              <a:t>&lt;Customer&gt; </a:t>
            </a:r>
            <a:r>
              <a:rPr lang="en-US" altLang="zh-CN" sz="2400" b="1" i="1" dirty="0" err="1">
                <a:latin typeface="Courier New" panose="02070309020205020404" pitchFamily="49" charset="0"/>
              </a:rPr>
              <a:t>expressLane</a:t>
            </a:r>
            <a:r>
              <a:rPr lang="en-US" altLang="zh-CN" sz="2400" b="1" i="1" dirty="0">
                <a:latin typeface="Courier New" panose="02070309020205020404" pitchFamily="49" charset="0"/>
              </a:rPr>
              <a:t> = new 					</a:t>
            </a:r>
            <a:r>
              <a:rPr lang="en-US" altLang="zh-CN" sz="2400" b="1" i="1" dirty="0" err="1">
                <a:latin typeface="Courier New" panose="02070309020205020404" pitchFamily="49" charset="0"/>
              </a:rPr>
              <a:t>CircularArrayQueue</a:t>
            </a:r>
            <a:r>
              <a:rPr lang="en-US" altLang="zh-CN" sz="2400" b="1" i="1" dirty="0">
                <a:latin typeface="Courier New" panose="02070309020205020404" pitchFamily="49" charset="0"/>
              </a:rPr>
              <a:t>&lt;Customer&gt;(100); </a:t>
            </a:r>
            <a:r>
              <a:rPr lang="en-US" altLang="zh-CN" sz="2400" b="1" i="1" dirty="0" err="1">
                <a:latin typeface="Courier New" panose="02070309020205020404" pitchFamily="49" charset="0"/>
              </a:rPr>
              <a:t>expressLane.add</a:t>
            </a:r>
            <a:r>
              <a:rPr lang="en-US" altLang="zh-CN" sz="2400" b="1" i="1" dirty="0">
                <a:latin typeface="Courier New" panose="02070309020205020404" pitchFamily="49" charset="0"/>
              </a:rPr>
              <a:t>(new Customer("Harry")); </a:t>
            </a:r>
          </a:p>
        </p:txBody>
      </p:sp>
      <p:sp>
        <p:nvSpPr>
          <p:cNvPr id="51" name="Text Box 7">
            <a:extLst>
              <a:ext uri="{FF2B5EF4-FFF2-40B4-BE49-F238E27FC236}">
                <a16:creationId xmlns:a16="http://schemas.microsoft.com/office/drawing/2014/main" id="{9B16CCCE-705A-44E6-8232-180D493D90A4}"/>
              </a:ext>
            </a:extLst>
          </p:cNvPr>
          <p:cNvSpPr txBox="1">
            <a:spLocks noChangeArrowheads="1"/>
          </p:cNvSpPr>
          <p:nvPr/>
        </p:nvSpPr>
        <p:spPr bwMode="auto">
          <a:xfrm>
            <a:off x="783638" y="4005945"/>
            <a:ext cx="9144000" cy="9683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sz="2400" b="1" i="1" dirty="0">
                <a:solidFill>
                  <a:schemeClr val="tx2"/>
                </a:solidFill>
                <a:latin typeface="Courier New" panose="02070309020205020404" pitchFamily="49" charset="0"/>
              </a:rPr>
              <a:t>Queue</a:t>
            </a:r>
            <a:r>
              <a:rPr lang="en-US" altLang="zh-CN" sz="2400" b="1" i="1" dirty="0">
                <a:latin typeface="Courier New" panose="02070309020205020404" pitchFamily="49" charset="0"/>
              </a:rPr>
              <a:t>&lt;Customer&gt; </a:t>
            </a:r>
            <a:r>
              <a:rPr lang="en-US" altLang="zh-CN" sz="2400" b="1" i="1" dirty="0" err="1">
                <a:latin typeface="Courier New" panose="02070309020205020404" pitchFamily="49" charset="0"/>
              </a:rPr>
              <a:t>expressLane</a:t>
            </a:r>
            <a:r>
              <a:rPr lang="en-US" altLang="zh-CN" sz="2400" b="1" i="1" dirty="0">
                <a:latin typeface="Courier New" panose="02070309020205020404" pitchFamily="49" charset="0"/>
              </a:rPr>
              <a:t> = new 					</a:t>
            </a:r>
            <a:r>
              <a:rPr lang="en-US" altLang="zh-CN" sz="2400" b="1" i="1" dirty="0" err="1">
                <a:latin typeface="Courier New" panose="02070309020205020404" pitchFamily="49" charset="0"/>
              </a:rPr>
              <a:t>LinkedListQueue</a:t>
            </a:r>
            <a:r>
              <a:rPr lang="en-US" altLang="zh-CN" sz="2400" b="1" i="1" dirty="0">
                <a:latin typeface="Courier New" panose="02070309020205020404" pitchFamily="49" charset="0"/>
              </a:rPr>
              <a:t>&lt;Customer&gt;(); </a:t>
            </a:r>
          </a:p>
          <a:p>
            <a:pPr eaLnBrk="1" hangingPunct="1">
              <a:lnSpc>
                <a:spcPct val="80000"/>
              </a:lnSpc>
              <a:buClr>
                <a:schemeClr val="folHlink"/>
              </a:buClr>
              <a:buSzPct val="60000"/>
              <a:buFont typeface="Wingdings" panose="05000000000000000000" pitchFamily="2" charset="2"/>
              <a:buNone/>
            </a:pPr>
            <a:r>
              <a:rPr lang="en-US" altLang="zh-CN" sz="2400" b="1" i="1" dirty="0" err="1">
                <a:latin typeface="Courier New" panose="02070309020205020404" pitchFamily="49" charset="0"/>
              </a:rPr>
              <a:t>expressLane.add</a:t>
            </a:r>
            <a:r>
              <a:rPr lang="en-US" altLang="zh-CN" sz="2400" b="1" i="1" dirty="0">
                <a:latin typeface="Courier New" panose="02070309020205020404" pitchFamily="49" charset="0"/>
              </a:rPr>
              <a:t>(new Customer("Harry")); </a:t>
            </a:r>
          </a:p>
        </p:txBody>
      </p:sp>
    </p:spTree>
    <p:extLst>
      <p:ext uri="{BB962C8B-B14F-4D97-AF65-F5344CB8AC3E}">
        <p14:creationId xmlns:p14="http://schemas.microsoft.com/office/powerpoint/2010/main" val="104674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9" grpId="0" animBg="1"/>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2" name="Rectangle 3">
            <a:extLst>
              <a:ext uri="{FF2B5EF4-FFF2-40B4-BE49-F238E27FC236}">
                <a16:creationId xmlns:a16="http://schemas.microsoft.com/office/drawing/2014/main" id="{2703937D-FC39-4039-9CDC-4C73DCDBBE43}"/>
              </a:ext>
            </a:extLst>
          </p:cNvPr>
          <p:cNvSpPr txBox="1">
            <a:spLocks noChangeArrowheads="1"/>
          </p:cNvSpPr>
          <p:nvPr/>
        </p:nvSpPr>
        <p:spPr>
          <a:xfrm>
            <a:off x="654995" y="2900836"/>
            <a:ext cx="9144000" cy="295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Why would you choose one implementation over another? The interface says nothing about the efficiency of the implementation.</a:t>
            </a:r>
            <a:r>
              <a:rPr lang="en-US" altLang="zh-CN" dirty="0"/>
              <a:t> </a:t>
            </a:r>
          </a:p>
        </p:txBody>
      </p:sp>
    </p:spTree>
    <p:extLst>
      <p:ext uri="{BB962C8B-B14F-4D97-AF65-F5344CB8AC3E}">
        <p14:creationId xmlns:p14="http://schemas.microsoft.com/office/powerpoint/2010/main" val="156125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
                                            <p:txEl>
                                              <p:pRg st="0" end="0"/>
                                            </p:txEl>
                                          </p:spTgt>
                                        </p:tgtEl>
                                        <p:attrNameLst>
                                          <p:attrName>style.visibility</p:attrName>
                                        </p:attrNameLst>
                                      </p:cBhvr>
                                      <p:to>
                                        <p:strVal val="visible"/>
                                      </p:to>
                                    </p:set>
                                    <p:anim calcmode="lin" valueType="num">
                                      <p:cBhvr additive="base">
                                        <p:cTn id="25"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9F1BA961-61D7-4317-9605-286307036A79}"/>
              </a:ext>
            </a:extLst>
          </p:cNvPr>
          <p:cNvSpPr txBox="1">
            <a:spLocks noChangeArrowheads="1"/>
          </p:cNvSpPr>
          <p:nvPr/>
        </p:nvSpPr>
        <p:spPr>
          <a:xfrm>
            <a:off x="688732" y="2660301"/>
            <a:ext cx="9144000" cy="324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A circular array is somewhat </a:t>
            </a:r>
            <a:r>
              <a:rPr lang="en-US" altLang="zh-CN" b="1">
                <a:latin typeface="Times New Roman" panose="02020603050405020304" pitchFamily="18" charset="0"/>
              </a:rPr>
              <a:t>more efficient </a:t>
            </a:r>
            <a:r>
              <a:rPr lang="en-US" altLang="zh-CN">
                <a:latin typeface="Times New Roman" panose="02020603050405020304" pitchFamily="18" charset="0"/>
              </a:rPr>
              <a:t>than a linked list, so it is generally preferable. However, as usual, there is a price to pay. The circular array is </a:t>
            </a:r>
            <a:r>
              <a:rPr lang="en-US" altLang="zh-CN" b="1">
                <a:latin typeface="Times New Roman" panose="02020603050405020304" pitchFamily="18" charset="0"/>
              </a:rPr>
              <a:t>a bounded collection</a:t>
            </a:r>
            <a:r>
              <a:rPr lang="en-US" altLang="zh-CN">
                <a:latin typeface="Times New Roman" panose="02020603050405020304" pitchFamily="18" charset="0"/>
              </a:rPr>
              <a:t>, it has a finite capacity. If you don't have an upper limit on the number of objects that your program will collect, you may be better off with a linked list implementation after all.</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8933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Rectangle 3">
            <a:extLst>
              <a:ext uri="{FF2B5EF4-FFF2-40B4-BE49-F238E27FC236}">
                <a16:creationId xmlns:a16="http://schemas.microsoft.com/office/drawing/2014/main" id="{32D54571-53DE-4F7E-A583-D1FB079B209C}"/>
              </a:ext>
            </a:extLst>
          </p:cNvPr>
          <p:cNvSpPr txBox="1">
            <a:spLocks noChangeArrowheads="1"/>
          </p:cNvSpPr>
          <p:nvPr/>
        </p:nvSpPr>
        <p:spPr>
          <a:xfrm>
            <a:off x="751757" y="2821035"/>
            <a:ext cx="9144000" cy="324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When you study the API documentation, you will find another set of classes whose name begins with Abstract, such as </a:t>
            </a:r>
            <a:r>
              <a:rPr lang="en-US" altLang="zh-CN" b="1" i="1">
                <a:latin typeface="Times New Roman" panose="02020603050405020304" pitchFamily="18" charset="0"/>
              </a:rPr>
              <a:t>AbstractQueue</a:t>
            </a:r>
            <a:r>
              <a:rPr lang="en-US" altLang="zh-CN">
                <a:latin typeface="Times New Roman" panose="02020603050405020304" pitchFamily="18" charset="0"/>
              </a:rPr>
              <a:t>. These classes are intended for library implementors. </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5491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 calcmode="lin" valueType="num">
                                      <p:cBhvr additive="base">
                                        <p:cTn id="2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什么是泛型</a:t>
              </a:r>
            </a:p>
          </p:txBody>
        </p:sp>
      </p:grpSp>
      <p:sp>
        <p:nvSpPr>
          <p:cNvPr id="51" name="圆角矩形 6">
            <a:extLst>
              <a:ext uri="{FF2B5EF4-FFF2-40B4-BE49-F238E27FC236}">
                <a16:creationId xmlns:a16="http://schemas.microsoft.com/office/drawing/2014/main" id="{9FCC06FA-71CD-47C5-9B0A-41AA9AB965BC}"/>
              </a:ext>
            </a:extLst>
          </p:cNvPr>
          <p:cNvSpPr/>
          <p:nvPr/>
        </p:nvSpPr>
        <p:spPr>
          <a:xfrm>
            <a:off x="669856" y="1752988"/>
            <a:ext cx="10817896" cy="304729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仿宋" panose="02010609060101010101" pitchFamily="49" charset="-122"/>
              <a:ea typeface="仿宋" panose="02010609060101010101" pitchFamily="49" charset="-122"/>
            </a:endParaRPr>
          </a:p>
        </p:txBody>
      </p:sp>
      <p:sp>
        <p:nvSpPr>
          <p:cNvPr id="52" name="内容占位符 2">
            <a:extLst>
              <a:ext uri="{FF2B5EF4-FFF2-40B4-BE49-F238E27FC236}">
                <a16:creationId xmlns:a16="http://schemas.microsoft.com/office/drawing/2014/main" id="{2AC7B819-3D9F-4B98-B3E0-7B63D5B0C58C}"/>
              </a:ext>
            </a:extLst>
          </p:cNvPr>
          <p:cNvSpPr txBox="1">
            <a:spLocks/>
          </p:cNvSpPr>
          <p:nvPr/>
        </p:nvSpPr>
        <p:spPr>
          <a:xfrm>
            <a:off x="1071573" y="2268333"/>
            <a:ext cx="10014462" cy="2379585"/>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泛型，也称之为“参数化类型”，就是将类型由原来的具体的类型参数化，类似于方法中的变量参数，此时类型也定义成参数形式（可以称之为类型形参），然后在使用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调用时传入具体的类型（类型实参）。</a:t>
            </a:r>
          </a:p>
        </p:txBody>
      </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2698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circle(in)">
                                      <p:cBhvr>
                                        <p:cTn id="11" dur="2000"/>
                                        <p:tgtEl>
                                          <p:spTgt spid="51"/>
                                        </p:tgtEl>
                                      </p:cBhvr>
                                    </p:animEffect>
                                  </p:childTnLst>
                                </p:cTn>
                              </p:par>
                            </p:childTnLst>
                          </p:cTn>
                        </p:par>
                        <p:par>
                          <p:cTn id="12" fill="hold">
                            <p:stCondLst>
                              <p:cond delay="2500"/>
                            </p:stCondLst>
                            <p:childTnLst>
                              <p:par>
                                <p:cTn id="13" presetID="31"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1000" fill="hold"/>
                                        <p:tgtEl>
                                          <p:spTgt spid="52"/>
                                        </p:tgtEl>
                                        <p:attrNameLst>
                                          <p:attrName>ppt_w</p:attrName>
                                        </p:attrNameLst>
                                      </p:cBhvr>
                                      <p:tavLst>
                                        <p:tav tm="0">
                                          <p:val>
                                            <p:fltVal val="0"/>
                                          </p:val>
                                        </p:tav>
                                        <p:tav tm="100000">
                                          <p:val>
                                            <p:strVal val="#ppt_w"/>
                                          </p:val>
                                        </p:tav>
                                      </p:tavLst>
                                    </p:anim>
                                    <p:anim calcmode="lin" valueType="num">
                                      <p:cBhvr>
                                        <p:cTn id="16" dur="1000" fill="hold"/>
                                        <p:tgtEl>
                                          <p:spTgt spid="52"/>
                                        </p:tgtEl>
                                        <p:attrNameLst>
                                          <p:attrName>ppt_h</p:attrName>
                                        </p:attrNameLst>
                                      </p:cBhvr>
                                      <p:tavLst>
                                        <p:tav tm="0">
                                          <p:val>
                                            <p:fltVal val="0"/>
                                          </p:val>
                                        </p:tav>
                                        <p:tav tm="100000">
                                          <p:val>
                                            <p:strVal val="#ppt_h"/>
                                          </p:val>
                                        </p:tav>
                                      </p:tavLst>
                                    </p:anim>
                                    <p:anim calcmode="lin" valueType="num">
                                      <p:cBhvr>
                                        <p:cTn id="17" dur="1000" fill="hold"/>
                                        <p:tgtEl>
                                          <p:spTgt spid="52"/>
                                        </p:tgtEl>
                                        <p:attrNameLst>
                                          <p:attrName>style.rotation</p:attrName>
                                        </p:attrNameLst>
                                      </p:cBhvr>
                                      <p:tavLst>
                                        <p:tav tm="0">
                                          <p:val>
                                            <p:fltVal val="90"/>
                                          </p:val>
                                        </p:tav>
                                        <p:tav tm="100000">
                                          <p:val>
                                            <p:fltVal val="0"/>
                                          </p:val>
                                        </p:tav>
                                      </p:tavLst>
                                    </p:anim>
                                    <p:animEffect transition="in" filter="fade">
                                      <p:cBhvr>
                                        <p:cTn id="18" dur="1000"/>
                                        <p:tgtEl>
                                          <p:spTgt spid="52"/>
                                        </p:tgtEl>
                                      </p:cBhvr>
                                    </p:animEffect>
                                  </p:childTnLst>
                                </p:cTn>
                              </p:par>
                            </p:childTnLst>
                          </p:cTn>
                        </p:par>
                        <p:par>
                          <p:cTn id="19" fill="hold">
                            <p:stCondLst>
                              <p:cond delay="3500"/>
                            </p:stCondLst>
                            <p:childTnLst>
                              <p:par>
                                <p:cTn id="20" presetID="22" presetClass="entr" presetSubtype="2"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right)">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1" grpId="0" animBg="1"/>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Separating Collection Interfaces and Implementation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A029C5E2-25A7-421D-ADC6-51AE27B7071E}"/>
              </a:ext>
            </a:extLst>
          </p:cNvPr>
          <p:cNvSpPr txBox="1">
            <a:spLocks noChangeArrowheads="1"/>
          </p:cNvSpPr>
          <p:nvPr/>
        </p:nvSpPr>
        <p:spPr>
          <a:xfrm>
            <a:off x="603008" y="2889227"/>
            <a:ext cx="9144000" cy="3024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i="1">
                <a:latin typeface="Times New Roman" panose="02020603050405020304" pitchFamily="18" charset="0"/>
              </a:rPr>
              <a:t>To implement your own queue class, you will find it easier to extend AbstractQueue than to implement all the methods of the Queue interface</a:t>
            </a:r>
            <a:r>
              <a:rPr lang="en-US" altLang="zh-CN">
                <a:latin typeface="Times New Roman" panose="02020603050405020304" pitchFamily="18" charset="0"/>
              </a:rPr>
              <a:t>.</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57231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cs typeface="Times New Roman" panose="02020603050405020304" pitchFamily="18" charset="0"/>
                </a:rPr>
                <a:t>Collection and Iterator Interfaces in the Java Library</a:t>
              </a:r>
              <a:r>
                <a:rPr lang="en-US" altLang="zh-CN" sz="2400" dirty="0">
                  <a:solidFill>
                    <a:schemeClr val="tx1"/>
                  </a:solidFill>
                  <a:latin typeface="Times New Roman" panose="02020603050405020304" pitchFamily="18" charset="0"/>
                  <a:cs typeface="Times New Roman" panose="02020603050405020304" pitchFamily="18" charset="0"/>
                </a:rPr>
                <a:t>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Rectangle 3">
            <a:extLst>
              <a:ext uri="{FF2B5EF4-FFF2-40B4-BE49-F238E27FC236}">
                <a16:creationId xmlns:a16="http://schemas.microsoft.com/office/drawing/2014/main" id="{89D50E3D-38B7-4BE1-9F52-9E52F002C531}"/>
              </a:ext>
            </a:extLst>
          </p:cNvPr>
          <p:cNvSpPr txBox="1">
            <a:spLocks noChangeArrowheads="1"/>
          </p:cNvSpPr>
          <p:nvPr/>
        </p:nvSpPr>
        <p:spPr>
          <a:xfrm>
            <a:off x="461603" y="2349500"/>
            <a:ext cx="9144000" cy="1655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The fundamental interface for collection classes in the Java library is the </a:t>
            </a:r>
            <a:r>
              <a:rPr lang="en-US" altLang="zh-CN" b="1" i="1" dirty="0">
                <a:latin typeface="Times New Roman" panose="02020603050405020304" pitchFamily="18" charset="0"/>
              </a:rPr>
              <a:t>Collection</a:t>
            </a:r>
            <a:r>
              <a:rPr lang="en-US" altLang="zh-CN" dirty="0">
                <a:latin typeface="Times New Roman" panose="02020603050405020304" pitchFamily="18" charset="0"/>
              </a:rPr>
              <a:t> interface. The interface has two fundamental methods:</a:t>
            </a:r>
          </a:p>
        </p:txBody>
      </p:sp>
      <p:sp>
        <p:nvSpPr>
          <p:cNvPr id="52" name="Text Box 5">
            <a:extLst>
              <a:ext uri="{FF2B5EF4-FFF2-40B4-BE49-F238E27FC236}">
                <a16:creationId xmlns:a16="http://schemas.microsoft.com/office/drawing/2014/main" id="{B92D6A4D-7560-42F1-BE58-3BA0AF8AF7F8}"/>
              </a:ext>
            </a:extLst>
          </p:cNvPr>
          <p:cNvSpPr txBox="1">
            <a:spLocks noChangeArrowheads="1"/>
          </p:cNvSpPr>
          <p:nvPr/>
        </p:nvSpPr>
        <p:spPr bwMode="auto">
          <a:xfrm>
            <a:off x="543451" y="3751793"/>
            <a:ext cx="8396649" cy="237648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dirty="0">
                <a:latin typeface="Courier New" panose="02070309020205020404" pitchFamily="49" charset="0"/>
              </a:rPr>
              <a:t>public interface </a:t>
            </a:r>
            <a:r>
              <a:rPr lang="en-US" altLang="zh-CN" b="1" i="1" dirty="0">
                <a:latin typeface="Courier New" panose="02070309020205020404" pitchFamily="49" charset="0"/>
              </a:rPr>
              <a:t>Collection</a:t>
            </a:r>
            <a:r>
              <a:rPr lang="en-US" altLang="zh-CN" dirty="0">
                <a:latin typeface="Courier New" panose="02070309020205020404" pitchFamily="49" charset="0"/>
              </a:rPr>
              <a:t>&lt;E&gt; { </a:t>
            </a:r>
          </a:p>
          <a:p>
            <a:pPr eaLnBrk="1" hangingPunct="1">
              <a:lnSpc>
                <a:spcPct val="90000"/>
              </a:lnSpc>
              <a:spcBef>
                <a:spcPct val="20000"/>
              </a:spcBef>
              <a:buClr>
                <a:schemeClr val="folHlink"/>
              </a:buClr>
              <a:buSzPct val="60000"/>
              <a:buFont typeface="Wingdings" panose="05000000000000000000" pitchFamily="2" charset="2"/>
              <a:buNone/>
            </a:pPr>
            <a:r>
              <a:rPr lang="en-US" altLang="zh-CN" dirty="0">
                <a:latin typeface="Courier New" panose="02070309020205020404" pitchFamily="49" charset="0"/>
              </a:rPr>
              <a:t>	</a:t>
            </a:r>
            <a:r>
              <a:rPr lang="en-US" altLang="zh-CN" dirty="0" err="1">
                <a:latin typeface="Courier New" panose="02070309020205020404" pitchFamily="49" charset="0"/>
              </a:rPr>
              <a:t>boolean</a:t>
            </a:r>
            <a:r>
              <a:rPr lang="en-US" altLang="zh-CN" dirty="0">
                <a:latin typeface="Courier New" panose="02070309020205020404" pitchFamily="49" charset="0"/>
              </a:rPr>
              <a:t> add(E element); </a:t>
            </a:r>
          </a:p>
          <a:p>
            <a:pPr eaLnBrk="1" hangingPunct="1">
              <a:lnSpc>
                <a:spcPct val="90000"/>
              </a:lnSpc>
              <a:spcBef>
                <a:spcPct val="20000"/>
              </a:spcBef>
              <a:buClr>
                <a:schemeClr val="folHlink"/>
              </a:buClr>
              <a:buSzPct val="60000"/>
              <a:buFont typeface="Wingdings" panose="05000000000000000000" pitchFamily="2" charset="2"/>
              <a:buNone/>
            </a:pPr>
            <a:r>
              <a:rPr lang="en-US" altLang="zh-CN" dirty="0">
                <a:latin typeface="Courier New" panose="02070309020205020404" pitchFamily="49" charset="0"/>
              </a:rPr>
              <a:t>	</a:t>
            </a:r>
            <a:r>
              <a:rPr lang="en-US" altLang="zh-CN" b="1" i="1" dirty="0">
                <a:latin typeface="Courier New" panose="02070309020205020404" pitchFamily="49" charset="0"/>
              </a:rPr>
              <a:t>Iterator</a:t>
            </a:r>
            <a:r>
              <a:rPr lang="en-US" altLang="zh-CN" dirty="0">
                <a:latin typeface="Courier New" panose="02070309020205020404" pitchFamily="49" charset="0"/>
              </a:rPr>
              <a:t>&lt;E&gt; iterator(); </a:t>
            </a:r>
          </a:p>
          <a:p>
            <a:pPr eaLnBrk="1" hangingPunct="1">
              <a:lnSpc>
                <a:spcPct val="90000"/>
              </a:lnSpc>
              <a:spcBef>
                <a:spcPct val="20000"/>
              </a:spcBef>
              <a:buClr>
                <a:schemeClr val="folHlink"/>
              </a:buClr>
              <a:buSzPct val="60000"/>
              <a:buFont typeface="Wingdings" panose="05000000000000000000" pitchFamily="2" charset="2"/>
              <a:buNone/>
            </a:pPr>
            <a:r>
              <a:rPr lang="en-US" altLang="zh-CN" dirty="0">
                <a:latin typeface="Courier New" panose="02070309020205020404" pitchFamily="49" charset="0"/>
              </a:rPr>
              <a:t>	. . . </a:t>
            </a:r>
          </a:p>
          <a:p>
            <a:pPr eaLnBrk="1" hangingPunct="1">
              <a:lnSpc>
                <a:spcPct val="90000"/>
              </a:lnSpc>
              <a:spcBef>
                <a:spcPct val="20000"/>
              </a:spcBef>
              <a:buClr>
                <a:schemeClr val="folHlink"/>
              </a:buClr>
              <a:buSzPct val="60000"/>
              <a:buFont typeface="Wingdings" panose="05000000000000000000" pitchFamily="2" charset="2"/>
              <a:buNone/>
            </a:pPr>
            <a:r>
              <a:rPr lang="en-US" altLang="zh-CN" dirty="0">
                <a:latin typeface="Courier New" panose="02070309020205020404" pitchFamily="49" charset="0"/>
              </a:rPr>
              <a:t>}</a:t>
            </a:r>
          </a:p>
        </p:txBody>
      </p:sp>
    </p:spTree>
    <p:extLst>
      <p:ext uri="{BB962C8B-B14F-4D97-AF65-F5344CB8AC3E}">
        <p14:creationId xmlns:p14="http://schemas.microsoft.com/office/powerpoint/2010/main" val="40550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 calcmode="lin" valueType="num">
                                      <p:cBhvr additive="base">
                                        <p:cTn id="2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5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cs typeface="Times New Roman" panose="02020603050405020304" pitchFamily="18" charset="0"/>
                </a:rPr>
                <a:t>Collection and Iterator Interfaces in the Java Library</a:t>
              </a:r>
              <a:r>
                <a:rPr lang="en-US" altLang="zh-CN" sz="2400" dirty="0">
                  <a:solidFill>
                    <a:schemeClr val="tx1"/>
                  </a:solidFill>
                  <a:latin typeface="Times New Roman" panose="02020603050405020304" pitchFamily="18" charset="0"/>
                  <a:cs typeface="Times New Roman" panose="02020603050405020304" pitchFamily="18" charset="0"/>
                </a:rPr>
                <a:t>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410539E0-E837-4F0C-A242-F24AC9539B04}"/>
              </a:ext>
            </a:extLst>
          </p:cNvPr>
          <p:cNvSpPr txBox="1">
            <a:spLocks noChangeArrowheads="1"/>
          </p:cNvSpPr>
          <p:nvPr/>
        </p:nvSpPr>
        <p:spPr>
          <a:xfrm>
            <a:off x="1050340" y="2497475"/>
            <a:ext cx="9144000" cy="2879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    The </a:t>
            </a:r>
            <a:r>
              <a:rPr lang="en-US" altLang="zh-CN" b="1" i="1">
                <a:solidFill>
                  <a:schemeClr val="tx2"/>
                </a:solidFill>
                <a:latin typeface="Times New Roman" panose="02020603050405020304" pitchFamily="18" charset="0"/>
              </a:rPr>
              <a:t>add</a:t>
            </a:r>
            <a:r>
              <a:rPr lang="en-US" altLang="zh-CN">
                <a:latin typeface="Times New Roman" panose="02020603050405020304" pitchFamily="18" charset="0"/>
              </a:rPr>
              <a:t> method adds an element to the collection. The </a:t>
            </a:r>
            <a:r>
              <a:rPr lang="en-US" altLang="zh-CN" b="1" i="1">
                <a:latin typeface="Times New Roman" panose="02020603050405020304" pitchFamily="18" charset="0"/>
              </a:rPr>
              <a:t>add method returns true</a:t>
            </a:r>
            <a:r>
              <a:rPr lang="en-US" altLang="zh-CN">
                <a:latin typeface="Times New Roman" panose="02020603050405020304" pitchFamily="18" charset="0"/>
              </a:rPr>
              <a:t> if adding the element actually changes the collection, and false if the collection is unchanged. </a:t>
            </a:r>
          </a:p>
          <a:p>
            <a:pPr marL="0" indent="0">
              <a:buFont typeface="Wingdings" panose="05000000000000000000" pitchFamily="2" charset="2"/>
              <a:buNone/>
            </a:pPr>
            <a:r>
              <a:rPr lang="en-US" altLang="zh-CN">
                <a:latin typeface="Times New Roman" panose="02020603050405020304" pitchFamily="18" charset="0"/>
              </a:rPr>
              <a:t>    For example, if you try to add an object to a set and the object is already present, then the add request has no effect because sets reject duplicates.</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44259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anim calcmode="lin" valueType="num">
                                      <p:cBhvr additive="base">
                                        <p:cTn id="31"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cs typeface="Times New Roman" panose="02020603050405020304" pitchFamily="18" charset="0"/>
                </a:rPr>
                <a:t>Collection and Iterator Interfaces in the Java Library</a:t>
              </a:r>
              <a:r>
                <a:rPr lang="en-US" altLang="zh-CN" sz="2400" dirty="0">
                  <a:solidFill>
                    <a:schemeClr val="tx1"/>
                  </a:solidFill>
                  <a:latin typeface="Times New Roman" panose="02020603050405020304" pitchFamily="18" charset="0"/>
                  <a:cs typeface="Times New Roman" panose="02020603050405020304" pitchFamily="18" charset="0"/>
                </a:rPr>
                <a:t>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Rectangle 3">
            <a:extLst>
              <a:ext uri="{FF2B5EF4-FFF2-40B4-BE49-F238E27FC236}">
                <a16:creationId xmlns:a16="http://schemas.microsoft.com/office/drawing/2014/main" id="{276305CF-5530-40C1-A1DF-3F19A694A322}"/>
              </a:ext>
            </a:extLst>
          </p:cNvPr>
          <p:cNvSpPr txBox="1">
            <a:spLocks noChangeArrowheads="1"/>
          </p:cNvSpPr>
          <p:nvPr/>
        </p:nvSpPr>
        <p:spPr>
          <a:xfrm>
            <a:off x="1508557" y="2605223"/>
            <a:ext cx="9144001" cy="1655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The </a:t>
            </a:r>
            <a:r>
              <a:rPr lang="en-US" altLang="zh-CN" b="1" i="1">
                <a:solidFill>
                  <a:schemeClr val="tx2"/>
                </a:solidFill>
                <a:latin typeface="Times New Roman" panose="02020603050405020304" pitchFamily="18" charset="0"/>
              </a:rPr>
              <a:t>iterator</a:t>
            </a:r>
            <a:r>
              <a:rPr lang="en-US" altLang="zh-CN">
                <a:latin typeface="Times New Roman" panose="02020603050405020304" pitchFamily="18" charset="0"/>
              </a:rPr>
              <a:t> method returns an object that implements the Iterator interface. You can use the iterator object to visit the elements in the collection one by one. </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51293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cs typeface="Times New Roman" panose="02020603050405020304" pitchFamily="18" charset="0"/>
                </a:rPr>
                <a:t>Collection and Iterator Interfaces in the Java Library</a:t>
              </a:r>
              <a:r>
                <a:rPr lang="en-US" altLang="zh-CN" sz="2400" dirty="0">
                  <a:solidFill>
                    <a:schemeClr val="tx1"/>
                  </a:solidFill>
                  <a:latin typeface="Times New Roman" panose="02020603050405020304" pitchFamily="18" charset="0"/>
                  <a:cs typeface="Times New Roman" panose="02020603050405020304" pitchFamily="18" charset="0"/>
                </a:rPr>
                <a:t>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61BB5276-4EF7-43BC-BC9C-95B030D7EA18}"/>
              </a:ext>
            </a:extLst>
          </p:cNvPr>
          <p:cNvSpPr txBox="1">
            <a:spLocks noChangeArrowheads="1"/>
          </p:cNvSpPr>
          <p:nvPr/>
        </p:nvSpPr>
        <p:spPr>
          <a:xfrm>
            <a:off x="1375207" y="2419679"/>
            <a:ext cx="9144000" cy="792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The Iterator interface has three methods: </a:t>
            </a:r>
            <a:endParaRPr lang="en-US" altLang="zh-CN" dirty="0">
              <a:latin typeface="Times New Roman" panose="02020603050405020304" pitchFamily="18" charset="0"/>
            </a:endParaRPr>
          </a:p>
        </p:txBody>
      </p:sp>
      <p:sp>
        <p:nvSpPr>
          <p:cNvPr id="30" name="Text Box 5">
            <a:extLst>
              <a:ext uri="{FF2B5EF4-FFF2-40B4-BE49-F238E27FC236}">
                <a16:creationId xmlns:a16="http://schemas.microsoft.com/office/drawing/2014/main" id="{0BD22E9C-E763-44A9-B192-8097290023AE}"/>
              </a:ext>
            </a:extLst>
          </p:cNvPr>
          <p:cNvSpPr txBox="1">
            <a:spLocks noChangeArrowheads="1"/>
          </p:cNvSpPr>
          <p:nvPr/>
        </p:nvSpPr>
        <p:spPr bwMode="auto">
          <a:xfrm>
            <a:off x="1375207" y="3499179"/>
            <a:ext cx="9144000" cy="20272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a:latin typeface="Courier New" panose="02070309020205020404" pitchFamily="49" charset="0"/>
              </a:rPr>
              <a:t>public interface Iterator&lt;E&gt; {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a:latin typeface="Courier New" panose="02070309020205020404" pitchFamily="49" charset="0"/>
              </a:rPr>
              <a:t>	E next();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a:latin typeface="Courier New" panose="02070309020205020404" pitchFamily="49" charset="0"/>
              </a:rPr>
              <a:t>	boolean hasNext();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a:latin typeface="Courier New" panose="02070309020205020404" pitchFamily="49" charset="0"/>
              </a:rPr>
              <a:t>	void remove();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a:latin typeface="Courier New" panose="02070309020205020404" pitchFamily="49" charset="0"/>
              </a:rPr>
              <a:t>} </a:t>
            </a:r>
          </a:p>
        </p:txBody>
      </p:sp>
    </p:spTree>
    <p:extLst>
      <p:ext uri="{BB962C8B-B14F-4D97-AF65-F5344CB8AC3E}">
        <p14:creationId xmlns:p14="http://schemas.microsoft.com/office/powerpoint/2010/main" val="9966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cs typeface="Times New Roman" panose="02020603050405020304" pitchFamily="18" charset="0"/>
                </a:rPr>
                <a:t>Collection and Iterator Interfaces in the Java Library</a:t>
              </a:r>
              <a:r>
                <a:rPr lang="en-US" altLang="zh-CN" sz="2400" dirty="0">
                  <a:solidFill>
                    <a:schemeClr val="tx1"/>
                  </a:solidFill>
                  <a:latin typeface="Times New Roman" panose="02020603050405020304" pitchFamily="18" charset="0"/>
                  <a:cs typeface="Times New Roman" panose="02020603050405020304" pitchFamily="18" charset="0"/>
                </a:rPr>
                <a:t>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77D3B6A3-0407-4970-92C6-5C4E5AFFC43E}"/>
              </a:ext>
            </a:extLst>
          </p:cNvPr>
          <p:cNvSpPr txBox="1">
            <a:spLocks noChangeArrowheads="1"/>
          </p:cNvSpPr>
          <p:nvPr/>
        </p:nvSpPr>
        <p:spPr>
          <a:xfrm>
            <a:off x="970329" y="2246889"/>
            <a:ext cx="10270678" cy="792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If you want to inspect all elements in a collection, you request an iterator and then keep calling the next method while </a:t>
            </a:r>
            <a:r>
              <a:rPr lang="en-US" altLang="zh-CN" dirty="0" err="1">
                <a:latin typeface="Times New Roman" panose="02020603050405020304" pitchFamily="18" charset="0"/>
              </a:rPr>
              <a:t>hasNext</a:t>
            </a:r>
            <a:r>
              <a:rPr lang="en-US" altLang="zh-CN" dirty="0">
                <a:latin typeface="Times New Roman" panose="02020603050405020304" pitchFamily="18" charset="0"/>
              </a:rPr>
              <a:t> returns true. For example:</a:t>
            </a:r>
          </a:p>
        </p:txBody>
      </p:sp>
      <p:sp>
        <p:nvSpPr>
          <p:cNvPr id="30" name="Text Box 5">
            <a:extLst>
              <a:ext uri="{FF2B5EF4-FFF2-40B4-BE49-F238E27FC236}">
                <a16:creationId xmlns:a16="http://schemas.microsoft.com/office/drawing/2014/main" id="{1AF5F1E6-064C-4592-A449-3C6B539DCF1D}"/>
              </a:ext>
            </a:extLst>
          </p:cNvPr>
          <p:cNvSpPr txBox="1">
            <a:spLocks noChangeArrowheads="1"/>
          </p:cNvSpPr>
          <p:nvPr/>
        </p:nvSpPr>
        <p:spPr bwMode="auto">
          <a:xfrm>
            <a:off x="970329" y="3479669"/>
            <a:ext cx="9144000" cy="27209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dirty="0">
                <a:latin typeface="Courier New" panose="02070309020205020404" pitchFamily="49" charset="0"/>
              </a:rPr>
              <a:t>Collection&lt;String&gt; c = . . .;</a:t>
            </a:r>
            <a:br>
              <a:rPr lang="en-US" altLang="zh-CN" sz="2400" b="1" i="1" dirty="0">
                <a:latin typeface="Courier New" panose="02070309020205020404" pitchFamily="49" charset="0"/>
              </a:rPr>
            </a:br>
            <a:r>
              <a:rPr lang="en-US" altLang="zh-CN" sz="2400" b="1" i="1" dirty="0">
                <a:latin typeface="Courier New" panose="02070309020205020404" pitchFamily="49" charset="0"/>
              </a:rPr>
              <a:t>Iterator&lt;String&gt; </a:t>
            </a:r>
            <a:r>
              <a:rPr lang="en-US" altLang="zh-CN" sz="2400" b="1" i="1" dirty="0" err="1">
                <a:latin typeface="Courier New" panose="02070309020205020404" pitchFamily="49" charset="0"/>
              </a:rPr>
              <a:t>iter</a:t>
            </a:r>
            <a:r>
              <a:rPr lang="en-US" altLang="zh-CN" sz="2400" b="1" i="1" dirty="0">
                <a:latin typeface="Courier New" panose="02070309020205020404" pitchFamily="49" charset="0"/>
              </a:rPr>
              <a:t> = </a:t>
            </a:r>
            <a:r>
              <a:rPr lang="en-US" altLang="zh-CN" sz="2400" b="1" i="1" dirty="0" err="1">
                <a:latin typeface="Courier New" panose="02070309020205020404" pitchFamily="49" charset="0"/>
              </a:rPr>
              <a:t>c.iterator</a:t>
            </a:r>
            <a:r>
              <a:rPr lang="en-US" altLang="zh-CN" sz="2400" b="1" i="1" dirty="0">
                <a:latin typeface="Courier New" panose="02070309020205020404" pitchFamily="49" charset="0"/>
              </a:rPr>
              <a:t>();</a:t>
            </a:r>
            <a:br>
              <a:rPr lang="en-US" altLang="zh-CN" sz="2400" b="1" i="1" dirty="0">
                <a:latin typeface="Courier New" panose="02070309020205020404" pitchFamily="49" charset="0"/>
              </a:rPr>
            </a:br>
            <a:r>
              <a:rPr lang="en-US" altLang="zh-CN" sz="2400" b="1" i="1" dirty="0">
                <a:latin typeface="Courier New" panose="02070309020205020404" pitchFamily="49" charset="0"/>
              </a:rPr>
              <a:t>while (</a:t>
            </a:r>
            <a:r>
              <a:rPr lang="en-US" altLang="zh-CN" sz="2400" b="1" i="1" dirty="0" err="1">
                <a:latin typeface="Courier New" panose="02070309020205020404" pitchFamily="49" charset="0"/>
              </a:rPr>
              <a:t>iter.hasNext</a:t>
            </a:r>
            <a:r>
              <a:rPr lang="en-US" altLang="zh-CN" sz="2400" b="1" i="1" dirty="0">
                <a:latin typeface="Courier New" panose="02070309020205020404" pitchFamily="49" charset="0"/>
              </a:rPr>
              <a:t>())</a:t>
            </a:r>
            <a:br>
              <a:rPr lang="en-US" altLang="zh-CN" sz="2400" b="1" i="1" dirty="0">
                <a:latin typeface="Courier New" panose="02070309020205020404" pitchFamily="49" charset="0"/>
              </a:rPr>
            </a:br>
            <a:r>
              <a:rPr lang="en-US" altLang="zh-CN" sz="2400" b="1" i="1" dirty="0">
                <a:latin typeface="Courier New" panose="02070309020205020404" pitchFamily="49" charset="0"/>
              </a:rPr>
              <a:t>{ </a:t>
            </a:r>
            <a:br>
              <a:rPr lang="en-US" altLang="zh-CN" sz="2400" b="1" i="1" dirty="0">
                <a:latin typeface="Courier New" panose="02070309020205020404" pitchFamily="49" charset="0"/>
              </a:rPr>
            </a:br>
            <a:r>
              <a:rPr lang="en-US" altLang="zh-CN" sz="2400" b="1" i="1" dirty="0">
                <a:latin typeface="Courier New" panose="02070309020205020404" pitchFamily="49" charset="0"/>
              </a:rPr>
              <a:t>	String element = </a:t>
            </a:r>
            <a:r>
              <a:rPr lang="en-US" altLang="zh-CN" sz="2400" b="1" i="1" dirty="0" err="1">
                <a:latin typeface="Courier New" panose="02070309020205020404" pitchFamily="49" charset="0"/>
              </a:rPr>
              <a:t>iter.next</a:t>
            </a:r>
            <a:r>
              <a:rPr lang="en-US" altLang="zh-CN" sz="2400" b="1" i="1" dirty="0">
                <a:latin typeface="Courier New" panose="02070309020205020404" pitchFamily="49" charset="0"/>
              </a:rPr>
              <a:t>();</a:t>
            </a:r>
            <a:br>
              <a:rPr lang="en-US" altLang="zh-CN" sz="2400" b="1" i="1" dirty="0">
                <a:latin typeface="Courier New" panose="02070309020205020404" pitchFamily="49" charset="0"/>
              </a:rPr>
            </a:br>
            <a:r>
              <a:rPr lang="en-US" altLang="zh-CN" sz="2400" b="1" i="1" dirty="0">
                <a:latin typeface="Courier New" panose="02070309020205020404" pitchFamily="49" charset="0"/>
              </a:rPr>
              <a:t>	do something with element</a:t>
            </a:r>
            <a:br>
              <a:rPr lang="en-US" altLang="zh-CN" sz="2400" b="1" i="1" dirty="0">
                <a:latin typeface="Courier New" panose="02070309020205020404" pitchFamily="49" charset="0"/>
              </a:rPr>
            </a:br>
            <a:r>
              <a:rPr lang="en-US" altLang="zh-CN" sz="2400" b="1" i="1" dirty="0">
                <a:latin typeface="Courier New" panose="02070309020205020404" pitchFamily="49" charset="0"/>
              </a:rPr>
              <a:t>}</a:t>
            </a:r>
            <a:br>
              <a:rPr lang="en-US" altLang="zh-CN" sz="2400" b="1" i="1" dirty="0">
                <a:latin typeface="Courier New" panose="02070309020205020404" pitchFamily="49" charset="0"/>
              </a:rPr>
            </a:br>
            <a:r>
              <a:rPr lang="en-US" altLang="zh-CN" sz="2400" b="1" i="1" dirty="0">
                <a:latin typeface="Courier New" panose="02070309020205020404" pitchFamily="49" charset="0"/>
              </a:rPr>
              <a:t> </a:t>
            </a:r>
          </a:p>
        </p:txBody>
      </p:sp>
    </p:spTree>
    <p:extLst>
      <p:ext uri="{BB962C8B-B14F-4D97-AF65-F5344CB8AC3E}">
        <p14:creationId xmlns:p14="http://schemas.microsoft.com/office/powerpoint/2010/main" val="192990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cs typeface="Times New Roman" panose="02020603050405020304" pitchFamily="18" charset="0"/>
                </a:rPr>
                <a:t>Collection and Iterator Interfaces in the Java Library</a:t>
              </a:r>
              <a:r>
                <a:rPr lang="en-US" altLang="zh-CN" sz="2400" dirty="0">
                  <a:solidFill>
                    <a:schemeClr val="tx1"/>
                  </a:solidFill>
                  <a:latin typeface="Times New Roman" panose="02020603050405020304" pitchFamily="18" charset="0"/>
                  <a:cs typeface="Times New Roman" panose="02020603050405020304" pitchFamily="18" charset="0"/>
                </a:rPr>
                <a:t> </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CEEB8B66-1AF7-4D52-9C42-423A70ECA573}"/>
              </a:ext>
            </a:extLst>
          </p:cNvPr>
          <p:cNvSpPr txBox="1">
            <a:spLocks noChangeArrowheads="1"/>
          </p:cNvSpPr>
          <p:nvPr/>
        </p:nvSpPr>
        <p:spPr>
          <a:xfrm>
            <a:off x="514158" y="2233372"/>
            <a:ext cx="9144000" cy="7921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When you call </a:t>
            </a:r>
            <a:r>
              <a:rPr lang="en-US" altLang="zh-CN" b="1" i="1" dirty="0">
                <a:latin typeface="Times New Roman" panose="02020603050405020304" pitchFamily="18" charset="0"/>
              </a:rPr>
              <a:t>next</a:t>
            </a:r>
            <a:r>
              <a:rPr lang="en-US" altLang="zh-CN" dirty="0">
                <a:latin typeface="Times New Roman" panose="02020603050405020304" pitchFamily="18" charset="0"/>
              </a:rPr>
              <a:t>, the iterator jumps over the next element, and it returns a reference to the element that it just passed. </a:t>
            </a:r>
          </a:p>
        </p:txBody>
      </p:sp>
      <p:pic>
        <p:nvPicPr>
          <p:cNvPr id="30" name="Picture 6">
            <a:extLst>
              <a:ext uri="{FF2B5EF4-FFF2-40B4-BE49-F238E27FC236}">
                <a16:creationId xmlns:a16="http://schemas.microsoft.com/office/drawing/2014/main" id="{5D3D62D7-A628-4E5C-A9AD-DF5FE8EE8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820" y="2969349"/>
            <a:ext cx="540067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770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Generic Utility Methods</a:t>
              </a:r>
              <a:endParaRPr lang="en-US" altLang="zh-CN" sz="2400" dirty="0">
                <a:solidFill>
                  <a:schemeClr val="tx1"/>
                </a:solidFill>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DFBBC976-5C16-4A7E-A20B-E354A90DAE46}"/>
              </a:ext>
            </a:extLst>
          </p:cNvPr>
          <p:cNvSpPr txBox="1">
            <a:spLocks noChangeArrowheads="1"/>
          </p:cNvSpPr>
          <p:nvPr/>
        </p:nvSpPr>
        <p:spPr>
          <a:xfrm>
            <a:off x="1143317" y="2675630"/>
            <a:ext cx="9144001" cy="2447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Times New Roman" panose="02020603050405020304" pitchFamily="18" charset="0"/>
              </a:rPr>
              <a:t>    Because the Collection and Iterator interfaces are generic, you can write utility methods that operate on any kind of collection. For example, here is a generic method that tests whether an arbitrary collection contains a given element:</a:t>
            </a:r>
          </a:p>
        </p:txBody>
      </p:sp>
    </p:spTree>
    <p:extLst>
      <p:ext uri="{BB962C8B-B14F-4D97-AF65-F5344CB8AC3E}">
        <p14:creationId xmlns:p14="http://schemas.microsoft.com/office/powerpoint/2010/main" val="326473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Generic Utility Methods</a:t>
              </a:r>
              <a:endParaRPr lang="en-US" altLang="zh-CN" sz="2400" dirty="0">
                <a:solidFill>
                  <a:schemeClr val="tx1"/>
                </a:solidFill>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Text Box 5">
            <a:extLst>
              <a:ext uri="{FF2B5EF4-FFF2-40B4-BE49-F238E27FC236}">
                <a16:creationId xmlns:a16="http://schemas.microsoft.com/office/drawing/2014/main" id="{E187C905-0799-4849-B78C-9F53174998BC}"/>
              </a:ext>
            </a:extLst>
          </p:cNvPr>
          <p:cNvSpPr txBox="1">
            <a:spLocks noChangeArrowheads="1"/>
          </p:cNvSpPr>
          <p:nvPr/>
        </p:nvSpPr>
        <p:spPr bwMode="auto">
          <a:xfrm>
            <a:off x="916989" y="2850026"/>
            <a:ext cx="9144000" cy="22828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dirty="0">
                <a:latin typeface="Courier New" panose="02070309020205020404" pitchFamily="49" charset="0"/>
              </a:rPr>
              <a:t>public static &lt;E&gt; </a:t>
            </a: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a:t>
            </a:r>
            <a:r>
              <a:rPr lang="en-US" altLang="zh-CN" sz="2400" b="1" i="1" dirty="0">
                <a:solidFill>
                  <a:srgbClr val="D60093"/>
                </a:solidFill>
                <a:latin typeface="Courier New" panose="02070309020205020404" pitchFamily="49" charset="0"/>
              </a:rPr>
              <a:t>contains(Collection&lt;E&gt; </a:t>
            </a:r>
            <a:r>
              <a:rPr lang="en-US" altLang="zh-CN" sz="2400" b="1" i="1" dirty="0" err="1">
                <a:solidFill>
                  <a:srgbClr val="D60093"/>
                </a:solidFill>
                <a:latin typeface="Courier New" panose="02070309020205020404" pitchFamily="49" charset="0"/>
              </a:rPr>
              <a:t>c,Object</a:t>
            </a:r>
            <a:r>
              <a:rPr lang="en-US" altLang="zh-CN" sz="2400" b="1" i="1" dirty="0">
                <a:solidFill>
                  <a:srgbClr val="D60093"/>
                </a:solidFill>
                <a:latin typeface="Courier New" panose="02070309020205020404" pitchFamily="49" charset="0"/>
              </a:rPr>
              <a:t> obj)</a:t>
            </a:r>
            <a:r>
              <a:rPr lang="en-US" altLang="zh-CN" sz="2400" b="1" i="1" dirty="0">
                <a:latin typeface="Courier New" panose="02070309020205020404" pitchFamily="49" charset="0"/>
              </a:rPr>
              <a:t> {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dirty="0">
                <a:latin typeface="Courier New" panose="02070309020205020404" pitchFamily="49" charset="0"/>
              </a:rPr>
              <a:t>	for (E element : c)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dirty="0">
                <a:latin typeface="Courier New" panose="02070309020205020404" pitchFamily="49" charset="0"/>
              </a:rPr>
              <a:t>		if (</a:t>
            </a:r>
            <a:r>
              <a:rPr lang="en-US" altLang="zh-CN" sz="2400" b="1" i="1" dirty="0" err="1">
                <a:latin typeface="Courier New" panose="02070309020205020404" pitchFamily="49" charset="0"/>
              </a:rPr>
              <a:t>element.equals</a:t>
            </a:r>
            <a:r>
              <a:rPr lang="en-US" altLang="zh-CN" sz="2400" b="1" i="1" dirty="0">
                <a:latin typeface="Courier New" panose="02070309020205020404" pitchFamily="49" charset="0"/>
              </a:rPr>
              <a:t>(obj)) return true; 		return false;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i="1" dirty="0">
                <a:latin typeface="Courier New" panose="02070309020205020404" pitchFamily="49" charset="0"/>
              </a:rPr>
              <a:t>} </a:t>
            </a:r>
          </a:p>
        </p:txBody>
      </p:sp>
    </p:spTree>
    <p:extLst>
      <p:ext uri="{BB962C8B-B14F-4D97-AF65-F5344CB8AC3E}">
        <p14:creationId xmlns:p14="http://schemas.microsoft.com/office/powerpoint/2010/main" val="28367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Generic Utility Methods</a:t>
              </a:r>
              <a:endParaRPr lang="en-US" altLang="zh-CN" sz="2400" dirty="0">
                <a:solidFill>
                  <a:schemeClr val="tx1"/>
                </a:solidFill>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Rectangle 3">
            <a:extLst>
              <a:ext uri="{FF2B5EF4-FFF2-40B4-BE49-F238E27FC236}">
                <a16:creationId xmlns:a16="http://schemas.microsoft.com/office/drawing/2014/main" id="{E8E3B04F-81F8-4C5B-8274-458EB07D3631}"/>
              </a:ext>
            </a:extLst>
          </p:cNvPr>
          <p:cNvSpPr txBox="1">
            <a:spLocks noChangeArrowheads="1"/>
          </p:cNvSpPr>
          <p:nvPr/>
        </p:nvSpPr>
        <p:spPr>
          <a:xfrm>
            <a:off x="1050340" y="2630569"/>
            <a:ext cx="9144000" cy="2232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    The designers of the Java library decided that some of these utility methods are so useful that the library should make them available. </a:t>
            </a:r>
          </a:p>
          <a:p>
            <a:pPr marL="0" indent="0">
              <a:buFont typeface="Wingdings" panose="05000000000000000000" pitchFamily="2" charset="2"/>
              <a:buNone/>
            </a:pPr>
            <a:r>
              <a:rPr lang="en-US" altLang="zh-CN">
                <a:latin typeface="Times New Roman" panose="02020603050405020304" pitchFamily="18" charset="0"/>
              </a:rPr>
              <a:t>    That way, library users don't have to </a:t>
            </a:r>
            <a:r>
              <a:rPr lang="en-US" altLang="zh-CN" b="1" i="1">
                <a:latin typeface="Times New Roman" panose="02020603050405020304" pitchFamily="18" charset="0"/>
              </a:rPr>
              <a:t>keep reinventing the wheel</a:t>
            </a:r>
            <a:r>
              <a:rPr lang="en-US" altLang="zh-CN">
                <a:latin typeface="Times New Roman" panose="02020603050405020304" pitchFamily="18" charset="0"/>
              </a:rPr>
              <a:t>. The contains method is one such method.</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98174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 calcmode="lin" valueType="num">
                                      <p:cBhvr additive="base">
                                        <p:cTn id="31"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什么是泛型</a:t>
              </a:r>
            </a:p>
          </p:txBody>
        </p:sp>
      </p:grpSp>
      <p:grpSp>
        <p:nvGrpSpPr>
          <p:cNvPr id="53" name="组合 52">
            <a:extLst>
              <a:ext uri="{FF2B5EF4-FFF2-40B4-BE49-F238E27FC236}">
                <a16:creationId xmlns:a16="http://schemas.microsoft.com/office/drawing/2014/main" id="{5B8C44D3-D59D-4F47-92EE-563A443465EC}"/>
              </a:ext>
            </a:extLst>
          </p:cNvPr>
          <p:cNvGrpSpPr/>
          <p:nvPr/>
        </p:nvGrpSpPr>
        <p:grpSpPr>
          <a:xfrm flipH="1">
            <a:off x="7001965" y="5379375"/>
            <a:ext cx="5074664" cy="1304107"/>
            <a:chOff x="897607" y="5097000"/>
            <a:chExt cx="5075839" cy="1304409"/>
          </a:xfrm>
        </p:grpSpPr>
        <p:sp>
          <p:nvSpPr>
            <p:cNvPr id="55" name="矩形 54">
              <a:extLst>
                <a:ext uri="{FF2B5EF4-FFF2-40B4-BE49-F238E27FC236}">
                  <a16:creationId xmlns:a16="http://schemas.microsoft.com/office/drawing/2014/main" id="{7A3BB083-713C-40CA-8A1E-9F64EA10596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AD4A6898-8FA9-4CF5-A93C-D455149F8A8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F2F66149-FE66-47BC-9B35-D3F24A8C4C3B}"/>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5AD52F01-E0FC-4A6E-B645-A0E4FCB86D0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FC4F8056-DD3D-4DA4-9A72-ECB41BB131E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23A0C95F-D685-414F-91C6-07EF181142E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DACAF166-F5BF-4ADD-A481-467091BB871C}"/>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323A1EC6-6BFA-41DB-B85E-ECBA25DE9A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DD1F68C1-09B5-4BD7-9E09-25016E5F449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A2A63C92-95AA-4D18-99E0-B0B55CCF58B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B9AF3E35-EBEB-4F62-B517-2BEA8AF0291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CE8AB21C-1E1D-41DE-AAF2-5B8AA718DA2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7" name="矩形 66">
              <a:extLst>
                <a:ext uri="{FF2B5EF4-FFF2-40B4-BE49-F238E27FC236}">
                  <a16:creationId xmlns:a16="http://schemas.microsoft.com/office/drawing/2014/main" id="{CFB46441-0C72-4AAA-AC68-D3600298C8D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6D175B17-49B9-4CD9-8CC9-23C001A8A429}"/>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C4FCD49F-FB62-42BF-A0CA-2394E4C88F7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86C7D08F-9152-44AE-9B31-C655C1A9936D}"/>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85000"/>
                  </a:schemeClr>
                </a:solidFill>
                <a:latin typeface="仿宋" panose="02010609060101010101" pitchFamily="49" charset="-122"/>
                <a:ea typeface="仿宋" panose="02010609060101010101" pitchFamily="49" charset="-122"/>
              </a:endParaRPr>
            </a:p>
          </p:txBody>
        </p:sp>
      </p:grpSp>
      <p:sp>
        <p:nvSpPr>
          <p:cNvPr id="26" name="Freeform 3">
            <a:extLst>
              <a:ext uri="{FF2B5EF4-FFF2-40B4-BE49-F238E27FC236}">
                <a16:creationId xmlns:a16="http://schemas.microsoft.com/office/drawing/2014/main" id="{4F7590F7-08B7-4983-9493-E4B34A90F86C}"/>
              </a:ext>
            </a:extLst>
          </p:cNvPr>
          <p:cNvSpPr/>
          <p:nvPr/>
        </p:nvSpPr>
        <p:spPr>
          <a:xfrm>
            <a:off x="-41324" y="1905352"/>
            <a:ext cx="12231120" cy="495264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73D1EF37-6880-4088-8872-B9830C2BBF53}"/>
              </a:ext>
            </a:extLst>
          </p:cNvPr>
          <p:cNvSpPr txBox="1">
            <a:spLocks/>
          </p:cNvSpPr>
          <p:nvPr/>
        </p:nvSpPr>
        <p:spPr>
          <a:xfrm>
            <a:off x="1223938" y="2039889"/>
            <a:ext cx="10204828" cy="207475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7.1】</a:t>
            </a:r>
            <a:r>
              <a:rPr lang="zh-CN" altLang="en-US" sz="2400" dirty="0">
                <a:solidFill>
                  <a:schemeClr val="bg1"/>
                </a:solidFill>
                <a:latin typeface="仿宋" panose="02010609060101010101" pitchFamily="49" charset="-122"/>
                <a:ea typeface="仿宋" panose="02010609060101010101" pitchFamily="49" charset="-122"/>
              </a:rPr>
              <a:t>假设有一个篮子（</a:t>
            </a:r>
            <a:r>
              <a:rPr lang="en-US" altLang="zh-CN" sz="2400" dirty="0">
                <a:solidFill>
                  <a:schemeClr val="bg1"/>
                </a:solidFill>
                <a:latin typeface="仿宋" panose="02010609060101010101" pitchFamily="49" charset="-122"/>
                <a:ea typeface="仿宋" panose="02010609060101010101" pitchFamily="49" charset="-122"/>
              </a:rPr>
              <a:t>Basket</a:t>
            </a:r>
            <a:r>
              <a:rPr lang="zh-CN" altLang="en-US" sz="2400" dirty="0">
                <a:solidFill>
                  <a:schemeClr val="bg1"/>
                </a:solidFill>
                <a:latin typeface="仿宋" panose="02010609060101010101" pitchFamily="49" charset="-122"/>
                <a:ea typeface="仿宋" panose="02010609060101010101" pitchFamily="49" charset="-122"/>
              </a:rPr>
              <a:t>），我们可以用它存放不同的物品，如放鸡蛋（</a:t>
            </a:r>
            <a:r>
              <a:rPr lang="en-US" altLang="zh-CN" sz="2400" dirty="0">
                <a:solidFill>
                  <a:schemeClr val="bg1"/>
                </a:solidFill>
                <a:latin typeface="仿宋" panose="02010609060101010101" pitchFamily="49" charset="-122"/>
                <a:ea typeface="仿宋" panose="02010609060101010101" pitchFamily="49" charset="-122"/>
              </a:rPr>
              <a:t>Egg</a:t>
            </a:r>
            <a:r>
              <a:rPr lang="zh-CN" altLang="en-US" sz="2400" dirty="0">
                <a:solidFill>
                  <a:schemeClr val="bg1"/>
                </a:solidFill>
                <a:latin typeface="仿宋" panose="02010609060101010101" pitchFamily="49" charset="-122"/>
                <a:ea typeface="仿宋" panose="02010609060101010101" pitchFamily="49" charset="-122"/>
              </a:rPr>
              <a:t>），放面包（</a:t>
            </a:r>
            <a:r>
              <a:rPr lang="en-US" altLang="zh-CN" sz="2400" dirty="0">
                <a:solidFill>
                  <a:schemeClr val="bg1"/>
                </a:solidFill>
                <a:latin typeface="仿宋" panose="02010609060101010101" pitchFamily="49" charset="-122"/>
                <a:ea typeface="仿宋" panose="02010609060101010101" pitchFamily="49" charset="-122"/>
              </a:rPr>
              <a:t>Bread</a:t>
            </a:r>
            <a:r>
              <a:rPr lang="zh-CN" altLang="en-US" sz="2400" dirty="0">
                <a:solidFill>
                  <a:schemeClr val="bg1"/>
                </a:solidFill>
                <a:latin typeface="仿宋" panose="02010609060101010101" pitchFamily="49" charset="-122"/>
                <a:ea typeface="仿宋" panose="02010609060101010101" pitchFamily="49" charset="-122"/>
              </a:rPr>
              <a:t>），当然也可以放钱（</a:t>
            </a:r>
            <a:r>
              <a:rPr lang="en-US" altLang="zh-CN" sz="2400" dirty="0">
                <a:solidFill>
                  <a:schemeClr val="bg1"/>
                </a:solidFill>
                <a:latin typeface="仿宋" panose="02010609060101010101" pitchFamily="49" charset="-122"/>
                <a:ea typeface="仿宋" panose="02010609060101010101" pitchFamily="49" charset="-122"/>
              </a:rPr>
              <a:t>Money</a:t>
            </a:r>
            <a:r>
              <a:rPr lang="zh-CN" altLang="en-US" sz="2400" dirty="0">
                <a:solidFill>
                  <a:schemeClr val="bg1"/>
                </a:solidFill>
                <a:latin typeface="仿宋" panose="02010609060101010101" pitchFamily="49" charset="-122"/>
                <a:ea typeface="仿宋" panose="02010609060101010101" pitchFamily="49" charset="-122"/>
              </a:rPr>
              <a:t>）等等。如何定义这个</a:t>
            </a:r>
            <a:r>
              <a:rPr lang="en-US" altLang="zh-CN" sz="2400" dirty="0">
                <a:solidFill>
                  <a:schemeClr val="bg1"/>
                </a:solidFill>
                <a:latin typeface="仿宋" panose="02010609060101010101" pitchFamily="49" charset="-122"/>
                <a:ea typeface="仿宋" panose="02010609060101010101" pitchFamily="49" charset="-122"/>
              </a:rPr>
              <a:t>Basket</a:t>
            </a:r>
            <a:r>
              <a:rPr lang="zh-CN" altLang="en-US" sz="2400" dirty="0">
                <a:solidFill>
                  <a:schemeClr val="bg1"/>
                </a:solidFill>
                <a:latin typeface="仿宋" panose="02010609060101010101" pitchFamily="49" charset="-122"/>
                <a:ea typeface="仿宋" panose="02010609060101010101" pitchFamily="49" charset="-122"/>
              </a:rPr>
              <a:t>类来满足存放不同种类物品的需求呢？</a:t>
            </a:r>
          </a:p>
          <a:p>
            <a:pPr marL="0" indent="0">
              <a:lnSpc>
                <a:spcPct val="150000"/>
              </a:lnSpc>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分析</a:t>
            </a: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在定义这个类时，需要解决这样一个问题：放入篮子的这些物品对象存放在哪？我们可以通过数组来存放这些对象；这样引出了下一个问题：数组类型如何定义可以满足存放不同类型的物品？我们可以用所有类型的父类</a:t>
            </a:r>
            <a:r>
              <a:rPr lang="en-US" altLang="zh-CN" sz="2400" dirty="0">
                <a:solidFill>
                  <a:schemeClr val="bg1"/>
                </a:solidFill>
                <a:latin typeface="仿宋" panose="02010609060101010101" pitchFamily="49" charset="-122"/>
                <a:ea typeface="仿宋" panose="02010609060101010101" pitchFamily="49" charset="-122"/>
              </a:rPr>
              <a:t>Object</a:t>
            </a:r>
            <a:r>
              <a:rPr lang="zh-CN" altLang="en-US" sz="2400" dirty="0">
                <a:solidFill>
                  <a:schemeClr val="bg1"/>
                </a:solidFill>
                <a:latin typeface="仿宋" panose="02010609060101010101" pitchFamily="49" charset="-122"/>
                <a:ea typeface="仿宋" panose="02010609060101010101" pitchFamily="49" charset="-122"/>
              </a:rPr>
              <a:t>来进行定义。 </a:t>
            </a:r>
            <a:endParaRPr lang="en-US" altLang="zh-CN" sz="2400" dirty="0">
              <a:solidFill>
                <a:schemeClr val="bg1"/>
              </a:solidFill>
              <a:latin typeface="仿宋" panose="02010609060101010101" pitchFamily="49" charset="-122"/>
              <a:ea typeface="仿宋" panose="02010609060101010101" pitchFamily="49" charset="-122"/>
            </a:endParaRPr>
          </a:p>
          <a:p>
            <a:pPr marL="0" indent="0">
              <a:lnSpc>
                <a:spcPct val="150000"/>
              </a:lnSpc>
              <a:buNone/>
            </a:pP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Example7_01.java</a:t>
            </a:r>
            <a:endParaRPr lang="en-US" altLang="zh-CN" sz="2400" dirty="0">
              <a:solidFill>
                <a:srgbClr val="FFFF00"/>
              </a:solidFill>
              <a:latin typeface="仿宋" panose="02010609060101010101" pitchFamily="49" charset="-122"/>
              <a:ea typeface="仿宋" panose="02010609060101010101" pitchFamily="49" charset="-122"/>
            </a:endParaRPr>
          </a:p>
          <a:p>
            <a:pPr marL="0" indent="0">
              <a:lnSpc>
                <a:spcPct val="150000"/>
              </a:lnSpc>
              <a:buNone/>
            </a:pPr>
            <a:endParaRPr lang="zh-CN" altLang="en-US" sz="2400" dirty="0">
              <a:solidFill>
                <a:schemeClr val="bg1"/>
              </a:solidFill>
              <a:latin typeface="仿宋" panose="02010609060101010101" pitchFamily="49" charset="-122"/>
              <a:ea typeface="仿宋" panose="02010609060101010101" pitchFamily="49" charset="-122"/>
            </a:endParaRPr>
          </a:p>
        </p:txBody>
      </p:sp>
      <p:grpSp>
        <p:nvGrpSpPr>
          <p:cNvPr id="28" name="组合 15">
            <a:extLst>
              <a:ext uri="{FF2B5EF4-FFF2-40B4-BE49-F238E27FC236}">
                <a16:creationId xmlns:a16="http://schemas.microsoft.com/office/drawing/2014/main" id="{E40B195C-7930-4FF9-8E97-9A2EBEC74F45}"/>
              </a:ext>
            </a:extLst>
          </p:cNvPr>
          <p:cNvGrpSpPr/>
          <p:nvPr/>
        </p:nvGrpSpPr>
        <p:grpSpPr>
          <a:xfrm>
            <a:off x="968412" y="2057718"/>
            <a:ext cx="352168" cy="455508"/>
            <a:chOff x="5449889" y="1827213"/>
            <a:chExt cx="352250" cy="455613"/>
          </a:xfrm>
          <a:solidFill>
            <a:srgbClr val="FFFF00"/>
          </a:solidFill>
        </p:grpSpPr>
        <p:sp>
          <p:nvSpPr>
            <p:cNvPr id="29" name="Freeform 125">
              <a:extLst>
                <a:ext uri="{FF2B5EF4-FFF2-40B4-BE49-F238E27FC236}">
                  <a16:creationId xmlns:a16="http://schemas.microsoft.com/office/drawing/2014/main" id="{D72C0060-1C6B-48E6-BD6F-8C8F6C07E02F}"/>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0" name="Freeform 126">
              <a:extLst>
                <a:ext uri="{FF2B5EF4-FFF2-40B4-BE49-F238E27FC236}">
                  <a16:creationId xmlns:a16="http://schemas.microsoft.com/office/drawing/2014/main" id="{A7A07119-85F8-4D9B-BAFD-ED3F8381B14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86672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right)">
                                      <p:cBhvr>
                                        <p:cTn id="11" dur="500"/>
                                        <p:tgtEl>
                                          <p:spTgt spid="53"/>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53" presetClass="entr" presetSubtype="16"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childTnLst>
                                </p:cTn>
                              </p:par>
                            </p:childTnLst>
                          </p:cTn>
                        </p:par>
                        <p:par>
                          <p:cTn id="22" fill="hold">
                            <p:stCondLst>
                              <p:cond delay="3500"/>
                            </p:stCondLst>
                            <p:childTnLst>
                              <p:par>
                                <p:cTn id="23" presetID="31" presetClass="entr" presetSubtype="0" fill="hold" grpId="0" nodeType="after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p:cTn id="25" dur="10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27">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27">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2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27">
                                            <p:txEl>
                                              <p:pRg st="1" end="1"/>
                                            </p:txEl>
                                          </p:spTgt>
                                        </p:tgtEl>
                                        <p:attrNameLst>
                                          <p:attrName>style.visibility</p:attrName>
                                        </p:attrNameLst>
                                      </p:cBhvr>
                                      <p:to>
                                        <p:strVal val="visible"/>
                                      </p:to>
                                    </p:set>
                                    <p:anim calcmode="lin" valueType="num">
                                      <p:cBhvr>
                                        <p:cTn id="33"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2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27">
                                            <p:txEl>
                                              <p:pRg st="2" end="2"/>
                                            </p:txEl>
                                          </p:spTgt>
                                        </p:tgtEl>
                                        <p:attrNameLst>
                                          <p:attrName>style.visibility</p:attrName>
                                        </p:attrNameLst>
                                      </p:cBhvr>
                                      <p:to>
                                        <p:strVal val="visible"/>
                                      </p:to>
                                    </p:set>
                                    <p:anim calcmode="lin" valueType="num">
                                      <p:cBhvr>
                                        <p:cTn id="41"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6" grpId="0" animBg="1"/>
      <p:bldP spid="2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Generic Utility Methods</a:t>
              </a:r>
              <a:endParaRPr lang="en-US" altLang="zh-CN" sz="2400" dirty="0">
                <a:solidFill>
                  <a:schemeClr val="tx1"/>
                </a:solidFill>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3">
            <a:extLst>
              <a:ext uri="{FF2B5EF4-FFF2-40B4-BE49-F238E27FC236}">
                <a16:creationId xmlns:a16="http://schemas.microsoft.com/office/drawing/2014/main" id="{8945CA3B-648E-44B9-B740-5AEA252339C2}"/>
              </a:ext>
            </a:extLst>
          </p:cNvPr>
          <p:cNvSpPr txBox="1">
            <a:spLocks noChangeArrowheads="1"/>
          </p:cNvSpPr>
          <p:nvPr/>
        </p:nvSpPr>
        <p:spPr>
          <a:xfrm>
            <a:off x="1375207" y="2566982"/>
            <a:ext cx="9144000" cy="215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altLang="zh-CN" b="1">
                <a:solidFill>
                  <a:srgbClr val="FF0000"/>
                </a:solidFill>
                <a:latin typeface="黑体" panose="02010609060101010101" pitchFamily="49" charset="-122"/>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不要重复发明轮子</a:t>
            </a:r>
            <a:r>
              <a:rPr lang="en-US" altLang="zh-CN" b="1">
                <a:solidFill>
                  <a:srgbClr val="FF0000"/>
                </a:solidFill>
                <a:latin typeface="黑体" panose="02010609060101010101" pitchFamily="49" charset="-122"/>
                <a:ea typeface="黑体" panose="02010609060101010101" pitchFamily="49" charset="-122"/>
              </a:rPr>
              <a:t>)</a:t>
            </a:r>
          </a:p>
          <a:p>
            <a:pPr marL="0" indent="0">
              <a:buFont typeface="Wingdings" panose="05000000000000000000" pitchFamily="2" charset="2"/>
              <a:buNone/>
            </a:pPr>
            <a:r>
              <a:rPr lang="en-US" altLang="zh-CN">
                <a:latin typeface="Times New Roman" panose="02020603050405020304" pitchFamily="18" charset="0"/>
              </a:rPr>
              <a:t>In fact, the Collection interface declares </a:t>
            </a:r>
            <a:r>
              <a:rPr lang="en-US" altLang="zh-CN" b="1" i="1">
                <a:latin typeface="Times New Roman" panose="02020603050405020304" pitchFamily="18" charset="0"/>
              </a:rPr>
              <a:t>quite a few useful methods</a:t>
            </a:r>
            <a:r>
              <a:rPr lang="en-US" altLang="zh-CN">
                <a:latin typeface="Times New Roman" panose="02020603050405020304" pitchFamily="18" charset="0"/>
              </a:rPr>
              <a:t> that all implementing classes must supply. Among them are:</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53477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anim calcmode="lin" valueType="num">
                                      <p:cBhvr additive="base">
                                        <p:cTn id="31"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Generic Utility Methods</a:t>
              </a:r>
              <a:endParaRPr lang="en-US" altLang="zh-CN" sz="2400" dirty="0">
                <a:solidFill>
                  <a:schemeClr val="tx1"/>
                </a:solidFill>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Text Box 5">
            <a:extLst>
              <a:ext uri="{FF2B5EF4-FFF2-40B4-BE49-F238E27FC236}">
                <a16:creationId xmlns:a16="http://schemas.microsoft.com/office/drawing/2014/main" id="{BA7FFA03-A42D-4B95-9F98-5FAB763BD036}"/>
              </a:ext>
            </a:extLst>
          </p:cNvPr>
          <p:cNvSpPr txBox="1">
            <a:spLocks noChangeArrowheads="1"/>
          </p:cNvSpPr>
          <p:nvPr/>
        </p:nvSpPr>
        <p:spPr bwMode="auto">
          <a:xfrm>
            <a:off x="864525" y="2291215"/>
            <a:ext cx="9144000" cy="33051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int size() </a:t>
            </a: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a:t>
            </a:r>
            <a:r>
              <a:rPr lang="en-US" altLang="zh-CN" sz="2400" b="1" i="1" dirty="0" err="1">
                <a:latin typeface="Courier New" panose="02070309020205020404" pitchFamily="49" charset="0"/>
              </a:rPr>
              <a:t>isEmpty</a:t>
            </a:r>
            <a:r>
              <a:rPr lang="en-US" altLang="zh-CN" sz="2400" b="1" i="1" dirty="0">
                <a:latin typeface="Courier New" panose="02070309020205020404" pitchFamily="49" charset="0"/>
              </a:rPr>
              <a:t>() </a:t>
            </a:r>
          </a:p>
          <a:p>
            <a:pPr eaLnBrk="1" hangingPunct="1">
              <a:lnSpc>
                <a:spcPct val="80000"/>
              </a:lnSpc>
              <a:buClr>
                <a:schemeClr val="folHlink"/>
              </a:buClr>
              <a:buSzPct val="60000"/>
              <a:buFont typeface="Wingdings" panose="05000000000000000000" pitchFamily="2" charset="2"/>
              <a:buNone/>
            </a:pP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contains(Object obj) </a:t>
            </a:r>
          </a:p>
          <a:p>
            <a:pPr eaLnBrk="1" hangingPunct="1">
              <a:lnSpc>
                <a:spcPct val="80000"/>
              </a:lnSpc>
              <a:buClr>
                <a:schemeClr val="folHlink"/>
              </a:buClr>
              <a:buSzPct val="60000"/>
              <a:buFont typeface="Wingdings" panose="05000000000000000000" pitchFamily="2" charset="2"/>
              <a:buNone/>
            </a:pP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a:t>
            </a:r>
            <a:r>
              <a:rPr lang="en-US" altLang="zh-CN" sz="2400" b="1" i="1" dirty="0" err="1">
                <a:latin typeface="Courier New" panose="02070309020205020404" pitchFamily="49" charset="0"/>
              </a:rPr>
              <a:t>containsAll</a:t>
            </a:r>
            <a:r>
              <a:rPr lang="en-US" altLang="zh-CN" sz="2400" b="1" i="1" dirty="0">
                <a:latin typeface="Courier New" panose="02070309020205020404" pitchFamily="49" charset="0"/>
              </a:rPr>
              <a:t>(Collection&lt;?&gt; c) </a:t>
            </a:r>
          </a:p>
          <a:p>
            <a:pPr eaLnBrk="1" hangingPunct="1">
              <a:lnSpc>
                <a:spcPct val="80000"/>
              </a:lnSpc>
              <a:buClr>
                <a:schemeClr val="folHlink"/>
              </a:buClr>
              <a:buSzPct val="60000"/>
              <a:buFont typeface="Wingdings" panose="05000000000000000000" pitchFamily="2" charset="2"/>
              <a:buNone/>
            </a:pP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equals(Object other) </a:t>
            </a:r>
          </a:p>
          <a:p>
            <a:pPr eaLnBrk="1" hangingPunct="1">
              <a:lnSpc>
                <a:spcPct val="80000"/>
              </a:lnSpc>
              <a:buClr>
                <a:schemeClr val="folHlink"/>
              </a:buClr>
              <a:buSzPct val="60000"/>
              <a:buFont typeface="Wingdings" panose="05000000000000000000" pitchFamily="2" charset="2"/>
              <a:buNone/>
            </a:pP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a:t>
            </a:r>
            <a:r>
              <a:rPr lang="en-US" altLang="zh-CN" sz="2400" b="1" i="1" dirty="0" err="1">
                <a:latin typeface="Courier New" panose="02070309020205020404" pitchFamily="49" charset="0"/>
              </a:rPr>
              <a:t>addAll</a:t>
            </a:r>
            <a:r>
              <a:rPr lang="en-US" altLang="zh-CN" sz="2400" b="1" i="1" dirty="0">
                <a:latin typeface="Courier New" panose="02070309020205020404" pitchFamily="49" charset="0"/>
              </a:rPr>
              <a:t>(Collection&lt;? extends E&gt; from) </a:t>
            </a:r>
          </a:p>
          <a:p>
            <a:pPr eaLnBrk="1" hangingPunct="1">
              <a:lnSpc>
                <a:spcPct val="80000"/>
              </a:lnSpc>
              <a:buClr>
                <a:schemeClr val="folHlink"/>
              </a:buClr>
              <a:buSzPct val="60000"/>
              <a:buFont typeface="Wingdings" panose="05000000000000000000" pitchFamily="2" charset="2"/>
              <a:buNone/>
            </a:pP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remove(Object obj) </a:t>
            </a:r>
          </a:p>
          <a:p>
            <a:pPr eaLnBrk="1" hangingPunct="1">
              <a:lnSpc>
                <a:spcPct val="80000"/>
              </a:lnSpc>
              <a:buClr>
                <a:schemeClr val="folHlink"/>
              </a:buClr>
              <a:buSzPct val="60000"/>
              <a:buFont typeface="Wingdings" panose="05000000000000000000" pitchFamily="2" charset="2"/>
              <a:buNone/>
            </a:pP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a:t>
            </a:r>
            <a:r>
              <a:rPr lang="en-US" altLang="zh-CN" sz="2400" b="1" i="1" dirty="0" err="1">
                <a:latin typeface="Courier New" panose="02070309020205020404" pitchFamily="49" charset="0"/>
              </a:rPr>
              <a:t>removeAll</a:t>
            </a:r>
            <a:r>
              <a:rPr lang="en-US" altLang="zh-CN" sz="2400" b="1" i="1" dirty="0">
                <a:latin typeface="Courier New" panose="02070309020205020404" pitchFamily="49" charset="0"/>
              </a:rPr>
              <a:t>(Collection&lt;?&gt; c)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void clear() </a:t>
            </a:r>
          </a:p>
          <a:p>
            <a:pPr eaLnBrk="1" hangingPunct="1">
              <a:lnSpc>
                <a:spcPct val="80000"/>
              </a:lnSpc>
              <a:buClr>
                <a:schemeClr val="folHlink"/>
              </a:buClr>
              <a:buSzPct val="60000"/>
              <a:buFont typeface="Wingdings" panose="05000000000000000000" pitchFamily="2" charset="2"/>
              <a:buNone/>
            </a:pPr>
            <a:r>
              <a:rPr lang="en-US" altLang="zh-CN" sz="2400" b="1" i="1" dirty="0" err="1">
                <a:latin typeface="Courier New" panose="02070309020205020404" pitchFamily="49" charset="0"/>
              </a:rPr>
              <a:t>boolean</a:t>
            </a:r>
            <a:r>
              <a:rPr lang="en-US" altLang="zh-CN" sz="2400" b="1" i="1" dirty="0">
                <a:latin typeface="Courier New" panose="02070309020205020404" pitchFamily="49" charset="0"/>
              </a:rPr>
              <a:t> </a:t>
            </a:r>
            <a:r>
              <a:rPr lang="en-US" altLang="zh-CN" sz="2400" b="1" i="1" dirty="0" err="1">
                <a:latin typeface="Courier New" panose="02070309020205020404" pitchFamily="49" charset="0"/>
              </a:rPr>
              <a:t>retainAll</a:t>
            </a:r>
            <a:r>
              <a:rPr lang="en-US" altLang="zh-CN" sz="2400" b="1" i="1" dirty="0">
                <a:latin typeface="Courier New" panose="02070309020205020404" pitchFamily="49" charset="0"/>
              </a:rPr>
              <a:t>(Collection&lt;?&gt; c)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Object[] </a:t>
            </a:r>
            <a:r>
              <a:rPr lang="en-US" altLang="zh-CN" sz="2400" b="1" i="1" dirty="0" err="1">
                <a:latin typeface="Courier New" panose="02070309020205020404" pitchFamily="49" charset="0"/>
              </a:rPr>
              <a:t>toArray</a:t>
            </a:r>
            <a:r>
              <a:rPr lang="en-US" altLang="zh-CN" sz="2400" b="1" i="1" dirty="0">
                <a:latin typeface="Courier New" panose="02070309020205020404" pitchFamily="49" charset="0"/>
              </a:rPr>
              <a:t>() </a:t>
            </a:r>
          </a:p>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&lt;T&gt; T[] </a:t>
            </a:r>
            <a:r>
              <a:rPr lang="en-US" altLang="zh-CN" sz="2400" b="1" i="1" dirty="0" err="1">
                <a:latin typeface="Courier New" panose="02070309020205020404" pitchFamily="49" charset="0"/>
              </a:rPr>
              <a:t>toArray</a:t>
            </a:r>
            <a:r>
              <a:rPr lang="en-US" altLang="zh-CN" sz="2400" b="1" i="1" dirty="0">
                <a:latin typeface="Courier New" panose="02070309020205020404" pitchFamily="49" charset="0"/>
              </a:rPr>
              <a:t>(T[] </a:t>
            </a:r>
            <a:r>
              <a:rPr lang="en-US" altLang="zh-CN" sz="2400" b="1" i="1" dirty="0" err="1">
                <a:latin typeface="Courier New" panose="02070309020205020404" pitchFamily="49" charset="0"/>
              </a:rPr>
              <a:t>arrayToFill</a:t>
            </a:r>
            <a:r>
              <a:rPr lang="en-US" altLang="zh-CN" sz="2400" b="1" i="1" dirty="0">
                <a:latin typeface="Courier New" panose="02070309020205020404" pitchFamily="49" charset="0"/>
              </a:rPr>
              <a:t>) </a:t>
            </a:r>
          </a:p>
        </p:txBody>
      </p:sp>
    </p:spTree>
    <p:extLst>
      <p:ext uri="{BB962C8B-B14F-4D97-AF65-F5344CB8AC3E}">
        <p14:creationId xmlns:p14="http://schemas.microsoft.com/office/powerpoint/2010/main" val="223267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just" eaLnBrk="1"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rPr>
                <a:t>Generic Utility Methods</a:t>
              </a:r>
              <a:endParaRPr lang="en-US" altLang="zh-CN" sz="2400" dirty="0">
                <a:solidFill>
                  <a:schemeClr val="tx1"/>
                </a:solidFill>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pic>
        <p:nvPicPr>
          <p:cNvPr id="29" name="Picture 5">
            <a:extLst>
              <a:ext uri="{FF2B5EF4-FFF2-40B4-BE49-F238E27FC236}">
                <a16:creationId xmlns:a16="http://schemas.microsoft.com/office/drawing/2014/main" id="{FFFEEEFC-6080-4233-9B03-986DD196A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767" y="-16318"/>
            <a:ext cx="6832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3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6"/>
          <p:cNvSpPr/>
          <p:nvPr/>
        </p:nvSpPr>
        <p:spPr>
          <a:xfrm>
            <a:off x="6096000" y="2388397"/>
            <a:ext cx="3047295"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b="1">
              <a:solidFill>
                <a:srgbClr val="FF0000"/>
              </a:solidFill>
              <a:latin typeface="仿宋" panose="02010609060101010101" pitchFamily="49" charset="-122"/>
              <a:ea typeface="仿宋" panose="02010609060101010101" pitchFamily="49" charset="-122"/>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60" name="组合 59"/>
          <p:cNvGrpSpPr/>
          <p:nvPr/>
        </p:nvGrpSpPr>
        <p:grpSpPr>
          <a:xfrm>
            <a:off x="5257994" y="1600623"/>
            <a:ext cx="549719" cy="617843"/>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69" name="TextBox 68"/>
          <p:cNvSpPr txBox="1"/>
          <p:nvPr/>
        </p:nvSpPr>
        <p:spPr>
          <a:xfrm>
            <a:off x="6078740" y="1745999"/>
            <a:ext cx="266558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grpSp>
        <p:nvGrpSpPr>
          <p:cNvPr id="70" name="组合 69"/>
          <p:cNvGrpSpPr/>
          <p:nvPr/>
        </p:nvGrpSpPr>
        <p:grpSpPr>
          <a:xfrm>
            <a:off x="5275254" y="2369435"/>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14811"/>
            <a:ext cx="2780714" cy="369247"/>
          </a:xfrm>
          <a:prstGeom prst="rect">
            <a:avLst/>
          </a:prstGeom>
          <a:noFill/>
        </p:spPr>
        <p:txBody>
          <a:bodyPr wrap="square" rtlCol="0">
            <a:spAutoFit/>
          </a:bodyPr>
          <a:lstStyle/>
          <a:p>
            <a:r>
              <a:rPr lang="en-US" altLang="zh-CN" b="1" dirty="0">
                <a:solidFill>
                  <a:schemeClr val="bg1"/>
                </a:solidFill>
                <a:latin typeface="仿宋" panose="02010609060101010101" pitchFamily="49" charset="-122"/>
                <a:ea typeface="仿宋" panose="02010609060101010101" pitchFamily="49" charset="-122"/>
              </a:rPr>
              <a:t>7.3   List</a:t>
            </a:r>
            <a:r>
              <a:rPr lang="zh-CN" altLang="en-US" b="1" dirty="0">
                <a:solidFill>
                  <a:schemeClr val="bg1"/>
                </a:solidFill>
                <a:latin typeface="仿宋" panose="02010609060101010101" pitchFamily="49" charset="-122"/>
                <a:ea typeface="仿宋" panose="02010609060101010101" pitchFamily="49" charset="-122"/>
              </a:rPr>
              <a:t>集合</a:t>
            </a:r>
          </a:p>
        </p:txBody>
      </p:sp>
      <p:grpSp>
        <p:nvGrpSpPr>
          <p:cNvPr id="100" name="组合 99"/>
          <p:cNvGrpSpPr/>
          <p:nvPr/>
        </p:nvGrpSpPr>
        <p:grpSpPr>
          <a:xfrm>
            <a:off x="5275254" y="3131259"/>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09" name="TextBox 108"/>
          <p:cNvSpPr txBox="1"/>
          <p:nvPr/>
        </p:nvSpPr>
        <p:spPr>
          <a:xfrm>
            <a:off x="6096000" y="3276635"/>
            <a:ext cx="2091397" cy="369332"/>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 name="TextBox 2"/>
          <p:cNvSpPr txBox="1"/>
          <p:nvPr/>
        </p:nvSpPr>
        <p:spPr>
          <a:xfrm>
            <a:off x="6096794" y="1044539"/>
            <a:ext cx="190455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grpSp>
        <p:nvGrpSpPr>
          <p:cNvPr id="48" name="组合 47"/>
          <p:cNvGrpSpPr/>
          <p:nvPr/>
        </p:nvGrpSpPr>
        <p:grpSpPr>
          <a:xfrm>
            <a:off x="5275254" y="3893083"/>
            <a:ext cx="549719" cy="617843"/>
            <a:chOff x="279401" y="2698750"/>
            <a:chExt cx="1473200" cy="1655763"/>
          </a:xfrm>
        </p:grpSpPr>
        <p:sp>
          <p:nvSpPr>
            <p:cNvPr id="4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86" name="TextBox 85"/>
          <p:cNvSpPr txBox="1"/>
          <p:nvPr/>
        </p:nvSpPr>
        <p:spPr>
          <a:xfrm>
            <a:off x="6096001" y="4038459"/>
            <a:ext cx="178190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grpSp>
        <p:nvGrpSpPr>
          <p:cNvPr id="87" name="组合 86"/>
          <p:cNvGrpSpPr/>
          <p:nvPr/>
        </p:nvGrpSpPr>
        <p:grpSpPr>
          <a:xfrm>
            <a:off x="5275254" y="4654906"/>
            <a:ext cx="549719" cy="617843"/>
            <a:chOff x="279401" y="2698750"/>
            <a:chExt cx="1473200" cy="1655763"/>
          </a:xfrm>
        </p:grpSpPr>
        <p:sp>
          <p:nvSpPr>
            <p:cNvPr id="8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96" name="TextBox 95"/>
          <p:cNvSpPr txBox="1"/>
          <p:nvPr/>
        </p:nvSpPr>
        <p:spPr>
          <a:xfrm>
            <a:off x="6096001" y="4800282"/>
            <a:ext cx="251342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97" name="组合 96"/>
          <p:cNvGrpSpPr/>
          <p:nvPr/>
        </p:nvGrpSpPr>
        <p:grpSpPr>
          <a:xfrm>
            <a:off x="5275254" y="5485924"/>
            <a:ext cx="549719" cy="617843"/>
            <a:chOff x="279401" y="2698750"/>
            <a:chExt cx="1473200" cy="1655763"/>
          </a:xfrm>
        </p:grpSpPr>
        <p:sp>
          <p:nvSpPr>
            <p:cNvPr id="9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17" name="TextBox 116"/>
          <p:cNvSpPr txBox="1"/>
          <p:nvPr/>
        </p:nvSpPr>
        <p:spPr>
          <a:xfrm>
            <a:off x="6096000" y="5631300"/>
            <a:ext cx="2091397"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7.7   </a:t>
            </a:r>
            <a:r>
              <a:rPr lang="zh-CN" altLang="en-US" b="1" dirty="0">
                <a:latin typeface="仿宋" panose="02010609060101010101" pitchFamily="49" charset="-122"/>
                <a:ea typeface="仿宋" panose="02010609060101010101" pitchFamily="49" charset="-122"/>
              </a:rPr>
              <a:t>小结</a:t>
            </a:r>
          </a:p>
        </p:txBody>
      </p:sp>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4075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Rectangle 1">
            <a:extLst>
              <a:ext uri="{FF2B5EF4-FFF2-40B4-BE49-F238E27FC236}">
                <a16:creationId xmlns:a16="http://schemas.microsoft.com/office/drawing/2014/main" id="{8AEF2C54-E789-41E6-B1BA-07639364E96A}"/>
              </a:ext>
            </a:extLst>
          </p:cNvPr>
          <p:cNvSpPr>
            <a:spLocks noChangeArrowheads="1"/>
          </p:cNvSpPr>
          <p:nvPr/>
        </p:nvSpPr>
        <p:spPr bwMode="auto">
          <a:xfrm>
            <a:off x="1143317" y="2107335"/>
            <a:ext cx="9453592" cy="3385135"/>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266647" defTabSz="914217" fontAlgn="base">
              <a:lnSpc>
                <a:spcPct val="130000"/>
              </a:lnSpc>
              <a:spcBef>
                <a:spcPct val="0"/>
              </a:spcBef>
              <a:spcAft>
                <a:spcPct val="0"/>
              </a:spcAft>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集合接口，也称之为线性表，是一个有序列表。</a:t>
            </a: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endParaRPr>
          </a:p>
          <a:p>
            <a:pPr indent="266647" defTabSz="914217" fontAlgn="base">
              <a:lnSpc>
                <a:spcPct val="130000"/>
              </a:lnSpc>
              <a:spcBef>
                <a:spcPct val="0"/>
              </a:spcBef>
              <a:spcAft>
                <a:spcPct val="0"/>
              </a:spcAft>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集合中的元素是按顺序进行存放和处理的，可以像访问数组元素一样通过序号访问和处理</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集合元素。</a:t>
            </a: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endParaRPr>
          </a:p>
          <a:p>
            <a:pPr indent="266647" defTabSz="914217" fontAlgn="base">
              <a:lnSpc>
                <a:spcPct val="130000"/>
              </a:lnSpc>
              <a:spcBef>
                <a:spcPct val="0"/>
              </a:spcBef>
              <a:spcAft>
                <a:spcPct val="0"/>
              </a:spcAft>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集合重点关注的是索引而不是元素本身，集合中允许出现重复元素。</a:t>
            </a:r>
          </a:p>
          <a:p>
            <a:pPr indent="266647" defTabSz="914217" eaLnBrk="0" fontAlgn="base" hangingPunct="0">
              <a:lnSpc>
                <a:spcPct val="130000"/>
              </a:lnSpc>
              <a:spcBef>
                <a:spcPct val="0"/>
              </a:spcBef>
              <a:spcAft>
                <a:spcPct val="0"/>
              </a:spcAft>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实现</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集合接口的常用类有</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ArrayList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LinkedList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Vector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和</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Stack</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a:t>
            </a: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285641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7">
                                            <p:txEl>
                                              <p:pRg st="1" end="1"/>
                                            </p:txEl>
                                          </p:spTgt>
                                        </p:tgtEl>
                                        <p:attrNameLst>
                                          <p:attrName>style.visibility</p:attrName>
                                        </p:attrNameLst>
                                      </p:cBhvr>
                                      <p:to>
                                        <p:strVal val="visible"/>
                                      </p:to>
                                    </p:set>
                                    <p:anim calcmode="lin" valueType="num">
                                      <p:cBhvr additive="base">
                                        <p:cTn id="30"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27">
                                            <p:txEl>
                                              <p:pRg st="2" end="2"/>
                                            </p:txEl>
                                          </p:spTgt>
                                        </p:tgtEl>
                                        <p:attrNameLst>
                                          <p:attrName>style.visibility</p:attrName>
                                        </p:attrNameLst>
                                      </p:cBhvr>
                                      <p:to>
                                        <p:strVal val="visible"/>
                                      </p:to>
                                    </p:set>
                                    <p:anim calcmode="lin" valueType="num">
                                      <p:cBhvr additive="base">
                                        <p:cTn id="36"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27">
                                            <p:txEl>
                                              <p:pRg st="3" end="3"/>
                                            </p:txEl>
                                          </p:spTgt>
                                        </p:tgtEl>
                                        <p:attrNameLst>
                                          <p:attrName>style.visibility</p:attrName>
                                        </p:attrNameLst>
                                      </p:cBhvr>
                                      <p:to>
                                        <p:strVal val="visible"/>
                                      </p:to>
                                    </p:set>
                                    <p:anim calcmode="lin" valueType="num">
                                      <p:cBhvr additive="base">
                                        <p:cTn id="42"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7338A590-74A8-4B6C-8137-8891375E4FF8}"/>
              </a:ext>
            </a:extLst>
          </p:cNvPr>
          <p:cNvSpPr txBox="1">
            <a:spLocks/>
          </p:cNvSpPr>
          <p:nvPr/>
        </p:nvSpPr>
        <p:spPr>
          <a:xfrm>
            <a:off x="3070665" y="2631745"/>
            <a:ext cx="5066216" cy="49612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8.2  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接口中的主要方法</a:t>
            </a:r>
          </a:p>
        </p:txBody>
      </p:sp>
      <p:graphicFrame>
        <p:nvGraphicFramePr>
          <p:cNvPr id="29" name="表格 28">
            <a:extLst>
              <a:ext uri="{FF2B5EF4-FFF2-40B4-BE49-F238E27FC236}">
                <a16:creationId xmlns:a16="http://schemas.microsoft.com/office/drawing/2014/main" id="{9B7A7B1C-3DAB-4450-9CB4-F6CCEAC579EC}"/>
              </a:ext>
            </a:extLst>
          </p:cNvPr>
          <p:cNvGraphicFramePr>
            <a:graphicFrameLocks noGrp="1"/>
          </p:cNvGraphicFramePr>
          <p:nvPr>
            <p:extLst>
              <p:ext uri="{D42A27DB-BD31-4B8C-83A1-F6EECF244321}">
                <p14:modId xmlns:p14="http://schemas.microsoft.com/office/powerpoint/2010/main" val="2806157761"/>
              </p:ext>
            </p:extLst>
          </p:nvPr>
        </p:nvGraphicFramePr>
        <p:xfrm>
          <a:off x="587529" y="3081771"/>
          <a:ext cx="11008441" cy="3613701"/>
        </p:xfrm>
        <a:graphic>
          <a:graphicData uri="http://schemas.openxmlformats.org/drawingml/2006/table">
            <a:tbl>
              <a:tblPr firstRow="1" firstCol="1" bandRow="1">
                <a:tableStyleId>{93296810-A885-4BE3-A3E7-6D5BEEA58F35}</a:tableStyleId>
              </a:tblPr>
              <a:tblGrid>
                <a:gridCol w="1904559">
                  <a:extLst>
                    <a:ext uri="{9D8B030D-6E8A-4147-A177-3AD203B41FA5}">
                      <a16:colId xmlns:a16="http://schemas.microsoft.com/office/drawing/2014/main" val="20000"/>
                    </a:ext>
                  </a:extLst>
                </a:gridCol>
                <a:gridCol w="3580571">
                  <a:extLst>
                    <a:ext uri="{9D8B030D-6E8A-4147-A177-3AD203B41FA5}">
                      <a16:colId xmlns:a16="http://schemas.microsoft.com/office/drawing/2014/main" val="20001"/>
                    </a:ext>
                  </a:extLst>
                </a:gridCol>
                <a:gridCol w="5523311">
                  <a:extLst>
                    <a:ext uri="{9D8B030D-6E8A-4147-A177-3AD203B41FA5}">
                      <a16:colId xmlns:a16="http://schemas.microsoft.com/office/drawing/2014/main" val="20002"/>
                    </a:ext>
                  </a:extLst>
                </a:gridCol>
              </a:tblGrid>
              <a:tr h="392949">
                <a:tc>
                  <a:txBody>
                    <a:bodyPr/>
                    <a:lstStyle/>
                    <a:p>
                      <a:pPr indent="269875" algn="ctr">
                        <a:spcAft>
                          <a:spcPts val="0"/>
                        </a:spcAft>
                      </a:pPr>
                      <a:r>
                        <a:rPr lang="zh-CN" sz="2200" kern="100" cap="none" spc="0" dirty="0">
                          <a:ln>
                            <a:noFill/>
                          </a:ln>
                          <a:effectLst/>
                        </a:rPr>
                        <a:t>类型</a:t>
                      </a:r>
                      <a:endParaRPr lang="zh-CN" sz="2200" b="0"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ctr">
                        <a:spcAft>
                          <a:spcPts val="0"/>
                        </a:spcAft>
                      </a:pPr>
                      <a:r>
                        <a:rPr lang="zh-CN" sz="2200" kern="100" cap="none" spc="0" dirty="0">
                          <a:ln>
                            <a:noFill/>
                          </a:ln>
                          <a:effectLst/>
                        </a:rPr>
                        <a:t>方法名</a:t>
                      </a:r>
                      <a:endParaRPr lang="zh-CN" sz="2200" b="0"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ctr">
                        <a:spcAft>
                          <a:spcPts val="0"/>
                        </a:spcAft>
                      </a:pPr>
                      <a:r>
                        <a:rPr lang="zh-CN" sz="2200" kern="100" cap="none" spc="0" dirty="0">
                          <a:ln>
                            <a:noFill/>
                          </a:ln>
                          <a:effectLst/>
                        </a:rPr>
                        <a:t>方法功能</a:t>
                      </a:r>
                      <a:endParaRPr lang="zh-CN" sz="2200" b="0"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extLst>
                  <a:ext uri="{0D108BD9-81ED-4DB2-BD59-A6C34878D82A}">
                    <a16:rowId xmlns:a16="http://schemas.microsoft.com/office/drawing/2014/main" val="10000"/>
                  </a:ext>
                </a:extLst>
              </a:tr>
              <a:tr h="407963">
                <a:tc>
                  <a:txBody>
                    <a:bodyPr/>
                    <a:lstStyle/>
                    <a:p>
                      <a:pPr indent="269875" algn="l">
                        <a:spcAft>
                          <a:spcPts val="0"/>
                        </a:spcAft>
                      </a:pPr>
                      <a:r>
                        <a:rPr lang="en-US" sz="2200" u="none" kern="100" cap="none" spc="0" dirty="0" err="1">
                          <a:ln>
                            <a:noFill/>
                          </a:ln>
                          <a:effectLst/>
                        </a:rPr>
                        <a:t>boolean</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en-US" sz="2200" u="none" kern="100" cap="none" spc="0" dirty="0">
                          <a:ln>
                            <a:noFill/>
                          </a:ln>
                          <a:effectLst/>
                        </a:rPr>
                        <a:t>add(E e)</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zh-CN" sz="2200" u="none" kern="100" cap="none" spc="0" dirty="0">
                          <a:ln>
                            <a:noFill/>
                          </a:ln>
                          <a:effectLst/>
                        </a:rPr>
                        <a:t>把元素</a:t>
                      </a:r>
                      <a:r>
                        <a:rPr lang="en-US" sz="2200" u="none" kern="100" cap="none" spc="0" dirty="0">
                          <a:ln>
                            <a:noFill/>
                          </a:ln>
                          <a:effectLst/>
                        </a:rPr>
                        <a:t>e</a:t>
                      </a:r>
                      <a:r>
                        <a:rPr lang="zh-CN" sz="2200" u="none" kern="100" cap="none" spc="0" dirty="0">
                          <a:ln>
                            <a:noFill/>
                          </a:ln>
                          <a:effectLst/>
                        </a:rPr>
                        <a:t>加到表的尾部</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extLst>
                  <a:ext uri="{0D108BD9-81ED-4DB2-BD59-A6C34878D82A}">
                    <a16:rowId xmlns:a16="http://schemas.microsoft.com/office/drawing/2014/main" val="10001"/>
                  </a:ext>
                </a:extLst>
              </a:tr>
              <a:tr h="618824">
                <a:tc>
                  <a:txBody>
                    <a:bodyPr/>
                    <a:lstStyle/>
                    <a:p>
                      <a:pPr indent="269875" algn="l">
                        <a:spcAft>
                          <a:spcPts val="0"/>
                        </a:spcAft>
                      </a:pPr>
                      <a:r>
                        <a:rPr lang="en-US" sz="2200" u="none" kern="100" cap="none" spc="0" dirty="0">
                          <a:ln>
                            <a:noFill/>
                          </a:ln>
                          <a:effectLst/>
                        </a:rPr>
                        <a:t>void</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en-US" sz="2200" u="none" kern="100" cap="none" spc="0" dirty="0">
                          <a:ln>
                            <a:noFill/>
                          </a:ln>
                          <a:effectLst/>
                        </a:rPr>
                        <a:t>add(</a:t>
                      </a:r>
                      <a:r>
                        <a:rPr lang="en-US" sz="2200" u="none" kern="100" cap="none" spc="0" dirty="0" err="1">
                          <a:ln>
                            <a:noFill/>
                          </a:ln>
                          <a:effectLst/>
                        </a:rPr>
                        <a:t>int</a:t>
                      </a:r>
                      <a:r>
                        <a:rPr lang="en-US" sz="2200" u="none" kern="100" cap="none" spc="0" dirty="0">
                          <a:ln>
                            <a:noFill/>
                          </a:ln>
                          <a:effectLst/>
                        </a:rPr>
                        <a:t> index, E e)</a:t>
                      </a:r>
                      <a:endParaRPr lang="en-US"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zh-CN" sz="2200" u="none" kern="100" cap="none" spc="0" dirty="0">
                          <a:ln>
                            <a:noFill/>
                          </a:ln>
                          <a:effectLst/>
                        </a:rPr>
                        <a:t>把元素</a:t>
                      </a:r>
                      <a:r>
                        <a:rPr lang="en-US" sz="2200" u="none" kern="100" cap="none" spc="0" dirty="0">
                          <a:ln>
                            <a:noFill/>
                          </a:ln>
                          <a:effectLst/>
                        </a:rPr>
                        <a:t>e</a:t>
                      </a:r>
                      <a:r>
                        <a:rPr lang="zh-CN" sz="2200" u="none" kern="100" cap="none" spc="0" dirty="0">
                          <a:ln>
                            <a:noFill/>
                          </a:ln>
                          <a:effectLst/>
                        </a:rPr>
                        <a:t>加到表的</a:t>
                      </a:r>
                      <a:r>
                        <a:rPr lang="en-US" sz="2200" u="none" kern="100" cap="none" spc="0" dirty="0">
                          <a:ln>
                            <a:noFill/>
                          </a:ln>
                          <a:effectLst/>
                        </a:rPr>
                        <a:t>index</a:t>
                      </a:r>
                      <a:r>
                        <a:rPr lang="zh-CN" sz="2200" u="none" kern="100" cap="none" spc="0" dirty="0">
                          <a:ln>
                            <a:noFill/>
                          </a:ln>
                          <a:effectLst/>
                        </a:rPr>
                        <a:t>位置，</a:t>
                      </a:r>
                      <a:endParaRPr lang="en-US" altLang="zh-CN" sz="2200" u="none" kern="100" cap="none" spc="0" dirty="0">
                        <a:ln>
                          <a:noFill/>
                        </a:ln>
                        <a:effectLst/>
                      </a:endParaRPr>
                    </a:p>
                    <a:p>
                      <a:pPr indent="269875" algn="l">
                        <a:spcAft>
                          <a:spcPts val="0"/>
                        </a:spcAft>
                      </a:pPr>
                      <a:r>
                        <a:rPr lang="zh-CN" sz="2200" u="none" kern="100" cap="none" spc="0" dirty="0">
                          <a:ln>
                            <a:noFill/>
                          </a:ln>
                          <a:effectLst/>
                        </a:rPr>
                        <a:t>原</a:t>
                      </a:r>
                      <a:r>
                        <a:rPr lang="en-US" sz="2200" u="none" kern="100" cap="none" spc="0" dirty="0">
                          <a:ln>
                            <a:noFill/>
                          </a:ln>
                          <a:effectLst/>
                        </a:rPr>
                        <a:t>index</a:t>
                      </a:r>
                      <a:r>
                        <a:rPr lang="zh-CN" sz="2200" u="none" kern="100" cap="none" spc="0" dirty="0">
                          <a:ln>
                            <a:noFill/>
                          </a:ln>
                          <a:effectLst/>
                        </a:rPr>
                        <a:t>位置元素顺序后移</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extLst>
                  <a:ext uri="{0D108BD9-81ED-4DB2-BD59-A6C34878D82A}">
                    <a16:rowId xmlns:a16="http://schemas.microsoft.com/office/drawing/2014/main" val="10002"/>
                  </a:ext>
                </a:extLst>
              </a:tr>
              <a:tr h="670405">
                <a:tc>
                  <a:txBody>
                    <a:bodyPr/>
                    <a:lstStyle/>
                    <a:p>
                      <a:pPr indent="269875" algn="l">
                        <a:spcAft>
                          <a:spcPts val="0"/>
                        </a:spcAft>
                      </a:pPr>
                      <a:r>
                        <a:rPr lang="en-US" sz="2200" u="none" kern="100" cap="none" spc="0" dirty="0" err="1">
                          <a:ln>
                            <a:noFill/>
                          </a:ln>
                          <a:effectLst/>
                        </a:rPr>
                        <a:t>boolean</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en-US" sz="2200" u="none" kern="100" cap="none" spc="0" dirty="0">
                          <a:ln>
                            <a:noFill/>
                          </a:ln>
                          <a:effectLst/>
                        </a:rPr>
                        <a:t>equals(Object o)</a:t>
                      </a:r>
                      <a:endParaRPr lang="en-US"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zh-CN" sz="2200" u="none" kern="100" cap="none" spc="0" dirty="0">
                          <a:ln>
                            <a:noFill/>
                          </a:ln>
                          <a:effectLst/>
                        </a:rPr>
                        <a:t>比较对象</a:t>
                      </a:r>
                      <a:r>
                        <a:rPr lang="en-US" sz="2200" u="none" kern="100" cap="none" spc="0" dirty="0">
                          <a:ln>
                            <a:noFill/>
                          </a:ln>
                          <a:effectLst/>
                        </a:rPr>
                        <a:t>o</a:t>
                      </a:r>
                      <a:r>
                        <a:rPr lang="zh-CN" sz="2200" u="none" kern="100" cap="none" spc="0" dirty="0">
                          <a:ln>
                            <a:noFill/>
                          </a:ln>
                          <a:effectLst/>
                        </a:rPr>
                        <a:t>是否与表中的元素是</a:t>
                      </a:r>
                      <a:endParaRPr lang="en-US" altLang="zh-CN" sz="2200" u="none" kern="100" cap="none" spc="0" dirty="0">
                        <a:ln>
                          <a:noFill/>
                        </a:ln>
                        <a:effectLst/>
                      </a:endParaRPr>
                    </a:p>
                    <a:p>
                      <a:pPr indent="269875" algn="l">
                        <a:spcAft>
                          <a:spcPts val="0"/>
                        </a:spcAft>
                      </a:pPr>
                      <a:r>
                        <a:rPr lang="zh-CN" sz="2200" u="none" kern="100" cap="none" spc="0" dirty="0">
                          <a:ln>
                            <a:noFill/>
                          </a:ln>
                          <a:effectLst/>
                        </a:rPr>
                        <a:t>同一元素</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extLst>
                  <a:ext uri="{0D108BD9-81ED-4DB2-BD59-A6C34878D82A}">
                    <a16:rowId xmlns:a16="http://schemas.microsoft.com/office/drawing/2014/main" val="10003"/>
                  </a:ext>
                </a:extLst>
              </a:tr>
              <a:tr h="335202">
                <a:tc>
                  <a:txBody>
                    <a:bodyPr/>
                    <a:lstStyle/>
                    <a:p>
                      <a:pPr indent="269875" algn="l">
                        <a:spcAft>
                          <a:spcPts val="0"/>
                        </a:spcAft>
                      </a:pPr>
                      <a:r>
                        <a:rPr lang="en-US" sz="2200" u="none" kern="100" cap="none" spc="0" dirty="0">
                          <a:ln>
                            <a:noFill/>
                          </a:ln>
                          <a:effectLst/>
                        </a:rPr>
                        <a:t>E</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en-US" sz="2200" u="none" strike="noStrike" kern="100" cap="none" spc="0" dirty="0">
                          <a:ln>
                            <a:noFill/>
                          </a:ln>
                          <a:effectLst/>
                        </a:rPr>
                        <a:t>get</a:t>
                      </a:r>
                      <a:r>
                        <a:rPr lang="en-US" sz="2200" u="none" kern="100" cap="none" spc="0" dirty="0">
                          <a:ln>
                            <a:noFill/>
                          </a:ln>
                          <a:effectLst/>
                        </a:rPr>
                        <a:t>(</a:t>
                      </a:r>
                      <a:r>
                        <a:rPr lang="en-US" sz="2200" u="none" kern="100" cap="none" spc="0" dirty="0" err="1">
                          <a:ln>
                            <a:noFill/>
                          </a:ln>
                          <a:effectLst/>
                        </a:rPr>
                        <a:t>int</a:t>
                      </a:r>
                      <a:r>
                        <a:rPr lang="en-US" sz="2200" u="none" kern="100" cap="none" spc="0" dirty="0">
                          <a:ln>
                            <a:noFill/>
                          </a:ln>
                          <a:effectLst/>
                        </a:rPr>
                        <a:t> index)</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zh-CN" sz="2200" u="none" kern="100" cap="none" spc="0" dirty="0">
                          <a:ln>
                            <a:noFill/>
                          </a:ln>
                          <a:effectLst/>
                        </a:rPr>
                        <a:t>得到表中</a:t>
                      </a:r>
                      <a:r>
                        <a:rPr lang="en-US" sz="2200" u="none" kern="100" cap="none" spc="0" dirty="0">
                          <a:ln>
                            <a:noFill/>
                          </a:ln>
                          <a:effectLst/>
                        </a:rPr>
                        <a:t>index</a:t>
                      </a:r>
                      <a:r>
                        <a:rPr lang="zh-CN" sz="2200" u="none" kern="100" cap="none" spc="0" dirty="0">
                          <a:ln>
                            <a:noFill/>
                          </a:ln>
                          <a:effectLst/>
                        </a:rPr>
                        <a:t>位置的元素</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extLst>
                  <a:ext uri="{0D108BD9-81ED-4DB2-BD59-A6C34878D82A}">
                    <a16:rowId xmlns:a16="http://schemas.microsoft.com/office/drawing/2014/main" val="10004"/>
                  </a:ext>
                </a:extLst>
              </a:tr>
              <a:tr h="670405">
                <a:tc>
                  <a:txBody>
                    <a:bodyPr/>
                    <a:lstStyle/>
                    <a:p>
                      <a:pPr indent="269875" algn="l">
                        <a:spcAft>
                          <a:spcPts val="0"/>
                        </a:spcAft>
                      </a:pPr>
                      <a:r>
                        <a:rPr lang="en-US" sz="2200" u="none" kern="100" cap="none" spc="0" dirty="0" err="1">
                          <a:ln>
                            <a:noFill/>
                          </a:ln>
                          <a:effectLst/>
                        </a:rPr>
                        <a:t>boolean</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en-US" sz="2200" u="none" kern="100" cap="none" spc="0" dirty="0" err="1">
                          <a:ln>
                            <a:noFill/>
                          </a:ln>
                          <a:effectLst/>
                        </a:rPr>
                        <a:t>indexOf</a:t>
                      </a:r>
                      <a:r>
                        <a:rPr lang="en-US" sz="2200" u="none" kern="100" cap="none" spc="0" dirty="0">
                          <a:ln>
                            <a:noFill/>
                          </a:ln>
                          <a:effectLst/>
                        </a:rPr>
                        <a:t>(Object o)</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zh-CN" sz="2200" u="none" kern="100" cap="none" spc="0" dirty="0">
                          <a:ln>
                            <a:noFill/>
                          </a:ln>
                          <a:effectLst/>
                        </a:rPr>
                        <a:t>判断元素</a:t>
                      </a:r>
                      <a:r>
                        <a:rPr lang="en-US" sz="2200" u="none" kern="100" cap="none" spc="0" dirty="0">
                          <a:ln>
                            <a:noFill/>
                          </a:ln>
                          <a:effectLst/>
                        </a:rPr>
                        <a:t>o</a:t>
                      </a:r>
                      <a:r>
                        <a:rPr lang="zh-CN" sz="2200" u="none" kern="100" cap="none" spc="0" dirty="0">
                          <a:ln>
                            <a:noFill/>
                          </a:ln>
                          <a:effectLst/>
                        </a:rPr>
                        <a:t>在表中是否存在。</a:t>
                      </a:r>
                      <a:endParaRPr lang="en-US" altLang="zh-CN" sz="2200" u="none" kern="100" cap="none" spc="0" dirty="0">
                        <a:ln>
                          <a:noFill/>
                        </a:ln>
                        <a:effectLst/>
                      </a:endParaRPr>
                    </a:p>
                    <a:p>
                      <a:pPr indent="269875" algn="l">
                        <a:spcAft>
                          <a:spcPts val="0"/>
                        </a:spcAft>
                      </a:pPr>
                      <a:r>
                        <a:rPr lang="zh-CN" sz="2200" u="none" kern="100" cap="none" spc="0" dirty="0">
                          <a:ln>
                            <a:noFill/>
                          </a:ln>
                          <a:effectLst/>
                        </a:rPr>
                        <a:t>如果不存在，则返回</a:t>
                      </a:r>
                      <a:r>
                        <a:rPr lang="en-US" sz="2200" u="none" kern="100" cap="none" spc="0" dirty="0">
                          <a:ln>
                            <a:noFill/>
                          </a:ln>
                          <a:effectLst/>
                        </a:rPr>
                        <a:t>-1</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extLst>
                  <a:ext uri="{0D108BD9-81ED-4DB2-BD59-A6C34878D82A}">
                    <a16:rowId xmlns:a16="http://schemas.microsoft.com/office/drawing/2014/main" val="10005"/>
                  </a:ext>
                </a:extLst>
              </a:tr>
              <a:tr h="465829">
                <a:tc>
                  <a:txBody>
                    <a:bodyPr/>
                    <a:lstStyle/>
                    <a:p>
                      <a:pPr marL="0" indent="0" algn="l">
                        <a:spcAft>
                          <a:spcPts val="0"/>
                        </a:spcAft>
                      </a:pPr>
                      <a:r>
                        <a:rPr lang="en-US" sz="2200" u="none" strike="noStrike" kern="100" cap="none" spc="0" dirty="0">
                          <a:ln>
                            <a:noFill/>
                          </a:ln>
                          <a:effectLst/>
                        </a:rPr>
                        <a:t>Iterator&lt;E&gt;</a:t>
                      </a:r>
                      <a:endParaRPr lang="en-US" sz="2200" b="0" u="none" strike="noStrik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en-US" sz="2200" u="none" strike="noStrike" kern="100" cap="none" spc="0" dirty="0">
                          <a:ln>
                            <a:noFill/>
                          </a:ln>
                          <a:effectLst/>
                        </a:rPr>
                        <a:t>iterator</a:t>
                      </a:r>
                      <a:r>
                        <a:rPr lang="en-US" sz="2200" u="none" kern="100" cap="none" spc="0" dirty="0">
                          <a:ln>
                            <a:noFill/>
                          </a:ln>
                          <a:effectLst/>
                        </a:rPr>
                        <a:t>()</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tc>
                  <a:txBody>
                    <a:bodyPr/>
                    <a:lstStyle/>
                    <a:p>
                      <a:pPr indent="269875" algn="l">
                        <a:spcAft>
                          <a:spcPts val="0"/>
                        </a:spcAft>
                      </a:pPr>
                      <a:r>
                        <a:rPr lang="zh-CN" sz="2200" u="none" kern="100" cap="none" spc="0" dirty="0">
                          <a:ln>
                            <a:noFill/>
                          </a:ln>
                          <a:effectLst/>
                        </a:rPr>
                        <a:t>获得表的遍历器</a:t>
                      </a:r>
                      <a:endParaRPr lang="zh-CN" sz="2200" b="0" u="none" kern="100" cap="none" spc="0" dirty="0">
                        <a:ln>
                          <a:noFill/>
                        </a:ln>
                        <a:solidFill>
                          <a:schemeClr val="tx1">
                            <a:lumMod val="95000"/>
                            <a:lumOff val="5000"/>
                          </a:schemeClr>
                        </a:solidFill>
                        <a:effectLst/>
                        <a:latin typeface="Times New Roman" pitchFamily="18" charset="0"/>
                        <a:ea typeface="宋体" pitchFamily="2" charset="-122"/>
                        <a:cs typeface="Times New Roman" pitchFamily="18" charset="0"/>
                      </a:endParaRPr>
                    </a:p>
                  </a:txBody>
                  <a:tcPr marL="68570" marR="68570" marT="0" marB="0" anchor="ctr"/>
                </a:tc>
                <a:extLst>
                  <a:ext uri="{0D108BD9-81ED-4DB2-BD59-A6C34878D82A}">
                    <a16:rowId xmlns:a16="http://schemas.microsoft.com/office/drawing/2014/main" val="10006"/>
                  </a:ext>
                </a:extLst>
              </a:tr>
            </a:tbl>
          </a:graphicData>
        </a:graphic>
      </p:graphicFrame>
      <p:sp>
        <p:nvSpPr>
          <p:cNvPr id="30" name="Rectangle 1">
            <a:extLst>
              <a:ext uri="{FF2B5EF4-FFF2-40B4-BE49-F238E27FC236}">
                <a16:creationId xmlns:a16="http://schemas.microsoft.com/office/drawing/2014/main" id="{507A4E15-C2C9-45B1-9A08-1C773F77D183}"/>
              </a:ext>
            </a:extLst>
          </p:cNvPr>
          <p:cNvSpPr>
            <a:spLocks noChangeArrowheads="1"/>
          </p:cNvSpPr>
          <p:nvPr/>
        </p:nvSpPr>
        <p:spPr bwMode="auto">
          <a:xfrm>
            <a:off x="720892" y="1492229"/>
            <a:ext cx="10741713" cy="984478"/>
          </a:xfrm>
          <a:prstGeom prst="rect">
            <a:avLst/>
          </a:prstGeom>
          <a:solidFill>
            <a:schemeClr val="bg1">
              <a:lumMod val="75000"/>
            </a:schemeClr>
          </a:solid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266647" defTabSz="914217" fontAlgn="base">
              <a:lnSpc>
                <a:spcPct val="130000"/>
              </a:lnSpc>
              <a:spcBef>
                <a:spcPct val="0"/>
              </a:spcBef>
              <a:spcAft>
                <a:spcPct val="0"/>
              </a:spcAft>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   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接口的定义形式：</a:t>
            </a:r>
          </a:p>
          <a:p>
            <a:pPr indent="901520" defTabSz="914217" eaLnBrk="0" fontAlgn="base" hangingPunct="0">
              <a:lnSpc>
                <a:spcPct val="130000"/>
              </a:lnSpc>
              <a:spcBef>
                <a:spcPct val="0"/>
              </a:spcBef>
              <a:spcAft>
                <a:spcPct val="0"/>
              </a:spcAft>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public interface List&lt;E&gt; extends Collection&lt;E&gt;</a:t>
            </a:r>
          </a:p>
        </p:txBody>
      </p:sp>
    </p:spTree>
    <p:extLst>
      <p:ext uri="{BB962C8B-B14F-4D97-AF65-F5344CB8AC3E}">
        <p14:creationId xmlns:p14="http://schemas.microsoft.com/office/powerpoint/2010/main" val="25281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1000" fill="hold"/>
                                        <p:tgtEl>
                                          <p:spTgt spid="30"/>
                                        </p:tgtEl>
                                        <p:attrNameLst>
                                          <p:attrName>ppt_w</p:attrName>
                                        </p:attrNameLst>
                                      </p:cBhvr>
                                      <p:tavLst>
                                        <p:tav tm="0">
                                          <p:val>
                                            <p:fltVal val="0"/>
                                          </p:val>
                                        </p:tav>
                                        <p:tav tm="100000">
                                          <p:val>
                                            <p:strVal val="#ppt_w"/>
                                          </p:val>
                                        </p:tav>
                                      </p:tavLst>
                                    </p:anim>
                                    <p:anim calcmode="lin" valueType="num">
                                      <p:cBhvr>
                                        <p:cTn id="24" dur="1000" fill="hold"/>
                                        <p:tgtEl>
                                          <p:spTgt spid="30"/>
                                        </p:tgtEl>
                                        <p:attrNameLst>
                                          <p:attrName>ppt_h</p:attrName>
                                        </p:attrNameLst>
                                      </p:cBhvr>
                                      <p:tavLst>
                                        <p:tav tm="0">
                                          <p:val>
                                            <p:fltVal val="0"/>
                                          </p:val>
                                        </p:tav>
                                        <p:tav tm="100000">
                                          <p:val>
                                            <p:strVal val="#ppt_h"/>
                                          </p:val>
                                        </p:tav>
                                      </p:tavLst>
                                    </p:anim>
                                    <p:anim calcmode="lin" valueType="num">
                                      <p:cBhvr>
                                        <p:cTn id="25" dur="1000" fill="hold"/>
                                        <p:tgtEl>
                                          <p:spTgt spid="30"/>
                                        </p:tgtEl>
                                        <p:attrNameLst>
                                          <p:attrName>style.rotation</p:attrName>
                                        </p:attrNameLst>
                                      </p:cBhvr>
                                      <p:tavLst>
                                        <p:tav tm="0">
                                          <p:val>
                                            <p:fltVal val="90"/>
                                          </p:val>
                                        </p:tav>
                                        <p:tav tm="100000">
                                          <p:val>
                                            <p:fltVal val="0"/>
                                          </p:val>
                                        </p:tav>
                                      </p:tavLst>
                                    </p:anim>
                                    <p:animEffect transition="in" filter="fade">
                                      <p:cBhvr>
                                        <p:cTn id="26" dur="1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0-#ppt_w/2"/>
                                          </p:val>
                                        </p:tav>
                                        <p:tav tm="100000">
                                          <p:val>
                                            <p:strVal val="#ppt_x"/>
                                          </p:val>
                                        </p:tav>
                                      </p:tavLst>
                                    </p:anim>
                                    <p:anim calcmode="lin" valueType="num">
                                      <p:cBhvr additive="base">
                                        <p:cTn id="32" dur="500" fill="hold"/>
                                        <p:tgtEl>
                                          <p:spTgt spid="28"/>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21" presetClass="entr" presetSubtype="8"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heel(8)">
                                      <p:cBhvr>
                                        <p:cTn id="36"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8" grpId="0"/>
      <p:bldP spid="3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ArrayList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A9DF490D-E90A-4797-AC72-E2A7BC1A9B7B}"/>
              </a:ext>
            </a:extLst>
          </p:cNvPr>
          <p:cNvSpPr txBox="1">
            <a:spLocks/>
          </p:cNvSpPr>
          <p:nvPr/>
        </p:nvSpPr>
        <p:spPr>
          <a:xfrm>
            <a:off x="1102572" y="2087283"/>
            <a:ext cx="10101091"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err="1">
                <a:latin typeface="仿宋" panose="02010609060101010101" pitchFamily="49" charset="-122"/>
                <a:ea typeface="仿宋" panose="02010609060101010101" pitchFamily="49" charset="-122"/>
              </a:rPr>
              <a:t>ArrayList</a:t>
            </a:r>
            <a:r>
              <a:rPr lang="zh-CN" altLang="en-US" sz="2400" dirty="0">
                <a:latin typeface="仿宋" panose="02010609060101010101" pitchFamily="49" charset="-122"/>
                <a:ea typeface="仿宋" panose="02010609060101010101" pitchFamily="49" charset="-122"/>
              </a:rPr>
              <a:t>是一种具有可变大小的动态数组结构，</a:t>
            </a:r>
            <a:r>
              <a:rPr lang="en-US" altLang="zh-CN" sz="2400" dirty="0" err="1">
                <a:latin typeface="仿宋" panose="02010609060101010101" pitchFamily="49" charset="-122"/>
                <a:ea typeface="仿宋" panose="02010609060101010101" pitchFamily="49" charset="-122"/>
              </a:rPr>
              <a:t>ArrayList</a:t>
            </a:r>
            <a:r>
              <a:rPr lang="zh-CN" altLang="en-US" sz="2400" dirty="0">
                <a:latin typeface="仿宋" panose="02010609060101010101" pitchFamily="49" charset="-122"/>
                <a:ea typeface="仿宋" panose="02010609060101010101" pitchFamily="49" charset="-122"/>
              </a:rPr>
              <a:t>类的定义</a:t>
            </a:r>
            <a:br>
              <a:rPr lang="en-US" altLang="zh-CN" sz="2400" dirty="0">
                <a:latin typeface="仿宋" panose="02010609060101010101" pitchFamily="49" charset="-122"/>
                <a:ea typeface="仿宋" panose="02010609060101010101" pitchFamily="49" charset="-122"/>
              </a:rPr>
            </a:br>
            <a:r>
              <a:rPr lang="zh-CN" altLang="en-US" sz="2400" dirty="0">
                <a:latin typeface="仿宋" panose="02010609060101010101" pitchFamily="49" charset="-122"/>
                <a:ea typeface="仿宋" panose="02010609060101010101" pitchFamily="49" charset="-122"/>
              </a:rPr>
              <a:t>形式：</a:t>
            </a:r>
            <a:endParaRPr lang="en-US" altLang="zh-CN" sz="2400" dirty="0">
              <a:latin typeface="仿宋" panose="02010609060101010101" pitchFamily="49" charset="-122"/>
              <a:ea typeface="仿宋" panose="02010609060101010101" pitchFamily="49" charset="-122"/>
            </a:endParaRPr>
          </a:p>
          <a:p>
            <a:r>
              <a:rPr lang="en-US" altLang="zh-CN" sz="2400" b="1" dirty="0">
                <a:solidFill>
                  <a:schemeClr val="tx1"/>
                </a:solidFill>
                <a:latin typeface="仿宋" panose="02010609060101010101" pitchFamily="49" charset="-122"/>
                <a:ea typeface="仿宋" panose="02010609060101010101" pitchFamily="49" charset="-122"/>
              </a:rPr>
              <a:t>public class </a:t>
            </a:r>
            <a:r>
              <a:rPr lang="en-US" altLang="zh-CN" sz="2400" b="1" dirty="0" err="1">
                <a:solidFill>
                  <a:schemeClr val="tx1"/>
                </a:solidFill>
                <a:latin typeface="仿宋" panose="02010609060101010101" pitchFamily="49" charset="-122"/>
                <a:ea typeface="仿宋" panose="02010609060101010101" pitchFamily="49" charset="-122"/>
              </a:rPr>
              <a:t>ArrayList</a:t>
            </a:r>
            <a:r>
              <a:rPr lang="en-US" altLang="zh-CN" sz="2400" b="1" dirty="0">
                <a:solidFill>
                  <a:schemeClr val="tx1"/>
                </a:solidFill>
                <a:latin typeface="仿宋" panose="02010609060101010101" pitchFamily="49" charset="-122"/>
                <a:ea typeface="仿宋" panose="02010609060101010101" pitchFamily="49" charset="-122"/>
              </a:rPr>
              <a:t>&lt;E&gt; </a:t>
            </a:r>
          </a:p>
          <a:p>
            <a:pPr indent="806289"/>
            <a:r>
              <a:rPr lang="en-US" altLang="zh-CN" sz="2400" b="1" dirty="0">
                <a:solidFill>
                  <a:schemeClr val="tx1"/>
                </a:solidFill>
                <a:latin typeface="仿宋" panose="02010609060101010101" pitchFamily="49" charset="-122"/>
                <a:ea typeface="仿宋" panose="02010609060101010101" pitchFamily="49" charset="-122"/>
              </a:rPr>
              <a:t>extends </a:t>
            </a:r>
            <a:r>
              <a:rPr lang="en-US" altLang="zh-CN" sz="2400" b="1" dirty="0" err="1">
                <a:solidFill>
                  <a:schemeClr val="tx1"/>
                </a:solidFill>
                <a:latin typeface="仿宋" panose="02010609060101010101" pitchFamily="49" charset="-122"/>
                <a:ea typeface="仿宋" panose="02010609060101010101" pitchFamily="49" charset="-122"/>
              </a:rPr>
              <a:t>AbstractList</a:t>
            </a:r>
            <a:r>
              <a:rPr lang="en-US" altLang="zh-CN" sz="2400" b="1" dirty="0">
                <a:solidFill>
                  <a:schemeClr val="tx1"/>
                </a:solidFill>
                <a:latin typeface="仿宋" panose="02010609060101010101" pitchFamily="49" charset="-122"/>
                <a:ea typeface="仿宋" panose="02010609060101010101" pitchFamily="49" charset="-122"/>
              </a:rPr>
              <a:t>&lt;E&gt;</a:t>
            </a:r>
          </a:p>
          <a:p>
            <a:pPr indent="806289"/>
            <a:r>
              <a:rPr lang="en-US" altLang="zh-CN" sz="2400" b="1" dirty="0">
                <a:solidFill>
                  <a:schemeClr val="tx1"/>
                </a:solidFill>
                <a:latin typeface="仿宋" panose="02010609060101010101" pitchFamily="49" charset="-122"/>
                <a:ea typeface="仿宋" panose="02010609060101010101" pitchFamily="49" charset="-122"/>
              </a:rPr>
              <a:t>implements List&lt;E&gt;, </a:t>
            </a:r>
            <a:r>
              <a:rPr lang="en-US" altLang="zh-CN" sz="2400" b="1" dirty="0" err="1">
                <a:solidFill>
                  <a:schemeClr val="tx1"/>
                </a:solidFill>
                <a:latin typeface="仿宋" panose="02010609060101010101" pitchFamily="49" charset="-122"/>
                <a:ea typeface="仿宋" panose="02010609060101010101" pitchFamily="49" charset="-122"/>
              </a:rPr>
              <a:t>RandomAccess</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err="1">
                <a:solidFill>
                  <a:schemeClr val="tx1"/>
                </a:solidFill>
                <a:latin typeface="仿宋" panose="02010609060101010101" pitchFamily="49" charset="-122"/>
                <a:ea typeface="仿宋" panose="02010609060101010101" pitchFamily="49" charset="-122"/>
              </a:rPr>
              <a:t>Cloneable</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err="1">
                <a:solidFill>
                  <a:schemeClr val="tx1"/>
                </a:solidFill>
                <a:latin typeface="仿宋" panose="02010609060101010101" pitchFamily="49" charset="-122"/>
                <a:ea typeface="仿宋" panose="02010609060101010101" pitchFamily="49" charset="-122"/>
              </a:rPr>
              <a:t>Serializable</a:t>
            </a:r>
            <a:r>
              <a:rPr lang="en-US" altLang="zh-CN" sz="2400" b="1" dirty="0">
                <a:solidFill>
                  <a:schemeClr val="tx1"/>
                </a:solidFill>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317871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8">
                                            <p:txEl>
                                              <p:pRg st="0" end="0"/>
                                            </p:txEl>
                                          </p:spTgt>
                                        </p:tgtEl>
                                        <p:attrNameLst>
                                          <p:attrName>style.visibility</p:attrName>
                                        </p:attrNameLst>
                                      </p:cBhvr>
                                      <p:to>
                                        <p:strVal val="visible"/>
                                      </p:to>
                                    </p:set>
                                    <p:anim calcmode="lin" valueType="num">
                                      <p:cBhvr additive="base">
                                        <p:cTn id="24"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28">
                                            <p:txEl>
                                              <p:pRg st="1" end="1"/>
                                            </p:txEl>
                                          </p:spTgt>
                                        </p:tgtEl>
                                        <p:attrNameLst>
                                          <p:attrName>style.visibility</p:attrName>
                                        </p:attrNameLst>
                                      </p:cBhvr>
                                      <p:to>
                                        <p:strVal val="visible"/>
                                      </p:to>
                                    </p:set>
                                    <p:anim calcmode="lin" valueType="num">
                                      <p:cBhvr>
                                        <p:cTn id="30" dur="1000" fill="hold"/>
                                        <p:tgtEl>
                                          <p:spTgt spid="28">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28">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28">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28">
                                            <p:txEl>
                                              <p:pRg st="1" end="1"/>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28">
                                            <p:txEl>
                                              <p:pRg st="2" end="2"/>
                                            </p:txEl>
                                          </p:spTgt>
                                        </p:tgtEl>
                                        <p:attrNameLst>
                                          <p:attrName>style.visibility</p:attrName>
                                        </p:attrNameLst>
                                      </p:cBhvr>
                                      <p:to>
                                        <p:strVal val="visible"/>
                                      </p:to>
                                    </p:set>
                                    <p:anim calcmode="lin" valueType="num">
                                      <p:cBhvr>
                                        <p:cTn id="36" dur="1000" fill="hold"/>
                                        <p:tgtEl>
                                          <p:spTgt spid="28">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28">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28">
                                            <p:txEl>
                                              <p:pRg st="2" end="2"/>
                                            </p:txEl>
                                          </p:spTgt>
                                        </p:tgtEl>
                                        <p:attrNameLst>
                                          <p:attrName>style.rotation</p:attrName>
                                        </p:attrNameLst>
                                      </p:cBhvr>
                                      <p:tavLst>
                                        <p:tav tm="0">
                                          <p:val>
                                            <p:fltVal val="90"/>
                                          </p:val>
                                        </p:tav>
                                        <p:tav tm="100000">
                                          <p:val>
                                            <p:fltVal val="0"/>
                                          </p:val>
                                        </p:tav>
                                      </p:tavLst>
                                    </p:anim>
                                    <p:animEffect transition="in" filter="fade">
                                      <p:cBhvr>
                                        <p:cTn id="39" dur="1000"/>
                                        <p:tgtEl>
                                          <p:spTgt spid="28">
                                            <p:txEl>
                                              <p:pRg st="2" end="2"/>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28">
                                            <p:txEl>
                                              <p:pRg st="3" end="3"/>
                                            </p:txEl>
                                          </p:spTgt>
                                        </p:tgtEl>
                                        <p:attrNameLst>
                                          <p:attrName>style.visibility</p:attrName>
                                        </p:attrNameLst>
                                      </p:cBhvr>
                                      <p:to>
                                        <p:strVal val="visible"/>
                                      </p:to>
                                    </p:set>
                                    <p:anim calcmode="lin" valueType="num">
                                      <p:cBhvr>
                                        <p:cTn id="42" dur="1000" fill="hold"/>
                                        <p:tgtEl>
                                          <p:spTgt spid="28">
                                            <p:txEl>
                                              <p:pRg st="3" end="3"/>
                                            </p:txEl>
                                          </p:spTgt>
                                        </p:tgtEl>
                                        <p:attrNameLst>
                                          <p:attrName>ppt_w</p:attrName>
                                        </p:attrNameLst>
                                      </p:cBhvr>
                                      <p:tavLst>
                                        <p:tav tm="0">
                                          <p:val>
                                            <p:fltVal val="0"/>
                                          </p:val>
                                        </p:tav>
                                        <p:tav tm="100000">
                                          <p:val>
                                            <p:strVal val="#ppt_w"/>
                                          </p:val>
                                        </p:tav>
                                      </p:tavLst>
                                    </p:anim>
                                    <p:anim calcmode="lin" valueType="num">
                                      <p:cBhvr>
                                        <p:cTn id="43" dur="1000" fill="hold"/>
                                        <p:tgtEl>
                                          <p:spTgt spid="28">
                                            <p:txEl>
                                              <p:pRg st="3" end="3"/>
                                            </p:txEl>
                                          </p:spTgt>
                                        </p:tgtEl>
                                        <p:attrNameLst>
                                          <p:attrName>ppt_h</p:attrName>
                                        </p:attrNameLst>
                                      </p:cBhvr>
                                      <p:tavLst>
                                        <p:tav tm="0">
                                          <p:val>
                                            <p:fltVal val="0"/>
                                          </p:val>
                                        </p:tav>
                                        <p:tav tm="100000">
                                          <p:val>
                                            <p:strVal val="#ppt_h"/>
                                          </p:val>
                                        </p:tav>
                                      </p:tavLst>
                                    </p:anim>
                                    <p:anim calcmode="lin" valueType="num">
                                      <p:cBhvr>
                                        <p:cTn id="44" dur="1000" fill="hold"/>
                                        <p:tgtEl>
                                          <p:spTgt spid="28">
                                            <p:txEl>
                                              <p:pRg st="3" end="3"/>
                                            </p:txEl>
                                          </p:spTgt>
                                        </p:tgtEl>
                                        <p:attrNameLst>
                                          <p:attrName>style.rotation</p:attrName>
                                        </p:attrNameLst>
                                      </p:cBhvr>
                                      <p:tavLst>
                                        <p:tav tm="0">
                                          <p:val>
                                            <p:fltVal val="90"/>
                                          </p:val>
                                        </p:tav>
                                        <p:tav tm="100000">
                                          <p:val>
                                            <p:fltVal val="0"/>
                                          </p:val>
                                        </p:tav>
                                      </p:tavLst>
                                    </p:anim>
                                    <p:animEffect transition="in" filter="fade">
                                      <p:cBhvr>
                                        <p:cTn id="45" dur="10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ArrayList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C5045DC1-DFA4-41A0-B12C-0D92842EE659}"/>
              </a:ext>
            </a:extLst>
          </p:cNvPr>
          <p:cNvSpPr txBox="1">
            <a:spLocks/>
          </p:cNvSpPr>
          <p:nvPr/>
        </p:nvSpPr>
        <p:spPr>
          <a:xfrm>
            <a:off x="551467" y="2141936"/>
            <a:ext cx="10101091" cy="68564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algn="ctr"/>
            <a:r>
              <a:rPr lang="zh-CN" altLang="en-US" b="1" dirty="0">
                <a:latin typeface="仿宋" panose="02010609060101010101" pitchFamily="49" charset="-122"/>
                <a:ea typeface="仿宋" panose="02010609060101010101" pitchFamily="49" charset="-122"/>
              </a:rPr>
              <a:t>表</a:t>
            </a: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ArrayList</a:t>
            </a:r>
            <a:r>
              <a:rPr lang="zh-CN" altLang="en-US" b="1" dirty="0">
                <a:latin typeface="仿宋" panose="02010609060101010101" pitchFamily="49" charset="-122"/>
                <a:ea typeface="仿宋" panose="02010609060101010101" pitchFamily="49" charset="-122"/>
              </a:rPr>
              <a:t>类的构造方法</a:t>
            </a:r>
          </a:p>
        </p:txBody>
      </p:sp>
      <p:sp>
        <p:nvSpPr>
          <p:cNvPr id="30" name="Freeform 3">
            <a:extLst>
              <a:ext uri="{FF2B5EF4-FFF2-40B4-BE49-F238E27FC236}">
                <a16:creationId xmlns:a16="http://schemas.microsoft.com/office/drawing/2014/main" id="{B119A348-A32C-4C17-AD28-14936F4577DC}"/>
              </a:ext>
            </a:extLst>
          </p:cNvPr>
          <p:cNvSpPr/>
          <p:nvPr/>
        </p:nvSpPr>
        <p:spPr>
          <a:xfrm>
            <a:off x="2205" y="5711417"/>
            <a:ext cx="12187592" cy="114658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D35CBAF8-846E-40E6-98B4-FAEDAA38C898}"/>
              </a:ext>
            </a:extLst>
          </p:cNvPr>
          <p:cNvSpPr txBox="1">
            <a:spLocks/>
          </p:cNvSpPr>
          <p:nvPr/>
        </p:nvSpPr>
        <p:spPr>
          <a:xfrm>
            <a:off x="1262964" y="5711418"/>
            <a:ext cx="10168511" cy="114273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7.5】</a:t>
            </a:r>
            <a:r>
              <a:rPr lang="zh-CN" altLang="en-US" sz="2400" b="1" dirty="0">
                <a:solidFill>
                  <a:schemeClr val="bg1"/>
                </a:solidFill>
                <a:latin typeface="仿宋" panose="02010609060101010101" pitchFamily="49" charset="-122"/>
                <a:ea typeface="仿宋" panose="02010609060101010101" pitchFamily="49" charset="-122"/>
              </a:rPr>
              <a:t>已知一个人员名单，将每个名字前面添加一个序号。 </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Example7_05.java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64741AF1-D340-46EB-818A-5540DC98639D}"/>
              </a:ext>
            </a:extLst>
          </p:cNvPr>
          <p:cNvGrpSpPr/>
          <p:nvPr/>
        </p:nvGrpSpPr>
        <p:grpSpPr>
          <a:xfrm>
            <a:off x="955723" y="5787600"/>
            <a:ext cx="350915" cy="455508"/>
            <a:chOff x="5397064" y="1522413"/>
            <a:chExt cx="352250" cy="455613"/>
          </a:xfrm>
          <a:solidFill>
            <a:srgbClr val="FFFF00"/>
          </a:solidFill>
        </p:grpSpPr>
        <p:sp>
          <p:nvSpPr>
            <p:cNvPr id="52" name="Freeform 125">
              <a:extLst>
                <a:ext uri="{FF2B5EF4-FFF2-40B4-BE49-F238E27FC236}">
                  <a16:creationId xmlns:a16="http://schemas.microsoft.com/office/drawing/2014/main" id="{FFF7E862-32FF-4FD4-931B-89A868109317}"/>
                </a:ext>
              </a:extLst>
            </p:cNvPr>
            <p:cNvSpPr>
              <a:spLocks noEditPoints="1"/>
            </p:cNvSpPr>
            <p:nvPr/>
          </p:nvSpPr>
          <p:spPr bwMode="auto">
            <a:xfrm>
              <a:off x="5397064" y="15224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solidFill>
                  <a:srgbClr val="FFFF00"/>
                </a:solidFill>
                <a:latin typeface="仿宋" panose="02010609060101010101" pitchFamily="49" charset="-122"/>
                <a:ea typeface="仿宋" panose="02010609060101010101" pitchFamily="49" charset="-122"/>
              </a:endParaRPr>
            </a:p>
          </p:txBody>
        </p:sp>
        <p:sp>
          <p:nvSpPr>
            <p:cNvPr id="53" name="Freeform 126">
              <a:extLst>
                <a:ext uri="{FF2B5EF4-FFF2-40B4-BE49-F238E27FC236}">
                  <a16:creationId xmlns:a16="http://schemas.microsoft.com/office/drawing/2014/main" id="{B4CDCAD8-C1FF-436E-B7D3-0BAFD58A9EC3}"/>
                </a:ext>
              </a:extLst>
            </p:cNvPr>
            <p:cNvSpPr>
              <a:spLocks noEditPoints="1"/>
            </p:cNvSpPr>
            <p:nvPr/>
          </p:nvSpPr>
          <p:spPr bwMode="auto">
            <a:xfrm>
              <a:off x="5522476" y="17145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solidFill>
                  <a:srgbClr val="FFFF00"/>
                </a:solidFill>
                <a:latin typeface="仿宋" panose="02010609060101010101" pitchFamily="49" charset="-122"/>
                <a:ea typeface="仿宋" panose="02010609060101010101" pitchFamily="49" charset="-122"/>
              </a:endParaRPr>
            </a:p>
          </p:txBody>
        </p:sp>
      </p:grpSp>
      <p:graphicFrame>
        <p:nvGraphicFramePr>
          <p:cNvPr id="55" name="表格 54">
            <a:extLst>
              <a:ext uri="{FF2B5EF4-FFF2-40B4-BE49-F238E27FC236}">
                <a16:creationId xmlns:a16="http://schemas.microsoft.com/office/drawing/2014/main" id="{2DACBF4A-35E6-4C28-94CB-77B742597616}"/>
              </a:ext>
            </a:extLst>
          </p:cNvPr>
          <p:cNvGraphicFramePr>
            <a:graphicFrameLocks noGrp="1"/>
          </p:cNvGraphicFramePr>
          <p:nvPr>
            <p:extLst>
              <p:ext uri="{D42A27DB-BD31-4B8C-83A1-F6EECF244321}">
                <p14:modId xmlns:p14="http://schemas.microsoft.com/office/powerpoint/2010/main" val="770781332"/>
              </p:ext>
            </p:extLst>
          </p:nvPr>
        </p:nvGraphicFramePr>
        <p:xfrm>
          <a:off x="1080660" y="2789732"/>
          <a:ext cx="10208436" cy="1904559"/>
        </p:xfrm>
        <a:graphic>
          <a:graphicData uri="http://schemas.openxmlformats.org/drawingml/2006/table">
            <a:tbl>
              <a:tblPr firstRow="1" firstCol="1" bandRow="1" bandCol="1">
                <a:tableStyleId>{93296810-A885-4BE3-A3E7-6D5BEEA58F35}</a:tableStyleId>
              </a:tblPr>
              <a:tblGrid>
                <a:gridCol w="4266212">
                  <a:extLst>
                    <a:ext uri="{9D8B030D-6E8A-4147-A177-3AD203B41FA5}">
                      <a16:colId xmlns:a16="http://schemas.microsoft.com/office/drawing/2014/main" val="20000"/>
                    </a:ext>
                  </a:extLst>
                </a:gridCol>
                <a:gridCol w="5942224">
                  <a:extLst>
                    <a:ext uri="{9D8B030D-6E8A-4147-A177-3AD203B41FA5}">
                      <a16:colId xmlns:a16="http://schemas.microsoft.com/office/drawing/2014/main" val="20001"/>
                    </a:ext>
                  </a:extLst>
                </a:gridCol>
              </a:tblGrid>
              <a:tr h="457094">
                <a:tc>
                  <a:txBody>
                    <a:bodyPr/>
                    <a:lstStyle/>
                    <a:p>
                      <a:pPr indent="540385" algn="ctr">
                        <a:spcAft>
                          <a:spcPts val="0"/>
                        </a:spcAft>
                      </a:pPr>
                      <a:r>
                        <a:rPr lang="zh-CN" sz="2000" kern="100" dirty="0">
                          <a:effectLst/>
                        </a:rPr>
                        <a:t>方法名</a:t>
                      </a:r>
                      <a:endParaRPr lang="zh-CN" sz="2000" kern="100" dirty="0">
                        <a:effectLst/>
                        <a:latin typeface="+mn-ea"/>
                        <a:ea typeface="+mn-ea"/>
                      </a:endParaRPr>
                    </a:p>
                  </a:txBody>
                  <a:tcPr marL="68564" marR="68564" marT="0" marB="0" anchor="ctr"/>
                </a:tc>
                <a:tc>
                  <a:txBody>
                    <a:bodyPr/>
                    <a:lstStyle/>
                    <a:p>
                      <a:pPr indent="540385" algn="ctr">
                        <a:spcAft>
                          <a:spcPts val="0"/>
                        </a:spcAft>
                      </a:pPr>
                      <a:r>
                        <a:rPr lang="zh-CN" sz="2000" kern="100">
                          <a:effectLst/>
                        </a:rPr>
                        <a:t>方法功能</a:t>
                      </a:r>
                      <a:endParaRPr lang="zh-CN" sz="2000" kern="100">
                        <a:effectLst/>
                        <a:latin typeface="+mn-ea"/>
                        <a:ea typeface="+mn-ea"/>
                      </a:endParaRPr>
                    </a:p>
                  </a:txBody>
                  <a:tcPr marL="68564" marR="68564" marT="0" marB="0" anchor="ctr"/>
                </a:tc>
                <a:extLst>
                  <a:ext uri="{0D108BD9-81ED-4DB2-BD59-A6C34878D82A}">
                    <a16:rowId xmlns:a16="http://schemas.microsoft.com/office/drawing/2014/main" val="10000"/>
                  </a:ext>
                </a:extLst>
              </a:tr>
              <a:tr h="457094">
                <a:tc>
                  <a:txBody>
                    <a:bodyPr/>
                    <a:lstStyle/>
                    <a:p>
                      <a:pPr indent="540385" algn="just">
                        <a:spcAft>
                          <a:spcPts val="0"/>
                        </a:spcAft>
                      </a:pPr>
                      <a:r>
                        <a:rPr lang="en-US" sz="2000" kern="100">
                          <a:effectLst/>
                        </a:rPr>
                        <a:t>ArrayList()</a:t>
                      </a:r>
                      <a:endParaRPr lang="zh-CN" sz="2000" kern="100">
                        <a:effectLst/>
                        <a:latin typeface="+mn-ea"/>
                        <a:ea typeface="+mn-ea"/>
                      </a:endParaRPr>
                    </a:p>
                  </a:txBody>
                  <a:tcPr marL="68564" marR="68564" marT="0" marB="0" anchor="ctr"/>
                </a:tc>
                <a:tc>
                  <a:txBody>
                    <a:bodyPr/>
                    <a:lstStyle/>
                    <a:p>
                      <a:pPr indent="540385" algn="just">
                        <a:spcAft>
                          <a:spcPts val="0"/>
                        </a:spcAft>
                      </a:pPr>
                      <a:r>
                        <a:rPr lang="zh-CN" sz="2000" kern="100" dirty="0">
                          <a:effectLst/>
                        </a:rPr>
                        <a:t>构造一个初始容量为</a:t>
                      </a:r>
                      <a:r>
                        <a:rPr lang="en-US" sz="2000" kern="100" dirty="0">
                          <a:effectLst/>
                        </a:rPr>
                        <a:t> 10 </a:t>
                      </a:r>
                      <a:r>
                        <a:rPr lang="zh-CN" sz="2000" kern="100" dirty="0">
                          <a:effectLst/>
                        </a:rPr>
                        <a:t>的空列表。</a:t>
                      </a:r>
                      <a:endParaRPr lang="zh-CN" sz="2000" kern="100" dirty="0">
                        <a:effectLst/>
                        <a:latin typeface="+mn-ea"/>
                        <a:ea typeface="+mn-ea"/>
                      </a:endParaRPr>
                    </a:p>
                  </a:txBody>
                  <a:tcPr marL="68564" marR="68564" marT="0" marB="0" anchor="ctr"/>
                </a:tc>
                <a:extLst>
                  <a:ext uri="{0D108BD9-81ED-4DB2-BD59-A6C34878D82A}">
                    <a16:rowId xmlns:a16="http://schemas.microsoft.com/office/drawing/2014/main" val="10001"/>
                  </a:ext>
                </a:extLst>
              </a:tr>
              <a:tr h="457094">
                <a:tc>
                  <a:txBody>
                    <a:bodyPr/>
                    <a:lstStyle/>
                    <a:p>
                      <a:pPr indent="540385" algn="just">
                        <a:spcAft>
                          <a:spcPts val="0"/>
                        </a:spcAft>
                      </a:pPr>
                      <a:r>
                        <a:rPr lang="en-US" sz="2000" kern="100">
                          <a:effectLst/>
                        </a:rPr>
                        <a:t>ArrayList(Collection c)</a:t>
                      </a:r>
                      <a:endParaRPr lang="zh-CN" sz="2000" kern="100">
                        <a:effectLst/>
                        <a:latin typeface="+mn-ea"/>
                        <a:ea typeface="+mn-ea"/>
                      </a:endParaRPr>
                    </a:p>
                  </a:txBody>
                  <a:tcPr marL="68564" marR="68564" marT="0" marB="0" anchor="ctr"/>
                </a:tc>
                <a:tc>
                  <a:txBody>
                    <a:bodyPr/>
                    <a:lstStyle/>
                    <a:p>
                      <a:pPr indent="540385" algn="just">
                        <a:spcAft>
                          <a:spcPts val="0"/>
                        </a:spcAft>
                      </a:pPr>
                      <a:r>
                        <a:rPr lang="zh-CN" sz="2000" kern="100" dirty="0">
                          <a:effectLst/>
                        </a:rPr>
                        <a:t>构造一个包含指定</a:t>
                      </a:r>
                      <a:r>
                        <a:rPr lang="en-US" sz="2000" kern="100" dirty="0">
                          <a:effectLst/>
                        </a:rPr>
                        <a:t> collection </a:t>
                      </a:r>
                      <a:r>
                        <a:rPr lang="zh-CN" sz="2000" kern="100" dirty="0">
                          <a:effectLst/>
                        </a:rPr>
                        <a:t>的元素的列表。</a:t>
                      </a:r>
                      <a:endParaRPr lang="zh-CN" sz="2000" kern="100" dirty="0">
                        <a:effectLst/>
                        <a:latin typeface="+mn-ea"/>
                        <a:ea typeface="+mn-ea"/>
                      </a:endParaRPr>
                    </a:p>
                  </a:txBody>
                  <a:tcPr marL="68564" marR="68564" marT="0" marB="0" anchor="ctr"/>
                </a:tc>
                <a:extLst>
                  <a:ext uri="{0D108BD9-81ED-4DB2-BD59-A6C34878D82A}">
                    <a16:rowId xmlns:a16="http://schemas.microsoft.com/office/drawing/2014/main" val="10002"/>
                  </a:ext>
                </a:extLst>
              </a:tr>
              <a:tr h="533277">
                <a:tc>
                  <a:txBody>
                    <a:bodyPr/>
                    <a:lstStyle/>
                    <a:p>
                      <a:pPr indent="540385" algn="just">
                        <a:spcAft>
                          <a:spcPts val="0"/>
                        </a:spcAft>
                      </a:pPr>
                      <a:r>
                        <a:rPr lang="en-US" sz="2000" kern="100" dirty="0" err="1">
                          <a:effectLst/>
                        </a:rPr>
                        <a:t>ArrayList</a:t>
                      </a:r>
                      <a:r>
                        <a:rPr lang="en-US" sz="2000" kern="100" dirty="0">
                          <a:effectLst/>
                        </a:rPr>
                        <a:t>(int capacity)</a:t>
                      </a:r>
                      <a:endParaRPr lang="zh-CN" sz="2000" kern="100" dirty="0">
                        <a:effectLst/>
                        <a:latin typeface="+mn-ea"/>
                        <a:ea typeface="+mn-ea"/>
                      </a:endParaRPr>
                    </a:p>
                  </a:txBody>
                  <a:tcPr marL="68564" marR="68564" marT="0" marB="0" anchor="ctr"/>
                </a:tc>
                <a:tc>
                  <a:txBody>
                    <a:bodyPr/>
                    <a:lstStyle/>
                    <a:p>
                      <a:pPr indent="540385" algn="just">
                        <a:spcAft>
                          <a:spcPts val="0"/>
                        </a:spcAft>
                      </a:pPr>
                      <a:r>
                        <a:rPr lang="zh-CN" sz="2000" kern="100" dirty="0">
                          <a:effectLst/>
                        </a:rPr>
                        <a:t>构造一个具有指定初始容量的空列表。</a:t>
                      </a:r>
                      <a:endParaRPr lang="zh-CN" sz="2000" kern="100" dirty="0">
                        <a:effectLst/>
                        <a:latin typeface="+mn-ea"/>
                        <a:ea typeface="+mn-ea"/>
                      </a:endParaRPr>
                    </a:p>
                  </a:txBody>
                  <a:tcPr marL="68564" marR="68564"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618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p:cTn id="24" dur="1000" fill="hold"/>
                                        <p:tgtEl>
                                          <p:spTgt spid="55"/>
                                        </p:tgtEl>
                                        <p:attrNameLst>
                                          <p:attrName>ppt_w</p:attrName>
                                        </p:attrNameLst>
                                      </p:cBhvr>
                                      <p:tavLst>
                                        <p:tav tm="0">
                                          <p:val>
                                            <p:fltVal val="0"/>
                                          </p:val>
                                        </p:tav>
                                        <p:tav tm="100000">
                                          <p:val>
                                            <p:strVal val="#ppt_w"/>
                                          </p:val>
                                        </p:tav>
                                      </p:tavLst>
                                    </p:anim>
                                    <p:anim calcmode="lin" valueType="num">
                                      <p:cBhvr>
                                        <p:cTn id="25" dur="1000" fill="hold"/>
                                        <p:tgtEl>
                                          <p:spTgt spid="55"/>
                                        </p:tgtEl>
                                        <p:attrNameLst>
                                          <p:attrName>ppt_h</p:attrName>
                                        </p:attrNameLst>
                                      </p:cBhvr>
                                      <p:tavLst>
                                        <p:tav tm="0">
                                          <p:val>
                                            <p:fltVal val="0"/>
                                          </p:val>
                                        </p:tav>
                                        <p:tav tm="100000">
                                          <p:val>
                                            <p:strVal val="#ppt_h"/>
                                          </p:val>
                                        </p:tav>
                                      </p:tavLst>
                                    </p:anim>
                                    <p:anim calcmode="lin" valueType="num">
                                      <p:cBhvr>
                                        <p:cTn id="26" dur="1000" fill="hold"/>
                                        <p:tgtEl>
                                          <p:spTgt spid="55"/>
                                        </p:tgtEl>
                                        <p:attrNameLst>
                                          <p:attrName>style.rotation</p:attrName>
                                        </p:attrNameLst>
                                      </p:cBhvr>
                                      <p:tavLst>
                                        <p:tav tm="0">
                                          <p:val>
                                            <p:fltVal val="90"/>
                                          </p:val>
                                        </p:tav>
                                        <p:tav tm="100000">
                                          <p:val>
                                            <p:fltVal val="0"/>
                                          </p:val>
                                        </p:tav>
                                      </p:tavLst>
                                    </p:anim>
                                    <p:animEffect transition="in" filter="fade">
                                      <p:cBhvr>
                                        <p:cTn id="27" dur="10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p:cTn id="36" dur="1000" fill="hold"/>
                                        <p:tgtEl>
                                          <p:spTgt spid="51"/>
                                        </p:tgtEl>
                                        <p:attrNameLst>
                                          <p:attrName>ppt_w</p:attrName>
                                        </p:attrNameLst>
                                      </p:cBhvr>
                                      <p:tavLst>
                                        <p:tav tm="0">
                                          <p:val>
                                            <p:fltVal val="0"/>
                                          </p:val>
                                        </p:tav>
                                        <p:tav tm="100000">
                                          <p:val>
                                            <p:strVal val="#ppt_w"/>
                                          </p:val>
                                        </p:tav>
                                      </p:tavLst>
                                    </p:anim>
                                    <p:anim calcmode="lin" valueType="num">
                                      <p:cBhvr>
                                        <p:cTn id="37" dur="1000" fill="hold"/>
                                        <p:tgtEl>
                                          <p:spTgt spid="51"/>
                                        </p:tgtEl>
                                        <p:attrNameLst>
                                          <p:attrName>ppt_h</p:attrName>
                                        </p:attrNameLst>
                                      </p:cBhvr>
                                      <p:tavLst>
                                        <p:tav tm="0">
                                          <p:val>
                                            <p:fltVal val="0"/>
                                          </p:val>
                                        </p:tav>
                                        <p:tav tm="100000">
                                          <p:val>
                                            <p:strVal val="#ppt_h"/>
                                          </p:val>
                                        </p:tav>
                                      </p:tavLst>
                                    </p:anim>
                                    <p:anim calcmode="lin" valueType="num">
                                      <p:cBhvr>
                                        <p:cTn id="38" dur="1000" fill="hold"/>
                                        <p:tgtEl>
                                          <p:spTgt spid="51"/>
                                        </p:tgtEl>
                                        <p:attrNameLst>
                                          <p:attrName>style.rotation</p:attrName>
                                        </p:attrNameLst>
                                      </p:cBhvr>
                                      <p:tavLst>
                                        <p:tav tm="0">
                                          <p:val>
                                            <p:fltVal val="90"/>
                                          </p:val>
                                        </p:tav>
                                        <p:tav tm="100000">
                                          <p:val>
                                            <p:fltVal val="0"/>
                                          </p:val>
                                        </p:tav>
                                      </p:tavLst>
                                    </p:anim>
                                    <p:animEffect transition="in" filter="fade">
                                      <p:cBhvr>
                                        <p:cTn id="39" dur="1000"/>
                                        <p:tgtEl>
                                          <p:spTgt spid="51"/>
                                        </p:tgtEl>
                                      </p:cBhvr>
                                    </p:animEffect>
                                  </p:childTnLst>
                                </p:cTn>
                              </p:par>
                            </p:childTnLst>
                          </p:cTn>
                        </p:par>
                        <p:par>
                          <p:cTn id="40" fill="hold">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1+#ppt_w/2"/>
                                          </p:val>
                                        </p:tav>
                                        <p:tav tm="100000">
                                          <p:val>
                                            <p:strVal val="#ppt_x"/>
                                          </p:val>
                                        </p:tav>
                                      </p:tavLst>
                                    </p:anim>
                                    <p:anim calcmode="lin" valueType="num">
                                      <p:cBhvr additive="base">
                                        <p:cTn id="4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6" grpId="0" animBg="1"/>
      <p:bldP spid="29" grpId="0"/>
      <p:bldP spid="30" grpId="0" animBg="1"/>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LinkedList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FA281ECD-D6C4-4EAB-A522-26148D17281E}"/>
              </a:ext>
            </a:extLst>
          </p:cNvPr>
          <p:cNvSpPr txBox="1">
            <a:spLocks/>
          </p:cNvSpPr>
          <p:nvPr/>
        </p:nvSpPr>
        <p:spPr>
          <a:xfrm>
            <a:off x="1167722" y="2369712"/>
            <a:ext cx="10244734"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err="1">
                <a:latin typeface="仿宋" panose="02010609060101010101" pitchFamily="49" charset="-122"/>
                <a:ea typeface="仿宋" panose="02010609060101010101" pitchFamily="49" charset="-122"/>
              </a:rPr>
              <a:t>LinkedList</a:t>
            </a:r>
            <a:r>
              <a:rPr lang="zh-CN" altLang="en-US" sz="2400" dirty="0">
                <a:latin typeface="仿宋" panose="02010609060101010101" pitchFamily="49" charset="-122"/>
                <a:ea typeface="仿宋" panose="02010609060101010101" pitchFamily="49" charset="-122"/>
              </a:rPr>
              <a:t>集合类是另一个常用的线性列表集合，采用的是双向链表结构。</a:t>
            </a:r>
            <a:endParaRPr lang="en-US" altLang="zh-CN" sz="2400" dirty="0">
              <a:latin typeface="仿宋" panose="02010609060101010101" pitchFamily="49" charset="-122"/>
              <a:ea typeface="仿宋" panose="02010609060101010101" pitchFamily="49" charset="-122"/>
            </a:endParaRPr>
          </a:p>
          <a:p>
            <a:r>
              <a:rPr lang="en-US" altLang="zh-CN" sz="2400" dirty="0" err="1">
                <a:latin typeface="仿宋" panose="02010609060101010101" pitchFamily="49" charset="-122"/>
                <a:ea typeface="仿宋" panose="02010609060101010101" pitchFamily="49" charset="-122"/>
              </a:rPr>
              <a:t>LinkedList</a:t>
            </a:r>
            <a:r>
              <a:rPr lang="zh-CN" altLang="en-US" sz="2400" dirty="0">
                <a:latin typeface="仿宋" panose="02010609060101010101" pitchFamily="49" charset="-122"/>
                <a:ea typeface="仿宋" panose="02010609060101010101" pitchFamily="49" charset="-122"/>
              </a:rPr>
              <a:t>类的定义形式：</a:t>
            </a:r>
          </a:p>
          <a:p>
            <a:pPr indent="901520"/>
            <a:r>
              <a:rPr lang="en-US" altLang="zh-CN" sz="2400" b="1" dirty="0">
                <a:solidFill>
                  <a:schemeClr val="tx1"/>
                </a:solidFill>
                <a:latin typeface="仿宋" panose="02010609060101010101" pitchFamily="49" charset="-122"/>
                <a:ea typeface="仿宋" panose="02010609060101010101" pitchFamily="49" charset="-122"/>
              </a:rPr>
              <a:t>public class </a:t>
            </a:r>
            <a:r>
              <a:rPr lang="en-US" altLang="zh-CN" sz="2400" b="1" dirty="0" err="1">
                <a:solidFill>
                  <a:schemeClr val="tx1"/>
                </a:solidFill>
                <a:latin typeface="仿宋" panose="02010609060101010101" pitchFamily="49" charset="-122"/>
                <a:ea typeface="仿宋" panose="02010609060101010101" pitchFamily="49" charset="-122"/>
              </a:rPr>
              <a:t>LinkedList</a:t>
            </a:r>
            <a:r>
              <a:rPr lang="en-US" altLang="zh-CN" sz="2400" b="1" dirty="0">
                <a:solidFill>
                  <a:schemeClr val="tx1"/>
                </a:solidFill>
                <a:latin typeface="仿宋" panose="02010609060101010101" pitchFamily="49" charset="-122"/>
                <a:ea typeface="仿宋" panose="02010609060101010101" pitchFamily="49" charset="-122"/>
              </a:rPr>
              <a:t>&lt;E&gt;extends </a:t>
            </a:r>
            <a:r>
              <a:rPr lang="en-US" altLang="zh-CN" sz="2400" b="1" dirty="0" err="1">
                <a:solidFill>
                  <a:schemeClr val="tx1"/>
                </a:solidFill>
                <a:latin typeface="仿宋" panose="02010609060101010101" pitchFamily="49" charset="-122"/>
                <a:ea typeface="仿宋" panose="02010609060101010101" pitchFamily="49" charset="-122"/>
              </a:rPr>
              <a:t>AbstractSequentialList</a:t>
            </a:r>
            <a:r>
              <a:rPr lang="en-US" altLang="zh-CN" sz="2400" b="1" dirty="0">
                <a:solidFill>
                  <a:schemeClr val="tx1"/>
                </a:solidFill>
                <a:latin typeface="仿宋" panose="02010609060101010101" pitchFamily="49" charset="-122"/>
                <a:ea typeface="仿宋" panose="02010609060101010101" pitchFamily="49" charset="-122"/>
              </a:rPr>
              <a:t>&lt;E&gt; </a:t>
            </a:r>
          </a:p>
          <a:p>
            <a:pPr indent="1250700"/>
            <a:r>
              <a:rPr lang="en-US" altLang="zh-CN" sz="2400" b="1" dirty="0">
                <a:solidFill>
                  <a:schemeClr val="tx1"/>
                </a:solidFill>
                <a:latin typeface="仿宋" panose="02010609060101010101" pitchFamily="49" charset="-122"/>
                <a:ea typeface="仿宋" panose="02010609060101010101" pitchFamily="49" charset="-122"/>
              </a:rPr>
              <a:t>implements List&lt;E&gt;, </a:t>
            </a:r>
            <a:r>
              <a:rPr lang="en-US" altLang="zh-CN" sz="2400" b="1" dirty="0" err="1">
                <a:solidFill>
                  <a:schemeClr val="tx1"/>
                </a:solidFill>
                <a:latin typeface="仿宋" panose="02010609060101010101" pitchFamily="49" charset="-122"/>
                <a:ea typeface="仿宋" panose="02010609060101010101" pitchFamily="49" charset="-122"/>
              </a:rPr>
              <a:t>Deque</a:t>
            </a:r>
            <a:r>
              <a:rPr lang="en-US" altLang="zh-CN" sz="2400" b="1" dirty="0">
                <a:solidFill>
                  <a:schemeClr val="tx1"/>
                </a:solidFill>
                <a:latin typeface="仿宋" panose="02010609060101010101" pitchFamily="49" charset="-122"/>
                <a:ea typeface="仿宋" panose="02010609060101010101" pitchFamily="49" charset="-122"/>
              </a:rPr>
              <a:t>&lt;E&gt;, </a:t>
            </a:r>
            <a:r>
              <a:rPr lang="en-US" altLang="zh-CN" sz="2400" b="1" dirty="0" err="1">
                <a:solidFill>
                  <a:schemeClr val="tx1"/>
                </a:solidFill>
                <a:latin typeface="仿宋" panose="02010609060101010101" pitchFamily="49" charset="-122"/>
                <a:ea typeface="仿宋" panose="02010609060101010101" pitchFamily="49" charset="-122"/>
              </a:rPr>
              <a:t>Cloneable</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err="1">
                <a:solidFill>
                  <a:schemeClr val="tx1"/>
                </a:solidFill>
                <a:latin typeface="仿宋" panose="02010609060101010101" pitchFamily="49" charset="-122"/>
                <a:ea typeface="仿宋" panose="02010609060101010101" pitchFamily="49" charset="-122"/>
              </a:rPr>
              <a:t>Serializable</a:t>
            </a:r>
            <a:endParaRPr lang="en-US" altLang="zh-CN"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877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9">
                                            <p:txEl>
                                              <p:pRg st="0" end="0"/>
                                            </p:txEl>
                                          </p:spTgt>
                                        </p:tgtEl>
                                        <p:attrNameLst>
                                          <p:attrName>style.visibility</p:attrName>
                                        </p:attrNameLst>
                                      </p:cBhvr>
                                      <p:to>
                                        <p:strVal val="visible"/>
                                      </p:to>
                                    </p:set>
                                    <p:anim calcmode="lin" valueType="num">
                                      <p:cBhvr additive="base">
                                        <p:cTn id="24"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 calcmode="lin" valueType="num">
                                      <p:cBhvr additive="base">
                                        <p:cTn id="30"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31" presetClass="entr" presetSubtype="0" fill="hold" nodeType="afterEffect">
                                  <p:stCondLst>
                                    <p:cond delay="0"/>
                                  </p:stCondLst>
                                  <p:childTnLst>
                                    <p:set>
                                      <p:cBhvr>
                                        <p:cTn id="34" dur="1" fill="hold">
                                          <p:stCondLst>
                                            <p:cond delay="0"/>
                                          </p:stCondLst>
                                        </p:cTn>
                                        <p:tgtEl>
                                          <p:spTgt spid="29">
                                            <p:txEl>
                                              <p:pRg st="2" end="2"/>
                                            </p:txEl>
                                          </p:spTgt>
                                        </p:tgtEl>
                                        <p:attrNameLst>
                                          <p:attrName>style.visibility</p:attrName>
                                        </p:attrNameLst>
                                      </p:cBhvr>
                                      <p:to>
                                        <p:strVal val="visible"/>
                                      </p:to>
                                    </p:set>
                                    <p:anim calcmode="lin" valueType="num">
                                      <p:cBhvr>
                                        <p:cTn id="35" dur="1000" fill="hold"/>
                                        <p:tgtEl>
                                          <p:spTgt spid="29">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29">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29">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29">
                                            <p:txEl>
                                              <p:pRg st="2" end="2"/>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29">
                                            <p:txEl>
                                              <p:pRg st="3" end="3"/>
                                            </p:txEl>
                                          </p:spTgt>
                                        </p:tgtEl>
                                        <p:attrNameLst>
                                          <p:attrName>style.visibility</p:attrName>
                                        </p:attrNameLst>
                                      </p:cBhvr>
                                      <p:to>
                                        <p:strVal val="visible"/>
                                      </p:to>
                                    </p:set>
                                    <p:anim calcmode="lin" valueType="num">
                                      <p:cBhvr>
                                        <p:cTn id="41" dur="1000" fill="hold"/>
                                        <p:tgtEl>
                                          <p:spTgt spid="29">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29">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29">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LinkedList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3AB9563F-3DD7-4413-B2E0-389B901A3D5F}"/>
              </a:ext>
            </a:extLst>
          </p:cNvPr>
          <p:cNvSpPr txBox="1">
            <a:spLocks/>
          </p:cNvSpPr>
          <p:nvPr/>
        </p:nvSpPr>
        <p:spPr>
          <a:xfrm>
            <a:off x="1113701" y="2349196"/>
            <a:ext cx="9538857"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err="1">
                <a:latin typeface="仿宋" panose="02010609060101010101" pitchFamily="49" charset="-122"/>
                <a:ea typeface="仿宋" panose="02010609060101010101" pitchFamily="49" charset="-122"/>
              </a:rPr>
              <a:t>LinkedList</a:t>
            </a:r>
            <a:r>
              <a:rPr lang="zh-CN" altLang="en-US" sz="2400" dirty="0">
                <a:latin typeface="仿宋" panose="02010609060101010101" pitchFamily="49" charset="-122"/>
                <a:ea typeface="仿宋" panose="02010609060101010101" pitchFamily="49" charset="-122"/>
              </a:rPr>
              <a:t>实现了两个接口：</a:t>
            </a:r>
            <a:r>
              <a:rPr lang="en-US" altLang="zh-CN" sz="2400" dirty="0">
                <a:latin typeface="仿宋" panose="02010609060101010101" pitchFamily="49" charset="-122"/>
                <a:ea typeface="仿宋" panose="02010609060101010101" pitchFamily="49" charset="-122"/>
              </a:rPr>
              <a:t>List</a:t>
            </a:r>
            <a:r>
              <a:rPr lang="zh-CN" altLang="en-US" sz="2400" dirty="0">
                <a:latin typeface="仿宋" panose="02010609060101010101" pitchFamily="49" charset="-122"/>
                <a:ea typeface="仿宋" panose="02010609060101010101" pitchFamily="49" charset="-122"/>
              </a:rPr>
              <a:t>和</a:t>
            </a:r>
            <a:r>
              <a:rPr lang="en-US" altLang="zh-CN" sz="2400" dirty="0" err="1">
                <a:latin typeface="仿宋" panose="02010609060101010101" pitchFamily="49" charset="-122"/>
                <a:ea typeface="仿宋" panose="02010609060101010101" pitchFamily="49" charset="-122"/>
              </a:rPr>
              <a:t>Deque</a:t>
            </a:r>
            <a:r>
              <a:rPr lang="zh-CN" altLang="en-US" sz="2400" dirty="0">
                <a:latin typeface="仿宋" panose="02010609060101010101" pitchFamily="49" charset="-122"/>
                <a:ea typeface="仿宋" panose="02010609060101010101" pitchFamily="49" charset="-122"/>
              </a:rPr>
              <a:t>接口，</a:t>
            </a:r>
            <a:r>
              <a:rPr lang="en-US" altLang="zh-CN" sz="2400" dirty="0">
                <a:latin typeface="仿宋" panose="02010609060101010101" pitchFamily="49" charset="-122"/>
                <a:ea typeface="仿宋" panose="02010609060101010101" pitchFamily="49" charset="-122"/>
              </a:rPr>
              <a:t>List</a:t>
            </a:r>
            <a:r>
              <a:rPr lang="zh-CN" altLang="en-US" sz="2400" dirty="0">
                <a:latin typeface="仿宋" panose="02010609060101010101" pitchFamily="49" charset="-122"/>
                <a:ea typeface="仿宋" panose="02010609060101010101" pitchFamily="49" charset="-122"/>
              </a:rPr>
              <a:t>接口中定义了线性表操作方法，</a:t>
            </a:r>
            <a:r>
              <a:rPr lang="en-US" altLang="zh-CN" sz="2400" dirty="0" err="1">
                <a:latin typeface="仿宋" panose="02010609060101010101" pitchFamily="49" charset="-122"/>
                <a:ea typeface="仿宋" panose="02010609060101010101" pitchFamily="49" charset="-122"/>
              </a:rPr>
              <a:t>Deque</a:t>
            </a:r>
            <a:r>
              <a:rPr lang="zh-CN" altLang="en-US" sz="2400" dirty="0">
                <a:latin typeface="仿宋" panose="02010609060101010101" pitchFamily="49" charset="-122"/>
                <a:ea typeface="仿宋" panose="02010609060101010101" pitchFamily="49" charset="-122"/>
              </a:rPr>
              <a:t>接口中定义了线性数列从队列两端访问元素的方法。</a:t>
            </a:r>
          </a:p>
          <a:p>
            <a:r>
              <a:rPr lang="en-US" altLang="zh-CN" sz="2400" dirty="0" err="1">
                <a:latin typeface="仿宋" panose="02010609060101010101" pitchFamily="49" charset="-122"/>
                <a:ea typeface="仿宋" panose="02010609060101010101" pitchFamily="49" charset="-122"/>
              </a:rPr>
              <a:t>LinkedList</a:t>
            </a:r>
            <a:r>
              <a:rPr lang="zh-CN" altLang="en-US" sz="2400" dirty="0">
                <a:latin typeface="仿宋" panose="02010609060101010101" pitchFamily="49" charset="-122"/>
                <a:ea typeface="仿宋" panose="02010609060101010101" pitchFamily="49" charset="-122"/>
              </a:rPr>
              <a:t>对象既可以表示线性序列表，也可以把它当做堆栈使用，还可以把它当做队列使用。</a:t>
            </a:r>
          </a:p>
        </p:txBody>
      </p:sp>
    </p:spTree>
    <p:extLst>
      <p:ext uri="{BB962C8B-B14F-4D97-AF65-F5344CB8AC3E}">
        <p14:creationId xmlns:p14="http://schemas.microsoft.com/office/powerpoint/2010/main" val="352581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par>
                                <p:cTn id="21" presetID="2" presetClass="entr" presetSubtype="9" fill="hold" grpId="0" nodeType="with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 calcmode="lin" valueType="num">
                                      <p:cBhvr additive="base">
                                        <p:cTn id="2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28">
                                            <p:txEl>
                                              <p:pRg st="1" end="1"/>
                                            </p:txEl>
                                          </p:spTgt>
                                        </p:tgtEl>
                                        <p:attrNameLst>
                                          <p:attrName>style.visibility</p:attrName>
                                        </p:attrNameLst>
                                      </p:cBhvr>
                                      <p:to>
                                        <p:strVal val="visible"/>
                                      </p:to>
                                    </p:set>
                                    <p:anim calcmode="lin" valueType="num">
                                      <p:cBhvr additive="base">
                                        <p:cTn id="29"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8">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泛型类的定义</a:t>
              </a:r>
            </a:p>
          </p:txBody>
        </p:sp>
      </p:grpSp>
      <p:sp>
        <p:nvSpPr>
          <p:cNvPr id="31" name="矩形 30">
            <a:extLst>
              <a:ext uri="{FF2B5EF4-FFF2-40B4-BE49-F238E27FC236}">
                <a16:creationId xmlns:a16="http://schemas.microsoft.com/office/drawing/2014/main" id="{FB6410D6-A928-4EA3-B62E-2F7005AC6820}"/>
              </a:ext>
            </a:extLst>
          </p:cNvPr>
          <p:cNvSpPr/>
          <p:nvPr/>
        </p:nvSpPr>
        <p:spPr>
          <a:xfrm>
            <a:off x="535516" y="2295088"/>
            <a:ext cx="6094589" cy="45465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仿宋" panose="02010609060101010101" pitchFamily="49" charset="-122"/>
              <a:ea typeface="仿宋" panose="02010609060101010101" pitchFamily="49" charset="-122"/>
            </a:endParaRPr>
          </a:p>
        </p:txBody>
      </p:sp>
      <p:sp>
        <p:nvSpPr>
          <p:cNvPr id="32" name="内容占位符 2">
            <a:extLst>
              <a:ext uri="{FF2B5EF4-FFF2-40B4-BE49-F238E27FC236}">
                <a16:creationId xmlns:a16="http://schemas.microsoft.com/office/drawing/2014/main" id="{B51D7905-A1D7-45CC-9375-8E92FAF245D6}"/>
              </a:ext>
            </a:extLst>
          </p:cNvPr>
          <p:cNvSpPr txBox="1">
            <a:spLocks/>
          </p:cNvSpPr>
          <p:nvPr/>
        </p:nvSpPr>
        <p:spPr>
          <a:xfrm>
            <a:off x="765867" y="1474491"/>
            <a:ext cx="9976282" cy="5285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泛型类是带有类型参数的类，类中也有属性和方法。泛型类的定义形式：</a:t>
            </a:r>
          </a:p>
        </p:txBody>
      </p:sp>
      <p:sp>
        <p:nvSpPr>
          <p:cNvPr id="33" name="内容占位符 2">
            <a:extLst>
              <a:ext uri="{FF2B5EF4-FFF2-40B4-BE49-F238E27FC236}">
                <a16:creationId xmlns:a16="http://schemas.microsoft.com/office/drawing/2014/main" id="{35B218D4-8D03-4938-B4C0-116AAF94F723}"/>
              </a:ext>
            </a:extLst>
          </p:cNvPr>
          <p:cNvSpPr txBox="1">
            <a:spLocks/>
          </p:cNvSpPr>
          <p:nvPr/>
        </p:nvSpPr>
        <p:spPr>
          <a:xfrm>
            <a:off x="916428" y="2369712"/>
            <a:ext cx="9675160" cy="44719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class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泛型类名</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&lt;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类型参数表列</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&gt;</a:t>
            </a:r>
          </a:p>
          <a:p>
            <a:pPr marL="0"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类体</a:t>
            </a:r>
          </a:p>
          <a:p>
            <a:pPr marL="0"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a:p>
            <a:pPr marL="0" indent="457109">
              <a:lnSpc>
                <a:spcPct val="130000"/>
              </a:lnSpc>
              <a:spcBef>
                <a:spcPts val="0"/>
              </a:spcBef>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泛型类型参数：</a:t>
            </a:r>
            <a:endPar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endParaRPr>
          </a:p>
          <a:p>
            <a:pPr marL="0" indent="891997">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代表这是一个类型</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Type</a:t>
            </a:r>
          </a:p>
          <a:p>
            <a:pPr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E</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代表这是一个元素</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Element</a:t>
            </a:r>
            <a:endPar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endParaRPr>
          </a:p>
          <a:p>
            <a:pPr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K</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代表这是一个键</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Key</a:t>
            </a:r>
            <a:endPar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endParaRPr>
          </a:p>
          <a:p>
            <a:pPr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V</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代表这是一个值</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Value</a:t>
            </a:r>
          </a:p>
          <a:p>
            <a:pPr marL="0" indent="457109">
              <a:lnSpc>
                <a:spcPct val="130000"/>
              </a:lnSpc>
              <a:spcBef>
                <a:spcPts val="0"/>
              </a:spcBef>
              <a:buNone/>
            </a:pPr>
            <a:endPar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endParaRPr>
          </a:p>
        </p:txBody>
      </p:sp>
      <p:grpSp>
        <p:nvGrpSpPr>
          <p:cNvPr id="34" name="组合 33">
            <a:extLst>
              <a:ext uri="{FF2B5EF4-FFF2-40B4-BE49-F238E27FC236}">
                <a16:creationId xmlns:a16="http://schemas.microsoft.com/office/drawing/2014/main" id="{696D644B-0F07-4011-B262-532F1B2C9EF8}"/>
              </a:ext>
            </a:extLst>
          </p:cNvPr>
          <p:cNvGrpSpPr/>
          <p:nvPr/>
        </p:nvGrpSpPr>
        <p:grpSpPr>
          <a:xfrm>
            <a:off x="7931829" y="2575470"/>
            <a:ext cx="3116854" cy="3352024"/>
            <a:chOff x="3000376" y="2824163"/>
            <a:chExt cx="1493837" cy="1606550"/>
          </a:xfrm>
        </p:grpSpPr>
        <p:sp>
          <p:nvSpPr>
            <p:cNvPr id="35" name="Freeform 42">
              <a:extLst>
                <a:ext uri="{FF2B5EF4-FFF2-40B4-BE49-F238E27FC236}">
                  <a16:creationId xmlns:a16="http://schemas.microsoft.com/office/drawing/2014/main" id="{3BD6B6C9-5D01-464D-B6C7-550714D1D408}"/>
                </a:ext>
              </a:extLst>
            </p:cNvPr>
            <p:cNvSpPr>
              <a:spLocks noEditPoints="1"/>
            </p:cNvSpPr>
            <p:nvPr/>
          </p:nvSpPr>
          <p:spPr bwMode="auto">
            <a:xfrm>
              <a:off x="3860801" y="3917950"/>
              <a:ext cx="511175" cy="512763"/>
            </a:xfrm>
            <a:custGeom>
              <a:avLst/>
              <a:gdLst>
                <a:gd name="T0" fmla="*/ 88 w 175"/>
                <a:gd name="T1" fmla="*/ 0 h 175"/>
                <a:gd name="T2" fmla="*/ 0 w 175"/>
                <a:gd name="T3" fmla="*/ 88 h 175"/>
                <a:gd name="T4" fmla="*/ 88 w 175"/>
                <a:gd name="T5" fmla="*/ 175 h 175"/>
                <a:gd name="T6" fmla="*/ 175 w 175"/>
                <a:gd name="T7" fmla="*/ 88 h 175"/>
                <a:gd name="T8" fmla="*/ 88 w 175"/>
                <a:gd name="T9" fmla="*/ 0 h 175"/>
                <a:gd name="T10" fmla="*/ 59 w 175"/>
                <a:gd name="T11" fmla="*/ 149 h 175"/>
                <a:gd name="T12" fmla="*/ 42 w 175"/>
                <a:gd name="T13" fmla="*/ 132 h 175"/>
                <a:gd name="T14" fmla="*/ 59 w 175"/>
                <a:gd name="T15" fmla="*/ 115 h 175"/>
                <a:gd name="T16" fmla="*/ 76 w 175"/>
                <a:gd name="T17" fmla="*/ 132 h 175"/>
                <a:gd name="T18" fmla="*/ 59 w 175"/>
                <a:gd name="T19"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75">
                  <a:moveTo>
                    <a:pt x="88" y="0"/>
                  </a:moveTo>
                  <a:cubicBezTo>
                    <a:pt x="39" y="0"/>
                    <a:pt x="0" y="39"/>
                    <a:pt x="0" y="88"/>
                  </a:cubicBezTo>
                  <a:cubicBezTo>
                    <a:pt x="0" y="136"/>
                    <a:pt x="39" y="175"/>
                    <a:pt x="88" y="175"/>
                  </a:cubicBezTo>
                  <a:cubicBezTo>
                    <a:pt x="136" y="175"/>
                    <a:pt x="175" y="136"/>
                    <a:pt x="175" y="88"/>
                  </a:cubicBezTo>
                  <a:cubicBezTo>
                    <a:pt x="175" y="39"/>
                    <a:pt x="136" y="0"/>
                    <a:pt x="88" y="0"/>
                  </a:cubicBezTo>
                  <a:close/>
                  <a:moveTo>
                    <a:pt x="59" y="149"/>
                  </a:moveTo>
                  <a:cubicBezTo>
                    <a:pt x="50" y="149"/>
                    <a:pt x="42" y="141"/>
                    <a:pt x="42" y="132"/>
                  </a:cubicBezTo>
                  <a:cubicBezTo>
                    <a:pt x="42" y="123"/>
                    <a:pt x="50" y="115"/>
                    <a:pt x="59" y="115"/>
                  </a:cubicBezTo>
                  <a:cubicBezTo>
                    <a:pt x="69" y="115"/>
                    <a:pt x="76" y="123"/>
                    <a:pt x="76" y="132"/>
                  </a:cubicBezTo>
                  <a:cubicBezTo>
                    <a:pt x="76" y="141"/>
                    <a:pt x="69" y="149"/>
                    <a:pt x="59" y="149"/>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6" name="Freeform 43">
              <a:extLst>
                <a:ext uri="{FF2B5EF4-FFF2-40B4-BE49-F238E27FC236}">
                  <a16:creationId xmlns:a16="http://schemas.microsoft.com/office/drawing/2014/main" id="{B7AF865A-FE5F-42A8-B21F-FF6611B19E7F}"/>
                </a:ext>
              </a:extLst>
            </p:cNvPr>
            <p:cNvSpPr>
              <a:spLocks noEditPoints="1"/>
            </p:cNvSpPr>
            <p:nvPr/>
          </p:nvSpPr>
          <p:spPr bwMode="auto">
            <a:xfrm>
              <a:off x="3000376" y="2824163"/>
              <a:ext cx="1117600" cy="1606550"/>
            </a:xfrm>
            <a:custGeom>
              <a:avLst/>
              <a:gdLst>
                <a:gd name="T0" fmla="*/ 334 w 382"/>
                <a:gd name="T1" fmla="*/ 232 h 549"/>
                <a:gd name="T2" fmla="*/ 334 w 382"/>
                <a:gd name="T3" fmla="*/ 143 h 549"/>
                <a:gd name="T4" fmla="*/ 191 w 382"/>
                <a:gd name="T5" fmla="*/ 0 h 549"/>
                <a:gd name="T6" fmla="*/ 48 w 382"/>
                <a:gd name="T7" fmla="*/ 143 h 549"/>
                <a:gd name="T8" fmla="*/ 48 w 382"/>
                <a:gd name="T9" fmla="*/ 232 h 549"/>
                <a:gd name="T10" fmla="*/ 0 w 382"/>
                <a:gd name="T11" fmla="*/ 358 h 549"/>
                <a:gd name="T12" fmla="*/ 191 w 382"/>
                <a:gd name="T13" fmla="*/ 549 h 549"/>
                <a:gd name="T14" fmla="*/ 302 w 382"/>
                <a:gd name="T15" fmla="*/ 514 h 549"/>
                <a:gd name="T16" fmla="*/ 286 w 382"/>
                <a:gd name="T17" fmla="*/ 462 h 549"/>
                <a:gd name="T18" fmla="*/ 381 w 382"/>
                <a:gd name="T19" fmla="*/ 366 h 549"/>
                <a:gd name="T20" fmla="*/ 382 w 382"/>
                <a:gd name="T21" fmla="*/ 358 h 549"/>
                <a:gd name="T22" fmla="*/ 334 w 382"/>
                <a:gd name="T23" fmla="*/ 232 h 549"/>
                <a:gd name="T24" fmla="*/ 213 w 382"/>
                <a:gd name="T25" fmla="*/ 411 h 549"/>
                <a:gd name="T26" fmla="*/ 213 w 382"/>
                <a:gd name="T27" fmla="*/ 428 h 549"/>
                <a:gd name="T28" fmla="*/ 191 w 382"/>
                <a:gd name="T29" fmla="*/ 451 h 549"/>
                <a:gd name="T30" fmla="*/ 168 w 382"/>
                <a:gd name="T31" fmla="*/ 428 h 549"/>
                <a:gd name="T32" fmla="*/ 168 w 382"/>
                <a:gd name="T33" fmla="*/ 411 h 549"/>
                <a:gd name="T34" fmla="*/ 133 w 382"/>
                <a:gd name="T35" fmla="*/ 358 h 549"/>
                <a:gd name="T36" fmla="*/ 191 w 382"/>
                <a:gd name="T37" fmla="*/ 301 h 549"/>
                <a:gd name="T38" fmla="*/ 248 w 382"/>
                <a:gd name="T39" fmla="*/ 358 h 549"/>
                <a:gd name="T40" fmla="*/ 213 w 382"/>
                <a:gd name="T41" fmla="*/ 411 h 549"/>
                <a:gd name="T42" fmla="*/ 191 w 382"/>
                <a:gd name="T43" fmla="*/ 168 h 549"/>
                <a:gd name="T44" fmla="*/ 90 w 382"/>
                <a:gd name="T45" fmla="*/ 196 h 549"/>
                <a:gd name="T46" fmla="*/ 90 w 382"/>
                <a:gd name="T47" fmla="*/ 143 h 549"/>
                <a:gd name="T48" fmla="*/ 191 w 382"/>
                <a:gd name="T49" fmla="*/ 43 h 549"/>
                <a:gd name="T50" fmla="*/ 291 w 382"/>
                <a:gd name="T51" fmla="*/ 143 h 549"/>
                <a:gd name="T52" fmla="*/ 291 w 382"/>
                <a:gd name="T53" fmla="*/ 196 h 549"/>
                <a:gd name="T54" fmla="*/ 191 w 382"/>
                <a:gd name="T55" fmla="*/ 16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2" h="549">
                  <a:moveTo>
                    <a:pt x="334" y="232"/>
                  </a:moveTo>
                  <a:cubicBezTo>
                    <a:pt x="334" y="143"/>
                    <a:pt x="334" y="143"/>
                    <a:pt x="334" y="143"/>
                  </a:cubicBezTo>
                  <a:cubicBezTo>
                    <a:pt x="334" y="64"/>
                    <a:pt x="270" y="0"/>
                    <a:pt x="191" y="0"/>
                  </a:cubicBezTo>
                  <a:cubicBezTo>
                    <a:pt x="112" y="0"/>
                    <a:pt x="48" y="64"/>
                    <a:pt x="48" y="143"/>
                  </a:cubicBezTo>
                  <a:cubicBezTo>
                    <a:pt x="48" y="232"/>
                    <a:pt x="48" y="232"/>
                    <a:pt x="48" y="232"/>
                  </a:cubicBezTo>
                  <a:cubicBezTo>
                    <a:pt x="18" y="266"/>
                    <a:pt x="0" y="310"/>
                    <a:pt x="0" y="358"/>
                  </a:cubicBezTo>
                  <a:cubicBezTo>
                    <a:pt x="0" y="464"/>
                    <a:pt x="85" y="549"/>
                    <a:pt x="191" y="549"/>
                  </a:cubicBezTo>
                  <a:cubicBezTo>
                    <a:pt x="232" y="549"/>
                    <a:pt x="270" y="536"/>
                    <a:pt x="302" y="514"/>
                  </a:cubicBezTo>
                  <a:cubicBezTo>
                    <a:pt x="292" y="499"/>
                    <a:pt x="286" y="481"/>
                    <a:pt x="286" y="462"/>
                  </a:cubicBezTo>
                  <a:cubicBezTo>
                    <a:pt x="286" y="409"/>
                    <a:pt x="329" y="366"/>
                    <a:pt x="381" y="366"/>
                  </a:cubicBezTo>
                  <a:cubicBezTo>
                    <a:pt x="381" y="364"/>
                    <a:pt x="382" y="361"/>
                    <a:pt x="382" y="358"/>
                  </a:cubicBezTo>
                  <a:cubicBezTo>
                    <a:pt x="382" y="310"/>
                    <a:pt x="363" y="266"/>
                    <a:pt x="334" y="232"/>
                  </a:cubicBezTo>
                  <a:close/>
                  <a:moveTo>
                    <a:pt x="213" y="411"/>
                  </a:moveTo>
                  <a:cubicBezTo>
                    <a:pt x="213" y="428"/>
                    <a:pt x="213" y="428"/>
                    <a:pt x="213" y="428"/>
                  </a:cubicBezTo>
                  <a:cubicBezTo>
                    <a:pt x="213" y="441"/>
                    <a:pt x="203" y="451"/>
                    <a:pt x="191" y="451"/>
                  </a:cubicBezTo>
                  <a:cubicBezTo>
                    <a:pt x="178" y="451"/>
                    <a:pt x="168" y="441"/>
                    <a:pt x="168" y="428"/>
                  </a:cubicBezTo>
                  <a:cubicBezTo>
                    <a:pt x="168" y="411"/>
                    <a:pt x="168" y="411"/>
                    <a:pt x="168" y="411"/>
                  </a:cubicBezTo>
                  <a:cubicBezTo>
                    <a:pt x="148" y="402"/>
                    <a:pt x="133" y="382"/>
                    <a:pt x="133" y="358"/>
                  </a:cubicBezTo>
                  <a:cubicBezTo>
                    <a:pt x="133" y="327"/>
                    <a:pt x="159" y="301"/>
                    <a:pt x="191" y="301"/>
                  </a:cubicBezTo>
                  <a:cubicBezTo>
                    <a:pt x="222" y="301"/>
                    <a:pt x="248" y="327"/>
                    <a:pt x="248" y="358"/>
                  </a:cubicBezTo>
                  <a:cubicBezTo>
                    <a:pt x="248" y="382"/>
                    <a:pt x="234" y="402"/>
                    <a:pt x="213" y="411"/>
                  </a:cubicBezTo>
                  <a:close/>
                  <a:moveTo>
                    <a:pt x="191" y="168"/>
                  </a:moveTo>
                  <a:cubicBezTo>
                    <a:pt x="154" y="168"/>
                    <a:pt x="119" y="178"/>
                    <a:pt x="90" y="196"/>
                  </a:cubicBezTo>
                  <a:cubicBezTo>
                    <a:pt x="90" y="143"/>
                    <a:pt x="90" y="143"/>
                    <a:pt x="90" y="143"/>
                  </a:cubicBezTo>
                  <a:cubicBezTo>
                    <a:pt x="90" y="88"/>
                    <a:pt x="135" y="43"/>
                    <a:pt x="191" y="43"/>
                  </a:cubicBezTo>
                  <a:cubicBezTo>
                    <a:pt x="246" y="43"/>
                    <a:pt x="291" y="88"/>
                    <a:pt x="291" y="143"/>
                  </a:cubicBezTo>
                  <a:cubicBezTo>
                    <a:pt x="291" y="196"/>
                    <a:pt x="291" y="196"/>
                    <a:pt x="291" y="196"/>
                  </a:cubicBezTo>
                  <a:cubicBezTo>
                    <a:pt x="262" y="178"/>
                    <a:pt x="228" y="168"/>
                    <a:pt x="191" y="168"/>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7" name="Freeform 44">
              <a:extLst>
                <a:ext uri="{FF2B5EF4-FFF2-40B4-BE49-F238E27FC236}">
                  <a16:creationId xmlns:a16="http://schemas.microsoft.com/office/drawing/2014/main" id="{1A3ACF54-C7A3-4494-A2CF-4A6D0DFBB31C}"/>
                </a:ext>
              </a:extLst>
            </p:cNvPr>
            <p:cNvSpPr>
              <a:spLocks/>
            </p:cNvSpPr>
            <p:nvPr/>
          </p:nvSpPr>
          <p:spPr bwMode="auto">
            <a:xfrm>
              <a:off x="4122738" y="3649663"/>
              <a:ext cx="333375" cy="485775"/>
            </a:xfrm>
            <a:custGeom>
              <a:avLst/>
              <a:gdLst>
                <a:gd name="T0" fmla="*/ 42 w 114"/>
                <a:gd name="T1" fmla="*/ 152 h 166"/>
                <a:gd name="T2" fmla="*/ 14 w 114"/>
                <a:gd name="T3" fmla="*/ 160 h 166"/>
                <a:gd name="T4" fmla="*/ 14 w 114"/>
                <a:gd name="T5" fmla="*/ 160 h 166"/>
                <a:gd name="T6" fmla="*/ 6 w 114"/>
                <a:gd name="T7" fmla="*/ 131 h 166"/>
                <a:gd name="T8" fmla="*/ 72 w 114"/>
                <a:gd name="T9" fmla="*/ 14 h 166"/>
                <a:gd name="T10" fmla="*/ 101 w 114"/>
                <a:gd name="T11" fmla="*/ 6 h 166"/>
                <a:gd name="T12" fmla="*/ 101 w 114"/>
                <a:gd name="T13" fmla="*/ 6 h 166"/>
                <a:gd name="T14" fmla="*/ 109 w 114"/>
                <a:gd name="T15" fmla="*/ 34 h 166"/>
                <a:gd name="T16" fmla="*/ 42 w 114"/>
                <a:gd name="T17" fmla="*/ 15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66">
                  <a:moveTo>
                    <a:pt x="42" y="152"/>
                  </a:moveTo>
                  <a:cubicBezTo>
                    <a:pt x="37" y="162"/>
                    <a:pt x="24" y="166"/>
                    <a:pt x="14" y="160"/>
                  </a:cubicBezTo>
                  <a:cubicBezTo>
                    <a:pt x="14" y="160"/>
                    <a:pt x="14" y="160"/>
                    <a:pt x="14" y="160"/>
                  </a:cubicBezTo>
                  <a:cubicBezTo>
                    <a:pt x="3" y="155"/>
                    <a:pt x="0" y="142"/>
                    <a:pt x="6" y="131"/>
                  </a:cubicBezTo>
                  <a:cubicBezTo>
                    <a:pt x="72" y="14"/>
                    <a:pt x="72" y="14"/>
                    <a:pt x="72" y="14"/>
                  </a:cubicBezTo>
                  <a:cubicBezTo>
                    <a:pt x="78" y="3"/>
                    <a:pt x="90" y="0"/>
                    <a:pt x="101" y="6"/>
                  </a:cubicBezTo>
                  <a:cubicBezTo>
                    <a:pt x="101" y="6"/>
                    <a:pt x="101" y="6"/>
                    <a:pt x="101" y="6"/>
                  </a:cubicBezTo>
                  <a:cubicBezTo>
                    <a:pt x="111" y="11"/>
                    <a:pt x="114" y="24"/>
                    <a:pt x="109" y="34"/>
                  </a:cubicBezTo>
                  <a:lnTo>
                    <a:pt x="42" y="152"/>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8" name="Freeform 45">
              <a:extLst>
                <a:ext uri="{FF2B5EF4-FFF2-40B4-BE49-F238E27FC236}">
                  <a16:creationId xmlns:a16="http://schemas.microsoft.com/office/drawing/2014/main" id="{AE4567C8-8E1D-4D86-94CB-5850D993AAF2}"/>
                </a:ext>
              </a:extLst>
            </p:cNvPr>
            <p:cNvSpPr>
              <a:spLocks/>
            </p:cNvSpPr>
            <p:nvPr/>
          </p:nvSpPr>
          <p:spPr bwMode="auto">
            <a:xfrm>
              <a:off x="4348163" y="3754438"/>
              <a:ext cx="146050" cy="122238"/>
            </a:xfrm>
            <a:custGeom>
              <a:avLst/>
              <a:gdLst>
                <a:gd name="T0" fmla="*/ 46 w 50"/>
                <a:gd name="T1" fmla="*/ 34 h 42"/>
                <a:gd name="T2" fmla="*/ 28 w 50"/>
                <a:gd name="T3" fmla="*/ 38 h 42"/>
                <a:gd name="T4" fmla="*/ 9 w 50"/>
                <a:gd name="T5" fmla="*/ 26 h 42"/>
                <a:gd name="T6" fmla="*/ 4 w 50"/>
                <a:gd name="T7" fmla="*/ 8 h 42"/>
                <a:gd name="T8" fmla="*/ 4 w 50"/>
                <a:gd name="T9" fmla="*/ 8 h 42"/>
                <a:gd name="T10" fmla="*/ 22 w 50"/>
                <a:gd name="T11" fmla="*/ 4 h 42"/>
                <a:gd name="T12" fmla="*/ 42 w 50"/>
                <a:gd name="T13" fmla="*/ 16 h 42"/>
                <a:gd name="T14" fmla="*/ 46 w 50"/>
                <a:gd name="T15" fmla="*/ 34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2">
                  <a:moveTo>
                    <a:pt x="46" y="34"/>
                  </a:moveTo>
                  <a:cubicBezTo>
                    <a:pt x="43" y="40"/>
                    <a:pt x="35" y="42"/>
                    <a:pt x="28" y="38"/>
                  </a:cubicBezTo>
                  <a:cubicBezTo>
                    <a:pt x="9" y="26"/>
                    <a:pt x="9" y="26"/>
                    <a:pt x="9" y="26"/>
                  </a:cubicBezTo>
                  <a:cubicBezTo>
                    <a:pt x="2" y="22"/>
                    <a:pt x="0" y="14"/>
                    <a:pt x="4" y="8"/>
                  </a:cubicBezTo>
                  <a:cubicBezTo>
                    <a:pt x="4" y="8"/>
                    <a:pt x="4" y="8"/>
                    <a:pt x="4" y="8"/>
                  </a:cubicBezTo>
                  <a:cubicBezTo>
                    <a:pt x="8" y="2"/>
                    <a:pt x="16" y="0"/>
                    <a:pt x="22" y="4"/>
                  </a:cubicBezTo>
                  <a:cubicBezTo>
                    <a:pt x="42" y="16"/>
                    <a:pt x="42" y="16"/>
                    <a:pt x="42" y="16"/>
                  </a:cubicBezTo>
                  <a:cubicBezTo>
                    <a:pt x="48" y="19"/>
                    <a:pt x="50" y="28"/>
                    <a:pt x="46" y="3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9" name="Freeform 46">
              <a:extLst>
                <a:ext uri="{FF2B5EF4-FFF2-40B4-BE49-F238E27FC236}">
                  <a16:creationId xmlns:a16="http://schemas.microsoft.com/office/drawing/2014/main" id="{CCEFF8F3-D183-44A9-BE5B-E806D24049AD}"/>
                </a:ext>
              </a:extLst>
            </p:cNvPr>
            <p:cNvSpPr>
              <a:spLocks/>
            </p:cNvSpPr>
            <p:nvPr/>
          </p:nvSpPr>
          <p:spPr bwMode="auto">
            <a:xfrm>
              <a:off x="4284663" y="3841750"/>
              <a:ext cx="198438" cy="155575"/>
            </a:xfrm>
            <a:custGeom>
              <a:avLst/>
              <a:gdLst>
                <a:gd name="T0" fmla="*/ 64 w 68"/>
                <a:gd name="T1" fmla="*/ 45 h 53"/>
                <a:gd name="T2" fmla="*/ 46 w 68"/>
                <a:gd name="T3" fmla="*/ 49 h 53"/>
                <a:gd name="T4" fmla="*/ 9 w 68"/>
                <a:gd name="T5" fmla="*/ 26 h 53"/>
                <a:gd name="T6" fmla="*/ 4 w 68"/>
                <a:gd name="T7" fmla="*/ 8 h 53"/>
                <a:gd name="T8" fmla="*/ 4 w 68"/>
                <a:gd name="T9" fmla="*/ 8 h 53"/>
                <a:gd name="T10" fmla="*/ 22 w 68"/>
                <a:gd name="T11" fmla="*/ 4 h 53"/>
                <a:gd name="T12" fmla="*/ 60 w 68"/>
                <a:gd name="T13" fmla="*/ 27 h 53"/>
                <a:gd name="T14" fmla="*/ 64 w 68"/>
                <a:gd name="T15" fmla="*/ 45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53">
                  <a:moveTo>
                    <a:pt x="64" y="45"/>
                  </a:moveTo>
                  <a:cubicBezTo>
                    <a:pt x="61" y="51"/>
                    <a:pt x="53" y="53"/>
                    <a:pt x="46" y="49"/>
                  </a:cubicBezTo>
                  <a:cubicBezTo>
                    <a:pt x="9" y="26"/>
                    <a:pt x="9" y="26"/>
                    <a:pt x="9" y="26"/>
                  </a:cubicBezTo>
                  <a:cubicBezTo>
                    <a:pt x="2" y="23"/>
                    <a:pt x="0" y="15"/>
                    <a:pt x="4" y="8"/>
                  </a:cubicBezTo>
                  <a:cubicBezTo>
                    <a:pt x="4" y="8"/>
                    <a:pt x="4" y="8"/>
                    <a:pt x="4" y="8"/>
                  </a:cubicBezTo>
                  <a:cubicBezTo>
                    <a:pt x="8" y="2"/>
                    <a:pt x="16" y="0"/>
                    <a:pt x="22" y="4"/>
                  </a:cubicBezTo>
                  <a:cubicBezTo>
                    <a:pt x="60" y="27"/>
                    <a:pt x="60" y="27"/>
                    <a:pt x="60" y="27"/>
                  </a:cubicBezTo>
                  <a:cubicBezTo>
                    <a:pt x="66" y="31"/>
                    <a:pt x="68" y="39"/>
                    <a:pt x="64" y="45"/>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0" name="Freeform 47">
              <a:extLst>
                <a:ext uri="{FF2B5EF4-FFF2-40B4-BE49-F238E27FC236}">
                  <a16:creationId xmlns:a16="http://schemas.microsoft.com/office/drawing/2014/main" id="{45E437B9-E97E-4CBF-A1EE-3EB9F7859D0D}"/>
                </a:ext>
              </a:extLst>
            </p:cNvPr>
            <p:cNvSpPr>
              <a:spLocks/>
            </p:cNvSpPr>
            <p:nvPr/>
          </p:nvSpPr>
          <p:spPr bwMode="auto">
            <a:xfrm>
              <a:off x="4079876" y="3344863"/>
              <a:ext cx="306388" cy="371475"/>
            </a:xfrm>
            <a:custGeom>
              <a:avLst/>
              <a:gdLst>
                <a:gd name="T0" fmla="*/ 105 w 105"/>
                <a:gd name="T1" fmla="*/ 58 h 127"/>
                <a:gd name="T2" fmla="*/ 1 w 105"/>
                <a:gd name="T3" fmla="*/ 58 h 127"/>
                <a:gd name="T4" fmla="*/ 76 w 105"/>
                <a:gd name="T5" fmla="*/ 56 h 127"/>
                <a:gd name="T6" fmla="*/ 0 w 105"/>
                <a:gd name="T7" fmla="*/ 61 h 127"/>
                <a:gd name="T8" fmla="*/ 105 w 105"/>
                <a:gd name="T9" fmla="*/ 58 h 127"/>
              </a:gdLst>
              <a:ahLst/>
              <a:cxnLst>
                <a:cxn ang="0">
                  <a:pos x="T0" y="T1"/>
                </a:cxn>
                <a:cxn ang="0">
                  <a:pos x="T2" y="T3"/>
                </a:cxn>
                <a:cxn ang="0">
                  <a:pos x="T4" y="T5"/>
                </a:cxn>
                <a:cxn ang="0">
                  <a:pos x="T6" y="T7"/>
                </a:cxn>
                <a:cxn ang="0">
                  <a:pos x="T8" y="T9"/>
                </a:cxn>
              </a:cxnLst>
              <a:rect l="0" t="0" r="r" b="b"/>
              <a:pathLst>
                <a:path w="105" h="127">
                  <a:moveTo>
                    <a:pt x="105" y="58"/>
                  </a:moveTo>
                  <a:cubicBezTo>
                    <a:pt x="55" y="0"/>
                    <a:pt x="10" y="46"/>
                    <a:pt x="1" y="58"/>
                  </a:cubicBezTo>
                  <a:cubicBezTo>
                    <a:pt x="18" y="57"/>
                    <a:pt x="46" y="52"/>
                    <a:pt x="76" y="56"/>
                  </a:cubicBezTo>
                  <a:cubicBezTo>
                    <a:pt x="76" y="56"/>
                    <a:pt x="40" y="65"/>
                    <a:pt x="0" y="61"/>
                  </a:cubicBezTo>
                  <a:cubicBezTo>
                    <a:pt x="57" y="127"/>
                    <a:pt x="105" y="58"/>
                    <a:pt x="105" y="58"/>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1" name="Freeform 48">
              <a:extLst>
                <a:ext uri="{FF2B5EF4-FFF2-40B4-BE49-F238E27FC236}">
                  <a16:creationId xmlns:a16="http://schemas.microsoft.com/office/drawing/2014/main" id="{55E1A702-B757-4284-8288-8BBE0C2AA177}"/>
                </a:ext>
              </a:extLst>
            </p:cNvPr>
            <p:cNvSpPr>
              <a:spLocks/>
            </p:cNvSpPr>
            <p:nvPr/>
          </p:nvSpPr>
          <p:spPr bwMode="auto">
            <a:xfrm>
              <a:off x="3913188" y="3263900"/>
              <a:ext cx="300038" cy="236538"/>
            </a:xfrm>
            <a:custGeom>
              <a:avLst/>
              <a:gdLst>
                <a:gd name="T0" fmla="*/ 54 w 103"/>
                <a:gd name="T1" fmla="*/ 33 h 81"/>
                <a:gd name="T2" fmla="*/ 58 w 103"/>
                <a:gd name="T3" fmla="*/ 81 h 81"/>
                <a:gd name="T4" fmla="*/ 54 w 103"/>
                <a:gd name="T5" fmla="*/ 0 h 81"/>
                <a:gd name="T6" fmla="*/ 53 w 103"/>
                <a:gd name="T7" fmla="*/ 81 h 81"/>
                <a:gd name="T8" fmla="*/ 54 w 103"/>
                <a:gd name="T9" fmla="*/ 33 h 81"/>
              </a:gdLst>
              <a:ahLst/>
              <a:cxnLst>
                <a:cxn ang="0">
                  <a:pos x="T0" y="T1"/>
                </a:cxn>
                <a:cxn ang="0">
                  <a:pos x="T2" y="T3"/>
                </a:cxn>
                <a:cxn ang="0">
                  <a:pos x="T4" y="T5"/>
                </a:cxn>
                <a:cxn ang="0">
                  <a:pos x="T6" y="T7"/>
                </a:cxn>
                <a:cxn ang="0">
                  <a:pos x="T8" y="T9"/>
                </a:cxn>
              </a:cxnLst>
              <a:rect l="0" t="0" r="r" b="b"/>
              <a:pathLst>
                <a:path w="103" h="81">
                  <a:moveTo>
                    <a:pt x="54" y="33"/>
                  </a:moveTo>
                  <a:cubicBezTo>
                    <a:pt x="54" y="33"/>
                    <a:pt x="60" y="57"/>
                    <a:pt x="58" y="81"/>
                  </a:cubicBezTo>
                  <a:cubicBezTo>
                    <a:pt x="67" y="73"/>
                    <a:pt x="103" y="41"/>
                    <a:pt x="54" y="0"/>
                  </a:cubicBezTo>
                  <a:cubicBezTo>
                    <a:pt x="54" y="0"/>
                    <a:pt x="0" y="41"/>
                    <a:pt x="53" y="81"/>
                  </a:cubicBezTo>
                  <a:cubicBezTo>
                    <a:pt x="52" y="64"/>
                    <a:pt x="54" y="42"/>
                    <a:pt x="54" y="33"/>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84055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ircle(in)">
                                      <p:cBhvr>
                                        <p:cTn id="17" dur="2000"/>
                                        <p:tgtEl>
                                          <p:spTgt spid="3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33">
                                            <p:txEl>
                                              <p:pRg st="0" end="0"/>
                                            </p:txEl>
                                          </p:spTgt>
                                        </p:tgtEl>
                                        <p:attrNameLst>
                                          <p:attrName>style.visibility</p:attrName>
                                        </p:attrNameLst>
                                      </p:cBhvr>
                                      <p:to>
                                        <p:strVal val="visible"/>
                                      </p:to>
                                    </p:set>
                                    <p:anim calcmode="lin" valueType="num">
                                      <p:cBhvr>
                                        <p:cTn id="21"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33">
                                            <p:txEl>
                                              <p:pRg st="0" end="0"/>
                                            </p:txEl>
                                          </p:spTgt>
                                        </p:tgtEl>
                                        <p:attrNameLst>
                                          <p:attrName>style.rotation</p:attrName>
                                        </p:attrNameLst>
                                      </p:cBhvr>
                                      <p:tavLst>
                                        <p:tav tm="0">
                                          <p:val>
                                            <p:fltVal val="90"/>
                                          </p:val>
                                        </p:tav>
                                        <p:tav tm="100000">
                                          <p:val>
                                            <p:fltVal val="0"/>
                                          </p:val>
                                        </p:tav>
                                      </p:tavLst>
                                    </p:anim>
                                    <p:animEffect transition="in" filter="fade">
                                      <p:cBhvr>
                                        <p:cTn id="24" dur="1000"/>
                                        <p:tgtEl>
                                          <p:spTgt spid="33">
                                            <p:txEl>
                                              <p:pRg st="0" end="0"/>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33">
                                            <p:txEl>
                                              <p:pRg st="1" end="1"/>
                                            </p:txEl>
                                          </p:spTgt>
                                        </p:tgtEl>
                                        <p:attrNameLst>
                                          <p:attrName>style.visibility</p:attrName>
                                        </p:attrNameLst>
                                      </p:cBhvr>
                                      <p:to>
                                        <p:strVal val="visible"/>
                                      </p:to>
                                    </p:set>
                                    <p:anim calcmode="lin" valueType="num">
                                      <p:cBhvr>
                                        <p:cTn id="27" dur="10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33">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33">
                                            <p:txEl>
                                              <p:pRg st="1" end="1"/>
                                            </p:txEl>
                                          </p:spTgt>
                                        </p:tgtEl>
                                        <p:attrNameLst>
                                          <p:attrName>style.rotation</p:attrName>
                                        </p:attrNameLst>
                                      </p:cBhvr>
                                      <p:tavLst>
                                        <p:tav tm="0">
                                          <p:val>
                                            <p:fltVal val="90"/>
                                          </p:val>
                                        </p:tav>
                                        <p:tav tm="100000">
                                          <p:val>
                                            <p:fltVal val="0"/>
                                          </p:val>
                                        </p:tav>
                                      </p:tavLst>
                                    </p:anim>
                                    <p:animEffect transition="in" filter="fade">
                                      <p:cBhvr>
                                        <p:cTn id="30" dur="1000"/>
                                        <p:tgtEl>
                                          <p:spTgt spid="33">
                                            <p:txEl>
                                              <p:pRg st="1" end="1"/>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33">
                                            <p:txEl>
                                              <p:pRg st="2" end="2"/>
                                            </p:txEl>
                                          </p:spTgt>
                                        </p:tgtEl>
                                        <p:attrNameLst>
                                          <p:attrName>style.visibility</p:attrName>
                                        </p:attrNameLst>
                                      </p:cBhvr>
                                      <p:to>
                                        <p:strVal val="visible"/>
                                      </p:to>
                                    </p:set>
                                    <p:anim calcmode="lin" valueType="num">
                                      <p:cBhvr>
                                        <p:cTn id="33" dur="10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33">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33">
                                            <p:txEl>
                                              <p:pRg st="2" end="2"/>
                                            </p:txEl>
                                          </p:spTgt>
                                        </p:tgtEl>
                                        <p:attrNameLst>
                                          <p:attrName>style.rotation</p:attrName>
                                        </p:attrNameLst>
                                      </p:cBhvr>
                                      <p:tavLst>
                                        <p:tav tm="0">
                                          <p:val>
                                            <p:fltVal val="90"/>
                                          </p:val>
                                        </p:tav>
                                        <p:tav tm="100000">
                                          <p:val>
                                            <p:fltVal val="0"/>
                                          </p:val>
                                        </p:tav>
                                      </p:tavLst>
                                    </p:anim>
                                    <p:animEffect transition="in" filter="fade">
                                      <p:cBhvr>
                                        <p:cTn id="36" dur="1000"/>
                                        <p:tgtEl>
                                          <p:spTgt spid="33">
                                            <p:txEl>
                                              <p:pRg st="2" end="2"/>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33">
                                            <p:txEl>
                                              <p:pRg st="3" end="3"/>
                                            </p:txEl>
                                          </p:spTgt>
                                        </p:tgtEl>
                                        <p:attrNameLst>
                                          <p:attrName>style.visibility</p:attrName>
                                        </p:attrNameLst>
                                      </p:cBhvr>
                                      <p:to>
                                        <p:strVal val="visible"/>
                                      </p:to>
                                    </p:set>
                                    <p:anim calcmode="lin" valueType="num">
                                      <p:cBhvr>
                                        <p:cTn id="39" dur="1000" fill="hold"/>
                                        <p:tgtEl>
                                          <p:spTgt spid="33">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33">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33">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33">
                                            <p:txEl>
                                              <p:pRg st="3" end="3"/>
                                            </p:txEl>
                                          </p:spTgt>
                                        </p:tgtEl>
                                      </p:cBhvr>
                                    </p:animEffect>
                                  </p:childTnLst>
                                </p:cTn>
                              </p:par>
                            </p:childTnLst>
                          </p:cTn>
                        </p:par>
                        <p:par>
                          <p:cTn id="43" fill="hold">
                            <p:stCondLst>
                              <p:cond delay="3000"/>
                            </p:stCondLst>
                            <p:childTnLst>
                              <p:par>
                                <p:cTn id="44" presetID="31" presetClass="entr" presetSubtype="0" fill="hold" nodeType="afterEffect">
                                  <p:stCondLst>
                                    <p:cond delay="0"/>
                                  </p:stCondLst>
                                  <p:childTnLst>
                                    <p:set>
                                      <p:cBhvr>
                                        <p:cTn id="45" dur="1" fill="hold">
                                          <p:stCondLst>
                                            <p:cond delay="0"/>
                                          </p:stCondLst>
                                        </p:cTn>
                                        <p:tgtEl>
                                          <p:spTgt spid="33">
                                            <p:txEl>
                                              <p:pRg st="4" end="4"/>
                                            </p:txEl>
                                          </p:spTgt>
                                        </p:tgtEl>
                                        <p:attrNameLst>
                                          <p:attrName>style.visibility</p:attrName>
                                        </p:attrNameLst>
                                      </p:cBhvr>
                                      <p:to>
                                        <p:strVal val="visible"/>
                                      </p:to>
                                    </p:set>
                                    <p:anim calcmode="lin" valueType="num">
                                      <p:cBhvr>
                                        <p:cTn id="46" dur="1000" fill="hold"/>
                                        <p:tgtEl>
                                          <p:spTgt spid="33">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33">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33">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33">
                                            <p:txEl>
                                              <p:pRg st="4" end="4"/>
                                            </p:txEl>
                                          </p:spTgt>
                                        </p:tgtEl>
                                      </p:cBhvr>
                                    </p:animEffect>
                                  </p:childTnLst>
                                </p:cTn>
                              </p:par>
                              <p:par>
                                <p:cTn id="50" presetID="31" presetClass="entr" presetSubtype="0" fill="hold" nodeType="withEffect">
                                  <p:stCondLst>
                                    <p:cond delay="0"/>
                                  </p:stCondLst>
                                  <p:childTnLst>
                                    <p:set>
                                      <p:cBhvr>
                                        <p:cTn id="51" dur="1" fill="hold">
                                          <p:stCondLst>
                                            <p:cond delay="0"/>
                                          </p:stCondLst>
                                        </p:cTn>
                                        <p:tgtEl>
                                          <p:spTgt spid="33">
                                            <p:txEl>
                                              <p:pRg st="5" end="5"/>
                                            </p:txEl>
                                          </p:spTgt>
                                        </p:tgtEl>
                                        <p:attrNameLst>
                                          <p:attrName>style.visibility</p:attrName>
                                        </p:attrNameLst>
                                      </p:cBhvr>
                                      <p:to>
                                        <p:strVal val="visible"/>
                                      </p:to>
                                    </p:set>
                                    <p:anim calcmode="lin" valueType="num">
                                      <p:cBhvr>
                                        <p:cTn id="52" dur="1000" fill="hold"/>
                                        <p:tgtEl>
                                          <p:spTgt spid="3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3">
                                            <p:txEl>
                                              <p:pRg st="5" end="5"/>
                                            </p:txEl>
                                          </p:spTgt>
                                        </p:tgtEl>
                                      </p:cBhvr>
                                    </p:animEffect>
                                  </p:childTnLst>
                                </p:cTn>
                              </p:par>
                              <p:par>
                                <p:cTn id="56" presetID="31" presetClass="entr" presetSubtype="0" fill="hold" nodeType="withEffect">
                                  <p:stCondLst>
                                    <p:cond delay="0"/>
                                  </p:stCondLst>
                                  <p:childTnLst>
                                    <p:set>
                                      <p:cBhvr>
                                        <p:cTn id="57" dur="1" fill="hold">
                                          <p:stCondLst>
                                            <p:cond delay="0"/>
                                          </p:stCondLst>
                                        </p:cTn>
                                        <p:tgtEl>
                                          <p:spTgt spid="33">
                                            <p:txEl>
                                              <p:pRg st="6" end="6"/>
                                            </p:txEl>
                                          </p:spTgt>
                                        </p:tgtEl>
                                        <p:attrNameLst>
                                          <p:attrName>style.visibility</p:attrName>
                                        </p:attrNameLst>
                                      </p:cBhvr>
                                      <p:to>
                                        <p:strVal val="visible"/>
                                      </p:to>
                                    </p:set>
                                    <p:anim calcmode="lin" valueType="num">
                                      <p:cBhvr>
                                        <p:cTn id="58" dur="1000" fill="hold"/>
                                        <p:tgtEl>
                                          <p:spTgt spid="33">
                                            <p:txEl>
                                              <p:pRg st="6" end="6"/>
                                            </p:txEl>
                                          </p:spTgt>
                                        </p:tgtEl>
                                        <p:attrNameLst>
                                          <p:attrName>ppt_w</p:attrName>
                                        </p:attrNameLst>
                                      </p:cBhvr>
                                      <p:tavLst>
                                        <p:tav tm="0">
                                          <p:val>
                                            <p:fltVal val="0"/>
                                          </p:val>
                                        </p:tav>
                                        <p:tav tm="100000">
                                          <p:val>
                                            <p:strVal val="#ppt_w"/>
                                          </p:val>
                                        </p:tav>
                                      </p:tavLst>
                                    </p:anim>
                                    <p:anim calcmode="lin" valueType="num">
                                      <p:cBhvr>
                                        <p:cTn id="59" dur="1000" fill="hold"/>
                                        <p:tgtEl>
                                          <p:spTgt spid="33">
                                            <p:txEl>
                                              <p:pRg st="6" end="6"/>
                                            </p:txEl>
                                          </p:spTgt>
                                        </p:tgtEl>
                                        <p:attrNameLst>
                                          <p:attrName>ppt_h</p:attrName>
                                        </p:attrNameLst>
                                      </p:cBhvr>
                                      <p:tavLst>
                                        <p:tav tm="0">
                                          <p:val>
                                            <p:fltVal val="0"/>
                                          </p:val>
                                        </p:tav>
                                        <p:tav tm="100000">
                                          <p:val>
                                            <p:strVal val="#ppt_h"/>
                                          </p:val>
                                        </p:tav>
                                      </p:tavLst>
                                    </p:anim>
                                    <p:anim calcmode="lin" valueType="num">
                                      <p:cBhvr>
                                        <p:cTn id="60" dur="1000" fill="hold"/>
                                        <p:tgtEl>
                                          <p:spTgt spid="33">
                                            <p:txEl>
                                              <p:pRg st="6" end="6"/>
                                            </p:txEl>
                                          </p:spTgt>
                                        </p:tgtEl>
                                        <p:attrNameLst>
                                          <p:attrName>style.rotation</p:attrName>
                                        </p:attrNameLst>
                                      </p:cBhvr>
                                      <p:tavLst>
                                        <p:tav tm="0">
                                          <p:val>
                                            <p:fltVal val="90"/>
                                          </p:val>
                                        </p:tav>
                                        <p:tav tm="100000">
                                          <p:val>
                                            <p:fltVal val="0"/>
                                          </p:val>
                                        </p:tav>
                                      </p:tavLst>
                                    </p:anim>
                                    <p:animEffect transition="in" filter="fade">
                                      <p:cBhvr>
                                        <p:cTn id="61" dur="1000"/>
                                        <p:tgtEl>
                                          <p:spTgt spid="33">
                                            <p:txEl>
                                              <p:pRg st="6" end="6"/>
                                            </p:txEl>
                                          </p:spTgt>
                                        </p:tgtEl>
                                      </p:cBhvr>
                                    </p:animEffect>
                                  </p:childTnLst>
                                </p:cTn>
                              </p:par>
                              <p:par>
                                <p:cTn id="62" presetID="31" presetClass="entr" presetSubtype="0" fill="hold" nodeType="withEffect">
                                  <p:stCondLst>
                                    <p:cond delay="0"/>
                                  </p:stCondLst>
                                  <p:childTnLst>
                                    <p:set>
                                      <p:cBhvr>
                                        <p:cTn id="63" dur="1" fill="hold">
                                          <p:stCondLst>
                                            <p:cond delay="0"/>
                                          </p:stCondLst>
                                        </p:cTn>
                                        <p:tgtEl>
                                          <p:spTgt spid="33">
                                            <p:txEl>
                                              <p:pRg st="7" end="7"/>
                                            </p:txEl>
                                          </p:spTgt>
                                        </p:tgtEl>
                                        <p:attrNameLst>
                                          <p:attrName>style.visibility</p:attrName>
                                        </p:attrNameLst>
                                      </p:cBhvr>
                                      <p:to>
                                        <p:strVal val="visible"/>
                                      </p:to>
                                    </p:set>
                                    <p:anim calcmode="lin" valueType="num">
                                      <p:cBhvr>
                                        <p:cTn id="64" dur="1000" fill="hold"/>
                                        <p:tgtEl>
                                          <p:spTgt spid="33">
                                            <p:txEl>
                                              <p:pRg st="7" end="7"/>
                                            </p:txEl>
                                          </p:spTgt>
                                        </p:tgtEl>
                                        <p:attrNameLst>
                                          <p:attrName>ppt_w</p:attrName>
                                        </p:attrNameLst>
                                      </p:cBhvr>
                                      <p:tavLst>
                                        <p:tav tm="0">
                                          <p:val>
                                            <p:fltVal val="0"/>
                                          </p:val>
                                        </p:tav>
                                        <p:tav tm="100000">
                                          <p:val>
                                            <p:strVal val="#ppt_w"/>
                                          </p:val>
                                        </p:tav>
                                      </p:tavLst>
                                    </p:anim>
                                    <p:anim calcmode="lin" valueType="num">
                                      <p:cBhvr>
                                        <p:cTn id="65" dur="1000" fill="hold"/>
                                        <p:tgtEl>
                                          <p:spTgt spid="33">
                                            <p:txEl>
                                              <p:pRg st="7" end="7"/>
                                            </p:txEl>
                                          </p:spTgt>
                                        </p:tgtEl>
                                        <p:attrNameLst>
                                          <p:attrName>ppt_h</p:attrName>
                                        </p:attrNameLst>
                                      </p:cBhvr>
                                      <p:tavLst>
                                        <p:tav tm="0">
                                          <p:val>
                                            <p:fltVal val="0"/>
                                          </p:val>
                                        </p:tav>
                                        <p:tav tm="100000">
                                          <p:val>
                                            <p:strVal val="#ppt_h"/>
                                          </p:val>
                                        </p:tav>
                                      </p:tavLst>
                                    </p:anim>
                                    <p:anim calcmode="lin" valueType="num">
                                      <p:cBhvr>
                                        <p:cTn id="66" dur="1000" fill="hold"/>
                                        <p:tgtEl>
                                          <p:spTgt spid="33">
                                            <p:txEl>
                                              <p:pRg st="7" end="7"/>
                                            </p:txEl>
                                          </p:spTgt>
                                        </p:tgtEl>
                                        <p:attrNameLst>
                                          <p:attrName>style.rotation</p:attrName>
                                        </p:attrNameLst>
                                      </p:cBhvr>
                                      <p:tavLst>
                                        <p:tav tm="0">
                                          <p:val>
                                            <p:fltVal val="90"/>
                                          </p:val>
                                        </p:tav>
                                        <p:tav tm="100000">
                                          <p:val>
                                            <p:fltVal val="0"/>
                                          </p:val>
                                        </p:tav>
                                      </p:tavLst>
                                    </p:anim>
                                    <p:animEffect transition="in" filter="fade">
                                      <p:cBhvr>
                                        <p:cTn id="67" dur="1000"/>
                                        <p:tgtEl>
                                          <p:spTgt spid="33">
                                            <p:txEl>
                                              <p:pRg st="7" end="7"/>
                                            </p:txEl>
                                          </p:spTgt>
                                        </p:tgtEl>
                                      </p:cBhvr>
                                    </p:animEffect>
                                  </p:childTnLst>
                                </p:cTn>
                              </p:par>
                              <p:par>
                                <p:cTn id="68" presetID="31" presetClass="entr" presetSubtype="0" fill="hold" nodeType="withEffect">
                                  <p:stCondLst>
                                    <p:cond delay="0"/>
                                  </p:stCondLst>
                                  <p:childTnLst>
                                    <p:set>
                                      <p:cBhvr>
                                        <p:cTn id="69" dur="1" fill="hold">
                                          <p:stCondLst>
                                            <p:cond delay="0"/>
                                          </p:stCondLst>
                                        </p:cTn>
                                        <p:tgtEl>
                                          <p:spTgt spid="33">
                                            <p:txEl>
                                              <p:pRg st="8" end="8"/>
                                            </p:txEl>
                                          </p:spTgt>
                                        </p:tgtEl>
                                        <p:attrNameLst>
                                          <p:attrName>style.visibility</p:attrName>
                                        </p:attrNameLst>
                                      </p:cBhvr>
                                      <p:to>
                                        <p:strVal val="visible"/>
                                      </p:to>
                                    </p:set>
                                    <p:anim calcmode="lin" valueType="num">
                                      <p:cBhvr>
                                        <p:cTn id="70" dur="1000" fill="hold"/>
                                        <p:tgtEl>
                                          <p:spTgt spid="33">
                                            <p:txEl>
                                              <p:pRg st="8" end="8"/>
                                            </p:txEl>
                                          </p:spTgt>
                                        </p:tgtEl>
                                        <p:attrNameLst>
                                          <p:attrName>ppt_w</p:attrName>
                                        </p:attrNameLst>
                                      </p:cBhvr>
                                      <p:tavLst>
                                        <p:tav tm="0">
                                          <p:val>
                                            <p:fltVal val="0"/>
                                          </p:val>
                                        </p:tav>
                                        <p:tav tm="100000">
                                          <p:val>
                                            <p:strVal val="#ppt_w"/>
                                          </p:val>
                                        </p:tav>
                                      </p:tavLst>
                                    </p:anim>
                                    <p:anim calcmode="lin" valueType="num">
                                      <p:cBhvr>
                                        <p:cTn id="71" dur="1000" fill="hold"/>
                                        <p:tgtEl>
                                          <p:spTgt spid="33">
                                            <p:txEl>
                                              <p:pRg st="8" end="8"/>
                                            </p:txEl>
                                          </p:spTgt>
                                        </p:tgtEl>
                                        <p:attrNameLst>
                                          <p:attrName>ppt_h</p:attrName>
                                        </p:attrNameLst>
                                      </p:cBhvr>
                                      <p:tavLst>
                                        <p:tav tm="0">
                                          <p:val>
                                            <p:fltVal val="0"/>
                                          </p:val>
                                        </p:tav>
                                        <p:tav tm="100000">
                                          <p:val>
                                            <p:strVal val="#ppt_h"/>
                                          </p:val>
                                        </p:tav>
                                      </p:tavLst>
                                    </p:anim>
                                    <p:anim calcmode="lin" valueType="num">
                                      <p:cBhvr>
                                        <p:cTn id="72" dur="1000" fill="hold"/>
                                        <p:tgtEl>
                                          <p:spTgt spid="33">
                                            <p:txEl>
                                              <p:pRg st="8" end="8"/>
                                            </p:txEl>
                                          </p:spTgt>
                                        </p:tgtEl>
                                        <p:attrNameLst>
                                          <p:attrName>style.rotation</p:attrName>
                                        </p:attrNameLst>
                                      </p:cBhvr>
                                      <p:tavLst>
                                        <p:tav tm="0">
                                          <p:val>
                                            <p:fltVal val="90"/>
                                          </p:val>
                                        </p:tav>
                                        <p:tav tm="100000">
                                          <p:val>
                                            <p:fltVal val="0"/>
                                          </p:val>
                                        </p:tav>
                                      </p:tavLst>
                                    </p:anim>
                                    <p:animEffect transition="in" filter="fade">
                                      <p:cBhvr>
                                        <p:cTn id="73" dur="1000"/>
                                        <p:tgtEl>
                                          <p:spTgt spid="33">
                                            <p:txEl>
                                              <p:pRg st="8" end="8"/>
                                            </p:txEl>
                                          </p:spTgt>
                                        </p:tgtEl>
                                      </p:cBhvr>
                                    </p:animEffect>
                                  </p:childTnLst>
                                </p:cTn>
                              </p:par>
                            </p:childTnLst>
                          </p:cTn>
                        </p:par>
                        <p:par>
                          <p:cTn id="74" fill="hold">
                            <p:stCondLst>
                              <p:cond delay="4000"/>
                            </p:stCondLst>
                            <p:childTnLst>
                              <p:par>
                                <p:cTn id="75" presetID="53" presetClass="entr" presetSubtype="16" fill="hold" nodeType="after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500" fill="hold"/>
                                        <p:tgtEl>
                                          <p:spTgt spid="34"/>
                                        </p:tgtEl>
                                        <p:attrNameLst>
                                          <p:attrName>ppt_w</p:attrName>
                                        </p:attrNameLst>
                                      </p:cBhvr>
                                      <p:tavLst>
                                        <p:tav tm="0">
                                          <p:val>
                                            <p:fltVal val="0"/>
                                          </p:val>
                                        </p:tav>
                                        <p:tav tm="100000">
                                          <p:val>
                                            <p:strVal val="#ppt_w"/>
                                          </p:val>
                                        </p:tav>
                                      </p:tavLst>
                                    </p:anim>
                                    <p:anim calcmode="lin" valueType="num">
                                      <p:cBhvr>
                                        <p:cTn id="78" dur="500" fill="hold"/>
                                        <p:tgtEl>
                                          <p:spTgt spid="34"/>
                                        </p:tgtEl>
                                        <p:attrNameLst>
                                          <p:attrName>ppt_h</p:attrName>
                                        </p:attrNameLst>
                                      </p:cBhvr>
                                      <p:tavLst>
                                        <p:tav tm="0">
                                          <p:val>
                                            <p:fltVal val="0"/>
                                          </p:val>
                                        </p:tav>
                                        <p:tav tm="100000">
                                          <p:val>
                                            <p:strVal val="#ppt_h"/>
                                          </p:val>
                                        </p:tav>
                                      </p:tavLst>
                                    </p:anim>
                                    <p:animEffect transition="in" filter="fade">
                                      <p:cBhvr>
                                        <p:cTn id="7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1" grpId="0" animBg="1"/>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LinkedList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aphicFrame>
        <p:nvGraphicFramePr>
          <p:cNvPr id="29" name="表格 28">
            <a:extLst>
              <a:ext uri="{FF2B5EF4-FFF2-40B4-BE49-F238E27FC236}">
                <a16:creationId xmlns:a16="http://schemas.microsoft.com/office/drawing/2014/main" id="{DBD1DD25-87FE-43FA-BE7E-E537EB9A5A6D}"/>
              </a:ext>
            </a:extLst>
          </p:cNvPr>
          <p:cNvGraphicFramePr>
            <a:graphicFrameLocks noGrp="1"/>
          </p:cNvGraphicFramePr>
          <p:nvPr>
            <p:extLst>
              <p:ext uri="{D42A27DB-BD31-4B8C-83A1-F6EECF244321}">
                <p14:modId xmlns:p14="http://schemas.microsoft.com/office/powerpoint/2010/main" val="4117894442"/>
              </p:ext>
            </p:extLst>
          </p:nvPr>
        </p:nvGraphicFramePr>
        <p:xfrm>
          <a:off x="687053" y="1600625"/>
          <a:ext cx="10894077" cy="4113848"/>
        </p:xfrm>
        <a:graphic>
          <a:graphicData uri="http://schemas.openxmlformats.org/drawingml/2006/table">
            <a:tbl>
              <a:tblPr>
                <a:tableStyleId>{16D9F66E-5EB9-4882-86FB-DCBF35E3C3E4}</a:tableStyleId>
              </a:tblPr>
              <a:tblGrid>
                <a:gridCol w="1311594">
                  <a:extLst>
                    <a:ext uri="{9D8B030D-6E8A-4147-A177-3AD203B41FA5}">
                      <a16:colId xmlns:a16="http://schemas.microsoft.com/office/drawing/2014/main" val="20000"/>
                    </a:ext>
                  </a:extLst>
                </a:gridCol>
                <a:gridCol w="2312234">
                  <a:extLst>
                    <a:ext uri="{9D8B030D-6E8A-4147-A177-3AD203B41FA5}">
                      <a16:colId xmlns:a16="http://schemas.microsoft.com/office/drawing/2014/main" val="20001"/>
                    </a:ext>
                  </a:extLst>
                </a:gridCol>
                <a:gridCol w="7270249">
                  <a:extLst>
                    <a:ext uri="{9D8B030D-6E8A-4147-A177-3AD203B41FA5}">
                      <a16:colId xmlns:a16="http://schemas.microsoft.com/office/drawing/2014/main" val="20002"/>
                    </a:ext>
                  </a:extLst>
                </a:gridCol>
              </a:tblGrid>
              <a:tr h="316450">
                <a:tc>
                  <a:txBody>
                    <a:bodyPr/>
                    <a:lstStyle/>
                    <a:p>
                      <a:pPr algn="ctr">
                        <a:spcAft>
                          <a:spcPts val="0"/>
                        </a:spcAft>
                      </a:pPr>
                      <a:r>
                        <a:rPr lang="zh-CN" sz="2000" kern="100" dirty="0"/>
                        <a:t>返回类型</a:t>
                      </a:r>
                      <a:endParaRPr lang="zh-CN" sz="2000" kern="100" dirty="0">
                        <a:solidFill>
                          <a:schemeClr val="tx1"/>
                        </a:solidFill>
                        <a:latin typeface="Calibri"/>
                        <a:ea typeface="宋体"/>
                        <a:cs typeface="Times New Roman"/>
                      </a:endParaRPr>
                    </a:p>
                  </a:txBody>
                  <a:tcPr marL="68564" marR="68564" marT="0" marB="0" anchor="ctr">
                    <a:solidFill>
                      <a:srgbClr val="FFC000"/>
                    </a:solidFill>
                  </a:tcPr>
                </a:tc>
                <a:tc>
                  <a:txBody>
                    <a:bodyPr/>
                    <a:lstStyle/>
                    <a:p>
                      <a:pPr algn="ctr">
                        <a:spcAft>
                          <a:spcPts val="0"/>
                        </a:spcAft>
                      </a:pPr>
                      <a:r>
                        <a:rPr lang="zh-CN" sz="2000" kern="100" dirty="0"/>
                        <a:t>方法名 </a:t>
                      </a:r>
                      <a:endParaRPr lang="zh-CN" sz="2000" kern="100" dirty="0">
                        <a:solidFill>
                          <a:schemeClr val="tx1"/>
                        </a:solidFill>
                        <a:latin typeface="Calibri"/>
                        <a:ea typeface="宋体"/>
                        <a:cs typeface="Times New Roman"/>
                      </a:endParaRPr>
                    </a:p>
                  </a:txBody>
                  <a:tcPr marL="68564" marR="68564" marT="0" marB="0" anchor="ctr">
                    <a:solidFill>
                      <a:srgbClr val="FFC000"/>
                    </a:solidFill>
                  </a:tcPr>
                </a:tc>
                <a:tc>
                  <a:txBody>
                    <a:bodyPr/>
                    <a:lstStyle/>
                    <a:p>
                      <a:pPr algn="ctr">
                        <a:spcAft>
                          <a:spcPts val="0"/>
                        </a:spcAft>
                      </a:pPr>
                      <a:r>
                        <a:rPr lang="zh-CN" sz="2000" kern="100" dirty="0"/>
                        <a:t>方法功能</a:t>
                      </a:r>
                      <a:endParaRPr lang="zh-CN" sz="2000" kern="100" dirty="0">
                        <a:solidFill>
                          <a:schemeClr val="tx1"/>
                        </a:solidFill>
                        <a:latin typeface="Calibri"/>
                        <a:ea typeface="宋体"/>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316450">
                <a:tc>
                  <a:txBody>
                    <a:bodyPr/>
                    <a:lstStyle/>
                    <a:p>
                      <a:pPr algn="l">
                        <a:spcAft>
                          <a:spcPts val="0"/>
                        </a:spcAft>
                      </a:pPr>
                      <a:r>
                        <a:rPr lang="en-US" sz="2000" kern="100"/>
                        <a:t>boolean</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kern="100"/>
                        <a:t>add(E e)</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a:t>将元素</a:t>
                      </a:r>
                      <a:r>
                        <a:rPr lang="en-US" sz="2000" kern="100"/>
                        <a:t>e</a:t>
                      </a:r>
                      <a:r>
                        <a:rPr lang="zh-CN" sz="2000" kern="100"/>
                        <a:t>加到列表的末尾</a:t>
                      </a:r>
                      <a:endParaRPr lang="zh-CN" sz="2000" kern="10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1"/>
                  </a:ext>
                </a:extLst>
              </a:tr>
              <a:tr h="632899">
                <a:tc>
                  <a:txBody>
                    <a:bodyPr/>
                    <a:lstStyle/>
                    <a:p>
                      <a:pPr algn="l">
                        <a:spcAft>
                          <a:spcPts val="0"/>
                        </a:spcAft>
                      </a:pPr>
                      <a:r>
                        <a:rPr lang="en-US" sz="2000" kern="100"/>
                        <a:t>void</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u="none" strike="noStrike" kern="100" dirty="0"/>
                        <a:t>add</a:t>
                      </a:r>
                      <a:r>
                        <a:rPr lang="en-US" sz="2000" kern="100" dirty="0"/>
                        <a:t>(</a:t>
                      </a:r>
                      <a:r>
                        <a:rPr lang="en-US" sz="2000" kern="100" dirty="0" err="1"/>
                        <a:t>int</a:t>
                      </a:r>
                      <a:r>
                        <a:rPr lang="en-US" sz="2000" kern="100" dirty="0"/>
                        <a:t> index, </a:t>
                      </a:r>
                      <a:r>
                        <a:rPr lang="en-US" sz="2000" u="none" strike="noStrike" kern="100" dirty="0"/>
                        <a:t>E</a:t>
                      </a:r>
                      <a:r>
                        <a:rPr lang="en-US" sz="2000" kern="100" dirty="0"/>
                        <a:t> element)</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dirty="0"/>
                        <a:t>把元素</a:t>
                      </a:r>
                      <a:r>
                        <a:rPr lang="en-US" sz="2000" kern="100" dirty="0"/>
                        <a:t>e</a:t>
                      </a:r>
                      <a:r>
                        <a:rPr lang="zh-CN" sz="2000" kern="100" dirty="0"/>
                        <a:t>插入到列表</a:t>
                      </a:r>
                      <a:r>
                        <a:rPr lang="en-US" sz="2000" kern="100" dirty="0"/>
                        <a:t>index</a:t>
                      </a:r>
                      <a:r>
                        <a:rPr lang="zh-CN" sz="2000" kern="100" dirty="0"/>
                        <a:t>所指位置，原位置元素顺序后移</a:t>
                      </a:r>
                      <a:endParaRPr lang="zh-CN" sz="2000" kern="100" dirty="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2"/>
                  </a:ext>
                </a:extLst>
              </a:tr>
              <a:tr h="316450">
                <a:tc>
                  <a:txBody>
                    <a:bodyPr/>
                    <a:lstStyle/>
                    <a:p>
                      <a:pPr algn="l">
                        <a:spcAft>
                          <a:spcPts val="0"/>
                        </a:spcAft>
                      </a:pPr>
                      <a:r>
                        <a:rPr lang="en-US" sz="2000" kern="100"/>
                        <a:t>void</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u="none" strike="noStrike" kern="100" dirty="0" err="1"/>
                        <a:t>addFirst</a:t>
                      </a:r>
                      <a:r>
                        <a:rPr lang="en-US" sz="2000" kern="100" dirty="0"/>
                        <a:t>(</a:t>
                      </a:r>
                      <a:r>
                        <a:rPr lang="en-US" sz="2000" u="none" strike="noStrike" kern="100" dirty="0"/>
                        <a:t>E</a:t>
                      </a:r>
                      <a:r>
                        <a:rPr lang="en-US" sz="2000" kern="100" dirty="0"/>
                        <a:t> </a:t>
                      </a:r>
                      <a:r>
                        <a:rPr lang="en-US" sz="2000" kern="100" dirty="0" err="1"/>
                        <a:t>e</a:t>
                      </a:r>
                      <a:r>
                        <a:rPr lang="en-US" sz="2000" kern="100" dirty="0"/>
                        <a:t>)</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a:t>将元素</a:t>
                      </a:r>
                      <a:r>
                        <a:rPr lang="en-US" sz="2000" kern="100"/>
                        <a:t>e</a:t>
                      </a:r>
                      <a:r>
                        <a:rPr lang="zh-CN" sz="2000" kern="100"/>
                        <a:t>插入到列表的头部</a:t>
                      </a:r>
                      <a:endParaRPr lang="zh-CN" sz="2000" kern="10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3"/>
                  </a:ext>
                </a:extLst>
              </a:tr>
              <a:tr h="316450">
                <a:tc>
                  <a:txBody>
                    <a:bodyPr/>
                    <a:lstStyle/>
                    <a:p>
                      <a:pPr algn="l">
                        <a:spcAft>
                          <a:spcPts val="0"/>
                        </a:spcAft>
                      </a:pPr>
                      <a:r>
                        <a:rPr lang="en-US" sz="2000" kern="100" dirty="0"/>
                        <a:t>E</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kern="100"/>
                        <a:t>getFirst()</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a:t>返回列表的头部元素</a:t>
                      </a:r>
                      <a:endParaRPr lang="zh-CN" sz="2000" kern="10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4"/>
                  </a:ext>
                </a:extLst>
              </a:tr>
              <a:tr h="316450">
                <a:tc>
                  <a:txBody>
                    <a:bodyPr/>
                    <a:lstStyle/>
                    <a:p>
                      <a:pPr algn="l">
                        <a:spcAft>
                          <a:spcPts val="0"/>
                        </a:spcAft>
                      </a:pPr>
                      <a:r>
                        <a:rPr lang="en-US" sz="2000" kern="100" dirty="0" err="1"/>
                        <a:t>int</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u="none" strike="noStrike" kern="100" dirty="0" err="1">
                          <a:hlinkClick r:id="rId2" action="ppaction://hlinkfile"/>
                        </a:rPr>
                        <a:t>indexOf</a:t>
                      </a:r>
                      <a:r>
                        <a:rPr lang="en-US" sz="2000" kern="100" dirty="0"/>
                        <a:t>(</a:t>
                      </a:r>
                      <a:r>
                        <a:rPr lang="en-US" sz="2000" u="none" strike="noStrike" kern="100" dirty="0"/>
                        <a:t>Object</a:t>
                      </a:r>
                      <a:r>
                        <a:rPr lang="en-US" sz="2000" kern="100" dirty="0"/>
                        <a:t> o)</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a:t>返回元素</a:t>
                      </a:r>
                      <a:r>
                        <a:rPr lang="en-US" sz="2000" kern="100"/>
                        <a:t>o</a:t>
                      </a:r>
                      <a:r>
                        <a:rPr lang="zh-CN" sz="2000" kern="100"/>
                        <a:t>在列表中第</a:t>
                      </a:r>
                      <a:r>
                        <a:rPr lang="en-US" sz="2000" kern="100"/>
                        <a:t>1</a:t>
                      </a:r>
                      <a:r>
                        <a:rPr lang="zh-CN" sz="2000" kern="100"/>
                        <a:t>次出现的位置。如果无元素</a:t>
                      </a:r>
                      <a:r>
                        <a:rPr lang="en-US" sz="2000" kern="100"/>
                        <a:t>o</a:t>
                      </a:r>
                      <a:r>
                        <a:rPr lang="zh-CN" sz="2000" kern="100"/>
                        <a:t>，则返回</a:t>
                      </a:r>
                      <a:r>
                        <a:rPr lang="en-US" sz="2000" kern="100"/>
                        <a:t>-1</a:t>
                      </a:r>
                      <a:endParaRPr lang="zh-CN" sz="2000" kern="10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5"/>
                  </a:ext>
                </a:extLst>
              </a:tr>
              <a:tr h="316450">
                <a:tc>
                  <a:txBody>
                    <a:bodyPr/>
                    <a:lstStyle/>
                    <a:p>
                      <a:pPr algn="l">
                        <a:spcAft>
                          <a:spcPts val="0"/>
                        </a:spcAft>
                      </a:pPr>
                      <a:r>
                        <a:rPr lang="en-US" sz="2000" kern="100"/>
                        <a:t>boolean</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u="none" strike="noStrike" kern="100" dirty="0" err="1"/>
                        <a:t>offerFirst</a:t>
                      </a:r>
                      <a:r>
                        <a:rPr lang="en-US" sz="2000" kern="100" dirty="0"/>
                        <a:t>(</a:t>
                      </a:r>
                      <a:r>
                        <a:rPr lang="en-US" sz="2000" u="none" strike="noStrike" kern="100" dirty="0"/>
                        <a:t>E</a:t>
                      </a:r>
                      <a:r>
                        <a:rPr lang="en-US" sz="2000" kern="100" dirty="0"/>
                        <a:t> </a:t>
                      </a:r>
                      <a:r>
                        <a:rPr lang="en-US" sz="2000" kern="100" dirty="0" err="1"/>
                        <a:t>e</a:t>
                      </a:r>
                      <a:r>
                        <a:rPr lang="en-US" sz="2000" kern="100" dirty="0"/>
                        <a:t>)</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a:t>将元素</a:t>
                      </a:r>
                      <a:r>
                        <a:rPr lang="en-US" sz="2000" kern="100"/>
                        <a:t>e</a:t>
                      </a:r>
                      <a:r>
                        <a:rPr lang="zh-CN" sz="2000" kern="100"/>
                        <a:t>插入到列表的头部</a:t>
                      </a:r>
                      <a:endParaRPr lang="zh-CN" sz="2000" kern="10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6"/>
                  </a:ext>
                </a:extLst>
              </a:tr>
              <a:tr h="632899">
                <a:tc>
                  <a:txBody>
                    <a:bodyPr/>
                    <a:lstStyle/>
                    <a:p>
                      <a:pPr algn="l">
                        <a:spcAft>
                          <a:spcPts val="0"/>
                        </a:spcAft>
                      </a:pPr>
                      <a:r>
                        <a:rPr lang="en-US" sz="2000" kern="100" dirty="0"/>
                        <a:t>E</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u="none" strike="noStrike" kern="100" dirty="0" err="1"/>
                        <a:t>pollLast</a:t>
                      </a:r>
                      <a:r>
                        <a:rPr lang="en-US" sz="2000" kern="100" dirty="0"/>
                        <a:t>()</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dirty="0"/>
                        <a:t>返回列表中尾部元素并且从表中删除该元素。如果表空，则返回</a:t>
                      </a:r>
                      <a:r>
                        <a:rPr lang="en-US" sz="2000" kern="100" dirty="0"/>
                        <a:t>null</a:t>
                      </a:r>
                      <a:endParaRPr lang="zh-CN" sz="2000" kern="100" dirty="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7"/>
                  </a:ext>
                </a:extLst>
              </a:tr>
              <a:tr h="316450">
                <a:tc>
                  <a:txBody>
                    <a:bodyPr/>
                    <a:lstStyle/>
                    <a:p>
                      <a:pPr algn="l">
                        <a:spcAft>
                          <a:spcPts val="0"/>
                        </a:spcAft>
                      </a:pPr>
                      <a:r>
                        <a:rPr lang="en-US" sz="2000" kern="100"/>
                        <a:t>E</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u="none" strike="noStrike" kern="100" dirty="0"/>
                        <a:t>pop</a:t>
                      </a:r>
                      <a:r>
                        <a:rPr lang="en-US" sz="2000" kern="100" dirty="0"/>
                        <a:t>()</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a:t>栈顶元素出栈</a:t>
                      </a:r>
                      <a:endParaRPr lang="zh-CN" sz="2000" kern="10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8"/>
                  </a:ext>
                </a:extLst>
              </a:tr>
              <a:tr h="316450">
                <a:tc>
                  <a:txBody>
                    <a:bodyPr/>
                    <a:lstStyle/>
                    <a:p>
                      <a:pPr algn="l">
                        <a:spcAft>
                          <a:spcPts val="0"/>
                        </a:spcAft>
                      </a:pPr>
                      <a:r>
                        <a:rPr lang="en-US" sz="2000" kern="100"/>
                        <a:t>void</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u="none" strike="noStrike" kern="100" dirty="0"/>
                        <a:t>push</a:t>
                      </a:r>
                      <a:r>
                        <a:rPr lang="en-US" sz="2000" kern="100" dirty="0"/>
                        <a:t>(</a:t>
                      </a:r>
                      <a:r>
                        <a:rPr lang="en-US" sz="2000" u="none" strike="noStrike" kern="100" dirty="0"/>
                        <a:t>E</a:t>
                      </a:r>
                      <a:r>
                        <a:rPr lang="en-US" sz="2000" kern="100" dirty="0"/>
                        <a:t> </a:t>
                      </a:r>
                      <a:r>
                        <a:rPr lang="en-US" sz="2000" kern="100" dirty="0" err="1"/>
                        <a:t>e</a:t>
                      </a:r>
                      <a:r>
                        <a:rPr lang="en-US" sz="2000" kern="100" dirty="0"/>
                        <a:t>)</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dirty="0"/>
                        <a:t>元素</a:t>
                      </a:r>
                      <a:r>
                        <a:rPr lang="en-US" sz="2000" kern="100" dirty="0"/>
                        <a:t>e</a:t>
                      </a:r>
                      <a:r>
                        <a:rPr lang="zh-CN" sz="2000" kern="100" dirty="0"/>
                        <a:t>入栈</a:t>
                      </a:r>
                      <a:endParaRPr lang="zh-CN" sz="2000" kern="100" dirty="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09"/>
                  </a:ext>
                </a:extLst>
              </a:tr>
              <a:tr h="316450">
                <a:tc>
                  <a:txBody>
                    <a:bodyPr/>
                    <a:lstStyle/>
                    <a:p>
                      <a:pPr algn="l">
                        <a:spcAft>
                          <a:spcPts val="0"/>
                        </a:spcAft>
                      </a:pPr>
                      <a:r>
                        <a:rPr lang="en-US" sz="2000" kern="100"/>
                        <a:t>E</a:t>
                      </a:r>
                      <a:endParaRPr lang="zh-CN" sz="2000" kern="100">
                        <a:solidFill>
                          <a:schemeClr val="tx1"/>
                        </a:solidFill>
                        <a:latin typeface="Calibri"/>
                        <a:ea typeface="宋体"/>
                        <a:cs typeface="Times New Roman"/>
                      </a:endParaRPr>
                    </a:p>
                  </a:txBody>
                  <a:tcPr marL="68564" marR="68564" marT="0" marB="0" anchor="ctr"/>
                </a:tc>
                <a:tc>
                  <a:txBody>
                    <a:bodyPr/>
                    <a:lstStyle/>
                    <a:p>
                      <a:pPr algn="l">
                        <a:spcAft>
                          <a:spcPts val="0"/>
                        </a:spcAft>
                      </a:pPr>
                      <a:r>
                        <a:rPr lang="en-US" sz="2000" u="none" strike="noStrike" kern="100" dirty="0" err="1"/>
                        <a:t>removeFirst</a:t>
                      </a:r>
                      <a:r>
                        <a:rPr lang="en-US" sz="2000" kern="100" dirty="0"/>
                        <a:t>()</a:t>
                      </a:r>
                      <a:endParaRPr lang="zh-CN" sz="2000" kern="100" dirty="0">
                        <a:solidFill>
                          <a:schemeClr val="tx1"/>
                        </a:solidFill>
                        <a:latin typeface="Calibri"/>
                        <a:ea typeface="宋体"/>
                        <a:cs typeface="Times New Roman"/>
                      </a:endParaRPr>
                    </a:p>
                  </a:txBody>
                  <a:tcPr marL="68564" marR="68564" marT="0" marB="0" anchor="ctr"/>
                </a:tc>
                <a:tc>
                  <a:txBody>
                    <a:bodyPr/>
                    <a:lstStyle/>
                    <a:p>
                      <a:pPr algn="l">
                        <a:spcAft>
                          <a:spcPts val="0"/>
                        </a:spcAft>
                      </a:pPr>
                      <a:r>
                        <a:rPr lang="zh-CN" sz="2000" kern="100" dirty="0"/>
                        <a:t>从列表中删除头部元素并返回该元素</a:t>
                      </a:r>
                      <a:endParaRPr lang="zh-CN" sz="2000" kern="100" dirty="0">
                        <a:solidFill>
                          <a:schemeClr val="tx1"/>
                        </a:solidFill>
                        <a:latin typeface="Calibri"/>
                        <a:ea typeface="宋体"/>
                        <a:cs typeface="Times New Roman"/>
                      </a:endParaRPr>
                    </a:p>
                  </a:txBody>
                  <a:tcPr marL="68564" marR="68564" marT="0" marB="0" anchor="ctr"/>
                </a:tc>
                <a:extLst>
                  <a:ext uri="{0D108BD9-81ED-4DB2-BD59-A6C34878D82A}">
                    <a16:rowId xmlns:a16="http://schemas.microsoft.com/office/drawing/2014/main" val="10010"/>
                  </a:ext>
                </a:extLst>
              </a:tr>
            </a:tbl>
          </a:graphicData>
        </a:graphic>
      </p:graphicFrame>
      <p:sp>
        <p:nvSpPr>
          <p:cNvPr id="30" name="Rectangle 1">
            <a:extLst>
              <a:ext uri="{FF2B5EF4-FFF2-40B4-BE49-F238E27FC236}">
                <a16:creationId xmlns:a16="http://schemas.microsoft.com/office/drawing/2014/main" id="{53214BA6-7D2D-4992-B8AD-BAF462D464FE}"/>
              </a:ext>
            </a:extLst>
          </p:cNvPr>
          <p:cNvSpPr>
            <a:spLocks noChangeArrowheads="1"/>
          </p:cNvSpPr>
          <p:nvPr/>
        </p:nvSpPr>
        <p:spPr bwMode="auto">
          <a:xfrm>
            <a:off x="2286882" y="1037319"/>
            <a:ext cx="5866043" cy="369247"/>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539642" algn="ctr" defTabSz="914217" fontAlgn="base">
              <a:spcBef>
                <a:spcPct val="0"/>
              </a:spcBef>
              <a:spcAft>
                <a:spcPct val="0"/>
              </a:spcAft>
            </a:pPr>
            <a:r>
              <a:rPr lang="en-US" altLang="zh-CN" b="1" dirty="0" err="1">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LinkedList</a:t>
            </a:r>
            <a:r>
              <a:rPr lang="zh-CN" altLang="en-US"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类的部分方法</a:t>
            </a:r>
          </a:p>
        </p:txBody>
      </p:sp>
      <p:sp>
        <p:nvSpPr>
          <p:cNvPr id="31" name="Freeform 3">
            <a:extLst>
              <a:ext uri="{FF2B5EF4-FFF2-40B4-BE49-F238E27FC236}">
                <a16:creationId xmlns:a16="http://schemas.microsoft.com/office/drawing/2014/main" id="{8F87E4DD-ACC9-44D0-9BEA-ACE6C8A0E9E3}"/>
              </a:ext>
            </a:extLst>
          </p:cNvPr>
          <p:cNvSpPr/>
          <p:nvPr/>
        </p:nvSpPr>
        <p:spPr>
          <a:xfrm>
            <a:off x="-7811" y="6019994"/>
            <a:ext cx="12231120" cy="83800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lumMod val="95000"/>
                  <a:lumOff val="5000"/>
                </a:schemeClr>
              </a:solidFill>
              <a:latin typeface="仿宋" panose="02010609060101010101" pitchFamily="49" charset="-122"/>
              <a:ea typeface="仿宋" panose="02010609060101010101" pitchFamily="49" charset="-122"/>
            </a:endParaRPr>
          </a:p>
        </p:txBody>
      </p:sp>
      <p:sp>
        <p:nvSpPr>
          <p:cNvPr id="51" name="内容占位符 2">
            <a:extLst>
              <a:ext uri="{FF2B5EF4-FFF2-40B4-BE49-F238E27FC236}">
                <a16:creationId xmlns:a16="http://schemas.microsoft.com/office/drawing/2014/main" id="{C37FDF04-A706-4FEF-B2CE-FF73346D8FA3}"/>
              </a:ext>
            </a:extLst>
          </p:cNvPr>
          <p:cNvSpPr txBox="1">
            <a:spLocks/>
          </p:cNvSpPr>
          <p:nvPr/>
        </p:nvSpPr>
        <p:spPr>
          <a:xfrm>
            <a:off x="1257451" y="6019994"/>
            <a:ext cx="10204828" cy="76182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bg1">
                    <a:lumMod val="95000"/>
                  </a:schemeClr>
                </a:solidFill>
                <a:latin typeface="仿宋" panose="02010609060101010101" pitchFamily="49" charset="-122"/>
                <a:ea typeface="仿宋" panose="02010609060101010101" pitchFamily="49" charset="-122"/>
              </a:rPr>
              <a:t>【</a:t>
            </a:r>
            <a:r>
              <a:rPr lang="zh-CN" altLang="en-US" sz="2400" dirty="0">
                <a:solidFill>
                  <a:schemeClr val="bg1">
                    <a:lumMod val="95000"/>
                  </a:schemeClr>
                </a:solidFill>
                <a:latin typeface="仿宋" panose="02010609060101010101" pitchFamily="49" charset="-122"/>
                <a:ea typeface="仿宋" panose="02010609060101010101" pitchFamily="49" charset="-122"/>
              </a:rPr>
              <a:t>例</a:t>
            </a:r>
            <a:r>
              <a:rPr lang="en-US" altLang="zh-CN" sz="2400" dirty="0">
                <a:solidFill>
                  <a:schemeClr val="bg1">
                    <a:lumMod val="95000"/>
                  </a:schemeClr>
                </a:solidFill>
                <a:latin typeface="仿宋" panose="02010609060101010101" pitchFamily="49" charset="-122"/>
                <a:ea typeface="仿宋" panose="02010609060101010101" pitchFamily="49" charset="-122"/>
              </a:rPr>
              <a:t>7.6】</a:t>
            </a:r>
            <a:r>
              <a:rPr lang="zh-CN" altLang="en-US" sz="2400" dirty="0">
                <a:solidFill>
                  <a:schemeClr val="bg1">
                    <a:lumMod val="95000"/>
                  </a:schemeClr>
                </a:solidFill>
                <a:latin typeface="仿宋" panose="02010609060101010101" pitchFamily="49" charset="-122"/>
                <a:ea typeface="仿宋" panose="02010609060101010101" pitchFamily="49" charset="-122"/>
              </a:rPr>
              <a:t>求小于某个正整数的所有素数。 </a:t>
            </a:r>
            <a:r>
              <a:rPr lang="en-US" altLang="zh-CN" sz="2400" dirty="0">
                <a:solidFill>
                  <a:srgbClr val="FFFF00"/>
                </a:solidFill>
                <a:latin typeface="仿宋" panose="02010609060101010101" pitchFamily="49" charset="-122"/>
                <a:ea typeface="仿宋" panose="02010609060101010101" pitchFamily="49" charset="-122"/>
                <a:hlinkClick r:id="rId3" action="ppaction://hlinkfile"/>
              </a:rPr>
              <a:t>Example7_06.java</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52" name="Freeform 125">
            <a:extLst>
              <a:ext uri="{FF2B5EF4-FFF2-40B4-BE49-F238E27FC236}">
                <a16:creationId xmlns:a16="http://schemas.microsoft.com/office/drawing/2014/main" id="{21B4E8CB-490E-4F4A-A241-A9D9F46F0B1D}"/>
              </a:ext>
            </a:extLst>
          </p:cNvPr>
          <p:cNvSpPr>
            <a:spLocks noEditPoints="1"/>
          </p:cNvSpPr>
          <p:nvPr/>
        </p:nvSpPr>
        <p:spPr bwMode="auto">
          <a:xfrm>
            <a:off x="949113" y="6096177"/>
            <a:ext cx="352168" cy="455508"/>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95000"/>
                  <a:lumOff val="5000"/>
                </a:schemeClr>
              </a:solidFill>
              <a:latin typeface="仿宋" panose="02010609060101010101" pitchFamily="49" charset="-122"/>
              <a:ea typeface="仿宋" panose="02010609060101010101" pitchFamily="49" charset="-122"/>
            </a:endParaRPr>
          </a:p>
        </p:txBody>
      </p:sp>
      <p:sp>
        <p:nvSpPr>
          <p:cNvPr id="53" name="Freeform 126">
            <a:extLst>
              <a:ext uri="{FF2B5EF4-FFF2-40B4-BE49-F238E27FC236}">
                <a16:creationId xmlns:a16="http://schemas.microsoft.com/office/drawing/2014/main" id="{B71DB568-7332-4973-A1E5-8717D628575E}"/>
              </a:ext>
            </a:extLst>
          </p:cNvPr>
          <p:cNvSpPr>
            <a:spLocks noEditPoints="1"/>
          </p:cNvSpPr>
          <p:nvPr/>
        </p:nvSpPr>
        <p:spPr bwMode="auto">
          <a:xfrm>
            <a:off x="1074495" y="6288221"/>
            <a:ext cx="126971" cy="168236"/>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95000"/>
                  <a:lumOff val="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099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p:cTn id="24" dur="1000" fill="hold"/>
                                        <p:tgtEl>
                                          <p:spTgt spid="29"/>
                                        </p:tgtEl>
                                        <p:attrNameLst>
                                          <p:attrName>ppt_w</p:attrName>
                                        </p:attrNameLst>
                                      </p:cBhvr>
                                      <p:tavLst>
                                        <p:tav tm="0">
                                          <p:val>
                                            <p:fltVal val="0"/>
                                          </p:val>
                                        </p:tav>
                                        <p:tav tm="100000">
                                          <p:val>
                                            <p:strVal val="#ppt_w"/>
                                          </p:val>
                                        </p:tav>
                                      </p:tavLst>
                                    </p:anim>
                                    <p:anim calcmode="lin" valueType="num">
                                      <p:cBhvr>
                                        <p:cTn id="25" dur="1000" fill="hold"/>
                                        <p:tgtEl>
                                          <p:spTgt spid="29"/>
                                        </p:tgtEl>
                                        <p:attrNameLst>
                                          <p:attrName>ppt_h</p:attrName>
                                        </p:attrNameLst>
                                      </p:cBhvr>
                                      <p:tavLst>
                                        <p:tav tm="0">
                                          <p:val>
                                            <p:fltVal val="0"/>
                                          </p:val>
                                        </p:tav>
                                        <p:tav tm="100000">
                                          <p:val>
                                            <p:strVal val="#ppt_h"/>
                                          </p:val>
                                        </p:tav>
                                      </p:tavLst>
                                    </p:anim>
                                    <p:anim calcmode="lin" valueType="num">
                                      <p:cBhvr>
                                        <p:cTn id="26" dur="1000" fill="hold"/>
                                        <p:tgtEl>
                                          <p:spTgt spid="29"/>
                                        </p:tgtEl>
                                        <p:attrNameLst>
                                          <p:attrName>style.rotation</p:attrName>
                                        </p:attrNameLst>
                                      </p:cBhvr>
                                      <p:tavLst>
                                        <p:tav tm="0">
                                          <p:val>
                                            <p:fltVal val="90"/>
                                          </p:val>
                                        </p:tav>
                                        <p:tav tm="100000">
                                          <p:val>
                                            <p:fltVal val="0"/>
                                          </p:val>
                                        </p:tav>
                                      </p:tavLst>
                                    </p:anim>
                                    <p:animEffect transition="in" filter="fade">
                                      <p:cBhvr>
                                        <p:cTn id="27" dur="1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500"/>
                            </p:stCondLst>
                            <p:childTnLst>
                              <p:par>
                                <p:cTn id="34" presetID="31"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p:cTn id="36" dur="1000" fill="hold"/>
                                        <p:tgtEl>
                                          <p:spTgt spid="52"/>
                                        </p:tgtEl>
                                        <p:attrNameLst>
                                          <p:attrName>ppt_w</p:attrName>
                                        </p:attrNameLst>
                                      </p:cBhvr>
                                      <p:tavLst>
                                        <p:tav tm="0">
                                          <p:val>
                                            <p:fltVal val="0"/>
                                          </p:val>
                                        </p:tav>
                                        <p:tav tm="100000">
                                          <p:val>
                                            <p:strVal val="#ppt_w"/>
                                          </p:val>
                                        </p:tav>
                                      </p:tavLst>
                                    </p:anim>
                                    <p:anim calcmode="lin" valueType="num">
                                      <p:cBhvr>
                                        <p:cTn id="37" dur="1000" fill="hold"/>
                                        <p:tgtEl>
                                          <p:spTgt spid="52"/>
                                        </p:tgtEl>
                                        <p:attrNameLst>
                                          <p:attrName>ppt_h</p:attrName>
                                        </p:attrNameLst>
                                      </p:cBhvr>
                                      <p:tavLst>
                                        <p:tav tm="0">
                                          <p:val>
                                            <p:fltVal val="0"/>
                                          </p:val>
                                        </p:tav>
                                        <p:tav tm="100000">
                                          <p:val>
                                            <p:strVal val="#ppt_h"/>
                                          </p:val>
                                        </p:tav>
                                      </p:tavLst>
                                    </p:anim>
                                    <p:anim calcmode="lin" valueType="num">
                                      <p:cBhvr>
                                        <p:cTn id="38" dur="1000" fill="hold"/>
                                        <p:tgtEl>
                                          <p:spTgt spid="52"/>
                                        </p:tgtEl>
                                        <p:attrNameLst>
                                          <p:attrName>style.rotation</p:attrName>
                                        </p:attrNameLst>
                                      </p:cBhvr>
                                      <p:tavLst>
                                        <p:tav tm="0">
                                          <p:val>
                                            <p:fltVal val="90"/>
                                          </p:val>
                                        </p:tav>
                                        <p:tav tm="100000">
                                          <p:val>
                                            <p:fltVal val="0"/>
                                          </p:val>
                                        </p:tav>
                                      </p:tavLst>
                                    </p:anim>
                                    <p:animEffect transition="in" filter="fade">
                                      <p:cBhvr>
                                        <p:cTn id="39" dur="1000"/>
                                        <p:tgtEl>
                                          <p:spTgt spid="52"/>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1000" fill="hold"/>
                                        <p:tgtEl>
                                          <p:spTgt spid="53"/>
                                        </p:tgtEl>
                                        <p:attrNameLst>
                                          <p:attrName>ppt_w</p:attrName>
                                        </p:attrNameLst>
                                      </p:cBhvr>
                                      <p:tavLst>
                                        <p:tav tm="0">
                                          <p:val>
                                            <p:fltVal val="0"/>
                                          </p:val>
                                        </p:tav>
                                        <p:tav tm="100000">
                                          <p:val>
                                            <p:strVal val="#ppt_w"/>
                                          </p:val>
                                        </p:tav>
                                      </p:tavLst>
                                    </p:anim>
                                    <p:anim calcmode="lin" valueType="num">
                                      <p:cBhvr>
                                        <p:cTn id="43" dur="1000" fill="hold"/>
                                        <p:tgtEl>
                                          <p:spTgt spid="53"/>
                                        </p:tgtEl>
                                        <p:attrNameLst>
                                          <p:attrName>ppt_h</p:attrName>
                                        </p:attrNameLst>
                                      </p:cBhvr>
                                      <p:tavLst>
                                        <p:tav tm="0">
                                          <p:val>
                                            <p:fltVal val="0"/>
                                          </p:val>
                                        </p:tav>
                                        <p:tav tm="100000">
                                          <p:val>
                                            <p:strVal val="#ppt_h"/>
                                          </p:val>
                                        </p:tav>
                                      </p:tavLst>
                                    </p:anim>
                                    <p:anim calcmode="lin" valueType="num">
                                      <p:cBhvr>
                                        <p:cTn id="44" dur="1000" fill="hold"/>
                                        <p:tgtEl>
                                          <p:spTgt spid="53"/>
                                        </p:tgtEl>
                                        <p:attrNameLst>
                                          <p:attrName>style.rotation</p:attrName>
                                        </p:attrNameLst>
                                      </p:cBhvr>
                                      <p:tavLst>
                                        <p:tav tm="0">
                                          <p:val>
                                            <p:fltVal val="90"/>
                                          </p:val>
                                        </p:tav>
                                        <p:tav tm="100000">
                                          <p:val>
                                            <p:fltVal val="0"/>
                                          </p:val>
                                        </p:tav>
                                      </p:tavLst>
                                    </p:anim>
                                    <p:animEffect transition="in" filter="fade">
                                      <p:cBhvr>
                                        <p:cTn id="45" dur="1000"/>
                                        <p:tgtEl>
                                          <p:spTgt spid="53"/>
                                        </p:tgtEl>
                                      </p:cBhvr>
                                    </p:animEffect>
                                  </p:childTnLst>
                                </p:cTn>
                              </p:par>
                            </p:childTnLst>
                          </p:cTn>
                        </p:par>
                        <p:par>
                          <p:cTn id="46" fill="hold">
                            <p:stCondLst>
                              <p:cond delay="1500"/>
                            </p:stCondLst>
                            <p:childTnLst>
                              <p:par>
                                <p:cTn id="47" presetID="2" presetClass="entr" presetSubtype="2"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1+#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6" grpId="0" animBg="1"/>
      <p:bldP spid="30" grpId="0"/>
      <p:bldP spid="31" grpId="0" animBg="1"/>
      <p:bldP spid="51" grpId="0"/>
      <p:bldP spid="52" grpId="0" animBg="1"/>
      <p:bldP spid="5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6"/>
          <p:cNvSpPr/>
          <p:nvPr/>
        </p:nvSpPr>
        <p:spPr>
          <a:xfrm>
            <a:off x="6120464" y="3160877"/>
            <a:ext cx="3047295"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b="1">
              <a:solidFill>
                <a:srgbClr val="FF0000"/>
              </a:solidFill>
              <a:latin typeface="仿宋" panose="02010609060101010101" pitchFamily="49" charset="-122"/>
              <a:ea typeface="仿宋" panose="02010609060101010101" pitchFamily="49" charset="-122"/>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60" name="组合 59"/>
          <p:cNvGrpSpPr/>
          <p:nvPr/>
        </p:nvGrpSpPr>
        <p:grpSpPr>
          <a:xfrm>
            <a:off x="5257994" y="1600623"/>
            <a:ext cx="549719" cy="617843"/>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69" name="TextBox 68"/>
          <p:cNvSpPr txBox="1"/>
          <p:nvPr/>
        </p:nvSpPr>
        <p:spPr>
          <a:xfrm>
            <a:off x="6078740" y="1745999"/>
            <a:ext cx="266558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grpSp>
        <p:nvGrpSpPr>
          <p:cNvPr id="70" name="组合 69"/>
          <p:cNvGrpSpPr/>
          <p:nvPr/>
        </p:nvGrpSpPr>
        <p:grpSpPr>
          <a:xfrm>
            <a:off x="5275254" y="2369435"/>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14811"/>
            <a:ext cx="2780714"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grpSp>
        <p:nvGrpSpPr>
          <p:cNvPr id="100" name="组合 99"/>
          <p:cNvGrpSpPr/>
          <p:nvPr/>
        </p:nvGrpSpPr>
        <p:grpSpPr>
          <a:xfrm>
            <a:off x="5275254" y="3131259"/>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09" name="TextBox 108"/>
          <p:cNvSpPr txBox="1"/>
          <p:nvPr/>
        </p:nvSpPr>
        <p:spPr>
          <a:xfrm>
            <a:off x="6096000" y="3276635"/>
            <a:ext cx="2091397" cy="369332"/>
          </a:xfrm>
          <a:prstGeom prst="rect">
            <a:avLst/>
          </a:prstGeom>
          <a:noFill/>
        </p:spPr>
        <p:txBody>
          <a:bodyPr wrap="square" rtlCol="0">
            <a:spAutoFit/>
          </a:bodyPr>
          <a:lstStyle/>
          <a:p>
            <a:r>
              <a:rPr lang="en-US" altLang="zh-CN" b="1" dirty="0">
                <a:solidFill>
                  <a:schemeClr val="bg1"/>
                </a:solidFill>
                <a:latin typeface="仿宋" panose="02010609060101010101" pitchFamily="49" charset="-122"/>
                <a:ea typeface="仿宋" panose="02010609060101010101" pitchFamily="49" charset="-122"/>
              </a:rPr>
              <a:t>7.4   Set</a:t>
            </a:r>
            <a:r>
              <a:rPr lang="zh-CN" altLang="en-US" b="1" dirty="0">
                <a:solidFill>
                  <a:schemeClr val="bg1"/>
                </a:solidFill>
                <a:latin typeface="仿宋" panose="02010609060101010101" pitchFamily="49" charset="-122"/>
                <a:ea typeface="仿宋" panose="02010609060101010101" pitchFamily="49" charset="-122"/>
              </a:rPr>
              <a:t>集合</a:t>
            </a:r>
          </a:p>
        </p:txBody>
      </p:sp>
      <p:sp>
        <p:nvSpPr>
          <p:cNvPr id="3" name="TextBox 2"/>
          <p:cNvSpPr txBox="1"/>
          <p:nvPr/>
        </p:nvSpPr>
        <p:spPr>
          <a:xfrm>
            <a:off x="6096794" y="1044539"/>
            <a:ext cx="190455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grpSp>
        <p:nvGrpSpPr>
          <p:cNvPr id="48" name="组合 47"/>
          <p:cNvGrpSpPr/>
          <p:nvPr/>
        </p:nvGrpSpPr>
        <p:grpSpPr>
          <a:xfrm>
            <a:off x="5275254" y="3893083"/>
            <a:ext cx="549719" cy="617843"/>
            <a:chOff x="279401" y="2698750"/>
            <a:chExt cx="1473200" cy="1655763"/>
          </a:xfrm>
        </p:grpSpPr>
        <p:sp>
          <p:nvSpPr>
            <p:cNvPr id="4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86" name="TextBox 85"/>
          <p:cNvSpPr txBox="1"/>
          <p:nvPr/>
        </p:nvSpPr>
        <p:spPr>
          <a:xfrm>
            <a:off x="6096001" y="4038459"/>
            <a:ext cx="178190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grpSp>
        <p:nvGrpSpPr>
          <p:cNvPr id="87" name="组合 86"/>
          <p:cNvGrpSpPr/>
          <p:nvPr/>
        </p:nvGrpSpPr>
        <p:grpSpPr>
          <a:xfrm>
            <a:off x="5275254" y="4654906"/>
            <a:ext cx="549719" cy="617843"/>
            <a:chOff x="279401" y="2698750"/>
            <a:chExt cx="1473200" cy="1655763"/>
          </a:xfrm>
        </p:grpSpPr>
        <p:sp>
          <p:nvSpPr>
            <p:cNvPr id="8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96" name="TextBox 95"/>
          <p:cNvSpPr txBox="1"/>
          <p:nvPr/>
        </p:nvSpPr>
        <p:spPr>
          <a:xfrm>
            <a:off x="6096001" y="4800282"/>
            <a:ext cx="251342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97" name="组合 96"/>
          <p:cNvGrpSpPr/>
          <p:nvPr/>
        </p:nvGrpSpPr>
        <p:grpSpPr>
          <a:xfrm>
            <a:off x="5275254" y="5485924"/>
            <a:ext cx="549719" cy="617843"/>
            <a:chOff x="279401" y="2698750"/>
            <a:chExt cx="1473200" cy="1655763"/>
          </a:xfrm>
        </p:grpSpPr>
        <p:sp>
          <p:nvSpPr>
            <p:cNvPr id="9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17" name="TextBox 116"/>
          <p:cNvSpPr txBox="1"/>
          <p:nvPr/>
        </p:nvSpPr>
        <p:spPr>
          <a:xfrm>
            <a:off x="6096000" y="5631300"/>
            <a:ext cx="2091397"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7.7   </a:t>
            </a:r>
            <a:r>
              <a:rPr lang="zh-CN" altLang="en-US" b="1" dirty="0">
                <a:latin typeface="仿宋" panose="02010609060101010101" pitchFamily="49" charset="-122"/>
                <a:ea typeface="仿宋" panose="02010609060101010101" pitchFamily="49" charset="-122"/>
              </a:rPr>
              <a:t>小结</a:t>
            </a:r>
          </a:p>
        </p:txBody>
      </p:sp>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5104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Set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DC68847C-BF1D-44F1-B11F-5C0A54B4893D}"/>
              </a:ext>
            </a:extLst>
          </p:cNvPr>
          <p:cNvSpPr txBox="1">
            <a:spLocks/>
          </p:cNvSpPr>
          <p:nvPr/>
        </p:nvSpPr>
        <p:spPr>
          <a:xfrm>
            <a:off x="915992" y="2260092"/>
            <a:ext cx="10357194" cy="222750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Set</a:t>
            </a:r>
            <a:r>
              <a:rPr lang="zh-CN" altLang="en-US"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接口的定义形式：</a:t>
            </a:r>
          </a:p>
          <a:p>
            <a:pPr marL="0" indent="985641">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public interface Set&lt;E&gt; extends Collection&lt;E&gt;</a:t>
            </a:r>
          </a:p>
          <a:p>
            <a:pPr marL="0" indent="457109">
              <a:lnSpc>
                <a:spcPct val="130000"/>
              </a:lnSpc>
              <a:spcBef>
                <a:spcPts val="0"/>
              </a:spcBef>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Set</a:t>
            </a:r>
            <a:r>
              <a:rPr lang="zh-CN" altLang="en-US"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实现了</a:t>
            </a:r>
            <a:r>
              <a:rPr lang="en-US" altLang="zh-CN"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Collection</a:t>
            </a:r>
            <a:r>
              <a:rPr lang="zh-CN" altLang="en-US"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接口定义的所有操作。</a:t>
            </a:r>
          </a:p>
          <a:p>
            <a:pPr marL="0" indent="457109">
              <a:lnSpc>
                <a:spcPct val="130000"/>
              </a:lnSpc>
              <a:spcBef>
                <a:spcPts val="0"/>
              </a:spcBef>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Set</a:t>
            </a:r>
            <a:r>
              <a:rPr lang="zh-CN" altLang="en-US"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还能利用相关方法实现数学上的集合运算，如交集、并集、差集</a:t>
            </a:r>
          </a:p>
          <a:p>
            <a:pPr marL="0" indent="457109">
              <a:lnSpc>
                <a:spcPct val="130000"/>
              </a:lnSpc>
              <a:spcBef>
                <a:spcPts val="0"/>
              </a:spcBef>
              <a:buNone/>
            </a:pPr>
            <a:endParaRPr lang="en-US" altLang="zh-CN" sz="2400"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104568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2" presetClass="entr" presetSubtype="3" fill="hold" nodeType="after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anim calcmode="lin" valueType="num">
                                      <p:cBhvr additive="base">
                                        <p:cTn id="29" dur="500" fill="hold"/>
                                        <p:tgtEl>
                                          <p:spTgt spid="27">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nodeType="clickEffect">
                                  <p:stCondLst>
                                    <p:cond delay="0"/>
                                  </p:stCondLst>
                                  <p:childTnLst>
                                    <p:set>
                                      <p:cBhvr>
                                        <p:cTn id="34" dur="1" fill="hold">
                                          <p:stCondLst>
                                            <p:cond delay="0"/>
                                          </p:stCondLst>
                                        </p:cTn>
                                        <p:tgtEl>
                                          <p:spTgt spid="27">
                                            <p:txEl>
                                              <p:pRg st="2" end="2"/>
                                            </p:txEl>
                                          </p:spTgt>
                                        </p:tgtEl>
                                        <p:attrNameLst>
                                          <p:attrName>style.visibility</p:attrName>
                                        </p:attrNameLst>
                                      </p:cBhvr>
                                      <p:to>
                                        <p:strVal val="visible"/>
                                      </p:to>
                                    </p:set>
                                    <p:anim calcmode="lin" valueType="num">
                                      <p:cBhvr additive="base">
                                        <p:cTn id="35"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nodeType="clickEffect">
                                  <p:stCondLst>
                                    <p:cond delay="0"/>
                                  </p:stCondLst>
                                  <p:childTnLst>
                                    <p:set>
                                      <p:cBhvr>
                                        <p:cTn id="40" dur="1" fill="hold">
                                          <p:stCondLst>
                                            <p:cond delay="0"/>
                                          </p:stCondLst>
                                        </p:cTn>
                                        <p:tgtEl>
                                          <p:spTgt spid="27">
                                            <p:txEl>
                                              <p:pRg st="3" end="3"/>
                                            </p:txEl>
                                          </p:spTgt>
                                        </p:tgtEl>
                                        <p:attrNameLst>
                                          <p:attrName>style.visibility</p:attrName>
                                        </p:attrNameLst>
                                      </p:cBhvr>
                                      <p:to>
                                        <p:strVal val="visible"/>
                                      </p:to>
                                    </p:set>
                                    <p:anim calcmode="lin" valueType="num">
                                      <p:cBhvr additive="base">
                                        <p:cTn id="41"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Set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Rectangle 1">
            <a:extLst>
              <a:ext uri="{FF2B5EF4-FFF2-40B4-BE49-F238E27FC236}">
                <a16:creationId xmlns:a16="http://schemas.microsoft.com/office/drawing/2014/main" id="{E7EDC30A-93A5-47DF-ABF4-02C0C0C0148E}"/>
              </a:ext>
            </a:extLst>
          </p:cNvPr>
          <p:cNvSpPr>
            <a:spLocks noChangeArrowheads="1"/>
          </p:cNvSpPr>
          <p:nvPr/>
        </p:nvSpPr>
        <p:spPr bwMode="auto">
          <a:xfrm>
            <a:off x="3766387" y="2467188"/>
            <a:ext cx="3752908"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indent="539642" algn="ctr" defTabSz="914217" fontAlgn="base">
              <a:spcBef>
                <a:spcPct val="0"/>
              </a:spcBef>
              <a:spcAft>
                <a:spcPct val="0"/>
              </a:spcAft>
            </a:pPr>
            <a:r>
              <a:rPr lang="zh-CN" altLang="en-US"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表</a:t>
            </a:r>
            <a:r>
              <a:rPr lang="en-US" altLang="zh-CN"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 </a:t>
            </a:r>
            <a:r>
              <a:rPr lang="zh-CN" altLang="en-US" b="1" dirty="0">
                <a:solidFill>
                  <a:schemeClr val="tx1">
                    <a:lumMod val="95000"/>
                    <a:lumOff val="5000"/>
                  </a:schemeClr>
                </a:solidFill>
                <a:latin typeface="仿宋" panose="02010609060101010101" pitchFamily="49" charset="-122"/>
                <a:ea typeface="仿宋" panose="02010609060101010101" pitchFamily="49" charset="-122"/>
                <a:cs typeface="Times New Roman" pitchFamily="18" charset="0"/>
              </a:rPr>
              <a:t>常用的集合运算方法说明</a:t>
            </a:r>
          </a:p>
        </p:txBody>
      </p:sp>
      <p:graphicFrame>
        <p:nvGraphicFramePr>
          <p:cNvPr id="29" name="表格 28">
            <a:extLst>
              <a:ext uri="{FF2B5EF4-FFF2-40B4-BE49-F238E27FC236}">
                <a16:creationId xmlns:a16="http://schemas.microsoft.com/office/drawing/2014/main" id="{04D915FC-2B70-4322-8825-97DBED81987D}"/>
              </a:ext>
            </a:extLst>
          </p:cNvPr>
          <p:cNvGraphicFramePr>
            <a:graphicFrameLocks noGrp="1"/>
          </p:cNvGraphicFramePr>
          <p:nvPr>
            <p:extLst>
              <p:ext uri="{D42A27DB-BD31-4B8C-83A1-F6EECF244321}">
                <p14:modId xmlns:p14="http://schemas.microsoft.com/office/powerpoint/2010/main" val="3276832497"/>
              </p:ext>
            </p:extLst>
          </p:nvPr>
        </p:nvGraphicFramePr>
        <p:xfrm>
          <a:off x="306140" y="2958805"/>
          <a:ext cx="11579720" cy="2361654"/>
        </p:xfrm>
        <a:graphic>
          <a:graphicData uri="http://schemas.openxmlformats.org/drawingml/2006/table">
            <a:tbl>
              <a:tblPr firstRow="1" firstCol="1" bandRow="1" bandCol="1">
                <a:tableStyleId>{93296810-A885-4BE3-A3E7-6D5BEEA58F35}</a:tableStyleId>
              </a:tblPr>
              <a:tblGrid>
                <a:gridCol w="1893893">
                  <a:extLst>
                    <a:ext uri="{9D8B030D-6E8A-4147-A177-3AD203B41FA5}">
                      <a16:colId xmlns:a16="http://schemas.microsoft.com/office/drawing/2014/main" val="20000"/>
                    </a:ext>
                  </a:extLst>
                </a:gridCol>
                <a:gridCol w="3438873">
                  <a:extLst>
                    <a:ext uri="{9D8B030D-6E8A-4147-A177-3AD203B41FA5}">
                      <a16:colId xmlns:a16="http://schemas.microsoft.com/office/drawing/2014/main" val="20001"/>
                    </a:ext>
                  </a:extLst>
                </a:gridCol>
                <a:gridCol w="6246954">
                  <a:extLst>
                    <a:ext uri="{9D8B030D-6E8A-4147-A177-3AD203B41FA5}">
                      <a16:colId xmlns:a16="http://schemas.microsoft.com/office/drawing/2014/main" val="20002"/>
                    </a:ext>
                  </a:extLst>
                </a:gridCol>
              </a:tblGrid>
              <a:tr h="357434">
                <a:tc>
                  <a:txBody>
                    <a:bodyPr/>
                    <a:lstStyle/>
                    <a:p>
                      <a:pPr indent="540385" algn="l">
                        <a:spcAft>
                          <a:spcPts val="0"/>
                        </a:spcAft>
                      </a:pPr>
                      <a:r>
                        <a:rPr lang="zh-CN" sz="2000" kern="100" dirty="0">
                          <a:effectLst/>
                        </a:rPr>
                        <a:t>集合运算</a:t>
                      </a:r>
                      <a:endParaRPr lang="zh-CN" sz="2000" b="0" kern="100" dirty="0">
                        <a:effectLst/>
                        <a:latin typeface="+mn-ea"/>
                        <a:ea typeface="+mn-ea"/>
                      </a:endParaRPr>
                    </a:p>
                  </a:txBody>
                  <a:tcPr marL="68564" marR="68564" marT="0" marB="0" anchor="ctr"/>
                </a:tc>
                <a:tc>
                  <a:txBody>
                    <a:bodyPr/>
                    <a:lstStyle/>
                    <a:p>
                      <a:pPr indent="540385" algn="l">
                        <a:spcAft>
                          <a:spcPts val="0"/>
                        </a:spcAft>
                      </a:pPr>
                      <a:r>
                        <a:rPr lang="zh-CN" sz="2000" kern="100" dirty="0">
                          <a:effectLst/>
                        </a:rPr>
                        <a:t>对应方法</a:t>
                      </a:r>
                      <a:endParaRPr lang="zh-CN" sz="2000" b="0" kern="100" dirty="0">
                        <a:effectLst/>
                        <a:latin typeface="+mn-ea"/>
                        <a:ea typeface="+mn-ea"/>
                      </a:endParaRPr>
                    </a:p>
                  </a:txBody>
                  <a:tcPr marL="68564" marR="68564" marT="0" marB="0" anchor="ctr"/>
                </a:tc>
                <a:tc>
                  <a:txBody>
                    <a:bodyPr/>
                    <a:lstStyle/>
                    <a:p>
                      <a:pPr indent="540385" algn="l">
                        <a:spcAft>
                          <a:spcPts val="0"/>
                        </a:spcAft>
                      </a:pPr>
                      <a:r>
                        <a:rPr lang="zh-CN" sz="2000" kern="100" dirty="0">
                          <a:effectLst/>
                        </a:rPr>
                        <a:t>实现功能</a:t>
                      </a:r>
                      <a:endParaRPr lang="zh-CN" sz="2000" b="0" kern="100" dirty="0">
                        <a:effectLst/>
                        <a:latin typeface="+mn-ea"/>
                        <a:ea typeface="+mn-ea"/>
                      </a:endParaRPr>
                    </a:p>
                  </a:txBody>
                  <a:tcPr marL="68564" marR="68564" marT="0" marB="0" anchor="ctr"/>
                </a:tc>
                <a:extLst>
                  <a:ext uri="{0D108BD9-81ED-4DB2-BD59-A6C34878D82A}">
                    <a16:rowId xmlns:a16="http://schemas.microsoft.com/office/drawing/2014/main" val="10000"/>
                  </a:ext>
                </a:extLst>
              </a:tr>
              <a:tr h="480572">
                <a:tc>
                  <a:txBody>
                    <a:bodyPr/>
                    <a:lstStyle/>
                    <a:p>
                      <a:pPr indent="540385" algn="l">
                        <a:spcAft>
                          <a:spcPts val="0"/>
                        </a:spcAft>
                      </a:pPr>
                      <a:r>
                        <a:rPr lang="zh-CN" sz="2000" kern="100" dirty="0">
                          <a:effectLst/>
                        </a:rPr>
                        <a:t>并集</a:t>
                      </a:r>
                      <a:endParaRPr lang="zh-CN" sz="2000" b="0" kern="100" dirty="0">
                        <a:effectLst/>
                        <a:latin typeface="+mn-ea"/>
                        <a:ea typeface="+mn-ea"/>
                      </a:endParaRPr>
                    </a:p>
                  </a:txBody>
                  <a:tcPr marL="68564" marR="68564" marT="0" marB="0" anchor="ctr"/>
                </a:tc>
                <a:tc>
                  <a:txBody>
                    <a:bodyPr/>
                    <a:lstStyle/>
                    <a:p>
                      <a:pPr indent="540385" algn="l">
                        <a:spcAft>
                          <a:spcPts val="0"/>
                        </a:spcAft>
                      </a:pPr>
                      <a:r>
                        <a:rPr lang="en-US" sz="2000" kern="100" dirty="0" err="1">
                          <a:effectLst/>
                        </a:rPr>
                        <a:t>addAll</a:t>
                      </a:r>
                      <a:r>
                        <a:rPr lang="en-US" sz="2000" kern="100" dirty="0">
                          <a:effectLst/>
                        </a:rPr>
                        <a:t>(Collection c)</a:t>
                      </a:r>
                      <a:endParaRPr lang="zh-CN" sz="2000" b="0" kern="100" dirty="0">
                        <a:effectLst/>
                        <a:latin typeface="+mn-ea"/>
                        <a:ea typeface="+mn-ea"/>
                      </a:endParaRPr>
                    </a:p>
                  </a:txBody>
                  <a:tcPr marL="68564" marR="68564" marT="0" marB="0" anchor="ctr"/>
                </a:tc>
                <a:tc>
                  <a:txBody>
                    <a:bodyPr/>
                    <a:lstStyle/>
                    <a:p>
                      <a:pPr indent="540385" algn="l">
                        <a:spcAft>
                          <a:spcPts val="0"/>
                        </a:spcAft>
                      </a:pPr>
                      <a:r>
                        <a:rPr lang="zh-CN" sz="2000" kern="100" dirty="0">
                          <a:effectLst/>
                        </a:rPr>
                        <a:t>得到两个集合的并集，结果保存到当前集合中</a:t>
                      </a:r>
                      <a:endParaRPr lang="zh-CN" sz="2000" b="0" kern="100" dirty="0">
                        <a:effectLst/>
                        <a:latin typeface="+mn-ea"/>
                        <a:ea typeface="+mn-ea"/>
                      </a:endParaRPr>
                    </a:p>
                  </a:txBody>
                  <a:tcPr marL="68564" marR="68564" marT="0" marB="0" anchor="ctr"/>
                </a:tc>
                <a:extLst>
                  <a:ext uri="{0D108BD9-81ED-4DB2-BD59-A6C34878D82A}">
                    <a16:rowId xmlns:a16="http://schemas.microsoft.com/office/drawing/2014/main" val="10001"/>
                  </a:ext>
                </a:extLst>
              </a:tr>
              <a:tr h="457094">
                <a:tc>
                  <a:txBody>
                    <a:bodyPr/>
                    <a:lstStyle/>
                    <a:p>
                      <a:pPr indent="540385" algn="l">
                        <a:spcAft>
                          <a:spcPts val="0"/>
                        </a:spcAft>
                      </a:pPr>
                      <a:r>
                        <a:rPr lang="zh-CN" sz="2000" kern="100" dirty="0">
                          <a:effectLst/>
                        </a:rPr>
                        <a:t>交集</a:t>
                      </a:r>
                      <a:endParaRPr lang="zh-CN" sz="2000" b="0" kern="100" dirty="0">
                        <a:effectLst/>
                        <a:latin typeface="+mn-ea"/>
                        <a:ea typeface="+mn-ea"/>
                      </a:endParaRPr>
                    </a:p>
                  </a:txBody>
                  <a:tcPr marL="68564" marR="68564" marT="0" marB="0" anchor="ctr"/>
                </a:tc>
                <a:tc>
                  <a:txBody>
                    <a:bodyPr/>
                    <a:lstStyle/>
                    <a:p>
                      <a:pPr indent="540385" algn="l">
                        <a:spcAft>
                          <a:spcPts val="0"/>
                        </a:spcAft>
                      </a:pPr>
                      <a:r>
                        <a:rPr lang="en-US" sz="2000" kern="100" dirty="0" err="1">
                          <a:effectLst/>
                        </a:rPr>
                        <a:t>retainAll</a:t>
                      </a:r>
                      <a:r>
                        <a:rPr lang="en-US" sz="2000" kern="100" dirty="0">
                          <a:effectLst/>
                        </a:rPr>
                        <a:t>(Collection c)</a:t>
                      </a:r>
                      <a:endParaRPr lang="zh-CN" sz="2000" b="0" kern="100" dirty="0">
                        <a:effectLst/>
                        <a:latin typeface="+mn-ea"/>
                        <a:ea typeface="+mn-ea"/>
                      </a:endParaRPr>
                    </a:p>
                  </a:txBody>
                  <a:tcPr marL="68564" marR="68564" marT="0" marB="0" anchor="ctr"/>
                </a:tc>
                <a:tc>
                  <a:txBody>
                    <a:bodyPr/>
                    <a:lstStyle/>
                    <a:p>
                      <a:pPr indent="540385" algn="l">
                        <a:spcAft>
                          <a:spcPts val="0"/>
                        </a:spcAft>
                      </a:pPr>
                      <a:r>
                        <a:rPr lang="zh-CN" sz="2000" kern="100" dirty="0">
                          <a:effectLst/>
                        </a:rPr>
                        <a:t>得到两个集合的交集，结果保存到当前集合中</a:t>
                      </a:r>
                      <a:endParaRPr lang="zh-CN" sz="2000" b="0" kern="100" dirty="0">
                        <a:effectLst/>
                        <a:latin typeface="+mn-ea"/>
                        <a:ea typeface="+mn-ea"/>
                      </a:endParaRPr>
                    </a:p>
                  </a:txBody>
                  <a:tcPr marL="68564" marR="68564" marT="0" marB="0" anchor="ctr"/>
                </a:tc>
                <a:extLst>
                  <a:ext uri="{0D108BD9-81ED-4DB2-BD59-A6C34878D82A}">
                    <a16:rowId xmlns:a16="http://schemas.microsoft.com/office/drawing/2014/main" val="10002"/>
                  </a:ext>
                </a:extLst>
              </a:tr>
              <a:tr h="533277">
                <a:tc>
                  <a:txBody>
                    <a:bodyPr/>
                    <a:lstStyle/>
                    <a:p>
                      <a:pPr indent="540385" algn="l">
                        <a:spcAft>
                          <a:spcPts val="0"/>
                        </a:spcAft>
                      </a:pPr>
                      <a:r>
                        <a:rPr lang="zh-CN" sz="2000" kern="100" dirty="0">
                          <a:effectLst/>
                        </a:rPr>
                        <a:t>差集</a:t>
                      </a:r>
                      <a:endParaRPr lang="zh-CN" sz="2000" b="0" kern="100" dirty="0">
                        <a:effectLst/>
                        <a:latin typeface="+mn-ea"/>
                        <a:ea typeface="+mn-ea"/>
                      </a:endParaRPr>
                    </a:p>
                  </a:txBody>
                  <a:tcPr marL="68564" marR="68564" marT="0" marB="0" anchor="ctr"/>
                </a:tc>
                <a:tc>
                  <a:txBody>
                    <a:bodyPr/>
                    <a:lstStyle/>
                    <a:p>
                      <a:pPr indent="540385" algn="l">
                        <a:spcAft>
                          <a:spcPts val="0"/>
                        </a:spcAft>
                      </a:pPr>
                      <a:r>
                        <a:rPr lang="en-US" sz="2000" kern="100" dirty="0" err="1">
                          <a:effectLst/>
                        </a:rPr>
                        <a:t>removeAll</a:t>
                      </a:r>
                      <a:r>
                        <a:rPr lang="en-US" sz="2000" kern="100" dirty="0">
                          <a:effectLst/>
                        </a:rPr>
                        <a:t>(Collection c)</a:t>
                      </a:r>
                      <a:endParaRPr lang="zh-CN" sz="2000" b="0" kern="100" dirty="0">
                        <a:effectLst/>
                        <a:latin typeface="+mn-ea"/>
                        <a:ea typeface="+mn-ea"/>
                      </a:endParaRPr>
                    </a:p>
                  </a:txBody>
                  <a:tcPr marL="68564" marR="68564" marT="0" marB="0" anchor="ctr"/>
                </a:tc>
                <a:tc>
                  <a:txBody>
                    <a:bodyPr/>
                    <a:lstStyle/>
                    <a:p>
                      <a:pPr indent="540385" algn="l">
                        <a:spcAft>
                          <a:spcPts val="0"/>
                        </a:spcAft>
                      </a:pPr>
                      <a:r>
                        <a:rPr lang="zh-CN" sz="2000" kern="100" dirty="0">
                          <a:effectLst/>
                        </a:rPr>
                        <a:t>得到两个集合的差集，结果保存到当前集合中</a:t>
                      </a:r>
                      <a:endParaRPr lang="zh-CN" sz="2000" b="0" kern="100" dirty="0">
                        <a:effectLst/>
                        <a:latin typeface="+mn-ea"/>
                        <a:ea typeface="+mn-ea"/>
                      </a:endParaRPr>
                    </a:p>
                  </a:txBody>
                  <a:tcPr marL="68564" marR="68564" marT="0" marB="0" anchor="ctr"/>
                </a:tc>
                <a:extLst>
                  <a:ext uri="{0D108BD9-81ED-4DB2-BD59-A6C34878D82A}">
                    <a16:rowId xmlns:a16="http://schemas.microsoft.com/office/drawing/2014/main" val="10003"/>
                  </a:ext>
                </a:extLst>
              </a:tr>
              <a:tr h="533277">
                <a:tc>
                  <a:txBody>
                    <a:bodyPr/>
                    <a:lstStyle/>
                    <a:p>
                      <a:pPr indent="540385" algn="l">
                        <a:spcAft>
                          <a:spcPts val="0"/>
                        </a:spcAft>
                      </a:pPr>
                      <a:r>
                        <a:rPr lang="zh-CN" sz="2000" kern="100" dirty="0">
                          <a:effectLst/>
                        </a:rPr>
                        <a:t>超集</a:t>
                      </a:r>
                      <a:endParaRPr lang="zh-CN" sz="2000" b="0" kern="100" dirty="0">
                        <a:effectLst/>
                        <a:latin typeface="+mn-ea"/>
                        <a:ea typeface="+mn-ea"/>
                      </a:endParaRPr>
                    </a:p>
                  </a:txBody>
                  <a:tcPr marL="68564" marR="68564" marT="0" marB="0" anchor="ctr"/>
                </a:tc>
                <a:tc>
                  <a:txBody>
                    <a:bodyPr/>
                    <a:lstStyle/>
                    <a:p>
                      <a:pPr indent="540385" algn="l">
                        <a:spcAft>
                          <a:spcPts val="0"/>
                        </a:spcAft>
                      </a:pPr>
                      <a:r>
                        <a:rPr lang="en-US" sz="2000" kern="100" dirty="0" err="1">
                          <a:effectLst/>
                        </a:rPr>
                        <a:t>containsAll</a:t>
                      </a:r>
                      <a:r>
                        <a:rPr lang="en-US" sz="2000" kern="100" dirty="0">
                          <a:effectLst/>
                        </a:rPr>
                        <a:t>(Collection c)</a:t>
                      </a:r>
                      <a:endParaRPr lang="zh-CN" sz="2000" b="0" kern="100" dirty="0">
                        <a:effectLst/>
                        <a:latin typeface="+mn-ea"/>
                        <a:ea typeface="+mn-ea"/>
                      </a:endParaRPr>
                    </a:p>
                  </a:txBody>
                  <a:tcPr marL="68564" marR="68564" marT="0" marB="0" anchor="ctr"/>
                </a:tc>
                <a:tc>
                  <a:txBody>
                    <a:bodyPr/>
                    <a:lstStyle/>
                    <a:p>
                      <a:pPr indent="540385" algn="l">
                        <a:spcAft>
                          <a:spcPts val="0"/>
                        </a:spcAft>
                      </a:pPr>
                      <a:r>
                        <a:rPr lang="zh-CN" sz="2000" kern="100" dirty="0">
                          <a:effectLst/>
                        </a:rPr>
                        <a:t>当前集合是否包含集合</a:t>
                      </a:r>
                      <a:r>
                        <a:rPr lang="en-US" sz="2000" kern="100" dirty="0">
                          <a:effectLst/>
                        </a:rPr>
                        <a:t>c</a:t>
                      </a:r>
                      <a:r>
                        <a:rPr lang="zh-CN" sz="2000" kern="100" dirty="0">
                          <a:effectLst/>
                        </a:rPr>
                        <a:t>的所有元素，是返回</a:t>
                      </a:r>
                      <a:r>
                        <a:rPr lang="en-US" sz="2000" kern="100" dirty="0">
                          <a:effectLst/>
                        </a:rPr>
                        <a:t>true</a:t>
                      </a:r>
                      <a:endParaRPr lang="zh-CN" sz="2000" b="0" kern="100" dirty="0">
                        <a:effectLst/>
                        <a:latin typeface="+mn-ea"/>
                        <a:ea typeface="+mn-ea"/>
                      </a:endParaRPr>
                    </a:p>
                  </a:txBody>
                  <a:tcPr marL="68564" marR="68564"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7232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21" presetClass="entr" presetSubtype="4"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heel(4)">
                                      <p:cBhvr>
                                        <p:cTn id="3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HashSet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C2F7773C-ABC2-47BE-A8D0-F909E033E0FD}"/>
              </a:ext>
            </a:extLst>
          </p:cNvPr>
          <p:cNvSpPr txBox="1">
            <a:spLocks/>
          </p:cNvSpPr>
          <p:nvPr/>
        </p:nvSpPr>
        <p:spPr>
          <a:xfrm>
            <a:off x="1381361" y="2508807"/>
            <a:ext cx="9038272" cy="300280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err="1">
                <a:latin typeface="仿宋" panose="02010609060101010101" pitchFamily="49" charset="-122"/>
                <a:ea typeface="仿宋" panose="02010609060101010101" pitchFamily="49" charset="-122"/>
              </a:rPr>
              <a:t>HashSet</a:t>
            </a:r>
            <a:r>
              <a:rPr lang="zh-CN" altLang="en-US" sz="2400" dirty="0">
                <a:latin typeface="仿宋" panose="02010609060101010101" pitchFamily="49" charset="-122"/>
                <a:ea typeface="仿宋" panose="02010609060101010101" pitchFamily="49" charset="-122"/>
              </a:rPr>
              <a:t>的定义形式：</a:t>
            </a:r>
          </a:p>
          <a:p>
            <a:pPr indent="722169"/>
            <a:r>
              <a:rPr lang="en-US" altLang="zh-CN" sz="2400" b="1" dirty="0">
                <a:solidFill>
                  <a:schemeClr val="tx1"/>
                </a:solidFill>
                <a:latin typeface="仿宋" panose="02010609060101010101" pitchFamily="49" charset="-122"/>
                <a:ea typeface="仿宋" panose="02010609060101010101" pitchFamily="49" charset="-122"/>
              </a:rPr>
              <a:t>public class </a:t>
            </a:r>
            <a:r>
              <a:rPr lang="en-US" altLang="zh-CN" sz="2400" b="1" dirty="0" err="1">
                <a:solidFill>
                  <a:schemeClr val="tx1"/>
                </a:solidFill>
                <a:latin typeface="仿宋" panose="02010609060101010101" pitchFamily="49" charset="-122"/>
                <a:ea typeface="仿宋" panose="02010609060101010101" pitchFamily="49" charset="-122"/>
              </a:rPr>
              <a:t>HashSet</a:t>
            </a:r>
            <a:r>
              <a:rPr lang="en-US" altLang="zh-CN" sz="2400" b="1" dirty="0">
                <a:solidFill>
                  <a:schemeClr val="tx1"/>
                </a:solidFill>
                <a:latin typeface="仿宋" panose="02010609060101010101" pitchFamily="49" charset="-122"/>
                <a:ea typeface="仿宋" panose="02010609060101010101" pitchFamily="49" charset="-122"/>
              </a:rPr>
              <a:t>&lt;E&gt;extends </a:t>
            </a:r>
            <a:r>
              <a:rPr lang="en-US" altLang="zh-CN" sz="2400" b="1" dirty="0" err="1">
                <a:solidFill>
                  <a:schemeClr val="tx1"/>
                </a:solidFill>
                <a:latin typeface="仿宋" panose="02010609060101010101" pitchFamily="49" charset="-122"/>
                <a:ea typeface="仿宋" panose="02010609060101010101" pitchFamily="49" charset="-122"/>
              </a:rPr>
              <a:t>AbstractSet</a:t>
            </a:r>
            <a:r>
              <a:rPr lang="en-US" altLang="zh-CN" sz="2400" b="1" dirty="0">
                <a:solidFill>
                  <a:schemeClr val="tx1"/>
                </a:solidFill>
                <a:latin typeface="仿宋" panose="02010609060101010101" pitchFamily="49" charset="-122"/>
                <a:ea typeface="仿宋" panose="02010609060101010101" pitchFamily="49" charset="-122"/>
              </a:rPr>
              <a:t>&lt;E&gt;</a:t>
            </a:r>
          </a:p>
          <a:p>
            <a:pPr indent="1347518"/>
            <a:r>
              <a:rPr lang="en-US" altLang="zh-CN" sz="2400" b="1" dirty="0">
                <a:solidFill>
                  <a:schemeClr val="tx1"/>
                </a:solidFill>
                <a:latin typeface="仿宋" panose="02010609060101010101" pitchFamily="49" charset="-122"/>
                <a:ea typeface="仿宋" panose="02010609060101010101" pitchFamily="49" charset="-122"/>
              </a:rPr>
              <a:t>implements Set&lt;E&gt;, </a:t>
            </a:r>
            <a:r>
              <a:rPr lang="en-US" altLang="zh-CN" sz="2400" b="1" dirty="0" err="1">
                <a:solidFill>
                  <a:schemeClr val="tx1"/>
                </a:solidFill>
                <a:latin typeface="仿宋" panose="02010609060101010101" pitchFamily="49" charset="-122"/>
                <a:ea typeface="仿宋" panose="02010609060101010101" pitchFamily="49" charset="-122"/>
              </a:rPr>
              <a:t>Cloneable</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err="1">
                <a:solidFill>
                  <a:schemeClr val="tx1"/>
                </a:solidFill>
                <a:latin typeface="仿宋" panose="02010609060101010101" pitchFamily="49" charset="-122"/>
                <a:ea typeface="仿宋" panose="02010609060101010101" pitchFamily="49" charset="-122"/>
              </a:rPr>
              <a:t>Serializable</a:t>
            </a:r>
            <a:endParaRPr lang="en-US" altLang="zh-CN" sz="2400" b="1" dirty="0">
              <a:solidFill>
                <a:schemeClr val="tx1"/>
              </a:solidFill>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该类实现了</a:t>
            </a:r>
            <a:r>
              <a:rPr lang="en-US" altLang="zh-CN" sz="2400" dirty="0">
                <a:latin typeface="仿宋" panose="02010609060101010101" pitchFamily="49" charset="-122"/>
                <a:ea typeface="仿宋" panose="02010609060101010101" pitchFamily="49" charset="-122"/>
              </a:rPr>
              <a:t>Set</a:t>
            </a:r>
            <a:r>
              <a:rPr lang="zh-CN" altLang="en-US" sz="2400" dirty="0">
                <a:latin typeface="仿宋" panose="02010609060101010101" pitchFamily="49" charset="-122"/>
                <a:ea typeface="仿宋" panose="02010609060101010101" pitchFamily="49" charset="-122"/>
              </a:rPr>
              <a:t>接口，为用户提供快速查找和添加元素功能。 </a:t>
            </a:r>
          </a:p>
        </p:txBody>
      </p:sp>
    </p:spTree>
    <p:extLst>
      <p:ext uri="{BB962C8B-B14F-4D97-AF65-F5344CB8AC3E}">
        <p14:creationId xmlns:p14="http://schemas.microsoft.com/office/powerpoint/2010/main" val="165262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8">
                                            <p:txEl>
                                              <p:pRg st="0" end="0"/>
                                            </p:txEl>
                                          </p:spTgt>
                                        </p:tgtEl>
                                        <p:attrNameLst>
                                          <p:attrName>style.visibility</p:attrName>
                                        </p:attrNameLst>
                                      </p:cBhvr>
                                      <p:to>
                                        <p:strVal val="visible"/>
                                      </p:to>
                                    </p:set>
                                    <p:anim calcmode="lin" valueType="num">
                                      <p:cBhvr additive="base">
                                        <p:cTn id="24"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2" presetClass="entr" presetSubtype="3" fill="hold" nodeType="afterEffect">
                                  <p:stCondLst>
                                    <p:cond delay="0"/>
                                  </p:stCondLst>
                                  <p:childTnLst>
                                    <p:set>
                                      <p:cBhvr>
                                        <p:cTn id="28" dur="1" fill="hold">
                                          <p:stCondLst>
                                            <p:cond delay="0"/>
                                          </p:stCondLst>
                                        </p:cTn>
                                        <p:tgtEl>
                                          <p:spTgt spid="28">
                                            <p:txEl>
                                              <p:pRg st="1" end="1"/>
                                            </p:txEl>
                                          </p:spTgt>
                                        </p:tgtEl>
                                        <p:attrNameLst>
                                          <p:attrName>style.visibility</p:attrName>
                                        </p:attrNameLst>
                                      </p:cBhvr>
                                      <p:to>
                                        <p:strVal val="visible"/>
                                      </p:to>
                                    </p:set>
                                    <p:anim calcmode="lin" valueType="num">
                                      <p:cBhvr additive="base">
                                        <p:cTn id="29"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8">
                                            <p:txEl>
                                              <p:pRg st="1" end="1"/>
                                            </p:txEl>
                                          </p:spTgt>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28">
                                            <p:txEl>
                                              <p:pRg st="2" end="2"/>
                                            </p:txEl>
                                          </p:spTgt>
                                        </p:tgtEl>
                                        <p:attrNameLst>
                                          <p:attrName>style.visibility</p:attrName>
                                        </p:attrNameLst>
                                      </p:cBhvr>
                                      <p:to>
                                        <p:strVal val="visible"/>
                                      </p:to>
                                    </p:set>
                                    <p:anim calcmode="lin" valueType="num">
                                      <p:cBhvr additive="base">
                                        <p:cTn id="33" dur="500" fill="hold"/>
                                        <p:tgtEl>
                                          <p:spTgt spid="28">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8">
                                            <p:txEl>
                                              <p:pRg st="2" end="2"/>
                                            </p:txEl>
                                          </p:spTgt>
                                        </p:tgtEl>
                                        <p:attrNameLst>
                                          <p:attrName>ppt_y</p:attrName>
                                        </p:attrNameLst>
                                      </p:cBhvr>
                                      <p:tavLst>
                                        <p:tav tm="0">
                                          <p:val>
                                            <p:strVal val="0-#ppt_h/2"/>
                                          </p:val>
                                        </p:tav>
                                        <p:tav tm="100000">
                                          <p:val>
                                            <p:strVal val="#ppt_y"/>
                                          </p:val>
                                        </p:tav>
                                      </p:tavLst>
                                    </p:anim>
                                  </p:childTnLst>
                                </p:cTn>
                              </p:par>
                            </p:childTnLst>
                          </p:cTn>
                        </p:par>
                        <p:par>
                          <p:cTn id="35" fill="hold">
                            <p:stCondLst>
                              <p:cond delay="2000"/>
                            </p:stCondLst>
                            <p:childTnLst>
                              <p:par>
                                <p:cTn id="36" presetID="2" presetClass="entr" presetSubtype="9" fill="hold" nodeType="afterEffect">
                                  <p:stCondLst>
                                    <p:cond delay="0"/>
                                  </p:stCondLst>
                                  <p:childTnLst>
                                    <p:set>
                                      <p:cBhvr>
                                        <p:cTn id="37" dur="1" fill="hold">
                                          <p:stCondLst>
                                            <p:cond delay="0"/>
                                          </p:stCondLst>
                                        </p:cTn>
                                        <p:tgtEl>
                                          <p:spTgt spid="28">
                                            <p:txEl>
                                              <p:pRg st="3" end="3"/>
                                            </p:txEl>
                                          </p:spTgt>
                                        </p:tgtEl>
                                        <p:attrNameLst>
                                          <p:attrName>style.visibility</p:attrName>
                                        </p:attrNameLst>
                                      </p:cBhvr>
                                      <p:to>
                                        <p:strVal val="visible"/>
                                      </p:to>
                                    </p:set>
                                    <p:anim calcmode="lin" valueType="num">
                                      <p:cBhvr additive="base">
                                        <p:cTn id="38" dur="500" fill="hold"/>
                                        <p:tgtEl>
                                          <p:spTgt spid="28">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HashSet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A4510CD8-C76F-4820-8A49-4D1E35A994C0}"/>
              </a:ext>
            </a:extLst>
          </p:cNvPr>
          <p:cNvSpPr txBox="1">
            <a:spLocks/>
          </p:cNvSpPr>
          <p:nvPr/>
        </p:nvSpPr>
        <p:spPr>
          <a:xfrm>
            <a:off x="587529" y="2268624"/>
            <a:ext cx="11016942"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sz="2400" dirty="0">
              <a:latin typeface="仿宋" panose="02010609060101010101" pitchFamily="49" charset="-122"/>
              <a:ea typeface="仿宋" panose="02010609060101010101" pitchFamily="49" charset="-122"/>
            </a:endParaRPr>
          </a:p>
          <a:p>
            <a:pPr marL="342831" indent="-342831">
              <a:buFont typeface="Wingdings" pitchFamily="2" charset="2"/>
              <a:buChar char="Ø"/>
            </a:pPr>
            <a:r>
              <a:rPr lang="zh-CN" altLang="en-US" sz="2400" dirty="0">
                <a:latin typeface="仿宋" panose="02010609060101010101" pitchFamily="49" charset="-122"/>
                <a:ea typeface="仿宋" panose="02010609060101010101" pitchFamily="49" charset="-122"/>
              </a:rPr>
              <a:t>使用构造方法创建空</a:t>
            </a:r>
            <a:r>
              <a:rPr lang="en-US" altLang="zh-CN" sz="2400" dirty="0" err="1">
                <a:latin typeface="仿宋" panose="02010609060101010101" pitchFamily="49" charset="-122"/>
                <a:ea typeface="仿宋" panose="02010609060101010101" pitchFamily="49" charset="-122"/>
              </a:rPr>
              <a:t>HashSet</a:t>
            </a:r>
            <a:r>
              <a:rPr lang="zh-CN" altLang="en-US" sz="2400" dirty="0">
                <a:latin typeface="仿宋" panose="02010609060101010101" pitchFamily="49" charset="-122"/>
                <a:ea typeface="仿宋" panose="02010609060101010101" pitchFamily="49" charset="-122"/>
              </a:rPr>
              <a:t>，会预先分配一些元素空间，默认是</a:t>
            </a:r>
            <a:r>
              <a:rPr lang="en-US" altLang="zh-CN" sz="2400" dirty="0">
                <a:latin typeface="仿宋" panose="02010609060101010101" pitchFamily="49" charset="-122"/>
                <a:ea typeface="仿宋" panose="02010609060101010101" pitchFamily="49" charset="-122"/>
              </a:rPr>
              <a:t>16</a:t>
            </a:r>
            <a:r>
              <a:rPr lang="zh-CN" altLang="en-US" sz="2400" dirty="0">
                <a:latin typeface="仿宋" panose="02010609060101010101" pitchFamily="49" charset="-122"/>
                <a:ea typeface="仿宋" panose="02010609060101010101" pitchFamily="49" charset="-122"/>
              </a:rPr>
              <a:t>个元素。</a:t>
            </a:r>
          </a:p>
          <a:p>
            <a:pPr marL="342831" indent="-342831">
              <a:buFont typeface="Wingdings" pitchFamily="2" charset="2"/>
              <a:buChar char="Ø"/>
            </a:pPr>
            <a:r>
              <a:rPr lang="zh-CN" altLang="en-US" sz="2400" dirty="0">
                <a:latin typeface="仿宋" panose="02010609060101010101" pitchFamily="49" charset="-122"/>
                <a:ea typeface="仿宋" panose="02010609060101010101" pitchFamily="49" charset="-122"/>
              </a:rPr>
              <a:t>构造方法中的加载因子是指当空间利用率达到这个因子时就需要进行扩容了。</a:t>
            </a:r>
          </a:p>
          <a:p>
            <a:pPr marL="342831" indent="-342831">
              <a:buFont typeface="Wingdings" pitchFamily="2" charset="2"/>
              <a:buChar char="Ø"/>
            </a:pPr>
            <a:r>
              <a:rPr lang="en-US" altLang="zh-CN" sz="2400" dirty="0" err="1">
                <a:latin typeface="仿宋" panose="02010609060101010101" pitchFamily="49" charset="-122"/>
                <a:ea typeface="仿宋" panose="02010609060101010101" pitchFamily="49" charset="-122"/>
              </a:rPr>
              <a:t>HashSet</a:t>
            </a:r>
            <a:r>
              <a:rPr lang="zh-CN" altLang="en-US" sz="2400" dirty="0">
                <a:latin typeface="仿宋" panose="02010609060101010101" pitchFamily="49" charset="-122"/>
                <a:ea typeface="仿宋" panose="02010609060101010101" pitchFamily="49" charset="-122"/>
              </a:rPr>
              <a:t>存储每个元素时会生成一个唯一的整数标识</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散列码（</a:t>
            </a:r>
            <a:r>
              <a:rPr lang="en-US" altLang="zh-CN" sz="2400" dirty="0">
                <a:latin typeface="仿宋" panose="02010609060101010101" pitchFamily="49" charset="-122"/>
                <a:ea typeface="仿宋" panose="02010609060101010101" pitchFamily="49" charset="-122"/>
              </a:rPr>
              <a:t>hash code</a:t>
            </a:r>
            <a:r>
              <a:rPr lang="zh-CN" altLang="en-US"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HashSet</a:t>
            </a:r>
            <a:r>
              <a:rPr lang="zh-CN" altLang="en-US" sz="2400" dirty="0">
                <a:latin typeface="仿宋" panose="02010609060101010101" pitchFamily="49" charset="-122"/>
                <a:ea typeface="仿宋" panose="02010609060101010101" pitchFamily="49" charset="-122"/>
              </a:rPr>
              <a:t>根据这个标识来决定元素所在的存储位置。</a:t>
            </a:r>
          </a:p>
          <a:p>
            <a:pPr marL="342831" indent="-342831">
              <a:buFont typeface="Wingdings" pitchFamily="2" charset="2"/>
              <a:buChar char="Ø"/>
            </a:pPr>
            <a:r>
              <a:rPr lang="zh-CN" altLang="en-US" sz="2400" dirty="0">
                <a:latin typeface="仿宋" panose="02010609060101010101" pitchFamily="49" charset="-122"/>
                <a:ea typeface="仿宋" panose="02010609060101010101" pitchFamily="49" charset="-122"/>
              </a:rPr>
              <a:t>缺点：保存的元素无任何特定的顺序。</a:t>
            </a:r>
          </a:p>
        </p:txBody>
      </p:sp>
    </p:spTree>
    <p:extLst>
      <p:ext uri="{BB962C8B-B14F-4D97-AF65-F5344CB8AC3E}">
        <p14:creationId xmlns:p14="http://schemas.microsoft.com/office/powerpoint/2010/main" val="52260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3" fill="hold" grpId="0" nodeType="afterEffect">
                                  <p:stCondLst>
                                    <p:cond delay="0"/>
                                  </p:stCondLst>
                                  <p:childTnLst>
                                    <p:set>
                                      <p:cBhvr>
                                        <p:cTn id="23" dur="1" fill="hold">
                                          <p:stCondLst>
                                            <p:cond delay="0"/>
                                          </p:stCondLst>
                                        </p:cTn>
                                        <p:tgtEl>
                                          <p:spTgt spid="29">
                                            <p:txEl>
                                              <p:pRg st="1" end="1"/>
                                            </p:txEl>
                                          </p:spTgt>
                                        </p:tgtEl>
                                        <p:attrNameLst>
                                          <p:attrName>style.visibility</p:attrName>
                                        </p:attrNameLst>
                                      </p:cBhvr>
                                      <p:to>
                                        <p:strVal val="visible"/>
                                      </p:to>
                                    </p:set>
                                    <p:anim calcmode="lin" valueType="num">
                                      <p:cBhvr additive="base">
                                        <p:cTn id="24"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29">
                                            <p:txEl>
                                              <p:pRg st="2" end="2"/>
                                            </p:txEl>
                                          </p:spTgt>
                                        </p:tgtEl>
                                        <p:attrNameLst>
                                          <p:attrName>style.visibility</p:attrName>
                                        </p:attrNameLst>
                                      </p:cBhvr>
                                      <p:to>
                                        <p:strVal val="visible"/>
                                      </p:to>
                                    </p:set>
                                    <p:anim calcmode="lin" valueType="num">
                                      <p:cBhvr additive="base">
                                        <p:cTn id="30" dur="500" fill="hold"/>
                                        <p:tgtEl>
                                          <p:spTgt spid="29">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3" fill="hold" grpId="0" nodeType="clickEffect">
                                  <p:stCondLst>
                                    <p:cond delay="0"/>
                                  </p:stCondLst>
                                  <p:childTnLst>
                                    <p:set>
                                      <p:cBhvr>
                                        <p:cTn id="35" dur="1" fill="hold">
                                          <p:stCondLst>
                                            <p:cond delay="0"/>
                                          </p:stCondLst>
                                        </p:cTn>
                                        <p:tgtEl>
                                          <p:spTgt spid="29">
                                            <p:txEl>
                                              <p:pRg st="3" end="3"/>
                                            </p:txEl>
                                          </p:spTgt>
                                        </p:tgtEl>
                                        <p:attrNameLst>
                                          <p:attrName>style.visibility</p:attrName>
                                        </p:attrNameLst>
                                      </p:cBhvr>
                                      <p:to>
                                        <p:strVal val="visible"/>
                                      </p:to>
                                    </p:set>
                                    <p:anim calcmode="lin" valueType="num">
                                      <p:cBhvr additive="base">
                                        <p:cTn id="36" dur="500" fill="hold"/>
                                        <p:tgtEl>
                                          <p:spTgt spid="29">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3" fill="hold" grpId="0" nodeType="clickEffect">
                                  <p:stCondLst>
                                    <p:cond delay="0"/>
                                  </p:stCondLst>
                                  <p:childTnLst>
                                    <p:set>
                                      <p:cBhvr>
                                        <p:cTn id="41" dur="1" fill="hold">
                                          <p:stCondLst>
                                            <p:cond delay="0"/>
                                          </p:stCondLst>
                                        </p:cTn>
                                        <p:tgtEl>
                                          <p:spTgt spid="29">
                                            <p:txEl>
                                              <p:pRg st="4" end="4"/>
                                            </p:txEl>
                                          </p:spTgt>
                                        </p:tgtEl>
                                        <p:attrNameLst>
                                          <p:attrName>style.visibility</p:attrName>
                                        </p:attrNameLst>
                                      </p:cBhvr>
                                      <p:to>
                                        <p:strVal val="visible"/>
                                      </p:to>
                                    </p:set>
                                    <p:anim calcmode="lin" valueType="num">
                                      <p:cBhvr additive="base">
                                        <p:cTn id="42" dur="500" fill="hold"/>
                                        <p:tgtEl>
                                          <p:spTgt spid="29">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HashSet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主要方法</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aphicFrame>
        <p:nvGraphicFramePr>
          <p:cNvPr id="28" name="表格 27">
            <a:extLst>
              <a:ext uri="{FF2B5EF4-FFF2-40B4-BE49-F238E27FC236}">
                <a16:creationId xmlns:a16="http://schemas.microsoft.com/office/drawing/2014/main" id="{0DF406C4-1D9C-4C3D-B298-2B75D4A3691D}"/>
              </a:ext>
            </a:extLst>
          </p:cNvPr>
          <p:cNvGraphicFramePr>
            <a:graphicFrameLocks noGrp="1"/>
          </p:cNvGraphicFramePr>
          <p:nvPr>
            <p:extLst>
              <p:ext uri="{D42A27DB-BD31-4B8C-83A1-F6EECF244321}">
                <p14:modId xmlns:p14="http://schemas.microsoft.com/office/powerpoint/2010/main" val="2668278242"/>
              </p:ext>
            </p:extLst>
          </p:nvPr>
        </p:nvGraphicFramePr>
        <p:xfrm>
          <a:off x="382323" y="1600623"/>
          <a:ext cx="11428148" cy="5314768"/>
        </p:xfrm>
        <a:graphic>
          <a:graphicData uri="http://schemas.openxmlformats.org/drawingml/2006/table">
            <a:tbl>
              <a:tblPr>
                <a:tableStyleId>{16D9F66E-5EB9-4882-86FB-DCBF35E3C3E4}</a:tableStyleId>
              </a:tblPr>
              <a:tblGrid>
                <a:gridCol w="1366806">
                  <a:extLst>
                    <a:ext uri="{9D8B030D-6E8A-4147-A177-3AD203B41FA5}">
                      <a16:colId xmlns:a16="http://schemas.microsoft.com/office/drawing/2014/main" val="20000"/>
                    </a:ext>
                  </a:extLst>
                </a:gridCol>
                <a:gridCol w="2726756">
                  <a:extLst>
                    <a:ext uri="{9D8B030D-6E8A-4147-A177-3AD203B41FA5}">
                      <a16:colId xmlns:a16="http://schemas.microsoft.com/office/drawing/2014/main" val="20001"/>
                    </a:ext>
                  </a:extLst>
                </a:gridCol>
                <a:gridCol w="7334586">
                  <a:extLst>
                    <a:ext uri="{9D8B030D-6E8A-4147-A177-3AD203B41FA5}">
                      <a16:colId xmlns:a16="http://schemas.microsoft.com/office/drawing/2014/main" val="20002"/>
                    </a:ext>
                  </a:extLst>
                </a:gridCol>
              </a:tblGrid>
              <a:tr h="361866">
                <a:tc>
                  <a:txBody>
                    <a:bodyPr/>
                    <a:lstStyle/>
                    <a:p>
                      <a:pPr algn="ctr">
                        <a:spcAft>
                          <a:spcPts val="0"/>
                        </a:spcAft>
                      </a:pPr>
                      <a:r>
                        <a:rPr lang="zh-CN" sz="2000" kern="100" dirty="0">
                          <a:latin typeface="仿宋" panose="02010609060101010101" pitchFamily="49" charset="-122"/>
                          <a:ea typeface="仿宋" panose="02010609060101010101" pitchFamily="49" charset="-122"/>
                        </a:rPr>
                        <a:t>返回类型</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tc>
                  <a:txBody>
                    <a:bodyPr/>
                    <a:lstStyle/>
                    <a:p>
                      <a:pPr algn="ctr">
                        <a:spcAft>
                          <a:spcPts val="0"/>
                        </a:spcAft>
                      </a:pPr>
                      <a:r>
                        <a:rPr lang="zh-CN" sz="2000" kern="100" dirty="0">
                          <a:latin typeface="仿宋" panose="02010609060101010101" pitchFamily="49" charset="-122"/>
                          <a:ea typeface="仿宋" panose="02010609060101010101" pitchFamily="49" charset="-122"/>
                        </a:rPr>
                        <a:t>方法名</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tc>
                  <a:txBody>
                    <a:bodyPr/>
                    <a:lstStyle/>
                    <a:p>
                      <a:pPr algn="ctr">
                        <a:spcAft>
                          <a:spcPts val="0"/>
                        </a:spcAft>
                      </a:pPr>
                      <a:r>
                        <a:rPr lang="zh-CN" sz="2000" kern="100" dirty="0">
                          <a:latin typeface="仿宋" panose="02010609060101010101" pitchFamily="49" charset="-122"/>
                          <a:ea typeface="仿宋" panose="02010609060101010101" pitchFamily="49" charset="-122"/>
                        </a:rPr>
                        <a:t>方法功能</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extLst>
                  <a:ext uri="{0D108BD9-81ED-4DB2-BD59-A6C34878D82A}">
                    <a16:rowId xmlns:a16="http://schemas.microsoft.com/office/drawing/2014/main" val="10000"/>
                  </a:ext>
                </a:extLst>
              </a:tr>
              <a:tr h="361866">
                <a:tc>
                  <a:txBody>
                    <a:bodyPr/>
                    <a:lstStyle/>
                    <a:p>
                      <a:pPr algn="ctr">
                        <a:spcAft>
                          <a:spcPts val="0"/>
                        </a:spcAft>
                      </a:pPr>
                      <a:endParaRPr lang="en-US"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HashSet()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a:latin typeface="仿宋" panose="02010609060101010101" pitchFamily="49" charset="-122"/>
                          <a:ea typeface="仿宋" panose="02010609060101010101" pitchFamily="49" charset="-122"/>
                        </a:rPr>
                        <a:t>构造一个新的空</a:t>
                      </a:r>
                      <a:r>
                        <a:rPr lang="en-US" sz="2000" kern="100">
                          <a:latin typeface="仿宋" panose="02010609060101010101" pitchFamily="49" charset="-122"/>
                          <a:ea typeface="仿宋" panose="02010609060101010101" pitchFamily="49" charset="-122"/>
                        </a:rPr>
                        <a:t> set</a:t>
                      </a:r>
                      <a:r>
                        <a:rPr lang="zh-CN" sz="2000" kern="100">
                          <a:latin typeface="仿宋" panose="02010609060101010101" pitchFamily="49" charset="-122"/>
                          <a:ea typeface="仿宋" panose="02010609060101010101" pitchFamily="49" charset="-122"/>
                        </a:rPr>
                        <a:t>，初始容量是</a:t>
                      </a:r>
                      <a:r>
                        <a:rPr lang="en-US" sz="2000" kern="100">
                          <a:latin typeface="仿宋" panose="02010609060101010101" pitchFamily="49" charset="-122"/>
                          <a:ea typeface="仿宋" panose="02010609060101010101" pitchFamily="49" charset="-122"/>
                        </a:rPr>
                        <a:t> 16</a:t>
                      </a:r>
                      <a:r>
                        <a:rPr lang="zh-CN" sz="2000" kern="100">
                          <a:latin typeface="仿宋" panose="02010609060101010101" pitchFamily="49" charset="-122"/>
                          <a:ea typeface="仿宋" panose="02010609060101010101" pitchFamily="49" charset="-122"/>
                        </a:rPr>
                        <a:t>，加载因子是</a:t>
                      </a:r>
                      <a:r>
                        <a:rPr lang="en-US" sz="2000" kern="100">
                          <a:latin typeface="仿宋" panose="02010609060101010101" pitchFamily="49" charset="-122"/>
                          <a:ea typeface="仿宋" panose="02010609060101010101" pitchFamily="49" charset="-122"/>
                        </a:rPr>
                        <a:t> 0.75</a:t>
                      </a:r>
                      <a:r>
                        <a:rPr lang="zh-CN" sz="2000" kern="100">
                          <a:latin typeface="仿宋" panose="02010609060101010101" pitchFamily="49" charset="-122"/>
                          <a:ea typeface="仿宋" panose="02010609060101010101" pitchFamily="49" charset="-122"/>
                        </a:rPr>
                        <a:t>。</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1"/>
                  </a:ext>
                </a:extLst>
              </a:tr>
              <a:tr h="361866">
                <a:tc>
                  <a:txBody>
                    <a:bodyPr/>
                    <a:lstStyle/>
                    <a:p>
                      <a:pPr algn="ctr">
                        <a:spcAft>
                          <a:spcPts val="0"/>
                        </a:spcAft>
                      </a:pPr>
                      <a:endParaRPr lang="en-US"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HashSet(Collection c)</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a:latin typeface="仿宋" panose="02010609060101010101" pitchFamily="49" charset="-122"/>
                          <a:ea typeface="仿宋" panose="02010609060101010101" pitchFamily="49" charset="-122"/>
                        </a:rPr>
                        <a:t>构造一个包含指定</a:t>
                      </a:r>
                      <a:r>
                        <a:rPr lang="en-US" sz="2000" kern="100">
                          <a:latin typeface="仿宋" panose="02010609060101010101" pitchFamily="49" charset="-122"/>
                          <a:ea typeface="仿宋" panose="02010609060101010101" pitchFamily="49" charset="-122"/>
                        </a:rPr>
                        <a:t> collection </a:t>
                      </a:r>
                      <a:r>
                        <a:rPr lang="zh-CN" sz="2000" kern="100">
                          <a:latin typeface="仿宋" panose="02010609060101010101" pitchFamily="49" charset="-122"/>
                          <a:ea typeface="仿宋" panose="02010609060101010101" pitchFamily="49" charset="-122"/>
                        </a:rPr>
                        <a:t>中的元素的新</a:t>
                      </a:r>
                      <a:r>
                        <a:rPr lang="en-US" sz="2000" kern="100">
                          <a:latin typeface="仿宋" panose="02010609060101010101" pitchFamily="49" charset="-122"/>
                          <a:ea typeface="仿宋" panose="02010609060101010101" pitchFamily="49" charset="-122"/>
                        </a:rPr>
                        <a:t> set</a:t>
                      </a:r>
                      <a:r>
                        <a:rPr lang="zh-CN" sz="2000" kern="100">
                          <a:latin typeface="仿宋" panose="02010609060101010101" pitchFamily="49" charset="-122"/>
                          <a:ea typeface="仿宋" panose="02010609060101010101" pitchFamily="49" charset="-122"/>
                        </a:rPr>
                        <a:t>。</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2"/>
                  </a:ext>
                </a:extLst>
              </a:tr>
              <a:tr h="361866">
                <a:tc>
                  <a:txBody>
                    <a:bodyPr/>
                    <a:lstStyle/>
                    <a:p>
                      <a:pPr algn="ctr">
                        <a:spcAft>
                          <a:spcPts val="0"/>
                        </a:spcAft>
                      </a:pPr>
                      <a:endParaRPr lang="en-US"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HashSet(int Capacity)</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构造一个新的空</a:t>
                      </a:r>
                      <a:r>
                        <a:rPr lang="en-US" sz="2000" kern="100" dirty="0">
                          <a:latin typeface="仿宋" panose="02010609060101010101" pitchFamily="49" charset="-122"/>
                          <a:ea typeface="仿宋" panose="02010609060101010101" pitchFamily="49" charset="-122"/>
                        </a:rPr>
                        <a:t> set</a:t>
                      </a:r>
                      <a:r>
                        <a:rPr lang="zh-CN" sz="2000" kern="100" dirty="0">
                          <a:latin typeface="仿宋" panose="02010609060101010101" pitchFamily="49" charset="-122"/>
                          <a:ea typeface="仿宋" panose="02010609060101010101" pitchFamily="49" charset="-122"/>
                        </a:rPr>
                        <a:t>，指定初始容量和默认的加载因子（</a:t>
                      </a:r>
                      <a:r>
                        <a:rPr lang="en-US" sz="2000" kern="100" dirty="0">
                          <a:latin typeface="仿宋" panose="02010609060101010101" pitchFamily="49" charset="-122"/>
                          <a:ea typeface="仿宋" panose="02010609060101010101" pitchFamily="49" charset="-122"/>
                        </a:rPr>
                        <a:t>0.75</a:t>
                      </a:r>
                      <a:r>
                        <a:rPr lang="zh-CN"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3"/>
                  </a:ext>
                </a:extLst>
              </a:tr>
              <a:tr h="666596">
                <a:tc>
                  <a:txBody>
                    <a:bodyPr/>
                    <a:lstStyle/>
                    <a:p>
                      <a:pPr algn="ctr">
                        <a:spcAft>
                          <a:spcPts val="0"/>
                        </a:spcAft>
                      </a:pPr>
                      <a:endParaRPr lang="en-US"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HashSet(int Capacity, float </a:t>
                      </a:r>
                      <a:r>
                        <a:rPr lang="en-US" sz="2000" kern="100" dirty="0" err="1">
                          <a:latin typeface="仿宋" panose="02010609060101010101" pitchFamily="49" charset="-122"/>
                          <a:ea typeface="仿宋" panose="02010609060101010101" pitchFamily="49" charset="-122"/>
                        </a:rPr>
                        <a:t>loadFactor</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 </a:t>
                      </a:r>
                      <a:r>
                        <a:rPr lang="zh-CN" sz="2000" kern="100" dirty="0">
                          <a:latin typeface="仿宋" panose="02010609060101010101" pitchFamily="49" charset="-122"/>
                          <a:ea typeface="仿宋" panose="02010609060101010101" pitchFamily="49" charset="-122"/>
                        </a:rPr>
                        <a:t>构造一个新的空</a:t>
                      </a:r>
                      <a:r>
                        <a:rPr lang="en-US" sz="2000" kern="100" dirty="0">
                          <a:latin typeface="仿宋" panose="02010609060101010101" pitchFamily="49" charset="-122"/>
                          <a:ea typeface="仿宋" panose="02010609060101010101" pitchFamily="49" charset="-122"/>
                        </a:rPr>
                        <a:t> set</a:t>
                      </a:r>
                      <a:r>
                        <a:rPr lang="zh-CN" sz="2000" kern="100" dirty="0">
                          <a:latin typeface="仿宋" panose="02010609060101010101" pitchFamily="49" charset="-122"/>
                          <a:ea typeface="仿宋" panose="02010609060101010101" pitchFamily="49" charset="-122"/>
                        </a:rPr>
                        <a:t>，指定初始容量和加载因子。</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4"/>
                  </a:ext>
                </a:extLst>
              </a:tr>
              <a:tr h="361866">
                <a:tc>
                  <a:txBody>
                    <a:bodyPr/>
                    <a:lstStyle/>
                    <a:p>
                      <a:pPr algn="ctr">
                        <a:spcAft>
                          <a:spcPts val="0"/>
                        </a:spcAft>
                      </a:pPr>
                      <a:r>
                        <a:rPr lang="en-US" sz="2000" kern="100" dirty="0" err="1">
                          <a:latin typeface="仿宋" panose="02010609060101010101" pitchFamily="49" charset="-122"/>
                          <a:ea typeface="仿宋" panose="02010609060101010101" pitchFamily="49" charset="-122"/>
                        </a:rPr>
                        <a:t>boolean</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add(E e)   </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如果</a:t>
                      </a:r>
                      <a:r>
                        <a:rPr lang="en-US" sz="2000" kern="100" dirty="0">
                          <a:latin typeface="仿宋" panose="02010609060101010101" pitchFamily="49" charset="-122"/>
                          <a:ea typeface="仿宋" panose="02010609060101010101" pitchFamily="49" charset="-122"/>
                        </a:rPr>
                        <a:t>set </a:t>
                      </a:r>
                      <a:r>
                        <a:rPr lang="zh-CN" sz="2000" kern="100" dirty="0">
                          <a:latin typeface="仿宋" panose="02010609060101010101" pitchFamily="49" charset="-122"/>
                          <a:ea typeface="仿宋" panose="02010609060101010101" pitchFamily="49" charset="-122"/>
                        </a:rPr>
                        <a:t>中没有元素</a:t>
                      </a:r>
                      <a:r>
                        <a:rPr lang="en-US" sz="2000" kern="100" dirty="0">
                          <a:latin typeface="仿宋" panose="02010609060101010101" pitchFamily="49" charset="-122"/>
                          <a:ea typeface="仿宋" panose="02010609060101010101" pitchFamily="49" charset="-122"/>
                        </a:rPr>
                        <a:t>e</a:t>
                      </a:r>
                      <a:r>
                        <a:rPr lang="zh-CN" sz="2000" kern="100" dirty="0">
                          <a:latin typeface="仿宋" panose="02010609060101010101" pitchFamily="49" charset="-122"/>
                          <a:ea typeface="仿宋" panose="02010609060101010101" pitchFamily="49" charset="-122"/>
                        </a:rPr>
                        <a:t>，则添加。</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5"/>
                  </a:ext>
                </a:extLst>
              </a:tr>
              <a:tr h="361866">
                <a:tc>
                  <a:txBody>
                    <a:bodyPr/>
                    <a:lstStyle/>
                    <a:p>
                      <a:pPr algn="ctr">
                        <a:spcAft>
                          <a:spcPts val="0"/>
                        </a:spcAft>
                      </a:pPr>
                      <a:r>
                        <a:rPr lang="en-US" sz="2000" kern="100" dirty="0">
                          <a:latin typeface="仿宋" panose="02010609060101010101" pitchFamily="49" charset="-122"/>
                          <a:ea typeface="仿宋" panose="02010609060101010101" pitchFamily="49" charset="-122"/>
                        </a:rPr>
                        <a:t>void</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clear()</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删除</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中所有元素。</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6"/>
                  </a:ext>
                </a:extLst>
              </a:tr>
              <a:tr h="361866">
                <a:tc>
                  <a:txBody>
                    <a:bodyPr/>
                    <a:lstStyle/>
                    <a:p>
                      <a:pPr algn="ctr">
                        <a:spcAft>
                          <a:spcPts val="0"/>
                        </a:spcAft>
                      </a:pPr>
                      <a:r>
                        <a:rPr lang="en-US" sz="2000" kern="100">
                          <a:latin typeface="仿宋" panose="02010609060101010101" pitchFamily="49" charset="-122"/>
                          <a:ea typeface="仿宋" panose="02010609060101010101" pitchFamily="49" charset="-122"/>
                        </a:rPr>
                        <a:t>Object</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clone()</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返回此 </a:t>
                      </a:r>
                      <a:r>
                        <a:rPr lang="en-US" sz="2000" kern="100" dirty="0">
                          <a:latin typeface="仿宋" panose="02010609060101010101" pitchFamily="49" charset="-122"/>
                          <a:ea typeface="仿宋" panose="02010609060101010101" pitchFamily="49" charset="-122"/>
                        </a:rPr>
                        <a:t>HashSet </a:t>
                      </a:r>
                      <a:r>
                        <a:rPr lang="zh-CN" sz="2000" kern="100" dirty="0">
                          <a:latin typeface="仿宋" panose="02010609060101010101" pitchFamily="49" charset="-122"/>
                          <a:ea typeface="仿宋" panose="02010609060101010101" pitchFamily="49" charset="-122"/>
                        </a:rPr>
                        <a:t>实例的副本，但并不复制这些元素本身。</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7"/>
                  </a:ext>
                </a:extLst>
              </a:tr>
              <a:tr h="361866">
                <a:tc>
                  <a:txBody>
                    <a:bodyPr/>
                    <a:lstStyle/>
                    <a:p>
                      <a:pPr algn="ctr">
                        <a:spcAft>
                          <a:spcPts val="0"/>
                        </a:spcAft>
                      </a:pPr>
                      <a:r>
                        <a:rPr lang="en-US" sz="2000" kern="100" dirty="0" err="1">
                          <a:latin typeface="仿宋" panose="02010609060101010101" pitchFamily="49" charset="-122"/>
                          <a:ea typeface="仿宋" panose="02010609060101010101" pitchFamily="49" charset="-122"/>
                        </a:rPr>
                        <a:t>boolean</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contains(Object o)</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查询</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中是否包含指定元素</a:t>
                      </a:r>
                      <a:r>
                        <a:rPr lang="en-US" sz="2000" kern="100" dirty="0">
                          <a:latin typeface="仿宋" panose="02010609060101010101" pitchFamily="49" charset="-122"/>
                          <a:ea typeface="仿宋" panose="02010609060101010101" pitchFamily="49" charset="-122"/>
                        </a:rPr>
                        <a:t>o</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8"/>
                  </a:ext>
                </a:extLst>
              </a:tr>
              <a:tr h="361866">
                <a:tc>
                  <a:txBody>
                    <a:bodyPr/>
                    <a:lstStyle/>
                    <a:p>
                      <a:pPr algn="ctr">
                        <a:spcAft>
                          <a:spcPts val="0"/>
                        </a:spcAft>
                      </a:pPr>
                      <a:r>
                        <a:rPr lang="en-US" sz="2000" kern="100">
                          <a:latin typeface="仿宋" panose="02010609060101010101" pitchFamily="49" charset="-122"/>
                          <a:ea typeface="仿宋" panose="02010609060101010101" pitchFamily="49" charset="-122"/>
                        </a:rPr>
                        <a:t>boolean</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isEmpty()</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判断</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中是否没有任何元素。</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9"/>
                  </a:ext>
                </a:extLst>
              </a:tr>
              <a:tr h="361866">
                <a:tc>
                  <a:txBody>
                    <a:bodyPr/>
                    <a:lstStyle/>
                    <a:p>
                      <a:pPr algn="ctr">
                        <a:spcAft>
                          <a:spcPts val="0"/>
                        </a:spcAft>
                      </a:pPr>
                      <a:r>
                        <a:rPr lang="en-US" sz="2000" kern="100" dirty="0">
                          <a:latin typeface="仿宋" panose="02010609060101010101" pitchFamily="49" charset="-122"/>
                          <a:ea typeface="仿宋" panose="02010609060101010101" pitchFamily="49" charset="-122"/>
                        </a:rPr>
                        <a:t>Iterator&lt;E&gt;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iterator()</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返回</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中元素进行迭代的迭代器。</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10"/>
                  </a:ext>
                </a:extLst>
              </a:tr>
              <a:tr h="361866">
                <a:tc>
                  <a:txBody>
                    <a:bodyPr/>
                    <a:lstStyle/>
                    <a:p>
                      <a:pPr algn="ctr">
                        <a:spcAft>
                          <a:spcPts val="0"/>
                        </a:spcAft>
                      </a:pPr>
                      <a:r>
                        <a:rPr lang="en-US" sz="2000" kern="100" dirty="0" err="1">
                          <a:latin typeface="仿宋" panose="02010609060101010101" pitchFamily="49" charset="-122"/>
                          <a:ea typeface="仿宋" panose="02010609060101010101" pitchFamily="49" charset="-122"/>
                        </a:rPr>
                        <a:t>boolean</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remove(Object o)</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删除</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中的指定元素</a:t>
                      </a:r>
                      <a:r>
                        <a:rPr lang="en-US" sz="2000" kern="100" dirty="0">
                          <a:latin typeface="仿宋" panose="02010609060101010101" pitchFamily="49" charset="-122"/>
                          <a:ea typeface="仿宋" panose="02010609060101010101" pitchFamily="49" charset="-122"/>
                        </a:rPr>
                        <a:t>o</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11"/>
                  </a:ext>
                </a:extLst>
              </a:tr>
              <a:tr h="361866">
                <a:tc>
                  <a:txBody>
                    <a:bodyPr/>
                    <a:lstStyle/>
                    <a:p>
                      <a:pPr algn="ctr">
                        <a:spcAft>
                          <a:spcPts val="0"/>
                        </a:spcAft>
                      </a:pPr>
                      <a:r>
                        <a:rPr lang="en-US" sz="2000" kern="100" dirty="0" err="1">
                          <a:latin typeface="仿宋" panose="02010609060101010101" pitchFamily="49" charset="-122"/>
                          <a:ea typeface="仿宋" panose="02010609060101010101" pitchFamily="49" charset="-122"/>
                        </a:rPr>
                        <a:t>int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size()</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返回</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中的元素的数量（</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的容量）。</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97719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1000" fill="hold"/>
                                        <p:tgtEl>
                                          <p:spTgt spid="28"/>
                                        </p:tgtEl>
                                        <p:attrNameLst>
                                          <p:attrName>ppt_w</p:attrName>
                                        </p:attrNameLst>
                                      </p:cBhvr>
                                      <p:tavLst>
                                        <p:tav tm="0">
                                          <p:val>
                                            <p:fltVal val="0"/>
                                          </p:val>
                                        </p:tav>
                                        <p:tav tm="100000">
                                          <p:val>
                                            <p:strVal val="#ppt_w"/>
                                          </p:val>
                                        </p:tav>
                                      </p:tavLst>
                                    </p:anim>
                                    <p:anim calcmode="lin" valueType="num">
                                      <p:cBhvr>
                                        <p:cTn id="25" dur="1000" fill="hold"/>
                                        <p:tgtEl>
                                          <p:spTgt spid="28"/>
                                        </p:tgtEl>
                                        <p:attrNameLst>
                                          <p:attrName>ppt_h</p:attrName>
                                        </p:attrNameLst>
                                      </p:cBhvr>
                                      <p:tavLst>
                                        <p:tav tm="0">
                                          <p:val>
                                            <p:fltVal val="0"/>
                                          </p:val>
                                        </p:tav>
                                        <p:tav tm="100000">
                                          <p:val>
                                            <p:strVal val="#ppt_h"/>
                                          </p:val>
                                        </p:tav>
                                      </p:tavLst>
                                    </p:anim>
                                    <p:anim calcmode="lin" valueType="num">
                                      <p:cBhvr>
                                        <p:cTn id="26" dur="1000" fill="hold"/>
                                        <p:tgtEl>
                                          <p:spTgt spid="28"/>
                                        </p:tgtEl>
                                        <p:attrNameLst>
                                          <p:attrName>style.rotation</p:attrName>
                                        </p:attrNameLst>
                                      </p:cBhvr>
                                      <p:tavLst>
                                        <p:tav tm="0">
                                          <p:val>
                                            <p:fltVal val="90"/>
                                          </p:val>
                                        </p:tav>
                                        <p:tav tm="100000">
                                          <p:val>
                                            <p:fltVal val="0"/>
                                          </p:val>
                                        </p:tav>
                                      </p:tavLst>
                                    </p:anim>
                                    <p:animEffect transition="in" filter="fade">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TreeSet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AFACE32E-078F-446D-8E88-B23BF3DE0114}"/>
              </a:ext>
            </a:extLst>
          </p:cNvPr>
          <p:cNvSpPr txBox="1">
            <a:spLocks/>
          </p:cNvSpPr>
          <p:nvPr/>
        </p:nvSpPr>
        <p:spPr>
          <a:xfrm>
            <a:off x="1204268" y="1524441"/>
            <a:ext cx="9995951"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err="1">
                <a:latin typeface="仿宋" panose="02010609060101010101" pitchFamily="49" charset="-122"/>
                <a:ea typeface="仿宋" panose="02010609060101010101" pitchFamily="49" charset="-122"/>
              </a:rPr>
              <a:t>TreeSet</a:t>
            </a:r>
            <a:r>
              <a:rPr lang="zh-CN" altLang="en-US" sz="2400" dirty="0">
                <a:latin typeface="仿宋" panose="02010609060101010101" pitchFamily="49" charset="-122"/>
                <a:ea typeface="仿宋" panose="02010609060101010101" pitchFamily="49" charset="-122"/>
              </a:rPr>
              <a:t>类的定义形式：</a:t>
            </a:r>
          </a:p>
          <a:p>
            <a:pPr indent="985641"/>
            <a:r>
              <a:rPr lang="en-US" altLang="zh-CN" sz="2400" b="1" dirty="0">
                <a:latin typeface="仿宋" panose="02010609060101010101" pitchFamily="49" charset="-122"/>
                <a:ea typeface="仿宋" panose="02010609060101010101" pitchFamily="49" charset="-122"/>
              </a:rPr>
              <a:t>public class </a:t>
            </a:r>
            <a:r>
              <a:rPr lang="en-US" altLang="zh-CN" sz="2400" b="1" dirty="0" err="1">
                <a:latin typeface="仿宋" panose="02010609060101010101" pitchFamily="49" charset="-122"/>
                <a:ea typeface="仿宋" panose="02010609060101010101" pitchFamily="49" charset="-122"/>
              </a:rPr>
              <a:t>TreeSet</a:t>
            </a:r>
            <a:r>
              <a:rPr lang="en-US" altLang="zh-CN" sz="2400" b="1" dirty="0">
                <a:latin typeface="仿宋" panose="02010609060101010101" pitchFamily="49" charset="-122"/>
                <a:ea typeface="仿宋" panose="02010609060101010101" pitchFamily="49" charset="-122"/>
              </a:rPr>
              <a:t>&lt;E&gt;extends </a:t>
            </a:r>
            <a:r>
              <a:rPr lang="en-US" altLang="zh-CN" sz="2400" b="1" dirty="0" err="1">
                <a:latin typeface="仿宋" panose="02010609060101010101" pitchFamily="49" charset="-122"/>
                <a:ea typeface="仿宋" panose="02010609060101010101" pitchFamily="49" charset="-122"/>
              </a:rPr>
              <a:t>AbstractSet</a:t>
            </a:r>
            <a:r>
              <a:rPr lang="en-US" altLang="zh-CN" sz="2400" b="1" dirty="0">
                <a:latin typeface="仿宋" panose="02010609060101010101" pitchFamily="49" charset="-122"/>
                <a:ea typeface="仿宋" panose="02010609060101010101" pitchFamily="49" charset="-122"/>
              </a:rPr>
              <a:t>&lt;E&gt;</a:t>
            </a:r>
          </a:p>
          <a:p>
            <a:pPr indent="1528457"/>
            <a:r>
              <a:rPr lang="en-US" altLang="zh-CN" sz="2400" b="1" dirty="0">
                <a:latin typeface="仿宋" panose="02010609060101010101" pitchFamily="49" charset="-122"/>
                <a:ea typeface="仿宋" panose="02010609060101010101" pitchFamily="49" charset="-122"/>
              </a:rPr>
              <a:t>implements </a:t>
            </a:r>
            <a:r>
              <a:rPr lang="en-US" altLang="zh-CN" sz="2400" b="1" dirty="0" err="1">
                <a:latin typeface="仿宋" panose="02010609060101010101" pitchFamily="49" charset="-122"/>
                <a:ea typeface="仿宋" panose="02010609060101010101" pitchFamily="49" charset="-122"/>
              </a:rPr>
              <a:t>NavigableSet</a:t>
            </a:r>
            <a:r>
              <a:rPr lang="en-US" altLang="zh-CN" sz="2400" b="1" dirty="0">
                <a:latin typeface="仿宋" panose="02010609060101010101" pitchFamily="49" charset="-122"/>
                <a:ea typeface="仿宋" panose="02010609060101010101" pitchFamily="49" charset="-122"/>
              </a:rPr>
              <a:t>&lt;E&gt;, </a:t>
            </a:r>
            <a:r>
              <a:rPr lang="en-US" altLang="zh-CN" sz="2400" b="1" dirty="0" err="1">
                <a:latin typeface="仿宋" panose="02010609060101010101" pitchFamily="49" charset="-122"/>
                <a:ea typeface="仿宋" panose="02010609060101010101" pitchFamily="49" charset="-122"/>
              </a:rPr>
              <a:t>Cloneable</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Serializable</a:t>
            </a:r>
            <a:endParaRPr lang="en-US" altLang="zh-CN" sz="2400" b="1"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说明：</a:t>
            </a:r>
          </a:p>
          <a:p>
            <a:pPr marL="342831" indent="-342831">
              <a:buFont typeface="Wingdings" pitchFamily="2" charset="2"/>
              <a:buChar char="Ø"/>
            </a:pPr>
            <a:r>
              <a:rPr lang="en-US" altLang="zh-CN" sz="2400" dirty="0" err="1">
                <a:latin typeface="仿宋" panose="02010609060101010101" pitchFamily="49" charset="-122"/>
                <a:ea typeface="仿宋" panose="02010609060101010101" pitchFamily="49" charset="-122"/>
              </a:rPr>
              <a:t>TreeSet</a:t>
            </a:r>
            <a:r>
              <a:rPr lang="zh-CN" altLang="en-US" sz="2400" dirty="0">
                <a:latin typeface="仿宋" panose="02010609060101010101" pitchFamily="49" charset="-122"/>
                <a:ea typeface="仿宋" panose="02010609060101010101" pitchFamily="49" charset="-122"/>
              </a:rPr>
              <a:t>内部采用了二叉搜索树的数据结构进行元素的存储，实现了元素的有序存放。</a:t>
            </a:r>
          </a:p>
          <a:p>
            <a:pPr marL="342831" indent="-342831">
              <a:buFont typeface="Wingdings" pitchFamily="2" charset="2"/>
              <a:buChar char="Ø"/>
            </a:pPr>
            <a:r>
              <a:rPr lang="en-US" altLang="zh-CN" sz="2400" dirty="0" err="1">
                <a:latin typeface="仿宋" panose="02010609060101010101" pitchFamily="49" charset="-122"/>
                <a:ea typeface="仿宋" panose="02010609060101010101" pitchFamily="49" charset="-122"/>
              </a:rPr>
              <a:t>TreeSet</a:t>
            </a:r>
            <a:r>
              <a:rPr lang="zh-CN" altLang="en-US" sz="2400" dirty="0">
                <a:latin typeface="仿宋" panose="02010609060101010101" pitchFamily="49" charset="-122"/>
                <a:ea typeface="仿宋" panose="02010609060101010101" pitchFamily="49" charset="-122"/>
              </a:rPr>
              <a:t>适合按顺序遍历。</a:t>
            </a:r>
          </a:p>
          <a:p>
            <a:pPr marL="342831" indent="-342831">
              <a:buFont typeface="Wingdings" pitchFamily="2" charset="2"/>
              <a:buChar char="Ø"/>
            </a:pPr>
            <a:r>
              <a:rPr lang="zh-CN" altLang="en-US" sz="2400" dirty="0">
                <a:latin typeface="仿宋" panose="02010609060101010101" pitchFamily="49" charset="-122"/>
                <a:ea typeface="仿宋" panose="02010609060101010101" pitchFamily="49" charset="-122"/>
              </a:rPr>
              <a:t>使用</a:t>
            </a:r>
            <a:r>
              <a:rPr lang="en-US" altLang="zh-CN" sz="2400" dirty="0" err="1">
                <a:latin typeface="仿宋" panose="02010609060101010101" pitchFamily="49" charset="-122"/>
                <a:ea typeface="仿宋" panose="02010609060101010101" pitchFamily="49" charset="-122"/>
              </a:rPr>
              <a:t>TreeSet</a:t>
            </a:r>
            <a:r>
              <a:rPr lang="zh-CN" altLang="en-US" sz="2400" dirty="0">
                <a:latin typeface="仿宋" panose="02010609060101010101" pitchFamily="49" charset="-122"/>
                <a:ea typeface="仿宋" panose="02010609060101010101" pitchFamily="49" charset="-122"/>
              </a:rPr>
              <a:t>类的前提条件：存储的元素类型必须是可排序的。</a:t>
            </a:r>
          </a:p>
        </p:txBody>
      </p:sp>
    </p:spTree>
    <p:extLst>
      <p:ext uri="{BB962C8B-B14F-4D97-AF65-F5344CB8AC3E}">
        <p14:creationId xmlns:p14="http://schemas.microsoft.com/office/powerpoint/2010/main" val="361795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8">
                                            <p:txEl>
                                              <p:pRg st="0" end="0"/>
                                            </p:txEl>
                                          </p:spTgt>
                                        </p:tgtEl>
                                        <p:attrNameLst>
                                          <p:attrName>style.visibility</p:attrName>
                                        </p:attrNameLst>
                                      </p:cBhvr>
                                      <p:to>
                                        <p:strVal val="visible"/>
                                      </p:to>
                                    </p:set>
                                    <p:anim calcmode="lin" valueType="num">
                                      <p:cBhvr additive="base">
                                        <p:cTn id="24"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2" presetClass="entr" presetSubtype="3" fill="hold" nodeType="afterEffect">
                                  <p:stCondLst>
                                    <p:cond delay="0"/>
                                  </p:stCondLst>
                                  <p:childTnLst>
                                    <p:set>
                                      <p:cBhvr>
                                        <p:cTn id="28" dur="1" fill="hold">
                                          <p:stCondLst>
                                            <p:cond delay="0"/>
                                          </p:stCondLst>
                                        </p:cTn>
                                        <p:tgtEl>
                                          <p:spTgt spid="28">
                                            <p:txEl>
                                              <p:pRg st="1" end="1"/>
                                            </p:txEl>
                                          </p:spTgt>
                                        </p:tgtEl>
                                        <p:attrNameLst>
                                          <p:attrName>style.visibility</p:attrName>
                                        </p:attrNameLst>
                                      </p:cBhvr>
                                      <p:to>
                                        <p:strVal val="visible"/>
                                      </p:to>
                                    </p:set>
                                    <p:anim calcmode="lin" valueType="num">
                                      <p:cBhvr additive="base">
                                        <p:cTn id="29"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8">
                                            <p:txEl>
                                              <p:pRg st="1" end="1"/>
                                            </p:txEl>
                                          </p:spTgt>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28">
                                            <p:txEl>
                                              <p:pRg st="2" end="2"/>
                                            </p:txEl>
                                          </p:spTgt>
                                        </p:tgtEl>
                                        <p:attrNameLst>
                                          <p:attrName>style.visibility</p:attrName>
                                        </p:attrNameLst>
                                      </p:cBhvr>
                                      <p:to>
                                        <p:strVal val="visible"/>
                                      </p:to>
                                    </p:set>
                                    <p:anim calcmode="lin" valueType="num">
                                      <p:cBhvr additive="base">
                                        <p:cTn id="33" dur="500" fill="hold"/>
                                        <p:tgtEl>
                                          <p:spTgt spid="28">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nodeType="clickEffect">
                                  <p:stCondLst>
                                    <p:cond delay="0"/>
                                  </p:stCondLst>
                                  <p:childTnLst>
                                    <p:set>
                                      <p:cBhvr>
                                        <p:cTn id="38" dur="1" fill="hold">
                                          <p:stCondLst>
                                            <p:cond delay="0"/>
                                          </p:stCondLst>
                                        </p:cTn>
                                        <p:tgtEl>
                                          <p:spTgt spid="28">
                                            <p:txEl>
                                              <p:pRg st="3" end="3"/>
                                            </p:txEl>
                                          </p:spTgt>
                                        </p:tgtEl>
                                        <p:attrNameLst>
                                          <p:attrName>style.visibility</p:attrName>
                                        </p:attrNameLst>
                                      </p:cBhvr>
                                      <p:to>
                                        <p:strVal val="visible"/>
                                      </p:to>
                                    </p:set>
                                    <p:anim calcmode="lin" valueType="num">
                                      <p:cBhvr additive="base">
                                        <p:cTn id="39" dur="500" fill="hold"/>
                                        <p:tgtEl>
                                          <p:spTgt spid="28">
                                            <p:txEl>
                                              <p:pRg st="3" end="3"/>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8">
                                            <p:txEl>
                                              <p:pRg st="3" end="3"/>
                                            </p:txEl>
                                          </p:spTgt>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2" presetClass="entr" presetSubtype="3" fill="hold" nodeType="afterEffect">
                                  <p:stCondLst>
                                    <p:cond delay="0"/>
                                  </p:stCondLst>
                                  <p:childTnLst>
                                    <p:set>
                                      <p:cBhvr>
                                        <p:cTn id="43" dur="1" fill="hold">
                                          <p:stCondLst>
                                            <p:cond delay="0"/>
                                          </p:stCondLst>
                                        </p:cTn>
                                        <p:tgtEl>
                                          <p:spTgt spid="28">
                                            <p:txEl>
                                              <p:pRg st="4" end="4"/>
                                            </p:txEl>
                                          </p:spTgt>
                                        </p:tgtEl>
                                        <p:attrNameLst>
                                          <p:attrName>style.visibility</p:attrName>
                                        </p:attrNameLst>
                                      </p:cBhvr>
                                      <p:to>
                                        <p:strVal val="visible"/>
                                      </p:to>
                                    </p:set>
                                    <p:anim calcmode="lin" valueType="num">
                                      <p:cBhvr additive="base">
                                        <p:cTn id="44" dur="500" fill="hold"/>
                                        <p:tgtEl>
                                          <p:spTgt spid="28">
                                            <p:txEl>
                                              <p:pRg st="4" end="4"/>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8">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3" fill="hold" nodeType="clickEffect">
                                  <p:stCondLst>
                                    <p:cond delay="0"/>
                                  </p:stCondLst>
                                  <p:childTnLst>
                                    <p:set>
                                      <p:cBhvr>
                                        <p:cTn id="49" dur="1" fill="hold">
                                          <p:stCondLst>
                                            <p:cond delay="0"/>
                                          </p:stCondLst>
                                        </p:cTn>
                                        <p:tgtEl>
                                          <p:spTgt spid="28">
                                            <p:txEl>
                                              <p:pRg st="5" end="5"/>
                                            </p:txEl>
                                          </p:spTgt>
                                        </p:tgtEl>
                                        <p:attrNameLst>
                                          <p:attrName>style.visibility</p:attrName>
                                        </p:attrNameLst>
                                      </p:cBhvr>
                                      <p:to>
                                        <p:strVal val="visible"/>
                                      </p:to>
                                    </p:set>
                                    <p:anim calcmode="lin" valueType="num">
                                      <p:cBhvr additive="base">
                                        <p:cTn id="50" dur="500" fill="hold"/>
                                        <p:tgtEl>
                                          <p:spTgt spid="28">
                                            <p:txEl>
                                              <p:pRg st="5" end="5"/>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8">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3" fill="hold" nodeType="clickEffect">
                                  <p:stCondLst>
                                    <p:cond delay="0"/>
                                  </p:stCondLst>
                                  <p:childTnLst>
                                    <p:set>
                                      <p:cBhvr>
                                        <p:cTn id="55" dur="1" fill="hold">
                                          <p:stCondLst>
                                            <p:cond delay="0"/>
                                          </p:stCondLst>
                                        </p:cTn>
                                        <p:tgtEl>
                                          <p:spTgt spid="28">
                                            <p:txEl>
                                              <p:pRg st="6" end="6"/>
                                            </p:txEl>
                                          </p:spTgt>
                                        </p:tgtEl>
                                        <p:attrNameLst>
                                          <p:attrName>style.visibility</p:attrName>
                                        </p:attrNameLst>
                                      </p:cBhvr>
                                      <p:to>
                                        <p:strVal val="visible"/>
                                      </p:to>
                                    </p:set>
                                    <p:anim calcmode="lin" valueType="num">
                                      <p:cBhvr additive="base">
                                        <p:cTn id="56" dur="500" fill="hold"/>
                                        <p:tgtEl>
                                          <p:spTgt spid="28">
                                            <p:txEl>
                                              <p:pRg st="6" end="6"/>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28">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TreeSet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graphicFrame>
        <p:nvGraphicFramePr>
          <p:cNvPr id="29" name="表格 28">
            <a:extLst>
              <a:ext uri="{FF2B5EF4-FFF2-40B4-BE49-F238E27FC236}">
                <a16:creationId xmlns:a16="http://schemas.microsoft.com/office/drawing/2014/main" id="{14D7924B-77A0-468D-956B-669B5DAD106E}"/>
              </a:ext>
            </a:extLst>
          </p:cNvPr>
          <p:cNvGraphicFramePr>
            <a:graphicFrameLocks noGrp="1"/>
          </p:cNvGraphicFramePr>
          <p:nvPr>
            <p:extLst>
              <p:ext uri="{D42A27DB-BD31-4B8C-83A1-F6EECF244321}">
                <p14:modId xmlns:p14="http://schemas.microsoft.com/office/powerpoint/2010/main" val="36581582"/>
              </p:ext>
            </p:extLst>
          </p:nvPr>
        </p:nvGraphicFramePr>
        <p:xfrm>
          <a:off x="2234820" y="2629751"/>
          <a:ext cx="8608607" cy="2437836"/>
        </p:xfrm>
        <a:graphic>
          <a:graphicData uri="http://schemas.openxmlformats.org/drawingml/2006/table">
            <a:tbl>
              <a:tblPr>
                <a:tableStyleId>{16D9F66E-5EB9-4882-86FB-DCBF35E3C3E4}</a:tableStyleId>
              </a:tblPr>
              <a:tblGrid>
                <a:gridCol w="1218918">
                  <a:extLst>
                    <a:ext uri="{9D8B030D-6E8A-4147-A177-3AD203B41FA5}">
                      <a16:colId xmlns:a16="http://schemas.microsoft.com/office/drawing/2014/main" val="20000"/>
                    </a:ext>
                  </a:extLst>
                </a:gridCol>
                <a:gridCol w="2616600">
                  <a:extLst>
                    <a:ext uri="{9D8B030D-6E8A-4147-A177-3AD203B41FA5}">
                      <a16:colId xmlns:a16="http://schemas.microsoft.com/office/drawing/2014/main" val="20001"/>
                    </a:ext>
                  </a:extLst>
                </a:gridCol>
                <a:gridCol w="4773089">
                  <a:extLst>
                    <a:ext uri="{9D8B030D-6E8A-4147-A177-3AD203B41FA5}">
                      <a16:colId xmlns:a16="http://schemas.microsoft.com/office/drawing/2014/main" val="20002"/>
                    </a:ext>
                  </a:extLst>
                </a:gridCol>
              </a:tblGrid>
              <a:tr h="533277">
                <a:tc>
                  <a:txBody>
                    <a:bodyPr/>
                    <a:lstStyle/>
                    <a:p>
                      <a:pPr marL="0" indent="0" algn="l">
                        <a:spcAft>
                          <a:spcPts val="0"/>
                        </a:spcAft>
                      </a:pPr>
                      <a:r>
                        <a:rPr lang="zh-CN" sz="2000" kern="100" dirty="0">
                          <a:latin typeface="仿宋" panose="02010609060101010101" pitchFamily="49" charset="-122"/>
                          <a:ea typeface="仿宋" panose="02010609060101010101" pitchFamily="49" charset="-122"/>
                        </a:rPr>
                        <a:t>返回类型</a:t>
                      </a:r>
                    </a:p>
                  </a:txBody>
                  <a:tcPr marL="68564" marR="68564" marT="0" marB="0" anchor="ctr">
                    <a:solidFill>
                      <a:srgbClr val="FFC000"/>
                    </a:solidFill>
                  </a:tcPr>
                </a:tc>
                <a:tc>
                  <a:txBody>
                    <a:bodyPr/>
                    <a:lstStyle/>
                    <a:p>
                      <a:pPr indent="540385" algn="l">
                        <a:spcAft>
                          <a:spcPts val="0"/>
                        </a:spcAft>
                      </a:pPr>
                      <a:r>
                        <a:rPr lang="zh-CN" sz="2000" kern="100" dirty="0">
                          <a:latin typeface="仿宋" panose="02010609060101010101" pitchFamily="49" charset="-122"/>
                          <a:ea typeface="仿宋" panose="02010609060101010101" pitchFamily="49" charset="-122"/>
                        </a:rPr>
                        <a:t>方法名</a:t>
                      </a:r>
                    </a:p>
                  </a:txBody>
                  <a:tcPr marL="68564" marR="68564" marT="0" marB="0" anchor="ctr">
                    <a:solidFill>
                      <a:srgbClr val="FFC000"/>
                    </a:solidFill>
                  </a:tcPr>
                </a:tc>
                <a:tc>
                  <a:txBody>
                    <a:bodyPr/>
                    <a:lstStyle/>
                    <a:p>
                      <a:pPr indent="540385" algn="l">
                        <a:spcAft>
                          <a:spcPts val="0"/>
                        </a:spcAft>
                      </a:pPr>
                      <a:r>
                        <a:rPr lang="zh-CN" sz="2000" kern="100" dirty="0">
                          <a:latin typeface="仿宋" panose="02010609060101010101" pitchFamily="49" charset="-122"/>
                          <a:ea typeface="仿宋" panose="02010609060101010101" pitchFamily="49" charset="-122"/>
                        </a:rPr>
                        <a:t>方法功能</a:t>
                      </a:r>
                    </a:p>
                  </a:txBody>
                  <a:tcPr marL="68564" marR="68564" marT="0" marB="0" anchor="ctr">
                    <a:solidFill>
                      <a:srgbClr val="FFC000"/>
                    </a:solidFill>
                  </a:tcPr>
                </a:tc>
                <a:extLst>
                  <a:ext uri="{0D108BD9-81ED-4DB2-BD59-A6C34878D82A}">
                    <a16:rowId xmlns:a16="http://schemas.microsoft.com/office/drawing/2014/main" val="10000"/>
                  </a:ext>
                </a:extLst>
              </a:tr>
              <a:tr h="838006">
                <a:tc>
                  <a:txBody>
                    <a:bodyPr/>
                    <a:lstStyle/>
                    <a:p>
                      <a:pPr indent="540385" algn="l">
                        <a:spcAft>
                          <a:spcPts val="0"/>
                        </a:spcAft>
                      </a:pPr>
                      <a:endParaRPr lang="en-US"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l">
                        <a:spcAft>
                          <a:spcPts val="0"/>
                        </a:spcAft>
                      </a:pPr>
                      <a:r>
                        <a:rPr lang="en-US" sz="2000" kern="100" dirty="0" err="1">
                          <a:latin typeface="仿宋" panose="02010609060101010101" pitchFamily="49" charset="-122"/>
                          <a:ea typeface="仿宋" panose="02010609060101010101" pitchFamily="49" charset="-122"/>
                        </a:rPr>
                        <a:t>TreeSet</a:t>
                      </a:r>
                      <a:r>
                        <a:rPr lang="en-US" sz="2000" kern="100" dirty="0">
                          <a:latin typeface="仿宋" panose="02010609060101010101" pitchFamily="49" charset="-122"/>
                          <a:ea typeface="仿宋" panose="02010609060101010101" pitchFamily="49" charset="-122"/>
                        </a:rPr>
                        <a:t>()           </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l">
                        <a:spcAft>
                          <a:spcPts val="0"/>
                        </a:spcAft>
                      </a:pPr>
                      <a:r>
                        <a:rPr lang="zh-CN" sz="2000" kern="100" dirty="0">
                          <a:latin typeface="仿宋" panose="02010609060101010101" pitchFamily="49" charset="-122"/>
                          <a:ea typeface="仿宋" panose="02010609060101010101" pitchFamily="49" charset="-122"/>
                        </a:rPr>
                        <a:t>构造一个新的空</a:t>
                      </a:r>
                      <a:r>
                        <a:rPr lang="en-US" sz="2000" kern="100" dirty="0" err="1">
                          <a:latin typeface="仿宋" panose="02010609060101010101" pitchFamily="49" charset="-122"/>
                          <a:ea typeface="仿宋" panose="02010609060101010101" pitchFamily="49" charset="-122"/>
                        </a:rPr>
                        <a:t>TreeSet</a:t>
                      </a:r>
                      <a:r>
                        <a:rPr lang="zh-CN" sz="2000" kern="100" dirty="0">
                          <a:latin typeface="仿宋" panose="02010609060101010101" pitchFamily="49" charset="-122"/>
                          <a:ea typeface="仿宋" panose="02010609060101010101" pitchFamily="49" charset="-122"/>
                        </a:rPr>
                        <a:t>，根据元素的自然顺序进行排序。</a:t>
                      </a:r>
                    </a:p>
                  </a:txBody>
                  <a:tcPr marL="68564" marR="68564" marT="0" marB="0" anchor="ctr"/>
                </a:tc>
                <a:extLst>
                  <a:ext uri="{0D108BD9-81ED-4DB2-BD59-A6C34878D82A}">
                    <a16:rowId xmlns:a16="http://schemas.microsoft.com/office/drawing/2014/main" val="10001"/>
                  </a:ext>
                </a:extLst>
              </a:tr>
              <a:tr h="1066553">
                <a:tc>
                  <a:txBody>
                    <a:bodyPr/>
                    <a:lstStyle/>
                    <a:p>
                      <a:pPr indent="540385" algn="l">
                        <a:spcAft>
                          <a:spcPts val="0"/>
                        </a:spcAft>
                      </a:pPr>
                      <a:endParaRPr lang="en-US" sz="2000" kern="100">
                        <a:latin typeface="仿宋" panose="02010609060101010101" pitchFamily="49" charset="-122"/>
                        <a:ea typeface="仿宋" panose="02010609060101010101" pitchFamily="49" charset="-122"/>
                      </a:endParaRPr>
                    </a:p>
                  </a:txBody>
                  <a:tcPr marL="68564" marR="68564" marT="0" marB="0" anchor="ctr"/>
                </a:tc>
                <a:tc>
                  <a:txBody>
                    <a:bodyPr/>
                    <a:lstStyle/>
                    <a:p>
                      <a:pPr marL="0" indent="0" algn="l">
                        <a:spcAft>
                          <a:spcPts val="0"/>
                        </a:spcAft>
                      </a:pPr>
                      <a:r>
                        <a:rPr lang="en-US" sz="2000" kern="100" dirty="0" err="1">
                          <a:latin typeface="仿宋" panose="02010609060101010101" pitchFamily="49" charset="-122"/>
                          <a:ea typeface="仿宋" panose="02010609060101010101" pitchFamily="49" charset="-122"/>
                        </a:rPr>
                        <a:t>TreeSet</a:t>
                      </a:r>
                      <a:r>
                        <a:rPr lang="en-US" sz="2000" kern="100" dirty="0">
                          <a:latin typeface="仿宋" panose="02010609060101010101" pitchFamily="49" charset="-122"/>
                          <a:ea typeface="仿宋" panose="02010609060101010101" pitchFamily="49" charset="-122"/>
                        </a:rPr>
                        <a:t>(Collection c) </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l">
                        <a:spcAft>
                          <a:spcPts val="0"/>
                        </a:spcAft>
                      </a:pPr>
                      <a:r>
                        <a:rPr lang="zh-CN" sz="2000" kern="100" dirty="0">
                          <a:latin typeface="仿宋" panose="02010609060101010101" pitchFamily="49" charset="-122"/>
                          <a:ea typeface="仿宋" panose="02010609060101010101" pitchFamily="49" charset="-122"/>
                        </a:rPr>
                        <a:t>构造一个包含指定</a:t>
                      </a:r>
                      <a:r>
                        <a:rPr lang="en-US" sz="2000" kern="100" dirty="0">
                          <a:latin typeface="仿宋" panose="02010609060101010101" pitchFamily="49" charset="-122"/>
                          <a:ea typeface="仿宋" panose="02010609060101010101" pitchFamily="49" charset="-122"/>
                        </a:rPr>
                        <a:t> Collection </a:t>
                      </a:r>
                      <a:r>
                        <a:rPr lang="zh-CN" sz="2000" kern="100" dirty="0">
                          <a:latin typeface="仿宋" panose="02010609060101010101" pitchFamily="49" charset="-122"/>
                          <a:ea typeface="仿宋" panose="02010609060101010101" pitchFamily="49" charset="-122"/>
                        </a:rPr>
                        <a:t>元素的新</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TreeSet</a:t>
                      </a:r>
                      <a:r>
                        <a:rPr lang="zh-CN" sz="2000" kern="100" dirty="0">
                          <a:latin typeface="仿宋" panose="02010609060101010101" pitchFamily="49" charset="-122"/>
                          <a:ea typeface="仿宋" panose="02010609060101010101" pitchFamily="49" charset="-122"/>
                        </a:rPr>
                        <a:t>，按照元素的自然顺序进行排序。</a:t>
                      </a:r>
                    </a:p>
                  </a:txBody>
                  <a:tcPr marL="68564" marR="68564" marT="0" marB="0" anchor="ctr"/>
                </a:tc>
                <a:extLst>
                  <a:ext uri="{0D108BD9-81ED-4DB2-BD59-A6C34878D82A}">
                    <a16:rowId xmlns:a16="http://schemas.microsoft.com/office/drawing/2014/main" val="10002"/>
                  </a:ext>
                </a:extLst>
              </a:tr>
            </a:tbl>
          </a:graphicData>
        </a:graphic>
      </p:graphicFrame>
      <p:sp>
        <p:nvSpPr>
          <p:cNvPr id="30" name="Rectangle 1">
            <a:extLst>
              <a:ext uri="{FF2B5EF4-FFF2-40B4-BE49-F238E27FC236}">
                <a16:creationId xmlns:a16="http://schemas.microsoft.com/office/drawing/2014/main" id="{CA6F6FB9-1D3F-4876-B642-E152F6C5E547}"/>
              </a:ext>
            </a:extLst>
          </p:cNvPr>
          <p:cNvSpPr>
            <a:spLocks noChangeArrowheads="1"/>
          </p:cNvSpPr>
          <p:nvPr/>
        </p:nvSpPr>
        <p:spPr bwMode="auto">
          <a:xfrm>
            <a:off x="4039809" y="2108147"/>
            <a:ext cx="3060412"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indent="539642"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宋体" pitchFamily="2" charset="-122"/>
              </a:rPr>
              <a:t>表 </a:t>
            </a:r>
            <a:r>
              <a:rPr lang="en-US" altLang="zh-CN" b="1" dirty="0" err="1">
                <a:latin typeface="仿宋" panose="02010609060101010101" pitchFamily="49" charset="-122"/>
                <a:ea typeface="仿宋" panose="02010609060101010101" pitchFamily="49" charset="-122"/>
                <a:cs typeface="宋体" pitchFamily="2" charset="-122"/>
              </a:rPr>
              <a:t>TreeSet</a:t>
            </a:r>
            <a:r>
              <a:rPr lang="zh-CN" altLang="en-US" b="1" dirty="0">
                <a:latin typeface="仿宋" panose="02010609060101010101" pitchFamily="49" charset="-122"/>
                <a:ea typeface="仿宋" panose="02010609060101010101" pitchFamily="49" charset="-122"/>
                <a:cs typeface="宋体" pitchFamily="2" charset="-122"/>
              </a:rPr>
              <a:t>的构造方法</a:t>
            </a:r>
            <a:endParaRPr lang="zh-CN" altLang="en-US" b="1" dirty="0">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1CDBA088-035F-49D5-B94E-30228BCC785B}"/>
              </a:ext>
            </a:extLst>
          </p:cNvPr>
          <p:cNvSpPr/>
          <p:nvPr/>
        </p:nvSpPr>
        <p:spPr>
          <a:xfrm>
            <a:off x="2205" y="6625664"/>
            <a:ext cx="12187592" cy="45708"/>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grpSp>
        <p:nvGrpSpPr>
          <p:cNvPr id="51" name="组合 50">
            <a:extLst>
              <a:ext uri="{FF2B5EF4-FFF2-40B4-BE49-F238E27FC236}">
                <a16:creationId xmlns:a16="http://schemas.microsoft.com/office/drawing/2014/main" id="{A4FD91A0-67B1-4E3D-9EB9-EE889C272951}"/>
              </a:ext>
            </a:extLst>
          </p:cNvPr>
          <p:cNvGrpSpPr/>
          <p:nvPr/>
        </p:nvGrpSpPr>
        <p:grpSpPr>
          <a:xfrm>
            <a:off x="-22917" y="5139227"/>
            <a:ext cx="2835826" cy="1468937"/>
            <a:chOff x="810345" y="1174447"/>
            <a:chExt cx="2836482" cy="1469277"/>
          </a:xfrm>
        </p:grpSpPr>
        <p:sp>
          <p:nvSpPr>
            <p:cNvPr id="52" name="矩形 51">
              <a:extLst>
                <a:ext uri="{FF2B5EF4-FFF2-40B4-BE49-F238E27FC236}">
                  <a16:creationId xmlns:a16="http://schemas.microsoft.com/office/drawing/2014/main" id="{AEECB085-97C2-483B-A766-7D9FFE83BE4A}"/>
                </a:ext>
              </a:extLst>
            </p:cNvPr>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53" name="矩形 52">
              <a:extLst>
                <a:ext uri="{FF2B5EF4-FFF2-40B4-BE49-F238E27FC236}">
                  <a16:creationId xmlns:a16="http://schemas.microsoft.com/office/drawing/2014/main" id="{46227A59-24B6-4641-8D44-28A4C5AF6CD2}"/>
                </a:ext>
              </a:extLst>
            </p:cNvPr>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55" name="矩形 54">
              <a:extLst>
                <a:ext uri="{FF2B5EF4-FFF2-40B4-BE49-F238E27FC236}">
                  <a16:creationId xmlns:a16="http://schemas.microsoft.com/office/drawing/2014/main" id="{2ED2ACA8-7C64-42C0-8728-442E58458759}"/>
                </a:ext>
              </a:extLst>
            </p:cNvPr>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56" name="矩形 55">
              <a:extLst>
                <a:ext uri="{FF2B5EF4-FFF2-40B4-BE49-F238E27FC236}">
                  <a16:creationId xmlns:a16="http://schemas.microsoft.com/office/drawing/2014/main" id="{297F55C7-9821-49D0-94E6-F637E7B7B2BE}"/>
                </a:ext>
              </a:extLst>
            </p:cNvPr>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57" name="矩形 56">
              <a:extLst>
                <a:ext uri="{FF2B5EF4-FFF2-40B4-BE49-F238E27FC236}">
                  <a16:creationId xmlns:a16="http://schemas.microsoft.com/office/drawing/2014/main" id="{D02D4D0A-C42E-4445-80E1-AA04EAEB70A8}"/>
                </a:ext>
              </a:extLst>
            </p:cNvPr>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58" name="矩形 57">
              <a:extLst>
                <a:ext uri="{FF2B5EF4-FFF2-40B4-BE49-F238E27FC236}">
                  <a16:creationId xmlns:a16="http://schemas.microsoft.com/office/drawing/2014/main" id="{72A58920-F72E-45D2-9B18-888B2F015D68}"/>
                </a:ext>
              </a:extLst>
            </p:cNvPr>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59" name="矩形 58">
              <a:extLst>
                <a:ext uri="{FF2B5EF4-FFF2-40B4-BE49-F238E27FC236}">
                  <a16:creationId xmlns:a16="http://schemas.microsoft.com/office/drawing/2014/main" id="{FC4D84C6-8F89-4858-8A18-14409A8325B2}"/>
                </a:ext>
              </a:extLst>
            </p:cNvPr>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60" name="矩形 59">
              <a:extLst>
                <a:ext uri="{FF2B5EF4-FFF2-40B4-BE49-F238E27FC236}">
                  <a16:creationId xmlns:a16="http://schemas.microsoft.com/office/drawing/2014/main" id="{90FB6587-D95B-4DB7-A89D-A04F29C32A89}"/>
                </a:ext>
              </a:extLst>
            </p:cNvPr>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61" name="矩形 60">
              <a:extLst>
                <a:ext uri="{FF2B5EF4-FFF2-40B4-BE49-F238E27FC236}">
                  <a16:creationId xmlns:a16="http://schemas.microsoft.com/office/drawing/2014/main" id="{3D50258A-E10B-4758-A9CD-7CFC85203EEB}"/>
                </a:ext>
              </a:extLst>
            </p:cNvPr>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62" name="矩形 61">
              <a:extLst>
                <a:ext uri="{FF2B5EF4-FFF2-40B4-BE49-F238E27FC236}">
                  <a16:creationId xmlns:a16="http://schemas.microsoft.com/office/drawing/2014/main" id="{C8B74DF4-0774-4E31-BCA5-6A3C35E6EE8B}"/>
                </a:ext>
              </a:extLst>
            </p:cNvPr>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63" name="矩形 62">
              <a:extLst>
                <a:ext uri="{FF2B5EF4-FFF2-40B4-BE49-F238E27FC236}">
                  <a16:creationId xmlns:a16="http://schemas.microsoft.com/office/drawing/2014/main" id="{1150DAC3-2F1F-4599-899D-E088013B7622}"/>
                </a:ext>
              </a:extLst>
            </p:cNvPr>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grpSp>
    </p:spTree>
    <p:extLst>
      <p:ext uri="{BB962C8B-B14F-4D97-AF65-F5344CB8AC3E}">
        <p14:creationId xmlns:p14="http://schemas.microsoft.com/office/powerpoint/2010/main" val="5241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par>
                                <p:cTn id="13" presetID="2" presetClass="entr" presetSubtype="9"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1" presetClass="entr" presetSubtype="8"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heel(8)">
                                      <p:cBhvr>
                                        <p:cTn id="20" dur="2000"/>
                                        <p:tgtEl>
                                          <p:spTgt spid="29"/>
                                        </p:tgtEl>
                                      </p:cBhvr>
                                    </p:animEffect>
                                  </p:childTnLst>
                                </p:cTn>
                              </p:par>
                            </p:childTnLst>
                          </p:cTn>
                        </p:par>
                        <p:par>
                          <p:cTn id="21" fill="hold">
                            <p:stCondLst>
                              <p:cond delay="2500"/>
                            </p:stCondLst>
                            <p:childTnLst>
                              <p:par>
                                <p:cTn id="22" presetID="6" presetClass="entr" presetSubtype="16"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circle(in)">
                                      <p:cBhvr>
                                        <p:cTn id="24" dur="2000"/>
                                        <p:tgtEl>
                                          <p:spTgt spid="51"/>
                                        </p:tgtEl>
                                      </p:cBhvr>
                                    </p:animEffect>
                                  </p:childTnLst>
                                </p:cTn>
                              </p:par>
                            </p:childTnLst>
                          </p:cTn>
                        </p:par>
                        <p:par>
                          <p:cTn id="25" fill="hold">
                            <p:stCondLst>
                              <p:cond delay="4500"/>
                            </p:stCondLst>
                            <p:childTnLst>
                              <p:par>
                                <p:cTn id="26" presetID="22" presetClass="entr" presetSubtype="2"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right)">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30" grpId="0"/>
      <p:bldP spid="3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TreeSet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集合类</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aphicFrame>
        <p:nvGraphicFramePr>
          <p:cNvPr id="29" name="表格 28">
            <a:extLst>
              <a:ext uri="{FF2B5EF4-FFF2-40B4-BE49-F238E27FC236}">
                <a16:creationId xmlns:a16="http://schemas.microsoft.com/office/drawing/2014/main" id="{15AFEE2A-DF55-4920-8F3E-614DE76F3EB5}"/>
              </a:ext>
            </a:extLst>
          </p:cNvPr>
          <p:cNvGraphicFramePr>
            <a:graphicFrameLocks noGrp="1"/>
          </p:cNvGraphicFramePr>
          <p:nvPr>
            <p:extLst>
              <p:ext uri="{D42A27DB-BD31-4B8C-83A1-F6EECF244321}">
                <p14:modId xmlns:p14="http://schemas.microsoft.com/office/powerpoint/2010/main" val="3675201156"/>
              </p:ext>
            </p:extLst>
          </p:nvPr>
        </p:nvGraphicFramePr>
        <p:xfrm>
          <a:off x="915599" y="1676805"/>
          <a:ext cx="10817896" cy="3657600"/>
        </p:xfrm>
        <a:graphic>
          <a:graphicData uri="http://schemas.openxmlformats.org/drawingml/2006/table">
            <a:tbl>
              <a:tblPr>
                <a:tableStyleId>{16D9F66E-5EB9-4882-86FB-DCBF35E3C3E4}</a:tableStyleId>
              </a:tblPr>
              <a:tblGrid>
                <a:gridCol w="1534410">
                  <a:extLst>
                    <a:ext uri="{9D8B030D-6E8A-4147-A177-3AD203B41FA5}">
                      <a16:colId xmlns:a16="http://schemas.microsoft.com/office/drawing/2014/main" val="20000"/>
                    </a:ext>
                  </a:extLst>
                </a:gridCol>
                <a:gridCol w="2508875">
                  <a:extLst>
                    <a:ext uri="{9D8B030D-6E8A-4147-A177-3AD203B41FA5}">
                      <a16:colId xmlns:a16="http://schemas.microsoft.com/office/drawing/2014/main" val="20001"/>
                    </a:ext>
                  </a:extLst>
                </a:gridCol>
                <a:gridCol w="6774611">
                  <a:extLst>
                    <a:ext uri="{9D8B030D-6E8A-4147-A177-3AD203B41FA5}">
                      <a16:colId xmlns:a16="http://schemas.microsoft.com/office/drawing/2014/main" val="20002"/>
                    </a:ext>
                  </a:extLst>
                </a:gridCol>
              </a:tblGrid>
              <a:tr h="304729">
                <a:tc>
                  <a:txBody>
                    <a:bodyPr/>
                    <a:lstStyle/>
                    <a:p>
                      <a:pPr algn="ctr">
                        <a:spcAft>
                          <a:spcPts val="0"/>
                        </a:spcAft>
                      </a:pPr>
                      <a:r>
                        <a:rPr lang="zh-CN" sz="2000" kern="0" dirty="0"/>
                        <a:t>返回类型</a:t>
                      </a:r>
                      <a:endParaRPr lang="zh-CN" sz="2000" kern="100" dirty="0">
                        <a:latin typeface="Calibri"/>
                        <a:ea typeface="宋体"/>
                        <a:cs typeface="Times New Roman"/>
                      </a:endParaRPr>
                    </a:p>
                  </a:txBody>
                  <a:tcPr marL="68564" marR="68564" marT="0" marB="0" anchor="ctr">
                    <a:solidFill>
                      <a:srgbClr val="FFC000"/>
                    </a:solidFill>
                  </a:tcPr>
                </a:tc>
                <a:tc>
                  <a:txBody>
                    <a:bodyPr/>
                    <a:lstStyle/>
                    <a:p>
                      <a:pPr algn="ctr">
                        <a:spcAft>
                          <a:spcPts val="0"/>
                        </a:spcAft>
                      </a:pPr>
                      <a:r>
                        <a:rPr lang="zh-CN" sz="2000" kern="0" dirty="0"/>
                        <a:t>方法名</a:t>
                      </a:r>
                      <a:endParaRPr lang="zh-CN" sz="2000" kern="100" dirty="0">
                        <a:latin typeface="Calibri"/>
                        <a:ea typeface="宋体"/>
                        <a:cs typeface="Times New Roman"/>
                      </a:endParaRPr>
                    </a:p>
                  </a:txBody>
                  <a:tcPr marL="68564" marR="68564" marT="0" marB="0" anchor="ctr">
                    <a:solidFill>
                      <a:srgbClr val="FFC000"/>
                    </a:solidFill>
                  </a:tcPr>
                </a:tc>
                <a:tc>
                  <a:txBody>
                    <a:bodyPr/>
                    <a:lstStyle/>
                    <a:p>
                      <a:pPr algn="ctr">
                        <a:spcAft>
                          <a:spcPts val="0"/>
                        </a:spcAft>
                      </a:pPr>
                      <a:r>
                        <a:rPr lang="zh-CN" sz="2000" kern="0" dirty="0"/>
                        <a:t>方法功能</a:t>
                      </a:r>
                      <a:endParaRPr lang="zh-CN" sz="2000" kern="100" dirty="0">
                        <a:latin typeface="Calibri"/>
                        <a:ea typeface="宋体"/>
                        <a:cs typeface="Times New Roman"/>
                      </a:endParaRPr>
                    </a:p>
                  </a:txBody>
                  <a:tcPr marL="68564" marR="68564" marT="0" marB="0" anchor="ctr">
                    <a:solidFill>
                      <a:srgbClr val="FFC000"/>
                    </a:solidFill>
                  </a:tcPr>
                </a:tc>
                <a:extLst>
                  <a:ext uri="{0D108BD9-81ED-4DB2-BD59-A6C34878D82A}">
                    <a16:rowId xmlns:a16="http://schemas.microsoft.com/office/drawing/2014/main" val="10000"/>
                  </a:ext>
                </a:extLst>
              </a:tr>
              <a:tr h="304729">
                <a:tc>
                  <a:txBody>
                    <a:bodyPr/>
                    <a:lstStyle/>
                    <a:p>
                      <a:pPr algn="ctr">
                        <a:spcAft>
                          <a:spcPts val="0"/>
                        </a:spcAft>
                      </a:pPr>
                      <a:r>
                        <a:rPr lang="en-US" sz="2000" kern="0"/>
                        <a:t>Comparator</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a:t>comparator()</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zh-CN" sz="2000" kern="0" dirty="0"/>
                        <a:t>返回对此</a:t>
                      </a:r>
                      <a:r>
                        <a:rPr lang="en-US" sz="2000" kern="0" dirty="0"/>
                        <a:t> set </a:t>
                      </a:r>
                      <a:r>
                        <a:rPr lang="zh-CN" sz="2000" kern="0" dirty="0"/>
                        <a:t>中的元素进行排序的比较器。</a:t>
                      </a:r>
                      <a:endParaRPr lang="zh-CN" sz="2000" kern="100" dirty="0">
                        <a:latin typeface="Calibri"/>
                        <a:ea typeface="宋体"/>
                        <a:cs typeface="Times New Roman"/>
                      </a:endParaRPr>
                    </a:p>
                  </a:txBody>
                  <a:tcPr marL="68564" marR="68564" marT="0" marB="0" anchor="ctr"/>
                </a:tc>
                <a:extLst>
                  <a:ext uri="{0D108BD9-81ED-4DB2-BD59-A6C34878D82A}">
                    <a16:rowId xmlns:a16="http://schemas.microsoft.com/office/drawing/2014/main" val="10001"/>
                  </a:ext>
                </a:extLst>
              </a:tr>
              <a:tr h="304729">
                <a:tc>
                  <a:txBody>
                    <a:bodyPr/>
                    <a:lstStyle/>
                    <a:p>
                      <a:pPr algn="ctr">
                        <a:spcAft>
                          <a:spcPts val="0"/>
                        </a:spcAft>
                      </a:pPr>
                      <a:r>
                        <a:rPr lang="en-US" sz="2000" kern="0"/>
                        <a:t>Iterator&lt;E&gt;         </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a:t>iterator()</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zh-CN" sz="2000" kern="0"/>
                        <a:t>返回元素按升序进行迭代的迭代器。</a:t>
                      </a:r>
                      <a:endParaRPr lang="zh-CN" sz="2000" kern="100">
                        <a:latin typeface="Calibri"/>
                        <a:ea typeface="宋体"/>
                        <a:cs typeface="Times New Roman"/>
                      </a:endParaRPr>
                    </a:p>
                  </a:txBody>
                  <a:tcPr marL="68564" marR="68564" marT="0" marB="0" anchor="ctr"/>
                </a:tc>
                <a:extLst>
                  <a:ext uri="{0D108BD9-81ED-4DB2-BD59-A6C34878D82A}">
                    <a16:rowId xmlns:a16="http://schemas.microsoft.com/office/drawing/2014/main" val="10002"/>
                  </a:ext>
                </a:extLst>
              </a:tr>
              <a:tr h="304729">
                <a:tc>
                  <a:txBody>
                    <a:bodyPr/>
                    <a:lstStyle/>
                    <a:p>
                      <a:pPr algn="ctr">
                        <a:spcAft>
                          <a:spcPts val="0"/>
                        </a:spcAft>
                      </a:pPr>
                      <a:r>
                        <a:rPr lang="en-US" sz="2000" kern="0"/>
                        <a:t>Iterator&lt;E&gt;</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a:t>descendingIterator()</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zh-CN" sz="2000" kern="0" dirty="0"/>
                        <a:t>返回元素按降序进行迭代的迭代器。</a:t>
                      </a:r>
                      <a:endParaRPr lang="zh-CN" sz="2000" kern="100" dirty="0">
                        <a:latin typeface="Calibri"/>
                        <a:ea typeface="宋体"/>
                        <a:cs typeface="Times New Roman"/>
                      </a:endParaRPr>
                    </a:p>
                  </a:txBody>
                  <a:tcPr marL="68564" marR="68564" marT="0" marB="0" anchor="ctr"/>
                </a:tc>
                <a:extLst>
                  <a:ext uri="{0D108BD9-81ED-4DB2-BD59-A6C34878D82A}">
                    <a16:rowId xmlns:a16="http://schemas.microsoft.com/office/drawing/2014/main" val="10003"/>
                  </a:ext>
                </a:extLst>
              </a:tr>
              <a:tr h="304729">
                <a:tc>
                  <a:txBody>
                    <a:bodyPr/>
                    <a:lstStyle/>
                    <a:p>
                      <a:pPr algn="ctr">
                        <a:spcAft>
                          <a:spcPts val="0"/>
                        </a:spcAft>
                      </a:pPr>
                      <a:r>
                        <a:rPr lang="en-US" sz="2000" kern="0"/>
                        <a:t>E</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a:t>first()</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zh-CN" sz="2000" kern="0" dirty="0"/>
                        <a:t>返回第一个元素。</a:t>
                      </a:r>
                      <a:endParaRPr lang="zh-CN" sz="2000" kern="100" dirty="0">
                        <a:latin typeface="Calibri"/>
                        <a:ea typeface="宋体"/>
                        <a:cs typeface="Times New Roman"/>
                      </a:endParaRPr>
                    </a:p>
                  </a:txBody>
                  <a:tcPr marL="68564" marR="68564" marT="0" marB="0" anchor="ctr"/>
                </a:tc>
                <a:extLst>
                  <a:ext uri="{0D108BD9-81ED-4DB2-BD59-A6C34878D82A}">
                    <a16:rowId xmlns:a16="http://schemas.microsoft.com/office/drawing/2014/main" val="10004"/>
                  </a:ext>
                </a:extLst>
              </a:tr>
              <a:tr h="304729">
                <a:tc>
                  <a:txBody>
                    <a:bodyPr/>
                    <a:lstStyle/>
                    <a:p>
                      <a:pPr algn="ctr">
                        <a:spcAft>
                          <a:spcPts val="0"/>
                        </a:spcAft>
                      </a:pPr>
                      <a:r>
                        <a:rPr lang="en-US" sz="2000" kern="0"/>
                        <a:t>E</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a:t>last()</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zh-CN" sz="2000" kern="0"/>
                        <a:t>返回最后一个元素。</a:t>
                      </a:r>
                      <a:endParaRPr lang="zh-CN" sz="2000" kern="100">
                        <a:latin typeface="Calibri"/>
                        <a:ea typeface="宋体"/>
                        <a:cs typeface="Times New Roman"/>
                      </a:endParaRPr>
                    </a:p>
                  </a:txBody>
                  <a:tcPr marL="68564" marR="68564" marT="0" marB="0" anchor="ctr"/>
                </a:tc>
                <a:extLst>
                  <a:ext uri="{0D108BD9-81ED-4DB2-BD59-A6C34878D82A}">
                    <a16:rowId xmlns:a16="http://schemas.microsoft.com/office/drawing/2014/main" val="10005"/>
                  </a:ext>
                </a:extLst>
              </a:tr>
              <a:tr h="609459">
                <a:tc>
                  <a:txBody>
                    <a:bodyPr/>
                    <a:lstStyle/>
                    <a:p>
                      <a:pPr algn="ctr">
                        <a:spcAft>
                          <a:spcPts val="0"/>
                        </a:spcAft>
                      </a:pPr>
                      <a:r>
                        <a:rPr lang="en-US" sz="2000" kern="0"/>
                        <a:t>E</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a:t>ceiling(E e)</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zh-CN" sz="2000" kern="0"/>
                        <a:t>返回大于等于给定元素的最小元素；如果不存在，则返回</a:t>
                      </a:r>
                      <a:r>
                        <a:rPr lang="en-US" sz="2000" kern="0"/>
                        <a:t> null</a:t>
                      </a:r>
                      <a:r>
                        <a:rPr lang="zh-CN" sz="2000" kern="0"/>
                        <a:t>。</a:t>
                      </a:r>
                      <a:endParaRPr lang="zh-CN" sz="2000" kern="100">
                        <a:latin typeface="Calibri"/>
                        <a:ea typeface="宋体"/>
                        <a:cs typeface="Times New Roman"/>
                      </a:endParaRPr>
                    </a:p>
                  </a:txBody>
                  <a:tcPr marL="68564" marR="68564" marT="0" marB="0" anchor="ctr"/>
                </a:tc>
                <a:extLst>
                  <a:ext uri="{0D108BD9-81ED-4DB2-BD59-A6C34878D82A}">
                    <a16:rowId xmlns:a16="http://schemas.microsoft.com/office/drawing/2014/main" val="10006"/>
                  </a:ext>
                </a:extLst>
              </a:tr>
              <a:tr h="609459">
                <a:tc>
                  <a:txBody>
                    <a:bodyPr/>
                    <a:lstStyle/>
                    <a:p>
                      <a:pPr algn="ctr">
                        <a:spcAft>
                          <a:spcPts val="0"/>
                        </a:spcAft>
                      </a:pPr>
                      <a:r>
                        <a:rPr lang="en-US" sz="2000" kern="0"/>
                        <a:t>E</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dirty="0"/>
                        <a:t>floor(E e)</a:t>
                      </a:r>
                      <a:endParaRPr lang="zh-CN" sz="2000" kern="100" dirty="0">
                        <a:latin typeface="Calibri"/>
                        <a:ea typeface="宋体"/>
                        <a:cs typeface="Times New Roman"/>
                      </a:endParaRPr>
                    </a:p>
                  </a:txBody>
                  <a:tcPr marL="68564" marR="68564" marT="0" marB="0" anchor="ctr"/>
                </a:tc>
                <a:tc>
                  <a:txBody>
                    <a:bodyPr/>
                    <a:lstStyle/>
                    <a:p>
                      <a:pPr algn="just">
                        <a:spcAft>
                          <a:spcPts val="0"/>
                        </a:spcAft>
                      </a:pPr>
                      <a:r>
                        <a:rPr lang="zh-CN" sz="2000" kern="0" dirty="0"/>
                        <a:t>返回小于等于给定元素的最大元素；如果不存在，则返回</a:t>
                      </a:r>
                      <a:r>
                        <a:rPr lang="en-US" sz="2000" kern="0" dirty="0"/>
                        <a:t> null</a:t>
                      </a:r>
                      <a:r>
                        <a:rPr lang="zh-CN" sz="2000" kern="0" dirty="0"/>
                        <a:t>。</a:t>
                      </a:r>
                      <a:endParaRPr lang="zh-CN" sz="2000" kern="100" dirty="0">
                        <a:latin typeface="Calibri"/>
                        <a:ea typeface="宋体"/>
                        <a:cs typeface="Times New Roman"/>
                      </a:endParaRPr>
                    </a:p>
                  </a:txBody>
                  <a:tcPr marL="68564" marR="68564" marT="0" marB="0" anchor="ctr"/>
                </a:tc>
                <a:extLst>
                  <a:ext uri="{0D108BD9-81ED-4DB2-BD59-A6C34878D82A}">
                    <a16:rowId xmlns:a16="http://schemas.microsoft.com/office/drawing/2014/main" val="10007"/>
                  </a:ext>
                </a:extLst>
              </a:tr>
              <a:tr h="304729">
                <a:tc>
                  <a:txBody>
                    <a:bodyPr/>
                    <a:lstStyle/>
                    <a:p>
                      <a:pPr algn="ctr">
                        <a:spcAft>
                          <a:spcPts val="0"/>
                        </a:spcAft>
                      </a:pPr>
                      <a:r>
                        <a:rPr lang="en-US" sz="2000" kern="0"/>
                        <a:t>E</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a:t>lower(E e)</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zh-CN" sz="2000" kern="0"/>
                        <a:t>返回小于给定元素的最大元素；如果不存在，则返回</a:t>
                      </a:r>
                      <a:r>
                        <a:rPr lang="en-US" sz="2000" kern="0"/>
                        <a:t> null</a:t>
                      </a:r>
                      <a:r>
                        <a:rPr lang="zh-CN" sz="2000" kern="0"/>
                        <a:t>。</a:t>
                      </a:r>
                      <a:endParaRPr lang="zh-CN" sz="2000" kern="100">
                        <a:latin typeface="Calibri"/>
                        <a:ea typeface="宋体"/>
                        <a:cs typeface="Times New Roman"/>
                      </a:endParaRPr>
                    </a:p>
                  </a:txBody>
                  <a:tcPr marL="68564" marR="68564" marT="0" marB="0" anchor="ctr"/>
                </a:tc>
                <a:extLst>
                  <a:ext uri="{0D108BD9-81ED-4DB2-BD59-A6C34878D82A}">
                    <a16:rowId xmlns:a16="http://schemas.microsoft.com/office/drawing/2014/main" val="10008"/>
                  </a:ext>
                </a:extLst>
              </a:tr>
              <a:tr h="304729">
                <a:tc>
                  <a:txBody>
                    <a:bodyPr/>
                    <a:lstStyle/>
                    <a:p>
                      <a:pPr algn="ctr">
                        <a:spcAft>
                          <a:spcPts val="0"/>
                        </a:spcAft>
                      </a:pPr>
                      <a:r>
                        <a:rPr lang="en-US" sz="2000" kern="0"/>
                        <a:t>E</a:t>
                      </a:r>
                      <a:endParaRPr lang="zh-CN" sz="2000" kern="100">
                        <a:latin typeface="Calibri"/>
                        <a:ea typeface="宋体"/>
                        <a:cs typeface="Times New Roman"/>
                      </a:endParaRPr>
                    </a:p>
                  </a:txBody>
                  <a:tcPr marL="68564" marR="68564" marT="0" marB="0" anchor="ctr"/>
                </a:tc>
                <a:tc>
                  <a:txBody>
                    <a:bodyPr/>
                    <a:lstStyle/>
                    <a:p>
                      <a:pPr algn="just">
                        <a:spcAft>
                          <a:spcPts val="0"/>
                        </a:spcAft>
                      </a:pPr>
                      <a:r>
                        <a:rPr lang="en-US" sz="2000" kern="0" dirty="0"/>
                        <a:t>higher(E </a:t>
                      </a:r>
                      <a:r>
                        <a:rPr lang="en-US" sz="2000" kern="0" dirty="0" err="1"/>
                        <a:t>e</a:t>
                      </a:r>
                      <a:r>
                        <a:rPr lang="en-US" sz="2000" kern="0" dirty="0"/>
                        <a:t>)</a:t>
                      </a:r>
                      <a:endParaRPr lang="zh-CN" sz="2000" kern="100" dirty="0">
                        <a:latin typeface="Calibri"/>
                        <a:ea typeface="宋体"/>
                        <a:cs typeface="Times New Roman"/>
                      </a:endParaRPr>
                    </a:p>
                  </a:txBody>
                  <a:tcPr marL="68564" marR="68564" marT="0" marB="0" anchor="ctr"/>
                </a:tc>
                <a:tc>
                  <a:txBody>
                    <a:bodyPr/>
                    <a:lstStyle/>
                    <a:p>
                      <a:pPr algn="just">
                        <a:spcAft>
                          <a:spcPts val="0"/>
                        </a:spcAft>
                      </a:pPr>
                      <a:r>
                        <a:rPr lang="zh-CN" sz="2000" kern="0" dirty="0"/>
                        <a:t>返回大于给定元素的最小元素；如果不存在，则返回</a:t>
                      </a:r>
                      <a:r>
                        <a:rPr lang="en-US" sz="2000" kern="0" dirty="0"/>
                        <a:t> null</a:t>
                      </a:r>
                      <a:r>
                        <a:rPr lang="zh-CN" sz="2000" kern="0" dirty="0"/>
                        <a:t>。</a:t>
                      </a:r>
                      <a:endParaRPr lang="zh-CN" sz="2000" kern="100" dirty="0">
                        <a:latin typeface="Calibri"/>
                        <a:ea typeface="宋体"/>
                        <a:cs typeface="Times New Roman"/>
                      </a:endParaRPr>
                    </a:p>
                  </a:txBody>
                  <a:tcPr marL="68564" marR="68564" marT="0" marB="0" anchor="ctr"/>
                </a:tc>
                <a:extLst>
                  <a:ext uri="{0D108BD9-81ED-4DB2-BD59-A6C34878D82A}">
                    <a16:rowId xmlns:a16="http://schemas.microsoft.com/office/drawing/2014/main" val="10009"/>
                  </a:ext>
                </a:extLst>
              </a:tr>
            </a:tbl>
          </a:graphicData>
        </a:graphic>
      </p:graphicFrame>
      <p:sp>
        <p:nvSpPr>
          <p:cNvPr id="30" name="Rectangle 2">
            <a:extLst>
              <a:ext uri="{FF2B5EF4-FFF2-40B4-BE49-F238E27FC236}">
                <a16:creationId xmlns:a16="http://schemas.microsoft.com/office/drawing/2014/main" id="{CA48C56D-A9E0-4365-9240-D6AA0861E3CA}"/>
              </a:ext>
            </a:extLst>
          </p:cNvPr>
          <p:cNvSpPr>
            <a:spLocks noChangeArrowheads="1"/>
          </p:cNvSpPr>
          <p:nvPr/>
        </p:nvSpPr>
        <p:spPr bwMode="auto">
          <a:xfrm>
            <a:off x="4186410" y="956642"/>
            <a:ext cx="2922553"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indent="539642" algn="ctr" defTabSz="914217" fontAlgn="base">
              <a:spcBef>
                <a:spcPct val="0"/>
              </a:spcBef>
              <a:spcAft>
                <a:spcPct val="0"/>
              </a:spcAft>
            </a:pPr>
            <a:r>
              <a:rPr lang="en-US" altLang="zh-CN" dirty="0" err="1">
                <a:latin typeface="仿宋" panose="02010609060101010101" pitchFamily="49" charset="-122"/>
                <a:ea typeface="仿宋" panose="02010609060101010101" pitchFamily="49" charset="-122"/>
                <a:cs typeface="宋体" pitchFamily="2" charset="-122"/>
              </a:rPr>
              <a:t>TreeSet</a:t>
            </a:r>
            <a:r>
              <a:rPr lang="zh-CN" altLang="en-US" dirty="0">
                <a:latin typeface="仿宋" panose="02010609060101010101" pitchFamily="49" charset="-122"/>
                <a:ea typeface="仿宋" panose="02010609060101010101" pitchFamily="49" charset="-122"/>
                <a:cs typeface="宋体" pitchFamily="2" charset="-122"/>
              </a:rPr>
              <a:t>类的部分方法</a:t>
            </a:r>
            <a:endParaRPr lang="zh-CN" altLang="en-US" dirty="0">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5683710A-68A2-4790-93E2-A66CE4057F1C}"/>
              </a:ext>
            </a:extLst>
          </p:cNvPr>
          <p:cNvSpPr/>
          <p:nvPr/>
        </p:nvSpPr>
        <p:spPr>
          <a:xfrm>
            <a:off x="-176" y="5714471"/>
            <a:ext cx="12189178" cy="121891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E847F502-2E0F-4A9C-B5AA-A1BDF3B0278E}"/>
              </a:ext>
            </a:extLst>
          </p:cNvPr>
          <p:cNvGrpSpPr/>
          <p:nvPr/>
        </p:nvGrpSpPr>
        <p:grpSpPr>
          <a:xfrm>
            <a:off x="227578" y="5790654"/>
            <a:ext cx="352168" cy="455508"/>
            <a:chOff x="5449889" y="1293813"/>
            <a:chExt cx="352250" cy="455613"/>
          </a:xfrm>
          <a:solidFill>
            <a:srgbClr val="FFFF00"/>
          </a:solidFill>
        </p:grpSpPr>
        <p:sp>
          <p:nvSpPr>
            <p:cNvPr id="52" name="Freeform 125">
              <a:extLst>
                <a:ext uri="{FF2B5EF4-FFF2-40B4-BE49-F238E27FC236}">
                  <a16:creationId xmlns:a16="http://schemas.microsoft.com/office/drawing/2014/main" id="{BA7AB823-2CB6-4415-92F8-64F8F4E50BA4}"/>
                </a:ext>
              </a:extLst>
            </p:cNvPr>
            <p:cNvSpPr>
              <a:spLocks noEditPoints="1"/>
            </p:cNvSpPr>
            <p:nvPr/>
          </p:nvSpPr>
          <p:spPr bwMode="auto">
            <a:xfrm>
              <a:off x="5449889" y="12938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3" name="Freeform 126">
              <a:extLst>
                <a:ext uri="{FF2B5EF4-FFF2-40B4-BE49-F238E27FC236}">
                  <a16:creationId xmlns:a16="http://schemas.microsoft.com/office/drawing/2014/main" id="{52517E52-D507-4677-B35B-3B593B27ADBF}"/>
                </a:ext>
              </a:extLst>
            </p:cNvPr>
            <p:cNvSpPr>
              <a:spLocks noEditPoints="1"/>
            </p:cNvSpPr>
            <p:nvPr/>
          </p:nvSpPr>
          <p:spPr bwMode="auto">
            <a:xfrm>
              <a:off x="5575301" y="150653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55" name="内容占位符 2">
            <a:extLst>
              <a:ext uri="{FF2B5EF4-FFF2-40B4-BE49-F238E27FC236}">
                <a16:creationId xmlns:a16="http://schemas.microsoft.com/office/drawing/2014/main" id="{076315F1-0440-4E00-993A-AEC83DC21661}"/>
              </a:ext>
            </a:extLst>
          </p:cNvPr>
          <p:cNvSpPr txBox="1">
            <a:spLocks/>
          </p:cNvSpPr>
          <p:nvPr/>
        </p:nvSpPr>
        <p:spPr>
          <a:xfrm>
            <a:off x="608489" y="5790653"/>
            <a:ext cx="11427355" cy="106655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7.7】</a:t>
            </a:r>
            <a:r>
              <a:rPr lang="zh-CN" altLang="en-US" sz="2400" dirty="0">
                <a:solidFill>
                  <a:schemeClr val="bg1"/>
                </a:solidFill>
                <a:latin typeface="仿宋" panose="02010609060101010101" pitchFamily="49" charset="-122"/>
                <a:ea typeface="仿宋" panose="02010609060101010101" pitchFamily="49" charset="-122"/>
              </a:rPr>
              <a:t>班级学生报名参加校运动会，已知各项比赛的报名人员，请统计班级参加比赛的人数。</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Example7_07.java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5431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par>
                                <p:cTn id="21" presetID="2" presetClass="entr" presetSubtype="9"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0-#ppt_w/2"/>
                                          </p:val>
                                        </p:tav>
                                        <p:tav tm="100000">
                                          <p:val>
                                            <p:strVal val="#ppt_x"/>
                                          </p:val>
                                        </p:tav>
                                      </p:tavLst>
                                    </p:anim>
                                    <p:anim calcmode="lin" valueType="num">
                                      <p:cBhvr additive="base">
                                        <p:cTn id="24" dur="500" fill="hold"/>
                                        <p:tgtEl>
                                          <p:spTgt spid="30"/>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31"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ppt_w</p:attrName>
                                        </p:attrNameLst>
                                      </p:cBhvr>
                                      <p:tavLst>
                                        <p:tav tm="0">
                                          <p:val>
                                            <p:fltVal val="0"/>
                                          </p:val>
                                        </p:tav>
                                        <p:tav tm="100000">
                                          <p:val>
                                            <p:strVal val="#ppt_w"/>
                                          </p:val>
                                        </p:tav>
                                      </p:tavLst>
                                    </p:anim>
                                    <p:anim calcmode="lin" valueType="num">
                                      <p:cBhvr>
                                        <p:cTn id="29" dur="1000" fill="hold"/>
                                        <p:tgtEl>
                                          <p:spTgt spid="29"/>
                                        </p:tgtEl>
                                        <p:attrNameLst>
                                          <p:attrName>ppt_h</p:attrName>
                                        </p:attrNameLst>
                                      </p:cBhvr>
                                      <p:tavLst>
                                        <p:tav tm="0">
                                          <p:val>
                                            <p:fltVal val="0"/>
                                          </p:val>
                                        </p:tav>
                                        <p:tav tm="100000">
                                          <p:val>
                                            <p:strVal val="#ppt_h"/>
                                          </p:val>
                                        </p:tav>
                                      </p:tavLst>
                                    </p:anim>
                                    <p:anim calcmode="lin" valueType="num">
                                      <p:cBhvr>
                                        <p:cTn id="30" dur="1000" fill="hold"/>
                                        <p:tgtEl>
                                          <p:spTgt spid="29"/>
                                        </p:tgtEl>
                                        <p:attrNameLst>
                                          <p:attrName>style.rotation</p:attrName>
                                        </p:attrNameLst>
                                      </p:cBhvr>
                                      <p:tavLst>
                                        <p:tav tm="0">
                                          <p:val>
                                            <p:fltVal val="90"/>
                                          </p:val>
                                        </p:tav>
                                        <p:tav tm="100000">
                                          <p:val>
                                            <p:fltVal val="0"/>
                                          </p:val>
                                        </p:tav>
                                      </p:tavLst>
                                    </p:anim>
                                    <p:animEffect transition="in" filter="fade">
                                      <p:cBhvr>
                                        <p:cTn id="31" dur="10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500"/>
                                        <p:tgtEl>
                                          <p:spTgt spid="31"/>
                                        </p:tgtEl>
                                      </p:cBhvr>
                                    </p:animEffect>
                                  </p:childTnLst>
                                </p:cTn>
                              </p:par>
                            </p:childTnLst>
                          </p:cTn>
                        </p:par>
                        <p:par>
                          <p:cTn id="37" fill="hold">
                            <p:stCondLst>
                              <p:cond delay="500"/>
                            </p:stCondLst>
                            <p:childTnLst>
                              <p:par>
                                <p:cTn id="38" presetID="31" presetClass="entr" presetSubtype="0"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p:cTn id="40" dur="1000" fill="hold"/>
                                        <p:tgtEl>
                                          <p:spTgt spid="51"/>
                                        </p:tgtEl>
                                        <p:attrNameLst>
                                          <p:attrName>ppt_w</p:attrName>
                                        </p:attrNameLst>
                                      </p:cBhvr>
                                      <p:tavLst>
                                        <p:tav tm="0">
                                          <p:val>
                                            <p:fltVal val="0"/>
                                          </p:val>
                                        </p:tav>
                                        <p:tav tm="100000">
                                          <p:val>
                                            <p:strVal val="#ppt_w"/>
                                          </p:val>
                                        </p:tav>
                                      </p:tavLst>
                                    </p:anim>
                                    <p:anim calcmode="lin" valueType="num">
                                      <p:cBhvr>
                                        <p:cTn id="41" dur="1000" fill="hold"/>
                                        <p:tgtEl>
                                          <p:spTgt spid="51"/>
                                        </p:tgtEl>
                                        <p:attrNameLst>
                                          <p:attrName>ppt_h</p:attrName>
                                        </p:attrNameLst>
                                      </p:cBhvr>
                                      <p:tavLst>
                                        <p:tav tm="0">
                                          <p:val>
                                            <p:fltVal val="0"/>
                                          </p:val>
                                        </p:tav>
                                        <p:tav tm="100000">
                                          <p:val>
                                            <p:strVal val="#ppt_h"/>
                                          </p:val>
                                        </p:tav>
                                      </p:tavLst>
                                    </p:anim>
                                    <p:anim calcmode="lin" valueType="num">
                                      <p:cBhvr>
                                        <p:cTn id="42" dur="1000" fill="hold"/>
                                        <p:tgtEl>
                                          <p:spTgt spid="51"/>
                                        </p:tgtEl>
                                        <p:attrNameLst>
                                          <p:attrName>style.rotation</p:attrName>
                                        </p:attrNameLst>
                                      </p:cBhvr>
                                      <p:tavLst>
                                        <p:tav tm="0">
                                          <p:val>
                                            <p:fltVal val="90"/>
                                          </p:val>
                                        </p:tav>
                                        <p:tav tm="100000">
                                          <p:val>
                                            <p:fltVal val="0"/>
                                          </p:val>
                                        </p:tav>
                                      </p:tavLst>
                                    </p:anim>
                                    <p:animEffect transition="in" filter="fade">
                                      <p:cBhvr>
                                        <p:cTn id="43" dur="1000"/>
                                        <p:tgtEl>
                                          <p:spTgt spid="51"/>
                                        </p:tgtEl>
                                      </p:cBhvr>
                                    </p:animEffect>
                                  </p:childTnLst>
                                </p:cTn>
                              </p:par>
                            </p:childTnLst>
                          </p:cTn>
                        </p:par>
                        <p:par>
                          <p:cTn id="44" fill="hold">
                            <p:stCondLst>
                              <p:cond delay="1500"/>
                            </p:stCondLst>
                            <p:childTnLst>
                              <p:par>
                                <p:cTn id="45" presetID="2" presetClass="entr" presetSubtype="2"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1+#ppt_w/2"/>
                                          </p:val>
                                        </p:tav>
                                        <p:tav tm="100000">
                                          <p:val>
                                            <p:strVal val="#ppt_x"/>
                                          </p:val>
                                        </p:tav>
                                      </p:tavLst>
                                    </p:anim>
                                    <p:anim calcmode="lin" valueType="num">
                                      <p:cBhvr additive="base">
                                        <p:cTn id="4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30" grpId="0"/>
      <p:bldP spid="31" grpId="0" animBg="1"/>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泛型类的定义</a:t>
              </a:r>
            </a:p>
          </p:txBody>
        </p:sp>
      </p:grpSp>
      <p:sp>
        <p:nvSpPr>
          <p:cNvPr id="18" name="矩形 17">
            <a:extLst>
              <a:ext uri="{FF2B5EF4-FFF2-40B4-BE49-F238E27FC236}">
                <a16:creationId xmlns:a16="http://schemas.microsoft.com/office/drawing/2014/main" id="{E9AECDEB-4440-43F8-87C4-49A268CB8995}"/>
              </a:ext>
            </a:extLst>
          </p:cNvPr>
          <p:cNvSpPr/>
          <p:nvPr/>
        </p:nvSpPr>
        <p:spPr>
          <a:xfrm>
            <a:off x="-630" y="2069297"/>
            <a:ext cx="12187592" cy="3504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20" name="内容占位符 2">
            <a:extLst>
              <a:ext uri="{FF2B5EF4-FFF2-40B4-BE49-F238E27FC236}">
                <a16:creationId xmlns:a16="http://schemas.microsoft.com/office/drawing/2014/main" id="{F4415916-FD36-42DD-BB8E-56F0776C1BAC}"/>
              </a:ext>
            </a:extLst>
          </p:cNvPr>
          <p:cNvSpPr txBox="1">
            <a:spLocks/>
          </p:cNvSpPr>
          <p:nvPr/>
        </p:nvSpPr>
        <p:spPr>
          <a:xfrm>
            <a:off x="1217494" y="1464599"/>
            <a:ext cx="9314011" cy="5285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定义泛型类的对象：</a:t>
            </a:r>
          </a:p>
        </p:txBody>
      </p:sp>
      <p:sp>
        <p:nvSpPr>
          <p:cNvPr id="21" name="内容占位符 2">
            <a:extLst>
              <a:ext uri="{FF2B5EF4-FFF2-40B4-BE49-F238E27FC236}">
                <a16:creationId xmlns:a16="http://schemas.microsoft.com/office/drawing/2014/main" id="{B795118D-A0EF-4166-8A55-37C183156777}"/>
              </a:ext>
            </a:extLst>
          </p:cNvPr>
          <p:cNvSpPr txBox="1">
            <a:spLocks/>
          </p:cNvSpPr>
          <p:nvPr/>
        </p:nvSpPr>
        <p:spPr>
          <a:xfrm>
            <a:off x="227124" y="2145479"/>
            <a:ext cx="11732084" cy="368929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latin typeface="+mn-ea"/>
                <a:cs typeface="Times New Roman" pitchFamily="18" charset="0"/>
              </a:defRPr>
            </a:lvl1pPr>
            <a:lvl2pPr marL="533386" lvl="1" indent="457200">
              <a:lnSpc>
                <a:spcPct val="130000"/>
              </a:lnSpc>
              <a:spcBef>
                <a:spcPts val="0"/>
              </a:spcBef>
              <a:buFont typeface="Arial" pitchFamily="34" charset="0"/>
              <a:buNone/>
              <a:defRPr>
                <a:latin typeface="+mn-ea"/>
                <a:cs typeface="Times New Roman" pitchFamily="18" charset="0"/>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泛型类名</a:t>
            </a:r>
            <a:r>
              <a:rPr lang="en-US" altLang="zh-CN" sz="2400" b="1" dirty="0">
                <a:latin typeface="仿宋" panose="02010609060101010101" pitchFamily="49" charset="-122"/>
                <a:ea typeface="仿宋" panose="02010609060101010101" pitchFamily="49" charset="-122"/>
              </a:rPr>
              <a:t>[&lt;</a:t>
            </a:r>
            <a:r>
              <a:rPr lang="zh-CN" altLang="en-US" sz="2400" b="1" dirty="0">
                <a:latin typeface="仿宋" panose="02010609060101010101" pitchFamily="49" charset="-122"/>
                <a:ea typeface="仿宋" panose="02010609060101010101" pitchFamily="49" charset="-122"/>
              </a:rPr>
              <a:t>实际类型表列</a:t>
            </a:r>
            <a:r>
              <a:rPr lang="en-US" altLang="zh-CN" sz="2400" b="1" dirty="0">
                <a:latin typeface="仿宋" panose="02010609060101010101" pitchFamily="49" charset="-122"/>
                <a:ea typeface="仿宋" panose="02010609060101010101" pitchFamily="49" charset="-122"/>
              </a:rPr>
              <a:t>&gt;] </a:t>
            </a:r>
            <a:r>
              <a:rPr lang="zh-CN" altLang="en-US" sz="2400" b="1" dirty="0">
                <a:latin typeface="仿宋" panose="02010609060101010101" pitchFamily="49" charset="-122"/>
                <a:ea typeface="仿宋" panose="02010609060101010101" pitchFamily="49" charset="-122"/>
              </a:rPr>
              <a:t>对象名</a:t>
            </a:r>
            <a:r>
              <a:rPr lang="en-US" altLang="zh-CN" sz="2400" b="1" dirty="0">
                <a:latin typeface="仿宋" panose="02010609060101010101" pitchFamily="49" charset="-122"/>
                <a:ea typeface="仿宋" panose="02010609060101010101" pitchFamily="49" charset="-122"/>
              </a:rPr>
              <a:t>=new </a:t>
            </a:r>
            <a:r>
              <a:rPr lang="zh-CN" altLang="en-US" sz="2400" b="1" dirty="0">
                <a:latin typeface="仿宋" panose="02010609060101010101" pitchFamily="49" charset="-122"/>
                <a:ea typeface="仿宋" panose="02010609060101010101" pitchFamily="49" charset="-122"/>
              </a:rPr>
              <a:t>泛型类名</a:t>
            </a:r>
            <a:r>
              <a:rPr lang="en-US" altLang="zh-CN" sz="2400" b="1" dirty="0">
                <a:latin typeface="仿宋" panose="02010609060101010101" pitchFamily="49" charset="-122"/>
                <a:ea typeface="仿宋" panose="02010609060101010101" pitchFamily="49" charset="-122"/>
              </a:rPr>
              <a:t>[&lt;</a:t>
            </a:r>
            <a:r>
              <a:rPr lang="zh-CN" altLang="en-US" sz="2400" b="1" dirty="0">
                <a:latin typeface="仿宋" panose="02010609060101010101" pitchFamily="49" charset="-122"/>
                <a:ea typeface="仿宋" panose="02010609060101010101" pitchFamily="49" charset="-122"/>
              </a:rPr>
              <a:t>实际类型表列</a:t>
            </a:r>
            <a:r>
              <a:rPr lang="en-US" altLang="zh-CN" sz="2400" b="1" dirty="0">
                <a:latin typeface="仿宋" panose="02010609060101010101" pitchFamily="49" charset="-122"/>
                <a:ea typeface="仿宋" panose="02010609060101010101" pitchFamily="49" charset="-122"/>
              </a:rPr>
              <a:t>&gt;]([</a:t>
            </a:r>
            <a:r>
              <a:rPr lang="zh-CN" altLang="en-US" sz="2400" b="1" dirty="0">
                <a:latin typeface="仿宋" panose="02010609060101010101" pitchFamily="49" charset="-122"/>
                <a:ea typeface="仿宋" panose="02010609060101010101" pitchFamily="49" charset="-122"/>
              </a:rPr>
              <a:t>形参表</a:t>
            </a:r>
            <a:r>
              <a:rPr lang="en-US" altLang="zh-CN" sz="2400" b="1" dirty="0">
                <a:latin typeface="仿宋" panose="02010609060101010101" pitchFamily="49" charset="-122"/>
                <a:ea typeface="仿宋" panose="02010609060101010101" pitchFamily="49" charset="-122"/>
              </a:rPr>
              <a:t>]);</a:t>
            </a:r>
          </a:p>
          <a:p>
            <a:pPr indent="0"/>
            <a:r>
              <a:rPr lang="zh-CN" altLang="en-US" sz="2400" b="1" dirty="0">
                <a:latin typeface="仿宋" panose="02010609060101010101" pitchFamily="49" charset="-122"/>
                <a:ea typeface="仿宋" panose="02010609060101010101" pitchFamily="49" charset="-122"/>
              </a:rPr>
              <a:t>或</a:t>
            </a:r>
          </a:p>
          <a:p>
            <a:r>
              <a:rPr lang="zh-CN" altLang="en-US" sz="2400" b="1" dirty="0">
                <a:latin typeface="仿宋" panose="02010609060101010101" pitchFamily="49" charset="-122"/>
                <a:ea typeface="仿宋" panose="02010609060101010101" pitchFamily="49" charset="-122"/>
              </a:rPr>
              <a:t>泛型类名</a:t>
            </a:r>
            <a:r>
              <a:rPr lang="en-US" altLang="zh-CN" sz="2400" b="1" dirty="0">
                <a:latin typeface="仿宋" panose="02010609060101010101" pitchFamily="49" charset="-122"/>
                <a:ea typeface="仿宋" panose="02010609060101010101" pitchFamily="49" charset="-122"/>
              </a:rPr>
              <a:t>[&lt;</a:t>
            </a:r>
            <a:r>
              <a:rPr lang="zh-CN" altLang="en-US" sz="2400" b="1" dirty="0">
                <a:latin typeface="仿宋" panose="02010609060101010101" pitchFamily="49" charset="-122"/>
                <a:ea typeface="仿宋" panose="02010609060101010101" pitchFamily="49" charset="-122"/>
              </a:rPr>
              <a:t>实际类型表列</a:t>
            </a:r>
            <a:r>
              <a:rPr lang="en-US" altLang="zh-CN" sz="2400" b="1" dirty="0">
                <a:latin typeface="仿宋" panose="02010609060101010101" pitchFamily="49" charset="-122"/>
                <a:ea typeface="仿宋" panose="02010609060101010101" pitchFamily="49" charset="-122"/>
              </a:rPr>
              <a:t>&gt;] </a:t>
            </a:r>
            <a:r>
              <a:rPr lang="zh-CN" altLang="en-US" sz="2400" b="1" dirty="0">
                <a:latin typeface="仿宋" panose="02010609060101010101" pitchFamily="49" charset="-122"/>
                <a:ea typeface="仿宋" panose="02010609060101010101" pitchFamily="49" charset="-122"/>
              </a:rPr>
              <a:t>对象名</a:t>
            </a:r>
            <a:r>
              <a:rPr lang="en-US" altLang="zh-CN" sz="2400" b="1" dirty="0">
                <a:latin typeface="仿宋" panose="02010609060101010101" pitchFamily="49" charset="-122"/>
                <a:ea typeface="仿宋" panose="02010609060101010101" pitchFamily="49" charset="-122"/>
              </a:rPr>
              <a:t>=new </a:t>
            </a:r>
            <a:r>
              <a:rPr lang="zh-CN" altLang="en-US" sz="2400" b="1" dirty="0">
                <a:latin typeface="仿宋" panose="02010609060101010101" pitchFamily="49" charset="-122"/>
                <a:ea typeface="仿宋" panose="02010609060101010101" pitchFamily="49" charset="-122"/>
              </a:rPr>
              <a:t>泛型类名</a:t>
            </a:r>
            <a:r>
              <a:rPr lang="en-US" altLang="zh-CN" sz="2400" b="1" dirty="0">
                <a:latin typeface="仿宋" panose="02010609060101010101" pitchFamily="49" charset="-122"/>
                <a:ea typeface="仿宋" panose="02010609060101010101" pitchFamily="49" charset="-122"/>
              </a:rPr>
              <a:t>[&lt;&gt;]([</a:t>
            </a:r>
            <a:r>
              <a:rPr lang="zh-CN" altLang="en-US" sz="2400" b="1" dirty="0">
                <a:latin typeface="仿宋" panose="02010609060101010101" pitchFamily="49" charset="-122"/>
                <a:ea typeface="仿宋" panose="02010609060101010101" pitchFamily="49" charset="-122"/>
              </a:rPr>
              <a:t>形参表</a:t>
            </a:r>
            <a:r>
              <a:rPr lang="en-US" altLang="zh-CN"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也可以用“</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代替“实际参数表列”</a:t>
            </a:r>
          </a:p>
        </p:txBody>
      </p:sp>
      <p:sp>
        <p:nvSpPr>
          <p:cNvPr id="22" name="矩形 21">
            <a:extLst>
              <a:ext uri="{FF2B5EF4-FFF2-40B4-BE49-F238E27FC236}">
                <a16:creationId xmlns:a16="http://schemas.microsoft.com/office/drawing/2014/main" id="{A449CB20-7313-4A18-9CE2-CB24D3DC3E40}"/>
              </a:ext>
            </a:extLst>
          </p:cNvPr>
          <p:cNvSpPr/>
          <p:nvPr/>
        </p:nvSpPr>
        <p:spPr>
          <a:xfrm>
            <a:off x="885784" y="4398943"/>
            <a:ext cx="9218066" cy="830997"/>
          </a:xfrm>
          <a:prstGeom prst="rect">
            <a:avLst/>
          </a:prstGeom>
        </p:spPr>
        <p:txBody>
          <a:bodyPr wrap="square">
            <a:spAutoFit/>
          </a:bodyPr>
          <a:lstStyle/>
          <a:p>
            <a:r>
              <a:rPr lang="zh-CN" altLang="en-US" sz="2400" b="1" dirty="0">
                <a:solidFill>
                  <a:srgbClr val="C00000"/>
                </a:solidFill>
                <a:latin typeface="仿宋" panose="02010609060101010101" pitchFamily="49" charset="-122"/>
                <a:ea typeface="仿宋" panose="02010609060101010101" pitchFamily="49" charset="-122"/>
                <a:cs typeface="Times New Roman" pitchFamily="18" charset="0"/>
              </a:rPr>
              <a:t>如：</a:t>
            </a:r>
            <a:endParaRPr lang="en-US" altLang="zh-CN" sz="2400" b="1" dirty="0">
              <a:solidFill>
                <a:srgbClr val="C00000"/>
              </a:solidFill>
              <a:latin typeface="仿宋" panose="02010609060101010101" pitchFamily="49" charset="-122"/>
              <a:ea typeface="仿宋" panose="02010609060101010101" pitchFamily="49" charset="-122"/>
              <a:cs typeface="Times New Roman" pitchFamily="18" charset="0"/>
            </a:endParaRPr>
          </a:p>
          <a:p>
            <a:pPr indent="625350"/>
            <a:r>
              <a:rPr lang="en-US" altLang="zh-CN" sz="2400" b="1" dirty="0">
                <a:solidFill>
                  <a:srgbClr val="C00000"/>
                </a:solidFill>
                <a:latin typeface="仿宋" panose="02010609060101010101" pitchFamily="49" charset="-122"/>
                <a:ea typeface="仿宋" panose="02010609060101010101" pitchFamily="49" charset="-122"/>
                <a:cs typeface="Times New Roman" pitchFamily="18" charset="0"/>
              </a:rPr>
              <a:t>Basket&lt;Egg&gt; basket = new Basket&lt;Egg&gt;();</a:t>
            </a:r>
            <a:endParaRPr lang="zh-CN" altLang="en-US" sz="2400" b="1" dirty="0">
              <a:solidFill>
                <a:srgbClr val="C00000"/>
              </a:solidFill>
              <a:latin typeface="仿宋" panose="02010609060101010101" pitchFamily="49" charset="-122"/>
              <a:ea typeface="仿宋" panose="02010609060101010101" pitchFamily="49" charset="-122"/>
              <a:cs typeface="Times New Roman" pitchFamily="18" charset="0"/>
            </a:endParaRPr>
          </a:p>
        </p:txBody>
      </p:sp>
      <p:sp>
        <p:nvSpPr>
          <p:cNvPr id="23" name="矩形 22">
            <a:extLst>
              <a:ext uri="{FF2B5EF4-FFF2-40B4-BE49-F238E27FC236}">
                <a16:creationId xmlns:a16="http://schemas.microsoft.com/office/drawing/2014/main" id="{5F92F273-DAEA-4F3D-B05E-EB67642FBFA3}"/>
              </a:ext>
            </a:extLst>
          </p:cNvPr>
          <p:cNvSpPr/>
          <p:nvPr/>
        </p:nvSpPr>
        <p:spPr>
          <a:xfrm>
            <a:off x="-630" y="6027974"/>
            <a:ext cx="12189178" cy="8469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7F7FF9D9-3D4B-476C-A177-EDFAA6C94D14}"/>
              </a:ext>
            </a:extLst>
          </p:cNvPr>
          <p:cNvGrpSpPr/>
          <p:nvPr/>
        </p:nvGrpSpPr>
        <p:grpSpPr>
          <a:xfrm>
            <a:off x="865326" y="6310114"/>
            <a:ext cx="352168" cy="455508"/>
            <a:chOff x="5449889" y="1827213"/>
            <a:chExt cx="352250" cy="455613"/>
          </a:xfrm>
          <a:solidFill>
            <a:srgbClr val="FFFF00"/>
          </a:solidFill>
        </p:grpSpPr>
        <p:sp>
          <p:nvSpPr>
            <p:cNvPr id="25" name="Freeform 125">
              <a:extLst>
                <a:ext uri="{FF2B5EF4-FFF2-40B4-BE49-F238E27FC236}">
                  <a16:creationId xmlns:a16="http://schemas.microsoft.com/office/drawing/2014/main" id="{DC4B3FCB-9171-4E71-96F9-4CCA77A45A20}"/>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6" name="Freeform 126">
              <a:extLst>
                <a:ext uri="{FF2B5EF4-FFF2-40B4-BE49-F238E27FC236}">
                  <a16:creationId xmlns:a16="http://schemas.microsoft.com/office/drawing/2014/main" id="{180D3A4A-70B7-4361-85EE-A98BD0033259}"/>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6B3DDB7F-8BF9-4668-9C88-D63223CB843C}"/>
              </a:ext>
            </a:extLst>
          </p:cNvPr>
          <p:cNvSpPr txBox="1">
            <a:spLocks/>
          </p:cNvSpPr>
          <p:nvPr/>
        </p:nvSpPr>
        <p:spPr>
          <a:xfrm>
            <a:off x="1112569" y="6300986"/>
            <a:ext cx="10661923" cy="92927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7.2】</a:t>
            </a:r>
            <a:r>
              <a:rPr lang="zh-CN" altLang="en-US" sz="2400" b="1" dirty="0">
                <a:solidFill>
                  <a:schemeClr val="bg1"/>
                </a:solidFill>
                <a:latin typeface="仿宋" panose="02010609060101010101" pitchFamily="49" charset="-122"/>
                <a:ea typeface="仿宋" panose="02010609060101010101" pitchFamily="49" charset="-122"/>
              </a:rPr>
              <a:t>定义一个泛型篮子类，并创建相关的对象。</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Example7_02.java </a:t>
            </a:r>
            <a:endParaRPr lang="en-US" altLang="zh-CN" sz="2400" b="1" dirty="0">
              <a:solidFill>
                <a:srgbClr val="FFFF00"/>
              </a:solidFill>
              <a:latin typeface="仿宋" panose="02010609060101010101" pitchFamily="49" charset="-122"/>
              <a:ea typeface="仿宋" panose="02010609060101010101" pitchFamily="49" charset="-122"/>
            </a:endParaRPr>
          </a:p>
          <a:p>
            <a:pPr marL="0" indent="0">
              <a:buNone/>
            </a:pPr>
            <a:endParaRPr lang="zh-CN" altLang="en-US" sz="2400" b="1"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6559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2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 calcmode="lin" valueType="num">
                                      <p:cBhvr additive="base">
                                        <p:cTn id="23"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1">
                                            <p:txEl>
                                              <p:pRg st="1" end="1"/>
                                            </p:txEl>
                                          </p:spTgt>
                                        </p:tgtEl>
                                        <p:attrNameLst>
                                          <p:attrName>style.visibility</p:attrName>
                                        </p:attrNameLst>
                                      </p:cBhvr>
                                      <p:to>
                                        <p:strVal val="visible"/>
                                      </p:to>
                                    </p:set>
                                    <p:anim calcmode="lin" valueType="num">
                                      <p:cBhvr additive="base">
                                        <p:cTn id="29" dur="500" fill="hold"/>
                                        <p:tgtEl>
                                          <p:spTgt spid="21">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1">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1">
                                            <p:txEl>
                                              <p:pRg st="2" end="2"/>
                                            </p:txEl>
                                          </p:spTgt>
                                        </p:tgtEl>
                                        <p:attrNameLst>
                                          <p:attrName>style.visibility</p:attrName>
                                        </p:attrNameLst>
                                      </p:cBhvr>
                                      <p:to>
                                        <p:strVal val="visible"/>
                                      </p:to>
                                    </p:set>
                                    <p:anim calcmode="lin" valueType="num">
                                      <p:cBhvr additive="base">
                                        <p:cTn id="33" dur="500" fill="hold"/>
                                        <p:tgtEl>
                                          <p:spTgt spid="21">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anim calcmode="lin" valueType="num">
                                      <p:cBhvr additive="base">
                                        <p:cTn id="39" dur="500" fill="hold"/>
                                        <p:tgtEl>
                                          <p:spTgt spid="21">
                                            <p:txEl>
                                              <p:pRg st="3" end="3"/>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fltVal val="0"/>
                                          </p:val>
                                        </p:tav>
                                        <p:tav tm="100000">
                                          <p:val>
                                            <p:strVal val="#ppt_w"/>
                                          </p:val>
                                        </p:tav>
                                      </p:tavLst>
                                    </p:anim>
                                    <p:anim calcmode="lin" valueType="num">
                                      <p:cBhvr>
                                        <p:cTn id="46" dur="1000" fill="hold"/>
                                        <p:tgtEl>
                                          <p:spTgt spid="22"/>
                                        </p:tgtEl>
                                        <p:attrNameLst>
                                          <p:attrName>ppt_h</p:attrName>
                                        </p:attrNameLst>
                                      </p:cBhvr>
                                      <p:tavLst>
                                        <p:tav tm="0">
                                          <p:val>
                                            <p:fltVal val="0"/>
                                          </p:val>
                                        </p:tav>
                                        <p:tav tm="100000">
                                          <p:val>
                                            <p:strVal val="#ppt_h"/>
                                          </p:val>
                                        </p:tav>
                                      </p:tavLst>
                                    </p:anim>
                                    <p:anim calcmode="lin" valueType="num">
                                      <p:cBhvr>
                                        <p:cTn id="47" dur="1000" fill="hold"/>
                                        <p:tgtEl>
                                          <p:spTgt spid="22"/>
                                        </p:tgtEl>
                                        <p:attrNameLst>
                                          <p:attrName>style.rotation</p:attrName>
                                        </p:attrNameLst>
                                      </p:cBhvr>
                                      <p:tavLst>
                                        <p:tav tm="0">
                                          <p:val>
                                            <p:fltVal val="90"/>
                                          </p:val>
                                        </p:tav>
                                        <p:tav tm="100000">
                                          <p:val>
                                            <p:fltVal val="0"/>
                                          </p:val>
                                        </p:tav>
                                      </p:tavLst>
                                    </p:anim>
                                    <p:animEffect transition="in" filter="fade">
                                      <p:cBhvr>
                                        <p:cTn id="48" dur="10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1000" fill="hold"/>
                                        <p:tgtEl>
                                          <p:spTgt spid="24"/>
                                        </p:tgtEl>
                                        <p:attrNameLst>
                                          <p:attrName>ppt_w</p:attrName>
                                        </p:attrNameLst>
                                      </p:cBhvr>
                                      <p:tavLst>
                                        <p:tav tm="0">
                                          <p:val>
                                            <p:fltVal val="0"/>
                                          </p:val>
                                        </p:tav>
                                        <p:tav tm="100000">
                                          <p:val>
                                            <p:strVal val="#ppt_w"/>
                                          </p:val>
                                        </p:tav>
                                      </p:tavLst>
                                    </p:anim>
                                    <p:anim calcmode="lin" valueType="num">
                                      <p:cBhvr>
                                        <p:cTn id="59" dur="1000" fill="hold"/>
                                        <p:tgtEl>
                                          <p:spTgt spid="24"/>
                                        </p:tgtEl>
                                        <p:attrNameLst>
                                          <p:attrName>ppt_h</p:attrName>
                                        </p:attrNameLst>
                                      </p:cBhvr>
                                      <p:tavLst>
                                        <p:tav tm="0">
                                          <p:val>
                                            <p:fltVal val="0"/>
                                          </p:val>
                                        </p:tav>
                                        <p:tav tm="100000">
                                          <p:val>
                                            <p:strVal val="#ppt_h"/>
                                          </p:val>
                                        </p:tav>
                                      </p:tavLst>
                                    </p:anim>
                                    <p:anim calcmode="lin" valueType="num">
                                      <p:cBhvr>
                                        <p:cTn id="60" dur="1000" fill="hold"/>
                                        <p:tgtEl>
                                          <p:spTgt spid="24"/>
                                        </p:tgtEl>
                                        <p:attrNameLst>
                                          <p:attrName>style.rotation</p:attrName>
                                        </p:attrNameLst>
                                      </p:cBhvr>
                                      <p:tavLst>
                                        <p:tav tm="0">
                                          <p:val>
                                            <p:fltVal val="90"/>
                                          </p:val>
                                        </p:tav>
                                        <p:tav tm="100000">
                                          <p:val>
                                            <p:fltVal val="0"/>
                                          </p:val>
                                        </p:tav>
                                      </p:tavLst>
                                    </p:anim>
                                    <p:animEffect transition="in" filter="fade">
                                      <p:cBhvr>
                                        <p:cTn id="61" dur="10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8" grpId="0" animBg="1"/>
      <p:bldP spid="20" grpId="0"/>
      <p:bldP spid="22" grpId="0"/>
      <p:bldP spid="23" grpId="0" animBg="1"/>
      <p:bldP spid="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6"/>
          <p:cNvSpPr/>
          <p:nvPr/>
        </p:nvSpPr>
        <p:spPr>
          <a:xfrm>
            <a:off x="6121996" y="3921154"/>
            <a:ext cx="3047295"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b="1">
              <a:solidFill>
                <a:srgbClr val="FF0000"/>
              </a:solidFill>
              <a:latin typeface="仿宋" panose="02010609060101010101" pitchFamily="49" charset="-122"/>
              <a:ea typeface="仿宋" panose="02010609060101010101" pitchFamily="49" charset="-122"/>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60" name="组合 59"/>
          <p:cNvGrpSpPr/>
          <p:nvPr/>
        </p:nvGrpSpPr>
        <p:grpSpPr>
          <a:xfrm>
            <a:off x="5257994" y="1600623"/>
            <a:ext cx="549719" cy="617843"/>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69" name="TextBox 68"/>
          <p:cNvSpPr txBox="1"/>
          <p:nvPr/>
        </p:nvSpPr>
        <p:spPr>
          <a:xfrm>
            <a:off x="6078740" y="1745999"/>
            <a:ext cx="266558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grpSp>
        <p:nvGrpSpPr>
          <p:cNvPr id="70" name="组合 69"/>
          <p:cNvGrpSpPr/>
          <p:nvPr/>
        </p:nvGrpSpPr>
        <p:grpSpPr>
          <a:xfrm>
            <a:off x="5275254" y="2369435"/>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14811"/>
            <a:ext cx="2780714"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grpSp>
        <p:nvGrpSpPr>
          <p:cNvPr id="100" name="组合 99"/>
          <p:cNvGrpSpPr/>
          <p:nvPr/>
        </p:nvGrpSpPr>
        <p:grpSpPr>
          <a:xfrm>
            <a:off x="5275254" y="3131259"/>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09" name="TextBox 108"/>
          <p:cNvSpPr txBox="1"/>
          <p:nvPr/>
        </p:nvSpPr>
        <p:spPr>
          <a:xfrm>
            <a:off x="6096000" y="3276635"/>
            <a:ext cx="2091397" cy="369332"/>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 name="TextBox 2"/>
          <p:cNvSpPr txBox="1"/>
          <p:nvPr/>
        </p:nvSpPr>
        <p:spPr>
          <a:xfrm>
            <a:off x="6096794" y="1044539"/>
            <a:ext cx="190455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grpSp>
        <p:nvGrpSpPr>
          <p:cNvPr id="48" name="组合 47"/>
          <p:cNvGrpSpPr/>
          <p:nvPr/>
        </p:nvGrpSpPr>
        <p:grpSpPr>
          <a:xfrm>
            <a:off x="5275254" y="3893083"/>
            <a:ext cx="549719" cy="617843"/>
            <a:chOff x="279401" y="2698750"/>
            <a:chExt cx="1473200" cy="1655763"/>
          </a:xfrm>
        </p:grpSpPr>
        <p:sp>
          <p:nvSpPr>
            <p:cNvPr id="4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86" name="TextBox 85"/>
          <p:cNvSpPr txBox="1"/>
          <p:nvPr/>
        </p:nvSpPr>
        <p:spPr>
          <a:xfrm>
            <a:off x="6096001" y="4038459"/>
            <a:ext cx="1781908" cy="369247"/>
          </a:xfrm>
          <a:prstGeom prst="rect">
            <a:avLst/>
          </a:prstGeom>
          <a:noFill/>
        </p:spPr>
        <p:txBody>
          <a:bodyPr wrap="square" rtlCol="0">
            <a:spAutoFit/>
          </a:bodyPr>
          <a:lstStyle/>
          <a:p>
            <a:r>
              <a:rPr lang="en-US" altLang="zh-CN" b="1" dirty="0">
                <a:solidFill>
                  <a:schemeClr val="bg1"/>
                </a:solidFill>
                <a:latin typeface="仿宋" panose="02010609060101010101" pitchFamily="49" charset="-122"/>
                <a:ea typeface="仿宋" panose="02010609060101010101" pitchFamily="49" charset="-122"/>
              </a:rPr>
              <a:t>7.5   Map</a:t>
            </a:r>
            <a:r>
              <a:rPr lang="zh-CN" altLang="en-US" b="1" dirty="0">
                <a:solidFill>
                  <a:schemeClr val="bg1"/>
                </a:solidFill>
                <a:latin typeface="仿宋" panose="02010609060101010101" pitchFamily="49" charset="-122"/>
                <a:ea typeface="仿宋" panose="02010609060101010101" pitchFamily="49" charset="-122"/>
              </a:rPr>
              <a:t>集合</a:t>
            </a:r>
          </a:p>
        </p:txBody>
      </p:sp>
      <p:grpSp>
        <p:nvGrpSpPr>
          <p:cNvPr id="87" name="组合 86"/>
          <p:cNvGrpSpPr/>
          <p:nvPr/>
        </p:nvGrpSpPr>
        <p:grpSpPr>
          <a:xfrm>
            <a:off x="5275254" y="4654906"/>
            <a:ext cx="549719" cy="617843"/>
            <a:chOff x="279401" y="2698750"/>
            <a:chExt cx="1473200" cy="1655763"/>
          </a:xfrm>
        </p:grpSpPr>
        <p:sp>
          <p:nvSpPr>
            <p:cNvPr id="8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96" name="TextBox 95"/>
          <p:cNvSpPr txBox="1"/>
          <p:nvPr/>
        </p:nvSpPr>
        <p:spPr>
          <a:xfrm>
            <a:off x="6096001" y="4800282"/>
            <a:ext cx="251342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97" name="组合 96"/>
          <p:cNvGrpSpPr/>
          <p:nvPr/>
        </p:nvGrpSpPr>
        <p:grpSpPr>
          <a:xfrm>
            <a:off x="5275254" y="5485924"/>
            <a:ext cx="549719" cy="617843"/>
            <a:chOff x="279401" y="2698750"/>
            <a:chExt cx="1473200" cy="1655763"/>
          </a:xfrm>
        </p:grpSpPr>
        <p:sp>
          <p:nvSpPr>
            <p:cNvPr id="9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17" name="TextBox 116"/>
          <p:cNvSpPr txBox="1"/>
          <p:nvPr/>
        </p:nvSpPr>
        <p:spPr>
          <a:xfrm>
            <a:off x="6096000" y="5631300"/>
            <a:ext cx="2091397"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7.7   </a:t>
            </a:r>
            <a:r>
              <a:rPr lang="zh-CN" altLang="en-US" b="1" dirty="0">
                <a:latin typeface="仿宋" panose="02010609060101010101" pitchFamily="49" charset="-122"/>
                <a:ea typeface="仿宋" panose="02010609060101010101" pitchFamily="49" charset="-122"/>
              </a:rPr>
              <a:t>小结</a:t>
            </a:r>
          </a:p>
        </p:txBody>
      </p:sp>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7459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Map</a:t>
              </a:r>
              <a:r>
                <a:rPr lang="zh-CN" altLang="en-US" sz="2400" b="1" dirty="0">
                  <a:solidFill>
                    <a:schemeClr val="tx1"/>
                  </a:solidFill>
                  <a:latin typeface="仿宋" panose="02010609060101010101" pitchFamily="49" charset="-122"/>
                  <a:ea typeface="仿宋" panose="02010609060101010101" pitchFamily="49" charset="-122"/>
                </a:rPr>
                <a:t>接口</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07946070-8B9B-47EB-B378-B0C41479C5DA}"/>
              </a:ext>
            </a:extLst>
          </p:cNvPr>
          <p:cNvSpPr/>
          <p:nvPr/>
        </p:nvSpPr>
        <p:spPr>
          <a:xfrm>
            <a:off x="1644025" y="1638671"/>
            <a:ext cx="9141884" cy="401328"/>
          </a:xfrm>
          <a:prstGeom prst="rect">
            <a:avLst/>
          </a:prstGeom>
        </p:spPr>
        <p:txBody>
          <a:bodyPr wrap="square">
            <a:spAutoFit/>
          </a:bodyPr>
          <a:lstStyle/>
          <a:p>
            <a:pPr indent="457109">
              <a:lnSpc>
                <a:spcPct val="130000"/>
              </a:lnSpc>
            </a:pPr>
            <a:r>
              <a:rPr lang="en-US" altLang="zh-CN" b="1" dirty="0">
                <a:latin typeface="仿宋" panose="02010609060101010101" pitchFamily="49" charset="-122"/>
                <a:ea typeface="仿宋" panose="02010609060101010101" pitchFamily="49" charset="-122"/>
              </a:rPr>
              <a:t>Map</a:t>
            </a:r>
            <a:r>
              <a:rPr lang="zh-CN" altLang="zh-CN" b="1" dirty="0">
                <a:latin typeface="仿宋" panose="02010609060101010101" pitchFamily="49" charset="-122"/>
                <a:ea typeface="仿宋" panose="02010609060101010101" pitchFamily="49" charset="-122"/>
              </a:rPr>
              <a:t>接口是实现映射集合的根接口，其定义了关于映射集合的相关操作方法</a:t>
            </a:r>
            <a:r>
              <a:rPr lang="zh-CN" altLang="en-US" b="1" dirty="0">
                <a:latin typeface="仿宋" panose="02010609060101010101" pitchFamily="49" charset="-122"/>
                <a:ea typeface="仿宋" panose="02010609060101010101" pitchFamily="49" charset="-122"/>
              </a:rPr>
              <a:t>。</a:t>
            </a:r>
          </a:p>
        </p:txBody>
      </p:sp>
      <p:graphicFrame>
        <p:nvGraphicFramePr>
          <p:cNvPr id="28" name="表格 27">
            <a:extLst>
              <a:ext uri="{FF2B5EF4-FFF2-40B4-BE49-F238E27FC236}">
                <a16:creationId xmlns:a16="http://schemas.microsoft.com/office/drawing/2014/main" id="{778E3372-C9C3-4443-BA4B-2DAFCC115D39}"/>
              </a:ext>
            </a:extLst>
          </p:cNvPr>
          <p:cNvGraphicFramePr>
            <a:graphicFrameLocks noGrp="1"/>
          </p:cNvGraphicFramePr>
          <p:nvPr>
            <p:extLst>
              <p:ext uri="{D42A27DB-BD31-4B8C-83A1-F6EECF244321}">
                <p14:modId xmlns:p14="http://schemas.microsoft.com/office/powerpoint/2010/main" val="3112253560"/>
              </p:ext>
            </p:extLst>
          </p:nvPr>
        </p:nvGraphicFramePr>
        <p:xfrm>
          <a:off x="839417" y="2724313"/>
          <a:ext cx="10284619" cy="3447952"/>
        </p:xfrm>
        <a:graphic>
          <a:graphicData uri="http://schemas.openxmlformats.org/drawingml/2006/table">
            <a:tbl>
              <a:tblPr>
                <a:tableStyleId>{16D9F66E-5EB9-4882-86FB-DCBF35E3C3E4}</a:tableStyleId>
              </a:tblPr>
              <a:tblGrid>
                <a:gridCol w="2624507">
                  <a:extLst>
                    <a:ext uri="{9D8B030D-6E8A-4147-A177-3AD203B41FA5}">
                      <a16:colId xmlns:a16="http://schemas.microsoft.com/office/drawing/2014/main" val="20000"/>
                    </a:ext>
                  </a:extLst>
                </a:gridCol>
                <a:gridCol w="3010465">
                  <a:extLst>
                    <a:ext uri="{9D8B030D-6E8A-4147-A177-3AD203B41FA5}">
                      <a16:colId xmlns:a16="http://schemas.microsoft.com/office/drawing/2014/main" val="20001"/>
                    </a:ext>
                  </a:extLst>
                </a:gridCol>
                <a:gridCol w="4649647">
                  <a:extLst>
                    <a:ext uri="{9D8B030D-6E8A-4147-A177-3AD203B41FA5}">
                      <a16:colId xmlns:a16="http://schemas.microsoft.com/office/drawing/2014/main" val="20002"/>
                    </a:ext>
                  </a:extLst>
                </a:gridCol>
              </a:tblGrid>
              <a:tr h="361866">
                <a:tc>
                  <a:txBody>
                    <a:bodyPr/>
                    <a:lstStyle/>
                    <a:p>
                      <a:pPr algn="ctr">
                        <a:spcAft>
                          <a:spcPts val="0"/>
                        </a:spcAft>
                      </a:pPr>
                      <a:r>
                        <a:rPr lang="zh-CN" sz="2000" kern="100" dirty="0">
                          <a:latin typeface="仿宋" panose="02010609060101010101" pitchFamily="49" charset="-122"/>
                          <a:ea typeface="仿宋" panose="02010609060101010101" pitchFamily="49" charset="-122"/>
                        </a:rPr>
                        <a:t>返回类型</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tc>
                  <a:txBody>
                    <a:bodyPr/>
                    <a:lstStyle/>
                    <a:p>
                      <a:pPr algn="ctr">
                        <a:spcAft>
                          <a:spcPts val="0"/>
                        </a:spcAft>
                      </a:pPr>
                      <a:r>
                        <a:rPr lang="zh-CN" sz="2000" kern="100" dirty="0">
                          <a:latin typeface="仿宋" panose="02010609060101010101" pitchFamily="49" charset="-122"/>
                          <a:ea typeface="仿宋" panose="02010609060101010101" pitchFamily="49" charset="-122"/>
                        </a:rPr>
                        <a:t>方法名</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tc>
                  <a:txBody>
                    <a:bodyPr/>
                    <a:lstStyle/>
                    <a:p>
                      <a:pPr algn="ctr">
                        <a:spcAft>
                          <a:spcPts val="0"/>
                        </a:spcAft>
                      </a:pPr>
                      <a:r>
                        <a:rPr lang="zh-CN" sz="2000" kern="100" dirty="0">
                          <a:latin typeface="仿宋" panose="02010609060101010101" pitchFamily="49" charset="-122"/>
                          <a:ea typeface="仿宋" panose="02010609060101010101" pitchFamily="49" charset="-122"/>
                        </a:rPr>
                        <a:t>方法功能</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extLst>
                  <a:ext uri="{0D108BD9-81ED-4DB2-BD59-A6C34878D82A}">
                    <a16:rowId xmlns:a16="http://schemas.microsoft.com/office/drawing/2014/main" val="10000"/>
                  </a:ext>
                </a:extLst>
              </a:tr>
              <a:tr h="361866">
                <a:tc>
                  <a:txBody>
                    <a:bodyPr/>
                    <a:lstStyle/>
                    <a:p>
                      <a:pPr algn="ctr">
                        <a:spcAft>
                          <a:spcPts val="0"/>
                        </a:spcAft>
                      </a:pPr>
                      <a:r>
                        <a:rPr lang="en-US" sz="2000" kern="100" dirty="0">
                          <a:latin typeface="仿宋" panose="02010609060101010101" pitchFamily="49" charset="-122"/>
                          <a:ea typeface="仿宋" panose="02010609060101010101" pitchFamily="49" charset="-122"/>
                        </a:rPr>
                        <a:t>void</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clear()</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a:latin typeface="仿宋" panose="02010609060101010101" pitchFamily="49" charset="-122"/>
                          <a:ea typeface="仿宋" panose="02010609060101010101" pitchFamily="49" charset="-122"/>
                        </a:rPr>
                        <a:t>删除集合中的所有元素</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1"/>
                  </a:ext>
                </a:extLst>
              </a:tr>
              <a:tr h="361866">
                <a:tc>
                  <a:txBody>
                    <a:bodyPr/>
                    <a:lstStyle/>
                    <a:p>
                      <a:pPr algn="ctr">
                        <a:spcAft>
                          <a:spcPts val="0"/>
                        </a:spcAft>
                      </a:pPr>
                      <a:r>
                        <a:rPr lang="en-US" sz="2000" kern="100" dirty="0" err="1">
                          <a:latin typeface="仿宋" panose="02010609060101010101" pitchFamily="49" charset="-122"/>
                          <a:ea typeface="仿宋" panose="02010609060101010101" pitchFamily="49" charset="-122"/>
                        </a:rPr>
                        <a:t>boolean</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containsKey(Object key)</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a:latin typeface="仿宋" panose="02010609060101010101" pitchFamily="49" charset="-122"/>
                          <a:ea typeface="仿宋" panose="02010609060101010101" pitchFamily="49" charset="-122"/>
                        </a:rPr>
                        <a:t>查询集合中是否存在指定的</a:t>
                      </a:r>
                      <a:r>
                        <a:rPr lang="en-US" sz="2000" kern="100">
                          <a:latin typeface="仿宋" panose="02010609060101010101" pitchFamily="49" charset="-122"/>
                          <a:ea typeface="仿宋" panose="02010609060101010101" pitchFamily="49" charset="-122"/>
                        </a:rPr>
                        <a:t>key</a:t>
                      </a:r>
                      <a:r>
                        <a:rPr lang="zh-CN" sz="2000" kern="100">
                          <a:latin typeface="仿宋" panose="02010609060101010101" pitchFamily="49" charset="-122"/>
                          <a:ea typeface="仿宋" panose="02010609060101010101" pitchFamily="49" charset="-122"/>
                        </a:rPr>
                        <a:t>键</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2"/>
                  </a:ext>
                </a:extLst>
              </a:tr>
              <a:tr h="666596">
                <a:tc>
                  <a:txBody>
                    <a:bodyPr/>
                    <a:lstStyle/>
                    <a:p>
                      <a:pPr algn="ctr">
                        <a:spcAft>
                          <a:spcPts val="0"/>
                        </a:spcAft>
                      </a:pPr>
                      <a:r>
                        <a:rPr lang="en-US" sz="2000" kern="100">
                          <a:latin typeface="仿宋" panose="02010609060101010101" pitchFamily="49" charset="-122"/>
                          <a:ea typeface="仿宋" panose="02010609060101010101" pitchFamily="49" charset="-122"/>
                        </a:rPr>
                        <a:t>boolean</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err="1">
                          <a:latin typeface="仿宋" panose="02010609060101010101" pitchFamily="49" charset="-122"/>
                          <a:ea typeface="仿宋" panose="02010609060101010101" pitchFamily="49" charset="-122"/>
                        </a:rPr>
                        <a:t>containsValue</a:t>
                      </a:r>
                      <a:r>
                        <a:rPr lang="en-US" sz="2000" kern="100" dirty="0">
                          <a:latin typeface="仿宋" panose="02010609060101010101" pitchFamily="49" charset="-122"/>
                          <a:ea typeface="仿宋" panose="02010609060101010101" pitchFamily="49" charset="-122"/>
                        </a:rPr>
                        <a:t>(Object value)</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a:latin typeface="仿宋" panose="02010609060101010101" pitchFamily="49" charset="-122"/>
                          <a:ea typeface="仿宋" panose="02010609060101010101" pitchFamily="49" charset="-122"/>
                        </a:rPr>
                        <a:t>查询集合中是否存在指定的</a:t>
                      </a:r>
                      <a:r>
                        <a:rPr lang="en-US" sz="2000" kern="100">
                          <a:latin typeface="仿宋" panose="02010609060101010101" pitchFamily="49" charset="-122"/>
                          <a:ea typeface="仿宋" panose="02010609060101010101" pitchFamily="49" charset="-122"/>
                        </a:rPr>
                        <a:t>value</a:t>
                      </a:r>
                      <a:r>
                        <a:rPr lang="zh-CN" sz="2000" kern="100">
                          <a:latin typeface="仿宋" panose="02010609060101010101" pitchFamily="49" charset="-122"/>
                          <a:ea typeface="仿宋" panose="02010609060101010101" pitchFamily="49" charset="-122"/>
                        </a:rPr>
                        <a:t>值</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3"/>
                  </a:ext>
                </a:extLst>
              </a:tr>
              <a:tr h="666596">
                <a:tc>
                  <a:txBody>
                    <a:bodyPr/>
                    <a:lstStyle/>
                    <a:p>
                      <a:pPr algn="ctr">
                        <a:spcAft>
                          <a:spcPts val="0"/>
                        </a:spcAft>
                      </a:pPr>
                      <a:r>
                        <a:rPr lang="en-US" sz="2000" kern="100">
                          <a:latin typeface="仿宋" panose="02010609060101010101" pitchFamily="49" charset="-122"/>
                          <a:ea typeface="仿宋" panose="02010609060101010101" pitchFamily="49" charset="-122"/>
                        </a:rPr>
                        <a:t>Set&lt;Map.Entry&lt;K,V&gt;&gt;</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err="1">
                          <a:latin typeface="仿宋" panose="02010609060101010101" pitchFamily="49" charset="-122"/>
                          <a:ea typeface="仿宋" panose="02010609060101010101" pitchFamily="49" charset="-122"/>
                        </a:rPr>
                        <a:t>entrySet</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返回集合中包含的所有键值对的</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集合视图。</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4"/>
                  </a:ext>
                </a:extLst>
              </a:tr>
              <a:tr h="361866">
                <a:tc>
                  <a:txBody>
                    <a:bodyPr/>
                    <a:lstStyle/>
                    <a:p>
                      <a:pPr algn="ctr">
                        <a:spcAft>
                          <a:spcPts val="0"/>
                        </a:spcAft>
                      </a:pPr>
                      <a:r>
                        <a:rPr lang="en-US" sz="2000" kern="100">
                          <a:latin typeface="仿宋" panose="02010609060101010101" pitchFamily="49" charset="-122"/>
                          <a:ea typeface="仿宋" panose="02010609060101010101" pitchFamily="49" charset="-122"/>
                        </a:rPr>
                        <a:t>boolean</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a:latin typeface="仿宋" panose="02010609060101010101" pitchFamily="49" charset="-122"/>
                          <a:ea typeface="仿宋" panose="02010609060101010101" pitchFamily="49" charset="-122"/>
                        </a:rPr>
                        <a:t>equals(Object o)</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比较指定的对象与此集合对象是否相等。</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5"/>
                  </a:ext>
                </a:extLst>
              </a:tr>
              <a:tr h="666596">
                <a:tc>
                  <a:txBody>
                    <a:bodyPr/>
                    <a:lstStyle/>
                    <a:p>
                      <a:pPr algn="ctr">
                        <a:spcAft>
                          <a:spcPts val="0"/>
                        </a:spcAft>
                      </a:pPr>
                      <a:r>
                        <a:rPr lang="en-US" sz="2000" kern="100" dirty="0">
                          <a:latin typeface="仿宋" panose="02010609060101010101" pitchFamily="49" charset="-122"/>
                          <a:ea typeface="仿宋" panose="02010609060101010101" pitchFamily="49" charset="-122"/>
                        </a:rPr>
                        <a:t>V</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get(Object key)</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返回指定键所映射的值；如果键不存在则返回 </a:t>
                      </a:r>
                      <a:r>
                        <a:rPr lang="en-US" sz="2000" kern="100" dirty="0">
                          <a:latin typeface="仿宋" panose="02010609060101010101" pitchFamily="49" charset="-122"/>
                          <a:ea typeface="仿宋" panose="02010609060101010101" pitchFamily="49" charset="-122"/>
                        </a:rPr>
                        <a:t>null</a:t>
                      </a:r>
                      <a:r>
                        <a:rPr lang="zh-CN"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6"/>
                  </a:ext>
                </a:extLst>
              </a:tr>
            </a:tbl>
          </a:graphicData>
        </a:graphic>
      </p:graphicFrame>
      <p:sp>
        <p:nvSpPr>
          <p:cNvPr id="29" name="Rectangle 1">
            <a:extLst>
              <a:ext uri="{FF2B5EF4-FFF2-40B4-BE49-F238E27FC236}">
                <a16:creationId xmlns:a16="http://schemas.microsoft.com/office/drawing/2014/main" id="{4C0037B8-DD2A-4C6C-B0BB-763CA1D3484D}"/>
              </a:ext>
            </a:extLst>
          </p:cNvPr>
          <p:cNvSpPr>
            <a:spLocks noChangeArrowheads="1"/>
          </p:cNvSpPr>
          <p:nvPr/>
        </p:nvSpPr>
        <p:spPr bwMode="auto">
          <a:xfrm>
            <a:off x="3542480" y="2185088"/>
            <a:ext cx="5104218" cy="369247"/>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539642" defTabSz="914217" fontAlgn="base">
              <a:spcBef>
                <a:spcPct val="0"/>
              </a:spcBef>
              <a:spcAft>
                <a:spcPct val="0"/>
              </a:spcAft>
            </a:pPr>
            <a:r>
              <a:rPr lang="zh-CN" altLang="en-US" dirty="0">
                <a:latin typeface="仿宋" panose="02010609060101010101" pitchFamily="49" charset="-122"/>
                <a:ea typeface="仿宋" panose="02010609060101010101" pitchFamily="49" charset="-122"/>
                <a:cs typeface="宋体" pitchFamily="2" charset="-122"/>
              </a:rPr>
              <a:t>表</a:t>
            </a:r>
            <a:r>
              <a:rPr lang="en-US" altLang="zh-CN" dirty="0">
                <a:latin typeface="仿宋" panose="02010609060101010101" pitchFamily="49" charset="-122"/>
                <a:ea typeface="仿宋" panose="02010609060101010101" pitchFamily="49" charset="-122"/>
                <a:cs typeface="宋体" pitchFamily="2" charset="-122"/>
              </a:rPr>
              <a:t> Map</a:t>
            </a:r>
            <a:r>
              <a:rPr lang="zh-CN" altLang="en-US" dirty="0">
                <a:latin typeface="仿宋" panose="02010609060101010101" pitchFamily="49" charset="-122"/>
                <a:ea typeface="仿宋" panose="02010609060101010101" pitchFamily="49" charset="-122"/>
                <a:cs typeface="宋体" pitchFamily="2" charset="-122"/>
              </a:rPr>
              <a:t>接口的常用方法</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6188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0-#ppt_w/2"/>
                                          </p:val>
                                        </p:tav>
                                        <p:tav tm="100000">
                                          <p:val>
                                            <p:strVal val="#ppt_x"/>
                                          </p:val>
                                        </p:tav>
                                      </p:tavLst>
                                    </p:anim>
                                    <p:anim calcmode="lin" valueType="num">
                                      <p:cBhvr additive="base">
                                        <p:cTn id="25"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1+#ppt_w/2"/>
                                          </p:val>
                                        </p:tav>
                                        <p:tav tm="100000">
                                          <p:val>
                                            <p:strVal val="#ppt_x"/>
                                          </p:val>
                                        </p:tav>
                                      </p:tavLst>
                                    </p:anim>
                                    <p:anim calcmode="lin" valueType="num">
                                      <p:cBhvr additive="base">
                                        <p:cTn id="31" dur="500" fill="hold"/>
                                        <p:tgtEl>
                                          <p:spTgt spid="29"/>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31"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1000" fill="hold"/>
                                        <p:tgtEl>
                                          <p:spTgt spid="28"/>
                                        </p:tgtEl>
                                        <p:attrNameLst>
                                          <p:attrName>ppt_w</p:attrName>
                                        </p:attrNameLst>
                                      </p:cBhvr>
                                      <p:tavLst>
                                        <p:tav tm="0">
                                          <p:val>
                                            <p:fltVal val="0"/>
                                          </p:val>
                                        </p:tav>
                                        <p:tav tm="100000">
                                          <p:val>
                                            <p:strVal val="#ppt_w"/>
                                          </p:val>
                                        </p:tav>
                                      </p:tavLst>
                                    </p:anim>
                                    <p:anim calcmode="lin" valueType="num">
                                      <p:cBhvr>
                                        <p:cTn id="36" dur="1000" fill="hold"/>
                                        <p:tgtEl>
                                          <p:spTgt spid="28"/>
                                        </p:tgtEl>
                                        <p:attrNameLst>
                                          <p:attrName>ppt_h</p:attrName>
                                        </p:attrNameLst>
                                      </p:cBhvr>
                                      <p:tavLst>
                                        <p:tav tm="0">
                                          <p:val>
                                            <p:fltVal val="0"/>
                                          </p:val>
                                        </p:tav>
                                        <p:tav tm="100000">
                                          <p:val>
                                            <p:strVal val="#ppt_h"/>
                                          </p:val>
                                        </p:tav>
                                      </p:tavLst>
                                    </p:anim>
                                    <p:anim calcmode="lin" valueType="num">
                                      <p:cBhvr>
                                        <p:cTn id="37" dur="1000" fill="hold"/>
                                        <p:tgtEl>
                                          <p:spTgt spid="28"/>
                                        </p:tgtEl>
                                        <p:attrNameLst>
                                          <p:attrName>style.rotation</p:attrName>
                                        </p:attrNameLst>
                                      </p:cBhvr>
                                      <p:tavLst>
                                        <p:tav tm="0">
                                          <p:val>
                                            <p:fltVal val="90"/>
                                          </p:val>
                                        </p:tav>
                                        <p:tav tm="100000">
                                          <p:val>
                                            <p:fltVal val="0"/>
                                          </p:val>
                                        </p:tav>
                                      </p:tavLst>
                                    </p:anim>
                                    <p:animEffect transition="in" filter="fade">
                                      <p:cBhvr>
                                        <p:cTn id="3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7" grpId="0"/>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Map</a:t>
              </a:r>
              <a:r>
                <a:rPr lang="zh-CN" altLang="en-US" sz="2400" b="1" dirty="0">
                  <a:solidFill>
                    <a:schemeClr val="tx1"/>
                  </a:solidFill>
                  <a:latin typeface="仿宋" panose="02010609060101010101" pitchFamily="49" charset="-122"/>
                  <a:ea typeface="仿宋" panose="02010609060101010101" pitchFamily="49" charset="-122"/>
                </a:rPr>
                <a:t>接口</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07946070-8B9B-47EB-B378-B0C41479C5DA}"/>
              </a:ext>
            </a:extLst>
          </p:cNvPr>
          <p:cNvSpPr/>
          <p:nvPr/>
        </p:nvSpPr>
        <p:spPr>
          <a:xfrm>
            <a:off x="1644025" y="1638671"/>
            <a:ext cx="9141884" cy="401328"/>
          </a:xfrm>
          <a:prstGeom prst="rect">
            <a:avLst/>
          </a:prstGeom>
        </p:spPr>
        <p:txBody>
          <a:bodyPr wrap="square">
            <a:spAutoFit/>
          </a:bodyPr>
          <a:lstStyle/>
          <a:p>
            <a:pPr indent="457109">
              <a:lnSpc>
                <a:spcPct val="130000"/>
              </a:lnSpc>
            </a:pPr>
            <a:r>
              <a:rPr lang="en-US" altLang="zh-CN" b="1" dirty="0">
                <a:latin typeface="仿宋" panose="02010609060101010101" pitchFamily="49" charset="-122"/>
                <a:ea typeface="仿宋" panose="02010609060101010101" pitchFamily="49" charset="-122"/>
              </a:rPr>
              <a:t>Map</a:t>
            </a:r>
            <a:r>
              <a:rPr lang="zh-CN" altLang="zh-CN" b="1" dirty="0">
                <a:latin typeface="仿宋" panose="02010609060101010101" pitchFamily="49" charset="-122"/>
                <a:ea typeface="仿宋" panose="02010609060101010101" pitchFamily="49" charset="-122"/>
              </a:rPr>
              <a:t>接口是实现映射集合的根接口，其定义了关于映射集合的相关操作方法</a:t>
            </a:r>
            <a:r>
              <a:rPr lang="zh-CN" altLang="en-US" b="1" dirty="0">
                <a:latin typeface="仿宋" panose="02010609060101010101" pitchFamily="49" charset="-122"/>
                <a:ea typeface="仿宋" panose="02010609060101010101" pitchFamily="49" charset="-122"/>
              </a:rPr>
              <a:t>。</a:t>
            </a:r>
          </a:p>
        </p:txBody>
      </p:sp>
      <p:graphicFrame>
        <p:nvGraphicFramePr>
          <p:cNvPr id="30" name="表格 29">
            <a:extLst>
              <a:ext uri="{FF2B5EF4-FFF2-40B4-BE49-F238E27FC236}">
                <a16:creationId xmlns:a16="http://schemas.microsoft.com/office/drawing/2014/main" id="{0AD63772-CFB2-4B81-9C28-C043D9C8D70D}"/>
              </a:ext>
            </a:extLst>
          </p:cNvPr>
          <p:cNvGraphicFramePr>
            <a:graphicFrameLocks noGrp="1"/>
          </p:cNvGraphicFramePr>
          <p:nvPr>
            <p:extLst>
              <p:ext uri="{D42A27DB-BD31-4B8C-83A1-F6EECF244321}">
                <p14:modId xmlns:p14="http://schemas.microsoft.com/office/powerpoint/2010/main" val="852786230"/>
              </p:ext>
            </p:extLst>
          </p:nvPr>
        </p:nvGraphicFramePr>
        <p:xfrm>
          <a:off x="1067964" y="2314680"/>
          <a:ext cx="10056072" cy="3809888"/>
        </p:xfrm>
        <a:graphic>
          <a:graphicData uri="http://schemas.openxmlformats.org/drawingml/2006/table">
            <a:tbl>
              <a:tblPr>
                <a:tableStyleId>{16D9F66E-5EB9-4882-86FB-DCBF35E3C3E4}</a:tableStyleId>
              </a:tblPr>
              <a:tblGrid>
                <a:gridCol w="2624507">
                  <a:extLst>
                    <a:ext uri="{9D8B030D-6E8A-4147-A177-3AD203B41FA5}">
                      <a16:colId xmlns:a16="http://schemas.microsoft.com/office/drawing/2014/main" val="20000"/>
                    </a:ext>
                  </a:extLst>
                </a:gridCol>
                <a:gridCol w="3010465">
                  <a:extLst>
                    <a:ext uri="{9D8B030D-6E8A-4147-A177-3AD203B41FA5}">
                      <a16:colId xmlns:a16="http://schemas.microsoft.com/office/drawing/2014/main" val="20001"/>
                    </a:ext>
                  </a:extLst>
                </a:gridCol>
                <a:gridCol w="4421100">
                  <a:extLst>
                    <a:ext uri="{9D8B030D-6E8A-4147-A177-3AD203B41FA5}">
                      <a16:colId xmlns:a16="http://schemas.microsoft.com/office/drawing/2014/main" val="20002"/>
                    </a:ext>
                  </a:extLst>
                </a:gridCol>
              </a:tblGrid>
              <a:tr h="361866">
                <a:tc>
                  <a:txBody>
                    <a:bodyPr/>
                    <a:lstStyle/>
                    <a:p>
                      <a:pPr algn="ctr">
                        <a:spcAft>
                          <a:spcPts val="0"/>
                        </a:spcAft>
                      </a:pPr>
                      <a:r>
                        <a:rPr lang="zh-CN" sz="2000" kern="100" dirty="0">
                          <a:latin typeface="仿宋" panose="02010609060101010101" pitchFamily="49" charset="-122"/>
                          <a:ea typeface="仿宋" panose="02010609060101010101" pitchFamily="49" charset="-122"/>
                        </a:rPr>
                        <a:t>返回类型</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tc>
                  <a:txBody>
                    <a:bodyPr/>
                    <a:lstStyle/>
                    <a:p>
                      <a:pPr algn="ctr">
                        <a:spcAft>
                          <a:spcPts val="0"/>
                        </a:spcAft>
                      </a:pPr>
                      <a:r>
                        <a:rPr lang="zh-CN" sz="2000" kern="100" dirty="0">
                          <a:latin typeface="仿宋" panose="02010609060101010101" pitchFamily="49" charset="-122"/>
                          <a:ea typeface="仿宋" panose="02010609060101010101" pitchFamily="49" charset="-122"/>
                        </a:rPr>
                        <a:t>方法名</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tc>
                  <a:txBody>
                    <a:bodyPr/>
                    <a:lstStyle/>
                    <a:p>
                      <a:pPr algn="ctr">
                        <a:spcAft>
                          <a:spcPts val="0"/>
                        </a:spcAft>
                      </a:pPr>
                      <a:r>
                        <a:rPr lang="zh-CN" sz="2000" kern="100" dirty="0">
                          <a:latin typeface="仿宋" panose="02010609060101010101" pitchFamily="49" charset="-122"/>
                          <a:ea typeface="仿宋" panose="02010609060101010101" pitchFamily="49" charset="-122"/>
                        </a:rPr>
                        <a:t>方法功能</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solidFill>
                      <a:srgbClr val="FFC000"/>
                    </a:solidFill>
                  </a:tcPr>
                </a:tc>
                <a:extLst>
                  <a:ext uri="{0D108BD9-81ED-4DB2-BD59-A6C34878D82A}">
                    <a16:rowId xmlns:a16="http://schemas.microsoft.com/office/drawing/2014/main" val="10000"/>
                  </a:ext>
                </a:extLst>
              </a:tr>
              <a:tr h="361866">
                <a:tc>
                  <a:txBody>
                    <a:bodyPr/>
                    <a:lstStyle/>
                    <a:p>
                      <a:pPr algn="ctr">
                        <a:spcAft>
                          <a:spcPts val="0"/>
                        </a:spcAft>
                      </a:pPr>
                      <a:r>
                        <a:rPr lang="en-US" sz="2000" kern="100" dirty="0" err="1">
                          <a:latin typeface="仿宋" panose="02010609060101010101" pitchFamily="49" charset="-122"/>
                          <a:ea typeface="仿宋" panose="02010609060101010101" pitchFamily="49" charset="-122"/>
                        </a:rPr>
                        <a:t>boolean</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err="1">
                          <a:latin typeface="仿宋" panose="02010609060101010101" pitchFamily="49" charset="-122"/>
                          <a:ea typeface="仿宋" panose="02010609060101010101" pitchFamily="49" charset="-122"/>
                        </a:rPr>
                        <a:t>isEmpty</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a:latin typeface="仿宋" panose="02010609060101010101" pitchFamily="49" charset="-122"/>
                          <a:ea typeface="仿宋" panose="02010609060101010101" pitchFamily="49" charset="-122"/>
                        </a:rPr>
                        <a:t>查询集合是否为空。</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1"/>
                  </a:ext>
                </a:extLst>
              </a:tr>
              <a:tr h="666596">
                <a:tc>
                  <a:txBody>
                    <a:bodyPr/>
                    <a:lstStyle/>
                    <a:p>
                      <a:pPr algn="ctr">
                        <a:spcAft>
                          <a:spcPts val="0"/>
                        </a:spcAft>
                      </a:pPr>
                      <a:r>
                        <a:rPr lang="en-US" sz="2000" kern="100" dirty="0">
                          <a:latin typeface="仿宋" panose="02010609060101010101" pitchFamily="49" charset="-122"/>
                          <a:ea typeface="仿宋" panose="02010609060101010101" pitchFamily="49" charset="-122"/>
                        </a:rPr>
                        <a:t>Set&lt;K&gt;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err="1">
                          <a:latin typeface="仿宋" panose="02010609060101010101" pitchFamily="49" charset="-122"/>
                          <a:ea typeface="仿宋" panose="02010609060101010101" pitchFamily="49" charset="-122"/>
                        </a:rPr>
                        <a:t>keySet</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返回集合中包含的所有键的</a:t>
                      </a:r>
                      <a:r>
                        <a:rPr lang="en-US" sz="2000" kern="100" dirty="0">
                          <a:latin typeface="仿宋" panose="02010609060101010101" pitchFamily="49" charset="-122"/>
                          <a:ea typeface="仿宋" panose="02010609060101010101" pitchFamily="49" charset="-122"/>
                        </a:rPr>
                        <a:t>Set</a:t>
                      </a:r>
                      <a:r>
                        <a:rPr lang="zh-CN" sz="2000" kern="100" dirty="0">
                          <a:latin typeface="仿宋" panose="02010609060101010101" pitchFamily="49" charset="-122"/>
                          <a:ea typeface="仿宋" panose="02010609060101010101" pitchFamily="49" charset="-122"/>
                        </a:rPr>
                        <a:t>集合视图。</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2"/>
                  </a:ext>
                </a:extLst>
              </a:tr>
              <a:tr h="666596">
                <a:tc>
                  <a:txBody>
                    <a:bodyPr/>
                    <a:lstStyle/>
                    <a:p>
                      <a:pPr algn="ctr">
                        <a:spcAft>
                          <a:spcPts val="0"/>
                        </a:spcAft>
                      </a:pPr>
                      <a:r>
                        <a:rPr lang="en-US" sz="2000" kern="100">
                          <a:latin typeface="仿宋" panose="02010609060101010101" pitchFamily="49" charset="-122"/>
                          <a:ea typeface="仿宋" panose="02010609060101010101" pitchFamily="49" charset="-122"/>
                        </a:rPr>
                        <a:t>V</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put(K key, V value)</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添加一个键值对，如果存在该键，则替换原有的值。</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3"/>
                  </a:ext>
                </a:extLst>
              </a:tr>
              <a:tr h="666596">
                <a:tc>
                  <a:txBody>
                    <a:bodyPr/>
                    <a:lstStyle/>
                    <a:p>
                      <a:pPr algn="ctr">
                        <a:spcAft>
                          <a:spcPts val="0"/>
                        </a:spcAft>
                      </a:pPr>
                      <a:r>
                        <a:rPr lang="en-US" sz="2000" kern="100">
                          <a:latin typeface="仿宋" panose="02010609060101010101" pitchFamily="49" charset="-122"/>
                          <a:ea typeface="仿宋" panose="02010609060101010101" pitchFamily="49" charset="-122"/>
                        </a:rPr>
                        <a:t>void</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err="1">
                          <a:latin typeface="仿宋" panose="02010609060101010101" pitchFamily="49" charset="-122"/>
                          <a:ea typeface="仿宋" panose="02010609060101010101" pitchFamily="49" charset="-122"/>
                        </a:rPr>
                        <a:t>putAll</a:t>
                      </a:r>
                      <a:r>
                        <a:rPr lang="en-US" sz="2000" kern="100" dirty="0">
                          <a:latin typeface="仿宋" panose="02010609060101010101" pitchFamily="49" charset="-122"/>
                          <a:ea typeface="仿宋" panose="02010609060101010101" pitchFamily="49" charset="-122"/>
                        </a:rPr>
                        <a:t>(Map m)</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将集合</a:t>
                      </a:r>
                      <a:r>
                        <a:rPr lang="en-US" sz="2000" kern="100" dirty="0">
                          <a:latin typeface="仿宋" panose="02010609060101010101" pitchFamily="49" charset="-122"/>
                          <a:ea typeface="仿宋" panose="02010609060101010101" pitchFamily="49" charset="-122"/>
                        </a:rPr>
                        <a:t>m</a:t>
                      </a:r>
                      <a:r>
                        <a:rPr lang="zh-CN" sz="2000" kern="100" dirty="0">
                          <a:latin typeface="仿宋" panose="02010609060101010101" pitchFamily="49" charset="-122"/>
                          <a:ea typeface="仿宋" panose="02010609060101010101" pitchFamily="49" charset="-122"/>
                        </a:rPr>
                        <a:t>中所有键值对复制到当前集合中。</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4"/>
                  </a:ext>
                </a:extLst>
              </a:tr>
              <a:tr h="361866">
                <a:tc>
                  <a:txBody>
                    <a:bodyPr/>
                    <a:lstStyle/>
                    <a:p>
                      <a:pPr algn="ctr">
                        <a:spcAft>
                          <a:spcPts val="0"/>
                        </a:spcAft>
                      </a:pPr>
                      <a:r>
                        <a:rPr lang="en-US" sz="2000" kern="100">
                          <a:latin typeface="仿宋" panose="02010609060101010101" pitchFamily="49" charset="-122"/>
                          <a:ea typeface="仿宋" panose="02010609060101010101" pitchFamily="49" charset="-122"/>
                        </a:rPr>
                        <a:t>V</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remove(Object key)</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删除指定键可以的键值对。</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5"/>
                  </a:ext>
                </a:extLst>
              </a:tr>
              <a:tr h="361866">
                <a:tc>
                  <a:txBody>
                    <a:bodyPr/>
                    <a:lstStyle/>
                    <a:p>
                      <a:pPr algn="ctr">
                        <a:spcAft>
                          <a:spcPts val="0"/>
                        </a:spcAft>
                      </a:pPr>
                      <a:r>
                        <a:rPr lang="en-US" sz="2000" kern="100">
                          <a:latin typeface="仿宋" panose="02010609060101010101" pitchFamily="49" charset="-122"/>
                          <a:ea typeface="仿宋" panose="02010609060101010101" pitchFamily="49" charset="-122"/>
                        </a:rPr>
                        <a:t>int</a:t>
                      </a:r>
                      <a:endParaRPr lang="zh-CN" sz="2000" kern="10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size()</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返回集合中的键值对个数。</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6"/>
                  </a:ext>
                </a:extLst>
              </a:tr>
              <a:tr h="361866">
                <a:tc>
                  <a:txBody>
                    <a:bodyPr/>
                    <a:lstStyle/>
                    <a:p>
                      <a:pPr algn="ctr">
                        <a:spcAft>
                          <a:spcPts val="0"/>
                        </a:spcAft>
                      </a:pPr>
                      <a:r>
                        <a:rPr lang="en-US" sz="2000" kern="100" dirty="0">
                          <a:latin typeface="仿宋" panose="02010609060101010101" pitchFamily="49" charset="-122"/>
                          <a:ea typeface="仿宋" panose="02010609060101010101" pitchFamily="49" charset="-122"/>
                        </a:rPr>
                        <a:t>Collection&lt;V&gt;</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en-US" sz="2000" kern="100" dirty="0">
                          <a:latin typeface="仿宋" panose="02010609060101010101" pitchFamily="49" charset="-122"/>
                          <a:ea typeface="仿宋" panose="02010609060101010101" pitchFamily="49" charset="-122"/>
                        </a:rPr>
                        <a:t>values()</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tc>
                  <a:txBody>
                    <a:bodyPr/>
                    <a:lstStyle/>
                    <a:p>
                      <a:pPr algn="l">
                        <a:spcAft>
                          <a:spcPts val="0"/>
                        </a:spcAft>
                      </a:pPr>
                      <a:r>
                        <a:rPr lang="zh-CN" sz="2000" kern="100" dirty="0">
                          <a:latin typeface="仿宋" panose="02010609060101010101" pitchFamily="49" charset="-122"/>
                          <a:ea typeface="仿宋" panose="02010609060101010101" pitchFamily="49" charset="-122"/>
                        </a:rPr>
                        <a:t>返回集合中包含的所有值的集合视图。</a:t>
                      </a:r>
                      <a:endParaRPr lang="zh-CN" sz="2000" kern="100" dirty="0">
                        <a:latin typeface="仿宋" panose="02010609060101010101" pitchFamily="49" charset="-122"/>
                        <a:ea typeface="仿宋" panose="02010609060101010101" pitchFamily="49" charset="-122"/>
                        <a:cs typeface="Times New Roman"/>
                      </a:endParaRPr>
                    </a:p>
                  </a:txBody>
                  <a:tcPr marL="28568" marR="28568" marT="28568" marB="28568" anchor="ctr"/>
                </a:tc>
                <a:extLst>
                  <a:ext uri="{0D108BD9-81ED-4DB2-BD59-A6C34878D82A}">
                    <a16:rowId xmlns:a16="http://schemas.microsoft.com/office/drawing/2014/main" val="10007"/>
                  </a:ext>
                </a:extLst>
              </a:tr>
            </a:tbl>
          </a:graphicData>
        </a:graphic>
      </p:graphicFrame>
      <p:sp>
        <p:nvSpPr>
          <p:cNvPr id="31" name="Rectangle 1">
            <a:extLst>
              <a:ext uri="{FF2B5EF4-FFF2-40B4-BE49-F238E27FC236}">
                <a16:creationId xmlns:a16="http://schemas.microsoft.com/office/drawing/2014/main" id="{985706B8-96E9-4AAA-8988-DED321A74FD6}"/>
              </a:ext>
            </a:extLst>
          </p:cNvPr>
          <p:cNvSpPr>
            <a:spLocks noChangeArrowheads="1"/>
          </p:cNvSpPr>
          <p:nvPr/>
        </p:nvSpPr>
        <p:spPr bwMode="auto">
          <a:xfrm>
            <a:off x="5933319" y="1827558"/>
            <a:ext cx="5104218" cy="369247"/>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539642" algn="r" defTabSz="914217" fontAlgn="base">
              <a:spcBef>
                <a:spcPct val="0"/>
              </a:spcBef>
              <a:spcAft>
                <a:spcPct val="0"/>
              </a:spcAft>
            </a:pPr>
            <a:r>
              <a:rPr lang="zh-CN" altLang="en-US" b="1" dirty="0">
                <a:latin typeface="仿宋" panose="02010609060101010101" pitchFamily="49" charset="-122"/>
                <a:ea typeface="仿宋" panose="02010609060101010101" pitchFamily="49" charset="-122"/>
              </a:rPr>
              <a:t>续表</a:t>
            </a:r>
          </a:p>
        </p:txBody>
      </p:sp>
    </p:spTree>
    <p:extLst>
      <p:ext uri="{BB962C8B-B14F-4D97-AF65-F5344CB8AC3E}">
        <p14:creationId xmlns:p14="http://schemas.microsoft.com/office/powerpoint/2010/main" val="64301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0-#ppt_w/2"/>
                                          </p:val>
                                        </p:tav>
                                        <p:tav tm="100000">
                                          <p:val>
                                            <p:strVal val="#ppt_x"/>
                                          </p:val>
                                        </p:tav>
                                      </p:tavLst>
                                    </p:anim>
                                    <p:anim calcmode="lin" valueType="num">
                                      <p:cBhvr additive="base">
                                        <p:cTn id="25" dur="500" fill="hold"/>
                                        <p:tgtEl>
                                          <p:spTgt spid="27"/>
                                        </p:tgtEl>
                                        <p:attrNameLst>
                                          <p:attrName>ppt_y</p:attrName>
                                        </p:attrNameLst>
                                      </p:cBhvr>
                                      <p:tavLst>
                                        <p:tav tm="0">
                                          <p:val>
                                            <p:strVal val="0-#ppt_h/2"/>
                                          </p:val>
                                        </p:tav>
                                        <p:tav tm="100000">
                                          <p:val>
                                            <p:strVal val="#ppt_y"/>
                                          </p:val>
                                        </p:tav>
                                      </p:tavLst>
                                    </p:anim>
                                  </p:childTnLst>
                                </p:cTn>
                              </p:par>
                              <p:par>
                                <p:cTn id="26" presetID="31"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1000" fill="hold"/>
                                        <p:tgtEl>
                                          <p:spTgt spid="30"/>
                                        </p:tgtEl>
                                        <p:attrNameLst>
                                          <p:attrName>ppt_w</p:attrName>
                                        </p:attrNameLst>
                                      </p:cBhvr>
                                      <p:tavLst>
                                        <p:tav tm="0">
                                          <p:val>
                                            <p:fltVal val="0"/>
                                          </p:val>
                                        </p:tav>
                                        <p:tav tm="100000">
                                          <p:val>
                                            <p:strVal val="#ppt_w"/>
                                          </p:val>
                                        </p:tav>
                                      </p:tavLst>
                                    </p:anim>
                                    <p:anim calcmode="lin" valueType="num">
                                      <p:cBhvr>
                                        <p:cTn id="29" dur="1000" fill="hold"/>
                                        <p:tgtEl>
                                          <p:spTgt spid="30"/>
                                        </p:tgtEl>
                                        <p:attrNameLst>
                                          <p:attrName>ppt_h</p:attrName>
                                        </p:attrNameLst>
                                      </p:cBhvr>
                                      <p:tavLst>
                                        <p:tav tm="0">
                                          <p:val>
                                            <p:fltVal val="0"/>
                                          </p:val>
                                        </p:tav>
                                        <p:tav tm="100000">
                                          <p:val>
                                            <p:strVal val="#ppt_h"/>
                                          </p:val>
                                        </p:tav>
                                      </p:tavLst>
                                    </p:anim>
                                    <p:anim calcmode="lin" valueType="num">
                                      <p:cBhvr>
                                        <p:cTn id="30" dur="1000" fill="hold"/>
                                        <p:tgtEl>
                                          <p:spTgt spid="30"/>
                                        </p:tgtEl>
                                        <p:attrNameLst>
                                          <p:attrName>style.rotation</p:attrName>
                                        </p:attrNameLst>
                                      </p:cBhvr>
                                      <p:tavLst>
                                        <p:tav tm="0">
                                          <p:val>
                                            <p:fltVal val="90"/>
                                          </p:val>
                                        </p:tav>
                                        <p:tav tm="100000">
                                          <p:val>
                                            <p:fltVal val="0"/>
                                          </p:val>
                                        </p:tav>
                                      </p:tavLst>
                                    </p:anim>
                                    <p:animEffect transition="in" filter="fade">
                                      <p:cBhvr>
                                        <p:cTn id="31"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HashMap</a:t>
              </a:r>
              <a:r>
                <a:rPr lang="zh-CN" altLang="en-US" sz="2400" b="1" dirty="0">
                  <a:solidFill>
                    <a:schemeClr val="tx1"/>
                  </a:solidFill>
                  <a:latin typeface="仿宋" panose="02010609060101010101" pitchFamily="49" charset="-122"/>
                  <a:ea typeface="仿宋" panose="02010609060101010101" pitchFamily="49" charset="-122"/>
                </a:rPr>
                <a:t>集合类</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1" name="内容占位符 2">
            <a:extLst>
              <a:ext uri="{FF2B5EF4-FFF2-40B4-BE49-F238E27FC236}">
                <a16:creationId xmlns:a16="http://schemas.microsoft.com/office/drawing/2014/main" id="{4E80A55B-4F89-4A24-9164-07101C376329}"/>
              </a:ext>
            </a:extLst>
          </p:cNvPr>
          <p:cNvSpPr txBox="1">
            <a:spLocks/>
          </p:cNvSpPr>
          <p:nvPr/>
        </p:nvSpPr>
        <p:spPr>
          <a:xfrm>
            <a:off x="1067966" y="2484599"/>
            <a:ext cx="9390185" cy="300132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en-US" altLang="zh-CN" sz="2400" dirty="0" err="1">
                <a:latin typeface="仿宋" panose="02010609060101010101" pitchFamily="49" charset="-122"/>
                <a:ea typeface="仿宋" panose="02010609060101010101" pitchFamily="49" charset="-122"/>
              </a:rPr>
              <a:t>HashMap</a:t>
            </a:r>
            <a:r>
              <a:rPr lang="zh-CN" altLang="en-US" sz="2400" dirty="0">
                <a:latin typeface="仿宋" panose="02010609060101010101" pitchFamily="49" charset="-122"/>
                <a:ea typeface="仿宋" panose="02010609060101010101" pitchFamily="49" charset="-122"/>
              </a:rPr>
              <a:t>类的定义形式：</a:t>
            </a:r>
          </a:p>
          <a:p>
            <a:r>
              <a:rPr lang="en-US" altLang="zh-CN" sz="2400" b="1" dirty="0">
                <a:latin typeface="仿宋" panose="02010609060101010101" pitchFamily="49" charset="-122"/>
                <a:ea typeface="仿宋" panose="02010609060101010101" pitchFamily="49" charset="-122"/>
              </a:rPr>
              <a:t>public class </a:t>
            </a:r>
            <a:r>
              <a:rPr lang="en-US" altLang="zh-CN" sz="2400" b="1" dirty="0" err="1">
                <a:latin typeface="仿宋" panose="02010609060101010101" pitchFamily="49" charset="-122"/>
                <a:ea typeface="仿宋" panose="02010609060101010101" pitchFamily="49" charset="-122"/>
              </a:rPr>
              <a:t>HashMap</a:t>
            </a:r>
            <a:r>
              <a:rPr lang="en-US" altLang="zh-CN" sz="2400" b="1" dirty="0">
                <a:latin typeface="仿宋" panose="02010609060101010101" pitchFamily="49" charset="-122"/>
                <a:ea typeface="仿宋" panose="02010609060101010101" pitchFamily="49" charset="-122"/>
              </a:rPr>
              <a:t>&lt;K,V&gt;extends </a:t>
            </a:r>
            <a:r>
              <a:rPr lang="en-US" altLang="zh-CN" sz="2400" b="1" dirty="0" err="1">
                <a:latin typeface="仿宋" panose="02010609060101010101" pitchFamily="49" charset="-122"/>
                <a:ea typeface="仿宋" panose="02010609060101010101" pitchFamily="49" charset="-122"/>
              </a:rPr>
              <a:t>AbstractMap</a:t>
            </a:r>
            <a:r>
              <a:rPr lang="en-US" altLang="zh-CN" sz="2400" b="1" dirty="0">
                <a:latin typeface="仿宋" panose="02010609060101010101" pitchFamily="49" charset="-122"/>
                <a:ea typeface="仿宋" panose="02010609060101010101" pitchFamily="49" charset="-122"/>
              </a:rPr>
              <a:t>&lt;K,V&gt;</a:t>
            </a:r>
          </a:p>
          <a:p>
            <a:pPr indent="901520"/>
            <a:r>
              <a:rPr lang="en-US" altLang="zh-CN" sz="2400" b="1" dirty="0">
                <a:latin typeface="仿宋" panose="02010609060101010101" pitchFamily="49" charset="-122"/>
                <a:ea typeface="仿宋" panose="02010609060101010101" pitchFamily="49" charset="-122"/>
              </a:rPr>
              <a:t>implements Map&lt;K,V&gt;, </a:t>
            </a:r>
            <a:r>
              <a:rPr lang="en-US" altLang="zh-CN" sz="2400" b="1" dirty="0" err="1">
                <a:latin typeface="仿宋" panose="02010609060101010101" pitchFamily="49" charset="-122"/>
                <a:ea typeface="仿宋" panose="02010609060101010101" pitchFamily="49" charset="-122"/>
              </a:rPr>
              <a:t>Cloneable</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Serializable</a:t>
            </a:r>
            <a:endParaRPr lang="en-US" altLang="zh-CN" sz="2400" b="1" dirty="0">
              <a:latin typeface="仿宋" panose="02010609060101010101" pitchFamily="49" charset="-122"/>
              <a:ea typeface="仿宋" panose="02010609060101010101" pitchFamily="49" charset="-122"/>
            </a:endParaRPr>
          </a:p>
        </p:txBody>
      </p:sp>
      <p:grpSp>
        <p:nvGrpSpPr>
          <p:cNvPr id="52" name="组合 51">
            <a:extLst>
              <a:ext uri="{FF2B5EF4-FFF2-40B4-BE49-F238E27FC236}">
                <a16:creationId xmlns:a16="http://schemas.microsoft.com/office/drawing/2014/main" id="{048E09D4-A444-401B-BD03-E506558AB1BE}"/>
              </a:ext>
            </a:extLst>
          </p:cNvPr>
          <p:cNvGrpSpPr/>
          <p:nvPr/>
        </p:nvGrpSpPr>
        <p:grpSpPr>
          <a:xfrm>
            <a:off x="9582857" y="4808397"/>
            <a:ext cx="2456531" cy="1809669"/>
            <a:chOff x="1858963" y="2273301"/>
            <a:chExt cx="896938" cy="727075"/>
          </a:xfrm>
        </p:grpSpPr>
        <p:sp>
          <p:nvSpPr>
            <p:cNvPr id="53" name="Freeform 661">
              <a:extLst>
                <a:ext uri="{FF2B5EF4-FFF2-40B4-BE49-F238E27FC236}">
                  <a16:creationId xmlns:a16="http://schemas.microsoft.com/office/drawing/2014/main" id="{9AD6B1F0-3F52-49E0-88D0-0607A6C49056}"/>
                </a:ext>
              </a:extLst>
            </p:cNvPr>
            <p:cNvSpPr>
              <a:spLocks/>
            </p:cNvSpPr>
            <p:nvPr/>
          </p:nvSpPr>
          <p:spPr bwMode="auto">
            <a:xfrm>
              <a:off x="1962150" y="2273301"/>
              <a:ext cx="531813" cy="727075"/>
            </a:xfrm>
            <a:custGeom>
              <a:avLst/>
              <a:gdLst>
                <a:gd name="T0" fmla="*/ 335 w 335"/>
                <a:gd name="T1" fmla="*/ 458 h 458"/>
                <a:gd name="T2" fmla="*/ 335 w 335"/>
                <a:gd name="T3" fmla="*/ 212 h 458"/>
                <a:gd name="T4" fmla="*/ 335 w 335"/>
                <a:gd name="T5" fmla="*/ 88 h 458"/>
                <a:gd name="T6" fmla="*/ 247 w 335"/>
                <a:gd name="T7" fmla="*/ 0 h 458"/>
                <a:gd name="T8" fmla="*/ 0 w 335"/>
                <a:gd name="T9" fmla="*/ 0 h 458"/>
                <a:gd name="T10" fmla="*/ 0 w 335"/>
                <a:gd name="T11" fmla="*/ 92 h 458"/>
                <a:gd name="T12" fmla="*/ 0 w 335"/>
                <a:gd name="T13" fmla="*/ 212 h 458"/>
                <a:gd name="T14" fmla="*/ 0 w 335"/>
                <a:gd name="T15" fmla="*/ 458 h 458"/>
                <a:gd name="T16" fmla="*/ 335 w 335"/>
                <a:gd name="T17" fmla="*/ 45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458">
                  <a:moveTo>
                    <a:pt x="335" y="458"/>
                  </a:moveTo>
                  <a:lnTo>
                    <a:pt x="335" y="212"/>
                  </a:lnTo>
                  <a:lnTo>
                    <a:pt x="335" y="88"/>
                  </a:lnTo>
                  <a:lnTo>
                    <a:pt x="247" y="0"/>
                  </a:lnTo>
                  <a:lnTo>
                    <a:pt x="0" y="0"/>
                  </a:lnTo>
                  <a:lnTo>
                    <a:pt x="0" y="92"/>
                  </a:lnTo>
                  <a:lnTo>
                    <a:pt x="0" y="212"/>
                  </a:lnTo>
                  <a:lnTo>
                    <a:pt x="0" y="458"/>
                  </a:lnTo>
                  <a:lnTo>
                    <a:pt x="335" y="458"/>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5" name="Freeform 662">
              <a:extLst>
                <a:ext uri="{FF2B5EF4-FFF2-40B4-BE49-F238E27FC236}">
                  <a16:creationId xmlns:a16="http://schemas.microsoft.com/office/drawing/2014/main" id="{D67D04EC-2F72-4D9C-8B0A-6A6AD1364152}"/>
                </a:ext>
              </a:extLst>
            </p:cNvPr>
            <p:cNvSpPr>
              <a:spLocks/>
            </p:cNvSpPr>
            <p:nvPr/>
          </p:nvSpPr>
          <p:spPr bwMode="auto">
            <a:xfrm>
              <a:off x="2354263" y="2273301"/>
              <a:ext cx="139700" cy="139700"/>
            </a:xfrm>
            <a:custGeom>
              <a:avLst/>
              <a:gdLst>
                <a:gd name="T0" fmla="*/ 0 w 88"/>
                <a:gd name="T1" fmla="*/ 88 h 88"/>
                <a:gd name="T2" fmla="*/ 88 w 88"/>
                <a:gd name="T3" fmla="*/ 88 h 88"/>
                <a:gd name="T4" fmla="*/ 0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88"/>
                  </a:lnTo>
                  <a:lnTo>
                    <a:pt x="0" y="0"/>
                  </a:lnTo>
                  <a:lnTo>
                    <a:pt x="0" y="88"/>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663">
              <a:extLst>
                <a:ext uri="{FF2B5EF4-FFF2-40B4-BE49-F238E27FC236}">
                  <a16:creationId xmlns:a16="http://schemas.microsoft.com/office/drawing/2014/main" id="{1D1E5804-B7B2-48AD-8908-A183E0CD2416}"/>
                </a:ext>
              </a:extLst>
            </p:cNvPr>
            <p:cNvSpPr>
              <a:spLocks/>
            </p:cNvSpPr>
            <p:nvPr/>
          </p:nvSpPr>
          <p:spPr bwMode="auto">
            <a:xfrm>
              <a:off x="2354263" y="2413001"/>
              <a:ext cx="139700" cy="141288"/>
            </a:xfrm>
            <a:custGeom>
              <a:avLst/>
              <a:gdLst>
                <a:gd name="T0" fmla="*/ 88 w 88"/>
                <a:gd name="T1" fmla="*/ 0 h 89"/>
                <a:gd name="T2" fmla="*/ 0 w 88"/>
                <a:gd name="T3" fmla="*/ 0 h 89"/>
                <a:gd name="T4" fmla="*/ 88 w 88"/>
                <a:gd name="T5" fmla="*/ 89 h 89"/>
                <a:gd name="T6" fmla="*/ 88 w 88"/>
                <a:gd name="T7" fmla="*/ 0 h 89"/>
              </a:gdLst>
              <a:ahLst/>
              <a:cxnLst>
                <a:cxn ang="0">
                  <a:pos x="T0" y="T1"/>
                </a:cxn>
                <a:cxn ang="0">
                  <a:pos x="T2" y="T3"/>
                </a:cxn>
                <a:cxn ang="0">
                  <a:pos x="T4" y="T5"/>
                </a:cxn>
                <a:cxn ang="0">
                  <a:pos x="T6" y="T7"/>
                </a:cxn>
              </a:cxnLst>
              <a:rect l="0" t="0" r="r" b="b"/>
              <a:pathLst>
                <a:path w="88" h="89">
                  <a:moveTo>
                    <a:pt x="88" y="0"/>
                  </a:moveTo>
                  <a:lnTo>
                    <a:pt x="0" y="0"/>
                  </a:lnTo>
                  <a:lnTo>
                    <a:pt x="88" y="89"/>
                  </a:lnTo>
                  <a:lnTo>
                    <a:pt x="88" y="0"/>
                  </a:ln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Oval 664">
              <a:extLst>
                <a:ext uri="{FF2B5EF4-FFF2-40B4-BE49-F238E27FC236}">
                  <a16:creationId xmlns:a16="http://schemas.microsoft.com/office/drawing/2014/main" id="{8F1FEA64-B876-48DF-8073-6CBF5CFE7A8E}"/>
                </a:ext>
              </a:extLst>
            </p:cNvPr>
            <p:cNvSpPr>
              <a:spLocks noChangeArrowheads="1"/>
            </p:cNvSpPr>
            <p:nvPr/>
          </p:nvSpPr>
          <p:spPr bwMode="auto">
            <a:xfrm>
              <a:off x="2057400" y="2319339"/>
              <a:ext cx="33338" cy="33338"/>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8" name="Oval 665">
              <a:extLst>
                <a:ext uri="{FF2B5EF4-FFF2-40B4-BE49-F238E27FC236}">
                  <a16:creationId xmlns:a16="http://schemas.microsoft.com/office/drawing/2014/main" id="{2F6710E4-5024-44F4-B51E-327E16B9D4E0}"/>
                </a:ext>
              </a:extLst>
            </p:cNvPr>
            <p:cNvSpPr>
              <a:spLocks noChangeArrowheads="1"/>
            </p:cNvSpPr>
            <p:nvPr/>
          </p:nvSpPr>
          <p:spPr bwMode="auto">
            <a:xfrm>
              <a:off x="2009775" y="2319339"/>
              <a:ext cx="34925" cy="33338"/>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9" name="Oval 666">
              <a:extLst>
                <a:ext uri="{FF2B5EF4-FFF2-40B4-BE49-F238E27FC236}">
                  <a16:creationId xmlns:a16="http://schemas.microsoft.com/office/drawing/2014/main" id="{F476B2D6-59E5-462C-9BD6-573C18A68DD5}"/>
                </a:ext>
              </a:extLst>
            </p:cNvPr>
            <p:cNvSpPr>
              <a:spLocks noChangeArrowheads="1"/>
            </p:cNvSpPr>
            <p:nvPr/>
          </p:nvSpPr>
          <p:spPr bwMode="auto">
            <a:xfrm>
              <a:off x="2103438" y="2319339"/>
              <a:ext cx="33338" cy="33338"/>
            </a:xfrm>
            <a:prstGeom prst="ellipse">
              <a:avLst/>
            </a:pr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Rectangle 667">
              <a:extLst>
                <a:ext uri="{FF2B5EF4-FFF2-40B4-BE49-F238E27FC236}">
                  <a16:creationId xmlns:a16="http://schemas.microsoft.com/office/drawing/2014/main" id="{1D2B6CE7-42C3-4BA5-8E22-A48A7499A9CC}"/>
                </a:ext>
              </a:extLst>
            </p:cNvPr>
            <p:cNvSpPr>
              <a:spLocks noChangeArrowheads="1"/>
            </p:cNvSpPr>
            <p:nvPr/>
          </p:nvSpPr>
          <p:spPr bwMode="auto">
            <a:xfrm>
              <a:off x="2009775" y="2382839"/>
              <a:ext cx="152400" cy="7938"/>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Rectangle 668">
              <a:extLst>
                <a:ext uri="{FF2B5EF4-FFF2-40B4-BE49-F238E27FC236}">
                  <a16:creationId xmlns:a16="http://schemas.microsoft.com/office/drawing/2014/main" id="{0408DF8C-9564-4292-873A-A19AA3370548}"/>
                </a:ext>
              </a:extLst>
            </p:cNvPr>
            <p:cNvSpPr>
              <a:spLocks noChangeArrowheads="1"/>
            </p:cNvSpPr>
            <p:nvPr/>
          </p:nvSpPr>
          <p:spPr bwMode="auto">
            <a:xfrm>
              <a:off x="2009775" y="2401889"/>
              <a:ext cx="215900" cy="9525"/>
            </a:xfrm>
            <a:prstGeom prst="rect">
              <a:avLst/>
            </a:prstGeom>
            <a:solidFill>
              <a:srgbClr val="C3C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Rectangle 669">
              <a:extLst>
                <a:ext uri="{FF2B5EF4-FFF2-40B4-BE49-F238E27FC236}">
                  <a16:creationId xmlns:a16="http://schemas.microsoft.com/office/drawing/2014/main" id="{F04D7B5A-124A-41FE-8434-55E0A4C2C2DE}"/>
                </a:ext>
              </a:extLst>
            </p:cNvPr>
            <p:cNvSpPr>
              <a:spLocks noChangeArrowheads="1"/>
            </p:cNvSpPr>
            <p:nvPr/>
          </p:nvSpPr>
          <p:spPr bwMode="auto">
            <a:xfrm>
              <a:off x="2009775" y="2422526"/>
              <a:ext cx="171450" cy="9525"/>
            </a:xfrm>
            <a:prstGeom prst="rect">
              <a:avLst/>
            </a:prstGeom>
            <a:solidFill>
              <a:srgbClr val="C3C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Rectangle 670">
              <a:extLst>
                <a:ext uri="{FF2B5EF4-FFF2-40B4-BE49-F238E27FC236}">
                  <a16:creationId xmlns:a16="http://schemas.microsoft.com/office/drawing/2014/main" id="{21B01F53-8E1E-442E-AE1E-699440751FA1}"/>
                </a:ext>
              </a:extLst>
            </p:cNvPr>
            <p:cNvSpPr>
              <a:spLocks noChangeArrowheads="1"/>
            </p:cNvSpPr>
            <p:nvPr/>
          </p:nvSpPr>
          <p:spPr bwMode="auto">
            <a:xfrm>
              <a:off x="2149475" y="2606676"/>
              <a:ext cx="606425" cy="266700"/>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671">
              <a:extLst>
                <a:ext uri="{FF2B5EF4-FFF2-40B4-BE49-F238E27FC236}">
                  <a16:creationId xmlns:a16="http://schemas.microsoft.com/office/drawing/2014/main" id="{B5FE20A8-BF32-4B68-ABBF-A8BC93A82D05}"/>
                </a:ext>
              </a:extLst>
            </p:cNvPr>
            <p:cNvSpPr>
              <a:spLocks/>
            </p:cNvSpPr>
            <p:nvPr/>
          </p:nvSpPr>
          <p:spPr bwMode="auto">
            <a:xfrm>
              <a:off x="2147888" y="2606676"/>
              <a:ext cx="608013" cy="201613"/>
            </a:xfrm>
            <a:custGeom>
              <a:avLst/>
              <a:gdLst>
                <a:gd name="T0" fmla="*/ 10 w 418"/>
                <a:gd name="T1" fmla="*/ 17 h 138"/>
                <a:gd name="T2" fmla="*/ 187 w 418"/>
                <a:gd name="T3" fmla="*/ 130 h 138"/>
                <a:gd name="T4" fmla="*/ 231 w 418"/>
                <a:gd name="T5" fmla="*/ 130 h 138"/>
                <a:gd name="T6" fmla="*/ 409 w 418"/>
                <a:gd name="T7" fmla="*/ 17 h 138"/>
                <a:gd name="T8" fmla="*/ 418 w 418"/>
                <a:gd name="T9" fmla="*/ 4 h 138"/>
                <a:gd name="T10" fmla="*/ 418 w 418"/>
                <a:gd name="T11" fmla="*/ 2 h 138"/>
                <a:gd name="T12" fmla="*/ 417 w 418"/>
                <a:gd name="T13" fmla="*/ 0 h 138"/>
                <a:gd name="T14" fmla="*/ 1 w 418"/>
                <a:gd name="T15" fmla="*/ 0 h 138"/>
                <a:gd name="T16" fmla="*/ 10 w 418"/>
                <a:gd name="T17" fmla="*/ 1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138">
                  <a:moveTo>
                    <a:pt x="10" y="17"/>
                  </a:moveTo>
                  <a:cubicBezTo>
                    <a:pt x="187" y="130"/>
                    <a:pt x="187" y="130"/>
                    <a:pt x="187" y="130"/>
                  </a:cubicBezTo>
                  <a:cubicBezTo>
                    <a:pt x="200" y="138"/>
                    <a:pt x="219" y="138"/>
                    <a:pt x="231" y="130"/>
                  </a:cubicBezTo>
                  <a:cubicBezTo>
                    <a:pt x="409" y="17"/>
                    <a:pt x="409" y="17"/>
                    <a:pt x="409" y="17"/>
                  </a:cubicBezTo>
                  <a:cubicBezTo>
                    <a:pt x="415" y="13"/>
                    <a:pt x="418" y="8"/>
                    <a:pt x="418" y="4"/>
                  </a:cubicBezTo>
                  <a:cubicBezTo>
                    <a:pt x="418" y="2"/>
                    <a:pt x="418" y="2"/>
                    <a:pt x="418" y="2"/>
                  </a:cubicBezTo>
                  <a:cubicBezTo>
                    <a:pt x="418" y="1"/>
                    <a:pt x="418" y="0"/>
                    <a:pt x="417" y="0"/>
                  </a:cubicBezTo>
                  <a:cubicBezTo>
                    <a:pt x="1" y="0"/>
                    <a:pt x="1" y="0"/>
                    <a:pt x="1" y="0"/>
                  </a:cubicBezTo>
                  <a:cubicBezTo>
                    <a:pt x="0" y="6"/>
                    <a:pt x="3" y="12"/>
                    <a:pt x="10" y="17"/>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Rectangle 672">
              <a:extLst>
                <a:ext uri="{FF2B5EF4-FFF2-40B4-BE49-F238E27FC236}">
                  <a16:creationId xmlns:a16="http://schemas.microsoft.com/office/drawing/2014/main" id="{70FB0DF8-1E2D-4A89-B0AC-3DCAEFE428E6}"/>
                </a:ext>
              </a:extLst>
            </p:cNvPr>
            <p:cNvSpPr>
              <a:spLocks noChangeArrowheads="1"/>
            </p:cNvSpPr>
            <p:nvPr/>
          </p:nvSpPr>
          <p:spPr bwMode="auto">
            <a:xfrm>
              <a:off x="2006600" y="2787651"/>
              <a:ext cx="258763" cy="161925"/>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673">
              <a:extLst>
                <a:ext uri="{FF2B5EF4-FFF2-40B4-BE49-F238E27FC236}">
                  <a16:creationId xmlns:a16="http://schemas.microsoft.com/office/drawing/2014/main" id="{146CC191-B863-4E5B-8183-86C32ED11221}"/>
                </a:ext>
              </a:extLst>
            </p:cNvPr>
            <p:cNvSpPr>
              <a:spLocks noChangeArrowheads="1"/>
            </p:cNvSpPr>
            <p:nvPr/>
          </p:nvSpPr>
          <p:spPr bwMode="auto">
            <a:xfrm>
              <a:off x="2068513" y="2813051"/>
              <a:ext cx="30163" cy="30163"/>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Oval 674">
              <a:extLst>
                <a:ext uri="{FF2B5EF4-FFF2-40B4-BE49-F238E27FC236}">
                  <a16:creationId xmlns:a16="http://schemas.microsoft.com/office/drawing/2014/main" id="{165C0D49-07D0-424E-8A01-90C86D517F19}"/>
                </a:ext>
              </a:extLst>
            </p:cNvPr>
            <p:cNvSpPr>
              <a:spLocks noChangeArrowheads="1"/>
            </p:cNvSpPr>
            <p:nvPr/>
          </p:nvSpPr>
          <p:spPr bwMode="auto">
            <a:xfrm>
              <a:off x="2028825" y="2813051"/>
              <a:ext cx="28575"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Oval 675">
              <a:extLst>
                <a:ext uri="{FF2B5EF4-FFF2-40B4-BE49-F238E27FC236}">
                  <a16:creationId xmlns:a16="http://schemas.microsoft.com/office/drawing/2014/main" id="{8E5E5898-C88C-4B5A-AC4E-E4BA094D036E}"/>
                </a:ext>
              </a:extLst>
            </p:cNvPr>
            <p:cNvSpPr>
              <a:spLocks noChangeArrowheads="1"/>
            </p:cNvSpPr>
            <p:nvPr/>
          </p:nvSpPr>
          <p:spPr bwMode="auto">
            <a:xfrm>
              <a:off x="2109788" y="2813051"/>
              <a:ext cx="28575" cy="30163"/>
            </a:xfrm>
            <a:prstGeom prst="ellipse">
              <a:avLst/>
            </a:pr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Rectangle 676">
              <a:extLst>
                <a:ext uri="{FF2B5EF4-FFF2-40B4-BE49-F238E27FC236}">
                  <a16:creationId xmlns:a16="http://schemas.microsoft.com/office/drawing/2014/main" id="{87FC780C-3854-4417-B54B-5299DEF1A260}"/>
                </a:ext>
              </a:extLst>
            </p:cNvPr>
            <p:cNvSpPr>
              <a:spLocks noChangeArrowheads="1"/>
            </p:cNvSpPr>
            <p:nvPr/>
          </p:nvSpPr>
          <p:spPr bwMode="auto">
            <a:xfrm>
              <a:off x="2028825" y="2867026"/>
              <a:ext cx="130175"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Rectangle 677">
              <a:extLst>
                <a:ext uri="{FF2B5EF4-FFF2-40B4-BE49-F238E27FC236}">
                  <a16:creationId xmlns:a16="http://schemas.microsoft.com/office/drawing/2014/main" id="{0AF624D9-6052-4B69-9119-F7BA820AC441}"/>
                </a:ext>
              </a:extLst>
            </p:cNvPr>
            <p:cNvSpPr>
              <a:spLocks noChangeArrowheads="1"/>
            </p:cNvSpPr>
            <p:nvPr/>
          </p:nvSpPr>
          <p:spPr bwMode="auto">
            <a:xfrm>
              <a:off x="2028825" y="2884489"/>
              <a:ext cx="184150"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1" name="Rectangle 678">
              <a:extLst>
                <a:ext uri="{FF2B5EF4-FFF2-40B4-BE49-F238E27FC236}">
                  <a16:creationId xmlns:a16="http://schemas.microsoft.com/office/drawing/2014/main" id="{3520B91E-240D-405B-98DA-4778C185DDD8}"/>
                </a:ext>
              </a:extLst>
            </p:cNvPr>
            <p:cNvSpPr>
              <a:spLocks noChangeArrowheads="1"/>
            </p:cNvSpPr>
            <p:nvPr/>
          </p:nvSpPr>
          <p:spPr bwMode="auto">
            <a:xfrm>
              <a:off x="2028825" y="2901951"/>
              <a:ext cx="146050"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2" name="Freeform 679">
              <a:extLst>
                <a:ext uri="{FF2B5EF4-FFF2-40B4-BE49-F238E27FC236}">
                  <a16:creationId xmlns:a16="http://schemas.microsoft.com/office/drawing/2014/main" id="{7AB0DF9D-B48B-4E4B-81EA-35C8507A4468}"/>
                </a:ext>
              </a:extLst>
            </p:cNvPr>
            <p:cNvSpPr>
              <a:spLocks/>
            </p:cNvSpPr>
            <p:nvPr/>
          </p:nvSpPr>
          <p:spPr bwMode="auto">
            <a:xfrm>
              <a:off x="1858963" y="2446339"/>
              <a:ext cx="11113" cy="439738"/>
            </a:xfrm>
            <a:custGeom>
              <a:avLst/>
              <a:gdLst>
                <a:gd name="T0" fmla="*/ 0 w 8"/>
                <a:gd name="T1" fmla="*/ 0 h 302"/>
                <a:gd name="T2" fmla="*/ 0 w 8"/>
                <a:gd name="T3" fmla="*/ 302 h 302"/>
                <a:gd name="T4" fmla="*/ 8 w 8"/>
                <a:gd name="T5" fmla="*/ 294 h 302"/>
                <a:gd name="T6" fmla="*/ 8 w 8"/>
                <a:gd name="T7" fmla="*/ 0 h 302"/>
                <a:gd name="T8" fmla="*/ 0 w 8"/>
                <a:gd name="T9" fmla="*/ 0 h 302"/>
              </a:gdLst>
              <a:ahLst/>
              <a:cxnLst>
                <a:cxn ang="0">
                  <a:pos x="T0" y="T1"/>
                </a:cxn>
                <a:cxn ang="0">
                  <a:pos x="T2" y="T3"/>
                </a:cxn>
                <a:cxn ang="0">
                  <a:pos x="T4" y="T5"/>
                </a:cxn>
                <a:cxn ang="0">
                  <a:pos x="T6" y="T7"/>
                </a:cxn>
                <a:cxn ang="0">
                  <a:pos x="T8" y="T9"/>
                </a:cxn>
              </a:cxnLst>
              <a:rect l="0" t="0" r="r" b="b"/>
              <a:pathLst>
                <a:path w="8" h="302">
                  <a:moveTo>
                    <a:pt x="0" y="0"/>
                  </a:moveTo>
                  <a:cubicBezTo>
                    <a:pt x="0" y="302"/>
                    <a:pt x="0" y="302"/>
                    <a:pt x="0" y="302"/>
                  </a:cubicBezTo>
                  <a:cubicBezTo>
                    <a:pt x="4" y="301"/>
                    <a:pt x="8" y="298"/>
                    <a:pt x="8" y="294"/>
                  </a:cubicBezTo>
                  <a:cubicBezTo>
                    <a:pt x="8" y="0"/>
                    <a:pt x="8" y="0"/>
                    <a:pt x="8" y="0"/>
                  </a:cubicBezTo>
                  <a:lnTo>
                    <a:pt x="0" y="0"/>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3" name="Freeform 680">
              <a:extLst>
                <a:ext uri="{FF2B5EF4-FFF2-40B4-BE49-F238E27FC236}">
                  <a16:creationId xmlns:a16="http://schemas.microsoft.com/office/drawing/2014/main" id="{DFF5D262-0C84-46C3-8A03-528A38754276}"/>
                </a:ext>
              </a:extLst>
            </p:cNvPr>
            <p:cNvSpPr>
              <a:spLocks/>
            </p:cNvSpPr>
            <p:nvPr/>
          </p:nvSpPr>
          <p:spPr bwMode="auto">
            <a:xfrm>
              <a:off x="1870075" y="2446339"/>
              <a:ext cx="30163" cy="439738"/>
            </a:xfrm>
            <a:custGeom>
              <a:avLst/>
              <a:gdLst>
                <a:gd name="T0" fmla="*/ 20 w 20"/>
                <a:gd name="T1" fmla="*/ 0 h 302"/>
                <a:gd name="T2" fmla="*/ 0 w 20"/>
                <a:gd name="T3" fmla="*/ 0 h 302"/>
                <a:gd name="T4" fmla="*/ 0 w 20"/>
                <a:gd name="T5" fmla="*/ 294 h 302"/>
                <a:gd name="T6" fmla="*/ 0 w 20"/>
                <a:gd name="T7" fmla="*/ 294 h 302"/>
                <a:gd name="T8" fmla="*/ 0 w 20"/>
                <a:gd name="T9" fmla="*/ 294 h 302"/>
                <a:gd name="T10" fmla="*/ 10 w 20"/>
                <a:gd name="T11" fmla="*/ 302 h 302"/>
                <a:gd name="T12" fmla="*/ 20 w 20"/>
                <a:gd name="T13" fmla="*/ 294 h 302"/>
                <a:gd name="T14" fmla="*/ 20 w 20"/>
                <a:gd name="T15" fmla="*/ 294 h 302"/>
                <a:gd name="T16" fmla="*/ 20 w 20"/>
                <a:gd name="T17" fmla="*/ 294 h 302"/>
                <a:gd name="T18" fmla="*/ 20 w 20"/>
                <a:gd name="T19" fmla="*/ 294 h 302"/>
                <a:gd name="T20" fmla="*/ 20 w 20"/>
                <a:gd name="T2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02">
                  <a:moveTo>
                    <a:pt x="20" y="0"/>
                  </a:moveTo>
                  <a:cubicBezTo>
                    <a:pt x="0" y="0"/>
                    <a:pt x="0" y="0"/>
                    <a:pt x="0" y="0"/>
                  </a:cubicBezTo>
                  <a:cubicBezTo>
                    <a:pt x="0" y="294"/>
                    <a:pt x="0" y="294"/>
                    <a:pt x="0" y="294"/>
                  </a:cubicBezTo>
                  <a:cubicBezTo>
                    <a:pt x="0" y="294"/>
                    <a:pt x="0" y="294"/>
                    <a:pt x="0" y="294"/>
                  </a:cubicBezTo>
                  <a:cubicBezTo>
                    <a:pt x="0" y="294"/>
                    <a:pt x="0" y="294"/>
                    <a:pt x="0" y="294"/>
                  </a:cubicBezTo>
                  <a:cubicBezTo>
                    <a:pt x="1" y="299"/>
                    <a:pt x="5" y="302"/>
                    <a:pt x="10" y="302"/>
                  </a:cubicBezTo>
                  <a:cubicBezTo>
                    <a:pt x="15" y="302"/>
                    <a:pt x="19" y="299"/>
                    <a:pt x="20" y="294"/>
                  </a:cubicBezTo>
                  <a:cubicBezTo>
                    <a:pt x="20" y="294"/>
                    <a:pt x="20" y="294"/>
                    <a:pt x="20" y="294"/>
                  </a:cubicBezTo>
                  <a:cubicBezTo>
                    <a:pt x="20" y="294"/>
                    <a:pt x="20" y="294"/>
                    <a:pt x="20" y="294"/>
                  </a:cubicBezTo>
                  <a:cubicBezTo>
                    <a:pt x="20" y="294"/>
                    <a:pt x="20" y="294"/>
                    <a:pt x="20" y="294"/>
                  </a:cubicBezTo>
                  <a:lnTo>
                    <a:pt x="20" y="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4" name="Freeform 681">
              <a:extLst>
                <a:ext uri="{FF2B5EF4-FFF2-40B4-BE49-F238E27FC236}">
                  <a16:creationId xmlns:a16="http://schemas.microsoft.com/office/drawing/2014/main" id="{9820848E-7889-4817-91C1-834B63C7C7C7}"/>
                </a:ext>
              </a:extLst>
            </p:cNvPr>
            <p:cNvSpPr>
              <a:spLocks/>
            </p:cNvSpPr>
            <p:nvPr/>
          </p:nvSpPr>
          <p:spPr bwMode="auto">
            <a:xfrm>
              <a:off x="1900238" y="2446339"/>
              <a:ext cx="11113" cy="439738"/>
            </a:xfrm>
            <a:custGeom>
              <a:avLst/>
              <a:gdLst>
                <a:gd name="T0" fmla="*/ 0 w 8"/>
                <a:gd name="T1" fmla="*/ 294 h 302"/>
                <a:gd name="T2" fmla="*/ 8 w 8"/>
                <a:gd name="T3" fmla="*/ 302 h 302"/>
                <a:gd name="T4" fmla="*/ 8 w 8"/>
                <a:gd name="T5" fmla="*/ 0 h 302"/>
                <a:gd name="T6" fmla="*/ 0 w 8"/>
                <a:gd name="T7" fmla="*/ 0 h 302"/>
                <a:gd name="T8" fmla="*/ 0 w 8"/>
                <a:gd name="T9" fmla="*/ 294 h 302"/>
              </a:gdLst>
              <a:ahLst/>
              <a:cxnLst>
                <a:cxn ang="0">
                  <a:pos x="T0" y="T1"/>
                </a:cxn>
                <a:cxn ang="0">
                  <a:pos x="T2" y="T3"/>
                </a:cxn>
                <a:cxn ang="0">
                  <a:pos x="T4" y="T5"/>
                </a:cxn>
                <a:cxn ang="0">
                  <a:pos x="T6" y="T7"/>
                </a:cxn>
                <a:cxn ang="0">
                  <a:pos x="T8" y="T9"/>
                </a:cxn>
              </a:cxnLst>
              <a:rect l="0" t="0" r="r" b="b"/>
              <a:pathLst>
                <a:path w="8" h="302">
                  <a:moveTo>
                    <a:pt x="0" y="294"/>
                  </a:moveTo>
                  <a:cubicBezTo>
                    <a:pt x="0" y="298"/>
                    <a:pt x="4" y="301"/>
                    <a:pt x="8" y="302"/>
                  </a:cubicBezTo>
                  <a:cubicBezTo>
                    <a:pt x="8" y="0"/>
                    <a:pt x="8" y="0"/>
                    <a:pt x="8" y="0"/>
                  </a:cubicBezTo>
                  <a:cubicBezTo>
                    <a:pt x="0" y="0"/>
                    <a:pt x="0" y="0"/>
                    <a:pt x="0" y="0"/>
                  </a:cubicBezTo>
                  <a:lnTo>
                    <a:pt x="0" y="294"/>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5" name="Freeform 682">
              <a:extLst>
                <a:ext uri="{FF2B5EF4-FFF2-40B4-BE49-F238E27FC236}">
                  <a16:creationId xmlns:a16="http://schemas.microsoft.com/office/drawing/2014/main" id="{D4424F04-2723-41DD-9723-96DAF5B25C32}"/>
                </a:ext>
              </a:extLst>
            </p:cNvPr>
            <p:cNvSpPr>
              <a:spLocks/>
            </p:cNvSpPr>
            <p:nvPr/>
          </p:nvSpPr>
          <p:spPr bwMode="auto">
            <a:xfrm>
              <a:off x="1858963" y="2874964"/>
              <a:ext cx="52388" cy="42863"/>
            </a:xfrm>
            <a:custGeom>
              <a:avLst/>
              <a:gdLst>
                <a:gd name="T0" fmla="*/ 36 w 36"/>
                <a:gd name="T1" fmla="*/ 8 h 30"/>
                <a:gd name="T2" fmla="*/ 28 w 36"/>
                <a:gd name="T3" fmla="*/ 0 h 30"/>
                <a:gd name="T4" fmla="*/ 28 w 36"/>
                <a:gd name="T5" fmla="*/ 0 h 30"/>
                <a:gd name="T6" fmla="*/ 28 w 36"/>
                <a:gd name="T7" fmla="*/ 0 h 30"/>
                <a:gd name="T8" fmla="*/ 28 w 36"/>
                <a:gd name="T9" fmla="*/ 0 h 30"/>
                <a:gd name="T10" fmla="*/ 18 w 36"/>
                <a:gd name="T11" fmla="*/ 8 h 30"/>
                <a:gd name="T12" fmla="*/ 8 w 36"/>
                <a:gd name="T13" fmla="*/ 0 h 30"/>
                <a:gd name="T14" fmla="*/ 8 w 36"/>
                <a:gd name="T15" fmla="*/ 0 h 30"/>
                <a:gd name="T16" fmla="*/ 8 w 36"/>
                <a:gd name="T17" fmla="*/ 0 h 30"/>
                <a:gd name="T18" fmla="*/ 0 w 36"/>
                <a:gd name="T19" fmla="*/ 8 h 30"/>
                <a:gd name="T20" fmla="*/ 18 w 36"/>
                <a:gd name="T21" fmla="*/ 30 h 30"/>
                <a:gd name="T22" fmla="*/ 36 w 36"/>
                <a:gd name="T23"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0">
                  <a:moveTo>
                    <a:pt x="36" y="8"/>
                  </a:moveTo>
                  <a:cubicBezTo>
                    <a:pt x="32" y="7"/>
                    <a:pt x="28" y="4"/>
                    <a:pt x="28" y="0"/>
                  </a:cubicBezTo>
                  <a:cubicBezTo>
                    <a:pt x="28" y="0"/>
                    <a:pt x="28" y="0"/>
                    <a:pt x="28" y="0"/>
                  </a:cubicBezTo>
                  <a:cubicBezTo>
                    <a:pt x="28" y="0"/>
                    <a:pt x="28" y="0"/>
                    <a:pt x="28" y="0"/>
                  </a:cubicBezTo>
                  <a:cubicBezTo>
                    <a:pt x="28" y="0"/>
                    <a:pt x="28" y="0"/>
                    <a:pt x="28" y="0"/>
                  </a:cubicBezTo>
                  <a:cubicBezTo>
                    <a:pt x="27" y="5"/>
                    <a:pt x="23" y="8"/>
                    <a:pt x="18" y="8"/>
                  </a:cubicBezTo>
                  <a:cubicBezTo>
                    <a:pt x="13" y="8"/>
                    <a:pt x="9" y="5"/>
                    <a:pt x="8" y="0"/>
                  </a:cubicBezTo>
                  <a:cubicBezTo>
                    <a:pt x="8" y="0"/>
                    <a:pt x="8" y="0"/>
                    <a:pt x="8" y="0"/>
                  </a:cubicBezTo>
                  <a:cubicBezTo>
                    <a:pt x="8" y="0"/>
                    <a:pt x="8" y="0"/>
                    <a:pt x="8" y="0"/>
                  </a:cubicBezTo>
                  <a:cubicBezTo>
                    <a:pt x="8" y="4"/>
                    <a:pt x="4" y="7"/>
                    <a:pt x="0" y="8"/>
                  </a:cubicBezTo>
                  <a:cubicBezTo>
                    <a:pt x="18" y="30"/>
                    <a:pt x="18" y="30"/>
                    <a:pt x="18" y="30"/>
                  </a:cubicBezTo>
                  <a:lnTo>
                    <a:pt x="3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6" name="Freeform 683">
              <a:extLst>
                <a:ext uri="{FF2B5EF4-FFF2-40B4-BE49-F238E27FC236}">
                  <a16:creationId xmlns:a16="http://schemas.microsoft.com/office/drawing/2014/main" id="{99FF971D-8C7D-4C21-A643-5586C5D9D31B}"/>
                </a:ext>
              </a:extLst>
            </p:cNvPr>
            <p:cNvSpPr>
              <a:spLocks/>
            </p:cNvSpPr>
            <p:nvPr/>
          </p:nvSpPr>
          <p:spPr bwMode="auto">
            <a:xfrm>
              <a:off x="1871663" y="2900364"/>
              <a:ext cx="26988" cy="17463"/>
            </a:xfrm>
            <a:custGeom>
              <a:avLst/>
              <a:gdLst>
                <a:gd name="T0" fmla="*/ 0 w 18"/>
                <a:gd name="T1" fmla="*/ 2 h 12"/>
                <a:gd name="T2" fmla="*/ 9 w 18"/>
                <a:gd name="T3" fmla="*/ 12 h 12"/>
                <a:gd name="T4" fmla="*/ 18 w 18"/>
                <a:gd name="T5" fmla="*/ 2 h 12"/>
                <a:gd name="T6" fmla="*/ 9 w 18"/>
                <a:gd name="T7" fmla="*/ 0 h 12"/>
                <a:gd name="T8" fmla="*/ 0 w 18"/>
                <a:gd name="T9" fmla="*/ 2 h 12"/>
              </a:gdLst>
              <a:ahLst/>
              <a:cxnLst>
                <a:cxn ang="0">
                  <a:pos x="T0" y="T1"/>
                </a:cxn>
                <a:cxn ang="0">
                  <a:pos x="T2" y="T3"/>
                </a:cxn>
                <a:cxn ang="0">
                  <a:pos x="T4" y="T5"/>
                </a:cxn>
                <a:cxn ang="0">
                  <a:pos x="T6" y="T7"/>
                </a:cxn>
                <a:cxn ang="0">
                  <a:pos x="T8" y="T9"/>
                </a:cxn>
              </a:cxnLst>
              <a:rect l="0" t="0" r="r" b="b"/>
              <a:pathLst>
                <a:path w="18" h="12">
                  <a:moveTo>
                    <a:pt x="0" y="2"/>
                  </a:moveTo>
                  <a:cubicBezTo>
                    <a:pt x="9" y="12"/>
                    <a:pt x="9" y="12"/>
                    <a:pt x="9" y="12"/>
                  </a:cubicBezTo>
                  <a:cubicBezTo>
                    <a:pt x="18" y="2"/>
                    <a:pt x="18" y="2"/>
                    <a:pt x="18" y="2"/>
                  </a:cubicBezTo>
                  <a:cubicBezTo>
                    <a:pt x="15" y="1"/>
                    <a:pt x="12" y="0"/>
                    <a:pt x="9" y="0"/>
                  </a:cubicBezTo>
                  <a:cubicBezTo>
                    <a:pt x="6" y="0"/>
                    <a:pt x="3" y="1"/>
                    <a:pt x="0" y="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7" name="Rectangle 684">
              <a:extLst>
                <a:ext uri="{FF2B5EF4-FFF2-40B4-BE49-F238E27FC236}">
                  <a16:creationId xmlns:a16="http://schemas.microsoft.com/office/drawing/2014/main" id="{BFABF4CF-25C1-44F4-B6AA-46BCF2E2E61D}"/>
                </a:ext>
              </a:extLst>
            </p:cNvPr>
            <p:cNvSpPr>
              <a:spLocks noChangeArrowheads="1"/>
            </p:cNvSpPr>
            <p:nvPr/>
          </p:nvSpPr>
          <p:spPr bwMode="auto">
            <a:xfrm>
              <a:off x="1858963" y="2430464"/>
              <a:ext cx="11113" cy="15875"/>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8" name="Rectangle 685">
              <a:extLst>
                <a:ext uri="{FF2B5EF4-FFF2-40B4-BE49-F238E27FC236}">
                  <a16:creationId xmlns:a16="http://schemas.microsoft.com/office/drawing/2014/main" id="{66D1E9AC-7C80-4675-844F-47D4D1170342}"/>
                </a:ext>
              </a:extLst>
            </p:cNvPr>
            <p:cNvSpPr>
              <a:spLocks noChangeArrowheads="1"/>
            </p:cNvSpPr>
            <p:nvPr/>
          </p:nvSpPr>
          <p:spPr bwMode="auto">
            <a:xfrm>
              <a:off x="1870075" y="2430464"/>
              <a:ext cx="30163" cy="15875"/>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9" name="Rectangle 686">
              <a:extLst>
                <a:ext uri="{FF2B5EF4-FFF2-40B4-BE49-F238E27FC236}">
                  <a16:creationId xmlns:a16="http://schemas.microsoft.com/office/drawing/2014/main" id="{1048D06D-AEDC-42D6-8B5D-59A3C4C0C915}"/>
                </a:ext>
              </a:extLst>
            </p:cNvPr>
            <p:cNvSpPr>
              <a:spLocks noChangeArrowheads="1"/>
            </p:cNvSpPr>
            <p:nvPr/>
          </p:nvSpPr>
          <p:spPr bwMode="auto">
            <a:xfrm>
              <a:off x="1900238" y="2430464"/>
              <a:ext cx="11113" cy="15875"/>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6372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childTnLst>
                          </p:cTn>
                        </p:par>
                        <p:par>
                          <p:cTn id="17" fill="hold">
                            <p:stCondLst>
                              <p:cond delay="1000"/>
                            </p:stCondLst>
                            <p:childTnLst>
                              <p:par>
                                <p:cTn id="18" presetID="2" presetClass="entr" presetSubtype="9" fill="hold" nodeType="afterEffect">
                                  <p:stCondLst>
                                    <p:cond delay="0"/>
                                  </p:stCondLst>
                                  <p:childTnLst>
                                    <p:set>
                                      <p:cBhvr>
                                        <p:cTn id="19" dur="1" fill="hold">
                                          <p:stCondLst>
                                            <p:cond delay="0"/>
                                          </p:stCondLst>
                                        </p:cTn>
                                        <p:tgtEl>
                                          <p:spTgt spid="51">
                                            <p:txEl>
                                              <p:pRg st="0" end="0"/>
                                            </p:txEl>
                                          </p:spTgt>
                                        </p:tgtEl>
                                        <p:attrNameLst>
                                          <p:attrName>style.visibility</p:attrName>
                                        </p:attrNameLst>
                                      </p:cBhvr>
                                      <p:to>
                                        <p:strVal val="visible"/>
                                      </p:to>
                                    </p:set>
                                    <p:anim calcmode="lin" valueType="num">
                                      <p:cBhvr additive="base">
                                        <p:cTn id="20"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51">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31" presetClass="entr" presetSubtype="0" fill="hold" nodeType="afterEffect">
                                  <p:stCondLst>
                                    <p:cond delay="0"/>
                                  </p:stCondLst>
                                  <p:childTnLst>
                                    <p:set>
                                      <p:cBhvr>
                                        <p:cTn id="24" dur="1" fill="hold">
                                          <p:stCondLst>
                                            <p:cond delay="0"/>
                                          </p:stCondLst>
                                        </p:cTn>
                                        <p:tgtEl>
                                          <p:spTgt spid="51">
                                            <p:txEl>
                                              <p:pRg st="1" end="1"/>
                                            </p:txEl>
                                          </p:spTgt>
                                        </p:tgtEl>
                                        <p:attrNameLst>
                                          <p:attrName>style.visibility</p:attrName>
                                        </p:attrNameLst>
                                      </p:cBhvr>
                                      <p:to>
                                        <p:strVal val="visible"/>
                                      </p:to>
                                    </p:set>
                                    <p:anim calcmode="lin" valueType="num">
                                      <p:cBhvr>
                                        <p:cTn id="25" dur="1000" fill="hold"/>
                                        <p:tgtEl>
                                          <p:spTgt spid="51">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51">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51">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51">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51">
                                            <p:txEl>
                                              <p:pRg st="2" end="2"/>
                                            </p:txEl>
                                          </p:spTgt>
                                        </p:tgtEl>
                                        <p:attrNameLst>
                                          <p:attrName>style.visibility</p:attrName>
                                        </p:attrNameLst>
                                      </p:cBhvr>
                                      <p:to>
                                        <p:strVal val="visible"/>
                                      </p:to>
                                    </p:set>
                                    <p:anim calcmode="lin" valueType="num">
                                      <p:cBhvr>
                                        <p:cTn id="31" dur="1000" fill="hold"/>
                                        <p:tgtEl>
                                          <p:spTgt spid="51">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51">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51">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51">
                                            <p:txEl>
                                              <p:pRg st="2" end="2"/>
                                            </p:txEl>
                                          </p:spTgt>
                                        </p:tgtEl>
                                      </p:cBhvr>
                                    </p:animEffect>
                                  </p:childTnLst>
                                </p:cTn>
                              </p:par>
                            </p:childTnLst>
                          </p:cTn>
                        </p:par>
                        <p:par>
                          <p:cTn id="35" fill="hold">
                            <p:stCondLst>
                              <p:cond delay="2500"/>
                            </p:stCondLst>
                            <p:childTnLst>
                              <p:par>
                                <p:cTn id="36" presetID="14" presetClass="entr" presetSubtype="10"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randombar(horizontal)">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HashMap</a:t>
              </a:r>
              <a:r>
                <a:rPr lang="zh-CN" altLang="en-US" sz="2400" b="1" dirty="0">
                  <a:solidFill>
                    <a:schemeClr val="tx1"/>
                  </a:solidFill>
                  <a:latin typeface="仿宋" panose="02010609060101010101" pitchFamily="49" charset="-122"/>
                  <a:ea typeface="仿宋" panose="02010609060101010101" pitchFamily="49" charset="-122"/>
                </a:rPr>
                <a:t>集合类</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内容占位符 2">
            <a:extLst>
              <a:ext uri="{FF2B5EF4-FFF2-40B4-BE49-F238E27FC236}">
                <a16:creationId xmlns:a16="http://schemas.microsoft.com/office/drawing/2014/main" id="{41C9AE4E-A7A2-4EE2-9516-EA2A484A3D60}"/>
              </a:ext>
            </a:extLst>
          </p:cNvPr>
          <p:cNvSpPr txBox="1">
            <a:spLocks/>
          </p:cNvSpPr>
          <p:nvPr/>
        </p:nvSpPr>
        <p:spPr>
          <a:xfrm>
            <a:off x="306141" y="1067347"/>
            <a:ext cx="11579719" cy="133084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361878">
              <a:buNone/>
            </a:pP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p:txBody>
      </p:sp>
      <p:graphicFrame>
        <p:nvGraphicFramePr>
          <p:cNvPr id="38" name="表格 37">
            <a:extLst>
              <a:ext uri="{FF2B5EF4-FFF2-40B4-BE49-F238E27FC236}">
                <a16:creationId xmlns:a16="http://schemas.microsoft.com/office/drawing/2014/main" id="{E0E1D547-4FAF-4AD0-9ECB-F3FEEDA413B8}"/>
              </a:ext>
            </a:extLst>
          </p:cNvPr>
          <p:cNvGraphicFramePr>
            <a:graphicFrameLocks noGrp="1"/>
          </p:cNvGraphicFramePr>
          <p:nvPr>
            <p:extLst>
              <p:ext uri="{D42A27DB-BD31-4B8C-83A1-F6EECF244321}">
                <p14:modId xmlns:p14="http://schemas.microsoft.com/office/powerpoint/2010/main" val="2242232805"/>
              </p:ext>
            </p:extLst>
          </p:nvPr>
        </p:nvGraphicFramePr>
        <p:xfrm>
          <a:off x="1143317" y="2137070"/>
          <a:ext cx="9979891" cy="3363451"/>
        </p:xfrm>
        <a:graphic>
          <a:graphicData uri="http://schemas.openxmlformats.org/drawingml/2006/table">
            <a:tbl>
              <a:tblPr>
                <a:tableStyleId>{16D9F66E-5EB9-4882-86FB-DCBF35E3C3E4}</a:tableStyleId>
              </a:tblPr>
              <a:tblGrid>
                <a:gridCol w="3352024">
                  <a:extLst>
                    <a:ext uri="{9D8B030D-6E8A-4147-A177-3AD203B41FA5}">
                      <a16:colId xmlns:a16="http://schemas.microsoft.com/office/drawing/2014/main" val="20000"/>
                    </a:ext>
                  </a:extLst>
                </a:gridCol>
                <a:gridCol w="6627867">
                  <a:extLst>
                    <a:ext uri="{9D8B030D-6E8A-4147-A177-3AD203B41FA5}">
                      <a16:colId xmlns:a16="http://schemas.microsoft.com/office/drawing/2014/main" val="20001"/>
                    </a:ext>
                  </a:extLst>
                </a:gridCol>
              </a:tblGrid>
              <a:tr h="529467">
                <a:tc>
                  <a:txBody>
                    <a:bodyPr/>
                    <a:lstStyle/>
                    <a:p>
                      <a:pPr indent="540385" algn="ctr">
                        <a:spcAft>
                          <a:spcPts val="0"/>
                        </a:spcAft>
                      </a:pPr>
                      <a:r>
                        <a:rPr lang="zh-CN" sz="2000" kern="100" dirty="0">
                          <a:latin typeface="仿宋" panose="02010609060101010101" pitchFamily="49" charset="-122"/>
                          <a:ea typeface="仿宋" panose="02010609060101010101" pitchFamily="49" charset="-122"/>
                        </a:rPr>
                        <a:t>方法名</a:t>
                      </a:r>
                    </a:p>
                  </a:txBody>
                  <a:tcPr marL="28568" marR="28568" marT="28568" marB="28568" anchor="ctr">
                    <a:solidFill>
                      <a:srgbClr val="FFC000"/>
                    </a:solidFill>
                  </a:tcPr>
                </a:tc>
                <a:tc>
                  <a:txBody>
                    <a:bodyPr/>
                    <a:lstStyle/>
                    <a:p>
                      <a:pPr indent="540385" algn="ctr">
                        <a:spcAft>
                          <a:spcPts val="0"/>
                        </a:spcAft>
                      </a:pPr>
                      <a:r>
                        <a:rPr lang="zh-CN" sz="2000" kern="100" dirty="0">
                          <a:latin typeface="仿宋" panose="02010609060101010101" pitchFamily="49" charset="-122"/>
                          <a:ea typeface="仿宋" panose="02010609060101010101" pitchFamily="49" charset="-122"/>
                        </a:rPr>
                        <a:t>方法功能</a:t>
                      </a:r>
                    </a:p>
                  </a:txBody>
                  <a:tcPr marL="28568" marR="28568" marT="28568" marB="28568" anchor="ctr">
                    <a:solidFill>
                      <a:srgbClr val="FFC000"/>
                    </a:solidFill>
                  </a:tcPr>
                </a:tc>
                <a:extLst>
                  <a:ext uri="{0D108BD9-81ED-4DB2-BD59-A6C34878D82A}">
                    <a16:rowId xmlns:a16="http://schemas.microsoft.com/office/drawing/2014/main" val="10000"/>
                  </a:ext>
                </a:extLst>
              </a:tr>
              <a:tr h="853242">
                <a:tc>
                  <a:txBody>
                    <a:bodyPr/>
                    <a:lstStyle/>
                    <a:p>
                      <a:pPr marL="0" indent="0" algn="l">
                        <a:spcAft>
                          <a:spcPts val="0"/>
                        </a:spcAft>
                      </a:pPr>
                      <a:r>
                        <a:rPr lang="en-US" sz="2000" kern="100" dirty="0" err="1">
                          <a:latin typeface="仿宋" panose="02010609060101010101" pitchFamily="49" charset="-122"/>
                          <a:ea typeface="仿宋" panose="02010609060101010101" pitchFamily="49" charset="-122"/>
                        </a:rPr>
                        <a:t>HashMap</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构造一个具有默认初始容量</a:t>
                      </a:r>
                      <a:r>
                        <a:rPr lang="en-US" sz="2000" kern="100" dirty="0">
                          <a:latin typeface="仿宋" panose="02010609060101010101" pitchFamily="49" charset="-122"/>
                          <a:ea typeface="仿宋" panose="02010609060101010101" pitchFamily="49" charset="-122"/>
                        </a:rPr>
                        <a:t> (16) </a:t>
                      </a:r>
                      <a:r>
                        <a:rPr lang="zh-CN" sz="2000" kern="100" dirty="0">
                          <a:latin typeface="仿宋" panose="02010609060101010101" pitchFamily="49" charset="-122"/>
                          <a:ea typeface="仿宋" panose="02010609060101010101" pitchFamily="49" charset="-122"/>
                        </a:rPr>
                        <a:t>和默认加载因子</a:t>
                      </a:r>
                      <a:r>
                        <a:rPr lang="en-US" sz="2000" kern="100" dirty="0">
                          <a:latin typeface="仿宋" panose="02010609060101010101" pitchFamily="49" charset="-122"/>
                          <a:ea typeface="仿宋" panose="02010609060101010101" pitchFamily="49" charset="-122"/>
                        </a:rPr>
                        <a:t> (0.75) </a:t>
                      </a:r>
                      <a:r>
                        <a:rPr lang="zh-CN" sz="2000" kern="100" dirty="0">
                          <a:latin typeface="仿宋" panose="02010609060101010101" pitchFamily="49" charset="-122"/>
                          <a:ea typeface="仿宋" panose="02010609060101010101" pitchFamily="49" charset="-122"/>
                        </a:rPr>
                        <a:t>的空</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HashMap</a:t>
                      </a:r>
                      <a:r>
                        <a:rPr lang="zh-CN" sz="2000" kern="100" dirty="0">
                          <a:latin typeface="仿宋" panose="02010609060101010101" pitchFamily="49" charset="-122"/>
                          <a:ea typeface="仿宋" panose="02010609060101010101" pitchFamily="49" charset="-122"/>
                        </a:rPr>
                        <a:t>。</a:t>
                      </a:r>
                    </a:p>
                  </a:txBody>
                  <a:tcPr marL="28568" marR="28568" marT="28568" marB="28568" anchor="ctr"/>
                </a:tc>
                <a:extLst>
                  <a:ext uri="{0D108BD9-81ED-4DB2-BD59-A6C34878D82A}">
                    <a16:rowId xmlns:a16="http://schemas.microsoft.com/office/drawing/2014/main" val="10001"/>
                  </a:ext>
                </a:extLst>
              </a:tr>
              <a:tr h="838006">
                <a:tc>
                  <a:txBody>
                    <a:bodyPr/>
                    <a:lstStyle/>
                    <a:p>
                      <a:pPr marL="0" indent="0" algn="l">
                        <a:spcAft>
                          <a:spcPts val="0"/>
                        </a:spcAft>
                      </a:pPr>
                      <a:r>
                        <a:rPr lang="en-US" sz="2000" kern="100" dirty="0" err="1">
                          <a:latin typeface="仿宋" panose="02010609060101010101" pitchFamily="49" charset="-122"/>
                          <a:ea typeface="仿宋" panose="02010609060101010101" pitchFamily="49" charset="-122"/>
                        </a:rPr>
                        <a:t>HashMap</a:t>
                      </a:r>
                      <a:r>
                        <a:rPr lang="en-US" sz="2000" kern="100" dirty="0">
                          <a:latin typeface="仿宋" panose="02010609060101010101" pitchFamily="49" charset="-122"/>
                          <a:ea typeface="仿宋" panose="02010609060101010101" pitchFamily="49" charset="-122"/>
                        </a:rPr>
                        <a:t>(</a:t>
                      </a:r>
                      <a:r>
                        <a:rPr lang="en-US" sz="2000" kern="100" dirty="0" err="1">
                          <a:latin typeface="仿宋" panose="02010609060101010101" pitchFamily="49" charset="-122"/>
                          <a:ea typeface="仿宋" panose="02010609060101010101" pitchFamily="49" charset="-122"/>
                        </a:rPr>
                        <a:t>int</a:t>
                      </a:r>
                      <a:r>
                        <a:rPr lang="en-US" sz="2000" kern="100" dirty="0">
                          <a:latin typeface="仿宋" panose="02010609060101010101" pitchFamily="49" charset="-122"/>
                          <a:ea typeface="仿宋" panose="02010609060101010101" pitchFamily="49" charset="-122"/>
                        </a:rPr>
                        <a:t> Capacity)</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构造一个带指定初始容量和默认加载因子</a:t>
                      </a:r>
                      <a:r>
                        <a:rPr lang="en-US" sz="2000" kern="100" dirty="0">
                          <a:latin typeface="仿宋" panose="02010609060101010101" pitchFamily="49" charset="-122"/>
                          <a:ea typeface="仿宋" panose="02010609060101010101" pitchFamily="49" charset="-122"/>
                        </a:rPr>
                        <a:t> (0.75) </a:t>
                      </a:r>
                      <a:r>
                        <a:rPr lang="zh-CN" sz="2000" kern="100" dirty="0">
                          <a:latin typeface="仿宋" panose="02010609060101010101" pitchFamily="49" charset="-122"/>
                          <a:ea typeface="仿宋" panose="02010609060101010101" pitchFamily="49" charset="-122"/>
                        </a:rPr>
                        <a:t>的空</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HashMap</a:t>
                      </a:r>
                      <a:r>
                        <a:rPr lang="zh-CN" sz="2000" kern="100" dirty="0">
                          <a:latin typeface="仿宋" panose="02010609060101010101" pitchFamily="49" charset="-122"/>
                          <a:ea typeface="仿宋" panose="02010609060101010101" pitchFamily="49" charset="-122"/>
                        </a:rPr>
                        <a:t>。</a:t>
                      </a:r>
                    </a:p>
                  </a:txBody>
                  <a:tcPr marL="28568" marR="28568" marT="28568" marB="28568" anchor="ctr"/>
                </a:tc>
                <a:extLst>
                  <a:ext uri="{0D108BD9-81ED-4DB2-BD59-A6C34878D82A}">
                    <a16:rowId xmlns:a16="http://schemas.microsoft.com/office/drawing/2014/main" val="10002"/>
                  </a:ext>
                </a:extLst>
              </a:tr>
              <a:tr h="533277">
                <a:tc>
                  <a:txBody>
                    <a:bodyPr/>
                    <a:lstStyle/>
                    <a:p>
                      <a:pPr marL="0" indent="0" algn="l">
                        <a:spcAft>
                          <a:spcPts val="0"/>
                        </a:spcAft>
                      </a:pPr>
                      <a:r>
                        <a:rPr lang="en-US" sz="2000" kern="100" dirty="0" err="1">
                          <a:latin typeface="仿宋" panose="02010609060101010101" pitchFamily="49" charset="-122"/>
                          <a:ea typeface="仿宋" panose="02010609060101010101" pitchFamily="49" charset="-122"/>
                        </a:rPr>
                        <a:t>HashMap</a:t>
                      </a:r>
                      <a:r>
                        <a:rPr lang="en-US" sz="2000" kern="100" dirty="0">
                          <a:latin typeface="仿宋" panose="02010609060101010101" pitchFamily="49" charset="-122"/>
                          <a:ea typeface="仿宋" panose="02010609060101010101" pitchFamily="49" charset="-122"/>
                        </a:rPr>
                        <a:t>(</a:t>
                      </a:r>
                      <a:r>
                        <a:rPr lang="en-US" sz="2000" kern="100" dirty="0" err="1">
                          <a:latin typeface="仿宋" panose="02010609060101010101" pitchFamily="49" charset="-122"/>
                          <a:ea typeface="仿宋" panose="02010609060101010101" pitchFamily="49" charset="-122"/>
                        </a:rPr>
                        <a:t>int</a:t>
                      </a:r>
                      <a:r>
                        <a:rPr lang="en-US" sz="2000" kern="100" dirty="0">
                          <a:latin typeface="仿宋" panose="02010609060101010101" pitchFamily="49" charset="-122"/>
                          <a:ea typeface="仿宋" panose="02010609060101010101" pitchFamily="49" charset="-122"/>
                        </a:rPr>
                        <a:t> Cap, float f)</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构造一个带指定初始容量和加载因子的空</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HashMap</a:t>
                      </a:r>
                      <a:r>
                        <a:rPr lang="zh-CN" sz="2000" kern="100" dirty="0">
                          <a:latin typeface="仿宋" panose="02010609060101010101" pitchFamily="49" charset="-122"/>
                          <a:ea typeface="仿宋" panose="02010609060101010101" pitchFamily="49" charset="-122"/>
                        </a:rPr>
                        <a:t>。</a:t>
                      </a:r>
                    </a:p>
                  </a:txBody>
                  <a:tcPr marL="28568" marR="28568" marT="28568" marB="28568" anchor="ctr"/>
                </a:tc>
                <a:extLst>
                  <a:ext uri="{0D108BD9-81ED-4DB2-BD59-A6C34878D82A}">
                    <a16:rowId xmlns:a16="http://schemas.microsoft.com/office/drawing/2014/main" val="10003"/>
                  </a:ext>
                </a:extLst>
              </a:tr>
              <a:tr h="609459">
                <a:tc>
                  <a:txBody>
                    <a:bodyPr/>
                    <a:lstStyle/>
                    <a:p>
                      <a:pPr marL="0" indent="0" algn="l">
                        <a:spcAft>
                          <a:spcPts val="0"/>
                        </a:spcAft>
                      </a:pPr>
                      <a:r>
                        <a:rPr lang="en-US" sz="2000" kern="100" dirty="0" err="1">
                          <a:latin typeface="仿宋" panose="02010609060101010101" pitchFamily="49" charset="-122"/>
                          <a:ea typeface="仿宋" panose="02010609060101010101" pitchFamily="49" charset="-122"/>
                        </a:rPr>
                        <a:t>HashMap</a:t>
                      </a:r>
                      <a:r>
                        <a:rPr lang="en-US" sz="2000" kern="100" dirty="0">
                          <a:latin typeface="仿宋" panose="02010609060101010101" pitchFamily="49" charset="-122"/>
                          <a:ea typeface="仿宋" panose="02010609060101010101" pitchFamily="49" charset="-122"/>
                        </a:rPr>
                        <a:t>(Map m)</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构造一个映射关系与指定</a:t>
                      </a:r>
                      <a:r>
                        <a:rPr lang="en-US" sz="2000" kern="100" dirty="0">
                          <a:latin typeface="仿宋" panose="02010609060101010101" pitchFamily="49" charset="-122"/>
                          <a:ea typeface="仿宋" panose="02010609060101010101" pitchFamily="49" charset="-122"/>
                        </a:rPr>
                        <a:t> Map </a:t>
                      </a:r>
                      <a:r>
                        <a:rPr lang="zh-CN" sz="2000" kern="100" dirty="0">
                          <a:latin typeface="仿宋" panose="02010609060101010101" pitchFamily="49" charset="-122"/>
                          <a:ea typeface="仿宋" panose="02010609060101010101" pitchFamily="49" charset="-122"/>
                        </a:rPr>
                        <a:t>相同的新</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HashMap</a:t>
                      </a:r>
                      <a:r>
                        <a:rPr lang="zh-CN" sz="2000" kern="100" dirty="0">
                          <a:latin typeface="仿宋" panose="02010609060101010101" pitchFamily="49" charset="-122"/>
                          <a:ea typeface="仿宋" panose="02010609060101010101" pitchFamily="49" charset="-122"/>
                        </a:rPr>
                        <a:t>。</a:t>
                      </a:r>
                    </a:p>
                  </a:txBody>
                  <a:tcPr marL="28568" marR="28568" marT="28568" marB="28568" anchor="ctr"/>
                </a:tc>
                <a:extLst>
                  <a:ext uri="{0D108BD9-81ED-4DB2-BD59-A6C34878D82A}">
                    <a16:rowId xmlns:a16="http://schemas.microsoft.com/office/drawing/2014/main" val="10004"/>
                  </a:ext>
                </a:extLst>
              </a:tr>
            </a:tbl>
          </a:graphicData>
        </a:graphic>
      </p:graphicFrame>
      <p:sp>
        <p:nvSpPr>
          <p:cNvPr id="39" name="Rectangle 1">
            <a:extLst>
              <a:ext uri="{FF2B5EF4-FFF2-40B4-BE49-F238E27FC236}">
                <a16:creationId xmlns:a16="http://schemas.microsoft.com/office/drawing/2014/main" id="{37A85D1E-D3DA-4A55-813E-48F4DCE69A1C}"/>
              </a:ext>
            </a:extLst>
          </p:cNvPr>
          <p:cNvSpPr>
            <a:spLocks noChangeArrowheads="1"/>
          </p:cNvSpPr>
          <p:nvPr/>
        </p:nvSpPr>
        <p:spPr bwMode="auto">
          <a:xfrm>
            <a:off x="3657368" y="1685346"/>
            <a:ext cx="3538932"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indent="539642"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宋体" pitchFamily="2" charset="-122"/>
              </a:rPr>
              <a:t>表</a:t>
            </a:r>
            <a:r>
              <a:rPr lang="en-US" altLang="zh-CN" b="1" dirty="0">
                <a:latin typeface="仿宋" panose="02010609060101010101" pitchFamily="49" charset="-122"/>
                <a:ea typeface="仿宋" panose="02010609060101010101" pitchFamily="49" charset="-122"/>
                <a:cs typeface="宋体" pitchFamily="2" charset="-122"/>
              </a:rPr>
              <a:t>7.10 HashMap</a:t>
            </a:r>
            <a:r>
              <a:rPr lang="zh-CN" altLang="en-US" b="1" dirty="0">
                <a:latin typeface="仿宋" panose="02010609060101010101" pitchFamily="49" charset="-122"/>
                <a:ea typeface="仿宋" panose="02010609060101010101" pitchFamily="49" charset="-122"/>
                <a:cs typeface="宋体" pitchFamily="2" charset="-122"/>
              </a:rPr>
              <a:t>的构造方法</a:t>
            </a:r>
            <a:endParaRPr lang="zh-CN" altLang="en-US" b="1" dirty="0">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3638AD73-B5B7-4A6F-A7CA-D174AF36A610}"/>
              </a:ext>
            </a:extLst>
          </p:cNvPr>
          <p:cNvSpPr/>
          <p:nvPr/>
        </p:nvSpPr>
        <p:spPr>
          <a:xfrm>
            <a:off x="1411" y="5639082"/>
            <a:ext cx="12189178" cy="121891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1" name="组合 40">
            <a:extLst>
              <a:ext uri="{FF2B5EF4-FFF2-40B4-BE49-F238E27FC236}">
                <a16:creationId xmlns:a16="http://schemas.microsoft.com/office/drawing/2014/main" id="{24776E47-C29F-4372-B20B-6CC89C8AD7DC}"/>
              </a:ext>
            </a:extLst>
          </p:cNvPr>
          <p:cNvGrpSpPr/>
          <p:nvPr/>
        </p:nvGrpSpPr>
        <p:grpSpPr>
          <a:xfrm>
            <a:off x="257733" y="5715265"/>
            <a:ext cx="352168" cy="455508"/>
            <a:chOff x="5449889" y="1293813"/>
            <a:chExt cx="352250" cy="455613"/>
          </a:xfrm>
          <a:solidFill>
            <a:srgbClr val="FFFF00"/>
          </a:solidFill>
        </p:grpSpPr>
        <p:sp>
          <p:nvSpPr>
            <p:cNvPr id="42" name="Freeform 125">
              <a:extLst>
                <a:ext uri="{FF2B5EF4-FFF2-40B4-BE49-F238E27FC236}">
                  <a16:creationId xmlns:a16="http://schemas.microsoft.com/office/drawing/2014/main" id="{E6B56D8F-50AB-4095-9B53-3A708296A393}"/>
                </a:ext>
              </a:extLst>
            </p:cNvPr>
            <p:cNvSpPr>
              <a:spLocks noEditPoints="1"/>
            </p:cNvSpPr>
            <p:nvPr/>
          </p:nvSpPr>
          <p:spPr bwMode="auto">
            <a:xfrm>
              <a:off x="5449889" y="12938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43" name="Freeform 126">
              <a:extLst>
                <a:ext uri="{FF2B5EF4-FFF2-40B4-BE49-F238E27FC236}">
                  <a16:creationId xmlns:a16="http://schemas.microsoft.com/office/drawing/2014/main" id="{524CBC5E-5E0D-4F23-951B-7EEE49906813}"/>
                </a:ext>
              </a:extLst>
            </p:cNvPr>
            <p:cNvSpPr>
              <a:spLocks noEditPoints="1"/>
            </p:cNvSpPr>
            <p:nvPr/>
          </p:nvSpPr>
          <p:spPr bwMode="auto">
            <a:xfrm>
              <a:off x="5575301" y="150653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4" name="内容占位符 2">
            <a:extLst>
              <a:ext uri="{FF2B5EF4-FFF2-40B4-BE49-F238E27FC236}">
                <a16:creationId xmlns:a16="http://schemas.microsoft.com/office/drawing/2014/main" id="{D9E52648-484E-4645-9AAF-799CC75D171A}"/>
              </a:ext>
            </a:extLst>
          </p:cNvPr>
          <p:cNvSpPr txBox="1">
            <a:spLocks/>
          </p:cNvSpPr>
          <p:nvPr/>
        </p:nvSpPr>
        <p:spPr>
          <a:xfrm>
            <a:off x="638644" y="5715265"/>
            <a:ext cx="11427355" cy="106655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7.8】</a:t>
            </a:r>
            <a:r>
              <a:rPr lang="zh-CN" altLang="en-US" sz="2400" dirty="0">
                <a:solidFill>
                  <a:schemeClr val="bg1"/>
                </a:solidFill>
                <a:latin typeface="仿宋" panose="02010609060101010101" pitchFamily="49" charset="-122"/>
                <a:ea typeface="仿宋" panose="02010609060101010101" pitchFamily="49" charset="-122"/>
              </a:rPr>
              <a:t>创建一个电话簿，并查询“</a:t>
            </a:r>
            <a:r>
              <a:rPr lang="en-US" altLang="zh-CN" sz="2400" dirty="0" err="1">
                <a:solidFill>
                  <a:schemeClr val="bg1"/>
                </a:solidFill>
                <a:latin typeface="仿宋" panose="02010609060101010101" pitchFamily="49" charset="-122"/>
                <a:ea typeface="仿宋" panose="02010609060101010101" pitchFamily="49" charset="-122"/>
              </a:rPr>
              <a:t>zhangsan</a:t>
            </a: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的电话号码是多少。</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Example7_08.java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5948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0-#ppt_w/2"/>
                                          </p:val>
                                        </p:tav>
                                        <p:tav tm="100000">
                                          <p:val>
                                            <p:strVal val="#ppt_x"/>
                                          </p:val>
                                        </p:tav>
                                      </p:tavLst>
                                    </p:anim>
                                    <p:anim calcmode="lin" valueType="num">
                                      <p:cBhvr additive="base">
                                        <p:cTn id="20" dur="500" fill="hold"/>
                                        <p:tgtEl>
                                          <p:spTgt spid="39"/>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1000" fill="hold"/>
                                        <p:tgtEl>
                                          <p:spTgt spid="38"/>
                                        </p:tgtEl>
                                        <p:attrNameLst>
                                          <p:attrName>ppt_w</p:attrName>
                                        </p:attrNameLst>
                                      </p:cBhvr>
                                      <p:tavLst>
                                        <p:tav tm="0">
                                          <p:val>
                                            <p:fltVal val="0"/>
                                          </p:val>
                                        </p:tav>
                                        <p:tav tm="100000">
                                          <p:val>
                                            <p:strVal val="#ppt_w"/>
                                          </p:val>
                                        </p:tav>
                                      </p:tavLst>
                                    </p:anim>
                                    <p:anim calcmode="lin" valueType="num">
                                      <p:cBhvr>
                                        <p:cTn id="25" dur="1000" fill="hold"/>
                                        <p:tgtEl>
                                          <p:spTgt spid="38"/>
                                        </p:tgtEl>
                                        <p:attrNameLst>
                                          <p:attrName>ppt_h</p:attrName>
                                        </p:attrNameLst>
                                      </p:cBhvr>
                                      <p:tavLst>
                                        <p:tav tm="0">
                                          <p:val>
                                            <p:fltVal val="0"/>
                                          </p:val>
                                        </p:tav>
                                        <p:tav tm="100000">
                                          <p:val>
                                            <p:strVal val="#ppt_h"/>
                                          </p:val>
                                        </p:tav>
                                      </p:tavLst>
                                    </p:anim>
                                    <p:anim calcmode="lin" valueType="num">
                                      <p:cBhvr>
                                        <p:cTn id="26" dur="1000" fill="hold"/>
                                        <p:tgtEl>
                                          <p:spTgt spid="38"/>
                                        </p:tgtEl>
                                        <p:attrNameLst>
                                          <p:attrName>style.rotation</p:attrName>
                                        </p:attrNameLst>
                                      </p:cBhvr>
                                      <p:tavLst>
                                        <p:tav tm="0">
                                          <p:val>
                                            <p:fltVal val="90"/>
                                          </p:val>
                                        </p:tav>
                                        <p:tav tm="100000">
                                          <p:val>
                                            <p:fltVal val="0"/>
                                          </p:val>
                                        </p:tav>
                                      </p:tavLst>
                                    </p:anim>
                                    <p:animEffect transition="in" filter="fade">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fill="hold"/>
                                        <p:tgtEl>
                                          <p:spTgt spid="41"/>
                                        </p:tgtEl>
                                        <p:attrNameLst>
                                          <p:attrName>ppt_w</p:attrName>
                                        </p:attrNameLst>
                                      </p:cBhvr>
                                      <p:tavLst>
                                        <p:tav tm="0">
                                          <p:val>
                                            <p:fltVal val="0"/>
                                          </p:val>
                                        </p:tav>
                                        <p:tav tm="100000">
                                          <p:val>
                                            <p:strVal val="#ppt_w"/>
                                          </p:val>
                                        </p:tav>
                                      </p:tavLst>
                                    </p:anim>
                                    <p:anim calcmode="lin" valueType="num">
                                      <p:cBhvr>
                                        <p:cTn id="37" dur="1000" fill="hold"/>
                                        <p:tgtEl>
                                          <p:spTgt spid="41"/>
                                        </p:tgtEl>
                                        <p:attrNameLst>
                                          <p:attrName>ppt_h</p:attrName>
                                        </p:attrNameLst>
                                      </p:cBhvr>
                                      <p:tavLst>
                                        <p:tav tm="0">
                                          <p:val>
                                            <p:fltVal val="0"/>
                                          </p:val>
                                        </p:tav>
                                        <p:tav tm="100000">
                                          <p:val>
                                            <p:strVal val="#ppt_h"/>
                                          </p:val>
                                        </p:tav>
                                      </p:tavLst>
                                    </p:anim>
                                    <p:anim calcmode="lin" valueType="num">
                                      <p:cBhvr>
                                        <p:cTn id="38" dur="1000" fill="hold"/>
                                        <p:tgtEl>
                                          <p:spTgt spid="41"/>
                                        </p:tgtEl>
                                        <p:attrNameLst>
                                          <p:attrName>style.rotation</p:attrName>
                                        </p:attrNameLst>
                                      </p:cBhvr>
                                      <p:tavLst>
                                        <p:tav tm="0">
                                          <p:val>
                                            <p:fltVal val="90"/>
                                          </p:val>
                                        </p:tav>
                                        <p:tav tm="100000">
                                          <p:val>
                                            <p:fltVal val="0"/>
                                          </p:val>
                                        </p:tav>
                                      </p:tavLst>
                                    </p:anim>
                                    <p:animEffect transition="in" filter="fade">
                                      <p:cBhvr>
                                        <p:cTn id="39" dur="1000"/>
                                        <p:tgtEl>
                                          <p:spTgt spid="41"/>
                                        </p:tgtEl>
                                      </p:cBhvr>
                                    </p:animEffect>
                                  </p:childTnLst>
                                </p:cTn>
                              </p:par>
                            </p:childTnLst>
                          </p:cTn>
                        </p:par>
                        <p:par>
                          <p:cTn id="40" fill="hold">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1+#ppt_w/2"/>
                                          </p:val>
                                        </p:tav>
                                        <p:tav tm="100000">
                                          <p:val>
                                            <p:strVal val="#ppt_x"/>
                                          </p:val>
                                        </p:tav>
                                      </p:tavLst>
                                    </p:anim>
                                    <p:anim calcmode="lin" valueType="num">
                                      <p:cBhvr additive="base">
                                        <p:cTn id="44"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39" grpId="0"/>
      <p:bldP spid="40" grpId="0" animBg="1"/>
      <p:bldP spid="4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err="1">
                  <a:solidFill>
                    <a:schemeClr val="tx1"/>
                  </a:solidFill>
                  <a:latin typeface="仿宋" panose="02010609060101010101" pitchFamily="49" charset="-122"/>
                  <a:ea typeface="仿宋" panose="02010609060101010101" pitchFamily="49" charset="-122"/>
                </a:rPr>
                <a:t>TreeMap</a:t>
              </a:r>
              <a:r>
                <a:rPr lang="zh-CN" altLang="en-US" sz="2400" b="1" dirty="0">
                  <a:solidFill>
                    <a:schemeClr val="tx1"/>
                  </a:solidFill>
                  <a:latin typeface="仿宋" panose="02010609060101010101" pitchFamily="49" charset="-122"/>
                  <a:ea typeface="仿宋" panose="02010609060101010101" pitchFamily="49" charset="-122"/>
                </a:rPr>
                <a:t>集合类</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52" name="组合 51">
            <a:extLst>
              <a:ext uri="{FF2B5EF4-FFF2-40B4-BE49-F238E27FC236}">
                <a16:creationId xmlns:a16="http://schemas.microsoft.com/office/drawing/2014/main" id="{048E09D4-A444-401B-BD03-E506558AB1BE}"/>
              </a:ext>
            </a:extLst>
          </p:cNvPr>
          <p:cNvGrpSpPr/>
          <p:nvPr/>
        </p:nvGrpSpPr>
        <p:grpSpPr>
          <a:xfrm>
            <a:off x="9582857" y="4808397"/>
            <a:ext cx="2456531" cy="1809669"/>
            <a:chOff x="1858963" y="2273301"/>
            <a:chExt cx="896938" cy="727075"/>
          </a:xfrm>
        </p:grpSpPr>
        <p:sp>
          <p:nvSpPr>
            <p:cNvPr id="53" name="Freeform 661">
              <a:extLst>
                <a:ext uri="{FF2B5EF4-FFF2-40B4-BE49-F238E27FC236}">
                  <a16:creationId xmlns:a16="http://schemas.microsoft.com/office/drawing/2014/main" id="{9AD6B1F0-3F52-49E0-88D0-0607A6C49056}"/>
                </a:ext>
              </a:extLst>
            </p:cNvPr>
            <p:cNvSpPr>
              <a:spLocks/>
            </p:cNvSpPr>
            <p:nvPr/>
          </p:nvSpPr>
          <p:spPr bwMode="auto">
            <a:xfrm>
              <a:off x="1962150" y="2273301"/>
              <a:ext cx="531813" cy="727075"/>
            </a:xfrm>
            <a:custGeom>
              <a:avLst/>
              <a:gdLst>
                <a:gd name="T0" fmla="*/ 335 w 335"/>
                <a:gd name="T1" fmla="*/ 458 h 458"/>
                <a:gd name="T2" fmla="*/ 335 w 335"/>
                <a:gd name="T3" fmla="*/ 212 h 458"/>
                <a:gd name="T4" fmla="*/ 335 w 335"/>
                <a:gd name="T5" fmla="*/ 88 h 458"/>
                <a:gd name="T6" fmla="*/ 247 w 335"/>
                <a:gd name="T7" fmla="*/ 0 h 458"/>
                <a:gd name="T8" fmla="*/ 0 w 335"/>
                <a:gd name="T9" fmla="*/ 0 h 458"/>
                <a:gd name="T10" fmla="*/ 0 w 335"/>
                <a:gd name="T11" fmla="*/ 92 h 458"/>
                <a:gd name="T12" fmla="*/ 0 w 335"/>
                <a:gd name="T13" fmla="*/ 212 h 458"/>
                <a:gd name="T14" fmla="*/ 0 w 335"/>
                <a:gd name="T15" fmla="*/ 458 h 458"/>
                <a:gd name="T16" fmla="*/ 335 w 335"/>
                <a:gd name="T17" fmla="*/ 45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458">
                  <a:moveTo>
                    <a:pt x="335" y="458"/>
                  </a:moveTo>
                  <a:lnTo>
                    <a:pt x="335" y="212"/>
                  </a:lnTo>
                  <a:lnTo>
                    <a:pt x="335" y="88"/>
                  </a:lnTo>
                  <a:lnTo>
                    <a:pt x="247" y="0"/>
                  </a:lnTo>
                  <a:lnTo>
                    <a:pt x="0" y="0"/>
                  </a:lnTo>
                  <a:lnTo>
                    <a:pt x="0" y="92"/>
                  </a:lnTo>
                  <a:lnTo>
                    <a:pt x="0" y="212"/>
                  </a:lnTo>
                  <a:lnTo>
                    <a:pt x="0" y="458"/>
                  </a:lnTo>
                  <a:lnTo>
                    <a:pt x="335" y="458"/>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5" name="Freeform 662">
              <a:extLst>
                <a:ext uri="{FF2B5EF4-FFF2-40B4-BE49-F238E27FC236}">
                  <a16:creationId xmlns:a16="http://schemas.microsoft.com/office/drawing/2014/main" id="{D67D04EC-2F72-4D9C-8B0A-6A6AD1364152}"/>
                </a:ext>
              </a:extLst>
            </p:cNvPr>
            <p:cNvSpPr>
              <a:spLocks/>
            </p:cNvSpPr>
            <p:nvPr/>
          </p:nvSpPr>
          <p:spPr bwMode="auto">
            <a:xfrm>
              <a:off x="2354263" y="2273301"/>
              <a:ext cx="139700" cy="139700"/>
            </a:xfrm>
            <a:custGeom>
              <a:avLst/>
              <a:gdLst>
                <a:gd name="T0" fmla="*/ 0 w 88"/>
                <a:gd name="T1" fmla="*/ 88 h 88"/>
                <a:gd name="T2" fmla="*/ 88 w 88"/>
                <a:gd name="T3" fmla="*/ 88 h 88"/>
                <a:gd name="T4" fmla="*/ 0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88"/>
                  </a:lnTo>
                  <a:lnTo>
                    <a:pt x="0" y="0"/>
                  </a:lnTo>
                  <a:lnTo>
                    <a:pt x="0" y="88"/>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663">
              <a:extLst>
                <a:ext uri="{FF2B5EF4-FFF2-40B4-BE49-F238E27FC236}">
                  <a16:creationId xmlns:a16="http://schemas.microsoft.com/office/drawing/2014/main" id="{1D1E5804-B7B2-48AD-8908-A183E0CD2416}"/>
                </a:ext>
              </a:extLst>
            </p:cNvPr>
            <p:cNvSpPr>
              <a:spLocks/>
            </p:cNvSpPr>
            <p:nvPr/>
          </p:nvSpPr>
          <p:spPr bwMode="auto">
            <a:xfrm>
              <a:off x="2354263" y="2413001"/>
              <a:ext cx="139700" cy="141288"/>
            </a:xfrm>
            <a:custGeom>
              <a:avLst/>
              <a:gdLst>
                <a:gd name="T0" fmla="*/ 88 w 88"/>
                <a:gd name="T1" fmla="*/ 0 h 89"/>
                <a:gd name="T2" fmla="*/ 0 w 88"/>
                <a:gd name="T3" fmla="*/ 0 h 89"/>
                <a:gd name="T4" fmla="*/ 88 w 88"/>
                <a:gd name="T5" fmla="*/ 89 h 89"/>
                <a:gd name="T6" fmla="*/ 88 w 88"/>
                <a:gd name="T7" fmla="*/ 0 h 89"/>
              </a:gdLst>
              <a:ahLst/>
              <a:cxnLst>
                <a:cxn ang="0">
                  <a:pos x="T0" y="T1"/>
                </a:cxn>
                <a:cxn ang="0">
                  <a:pos x="T2" y="T3"/>
                </a:cxn>
                <a:cxn ang="0">
                  <a:pos x="T4" y="T5"/>
                </a:cxn>
                <a:cxn ang="0">
                  <a:pos x="T6" y="T7"/>
                </a:cxn>
              </a:cxnLst>
              <a:rect l="0" t="0" r="r" b="b"/>
              <a:pathLst>
                <a:path w="88" h="89">
                  <a:moveTo>
                    <a:pt x="88" y="0"/>
                  </a:moveTo>
                  <a:lnTo>
                    <a:pt x="0" y="0"/>
                  </a:lnTo>
                  <a:lnTo>
                    <a:pt x="88" y="89"/>
                  </a:lnTo>
                  <a:lnTo>
                    <a:pt x="88" y="0"/>
                  </a:lnTo>
                  <a:close/>
                </a:path>
              </a:pathLst>
            </a:custGeom>
            <a:solidFill>
              <a:srgbClr val="F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Oval 664">
              <a:extLst>
                <a:ext uri="{FF2B5EF4-FFF2-40B4-BE49-F238E27FC236}">
                  <a16:creationId xmlns:a16="http://schemas.microsoft.com/office/drawing/2014/main" id="{8F1FEA64-B876-48DF-8073-6CBF5CFE7A8E}"/>
                </a:ext>
              </a:extLst>
            </p:cNvPr>
            <p:cNvSpPr>
              <a:spLocks noChangeArrowheads="1"/>
            </p:cNvSpPr>
            <p:nvPr/>
          </p:nvSpPr>
          <p:spPr bwMode="auto">
            <a:xfrm>
              <a:off x="2057400" y="2319339"/>
              <a:ext cx="33338" cy="33338"/>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8" name="Oval 665">
              <a:extLst>
                <a:ext uri="{FF2B5EF4-FFF2-40B4-BE49-F238E27FC236}">
                  <a16:creationId xmlns:a16="http://schemas.microsoft.com/office/drawing/2014/main" id="{2F6710E4-5024-44F4-B51E-327E16B9D4E0}"/>
                </a:ext>
              </a:extLst>
            </p:cNvPr>
            <p:cNvSpPr>
              <a:spLocks noChangeArrowheads="1"/>
            </p:cNvSpPr>
            <p:nvPr/>
          </p:nvSpPr>
          <p:spPr bwMode="auto">
            <a:xfrm>
              <a:off x="2009775" y="2319339"/>
              <a:ext cx="34925" cy="33338"/>
            </a:xfrm>
            <a:prstGeom prst="ellipse">
              <a:avLst/>
            </a:pr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9" name="Oval 666">
              <a:extLst>
                <a:ext uri="{FF2B5EF4-FFF2-40B4-BE49-F238E27FC236}">
                  <a16:creationId xmlns:a16="http://schemas.microsoft.com/office/drawing/2014/main" id="{F476B2D6-59E5-462C-9BD6-573C18A68DD5}"/>
                </a:ext>
              </a:extLst>
            </p:cNvPr>
            <p:cNvSpPr>
              <a:spLocks noChangeArrowheads="1"/>
            </p:cNvSpPr>
            <p:nvPr/>
          </p:nvSpPr>
          <p:spPr bwMode="auto">
            <a:xfrm>
              <a:off x="2103438" y="2319339"/>
              <a:ext cx="33338" cy="33338"/>
            </a:xfrm>
            <a:prstGeom prst="ellipse">
              <a:avLst/>
            </a:pr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Rectangle 667">
              <a:extLst>
                <a:ext uri="{FF2B5EF4-FFF2-40B4-BE49-F238E27FC236}">
                  <a16:creationId xmlns:a16="http://schemas.microsoft.com/office/drawing/2014/main" id="{1D2B6CE7-42C3-4BA5-8E22-A48A7499A9CC}"/>
                </a:ext>
              </a:extLst>
            </p:cNvPr>
            <p:cNvSpPr>
              <a:spLocks noChangeArrowheads="1"/>
            </p:cNvSpPr>
            <p:nvPr/>
          </p:nvSpPr>
          <p:spPr bwMode="auto">
            <a:xfrm>
              <a:off x="2009775" y="2382839"/>
              <a:ext cx="152400" cy="7938"/>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Rectangle 668">
              <a:extLst>
                <a:ext uri="{FF2B5EF4-FFF2-40B4-BE49-F238E27FC236}">
                  <a16:creationId xmlns:a16="http://schemas.microsoft.com/office/drawing/2014/main" id="{0408DF8C-9564-4292-873A-A19AA3370548}"/>
                </a:ext>
              </a:extLst>
            </p:cNvPr>
            <p:cNvSpPr>
              <a:spLocks noChangeArrowheads="1"/>
            </p:cNvSpPr>
            <p:nvPr/>
          </p:nvSpPr>
          <p:spPr bwMode="auto">
            <a:xfrm>
              <a:off x="2009775" y="2401889"/>
              <a:ext cx="215900" cy="9525"/>
            </a:xfrm>
            <a:prstGeom prst="rect">
              <a:avLst/>
            </a:prstGeom>
            <a:solidFill>
              <a:srgbClr val="C3C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Rectangle 669">
              <a:extLst>
                <a:ext uri="{FF2B5EF4-FFF2-40B4-BE49-F238E27FC236}">
                  <a16:creationId xmlns:a16="http://schemas.microsoft.com/office/drawing/2014/main" id="{F04D7B5A-124A-41FE-8434-55E0A4C2C2DE}"/>
                </a:ext>
              </a:extLst>
            </p:cNvPr>
            <p:cNvSpPr>
              <a:spLocks noChangeArrowheads="1"/>
            </p:cNvSpPr>
            <p:nvPr/>
          </p:nvSpPr>
          <p:spPr bwMode="auto">
            <a:xfrm>
              <a:off x="2009775" y="2422526"/>
              <a:ext cx="171450" cy="9525"/>
            </a:xfrm>
            <a:prstGeom prst="rect">
              <a:avLst/>
            </a:prstGeom>
            <a:solidFill>
              <a:srgbClr val="C3C9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Rectangle 670">
              <a:extLst>
                <a:ext uri="{FF2B5EF4-FFF2-40B4-BE49-F238E27FC236}">
                  <a16:creationId xmlns:a16="http://schemas.microsoft.com/office/drawing/2014/main" id="{21B01F53-8E1E-442E-AE1E-699440751FA1}"/>
                </a:ext>
              </a:extLst>
            </p:cNvPr>
            <p:cNvSpPr>
              <a:spLocks noChangeArrowheads="1"/>
            </p:cNvSpPr>
            <p:nvPr/>
          </p:nvSpPr>
          <p:spPr bwMode="auto">
            <a:xfrm>
              <a:off x="2149475" y="2606676"/>
              <a:ext cx="606425" cy="266700"/>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671">
              <a:extLst>
                <a:ext uri="{FF2B5EF4-FFF2-40B4-BE49-F238E27FC236}">
                  <a16:creationId xmlns:a16="http://schemas.microsoft.com/office/drawing/2014/main" id="{B5FE20A8-BF32-4B68-ABBF-A8BC93A82D05}"/>
                </a:ext>
              </a:extLst>
            </p:cNvPr>
            <p:cNvSpPr>
              <a:spLocks/>
            </p:cNvSpPr>
            <p:nvPr/>
          </p:nvSpPr>
          <p:spPr bwMode="auto">
            <a:xfrm>
              <a:off x="2147888" y="2606676"/>
              <a:ext cx="608013" cy="201613"/>
            </a:xfrm>
            <a:custGeom>
              <a:avLst/>
              <a:gdLst>
                <a:gd name="T0" fmla="*/ 10 w 418"/>
                <a:gd name="T1" fmla="*/ 17 h 138"/>
                <a:gd name="T2" fmla="*/ 187 w 418"/>
                <a:gd name="T3" fmla="*/ 130 h 138"/>
                <a:gd name="T4" fmla="*/ 231 w 418"/>
                <a:gd name="T5" fmla="*/ 130 h 138"/>
                <a:gd name="T6" fmla="*/ 409 w 418"/>
                <a:gd name="T7" fmla="*/ 17 h 138"/>
                <a:gd name="T8" fmla="*/ 418 w 418"/>
                <a:gd name="T9" fmla="*/ 4 h 138"/>
                <a:gd name="T10" fmla="*/ 418 w 418"/>
                <a:gd name="T11" fmla="*/ 2 h 138"/>
                <a:gd name="T12" fmla="*/ 417 w 418"/>
                <a:gd name="T13" fmla="*/ 0 h 138"/>
                <a:gd name="T14" fmla="*/ 1 w 418"/>
                <a:gd name="T15" fmla="*/ 0 h 138"/>
                <a:gd name="T16" fmla="*/ 10 w 418"/>
                <a:gd name="T17" fmla="*/ 1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138">
                  <a:moveTo>
                    <a:pt x="10" y="17"/>
                  </a:moveTo>
                  <a:cubicBezTo>
                    <a:pt x="187" y="130"/>
                    <a:pt x="187" y="130"/>
                    <a:pt x="187" y="130"/>
                  </a:cubicBezTo>
                  <a:cubicBezTo>
                    <a:pt x="200" y="138"/>
                    <a:pt x="219" y="138"/>
                    <a:pt x="231" y="130"/>
                  </a:cubicBezTo>
                  <a:cubicBezTo>
                    <a:pt x="409" y="17"/>
                    <a:pt x="409" y="17"/>
                    <a:pt x="409" y="17"/>
                  </a:cubicBezTo>
                  <a:cubicBezTo>
                    <a:pt x="415" y="13"/>
                    <a:pt x="418" y="8"/>
                    <a:pt x="418" y="4"/>
                  </a:cubicBezTo>
                  <a:cubicBezTo>
                    <a:pt x="418" y="2"/>
                    <a:pt x="418" y="2"/>
                    <a:pt x="418" y="2"/>
                  </a:cubicBezTo>
                  <a:cubicBezTo>
                    <a:pt x="418" y="1"/>
                    <a:pt x="418" y="0"/>
                    <a:pt x="417" y="0"/>
                  </a:cubicBezTo>
                  <a:cubicBezTo>
                    <a:pt x="1" y="0"/>
                    <a:pt x="1" y="0"/>
                    <a:pt x="1" y="0"/>
                  </a:cubicBezTo>
                  <a:cubicBezTo>
                    <a:pt x="0" y="6"/>
                    <a:pt x="3" y="12"/>
                    <a:pt x="10" y="17"/>
                  </a:cubicBez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Rectangle 672">
              <a:extLst>
                <a:ext uri="{FF2B5EF4-FFF2-40B4-BE49-F238E27FC236}">
                  <a16:creationId xmlns:a16="http://schemas.microsoft.com/office/drawing/2014/main" id="{70FB0DF8-1E2D-4A89-B0AC-3DCAEFE428E6}"/>
                </a:ext>
              </a:extLst>
            </p:cNvPr>
            <p:cNvSpPr>
              <a:spLocks noChangeArrowheads="1"/>
            </p:cNvSpPr>
            <p:nvPr/>
          </p:nvSpPr>
          <p:spPr bwMode="auto">
            <a:xfrm>
              <a:off x="2006600" y="2787651"/>
              <a:ext cx="258763" cy="161925"/>
            </a:xfrm>
            <a:prstGeom prst="rect">
              <a:avLst/>
            </a:prstGeom>
            <a:solidFill>
              <a:srgbClr val="EC85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673">
              <a:extLst>
                <a:ext uri="{FF2B5EF4-FFF2-40B4-BE49-F238E27FC236}">
                  <a16:creationId xmlns:a16="http://schemas.microsoft.com/office/drawing/2014/main" id="{146CC191-B863-4E5B-8183-86C32ED11221}"/>
                </a:ext>
              </a:extLst>
            </p:cNvPr>
            <p:cNvSpPr>
              <a:spLocks noChangeArrowheads="1"/>
            </p:cNvSpPr>
            <p:nvPr/>
          </p:nvSpPr>
          <p:spPr bwMode="auto">
            <a:xfrm>
              <a:off x="2068513" y="2813051"/>
              <a:ext cx="30163" cy="30163"/>
            </a:xfrm>
            <a:prstGeom prst="ellipse">
              <a:avLst/>
            </a:prstGeom>
            <a:solidFill>
              <a:srgbClr val="72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Oval 674">
              <a:extLst>
                <a:ext uri="{FF2B5EF4-FFF2-40B4-BE49-F238E27FC236}">
                  <a16:creationId xmlns:a16="http://schemas.microsoft.com/office/drawing/2014/main" id="{165C0D49-07D0-424E-8A01-90C86D517F19}"/>
                </a:ext>
              </a:extLst>
            </p:cNvPr>
            <p:cNvSpPr>
              <a:spLocks noChangeArrowheads="1"/>
            </p:cNvSpPr>
            <p:nvPr/>
          </p:nvSpPr>
          <p:spPr bwMode="auto">
            <a:xfrm>
              <a:off x="2028825" y="2813051"/>
              <a:ext cx="28575"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Oval 675">
              <a:extLst>
                <a:ext uri="{FF2B5EF4-FFF2-40B4-BE49-F238E27FC236}">
                  <a16:creationId xmlns:a16="http://schemas.microsoft.com/office/drawing/2014/main" id="{8E5E5898-C88C-4B5A-AC4E-E4BA094D036E}"/>
                </a:ext>
              </a:extLst>
            </p:cNvPr>
            <p:cNvSpPr>
              <a:spLocks noChangeArrowheads="1"/>
            </p:cNvSpPr>
            <p:nvPr/>
          </p:nvSpPr>
          <p:spPr bwMode="auto">
            <a:xfrm>
              <a:off x="2109788" y="2813051"/>
              <a:ext cx="28575" cy="30163"/>
            </a:xfrm>
            <a:prstGeom prst="ellipse">
              <a:avLst/>
            </a:pr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Rectangle 676">
              <a:extLst>
                <a:ext uri="{FF2B5EF4-FFF2-40B4-BE49-F238E27FC236}">
                  <a16:creationId xmlns:a16="http://schemas.microsoft.com/office/drawing/2014/main" id="{87FC780C-3854-4417-B54B-5299DEF1A260}"/>
                </a:ext>
              </a:extLst>
            </p:cNvPr>
            <p:cNvSpPr>
              <a:spLocks noChangeArrowheads="1"/>
            </p:cNvSpPr>
            <p:nvPr/>
          </p:nvSpPr>
          <p:spPr bwMode="auto">
            <a:xfrm>
              <a:off x="2028825" y="2867026"/>
              <a:ext cx="130175"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Rectangle 677">
              <a:extLst>
                <a:ext uri="{FF2B5EF4-FFF2-40B4-BE49-F238E27FC236}">
                  <a16:creationId xmlns:a16="http://schemas.microsoft.com/office/drawing/2014/main" id="{0AF624D9-6052-4B69-9119-F7BA820AC441}"/>
                </a:ext>
              </a:extLst>
            </p:cNvPr>
            <p:cNvSpPr>
              <a:spLocks noChangeArrowheads="1"/>
            </p:cNvSpPr>
            <p:nvPr/>
          </p:nvSpPr>
          <p:spPr bwMode="auto">
            <a:xfrm>
              <a:off x="2028825" y="2884489"/>
              <a:ext cx="184150"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1" name="Rectangle 678">
              <a:extLst>
                <a:ext uri="{FF2B5EF4-FFF2-40B4-BE49-F238E27FC236}">
                  <a16:creationId xmlns:a16="http://schemas.microsoft.com/office/drawing/2014/main" id="{3520B91E-240D-405B-98DA-4778C185DDD8}"/>
                </a:ext>
              </a:extLst>
            </p:cNvPr>
            <p:cNvSpPr>
              <a:spLocks noChangeArrowheads="1"/>
            </p:cNvSpPr>
            <p:nvPr/>
          </p:nvSpPr>
          <p:spPr bwMode="auto">
            <a:xfrm>
              <a:off x="2028825" y="2901951"/>
              <a:ext cx="146050"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2" name="Freeform 679">
              <a:extLst>
                <a:ext uri="{FF2B5EF4-FFF2-40B4-BE49-F238E27FC236}">
                  <a16:creationId xmlns:a16="http://schemas.microsoft.com/office/drawing/2014/main" id="{7AB0DF9D-B48B-4E4B-81EA-35C8507A4468}"/>
                </a:ext>
              </a:extLst>
            </p:cNvPr>
            <p:cNvSpPr>
              <a:spLocks/>
            </p:cNvSpPr>
            <p:nvPr/>
          </p:nvSpPr>
          <p:spPr bwMode="auto">
            <a:xfrm>
              <a:off x="1858963" y="2446339"/>
              <a:ext cx="11113" cy="439738"/>
            </a:xfrm>
            <a:custGeom>
              <a:avLst/>
              <a:gdLst>
                <a:gd name="T0" fmla="*/ 0 w 8"/>
                <a:gd name="T1" fmla="*/ 0 h 302"/>
                <a:gd name="T2" fmla="*/ 0 w 8"/>
                <a:gd name="T3" fmla="*/ 302 h 302"/>
                <a:gd name="T4" fmla="*/ 8 w 8"/>
                <a:gd name="T5" fmla="*/ 294 h 302"/>
                <a:gd name="T6" fmla="*/ 8 w 8"/>
                <a:gd name="T7" fmla="*/ 0 h 302"/>
                <a:gd name="T8" fmla="*/ 0 w 8"/>
                <a:gd name="T9" fmla="*/ 0 h 302"/>
              </a:gdLst>
              <a:ahLst/>
              <a:cxnLst>
                <a:cxn ang="0">
                  <a:pos x="T0" y="T1"/>
                </a:cxn>
                <a:cxn ang="0">
                  <a:pos x="T2" y="T3"/>
                </a:cxn>
                <a:cxn ang="0">
                  <a:pos x="T4" y="T5"/>
                </a:cxn>
                <a:cxn ang="0">
                  <a:pos x="T6" y="T7"/>
                </a:cxn>
                <a:cxn ang="0">
                  <a:pos x="T8" y="T9"/>
                </a:cxn>
              </a:cxnLst>
              <a:rect l="0" t="0" r="r" b="b"/>
              <a:pathLst>
                <a:path w="8" h="302">
                  <a:moveTo>
                    <a:pt x="0" y="0"/>
                  </a:moveTo>
                  <a:cubicBezTo>
                    <a:pt x="0" y="302"/>
                    <a:pt x="0" y="302"/>
                    <a:pt x="0" y="302"/>
                  </a:cubicBezTo>
                  <a:cubicBezTo>
                    <a:pt x="4" y="301"/>
                    <a:pt x="8" y="298"/>
                    <a:pt x="8" y="294"/>
                  </a:cubicBezTo>
                  <a:cubicBezTo>
                    <a:pt x="8" y="0"/>
                    <a:pt x="8" y="0"/>
                    <a:pt x="8" y="0"/>
                  </a:cubicBezTo>
                  <a:lnTo>
                    <a:pt x="0" y="0"/>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3" name="Freeform 680">
              <a:extLst>
                <a:ext uri="{FF2B5EF4-FFF2-40B4-BE49-F238E27FC236}">
                  <a16:creationId xmlns:a16="http://schemas.microsoft.com/office/drawing/2014/main" id="{DFF5D262-0C84-46C3-8A03-528A38754276}"/>
                </a:ext>
              </a:extLst>
            </p:cNvPr>
            <p:cNvSpPr>
              <a:spLocks/>
            </p:cNvSpPr>
            <p:nvPr/>
          </p:nvSpPr>
          <p:spPr bwMode="auto">
            <a:xfrm>
              <a:off x="1870075" y="2446339"/>
              <a:ext cx="30163" cy="439738"/>
            </a:xfrm>
            <a:custGeom>
              <a:avLst/>
              <a:gdLst>
                <a:gd name="T0" fmla="*/ 20 w 20"/>
                <a:gd name="T1" fmla="*/ 0 h 302"/>
                <a:gd name="T2" fmla="*/ 0 w 20"/>
                <a:gd name="T3" fmla="*/ 0 h 302"/>
                <a:gd name="T4" fmla="*/ 0 w 20"/>
                <a:gd name="T5" fmla="*/ 294 h 302"/>
                <a:gd name="T6" fmla="*/ 0 w 20"/>
                <a:gd name="T7" fmla="*/ 294 h 302"/>
                <a:gd name="T8" fmla="*/ 0 w 20"/>
                <a:gd name="T9" fmla="*/ 294 h 302"/>
                <a:gd name="T10" fmla="*/ 10 w 20"/>
                <a:gd name="T11" fmla="*/ 302 h 302"/>
                <a:gd name="T12" fmla="*/ 20 w 20"/>
                <a:gd name="T13" fmla="*/ 294 h 302"/>
                <a:gd name="T14" fmla="*/ 20 w 20"/>
                <a:gd name="T15" fmla="*/ 294 h 302"/>
                <a:gd name="T16" fmla="*/ 20 w 20"/>
                <a:gd name="T17" fmla="*/ 294 h 302"/>
                <a:gd name="T18" fmla="*/ 20 w 20"/>
                <a:gd name="T19" fmla="*/ 294 h 302"/>
                <a:gd name="T20" fmla="*/ 20 w 20"/>
                <a:gd name="T2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02">
                  <a:moveTo>
                    <a:pt x="20" y="0"/>
                  </a:moveTo>
                  <a:cubicBezTo>
                    <a:pt x="0" y="0"/>
                    <a:pt x="0" y="0"/>
                    <a:pt x="0" y="0"/>
                  </a:cubicBezTo>
                  <a:cubicBezTo>
                    <a:pt x="0" y="294"/>
                    <a:pt x="0" y="294"/>
                    <a:pt x="0" y="294"/>
                  </a:cubicBezTo>
                  <a:cubicBezTo>
                    <a:pt x="0" y="294"/>
                    <a:pt x="0" y="294"/>
                    <a:pt x="0" y="294"/>
                  </a:cubicBezTo>
                  <a:cubicBezTo>
                    <a:pt x="0" y="294"/>
                    <a:pt x="0" y="294"/>
                    <a:pt x="0" y="294"/>
                  </a:cubicBezTo>
                  <a:cubicBezTo>
                    <a:pt x="1" y="299"/>
                    <a:pt x="5" y="302"/>
                    <a:pt x="10" y="302"/>
                  </a:cubicBezTo>
                  <a:cubicBezTo>
                    <a:pt x="15" y="302"/>
                    <a:pt x="19" y="299"/>
                    <a:pt x="20" y="294"/>
                  </a:cubicBezTo>
                  <a:cubicBezTo>
                    <a:pt x="20" y="294"/>
                    <a:pt x="20" y="294"/>
                    <a:pt x="20" y="294"/>
                  </a:cubicBezTo>
                  <a:cubicBezTo>
                    <a:pt x="20" y="294"/>
                    <a:pt x="20" y="294"/>
                    <a:pt x="20" y="294"/>
                  </a:cubicBezTo>
                  <a:cubicBezTo>
                    <a:pt x="20" y="294"/>
                    <a:pt x="20" y="294"/>
                    <a:pt x="20" y="294"/>
                  </a:cubicBezTo>
                  <a:lnTo>
                    <a:pt x="20" y="0"/>
                  </a:lnTo>
                  <a:close/>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4" name="Freeform 681">
              <a:extLst>
                <a:ext uri="{FF2B5EF4-FFF2-40B4-BE49-F238E27FC236}">
                  <a16:creationId xmlns:a16="http://schemas.microsoft.com/office/drawing/2014/main" id="{9820848E-7889-4817-91C1-834B63C7C7C7}"/>
                </a:ext>
              </a:extLst>
            </p:cNvPr>
            <p:cNvSpPr>
              <a:spLocks/>
            </p:cNvSpPr>
            <p:nvPr/>
          </p:nvSpPr>
          <p:spPr bwMode="auto">
            <a:xfrm>
              <a:off x="1900238" y="2446339"/>
              <a:ext cx="11113" cy="439738"/>
            </a:xfrm>
            <a:custGeom>
              <a:avLst/>
              <a:gdLst>
                <a:gd name="T0" fmla="*/ 0 w 8"/>
                <a:gd name="T1" fmla="*/ 294 h 302"/>
                <a:gd name="T2" fmla="*/ 8 w 8"/>
                <a:gd name="T3" fmla="*/ 302 h 302"/>
                <a:gd name="T4" fmla="*/ 8 w 8"/>
                <a:gd name="T5" fmla="*/ 0 h 302"/>
                <a:gd name="T6" fmla="*/ 0 w 8"/>
                <a:gd name="T7" fmla="*/ 0 h 302"/>
                <a:gd name="T8" fmla="*/ 0 w 8"/>
                <a:gd name="T9" fmla="*/ 294 h 302"/>
              </a:gdLst>
              <a:ahLst/>
              <a:cxnLst>
                <a:cxn ang="0">
                  <a:pos x="T0" y="T1"/>
                </a:cxn>
                <a:cxn ang="0">
                  <a:pos x="T2" y="T3"/>
                </a:cxn>
                <a:cxn ang="0">
                  <a:pos x="T4" y="T5"/>
                </a:cxn>
                <a:cxn ang="0">
                  <a:pos x="T6" y="T7"/>
                </a:cxn>
                <a:cxn ang="0">
                  <a:pos x="T8" y="T9"/>
                </a:cxn>
              </a:cxnLst>
              <a:rect l="0" t="0" r="r" b="b"/>
              <a:pathLst>
                <a:path w="8" h="302">
                  <a:moveTo>
                    <a:pt x="0" y="294"/>
                  </a:moveTo>
                  <a:cubicBezTo>
                    <a:pt x="0" y="298"/>
                    <a:pt x="4" y="301"/>
                    <a:pt x="8" y="302"/>
                  </a:cubicBezTo>
                  <a:cubicBezTo>
                    <a:pt x="8" y="0"/>
                    <a:pt x="8" y="0"/>
                    <a:pt x="8" y="0"/>
                  </a:cubicBezTo>
                  <a:cubicBezTo>
                    <a:pt x="0" y="0"/>
                    <a:pt x="0" y="0"/>
                    <a:pt x="0" y="0"/>
                  </a:cubicBezTo>
                  <a:lnTo>
                    <a:pt x="0" y="294"/>
                  </a:ln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5" name="Freeform 682">
              <a:extLst>
                <a:ext uri="{FF2B5EF4-FFF2-40B4-BE49-F238E27FC236}">
                  <a16:creationId xmlns:a16="http://schemas.microsoft.com/office/drawing/2014/main" id="{D4424F04-2723-41DD-9723-96DAF5B25C32}"/>
                </a:ext>
              </a:extLst>
            </p:cNvPr>
            <p:cNvSpPr>
              <a:spLocks/>
            </p:cNvSpPr>
            <p:nvPr/>
          </p:nvSpPr>
          <p:spPr bwMode="auto">
            <a:xfrm>
              <a:off x="1858963" y="2874964"/>
              <a:ext cx="52388" cy="42863"/>
            </a:xfrm>
            <a:custGeom>
              <a:avLst/>
              <a:gdLst>
                <a:gd name="T0" fmla="*/ 36 w 36"/>
                <a:gd name="T1" fmla="*/ 8 h 30"/>
                <a:gd name="T2" fmla="*/ 28 w 36"/>
                <a:gd name="T3" fmla="*/ 0 h 30"/>
                <a:gd name="T4" fmla="*/ 28 w 36"/>
                <a:gd name="T5" fmla="*/ 0 h 30"/>
                <a:gd name="T6" fmla="*/ 28 w 36"/>
                <a:gd name="T7" fmla="*/ 0 h 30"/>
                <a:gd name="T8" fmla="*/ 28 w 36"/>
                <a:gd name="T9" fmla="*/ 0 h 30"/>
                <a:gd name="T10" fmla="*/ 18 w 36"/>
                <a:gd name="T11" fmla="*/ 8 h 30"/>
                <a:gd name="T12" fmla="*/ 8 w 36"/>
                <a:gd name="T13" fmla="*/ 0 h 30"/>
                <a:gd name="T14" fmla="*/ 8 w 36"/>
                <a:gd name="T15" fmla="*/ 0 h 30"/>
                <a:gd name="T16" fmla="*/ 8 w 36"/>
                <a:gd name="T17" fmla="*/ 0 h 30"/>
                <a:gd name="T18" fmla="*/ 0 w 36"/>
                <a:gd name="T19" fmla="*/ 8 h 30"/>
                <a:gd name="T20" fmla="*/ 18 w 36"/>
                <a:gd name="T21" fmla="*/ 30 h 30"/>
                <a:gd name="T22" fmla="*/ 36 w 36"/>
                <a:gd name="T23"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0">
                  <a:moveTo>
                    <a:pt x="36" y="8"/>
                  </a:moveTo>
                  <a:cubicBezTo>
                    <a:pt x="32" y="7"/>
                    <a:pt x="28" y="4"/>
                    <a:pt x="28" y="0"/>
                  </a:cubicBezTo>
                  <a:cubicBezTo>
                    <a:pt x="28" y="0"/>
                    <a:pt x="28" y="0"/>
                    <a:pt x="28" y="0"/>
                  </a:cubicBezTo>
                  <a:cubicBezTo>
                    <a:pt x="28" y="0"/>
                    <a:pt x="28" y="0"/>
                    <a:pt x="28" y="0"/>
                  </a:cubicBezTo>
                  <a:cubicBezTo>
                    <a:pt x="28" y="0"/>
                    <a:pt x="28" y="0"/>
                    <a:pt x="28" y="0"/>
                  </a:cubicBezTo>
                  <a:cubicBezTo>
                    <a:pt x="27" y="5"/>
                    <a:pt x="23" y="8"/>
                    <a:pt x="18" y="8"/>
                  </a:cubicBezTo>
                  <a:cubicBezTo>
                    <a:pt x="13" y="8"/>
                    <a:pt x="9" y="5"/>
                    <a:pt x="8" y="0"/>
                  </a:cubicBezTo>
                  <a:cubicBezTo>
                    <a:pt x="8" y="0"/>
                    <a:pt x="8" y="0"/>
                    <a:pt x="8" y="0"/>
                  </a:cubicBezTo>
                  <a:cubicBezTo>
                    <a:pt x="8" y="0"/>
                    <a:pt x="8" y="0"/>
                    <a:pt x="8" y="0"/>
                  </a:cubicBezTo>
                  <a:cubicBezTo>
                    <a:pt x="8" y="4"/>
                    <a:pt x="4" y="7"/>
                    <a:pt x="0" y="8"/>
                  </a:cubicBezTo>
                  <a:cubicBezTo>
                    <a:pt x="18" y="30"/>
                    <a:pt x="18" y="30"/>
                    <a:pt x="18" y="30"/>
                  </a:cubicBezTo>
                  <a:lnTo>
                    <a:pt x="3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6" name="Freeform 683">
              <a:extLst>
                <a:ext uri="{FF2B5EF4-FFF2-40B4-BE49-F238E27FC236}">
                  <a16:creationId xmlns:a16="http://schemas.microsoft.com/office/drawing/2014/main" id="{99FF971D-8C7D-4C21-A643-5586C5D9D31B}"/>
                </a:ext>
              </a:extLst>
            </p:cNvPr>
            <p:cNvSpPr>
              <a:spLocks/>
            </p:cNvSpPr>
            <p:nvPr/>
          </p:nvSpPr>
          <p:spPr bwMode="auto">
            <a:xfrm>
              <a:off x="1871663" y="2900364"/>
              <a:ext cx="26988" cy="17463"/>
            </a:xfrm>
            <a:custGeom>
              <a:avLst/>
              <a:gdLst>
                <a:gd name="T0" fmla="*/ 0 w 18"/>
                <a:gd name="T1" fmla="*/ 2 h 12"/>
                <a:gd name="T2" fmla="*/ 9 w 18"/>
                <a:gd name="T3" fmla="*/ 12 h 12"/>
                <a:gd name="T4" fmla="*/ 18 w 18"/>
                <a:gd name="T5" fmla="*/ 2 h 12"/>
                <a:gd name="T6" fmla="*/ 9 w 18"/>
                <a:gd name="T7" fmla="*/ 0 h 12"/>
                <a:gd name="T8" fmla="*/ 0 w 18"/>
                <a:gd name="T9" fmla="*/ 2 h 12"/>
              </a:gdLst>
              <a:ahLst/>
              <a:cxnLst>
                <a:cxn ang="0">
                  <a:pos x="T0" y="T1"/>
                </a:cxn>
                <a:cxn ang="0">
                  <a:pos x="T2" y="T3"/>
                </a:cxn>
                <a:cxn ang="0">
                  <a:pos x="T4" y="T5"/>
                </a:cxn>
                <a:cxn ang="0">
                  <a:pos x="T6" y="T7"/>
                </a:cxn>
                <a:cxn ang="0">
                  <a:pos x="T8" y="T9"/>
                </a:cxn>
              </a:cxnLst>
              <a:rect l="0" t="0" r="r" b="b"/>
              <a:pathLst>
                <a:path w="18" h="12">
                  <a:moveTo>
                    <a:pt x="0" y="2"/>
                  </a:moveTo>
                  <a:cubicBezTo>
                    <a:pt x="9" y="12"/>
                    <a:pt x="9" y="12"/>
                    <a:pt x="9" y="12"/>
                  </a:cubicBezTo>
                  <a:cubicBezTo>
                    <a:pt x="18" y="2"/>
                    <a:pt x="18" y="2"/>
                    <a:pt x="18" y="2"/>
                  </a:cubicBezTo>
                  <a:cubicBezTo>
                    <a:pt x="15" y="1"/>
                    <a:pt x="12" y="0"/>
                    <a:pt x="9" y="0"/>
                  </a:cubicBezTo>
                  <a:cubicBezTo>
                    <a:pt x="6" y="0"/>
                    <a:pt x="3" y="1"/>
                    <a:pt x="0" y="2"/>
                  </a:cubicBezTo>
                  <a:close/>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7" name="Rectangle 684">
              <a:extLst>
                <a:ext uri="{FF2B5EF4-FFF2-40B4-BE49-F238E27FC236}">
                  <a16:creationId xmlns:a16="http://schemas.microsoft.com/office/drawing/2014/main" id="{BFABF4CF-25C1-44F4-B6AA-46BCF2E2E61D}"/>
                </a:ext>
              </a:extLst>
            </p:cNvPr>
            <p:cNvSpPr>
              <a:spLocks noChangeArrowheads="1"/>
            </p:cNvSpPr>
            <p:nvPr/>
          </p:nvSpPr>
          <p:spPr bwMode="auto">
            <a:xfrm>
              <a:off x="1858963" y="2430464"/>
              <a:ext cx="11113" cy="15875"/>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8" name="Rectangle 685">
              <a:extLst>
                <a:ext uri="{FF2B5EF4-FFF2-40B4-BE49-F238E27FC236}">
                  <a16:creationId xmlns:a16="http://schemas.microsoft.com/office/drawing/2014/main" id="{66D1E9AC-7C80-4675-844F-47D4D1170342}"/>
                </a:ext>
              </a:extLst>
            </p:cNvPr>
            <p:cNvSpPr>
              <a:spLocks noChangeArrowheads="1"/>
            </p:cNvSpPr>
            <p:nvPr/>
          </p:nvSpPr>
          <p:spPr bwMode="auto">
            <a:xfrm>
              <a:off x="1870075" y="2430464"/>
              <a:ext cx="30163" cy="15875"/>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9" name="Rectangle 686">
              <a:extLst>
                <a:ext uri="{FF2B5EF4-FFF2-40B4-BE49-F238E27FC236}">
                  <a16:creationId xmlns:a16="http://schemas.microsoft.com/office/drawing/2014/main" id="{1048D06D-AEDC-42D6-8B5D-59A3C4C0C915}"/>
                </a:ext>
              </a:extLst>
            </p:cNvPr>
            <p:cNvSpPr>
              <a:spLocks noChangeArrowheads="1"/>
            </p:cNvSpPr>
            <p:nvPr/>
          </p:nvSpPr>
          <p:spPr bwMode="auto">
            <a:xfrm>
              <a:off x="1900238" y="2430464"/>
              <a:ext cx="11113" cy="15875"/>
            </a:xfrm>
            <a:prstGeom prst="rect">
              <a:avLst/>
            </a:prstGeom>
            <a:solidFill>
              <a:srgbClr val="5F9C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
        <p:nvSpPr>
          <p:cNvPr id="37" name="内容占位符 2">
            <a:extLst>
              <a:ext uri="{FF2B5EF4-FFF2-40B4-BE49-F238E27FC236}">
                <a16:creationId xmlns:a16="http://schemas.microsoft.com/office/drawing/2014/main" id="{549054AF-5569-4B9C-A1E7-1D1A8C3F3B49}"/>
              </a:ext>
            </a:extLst>
          </p:cNvPr>
          <p:cNvSpPr txBox="1">
            <a:spLocks/>
          </p:cNvSpPr>
          <p:nvPr/>
        </p:nvSpPr>
        <p:spPr>
          <a:xfrm>
            <a:off x="453534" y="3931832"/>
            <a:ext cx="10606546" cy="1487813"/>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en-US" altLang="zh-CN" sz="2400" dirty="0" err="1">
                <a:latin typeface="仿宋" panose="02010609060101010101" pitchFamily="49" charset="-122"/>
                <a:ea typeface="仿宋" panose="02010609060101010101" pitchFamily="49" charset="-122"/>
              </a:rPr>
              <a:t>TreeMap</a:t>
            </a:r>
            <a:r>
              <a:rPr lang="zh-CN" altLang="en-US" sz="2400" dirty="0">
                <a:latin typeface="仿宋" panose="02010609060101010101" pitchFamily="49" charset="-122"/>
                <a:ea typeface="仿宋" panose="02010609060101010101" pitchFamily="49" charset="-122"/>
              </a:rPr>
              <a:t>集合类的定义形式：</a:t>
            </a:r>
          </a:p>
          <a:p>
            <a:r>
              <a:rPr lang="en-US" altLang="zh-CN" sz="2400" b="1" dirty="0">
                <a:solidFill>
                  <a:schemeClr val="tx1"/>
                </a:solidFill>
                <a:latin typeface="仿宋" panose="02010609060101010101" pitchFamily="49" charset="-122"/>
                <a:ea typeface="仿宋" panose="02010609060101010101" pitchFamily="49" charset="-122"/>
              </a:rPr>
              <a:t>public class </a:t>
            </a:r>
            <a:r>
              <a:rPr lang="en-US" altLang="zh-CN" sz="2400" b="1" dirty="0" err="1">
                <a:solidFill>
                  <a:schemeClr val="tx1"/>
                </a:solidFill>
                <a:latin typeface="仿宋" panose="02010609060101010101" pitchFamily="49" charset="-122"/>
                <a:ea typeface="仿宋" panose="02010609060101010101" pitchFamily="49" charset="-122"/>
              </a:rPr>
              <a:t>TreeMap</a:t>
            </a:r>
            <a:r>
              <a:rPr lang="en-US" altLang="zh-CN" sz="2400" b="1" dirty="0">
                <a:solidFill>
                  <a:schemeClr val="tx1"/>
                </a:solidFill>
                <a:latin typeface="仿宋" panose="02010609060101010101" pitchFamily="49" charset="-122"/>
                <a:ea typeface="仿宋" panose="02010609060101010101" pitchFamily="49" charset="-122"/>
              </a:rPr>
              <a:t>&lt;K,V&gt;extends </a:t>
            </a:r>
            <a:r>
              <a:rPr lang="en-US" altLang="zh-CN" sz="2400" b="1" dirty="0" err="1">
                <a:solidFill>
                  <a:schemeClr val="tx1"/>
                </a:solidFill>
                <a:latin typeface="仿宋" panose="02010609060101010101" pitchFamily="49" charset="-122"/>
                <a:ea typeface="仿宋" panose="02010609060101010101" pitchFamily="49" charset="-122"/>
              </a:rPr>
              <a:t>AbstractMap</a:t>
            </a:r>
            <a:r>
              <a:rPr lang="en-US" altLang="zh-CN" sz="2400" b="1" dirty="0">
                <a:solidFill>
                  <a:schemeClr val="tx1"/>
                </a:solidFill>
                <a:latin typeface="仿宋" panose="02010609060101010101" pitchFamily="49" charset="-122"/>
                <a:ea typeface="仿宋" panose="02010609060101010101" pitchFamily="49" charset="-122"/>
              </a:rPr>
              <a:t>&lt;K,V&gt;</a:t>
            </a:r>
          </a:p>
          <a:p>
            <a:pPr indent="806289"/>
            <a:r>
              <a:rPr lang="en-US" altLang="zh-CN" sz="2400" b="1" dirty="0">
                <a:solidFill>
                  <a:schemeClr val="tx1"/>
                </a:solidFill>
                <a:latin typeface="仿宋" panose="02010609060101010101" pitchFamily="49" charset="-122"/>
                <a:ea typeface="仿宋" panose="02010609060101010101" pitchFamily="49" charset="-122"/>
              </a:rPr>
              <a:t>implements </a:t>
            </a:r>
            <a:r>
              <a:rPr lang="en-US" altLang="zh-CN" sz="2400" b="1" dirty="0" err="1">
                <a:solidFill>
                  <a:schemeClr val="tx1"/>
                </a:solidFill>
                <a:latin typeface="仿宋" panose="02010609060101010101" pitchFamily="49" charset="-122"/>
                <a:ea typeface="仿宋" panose="02010609060101010101" pitchFamily="49" charset="-122"/>
              </a:rPr>
              <a:t>NavigableMap</a:t>
            </a:r>
            <a:r>
              <a:rPr lang="en-US" altLang="zh-CN" sz="2400" b="1" dirty="0">
                <a:solidFill>
                  <a:schemeClr val="tx1"/>
                </a:solidFill>
                <a:latin typeface="仿宋" panose="02010609060101010101" pitchFamily="49" charset="-122"/>
                <a:ea typeface="仿宋" panose="02010609060101010101" pitchFamily="49" charset="-122"/>
              </a:rPr>
              <a:t>&lt;K,V&gt;, </a:t>
            </a:r>
            <a:r>
              <a:rPr lang="en-US" altLang="zh-CN" sz="2400" b="1" dirty="0" err="1">
                <a:solidFill>
                  <a:schemeClr val="tx1"/>
                </a:solidFill>
                <a:latin typeface="仿宋" panose="02010609060101010101" pitchFamily="49" charset="-122"/>
                <a:ea typeface="仿宋" panose="02010609060101010101" pitchFamily="49" charset="-122"/>
              </a:rPr>
              <a:t>Cloneable</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err="1">
                <a:solidFill>
                  <a:schemeClr val="tx1"/>
                </a:solidFill>
                <a:latin typeface="仿宋" panose="02010609060101010101" pitchFamily="49" charset="-122"/>
                <a:ea typeface="仿宋" panose="02010609060101010101" pitchFamily="49" charset="-122"/>
              </a:rPr>
              <a:t>Serializable</a:t>
            </a:r>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38" name="Rectangle 1">
            <a:extLst>
              <a:ext uri="{FF2B5EF4-FFF2-40B4-BE49-F238E27FC236}">
                <a16:creationId xmlns:a16="http://schemas.microsoft.com/office/drawing/2014/main" id="{ED1FE725-D1D1-4746-B6E4-CD3886B296E0}"/>
              </a:ext>
            </a:extLst>
          </p:cNvPr>
          <p:cNvSpPr>
            <a:spLocks noChangeArrowheads="1"/>
          </p:cNvSpPr>
          <p:nvPr/>
        </p:nvSpPr>
        <p:spPr bwMode="auto">
          <a:xfrm>
            <a:off x="0" y="1809875"/>
            <a:ext cx="11122625" cy="156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anchor="ctr" anchorCtr="0" compatLnSpc="1">
            <a:prstTxWarp prst="textNoShape">
              <a:avLst/>
            </a:prstTxWarp>
            <a:spAutoFit/>
          </a:bodyPr>
          <a:lstStyle/>
          <a:p>
            <a:pPr indent="625350" defTabSz="914217" eaLnBrk="0" fontAlgn="base" hangingPunct="0">
              <a:spcBef>
                <a:spcPct val="0"/>
              </a:spcBef>
              <a:spcAft>
                <a:spcPct val="0"/>
              </a:spcAft>
            </a:pPr>
            <a:r>
              <a:rPr lang="zh-CN" altLang="en-US" sz="2400" dirty="0">
                <a:latin typeface="仿宋" panose="02010609060101010101" pitchFamily="49" charset="-122"/>
                <a:ea typeface="仿宋" panose="02010609060101010101" pitchFamily="49" charset="-122"/>
                <a:cs typeface="宋体" panose="02010600030101010101" pitchFamily="2" charset="-122"/>
              </a:rPr>
              <a:t>该集合类根据键的自然顺序进行排序，或者根据构造集合对象时提供的</a:t>
            </a:r>
            <a:r>
              <a:rPr lang="zh-CN" altLang="en-US" sz="2400" dirty="0">
                <a:latin typeface="仿宋" panose="02010609060101010101" pitchFamily="49" charset="-122"/>
                <a:ea typeface="仿宋" panose="02010609060101010101" pitchFamily="49" charset="-122"/>
                <a:cs typeface="Times New Roman" panose="02020603050405020304" pitchFamily="18" charset="0"/>
              </a:rPr>
              <a:t> </a:t>
            </a:r>
            <a:r>
              <a:rPr lang="en-US" altLang="zh-CN" sz="2400" dirty="0">
                <a:latin typeface="仿宋" panose="02010609060101010101" pitchFamily="49" charset="-122"/>
                <a:ea typeface="仿宋" panose="02010609060101010101" pitchFamily="49" charset="-122"/>
                <a:cs typeface="宋体" panose="02010600030101010101" pitchFamily="2" charset="-122"/>
              </a:rPr>
              <a:t>Comparator</a:t>
            </a:r>
            <a:r>
              <a:rPr lang="en-US" altLang="zh-CN" sz="2400" dirty="0">
                <a:latin typeface="仿宋" panose="02010609060101010101" pitchFamily="49" charset="-122"/>
                <a:ea typeface="仿宋" panose="02010609060101010101" pitchFamily="49" charset="-122"/>
                <a:cs typeface="Times New Roman" panose="02020603050405020304" pitchFamily="18" charset="0"/>
              </a:rPr>
              <a:t> </a:t>
            </a:r>
            <a:r>
              <a:rPr lang="zh-CN" altLang="en-US" sz="2400" dirty="0">
                <a:latin typeface="仿宋" panose="02010609060101010101" pitchFamily="49" charset="-122"/>
                <a:ea typeface="仿宋" panose="02010609060101010101" pitchFamily="49" charset="-122"/>
                <a:cs typeface="宋体" panose="02010600030101010101" pitchFamily="2" charset="-122"/>
              </a:rPr>
              <a:t>进行排序。</a:t>
            </a:r>
            <a:endParaRPr lang="zh-CN" altLang="en-US" sz="2400" dirty="0">
              <a:latin typeface="仿宋" panose="02010609060101010101" pitchFamily="49" charset="-122"/>
              <a:ea typeface="仿宋" panose="02010609060101010101" pitchFamily="49" charset="-122"/>
            </a:endParaRPr>
          </a:p>
          <a:p>
            <a:pPr indent="625350" defTabSz="914217" eaLnBrk="0" fontAlgn="base" hangingPunct="0">
              <a:spcBef>
                <a:spcPct val="0"/>
              </a:spcBef>
              <a:spcAft>
                <a:spcPct val="0"/>
              </a:spcAft>
            </a:pPr>
            <a:r>
              <a:rPr lang="en-US" altLang="zh-CN" sz="2400" dirty="0" err="1">
                <a:latin typeface="仿宋" panose="02010609060101010101" pitchFamily="49" charset="-122"/>
                <a:ea typeface="仿宋" panose="02010609060101010101" pitchFamily="49" charset="-122"/>
                <a:cs typeface="Times New Roman" panose="02020603050405020304" pitchFamily="18" charset="0"/>
              </a:rPr>
              <a:t>TreeMap</a:t>
            </a:r>
            <a:r>
              <a:rPr lang="zh-CN" altLang="en-US" sz="2400" dirty="0">
                <a:latin typeface="仿宋" panose="02010609060101010101" pitchFamily="49" charset="-122"/>
                <a:ea typeface="仿宋" panose="02010609060101010101" pitchFamily="49" charset="-122"/>
                <a:cs typeface="宋体" panose="02010600030101010101" pitchFamily="2" charset="-122"/>
              </a:rPr>
              <a:t>类是对基于红黑树（</a:t>
            </a:r>
            <a:r>
              <a:rPr lang="en-US" altLang="zh-CN" sz="2400" dirty="0">
                <a:latin typeface="仿宋" panose="02010609060101010101" pitchFamily="49" charset="-122"/>
                <a:ea typeface="仿宋" panose="02010609060101010101" pitchFamily="49" charset="-122"/>
                <a:cs typeface="Times New Roman" panose="02020603050405020304" pitchFamily="18" charset="0"/>
              </a:rPr>
              <a:t>Red-Black tree</a:t>
            </a:r>
            <a:r>
              <a:rPr lang="zh-CN" altLang="en-US" sz="2400" dirty="0">
                <a:latin typeface="仿宋" panose="02010609060101010101" pitchFamily="49" charset="-122"/>
                <a:ea typeface="仿宋" panose="02010609060101010101" pitchFamily="49" charset="-122"/>
                <a:cs typeface="宋体" panose="02010600030101010101" pitchFamily="2" charset="-122"/>
              </a:rPr>
              <a:t>）的</a:t>
            </a:r>
            <a:r>
              <a:rPr lang="en-US" altLang="zh-CN" sz="2400" dirty="0" err="1">
                <a:latin typeface="仿宋" panose="02010609060101010101" pitchFamily="49" charset="-122"/>
                <a:ea typeface="仿宋" panose="02010609060101010101" pitchFamily="49" charset="-122"/>
                <a:cs typeface="宋体" panose="02010600030101010101" pitchFamily="2" charset="-122"/>
              </a:rPr>
              <a:t>NavigableMap</a:t>
            </a:r>
            <a:r>
              <a:rPr lang="zh-CN" altLang="en-US" sz="2400" dirty="0">
                <a:latin typeface="仿宋" panose="02010609060101010101" pitchFamily="49" charset="-122"/>
                <a:ea typeface="仿宋" panose="02010609060101010101" pitchFamily="49" charset="-122"/>
                <a:cs typeface="宋体" panose="02010600030101010101" pitchFamily="2" charset="-122"/>
              </a:rPr>
              <a:t>接口的具体实现。</a:t>
            </a:r>
            <a:endParaRPr lang="en-US" altLang="zh-CN" sz="2400" dirty="0">
              <a:latin typeface="仿宋" panose="02010609060101010101" pitchFamily="49" charset="-122"/>
              <a:ea typeface="仿宋"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64479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randombar(horizontal)">
                                      <p:cBhvr>
                                        <p:cTn id="20" dur="500"/>
                                        <p:tgtEl>
                                          <p:spTgt spid="52"/>
                                        </p:tgtEl>
                                      </p:cBhvr>
                                    </p:animEffect>
                                  </p:childTnLst>
                                </p:cTn>
                              </p:par>
                              <p:par>
                                <p:cTn id="21" presetID="2" presetClass="entr" presetSubtype="9" fill="hold" grpId="0" nodeType="with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anim calcmode="lin" valueType="num">
                                      <p:cBhvr additive="base">
                                        <p:cTn id="23"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38">
                                            <p:txEl>
                                              <p:pRg st="1" end="1"/>
                                            </p:txEl>
                                          </p:spTgt>
                                        </p:tgtEl>
                                        <p:attrNameLst>
                                          <p:attrName>style.visibility</p:attrName>
                                        </p:attrNameLst>
                                      </p:cBhvr>
                                      <p:to>
                                        <p:strVal val="visible"/>
                                      </p:to>
                                    </p:set>
                                    <p:anim calcmode="lin" valueType="num">
                                      <p:cBhvr additive="base">
                                        <p:cTn id="29" dur="500" fill="hold"/>
                                        <p:tgtEl>
                                          <p:spTgt spid="38">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8">
                                            <p:txEl>
                                              <p:pRg st="1" end="1"/>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2" presetClass="entr" presetSubtype="9" fill="hold" nodeType="afterEffect">
                                  <p:stCondLst>
                                    <p:cond delay="0"/>
                                  </p:stCondLst>
                                  <p:childTnLst>
                                    <p:set>
                                      <p:cBhvr>
                                        <p:cTn id="33" dur="1" fill="hold">
                                          <p:stCondLst>
                                            <p:cond delay="0"/>
                                          </p:stCondLst>
                                        </p:cTn>
                                        <p:tgtEl>
                                          <p:spTgt spid="37">
                                            <p:txEl>
                                              <p:pRg st="0" end="0"/>
                                            </p:txEl>
                                          </p:spTgt>
                                        </p:tgtEl>
                                        <p:attrNameLst>
                                          <p:attrName>style.visibility</p:attrName>
                                        </p:attrNameLst>
                                      </p:cBhvr>
                                      <p:to>
                                        <p:strVal val="visible"/>
                                      </p:to>
                                    </p:set>
                                    <p:anim calcmode="lin" valueType="num">
                                      <p:cBhvr additive="base">
                                        <p:cTn id="34"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7">
                                            <p:txEl>
                                              <p:pRg st="0" end="0"/>
                                            </p:txEl>
                                          </p:spTgt>
                                        </p:tgtEl>
                                        <p:attrNameLst>
                                          <p:attrName>ppt_y</p:attrName>
                                        </p:attrNameLst>
                                      </p:cBhvr>
                                      <p:tavLst>
                                        <p:tav tm="0">
                                          <p:val>
                                            <p:strVal val="0-#ppt_h/2"/>
                                          </p:val>
                                        </p:tav>
                                        <p:tav tm="100000">
                                          <p:val>
                                            <p:strVal val="#ppt_y"/>
                                          </p:val>
                                        </p:tav>
                                      </p:tavLst>
                                    </p:anim>
                                  </p:childTnLst>
                                </p:cTn>
                              </p:par>
                            </p:childTnLst>
                          </p:cTn>
                        </p:par>
                        <p:par>
                          <p:cTn id="36" fill="hold">
                            <p:stCondLst>
                              <p:cond delay="1000"/>
                            </p:stCondLst>
                            <p:childTnLst>
                              <p:par>
                                <p:cTn id="37" presetID="31" presetClass="entr" presetSubtype="0" fill="hold" nodeType="afterEffect">
                                  <p:stCondLst>
                                    <p:cond delay="0"/>
                                  </p:stCondLst>
                                  <p:childTnLst>
                                    <p:set>
                                      <p:cBhvr>
                                        <p:cTn id="38" dur="1" fill="hold">
                                          <p:stCondLst>
                                            <p:cond delay="0"/>
                                          </p:stCondLst>
                                        </p:cTn>
                                        <p:tgtEl>
                                          <p:spTgt spid="37">
                                            <p:txEl>
                                              <p:pRg st="1" end="1"/>
                                            </p:txEl>
                                          </p:spTgt>
                                        </p:tgtEl>
                                        <p:attrNameLst>
                                          <p:attrName>style.visibility</p:attrName>
                                        </p:attrNameLst>
                                      </p:cBhvr>
                                      <p:to>
                                        <p:strVal val="visible"/>
                                      </p:to>
                                    </p:set>
                                    <p:anim calcmode="lin" valueType="num">
                                      <p:cBhvr>
                                        <p:cTn id="39" dur="1000" fill="hold"/>
                                        <p:tgtEl>
                                          <p:spTgt spid="37">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37">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37">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37">
                                            <p:txEl>
                                              <p:pRg st="1" end="1"/>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37">
                                            <p:txEl>
                                              <p:pRg st="2" end="2"/>
                                            </p:txEl>
                                          </p:spTgt>
                                        </p:tgtEl>
                                        <p:attrNameLst>
                                          <p:attrName>style.visibility</p:attrName>
                                        </p:attrNameLst>
                                      </p:cBhvr>
                                      <p:to>
                                        <p:strVal val="visible"/>
                                      </p:to>
                                    </p:set>
                                    <p:anim calcmode="lin" valueType="num">
                                      <p:cBhvr>
                                        <p:cTn id="45" dur="10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37">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37">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38"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err="1">
                  <a:solidFill>
                    <a:schemeClr val="tx1"/>
                  </a:solidFill>
                  <a:latin typeface="仿宋" panose="02010609060101010101" pitchFamily="49" charset="-122"/>
                  <a:ea typeface="仿宋" panose="02010609060101010101" pitchFamily="49" charset="-122"/>
                </a:rPr>
                <a:t>TreeMap</a:t>
              </a:r>
              <a:r>
                <a:rPr lang="zh-CN" altLang="en-US" sz="2400" b="1" dirty="0">
                  <a:solidFill>
                    <a:schemeClr val="tx1"/>
                  </a:solidFill>
                  <a:latin typeface="仿宋" panose="02010609060101010101" pitchFamily="49" charset="-122"/>
                  <a:ea typeface="仿宋" panose="02010609060101010101" pitchFamily="49" charset="-122"/>
                </a:rPr>
                <a:t>集合类</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aphicFrame>
        <p:nvGraphicFramePr>
          <p:cNvPr id="39" name="表格 38">
            <a:extLst>
              <a:ext uri="{FF2B5EF4-FFF2-40B4-BE49-F238E27FC236}">
                <a16:creationId xmlns:a16="http://schemas.microsoft.com/office/drawing/2014/main" id="{1192CCA1-DFE1-499D-9F13-9B0B02D1DE2D}"/>
              </a:ext>
            </a:extLst>
          </p:cNvPr>
          <p:cNvGraphicFramePr>
            <a:graphicFrameLocks noGrp="1"/>
          </p:cNvGraphicFramePr>
          <p:nvPr>
            <p:extLst>
              <p:ext uri="{D42A27DB-BD31-4B8C-83A1-F6EECF244321}">
                <p14:modId xmlns:p14="http://schemas.microsoft.com/office/powerpoint/2010/main" val="1686037214"/>
              </p:ext>
            </p:extLst>
          </p:nvPr>
        </p:nvGraphicFramePr>
        <p:xfrm>
          <a:off x="877112" y="2663582"/>
          <a:ext cx="10437776" cy="3096897"/>
        </p:xfrm>
        <a:graphic>
          <a:graphicData uri="http://schemas.openxmlformats.org/drawingml/2006/table">
            <a:tbl>
              <a:tblPr>
                <a:tableStyleId>{16D9F66E-5EB9-4882-86FB-DCBF35E3C3E4}</a:tableStyleId>
              </a:tblPr>
              <a:tblGrid>
                <a:gridCol w="4064042">
                  <a:extLst>
                    <a:ext uri="{9D8B030D-6E8A-4147-A177-3AD203B41FA5}">
                      <a16:colId xmlns:a16="http://schemas.microsoft.com/office/drawing/2014/main" val="20000"/>
                    </a:ext>
                  </a:extLst>
                </a:gridCol>
                <a:gridCol w="6373734">
                  <a:extLst>
                    <a:ext uri="{9D8B030D-6E8A-4147-A177-3AD203B41FA5}">
                      <a16:colId xmlns:a16="http://schemas.microsoft.com/office/drawing/2014/main" val="20001"/>
                    </a:ext>
                  </a:extLst>
                </a:gridCol>
              </a:tblGrid>
              <a:tr h="422812">
                <a:tc>
                  <a:txBody>
                    <a:bodyPr/>
                    <a:lstStyle/>
                    <a:p>
                      <a:pPr marL="0" indent="0" algn="ctr">
                        <a:spcAft>
                          <a:spcPts val="0"/>
                        </a:spcAft>
                      </a:pPr>
                      <a:r>
                        <a:rPr lang="zh-CN" sz="2400" kern="100" dirty="0">
                          <a:latin typeface="仿宋" panose="02010609060101010101" pitchFamily="49" charset="-122"/>
                          <a:ea typeface="仿宋" panose="02010609060101010101" pitchFamily="49" charset="-122"/>
                        </a:rPr>
                        <a:t>方法名</a:t>
                      </a:r>
                    </a:p>
                  </a:txBody>
                  <a:tcPr marL="28568" marR="28568" marT="28568" marB="28568" anchor="ctr">
                    <a:solidFill>
                      <a:srgbClr val="FFC000"/>
                    </a:solidFill>
                  </a:tcPr>
                </a:tc>
                <a:tc>
                  <a:txBody>
                    <a:bodyPr/>
                    <a:lstStyle/>
                    <a:p>
                      <a:pPr marL="0" indent="0" algn="ctr">
                        <a:spcAft>
                          <a:spcPts val="0"/>
                        </a:spcAft>
                      </a:pPr>
                      <a:r>
                        <a:rPr lang="zh-CN" sz="2400" kern="100" dirty="0">
                          <a:latin typeface="仿宋" panose="02010609060101010101" pitchFamily="49" charset="-122"/>
                          <a:ea typeface="仿宋" panose="02010609060101010101" pitchFamily="49" charset="-122"/>
                        </a:rPr>
                        <a:t>方法功能</a:t>
                      </a:r>
                    </a:p>
                  </a:txBody>
                  <a:tcPr marL="28568" marR="28568" marT="28568" marB="28568" anchor="ctr">
                    <a:solidFill>
                      <a:srgbClr val="FFC000"/>
                    </a:solidFill>
                  </a:tcPr>
                </a:tc>
                <a:extLst>
                  <a:ext uri="{0D108BD9-81ED-4DB2-BD59-A6C34878D82A}">
                    <a16:rowId xmlns:a16="http://schemas.microsoft.com/office/drawing/2014/main" val="10000"/>
                  </a:ext>
                </a:extLst>
              </a:tr>
              <a:tr h="498994">
                <a:tc>
                  <a:txBody>
                    <a:bodyPr/>
                    <a:lstStyle/>
                    <a:p>
                      <a:pPr marL="0" indent="0" algn="l">
                        <a:spcAft>
                          <a:spcPts val="0"/>
                        </a:spcAft>
                      </a:pPr>
                      <a:r>
                        <a:rPr lang="en-US" sz="2400" kern="100" dirty="0" err="1">
                          <a:latin typeface="仿宋" panose="02010609060101010101" pitchFamily="49" charset="-122"/>
                          <a:ea typeface="仿宋" panose="02010609060101010101" pitchFamily="49" charset="-122"/>
                        </a:rPr>
                        <a:t>TreeMap</a:t>
                      </a:r>
                      <a:r>
                        <a:rPr lang="en-US" sz="2400" kern="100" dirty="0">
                          <a:latin typeface="仿宋" panose="02010609060101010101" pitchFamily="49" charset="-122"/>
                          <a:ea typeface="仿宋" panose="02010609060101010101" pitchFamily="49" charset="-122"/>
                        </a:rPr>
                        <a:t>()</a:t>
                      </a:r>
                      <a:endParaRPr lang="zh-CN" sz="24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400" kern="100" dirty="0">
                          <a:latin typeface="仿宋" panose="02010609060101010101" pitchFamily="49" charset="-122"/>
                          <a:ea typeface="仿宋" panose="02010609060101010101" pitchFamily="49" charset="-122"/>
                        </a:rPr>
                        <a:t>构造一个新的、空的集合。</a:t>
                      </a:r>
                    </a:p>
                  </a:txBody>
                  <a:tcPr marL="28568" marR="28568" marT="28568" marB="28568" anchor="ctr"/>
                </a:tc>
                <a:extLst>
                  <a:ext uri="{0D108BD9-81ED-4DB2-BD59-A6C34878D82A}">
                    <a16:rowId xmlns:a16="http://schemas.microsoft.com/office/drawing/2014/main" val="10001"/>
                  </a:ext>
                </a:extLst>
              </a:tr>
              <a:tr h="982753">
                <a:tc>
                  <a:txBody>
                    <a:bodyPr/>
                    <a:lstStyle/>
                    <a:p>
                      <a:pPr marL="0" indent="0" algn="just">
                        <a:spcAft>
                          <a:spcPts val="0"/>
                        </a:spcAft>
                      </a:pPr>
                      <a:r>
                        <a:rPr lang="en-US" sz="2400" kern="100" dirty="0" err="1">
                          <a:latin typeface="仿宋" panose="02010609060101010101" pitchFamily="49" charset="-122"/>
                          <a:ea typeface="仿宋" panose="02010609060101010101" pitchFamily="49" charset="-122"/>
                        </a:rPr>
                        <a:t>TreeMap</a:t>
                      </a:r>
                      <a:r>
                        <a:rPr lang="en-US" sz="2400" kern="100" dirty="0">
                          <a:latin typeface="仿宋" panose="02010609060101010101" pitchFamily="49" charset="-122"/>
                          <a:ea typeface="仿宋" panose="02010609060101010101" pitchFamily="49" charset="-122"/>
                        </a:rPr>
                        <a:t>(Comparator c)</a:t>
                      </a:r>
                      <a:endParaRPr lang="zh-CN" sz="24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400" kern="100" dirty="0">
                          <a:latin typeface="仿宋" panose="02010609060101010101" pitchFamily="49" charset="-122"/>
                          <a:ea typeface="仿宋" panose="02010609060101010101" pitchFamily="49" charset="-122"/>
                        </a:rPr>
                        <a:t>构造一个新的、空的集合，集合的排序方式由给定的比较器决定。</a:t>
                      </a:r>
                    </a:p>
                  </a:txBody>
                  <a:tcPr marL="28568" marR="28568" marT="28568" marB="28568" anchor="ctr"/>
                </a:tc>
                <a:extLst>
                  <a:ext uri="{0D108BD9-81ED-4DB2-BD59-A6C34878D82A}">
                    <a16:rowId xmlns:a16="http://schemas.microsoft.com/office/drawing/2014/main" val="10002"/>
                  </a:ext>
                </a:extLst>
              </a:tr>
              <a:tr h="540895">
                <a:tc>
                  <a:txBody>
                    <a:bodyPr/>
                    <a:lstStyle/>
                    <a:p>
                      <a:pPr marL="0" indent="0" algn="just">
                        <a:spcAft>
                          <a:spcPts val="0"/>
                        </a:spcAft>
                      </a:pPr>
                      <a:r>
                        <a:rPr lang="en-US" sz="2400" kern="100" dirty="0" err="1">
                          <a:latin typeface="仿宋" panose="02010609060101010101" pitchFamily="49" charset="-122"/>
                          <a:ea typeface="仿宋" panose="02010609060101010101" pitchFamily="49" charset="-122"/>
                        </a:rPr>
                        <a:t>TreeMap</a:t>
                      </a:r>
                      <a:r>
                        <a:rPr lang="en-US" sz="2400" kern="100" dirty="0">
                          <a:latin typeface="仿宋" panose="02010609060101010101" pitchFamily="49" charset="-122"/>
                          <a:ea typeface="仿宋" panose="02010609060101010101" pitchFamily="49" charset="-122"/>
                        </a:rPr>
                        <a:t>(Map m)</a:t>
                      </a:r>
                      <a:endParaRPr lang="zh-CN" sz="24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400" kern="100" dirty="0">
                          <a:latin typeface="仿宋" panose="02010609060101010101" pitchFamily="49" charset="-122"/>
                          <a:ea typeface="仿宋" panose="02010609060101010101" pitchFamily="49" charset="-122"/>
                        </a:rPr>
                        <a:t> </a:t>
                      </a:r>
                      <a:r>
                        <a:rPr lang="zh-CN" sz="2400" kern="100" dirty="0">
                          <a:latin typeface="仿宋" panose="02010609060101010101" pitchFamily="49" charset="-122"/>
                          <a:ea typeface="仿宋" panose="02010609060101010101" pitchFamily="49" charset="-122"/>
                        </a:rPr>
                        <a:t>构造一个与给定</a:t>
                      </a:r>
                      <a:r>
                        <a:rPr lang="en-US" sz="2400" kern="100" dirty="0">
                          <a:latin typeface="仿宋" panose="02010609060101010101" pitchFamily="49" charset="-122"/>
                          <a:ea typeface="仿宋" panose="02010609060101010101" pitchFamily="49" charset="-122"/>
                        </a:rPr>
                        <a:t>m</a:t>
                      </a:r>
                      <a:r>
                        <a:rPr lang="zh-CN" sz="2400" kern="100" dirty="0">
                          <a:latin typeface="仿宋" panose="02010609060101010101" pitchFamily="49" charset="-122"/>
                          <a:ea typeface="仿宋" panose="02010609060101010101" pitchFamily="49" charset="-122"/>
                        </a:rPr>
                        <a:t>相同的自然排序的新集合。</a:t>
                      </a:r>
                    </a:p>
                  </a:txBody>
                  <a:tcPr marL="28568" marR="28568" marT="28568" marB="28568" anchor="ctr"/>
                </a:tc>
                <a:extLst>
                  <a:ext uri="{0D108BD9-81ED-4DB2-BD59-A6C34878D82A}">
                    <a16:rowId xmlns:a16="http://schemas.microsoft.com/office/drawing/2014/main" val="10003"/>
                  </a:ext>
                </a:extLst>
              </a:tr>
              <a:tr h="651359">
                <a:tc>
                  <a:txBody>
                    <a:bodyPr/>
                    <a:lstStyle/>
                    <a:p>
                      <a:pPr marL="0" indent="0" algn="just">
                        <a:spcAft>
                          <a:spcPts val="0"/>
                        </a:spcAft>
                      </a:pPr>
                      <a:r>
                        <a:rPr lang="en-US" sz="2400" kern="100" dirty="0" err="1">
                          <a:latin typeface="仿宋" panose="02010609060101010101" pitchFamily="49" charset="-122"/>
                          <a:ea typeface="仿宋" panose="02010609060101010101" pitchFamily="49" charset="-122"/>
                        </a:rPr>
                        <a:t>TreeMap</a:t>
                      </a:r>
                      <a:r>
                        <a:rPr lang="en-US" sz="2400" kern="100" dirty="0">
                          <a:latin typeface="仿宋" panose="02010609060101010101" pitchFamily="49" charset="-122"/>
                          <a:ea typeface="仿宋" panose="02010609060101010101" pitchFamily="49" charset="-122"/>
                        </a:rPr>
                        <a:t>(</a:t>
                      </a:r>
                      <a:r>
                        <a:rPr lang="en-US" sz="2400" kern="100" dirty="0" err="1">
                          <a:latin typeface="仿宋" panose="02010609060101010101" pitchFamily="49" charset="-122"/>
                          <a:ea typeface="仿宋" panose="02010609060101010101" pitchFamily="49" charset="-122"/>
                        </a:rPr>
                        <a:t>SortedMap</a:t>
                      </a:r>
                      <a:r>
                        <a:rPr lang="en-US" sz="2400" kern="100" dirty="0">
                          <a:latin typeface="仿宋" panose="02010609060101010101" pitchFamily="49" charset="-122"/>
                          <a:ea typeface="仿宋" panose="02010609060101010101" pitchFamily="49" charset="-122"/>
                        </a:rPr>
                        <a:t> m)</a:t>
                      </a:r>
                      <a:endParaRPr lang="zh-CN" sz="24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400" kern="100" dirty="0">
                          <a:latin typeface="仿宋" panose="02010609060101010101" pitchFamily="49" charset="-122"/>
                          <a:ea typeface="仿宋" panose="02010609060101010101" pitchFamily="49" charset="-122"/>
                        </a:rPr>
                        <a:t> </a:t>
                      </a:r>
                      <a:r>
                        <a:rPr lang="zh-CN" sz="2400" kern="100" dirty="0">
                          <a:latin typeface="仿宋" panose="02010609060101010101" pitchFamily="49" charset="-122"/>
                          <a:ea typeface="仿宋" panose="02010609060101010101" pitchFamily="49" charset="-122"/>
                        </a:rPr>
                        <a:t>构造一个与指定有序集合</a:t>
                      </a:r>
                      <a:r>
                        <a:rPr lang="en-US" sz="2400" kern="100" dirty="0">
                          <a:latin typeface="仿宋" panose="02010609060101010101" pitchFamily="49" charset="-122"/>
                          <a:ea typeface="仿宋" panose="02010609060101010101" pitchFamily="49" charset="-122"/>
                        </a:rPr>
                        <a:t>m</a:t>
                      </a:r>
                      <a:r>
                        <a:rPr lang="zh-CN" sz="2400" kern="100" dirty="0">
                          <a:latin typeface="仿宋" panose="02010609060101010101" pitchFamily="49" charset="-122"/>
                          <a:ea typeface="仿宋" panose="02010609060101010101" pitchFamily="49" charset="-122"/>
                        </a:rPr>
                        <a:t>相同的新的集合。</a:t>
                      </a:r>
                    </a:p>
                  </a:txBody>
                  <a:tcPr marL="28568" marR="28568" marT="28568" marB="28568" anchor="ctr"/>
                </a:tc>
                <a:extLst>
                  <a:ext uri="{0D108BD9-81ED-4DB2-BD59-A6C34878D82A}">
                    <a16:rowId xmlns:a16="http://schemas.microsoft.com/office/drawing/2014/main" val="10004"/>
                  </a:ext>
                </a:extLst>
              </a:tr>
            </a:tbl>
          </a:graphicData>
        </a:graphic>
      </p:graphicFrame>
      <p:sp>
        <p:nvSpPr>
          <p:cNvPr id="40" name="Rectangle 1">
            <a:extLst>
              <a:ext uri="{FF2B5EF4-FFF2-40B4-BE49-F238E27FC236}">
                <a16:creationId xmlns:a16="http://schemas.microsoft.com/office/drawing/2014/main" id="{422B4055-B8AB-4BB0-A6DD-E562FCEC0E5F}"/>
              </a:ext>
            </a:extLst>
          </p:cNvPr>
          <p:cNvSpPr>
            <a:spLocks noChangeArrowheads="1"/>
          </p:cNvSpPr>
          <p:nvPr/>
        </p:nvSpPr>
        <p:spPr bwMode="auto">
          <a:xfrm>
            <a:off x="3967434" y="2116557"/>
            <a:ext cx="2747825"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宋体" pitchFamily="2" charset="-122"/>
              </a:rPr>
              <a:t>表</a:t>
            </a:r>
            <a:r>
              <a:rPr lang="en-US" altLang="zh-CN" b="1" dirty="0">
                <a:latin typeface="仿宋" panose="02010609060101010101" pitchFamily="49" charset="-122"/>
                <a:ea typeface="仿宋" panose="02010609060101010101" pitchFamily="49" charset="-122"/>
                <a:cs typeface="宋体" pitchFamily="2" charset="-122"/>
              </a:rPr>
              <a:t> </a:t>
            </a:r>
            <a:r>
              <a:rPr lang="en-US" altLang="zh-CN" b="1" dirty="0" err="1">
                <a:latin typeface="仿宋" panose="02010609060101010101" pitchFamily="49" charset="-122"/>
                <a:ea typeface="仿宋" panose="02010609060101010101" pitchFamily="49" charset="-122"/>
                <a:cs typeface="宋体" pitchFamily="2" charset="-122"/>
              </a:rPr>
              <a:t>TreeMap</a:t>
            </a:r>
            <a:r>
              <a:rPr lang="zh-CN" altLang="en-US" b="1" dirty="0">
                <a:latin typeface="仿宋" panose="02010609060101010101" pitchFamily="49" charset="-122"/>
                <a:ea typeface="仿宋" panose="02010609060101010101" pitchFamily="49" charset="-122"/>
                <a:cs typeface="宋体" pitchFamily="2" charset="-122"/>
              </a:rPr>
              <a:t>类的构造方法</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8407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4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err="1">
                  <a:solidFill>
                    <a:schemeClr val="tx1"/>
                  </a:solidFill>
                  <a:latin typeface="仿宋" panose="02010609060101010101" pitchFamily="49" charset="-122"/>
                  <a:ea typeface="仿宋" panose="02010609060101010101" pitchFamily="49" charset="-122"/>
                </a:rPr>
                <a:t>TreeMap</a:t>
              </a:r>
              <a:r>
                <a:rPr lang="zh-CN" altLang="en-US" sz="2400" b="1" dirty="0">
                  <a:solidFill>
                    <a:schemeClr val="tx1"/>
                  </a:solidFill>
                  <a:latin typeface="仿宋" panose="02010609060101010101" pitchFamily="49" charset="-122"/>
                  <a:ea typeface="仿宋" panose="02010609060101010101" pitchFamily="49" charset="-122"/>
                </a:rPr>
                <a:t>集合类</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Rectangle 1">
            <a:extLst>
              <a:ext uri="{FF2B5EF4-FFF2-40B4-BE49-F238E27FC236}">
                <a16:creationId xmlns:a16="http://schemas.microsoft.com/office/drawing/2014/main" id="{422B4055-B8AB-4BB0-A6DD-E562FCEC0E5F}"/>
              </a:ext>
            </a:extLst>
          </p:cNvPr>
          <p:cNvSpPr>
            <a:spLocks noChangeArrowheads="1"/>
          </p:cNvSpPr>
          <p:nvPr/>
        </p:nvSpPr>
        <p:spPr bwMode="auto">
          <a:xfrm>
            <a:off x="3733397" y="1863328"/>
            <a:ext cx="3215903"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宋体" pitchFamily="2" charset="-122"/>
              </a:rPr>
              <a:t>表</a:t>
            </a:r>
            <a:r>
              <a:rPr lang="en-US" altLang="zh-CN" b="1" dirty="0">
                <a:latin typeface="仿宋" panose="02010609060101010101" pitchFamily="49" charset="-122"/>
                <a:ea typeface="仿宋" panose="02010609060101010101" pitchFamily="49" charset="-122"/>
                <a:cs typeface="宋体" pitchFamily="2" charset="-122"/>
              </a:rPr>
              <a:t>7.11 </a:t>
            </a:r>
            <a:r>
              <a:rPr lang="en-US" altLang="zh-CN" b="1" dirty="0" err="1">
                <a:latin typeface="仿宋" panose="02010609060101010101" pitchFamily="49" charset="-122"/>
                <a:ea typeface="仿宋" panose="02010609060101010101" pitchFamily="49" charset="-122"/>
                <a:cs typeface="宋体" pitchFamily="2" charset="-122"/>
              </a:rPr>
              <a:t>TreeMap</a:t>
            </a:r>
            <a:r>
              <a:rPr lang="zh-CN" altLang="en-US" b="1" dirty="0">
                <a:latin typeface="仿宋" panose="02010609060101010101" pitchFamily="49" charset="-122"/>
                <a:ea typeface="仿宋" panose="02010609060101010101" pitchFamily="49" charset="-122"/>
                <a:cs typeface="宋体" pitchFamily="2" charset="-122"/>
              </a:rPr>
              <a:t>类的常用方法</a:t>
            </a:r>
            <a:endParaRPr lang="zh-CN" altLang="en-US" b="1" dirty="0">
              <a:latin typeface="仿宋" panose="02010609060101010101" pitchFamily="49" charset="-122"/>
              <a:ea typeface="仿宋" panose="02010609060101010101" pitchFamily="49" charset="-122"/>
            </a:endParaRPr>
          </a:p>
        </p:txBody>
      </p:sp>
      <p:graphicFrame>
        <p:nvGraphicFramePr>
          <p:cNvPr id="11" name="表格 10">
            <a:extLst>
              <a:ext uri="{FF2B5EF4-FFF2-40B4-BE49-F238E27FC236}">
                <a16:creationId xmlns:a16="http://schemas.microsoft.com/office/drawing/2014/main" id="{47E1F3E8-F37C-4C42-B16D-CFEE541EB40B}"/>
              </a:ext>
            </a:extLst>
          </p:cNvPr>
          <p:cNvGraphicFramePr>
            <a:graphicFrameLocks noGrp="1"/>
          </p:cNvGraphicFramePr>
          <p:nvPr>
            <p:extLst>
              <p:ext uri="{D42A27DB-BD31-4B8C-83A1-F6EECF244321}">
                <p14:modId xmlns:p14="http://schemas.microsoft.com/office/powerpoint/2010/main" val="3560808207"/>
              </p:ext>
            </p:extLst>
          </p:nvPr>
        </p:nvGraphicFramePr>
        <p:xfrm>
          <a:off x="371691" y="2242002"/>
          <a:ext cx="11445795" cy="3932593"/>
        </p:xfrm>
        <a:graphic>
          <a:graphicData uri="http://schemas.openxmlformats.org/drawingml/2006/table">
            <a:tbl>
              <a:tblPr>
                <a:tableStyleId>{16D9F66E-5EB9-4882-86FB-DCBF35E3C3E4}</a:tableStyleId>
              </a:tblPr>
              <a:tblGrid>
                <a:gridCol w="1675381">
                  <a:extLst>
                    <a:ext uri="{9D8B030D-6E8A-4147-A177-3AD203B41FA5}">
                      <a16:colId xmlns:a16="http://schemas.microsoft.com/office/drawing/2014/main" val="20000"/>
                    </a:ext>
                  </a:extLst>
                </a:gridCol>
                <a:gridCol w="2442603">
                  <a:extLst>
                    <a:ext uri="{9D8B030D-6E8A-4147-A177-3AD203B41FA5}">
                      <a16:colId xmlns:a16="http://schemas.microsoft.com/office/drawing/2014/main" val="20001"/>
                    </a:ext>
                  </a:extLst>
                </a:gridCol>
                <a:gridCol w="7327811">
                  <a:extLst>
                    <a:ext uri="{9D8B030D-6E8A-4147-A177-3AD203B41FA5}">
                      <a16:colId xmlns:a16="http://schemas.microsoft.com/office/drawing/2014/main" val="20002"/>
                    </a:ext>
                  </a:extLst>
                </a:gridCol>
              </a:tblGrid>
              <a:tr h="361866">
                <a:tc>
                  <a:txBody>
                    <a:bodyPr/>
                    <a:lstStyle/>
                    <a:p>
                      <a:pPr marL="0" indent="0" algn="ctr">
                        <a:spcAft>
                          <a:spcPts val="0"/>
                        </a:spcAft>
                      </a:pPr>
                      <a:r>
                        <a:rPr lang="zh-CN" sz="2000" kern="100" dirty="0"/>
                        <a:t>返回类型</a:t>
                      </a:r>
                      <a:endParaRPr lang="zh-CN" sz="2000" kern="100" dirty="0">
                        <a:latin typeface="Times New Roman"/>
                        <a:ea typeface="宋体"/>
                      </a:endParaRPr>
                    </a:p>
                  </a:txBody>
                  <a:tcPr marL="28568" marR="28568" marT="28568" marB="28568" anchor="ctr">
                    <a:solidFill>
                      <a:srgbClr val="FFC000"/>
                    </a:solidFill>
                  </a:tcPr>
                </a:tc>
                <a:tc>
                  <a:txBody>
                    <a:bodyPr/>
                    <a:lstStyle/>
                    <a:p>
                      <a:pPr marL="0" indent="0" algn="ctr">
                        <a:spcAft>
                          <a:spcPts val="0"/>
                        </a:spcAft>
                      </a:pPr>
                      <a:r>
                        <a:rPr lang="zh-CN" sz="2000" kern="100" dirty="0"/>
                        <a:t>方法名</a:t>
                      </a:r>
                      <a:endParaRPr lang="zh-CN" sz="2000" kern="100" dirty="0">
                        <a:latin typeface="Times New Roman"/>
                        <a:ea typeface="宋体"/>
                      </a:endParaRPr>
                    </a:p>
                  </a:txBody>
                  <a:tcPr marL="28568" marR="28568" marT="28568" marB="28568" anchor="ctr">
                    <a:solidFill>
                      <a:srgbClr val="FFC000"/>
                    </a:solidFill>
                  </a:tcPr>
                </a:tc>
                <a:tc>
                  <a:txBody>
                    <a:bodyPr/>
                    <a:lstStyle/>
                    <a:p>
                      <a:pPr marL="0" indent="0" algn="ctr">
                        <a:spcAft>
                          <a:spcPts val="0"/>
                        </a:spcAft>
                      </a:pPr>
                      <a:r>
                        <a:rPr lang="zh-CN" sz="2000" kern="100" dirty="0"/>
                        <a:t>方法功能</a:t>
                      </a:r>
                      <a:endParaRPr lang="zh-CN" sz="2000" kern="100" dirty="0">
                        <a:latin typeface="Times New Roman"/>
                        <a:ea typeface="宋体"/>
                      </a:endParaRPr>
                    </a:p>
                  </a:txBody>
                  <a:tcPr marL="28568" marR="28568" marT="28568" marB="28568" anchor="ctr">
                    <a:solidFill>
                      <a:srgbClr val="FFC000"/>
                    </a:solidFill>
                  </a:tcPr>
                </a:tc>
                <a:extLst>
                  <a:ext uri="{0D108BD9-81ED-4DB2-BD59-A6C34878D82A}">
                    <a16:rowId xmlns:a16="http://schemas.microsoft.com/office/drawing/2014/main" val="10000"/>
                  </a:ext>
                </a:extLst>
              </a:tr>
              <a:tr h="361866">
                <a:tc>
                  <a:txBody>
                    <a:bodyPr/>
                    <a:lstStyle/>
                    <a:p>
                      <a:pPr marL="0" indent="0" algn="ctr">
                        <a:spcAft>
                          <a:spcPts val="0"/>
                        </a:spcAft>
                      </a:pPr>
                      <a:r>
                        <a:rPr lang="en-US" sz="2000" kern="100" dirty="0"/>
                        <a:t> </a:t>
                      </a:r>
                      <a:r>
                        <a:rPr lang="en-US" sz="2000" kern="100" dirty="0" err="1"/>
                        <a:t>Map.Entry</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err="1"/>
                        <a:t>ceilingEntry</a:t>
                      </a:r>
                      <a:r>
                        <a:rPr lang="en-US" sz="2000" kern="100" dirty="0"/>
                        <a:t>(K key)</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返回一个不小于给定键的最小键值对；如不存在，则返回 </a:t>
                      </a:r>
                      <a:r>
                        <a:rPr lang="en-US" sz="2000" kern="100" dirty="0"/>
                        <a:t>null</a:t>
                      </a:r>
                      <a:r>
                        <a:rPr lang="zh-CN" sz="2000" kern="100" dirty="0"/>
                        <a:t>。</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1"/>
                  </a:ext>
                </a:extLst>
              </a:tr>
              <a:tr h="361866">
                <a:tc>
                  <a:txBody>
                    <a:bodyPr/>
                    <a:lstStyle/>
                    <a:p>
                      <a:pPr marL="0" indent="0" algn="ctr">
                        <a:spcAft>
                          <a:spcPts val="0"/>
                        </a:spcAft>
                      </a:pPr>
                      <a:r>
                        <a:rPr lang="en-US" sz="2000" kern="100" dirty="0"/>
                        <a:t>K</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err="1"/>
                        <a:t>ceilingKey</a:t>
                      </a:r>
                      <a:r>
                        <a:rPr lang="en-US" sz="2000" kern="100" dirty="0"/>
                        <a:t>(K key)</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返回一个大于等于给定键的最小键；如不存在，则返回 </a:t>
                      </a:r>
                      <a:r>
                        <a:rPr lang="en-US" sz="2000" kern="100" dirty="0"/>
                        <a:t>null</a:t>
                      </a:r>
                      <a:r>
                        <a:rPr lang="zh-CN" sz="2000" kern="100" dirty="0"/>
                        <a:t>。</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2"/>
                  </a:ext>
                </a:extLst>
              </a:tr>
              <a:tr h="370369">
                <a:tc>
                  <a:txBody>
                    <a:bodyPr/>
                    <a:lstStyle/>
                    <a:p>
                      <a:pPr marL="0" indent="0" algn="ctr">
                        <a:spcAft>
                          <a:spcPts val="0"/>
                        </a:spcAft>
                      </a:pPr>
                      <a:r>
                        <a:rPr lang="en-US" sz="2000" kern="100" dirty="0" err="1"/>
                        <a:t>NavigableSet</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err="1"/>
                        <a:t>descendingKeySet</a:t>
                      </a:r>
                      <a:r>
                        <a:rPr lang="en-US" sz="2000" kern="100" dirty="0"/>
                        <a:t>()</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返回此集合中所有键的逆序集合视图。</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3"/>
                  </a:ext>
                </a:extLst>
              </a:tr>
              <a:tr h="361866">
                <a:tc>
                  <a:txBody>
                    <a:bodyPr/>
                    <a:lstStyle/>
                    <a:p>
                      <a:pPr marL="0" indent="0" algn="ctr">
                        <a:spcAft>
                          <a:spcPts val="0"/>
                        </a:spcAft>
                      </a:pPr>
                      <a:r>
                        <a:rPr lang="en-US" sz="2000" kern="100" dirty="0" err="1"/>
                        <a:t>Map.Entry</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err="1"/>
                        <a:t>firstEntry</a:t>
                      </a:r>
                      <a:r>
                        <a:rPr lang="en-US" sz="2000" kern="100" dirty="0"/>
                        <a:t>()</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返回此集合中最小键的键值对；如果集合为空，则返回 </a:t>
                      </a:r>
                      <a:r>
                        <a:rPr lang="en-US" sz="2000" kern="100" dirty="0"/>
                        <a:t>null</a:t>
                      </a:r>
                      <a:r>
                        <a:rPr lang="zh-CN" sz="2000" kern="100" dirty="0"/>
                        <a:t>。</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4"/>
                  </a:ext>
                </a:extLst>
              </a:tr>
              <a:tr h="361866">
                <a:tc>
                  <a:txBody>
                    <a:bodyPr/>
                    <a:lstStyle/>
                    <a:p>
                      <a:pPr marL="0" indent="0" algn="ctr">
                        <a:spcAft>
                          <a:spcPts val="0"/>
                        </a:spcAft>
                      </a:pPr>
                      <a:r>
                        <a:rPr lang="en-US" sz="2000" kern="100" dirty="0"/>
                        <a:t>K</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err="1"/>
                        <a:t>firstKey</a:t>
                      </a:r>
                      <a:r>
                        <a:rPr lang="en-US" sz="2000" kern="100" dirty="0"/>
                        <a:t>()</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返回此集合中第一个（最小）键。</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5"/>
                  </a:ext>
                </a:extLst>
              </a:tr>
              <a:tr h="361866">
                <a:tc>
                  <a:txBody>
                    <a:bodyPr/>
                    <a:lstStyle/>
                    <a:p>
                      <a:pPr marL="0" indent="0" algn="ctr">
                        <a:spcAft>
                          <a:spcPts val="0"/>
                        </a:spcAft>
                      </a:pPr>
                      <a:r>
                        <a:rPr lang="en-US" sz="2000" kern="100" dirty="0"/>
                        <a:t>V</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a:t>get(Object key)</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返回指定键所映射的值，如不存在，则返回 </a:t>
                      </a:r>
                      <a:r>
                        <a:rPr lang="en-US" sz="2000" kern="100" dirty="0"/>
                        <a:t>null</a:t>
                      </a:r>
                      <a:r>
                        <a:rPr lang="zh-CN" sz="2000" kern="100" dirty="0"/>
                        <a:t>。</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6"/>
                  </a:ext>
                </a:extLst>
              </a:tr>
              <a:tr h="361866">
                <a:tc>
                  <a:txBody>
                    <a:bodyPr/>
                    <a:lstStyle/>
                    <a:p>
                      <a:pPr marL="0" indent="0" algn="ctr">
                        <a:spcAft>
                          <a:spcPts val="0"/>
                        </a:spcAft>
                      </a:pPr>
                      <a:r>
                        <a:rPr lang="en-US" sz="2000" kern="100" dirty="0"/>
                        <a:t>Set</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err="1"/>
                        <a:t>keySet</a:t>
                      </a:r>
                      <a:r>
                        <a:rPr lang="en-US" sz="2000" kern="100" dirty="0"/>
                        <a:t>()</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返回此集合中所有键的</a:t>
                      </a:r>
                      <a:r>
                        <a:rPr lang="en-US" sz="2000" kern="100" dirty="0"/>
                        <a:t>Set</a:t>
                      </a:r>
                      <a:r>
                        <a:rPr lang="zh-CN" sz="2000" kern="100" dirty="0"/>
                        <a:t>视图。</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7"/>
                  </a:ext>
                </a:extLst>
              </a:tr>
              <a:tr h="361866">
                <a:tc>
                  <a:txBody>
                    <a:bodyPr/>
                    <a:lstStyle/>
                    <a:p>
                      <a:pPr marL="0" indent="0" algn="ctr">
                        <a:spcAft>
                          <a:spcPts val="0"/>
                        </a:spcAft>
                      </a:pPr>
                      <a:r>
                        <a:rPr lang="en-US" sz="2000" kern="100" dirty="0" err="1"/>
                        <a:t>Map.Entry</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err="1"/>
                        <a:t>lastEntry</a:t>
                      </a:r>
                      <a:r>
                        <a:rPr lang="en-US" sz="2000" kern="100" dirty="0"/>
                        <a:t>()</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返回此集合中的最大键的键值对；如果为空，则返回 </a:t>
                      </a:r>
                      <a:r>
                        <a:rPr lang="en-US" sz="2000" kern="100" dirty="0"/>
                        <a:t>null</a:t>
                      </a:r>
                      <a:r>
                        <a:rPr lang="zh-CN" sz="2000" kern="100" dirty="0"/>
                        <a:t>。</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8"/>
                  </a:ext>
                </a:extLst>
              </a:tr>
              <a:tr h="666596">
                <a:tc>
                  <a:txBody>
                    <a:bodyPr/>
                    <a:lstStyle/>
                    <a:p>
                      <a:pPr marL="0" indent="0" algn="ctr">
                        <a:spcAft>
                          <a:spcPts val="0"/>
                        </a:spcAft>
                      </a:pPr>
                      <a:r>
                        <a:rPr lang="en-US" sz="2000" kern="100" dirty="0"/>
                        <a:t> </a:t>
                      </a:r>
                      <a:r>
                        <a:rPr lang="en-US" sz="2000" kern="100" dirty="0" err="1"/>
                        <a:t>Map.Entry</a:t>
                      </a:r>
                      <a:endParaRPr lang="zh-CN" sz="2000" kern="100" dirty="0">
                        <a:latin typeface="Times New Roman"/>
                        <a:ea typeface="宋体"/>
                      </a:endParaRPr>
                    </a:p>
                  </a:txBody>
                  <a:tcPr marL="28568" marR="28568" marT="28568" marB="28568" anchor="ctr"/>
                </a:tc>
                <a:tc>
                  <a:txBody>
                    <a:bodyPr/>
                    <a:lstStyle/>
                    <a:p>
                      <a:pPr marL="0" indent="0" algn="ctr">
                        <a:spcAft>
                          <a:spcPts val="0"/>
                        </a:spcAft>
                      </a:pPr>
                      <a:r>
                        <a:rPr lang="en-US" sz="2000" kern="100" dirty="0" err="1"/>
                        <a:t>pollFirstEntry</a:t>
                      </a:r>
                      <a:r>
                        <a:rPr lang="en-US" sz="2000" kern="100" dirty="0"/>
                        <a:t>()</a:t>
                      </a:r>
                      <a:endParaRPr lang="zh-CN" sz="2000" kern="100" dirty="0">
                        <a:latin typeface="Times New Roman"/>
                        <a:ea typeface="宋体"/>
                      </a:endParaRPr>
                    </a:p>
                  </a:txBody>
                  <a:tcPr marL="28568" marR="28568" marT="28568" marB="28568" anchor="ctr"/>
                </a:tc>
                <a:tc>
                  <a:txBody>
                    <a:bodyPr/>
                    <a:lstStyle/>
                    <a:p>
                      <a:pPr marL="0" indent="0" algn="just">
                        <a:spcAft>
                          <a:spcPts val="0"/>
                        </a:spcAft>
                      </a:pPr>
                      <a:r>
                        <a:rPr lang="zh-CN" sz="2000" kern="100" dirty="0"/>
                        <a:t>移除并返回与此集合中的最小键的键</a:t>
                      </a:r>
                      <a:r>
                        <a:rPr lang="en-US" sz="2000" kern="100" dirty="0"/>
                        <a:t>-</a:t>
                      </a:r>
                      <a:r>
                        <a:rPr lang="zh-CN" sz="2000" kern="100" dirty="0"/>
                        <a:t>值对；如果为空，则返回 </a:t>
                      </a:r>
                      <a:r>
                        <a:rPr lang="en-US" sz="2000" kern="100" dirty="0"/>
                        <a:t>null</a:t>
                      </a:r>
                      <a:r>
                        <a:rPr lang="zh-CN" sz="2000" kern="100" dirty="0"/>
                        <a:t>。</a:t>
                      </a:r>
                      <a:endParaRPr lang="zh-CN" sz="2000" kern="100" dirty="0">
                        <a:latin typeface="Times New Roman"/>
                        <a:ea typeface="宋体"/>
                      </a:endParaRPr>
                    </a:p>
                  </a:txBody>
                  <a:tcPr marL="28568" marR="28568" marT="28568" marB="28568" anchor="ctr"/>
                </a:tc>
                <a:extLst>
                  <a:ext uri="{0D108BD9-81ED-4DB2-BD59-A6C34878D82A}">
                    <a16:rowId xmlns:a16="http://schemas.microsoft.com/office/drawing/2014/main" val="10009"/>
                  </a:ext>
                </a:extLst>
              </a:tr>
            </a:tbl>
          </a:graphicData>
        </a:graphic>
      </p:graphicFrame>
      <p:sp>
        <p:nvSpPr>
          <p:cNvPr id="12" name="矩形 11">
            <a:extLst>
              <a:ext uri="{FF2B5EF4-FFF2-40B4-BE49-F238E27FC236}">
                <a16:creationId xmlns:a16="http://schemas.microsoft.com/office/drawing/2014/main" id="{28F73008-643F-4CB0-90A4-1B975F76882E}"/>
              </a:ext>
            </a:extLst>
          </p:cNvPr>
          <p:cNvSpPr/>
          <p:nvPr/>
        </p:nvSpPr>
        <p:spPr>
          <a:xfrm>
            <a:off x="618" y="6087447"/>
            <a:ext cx="12189178" cy="7618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3" name="组合 12">
            <a:extLst>
              <a:ext uri="{FF2B5EF4-FFF2-40B4-BE49-F238E27FC236}">
                <a16:creationId xmlns:a16="http://schemas.microsoft.com/office/drawing/2014/main" id="{0B161774-61EF-4AA1-940E-828764184FFF}"/>
              </a:ext>
            </a:extLst>
          </p:cNvPr>
          <p:cNvGrpSpPr/>
          <p:nvPr/>
        </p:nvGrpSpPr>
        <p:grpSpPr>
          <a:xfrm>
            <a:off x="228371" y="6163630"/>
            <a:ext cx="352168" cy="455508"/>
            <a:chOff x="5449889" y="1293813"/>
            <a:chExt cx="352250" cy="455613"/>
          </a:xfrm>
          <a:solidFill>
            <a:srgbClr val="FFFF00"/>
          </a:solidFill>
        </p:grpSpPr>
        <p:sp>
          <p:nvSpPr>
            <p:cNvPr id="14" name="Freeform 125">
              <a:extLst>
                <a:ext uri="{FF2B5EF4-FFF2-40B4-BE49-F238E27FC236}">
                  <a16:creationId xmlns:a16="http://schemas.microsoft.com/office/drawing/2014/main" id="{26DCCCEC-8726-4B6B-8A82-C4B47CA39329}"/>
                </a:ext>
              </a:extLst>
            </p:cNvPr>
            <p:cNvSpPr>
              <a:spLocks noEditPoints="1"/>
            </p:cNvSpPr>
            <p:nvPr/>
          </p:nvSpPr>
          <p:spPr bwMode="auto">
            <a:xfrm>
              <a:off x="5449889" y="12938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5" name="Freeform 126">
              <a:extLst>
                <a:ext uri="{FF2B5EF4-FFF2-40B4-BE49-F238E27FC236}">
                  <a16:creationId xmlns:a16="http://schemas.microsoft.com/office/drawing/2014/main" id="{14E83742-1830-450C-B9F4-1B271BD5CB6E}"/>
                </a:ext>
              </a:extLst>
            </p:cNvPr>
            <p:cNvSpPr>
              <a:spLocks noEditPoints="1"/>
            </p:cNvSpPr>
            <p:nvPr/>
          </p:nvSpPr>
          <p:spPr bwMode="auto">
            <a:xfrm>
              <a:off x="5575301" y="150653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6" name="内容占位符 2">
            <a:extLst>
              <a:ext uri="{FF2B5EF4-FFF2-40B4-BE49-F238E27FC236}">
                <a16:creationId xmlns:a16="http://schemas.microsoft.com/office/drawing/2014/main" id="{40458556-BABD-4121-A051-C9723B4CD726}"/>
              </a:ext>
            </a:extLst>
          </p:cNvPr>
          <p:cNvSpPr txBox="1">
            <a:spLocks/>
          </p:cNvSpPr>
          <p:nvPr/>
        </p:nvSpPr>
        <p:spPr>
          <a:xfrm>
            <a:off x="609283" y="6163630"/>
            <a:ext cx="11427355"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7.9】</a:t>
            </a:r>
            <a:r>
              <a:rPr lang="zh-CN" altLang="en-US" sz="2400" dirty="0">
                <a:solidFill>
                  <a:schemeClr val="bg1"/>
                </a:solidFill>
                <a:latin typeface="仿宋" panose="02010609060101010101" pitchFamily="49" charset="-122"/>
                <a:ea typeface="仿宋" panose="02010609060101010101" pitchFamily="49" charset="-122"/>
              </a:rPr>
              <a:t>将例</a:t>
            </a:r>
            <a:r>
              <a:rPr lang="en-US" altLang="zh-CN" sz="2400" dirty="0">
                <a:solidFill>
                  <a:schemeClr val="bg1"/>
                </a:solidFill>
                <a:latin typeface="仿宋" panose="02010609060101010101" pitchFamily="49" charset="-122"/>
                <a:ea typeface="仿宋" panose="02010609060101010101" pitchFamily="49" charset="-122"/>
              </a:rPr>
              <a:t>7.8</a:t>
            </a:r>
            <a:r>
              <a:rPr lang="zh-CN" altLang="en-US" sz="2400" dirty="0">
                <a:solidFill>
                  <a:schemeClr val="bg1"/>
                </a:solidFill>
                <a:latin typeface="仿宋" panose="02010609060101010101" pitchFamily="49" charset="-122"/>
                <a:ea typeface="仿宋" panose="02010609060101010101" pitchFamily="49" charset="-122"/>
              </a:rPr>
              <a:t>的电话簿按姓名排序输出。 </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Example7_09.java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0366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fltVal val="0"/>
                                          </p:val>
                                        </p:tav>
                                        <p:tav tm="100000">
                                          <p:val>
                                            <p:strVal val="#ppt_w"/>
                                          </p:val>
                                        </p:tav>
                                      </p:tavLst>
                                    </p:anim>
                                    <p:anim calcmode="lin" valueType="num">
                                      <p:cBhvr>
                                        <p:cTn id="25" dur="1000" fill="hold"/>
                                        <p:tgtEl>
                                          <p:spTgt spid="11"/>
                                        </p:tgtEl>
                                        <p:attrNameLst>
                                          <p:attrName>ppt_h</p:attrName>
                                        </p:attrNameLst>
                                      </p:cBhvr>
                                      <p:tavLst>
                                        <p:tav tm="0">
                                          <p:val>
                                            <p:fltVal val="0"/>
                                          </p:val>
                                        </p:tav>
                                        <p:tav tm="100000">
                                          <p:val>
                                            <p:strVal val="#ppt_h"/>
                                          </p:val>
                                        </p:tav>
                                      </p:tavLst>
                                    </p:anim>
                                    <p:anim calcmode="lin" valueType="num">
                                      <p:cBhvr>
                                        <p:cTn id="26" dur="1000" fill="hold"/>
                                        <p:tgtEl>
                                          <p:spTgt spid="11"/>
                                        </p:tgtEl>
                                        <p:attrNameLst>
                                          <p:attrName>style.rotation</p:attrName>
                                        </p:attrNameLst>
                                      </p:cBhvr>
                                      <p:tavLst>
                                        <p:tav tm="0">
                                          <p:val>
                                            <p:fltVal val="90"/>
                                          </p:val>
                                        </p:tav>
                                        <p:tav tm="100000">
                                          <p:val>
                                            <p:fltVal val="0"/>
                                          </p:val>
                                        </p:tav>
                                      </p:tavLst>
                                    </p:anim>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childTnLst>
                          </p:cTn>
                        </p:par>
                        <p:par>
                          <p:cTn id="40" fill="hold">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40" grpId="0"/>
      <p:bldP spid="12" grpId="0" animBg="1"/>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6"/>
          <p:cNvSpPr/>
          <p:nvPr/>
        </p:nvSpPr>
        <p:spPr>
          <a:xfrm>
            <a:off x="6121996" y="4688684"/>
            <a:ext cx="3047295"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b="1">
              <a:solidFill>
                <a:srgbClr val="FF0000"/>
              </a:solidFill>
              <a:latin typeface="仿宋" panose="02010609060101010101" pitchFamily="49" charset="-122"/>
              <a:ea typeface="仿宋" panose="02010609060101010101" pitchFamily="49" charset="-122"/>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60" name="组合 59"/>
          <p:cNvGrpSpPr/>
          <p:nvPr/>
        </p:nvGrpSpPr>
        <p:grpSpPr>
          <a:xfrm>
            <a:off x="5257994" y="1600623"/>
            <a:ext cx="549719" cy="617843"/>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69" name="TextBox 68"/>
          <p:cNvSpPr txBox="1"/>
          <p:nvPr/>
        </p:nvSpPr>
        <p:spPr>
          <a:xfrm>
            <a:off x="6078740" y="1745999"/>
            <a:ext cx="266558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grpSp>
        <p:nvGrpSpPr>
          <p:cNvPr id="70" name="组合 69"/>
          <p:cNvGrpSpPr/>
          <p:nvPr/>
        </p:nvGrpSpPr>
        <p:grpSpPr>
          <a:xfrm>
            <a:off x="5275254" y="2369435"/>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14811"/>
            <a:ext cx="2780714"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grpSp>
        <p:nvGrpSpPr>
          <p:cNvPr id="100" name="组合 99"/>
          <p:cNvGrpSpPr/>
          <p:nvPr/>
        </p:nvGrpSpPr>
        <p:grpSpPr>
          <a:xfrm>
            <a:off x="5275254" y="3131259"/>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09" name="TextBox 108"/>
          <p:cNvSpPr txBox="1"/>
          <p:nvPr/>
        </p:nvSpPr>
        <p:spPr>
          <a:xfrm>
            <a:off x="6096000" y="3276635"/>
            <a:ext cx="2091397" cy="369332"/>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 name="TextBox 2"/>
          <p:cNvSpPr txBox="1"/>
          <p:nvPr/>
        </p:nvSpPr>
        <p:spPr>
          <a:xfrm>
            <a:off x="6096794" y="1044539"/>
            <a:ext cx="190455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grpSp>
        <p:nvGrpSpPr>
          <p:cNvPr id="48" name="组合 47"/>
          <p:cNvGrpSpPr/>
          <p:nvPr/>
        </p:nvGrpSpPr>
        <p:grpSpPr>
          <a:xfrm>
            <a:off x="5275254" y="3893083"/>
            <a:ext cx="549719" cy="617843"/>
            <a:chOff x="279401" y="2698750"/>
            <a:chExt cx="1473200" cy="1655763"/>
          </a:xfrm>
        </p:grpSpPr>
        <p:sp>
          <p:nvSpPr>
            <p:cNvPr id="4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86" name="TextBox 85"/>
          <p:cNvSpPr txBox="1"/>
          <p:nvPr/>
        </p:nvSpPr>
        <p:spPr>
          <a:xfrm>
            <a:off x="6096001" y="4038459"/>
            <a:ext cx="178190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grpSp>
        <p:nvGrpSpPr>
          <p:cNvPr id="87" name="组合 86"/>
          <p:cNvGrpSpPr/>
          <p:nvPr/>
        </p:nvGrpSpPr>
        <p:grpSpPr>
          <a:xfrm>
            <a:off x="5275254" y="4654906"/>
            <a:ext cx="549719" cy="617843"/>
            <a:chOff x="279401" y="2698750"/>
            <a:chExt cx="1473200" cy="1655763"/>
          </a:xfrm>
        </p:grpSpPr>
        <p:sp>
          <p:nvSpPr>
            <p:cNvPr id="8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96" name="TextBox 95"/>
          <p:cNvSpPr txBox="1"/>
          <p:nvPr/>
        </p:nvSpPr>
        <p:spPr>
          <a:xfrm>
            <a:off x="6096001" y="4800282"/>
            <a:ext cx="2513428" cy="369247"/>
          </a:xfrm>
          <a:prstGeom prst="rect">
            <a:avLst/>
          </a:prstGeom>
          <a:noFill/>
        </p:spPr>
        <p:txBody>
          <a:bodyPr wrap="square" rtlCol="0">
            <a:spAutoFit/>
          </a:bodyPr>
          <a:lstStyle/>
          <a:p>
            <a:r>
              <a:rPr lang="en-US" altLang="zh-CN" b="1" dirty="0">
                <a:solidFill>
                  <a:schemeClr val="bg1"/>
                </a:solidFill>
                <a:latin typeface="仿宋" panose="02010609060101010101" pitchFamily="49" charset="-122"/>
                <a:ea typeface="仿宋" panose="02010609060101010101" pitchFamily="49" charset="-122"/>
              </a:rPr>
              <a:t>7.6   </a:t>
            </a:r>
            <a:r>
              <a:rPr lang="zh-CN" altLang="en-US" b="1" dirty="0">
                <a:solidFill>
                  <a:schemeClr val="bg1"/>
                </a:solidFill>
                <a:latin typeface="仿宋" panose="02010609060101010101" pitchFamily="49" charset="-122"/>
                <a:ea typeface="仿宋" panose="02010609060101010101" pitchFamily="49" charset="-122"/>
              </a:rPr>
              <a:t>集合元素的操作</a:t>
            </a:r>
          </a:p>
        </p:txBody>
      </p:sp>
      <p:grpSp>
        <p:nvGrpSpPr>
          <p:cNvPr id="97" name="组合 96"/>
          <p:cNvGrpSpPr/>
          <p:nvPr/>
        </p:nvGrpSpPr>
        <p:grpSpPr>
          <a:xfrm>
            <a:off x="5275254" y="5485924"/>
            <a:ext cx="549719" cy="617843"/>
            <a:chOff x="279401" y="2698750"/>
            <a:chExt cx="1473200" cy="1655763"/>
          </a:xfrm>
        </p:grpSpPr>
        <p:sp>
          <p:nvSpPr>
            <p:cNvPr id="9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17" name="TextBox 116"/>
          <p:cNvSpPr txBox="1"/>
          <p:nvPr/>
        </p:nvSpPr>
        <p:spPr>
          <a:xfrm>
            <a:off x="6096000" y="5631300"/>
            <a:ext cx="2091397"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7.7   </a:t>
            </a:r>
            <a:r>
              <a:rPr lang="zh-CN" altLang="en-US" b="1" dirty="0">
                <a:latin typeface="仿宋" panose="02010609060101010101" pitchFamily="49" charset="-122"/>
                <a:ea typeface="仿宋" panose="02010609060101010101" pitchFamily="49" charset="-122"/>
              </a:rPr>
              <a:t>小结</a:t>
            </a:r>
          </a:p>
        </p:txBody>
      </p:sp>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02894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Iterator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迭代器</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F160D958-76F1-492D-816A-457E71CBF9F1}"/>
              </a:ext>
            </a:extLst>
          </p:cNvPr>
          <p:cNvSpPr txBox="1">
            <a:spLocks/>
          </p:cNvSpPr>
          <p:nvPr/>
        </p:nvSpPr>
        <p:spPr>
          <a:xfrm>
            <a:off x="1350498" y="2262133"/>
            <a:ext cx="9318252"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a:lnSpc>
                <a:spcPct val="150000"/>
              </a:lnSpc>
            </a:pPr>
            <a:r>
              <a:rPr lang="en-US" altLang="zh-CN" sz="2400" dirty="0">
                <a:latin typeface="仿宋" panose="02010609060101010101" pitchFamily="49" charset="-122"/>
                <a:ea typeface="仿宋" panose="02010609060101010101" pitchFamily="49" charset="-122"/>
              </a:rPr>
              <a:t>Iterator</a:t>
            </a:r>
            <a:r>
              <a:rPr lang="zh-CN" altLang="en-US" sz="2400" dirty="0">
                <a:latin typeface="仿宋" panose="02010609060101010101" pitchFamily="49" charset="-122"/>
                <a:ea typeface="仿宋" panose="02010609060101010101" pitchFamily="49" charset="-122"/>
              </a:rPr>
              <a:t>，称为迭代器，是一种允许用户以顺序方式高效访问集合元素的一种特殊对象。使用迭代器可以简化遍历集合元素的过程。</a:t>
            </a:r>
            <a:endParaRPr lang="en-US"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定义了</a:t>
            </a:r>
            <a:r>
              <a:rPr lang="en-US" altLang="zh-CN" sz="2400" dirty="0">
                <a:latin typeface="仿宋" panose="02010609060101010101" pitchFamily="49" charset="-122"/>
                <a:ea typeface="仿宋" panose="02010609060101010101" pitchFamily="49" charset="-122"/>
              </a:rPr>
              <a:t>Iterator</a:t>
            </a:r>
            <a:r>
              <a:rPr lang="zh-CN" altLang="en-US" sz="2400" dirty="0">
                <a:latin typeface="仿宋" panose="02010609060101010101" pitchFamily="49" charset="-122"/>
                <a:ea typeface="仿宋" panose="02010609060101010101" pitchFamily="49" charset="-122"/>
              </a:rPr>
              <a:t>接口，描述了在遍历元素时所需要使用的方法。</a:t>
            </a:r>
          </a:p>
          <a:p>
            <a:pPr>
              <a:lnSpc>
                <a:spcPct val="150000"/>
              </a:lnSpc>
            </a:pPr>
            <a:r>
              <a:rPr lang="zh-CN" altLang="en-US" sz="2400" dirty="0">
                <a:latin typeface="仿宋" panose="02010609060101010101" pitchFamily="49" charset="-122"/>
                <a:ea typeface="仿宋" panose="02010609060101010101" pitchFamily="49" charset="-122"/>
              </a:rPr>
              <a:t>而具体</a:t>
            </a:r>
            <a:r>
              <a:rPr lang="en-US" altLang="zh-CN" sz="2400" dirty="0">
                <a:latin typeface="仿宋" panose="02010609060101010101" pitchFamily="49" charset="-122"/>
                <a:ea typeface="仿宋" panose="02010609060101010101" pitchFamily="49" charset="-122"/>
              </a:rPr>
              <a:t>Iterator</a:t>
            </a:r>
            <a:r>
              <a:rPr lang="zh-CN" altLang="en-US" sz="2400" dirty="0">
                <a:latin typeface="仿宋" panose="02010609060101010101" pitchFamily="49" charset="-122"/>
                <a:ea typeface="仿宋" panose="02010609060101010101" pitchFamily="49" charset="-122"/>
              </a:rPr>
              <a:t>接口的实现则由各集合类根据自身结构特点来完成。</a:t>
            </a:r>
          </a:p>
          <a:p>
            <a:pPr>
              <a:lnSpc>
                <a:spcPct val="150000"/>
              </a:lnSpc>
            </a:pP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8988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7">
                                            <p:txEl>
                                              <p:pRg st="1" end="1"/>
                                            </p:txEl>
                                          </p:spTgt>
                                        </p:tgtEl>
                                        <p:attrNameLst>
                                          <p:attrName>style.visibility</p:attrName>
                                        </p:attrNameLst>
                                      </p:cBhvr>
                                      <p:to>
                                        <p:strVal val="visible"/>
                                      </p:to>
                                    </p:set>
                                    <p:anim calcmode="lin" valueType="num">
                                      <p:cBhvr additive="base">
                                        <p:cTn id="30"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27">
                                            <p:txEl>
                                              <p:pRg st="2" end="2"/>
                                            </p:txEl>
                                          </p:spTgt>
                                        </p:tgtEl>
                                        <p:attrNameLst>
                                          <p:attrName>style.visibility</p:attrName>
                                        </p:attrNameLst>
                                      </p:cBhvr>
                                      <p:to>
                                        <p:strVal val="visible"/>
                                      </p:to>
                                    </p:set>
                                    <p:anim calcmode="lin" valueType="num">
                                      <p:cBhvr additive="base">
                                        <p:cTn id="36"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泛型类的定义</a:t>
              </a:r>
            </a:p>
          </p:txBody>
        </p:sp>
      </p:grpSp>
      <p:sp>
        <p:nvSpPr>
          <p:cNvPr id="51" name="圆角矩形 6">
            <a:extLst>
              <a:ext uri="{FF2B5EF4-FFF2-40B4-BE49-F238E27FC236}">
                <a16:creationId xmlns:a16="http://schemas.microsoft.com/office/drawing/2014/main" id="{9FCC06FA-71CD-47C5-9B0A-41AA9AB965BC}"/>
              </a:ext>
            </a:extLst>
          </p:cNvPr>
          <p:cNvSpPr/>
          <p:nvPr/>
        </p:nvSpPr>
        <p:spPr>
          <a:xfrm>
            <a:off x="669856" y="1752988"/>
            <a:ext cx="10817896" cy="388530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仿宋" panose="02010609060101010101" pitchFamily="49" charset="-122"/>
              <a:ea typeface="仿宋" panose="02010609060101010101" pitchFamily="49" charset="-122"/>
            </a:endParaRPr>
          </a:p>
        </p:txBody>
      </p:sp>
      <p:grpSp>
        <p:nvGrpSpPr>
          <p:cNvPr id="26" name="组合 25">
            <a:extLst>
              <a:ext uri="{FF2B5EF4-FFF2-40B4-BE49-F238E27FC236}">
                <a16:creationId xmlns:a16="http://schemas.microsoft.com/office/drawing/2014/main" id="{2CB51420-A1C9-4F18-8CF5-A72D10027B72}"/>
              </a:ext>
            </a:extLst>
          </p:cNvPr>
          <p:cNvGrpSpPr/>
          <p:nvPr/>
        </p:nvGrpSpPr>
        <p:grpSpPr>
          <a:xfrm flipH="1">
            <a:off x="6941695" y="5463268"/>
            <a:ext cx="5074664" cy="1304107"/>
            <a:chOff x="897607" y="5097000"/>
            <a:chExt cx="5075839" cy="1304409"/>
          </a:xfrm>
        </p:grpSpPr>
        <p:sp>
          <p:nvSpPr>
            <p:cNvPr id="27" name="矩形 26">
              <a:extLst>
                <a:ext uri="{FF2B5EF4-FFF2-40B4-BE49-F238E27FC236}">
                  <a16:creationId xmlns:a16="http://schemas.microsoft.com/office/drawing/2014/main" id="{CAFA01E4-F4EB-4CD8-AE30-8EF50A1B8AF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C15057A-55F9-407D-A52A-A44634E1334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E0AF077-C0D5-4294-B379-86F37BE7814E}"/>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A42BF9E-23A1-405B-BA5B-CCA071C692D3}"/>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4A233AA-E67D-4855-B4D3-091961286E50}"/>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B4FFB58-F6B0-4A27-9AC8-93DF36E2BC01}"/>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7EEDF94B-B332-4883-85D3-90DC9EBF752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8B8D4E9-8EB9-4B6A-81AE-D4B40D0B44F2}"/>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49575118-9A2D-46C2-AC1E-48A8D580A8CA}"/>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24A97F34-37C3-4715-9C87-238DDB6AF1F4}"/>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B8C748F-495D-4EFD-B379-A772C18D367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D415A863-1EAA-446F-B767-774F797C1C71}"/>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1BDFE007-9011-4B17-8D83-C03FF31EA031}"/>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33212DAB-129D-4E13-BBC1-EF156B47669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630D71C8-56DE-47FB-849E-6969E00CCF2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1D174482-AAB2-4855-9AB7-C0884281DF7A}"/>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sp>
        <p:nvSpPr>
          <p:cNvPr id="43" name="内容占位符 2">
            <a:extLst>
              <a:ext uri="{FF2B5EF4-FFF2-40B4-BE49-F238E27FC236}">
                <a16:creationId xmlns:a16="http://schemas.microsoft.com/office/drawing/2014/main" id="{8A6D9D57-5625-461B-B111-E975B5E9E98E}"/>
              </a:ext>
            </a:extLst>
          </p:cNvPr>
          <p:cNvSpPr txBox="1">
            <a:spLocks/>
          </p:cNvSpPr>
          <p:nvPr/>
        </p:nvSpPr>
        <p:spPr>
          <a:xfrm>
            <a:off x="842613" y="1843212"/>
            <a:ext cx="10817896" cy="388530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泛型的使用规则：</a:t>
            </a:r>
          </a:p>
          <a:p>
            <a:pPr lvl="0">
              <a:buFont typeface="Wingdings" pitchFamily="2" charset="2"/>
              <a:buChar char="Ø"/>
            </a:pP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泛型的类型参数只能是类类型，而不能是简单类型。</a:t>
            </a:r>
          </a:p>
          <a:p>
            <a:pPr lvl="0">
              <a:buFont typeface="Wingdings" pitchFamily="2" charset="2"/>
              <a:buChar char="Ø"/>
            </a:pP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泛型的类型参数可以有多个。</a:t>
            </a:r>
          </a:p>
          <a:p>
            <a:pPr lvl="0">
              <a:buFont typeface="Wingdings" pitchFamily="2" charset="2"/>
              <a:buChar char="Ø"/>
            </a:pP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静态字段的类型不能是类型参数。</a:t>
            </a:r>
          </a:p>
          <a:p>
            <a:pPr lvl="0">
              <a:buFont typeface="Wingdings" pitchFamily="2" charset="2"/>
              <a:buChar char="Ø"/>
            </a:pP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不能直接创建类型参数变量的数组，只能通过反射创建。</a:t>
            </a:r>
          </a:p>
          <a:p>
            <a:pPr lvl="0">
              <a:buFont typeface="Wingdings" pitchFamily="2" charset="2"/>
              <a:buChar char="Ø"/>
            </a:pP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泛型的参数类型可以使用</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extends</a:t>
            </a: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和</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super</a:t>
            </a: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关键字。</a:t>
            </a:r>
          </a:p>
          <a:p>
            <a:pPr>
              <a:buFont typeface="Wingdings" pitchFamily="2" charset="2"/>
              <a:buChar char="Ø"/>
            </a:pPr>
            <a:r>
              <a:rPr lang="zh-CN" altLang="zh-CN" sz="2400" b="1" dirty="0">
                <a:solidFill>
                  <a:schemeClr val="tx1"/>
                </a:solidFill>
                <a:latin typeface="仿宋" panose="02010609060101010101" pitchFamily="49" charset="-122"/>
                <a:ea typeface="仿宋" panose="02010609060101010101" pitchFamily="49" charset="-122"/>
                <a:cs typeface="Times New Roman" pitchFamily="18" charset="0"/>
              </a:rPr>
              <a:t>泛型的参数类型还可以是通配符类型。</a:t>
            </a:r>
            <a:endPar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272967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circle(in)">
                                      <p:cBhvr>
                                        <p:cTn id="11" dur="2000"/>
                                        <p:tgtEl>
                                          <p:spTgt spid="51"/>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43">
                                            <p:txEl>
                                              <p:pRg st="0" end="0"/>
                                            </p:txEl>
                                          </p:spTgt>
                                        </p:tgtEl>
                                        <p:attrNameLst>
                                          <p:attrName>style.visibility</p:attrName>
                                        </p:attrNameLst>
                                      </p:cBhvr>
                                      <p:to>
                                        <p:strVal val="visible"/>
                                      </p:to>
                                    </p:set>
                                    <p:anim calcmode="lin" valueType="num">
                                      <p:cBhvr additive="base">
                                        <p:cTn id="15"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3000"/>
                            </p:stCondLst>
                            <p:childTnLst>
                              <p:par>
                                <p:cTn id="18" presetID="2" presetClass="entr" presetSubtype="3" fill="hold" grpId="0" nodeType="afterEffect">
                                  <p:stCondLst>
                                    <p:cond delay="0"/>
                                  </p:stCondLst>
                                  <p:childTnLst>
                                    <p:set>
                                      <p:cBhvr>
                                        <p:cTn id="19" dur="1" fill="hold">
                                          <p:stCondLst>
                                            <p:cond delay="0"/>
                                          </p:stCondLst>
                                        </p:cTn>
                                        <p:tgtEl>
                                          <p:spTgt spid="43">
                                            <p:txEl>
                                              <p:pRg st="1" end="1"/>
                                            </p:txEl>
                                          </p:spTgt>
                                        </p:tgtEl>
                                        <p:attrNameLst>
                                          <p:attrName>style.visibility</p:attrName>
                                        </p:attrNameLst>
                                      </p:cBhvr>
                                      <p:to>
                                        <p:strVal val="visible"/>
                                      </p:to>
                                    </p:set>
                                    <p:anim calcmode="lin" valueType="num">
                                      <p:cBhvr additive="base">
                                        <p:cTn id="20" dur="500" fill="hold"/>
                                        <p:tgtEl>
                                          <p:spTgt spid="43">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4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3" fill="hold" grpId="0" nodeType="clickEffect">
                                  <p:stCondLst>
                                    <p:cond delay="0"/>
                                  </p:stCondLst>
                                  <p:childTnLst>
                                    <p:set>
                                      <p:cBhvr>
                                        <p:cTn id="25" dur="1" fill="hold">
                                          <p:stCondLst>
                                            <p:cond delay="0"/>
                                          </p:stCondLst>
                                        </p:cTn>
                                        <p:tgtEl>
                                          <p:spTgt spid="43">
                                            <p:txEl>
                                              <p:pRg st="2" end="2"/>
                                            </p:txEl>
                                          </p:spTgt>
                                        </p:tgtEl>
                                        <p:attrNameLst>
                                          <p:attrName>style.visibility</p:attrName>
                                        </p:attrNameLst>
                                      </p:cBhvr>
                                      <p:to>
                                        <p:strVal val="visible"/>
                                      </p:to>
                                    </p:set>
                                    <p:anim calcmode="lin" valueType="num">
                                      <p:cBhvr additive="base">
                                        <p:cTn id="26" dur="500" fill="hold"/>
                                        <p:tgtEl>
                                          <p:spTgt spid="43">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4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43">
                                            <p:txEl>
                                              <p:pRg st="3" end="3"/>
                                            </p:txEl>
                                          </p:spTgt>
                                        </p:tgtEl>
                                        <p:attrNameLst>
                                          <p:attrName>style.visibility</p:attrName>
                                        </p:attrNameLst>
                                      </p:cBhvr>
                                      <p:to>
                                        <p:strVal val="visible"/>
                                      </p:to>
                                    </p:set>
                                    <p:anim calcmode="lin" valueType="num">
                                      <p:cBhvr additive="base">
                                        <p:cTn id="32" dur="500" fill="hold"/>
                                        <p:tgtEl>
                                          <p:spTgt spid="43">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grpId="0" nodeType="clickEffect">
                                  <p:stCondLst>
                                    <p:cond delay="0"/>
                                  </p:stCondLst>
                                  <p:childTnLst>
                                    <p:set>
                                      <p:cBhvr>
                                        <p:cTn id="37" dur="1" fill="hold">
                                          <p:stCondLst>
                                            <p:cond delay="0"/>
                                          </p:stCondLst>
                                        </p:cTn>
                                        <p:tgtEl>
                                          <p:spTgt spid="43">
                                            <p:txEl>
                                              <p:pRg st="4" end="4"/>
                                            </p:txEl>
                                          </p:spTgt>
                                        </p:tgtEl>
                                        <p:attrNameLst>
                                          <p:attrName>style.visibility</p:attrName>
                                        </p:attrNameLst>
                                      </p:cBhvr>
                                      <p:to>
                                        <p:strVal val="visible"/>
                                      </p:to>
                                    </p:set>
                                    <p:anim calcmode="lin" valueType="num">
                                      <p:cBhvr additive="base">
                                        <p:cTn id="38" dur="500" fill="hold"/>
                                        <p:tgtEl>
                                          <p:spTgt spid="43">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4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grpId="0" nodeType="clickEffect">
                                  <p:stCondLst>
                                    <p:cond delay="0"/>
                                  </p:stCondLst>
                                  <p:childTnLst>
                                    <p:set>
                                      <p:cBhvr>
                                        <p:cTn id="43" dur="1" fill="hold">
                                          <p:stCondLst>
                                            <p:cond delay="0"/>
                                          </p:stCondLst>
                                        </p:cTn>
                                        <p:tgtEl>
                                          <p:spTgt spid="43">
                                            <p:txEl>
                                              <p:pRg st="5" end="5"/>
                                            </p:txEl>
                                          </p:spTgt>
                                        </p:tgtEl>
                                        <p:attrNameLst>
                                          <p:attrName>style.visibility</p:attrName>
                                        </p:attrNameLst>
                                      </p:cBhvr>
                                      <p:to>
                                        <p:strVal val="visible"/>
                                      </p:to>
                                    </p:set>
                                    <p:anim calcmode="lin" valueType="num">
                                      <p:cBhvr additive="base">
                                        <p:cTn id="44" dur="500" fill="hold"/>
                                        <p:tgtEl>
                                          <p:spTgt spid="43">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3" fill="hold" grpId="0" nodeType="clickEffect">
                                  <p:stCondLst>
                                    <p:cond delay="0"/>
                                  </p:stCondLst>
                                  <p:childTnLst>
                                    <p:set>
                                      <p:cBhvr>
                                        <p:cTn id="49" dur="1" fill="hold">
                                          <p:stCondLst>
                                            <p:cond delay="0"/>
                                          </p:stCondLst>
                                        </p:cTn>
                                        <p:tgtEl>
                                          <p:spTgt spid="43">
                                            <p:txEl>
                                              <p:pRg st="6" end="6"/>
                                            </p:txEl>
                                          </p:spTgt>
                                        </p:tgtEl>
                                        <p:attrNameLst>
                                          <p:attrName>style.visibility</p:attrName>
                                        </p:attrNameLst>
                                      </p:cBhvr>
                                      <p:to>
                                        <p:strVal val="visible"/>
                                      </p:to>
                                    </p:set>
                                    <p:anim calcmode="lin" valueType="num">
                                      <p:cBhvr additive="base">
                                        <p:cTn id="50" dur="500" fill="hold"/>
                                        <p:tgtEl>
                                          <p:spTgt spid="43">
                                            <p:txEl>
                                              <p:pRg st="6" end="6"/>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4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right)">
                                      <p:cBhvr>
                                        <p:cTn id="5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1" grpId="0" animBg="1"/>
      <p:bldP spid="4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Iterator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迭代器</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E8AF8C03-F84E-4B90-9E7C-DCF0B2E4010E}"/>
              </a:ext>
            </a:extLst>
          </p:cNvPr>
          <p:cNvSpPr txBox="1">
            <a:spLocks/>
          </p:cNvSpPr>
          <p:nvPr/>
        </p:nvSpPr>
        <p:spPr>
          <a:xfrm>
            <a:off x="1029525" y="2197128"/>
            <a:ext cx="9538857"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a:lnSpc>
                <a:spcPct val="150000"/>
              </a:lnSpc>
            </a:pPr>
            <a:r>
              <a:rPr lang="en-US" altLang="zh-CN" sz="2400" dirty="0">
                <a:latin typeface="仿宋" panose="02010609060101010101" pitchFamily="49" charset="-122"/>
                <a:ea typeface="仿宋" panose="02010609060101010101" pitchFamily="49" charset="-122"/>
              </a:rPr>
              <a:t>Iterator</a:t>
            </a:r>
            <a:r>
              <a:rPr lang="zh-CN" altLang="en-US" sz="2400" dirty="0">
                <a:latin typeface="仿宋" panose="02010609060101010101" pitchFamily="49" charset="-122"/>
                <a:ea typeface="仿宋" panose="02010609060101010101" pitchFamily="49" charset="-122"/>
              </a:rPr>
              <a:t>接口只提供了三个方法：</a:t>
            </a:r>
            <a:r>
              <a:rPr lang="en-US" altLang="zh-CN" sz="2400" dirty="0" err="1">
                <a:latin typeface="仿宋" panose="02010609060101010101" pitchFamily="49" charset="-122"/>
                <a:ea typeface="仿宋" panose="02010609060101010101" pitchFamily="49" charset="-122"/>
              </a:rPr>
              <a:t>hasNext</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方法，</a:t>
            </a:r>
            <a:r>
              <a:rPr lang="en-US" altLang="zh-CN" sz="2400" dirty="0">
                <a:latin typeface="仿宋" panose="02010609060101010101" pitchFamily="49" charset="-122"/>
                <a:ea typeface="仿宋" panose="02010609060101010101" pitchFamily="49" charset="-122"/>
              </a:rPr>
              <a:t>next()</a:t>
            </a:r>
            <a:r>
              <a:rPr lang="zh-CN" altLang="en-US" sz="2400" dirty="0">
                <a:latin typeface="仿宋" panose="02010609060101010101" pitchFamily="49" charset="-122"/>
                <a:ea typeface="仿宋" panose="02010609060101010101" pitchFamily="49" charset="-122"/>
              </a:rPr>
              <a:t>方法和</a:t>
            </a:r>
            <a:r>
              <a:rPr lang="en-US" altLang="zh-CN" sz="2400" dirty="0">
                <a:latin typeface="仿宋" panose="02010609060101010101" pitchFamily="49" charset="-122"/>
                <a:ea typeface="仿宋" panose="02010609060101010101" pitchFamily="49" charset="-122"/>
              </a:rPr>
              <a:t>remove()</a:t>
            </a:r>
            <a:r>
              <a:rPr lang="zh-CN" altLang="en-US" sz="2400" dirty="0">
                <a:latin typeface="仿宋" panose="02010609060101010101" pitchFamily="49" charset="-122"/>
                <a:ea typeface="仿宋" panose="02010609060101010101" pitchFamily="49" charset="-122"/>
              </a:rPr>
              <a:t>方法。</a:t>
            </a:r>
            <a:r>
              <a:rPr lang="en-US" altLang="zh-CN" sz="2400" dirty="0" err="1">
                <a:latin typeface="仿宋" panose="02010609060101010101" pitchFamily="49" charset="-122"/>
                <a:ea typeface="仿宋" panose="02010609060101010101" pitchFamily="49" charset="-122"/>
              </a:rPr>
              <a:t>hasNext</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方法判断是否遍历到集合的最后一个元素；</a:t>
            </a:r>
            <a:r>
              <a:rPr lang="en-US" altLang="zh-CN" sz="2400" dirty="0">
                <a:latin typeface="仿宋" panose="02010609060101010101" pitchFamily="49" charset="-122"/>
                <a:ea typeface="仿宋" panose="02010609060101010101" pitchFamily="49" charset="-122"/>
              </a:rPr>
              <a:t>next()</a:t>
            </a:r>
            <a:r>
              <a:rPr lang="zh-CN" altLang="en-US" sz="2400" dirty="0">
                <a:latin typeface="仿宋" panose="02010609060101010101" pitchFamily="49" charset="-122"/>
                <a:ea typeface="仿宋" panose="02010609060101010101" pitchFamily="49" charset="-122"/>
              </a:rPr>
              <a:t>方法返回迭代器指向的下一个元素；</a:t>
            </a:r>
            <a:r>
              <a:rPr lang="en-US" altLang="zh-CN" sz="2400" dirty="0">
                <a:latin typeface="仿宋" panose="02010609060101010101" pitchFamily="49" charset="-122"/>
                <a:ea typeface="仿宋" panose="02010609060101010101" pitchFamily="49" charset="-122"/>
              </a:rPr>
              <a:t>remove()</a:t>
            </a:r>
            <a:r>
              <a:rPr lang="zh-CN" altLang="en-US" sz="2400" dirty="0">
                <a:latin typeface="仿宋" panose="02010609060101010101" pitchFamily="49" charset="-122"/>
                <a:ea typeface="仿宋" panose="02010609060101010101" pitchFamily="49" charset="-122"/>
              </a:rPr>
              <a:t>方法删除迭代器当前返回的元素。</a:t>
            </a:r>
            <a:endParaRPr lang="en-US"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提供的</a:t>
            </a:r>
            <a:r>
              <a:rPr lang="en-US" altLang="zh-CN" sz="2400" dirty="0" err="1">
                <a:latin typeface="仿宋" panose="02010609060101010101" pitchFamily="49" charset="-122"/>
                <a:ea typeface="仿宋" panose="02010609060101010101" pitchFamily="49" charset="-122"/>
              </a:rPr>
              <a:t>ListIterator</a:t>
            </a:r>
            <a:r>
              <a:rPr lang="zh-CN" altLang="en-US" sz="2400" dirty="0">
                <a:latin typeface="仿宋" panose="02010609060101010101" pitchFamily="49" charset="-122"/>
                <a:ea typeface="仿宋" panose="02010609060101010101" pitchFamily="49" charset="-122"/>
              </a:rPr>
              <a:t>接口扩展了</a:t>
            </a:r>
            <a:r>
              <a:rPr lang="en-US" altLang="zh-CN" sz="2400" dirty="0">
                <a:latin typeface="仿宋" panose="02010609060101010101" pitchFamily="49" charset="-122"/>
                <a:ea typeface="仿宋" panose="02010609060101010101" pitchFamily="49" charset="-122"/>
              </a:rPr>
              <a:t>Iterator</a:t>
            </a:r>
            <a:r>
              <a:rPr lang="zh-CN" altLang="en-US" sz="2400" dirty="0">
                <a:latin typeface="仿宋" panose="02010609060101010101" pitchFamily="49" charset="-122"/>
                <a:ea typeface="仿宋" panose="02010609060101010101" pitchFamily="49" charset="-122"/>
              </a:rPr>
              <a:t>接口的功能，定义了逆向遍历的方法，实现</a:t>
            </a:r>
            <a:r>
              <a:rPr lang="en-US" altLang="zh-CN" sz="2400" dirty="0">
                <a:latin typeface="仿宋" panose="02010609060101010101" pitchFamily="49" charset="-122"/>
                <a:ea typeface="仿宋" panose="02010609060101010101" pitchFamily="49" charset="-122"/>
              </a:rPr>
              <a:t>List</a:t>
            </a:r>
            <a:r>
              <a:rPr lang="zh-CN" altLang="en-US" sz="2400" dirty="0">
                <a:latin typeface="仿宋" panose="02010609060101010101" pitchFamily="49" charset="-122"/>
                <a:ea typeface="仿宋" panose="02010609060101010101" pitchFamily="49" charset="-122"/>
              </a:rPr>
              <a:t>接口的类均实现了</a:t>
            </a:r>
            <a:r>
              <a:rPr lang="en-US" altLang="zh-CN" sz="2400" dirty="0" err="1">
                <a:latin typeface="仿宋" panose="02010609060101010101" pitchFamily="49" charset="-122"/>
                <a:ea typeface="仿宋" panose="02010609060101010101" pitchFamily="49" charset="-122"/>
              </a:rPr>
              <a:t>ListIterator</a:t>
            </a:r>
            <a:r>
              <a:rPr lang="zh-CN" altLang="en-US" sz="2400" dirty="0">
                <a:latin typeface="仿宋" panose="02010609060101010101" pitchFamily="49" charset="-122"/>
                <a:ea typeface="仿宋" panose="02010609060101010101" pitchFamily="49" charset="-122"/>
              </a:rPr>
              <a:t>迭代器。</a:t>
            </a:r>
          </a:p>
          <a:p>
            <a:pPr>
              <a:lnSpc>
                <a:spcPct val="150000"/>
              </a:lnSpc>
            </a:pPr>
            <a:endParaRPr lang="zh-CN" altLang="en-US" sz="2400" dirty="0">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18A94AC9-A3CF-4AF4-9BFE-6F397C1FE734}"/>
              </a:ext>
            </a:extLst>
          </p:cNvPr>
          <p:cNvSpPr txBox="1">
            <a:spLocks/>
          </p:cNvSpPr>
          <p:nvPr/>
        </p:nvSpPr>
        <p:spPr>
          <a:xfrm>
            <a:off x="609283" y="6163630"/>
            <a:ext cx="11427355"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7.10】</a:t>
            </a:r>
            <a:r>
              <a:rPr lang="zh-CN" altLang="en-US" sz="2400" dirty="0">
                <a:solidFill>
                  <a:schemeClr val="bg1"/>
                </a:solidFill>
                <a:latin typeface="仿宋" panose="02010609060101010101" pitchFamily="49" charset="-122"/>
                <a:ea typeface="仿宋" panose="02010609060101010101" pitchFamily="49" charset="-122"/>
              </a:rPr>
              <a:t>删除数组中长度为偶数的字符串。 </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Example7_10.java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534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8">
                                            <p:txEl>
                                              <p:pRg st="0" end="0"/>
                                            </p:txEl>
                                          </p:spTgt>
                                        </p:tgtEl>
                                        <p:attrNameLst>
                                          <p:attrName>style.visibility</p:attrName>
                                        </p:attrNameLst>
                                      </p:cBhvr>
                                      <p:to>
                                        <p:strVal val="visible"/>
                                      </p:to>
                                    </p:set>
                                    <p:anim calcmode="lin" valueType="num">
                                      <p:cBhvr additive="base">
                                        <p:cTn id="24"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28">
                                            <p:txEl>
                                              <p:pRg st="1" end="1"/>
                                            </p:txEl>
                                          </p:spTgt>
                                        </p:tgtEl>
                                        <p:attrNameLst>
                                          <p:attrName>style.visibility</p:attrName>
                                        </p:attrNameLst>
                                      </p:cBhvr>
                                      <p:to>
                                        <p:strVal val="visible"/>
                                      </p:to>
                                    </p:set>
                                    <p:anim calcmode="lin" valueType="num">
                                      <p:cBhvr additive="base">
                                        <p:cTn id="30"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8">
                                            <p:txEl>
                                              <p:pRg st="1" end="1"/>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1+#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8" grpId="0" uiExpand="1" build="p"/>
      <p:bldP spid="2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Collections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Rectangle 1">
            <a:extLst>
              <a:ext uri="{FF2B5EF4-FFF2-40B4-BE49-F238E27FC236}">
                <a16:creationId xmlns:a16="http://schemas.microsoft.com/office/drawing/2014/main" id="{EB557650-D57A-4C1F-A7FC-8BB51AACB6B1}"/>
              </a:ext>
            </a:extLst>
          </p:cNvPr>
          <p:cNvSpPr>
            <a:spLocks noChangeArrowheads="1"/>
          </p:cNvSpPr>
          <p:nvPr/>
        </p:nvSpPr>
        <p:spPr bwMode="auto">
          <a:xfrm>
            <a:off x="976123" y="3048462"/>
            <a:ext cx="10264883" cy="2775738"/>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457109" defTabSz="914217" fontAlgn="base">
              <a:lnSpc>
                <a:spcPct val="150000"/>
              </a:lnSpc>
              <a:spcBef>
                <a:spcPct val="0"/>
              </a:spcBef>
              <a:spcAft>
                <a:spcPct val="0"/>
              </a:spcAft>
            </a:pPr>
            <a:r>
              <a:rPr lang="en-US" altLang="zh-CN" sz="2400" b="1" dirty="0">
                <a:latin typeface="仿宋" panose="02010609060101010101" pitchFamily="49" charset="-122"/>
                <a:ea typeface="仿宋" panose="02010609060101010101" pitchFamily="49" charset="-122"/>
                <a:cs typeface="Times New Roman" pitchFamily="18" charset="0"/>
              </a:rPr>
              <a:t>Collections</a:t>
            </a:r>
            <a:r>
              <a:rPr lang="zh-CN" altLang="en-US" sz="2400" b="1" dirty="0">
                <a:latin typeface="仿宋" panose="02010609060101010101" pitchFamily="49" charset="-122"/>
                <a:ea typeface="仿宋" panose="02010609060101010101" pitchFamily="49" charset="-122"/>
                <a:cs typeface="Times New Roman" pitchFamily="18" charset="0"/>
              </a:rPr>
              <a:t>类与</a:t>
            </a:r>
            <a:r>
              <a:rPr lang="en-US" altLang="zh-CN" sz="2400" b="1" dirty="0">
                <a:latin typeface="仿宋" panose="02010609060101010101" pitchFamily="49" charset="-122"/>
                <a:ea typeface="仿宋" panose="02010609060101010101" pitchFamily="49" charset="-122"/>
                <a:cs typeface="Times New Roman" pitchFamily="18" charset="0"/>
              </a:rPr>
              <a:t>Collection</a:t>
            </a:r>
            <a:r>
              <a:rPr lang="zh-CN" altLang="en-US" sz="2400" b="1" dirty="0">
                <a:latin typeface="仿宋" panose="02010609060101010101" pitchFamily="49" charset="-122"/>
                <a:ea typeface="仿宋" panose="02010609060101010101" pitchFamily="49" charset="-122"/>
                <a:cs typeface="Times New Roman" pitchFamily="18" charset="0"/>
              </a:rPr>
              <a:t>接口的区别：</a:t>
            </a:r>
            <a:endParaRPr lang="en-US" altLang="zh-CN" sz="2400" b="1" dirty="0">
              <a:latin typeface="仿宋" panose="02010609060101010101" pitchFamily="49" charset="-122"/>
              <a:ea typeface="仿宋" panose="02010609060101010101" pitchFamily="49" charset="-122"/>
              <a:cs typeface="Times New Roman" pitchFamily="18" charset="0"/>
            </a:endParaRPr>
          </a:p>
          <a:p>
            <a:pPr marL="685663" indent="-342831" defTabSz="914217" fontAlgn="base">
              <a:lnSpc>
                <a:spcPct val="150000"/>
              </a:lnSpc>
              <a:spcBef>
                <a:spcPct val="0"/>
              </a:spcBef>
              <a:spcAft>
                <a:spcPct val="0"/>
              </a:spcAft>
              <a:buFont typeface="Wingdings" pitchFamily="2" charset="2"/>
              <a:buChar char="Ø"/>
            </a:pPr>
            <a:r>
              <a:rPr lang="en-US" altLang="zh-CN" sz="2400" b="1" dirty="0">
                <a:latin typeface="仿宋" panose="02010609060101010101" pitchFamily="49" charset="-122"/>
                <a:ea typeface="仿宋" panose="02010609060101010101" pitchFamily="49" charset="-122"/>
                <a:cs typeface="Times New Roman" pitchFamily="18" charset="0"/>
              </a:rPr>
              <a:t>Collection</a:t>
            </a:r>
            <a:r>
              <a:rPr lang="zh-CN" altLang="en-US" sz="2400" b="1" dirty="0">
                <a:latin typeface="仿宋" panose="02010609060101010101" pitchFamily="49" charset="-122"/>
                <a:ea typeface="仿宋" panose="02010609060101010101" pitchFamily="49" charset="-122"/>
                <a:cs typeface="Times New Roman" pitchFamily="18" charset="0"/>
              </a:rPr>
              <a:t>接口是一类集合的根接口，提供对这类集合中的元素进行基本操作的通用方法。</a:t>
            </a:r>
            <a:endParaRPr lang="en-US" altLang="zh-CN" sz="2400" b="1" dirty="0">
              <a:latin typeface="仿宋" panose="02010609060101010101" pitchFamily="49" charset="-122"/>
              <a:ea typeface="仿宋" panose="02010609060101010101" pitchFamily="49" charset="-122"/>
              <a:cs typeface="Times New Roman" pitchFamily="18" charset="0"/>
            </a:endParaRPr>
          </a:p>
          <a:p>
            <a:pPr marL="685663" indent="-342831" defTabSz="914217" fontAlgn="base">
              <a:lnSpc>
                <a:spcPct val="150000"/>
              </a:lnSpc>
              <a:spcBef>
                <a:spcPct val="0"/>
              </a:spcBef>
              <a:spcAft>
                <a:spcPct val="0"/>
              </a:spcAft>
              <a:buFont typeface="Wingdings" pitchFamily="2" charset="2"/>
              <a:buChar char="Ø"/>
            </a:pPr>
            <a:r>
              <a:rPr lang="en-US" altLang="zh-CN" sz="2400" b="1" dirty="0">
                <a:latin typeface="仿宋" panose="02010609060101010101" pitchFamily="49" charset="-122"/>
                <a:ea typeface="仿宋" panose="02010609060101010101" pitchFamily="49" charset="-122"/>
                <a:cs typeface="Times New Roman" pitchFamily="18" charset="0"/>
              </a:rPr>
              <a:t>Collections</a:t>
            </a:r>
            <a:r>
              <a:rPr lang="zh-CN" altLang="en-US" sz="2400" b="1" dirty="0">
                <a:latin typeface="仿宋" panose="02010609060101010101" pitchFamily="49" charset="-122"/>
                <a:ea typeface="仿宋" panose="02010609060101010101" pitchFamily="49" charset="-122"/>
                <a:cs typeface="Times New Roman" pitchFamily="18" charset="0"/>
              </a:rPr>
              <a:t>类是具体的实现类，为实现</a:t>
            </a:r>
            <a:r>
              <a:rPr lang="en-US" altLang="zh-CN" sz="2400" b="1" dirty="0">
                <a:latin typeface="仿宋" panose="02010609060101010101" pitchFamily="49" charset="-122"/>
                <a:ea typeface="仿宋" panose="02010609060101010101" pitchFamily="49" charset="-122"/>
                <a:cs typeface="Times New Roman" pitchFamily="18" charset="0"/>
              </a:rPr>
              <a:t>Collection</a:t>
            </a:r>
            <a:r>
              <a:rPr lang="zh-CN" altLang="en-US" sz="2400" b="1" dirty="0">
                <a:latin typeface="仿宋" panose="02010609060101010101" pitchFamily="49" charset="-122"/>
                <a:ea typeface="仿宋" panose="02010609060101010101" pitchFamily="49" charset="-122"/>
                <a:cs typeface="Times New Roman" pitchFamily="18" charset="0"/>
              </a:rPr>
              <a:t>接口的集合提供了一系列静态方法，完成元素的处理，如排序、查找、特定变换等操作。</a:t>
            </a:r>
            <a:endParaRPr lang="zh-CN" altLang="en-US" sz="2400" b="1" dirty="0">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163CBB8F-44DD-4F2D-9D72-900D7DF97BFF}"/>
              </a:ext>
            </a:extLst>
          </p:cNvPr>
          <p:cNvSpPr/>
          <p:nvPr/>
        </p:nvSpPr>
        <p:spPr>
          <a:xfrm>
            <a:off x="976123" y="2124983"/>
            <a:ext cx="10911077" cy="461665"/>
          </a:xfrm>
          <a:prstGeom prst="rect">
            <a:avLst/>
          </a:prstGeom>
        </p:spPr>
        <p:txBody>
          <a:bodyPr wrap="square">
            <a:spAutoFit/>
          </a:bodyPr>
          <a:lstStyle/>
          <a:p>
            <a:pPr indent="457109"/>
            <a:r>
              <a:rPr lang="en-US" altLang="zh-CN" sz="2400" b="1" dirty="0">
                <a:latin typeface="仿宋" panose="02010609060101010101" pitchFamily="49" charset="-122"/>
                <a:ea typeface="仿宋" panose="02010609060101010101" pitchFamily="49" charset="-122"/>
                <a:cs typeface="Times New Roman" pitchFamily="18" charset="0"/>
              </a:rPr>
              <a:t>Collections</a:t>
            </a:r>
            <a:r>
              <a:rPr lang="zh-CN" altLang="en-US" sz="2400" b="1" dirty="0">
                <a:latin typeface="仿宋" panose="02010609060101010101" pitchFamily="49" charset="-122"/>
                <a:ea typeface="仿宋" panose="02010609060101010101" pitchFamily="49" charset="-122"/>
                <a:cs typeface="Times New Roman" pitchFamily="18" charset="0"/>
              </a:rPr>
              <a:t>类是</a:t>
            </a:r>
            <a:r>
              <a:rPr lang="en-US" altLang="zh-CN" sz="2400" b="1" dirty="0">
                <a:latin typeface="仿宋" panose="02010609060101010101" pitchFamily="49" charset="-122"/>
                <a:ea typeface="仿宋" panose="02010609060101010101" pitchFamily="49" charset="-122"/>
                <a:cs typeface="Times New Roman" pitchFamily="18" charset="0"/>
              </a:rPr>
              <a:t>Java</a:t>
            </a:r>
            <a:r>
              <a:rPr lang="zh-CN" altLang="en-US" sz="2400" b="1" dirty="0">
                <a:latin typeface="仿宋" panose="02010609060101010101" pitchFamily="49" charset="-122"/>
                <a:ea typeface="仿宋" panose="02010609060101010101" pitchFamily="49" charset="-122"/>
                <a:cs typeface="Times New Roman" pitchFamily="18" charset="0"/>
              </a:rPr>
              <a:t>为方便进行</a:t>
            </a:r>
            <a:r>
              <a:rPr lang="en-US" altLang="zh-CN" sz="2400" b="1" dirty="0">
                <a:latin typeface="仿宋" panose="02010609060101010101" pitchFamily="49" charset="-122"/>
                <a:ea typeface="仿宋" panose="02010609060101010101" pitchFamily="49" charset="-122"/>
                <a:cs typeface="Times New Roman" pitchFamily="18" charset="0"/>
              </a:rPr>
              <a:t>Collection</a:t>
            </a:r>
            <a:r>
              <a:rPr lang="zh-CN" altLang="en-US" sz="2400" b="1" dirty="0">
                <a:latin typeface="仿宋" panose="02010609060101010101" pitchFamily="49" charset="-122"/>
                <a:ea typeface="仿宋" panose="02010609060101010101" pitchFamily="49" charset="-122"/>
                <a:cs typeface="Times New Roman" pitchFamily="18" charset="0"/>
              </a:rPr>
              <a:t>集合的操作和处理所提供的类。</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2055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3"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1+#ppt_w/2"/>
                                          </p:val>
                                        </p:tav>
                                        <p:tav tm="100000">
                                          <p:val>
                                            <p:strVal val="#ppt_x"/>
                                          </p:val>
                                        </p:tav>
                                      </p:tavLst>
                                    </p:anim>
                                    <p:anim calcmode="lin" valueType="num">
                                      <p:cBhvr additive="base">
                                        <p:cTn id="2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anim calcmode="lin" valueType="num">
                                      <p:cBhvr additive="base">
                                        <p:cTn id="30"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3" fill="hold" grpId="0" nodeType="clickEffect">
                                  <p:stCondLst>
                                    <p:cond delay="0"/>
                                  </p:stCondLst>
                                  <p:childTnLst>
                                    <p:set>
                                      <p:cBhvr>
                                        <p:cTn id="35" dur="1" fill="hold">
                                          <p:stCondLst>
                                            <p:cond delay="0"/>
                                          </p:stCondLst>
                                        </p:cTn>
                                        <p:tgtEl>
                                          <p:spTgt spid="28">
                                            <p:txEl>
                                              <p:pRg st="1" end="1"/>
                                            </p:txEl>
                                          </p:spTgt>
                                        </p:tgtEl>
                                        <p:attrNameLst>
                                          <p:attrName>style.visibility</p:attrName>
                                        </p:attrNameLst>
                                      </p:cBhvr>
                                      <p:to>
                                        <p:strVal val="visible"/>
                                      </p:to>
                                    </p:set>
                                    <p:anim calcmode="lin" valueType="num">
                                      <p:cBhvr additive="base">
                                        <p:cTn id="36"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3" fill="hold" grpId="0" nodeType="clickEffect">
                                  <p:stCondLst>
                                    <p:cond delay="0"/>
                                  </p:stCondLst>
                                  <p:childTnLst>
                                    <p:set>
                                      <p:cBhvr>
                                        <p:cTn id="41" dur="1" fill="hold">
                                          <p:stCondLst>
                                            <p:cond delay="0"/>
                                          </p:stCondLst>
                                        </p:cTn>
                                        <p:tgtEl>
                                          <p:spTgt spid="28">
                                            <p:txEl>
                                              <p:pRg st="2" end="2"/>
                                            </p:txEl>
                                          </p:spTgt>
                                        </p:tgtEl>
                                        <p:attrNameLst>
                                          <p:attrName>style.visibility</p:attrName>
                                        </p:attrNameLst>
                                      </p:cBhvr>
                                      <p:to>
                                        <p:strVal val="visible"/>
                                      </p:to>
                                    </p:set>
                                    <p:anim calcmode="lin" valueType="num">
                                      <p:cBhvr additive="base">
                                        <p:cTn id="42" dur="500" fill="hold"/>
                                        <p:tgtEl>
                                          <p:spTgt spid="28">
                                            <p:txEl>
                                              <p:pRg st="2" end="2"/>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8" grpId="0" uiExpand="1" build="p"/>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Collections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aphicFrame>
        <p:nvGraphicFramePr>
          <p:cNvPr id="30" name="表格 29">
            <a:extLst>
              <a:ext uri="{FF2B5EF4-FFF2-40B4-BE49-F238E27FC236}">
                <a16:creationId xmlns:a16="http://schemas.microsoft.com/office/drawing/2014/main" id="{25C9F148-9426-40FA-8CB9-50C6210FCD1E}"/>
              </a:ext>
            </a:extLst>
          </p:cNvPr>
          <p:cNvGraphicFramePr>
            <a:graphicFrameLocks noGrp="1"/>
          </p:cNvGraphicFramePr>
          <p:nvPr>
            <p:extLst>
              <p:ext uri="{D42A27DB-BD31-4B8C-83A1-F6EECF244321}">
                <p14:modId xmlns:p14="http://schemas.microsoft.com/office/powerpoint/2010/main" val="3046179283"/>
              </p:ext>
            </p:extLst>
          </p:nvPr>
        </p:nvGraphicFramePr>
        <p:xfrm>
          <a:off x="191867" y="2200347"/>
          <a:ext cx="11808266" cy="3594035"/>
        </p:xfrm>
        <a:graphic>
          <a:graphicData uri="http://schemas.openxmlformats.org/drawingml/2006/table">
            <a:tbl>
              <a:tblPr>
                <a:tableStyleId>{16D9F66E-5EB9-4882-86FB-DCBF35E3C3E4}</a:tableStyleId>
              </a:tblPr>
              <a:tblGrid>
                <a:gridCol w="1754715">
                  <a:extLst>
                    <a:ext uri="{9D8B030D-6E8A-4147-A177-3AD203B41FA5}">
                      <a16:colId xmlns:a16="http://schemas.microsoft.com/office/drawing/2014/main" val="20000"/>
                    </a:ext>
                  </a:extLst>
                </a:gridCol>
                <a:gridCol w="4568421">
                  <a:extLst>
                    <a:ext uri="{9D8B030D-6E8A-4147-A177-3AD203B41FA5}">
                      <a16:colId xmlns:a16="http://schemas.microsoft.com/office/drawing/2014/main" val="20001"/>
                    </a:ext>
                  </a:extLst>
                </a:gridCol>
                <a:gridCol w="5485130">
                  <a:extLst>
                    <a:ext uri="{9D8B030D-6E8A-4147-A177-3AD203B41FA5}">
                      <a16:colId xmlns:a16="http://schemas.microsoft.com/office/drawing/2014/main" val="20002"/>
                    </a:ext>
                  </a:extLst>
                </a:gridCol>
              </a:tblGrid>
              <a:tr h="457094">
                <a:tc>
                  <a:txBody>
                    <a:bodyPr/>
                    <a:lstStyle/>
                    <a:p>
                      <a:pPr marL="0" indent="0" algn="ctr">
                        <a:spcAft>
                          <a:spcPts val="0"/>
                        </a:spcAft>
                      </a:pPr>
                      <a:r>
                        <a:rPr lang="zh-CN" sz="2000" kern="100" dirty="0">
                          <a:latin typeface="仿宋" panose="02010609060101010101" pitchFamily="49" charset="-122"/>
                          <a:ea typeface="仿宋" panose="02010609060101010101" pitchFamily="49" charset="-122"/>
                        </a:rPr>
                        <a:t>返回类型</a:t>
                      </a:r>
                    </a:p>
                  </a:txBody>
                  <a:tcPr marL="68564" marR="68564" marT="0" marB="0" anchor="ctr">
                    <a:solidFill>
                      <a:srgbClr val="FFC000"/>
                    </a:solidFill>
                  </a:tcPr>
                </a:tc>
                <a:tc>
                  <a:txBody>
                    <a:bodyPr/>
                    <a:lstStyle/>
                    <a:p>
                      <a:pPr indent="540385" algn="ctr">
                        <a:spcAft>
                          <a:spcPts val="0"/>
                        </a:spcAft>
                      </a:pPr>
                      <a:r>
                        <a:rPr lang="zh-CN" sz="2000" kern="100" dirty="0">
                          <a:latin typeface="仿宋" panose="02010609060101010101" pitchFamily="49" charset="-122"/>
                          <a:ea typeface="仿宋" panose="02010609060101010101" pitchFamily="49" charset="-122"/>
                        </a:rPr>
                        <a:t>方法名</a:t>
                      </a:r>
                    </a:p>
                  </a:txBody>
                  <a:tcPr marL="68564" marR="68564" marT="0" marB="0" anchor="ctr">
                    <a:solidFill>
                      <a:srgbClr val="FFC000"/>
                    </a:solidFill>
                  </a:tcPr>
                </a:tc>
                <a:tc>
                  <a:txBody>
                    <a:bodyPr/>
                    <a:lstStyle/>
                    <a:p>
                      <a:pPr indent="540385" algn="ctr">
                        <a:spcAft>
                          <a:spcPts val="0"/>
                        </a:spcAft>
                      </a:pPr>
                      <a:r>
                        <a:rPr lang="zh-CN" sz="2000" kern="100" dirty="0">
                          <a:latin typeface="仿宋" panose="02010609060101010101" pitchFamily="49" charset="-122"/>
                          <a:ea typeface="仿宋" panose="02010609060101010101" pitchFamily="49" charset="-122"/>
                        </a:rPr>
                        <a:t>方法功能</a:t>
                      </a:r>
                    </a:p>
                  </a:txBody>
                  <a:tcPr marL="68564" marR="68564" marT="0" marB="0" anchor="ctr">
                    <a:solidFill>
                      <a:srgbClr val="FFC000"/>
                    </a:solidFill>
                  </a:tcPr>
                </a:tc>
                <a:extLst>
                  <a:ext uri="{0D108BD9-81ED-4DB2-BD59-A6C34878D82A}">
                    <a16:rowId xmlns:a16="http://schemas.microsoft.com/office/drawing/2014/main" val="10000"/>
                  </a:ext>
                </a:extLst>
              </a:tr>
              <a:tr h="592196">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a:t>
                      </a:r>
                      <a:r>
                        <a:rPr lang="en-US" sz="2000" kern="100" dirty="0" err="1">
                          <a:latin typeface="仿宋" panose="02010609060101010101" pitchFamily="49" charset="-122"/>
                          <a:ea typeface="仿宋" panose="02010609060101010101" pitchFamily="49" charset="-122"/>
                        </a:rPr>
                        <a:t>int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err="1">
                          <a:latin typeface="仿宋" panose="02010609060101010101" pitchFamily="49" charset="-122"/>
                          <a:ea typeface="仿宋" panose="02010609060101010101" pitchFamily="49" charset="-122"/>
                        </a:rPr>
                        <a:t>binarySearch</a:t>
                      </a:r>
                      <a:r>
                        <a:rPr lang="en-US" sz="2000" kern="100" dirty="0">
                          <a:latin typeface="仿宋" panose="02010609060101010101" pitchFamily="49" charset="-122"/>
                          <a:ea typeface="仿宋" panose="02010609060101010101" pitchFamily="49" charset="-122"/>
                        </a:rPr>
                        <a:t>(List </a:t>
                      </a:r>
                      <a:r>
                        <a:rPr lang="en-US" sz="2000" kern="100" dirty="0" err="1">
                          <a:latin typeface="仿宋" panose="02010609060101010101" pitchFamily="49" charset="-122"/>
                          <a:ea typeface="仿宋" panose="02010609060101010101" pitchFamily="49" charset="-122"/>
                        </a:rPr>
                        <a:t>list</a:t>
                      </a:r>
                      <a:r>
                        <a:rPr lang="en-US" sz="2000" kern="100" dirty="0">
                          <a:latin typeface="仿宋" panose="02010609060101010101" pitchFamily="49" charset="-122"/>
                          <a:ea typeface="仿宋" panose="02010609060101010101" pitchFamily="49" charset="-122"/>
                        </a:rPr>
                        <a:t>, T key)</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使用二分搜索法搜索列表，返回</a:t>
                      </a:r>
                      <a:r>
                        <a:rPr lang="en-US" sz="2000" kern="100" dirty="0">
                          <a:latin typeface="仿宋" panose="02010609060101010101" pitchFamily="49" charset="-122"/>
                          <a:ea typeface="仿宋" panose="02010609060101010101" pitchFamily="49" charset="-122"/>
                        </a:rPr>
                        <a:t>key</a:t>
                      </a:r>
                      <a:r>
                        <a:rPr lang="zh-CN" sz="2000" kern="100" dirty="0">
                          <a:latin typeface="仿宋" panose="02010609060101010101" pitchFamily="49" charset="-122"/>
                          <a:ea typeface="仿宋" panose="02010609060101010101" pitchFamily="49" charset="-122"/>
                        </a:rPr>
                        <a:t>所在的位置。</a:t>
                      </a:r>
                    </a:p>
                  </a:txBody>
                  <a:tcPr marL="68564" marR="68564" marT="0" marB="0" anchor="ctr"/>
                </a:tc>
                <a:extLst>
                  <a:ext uri="{0D108BD9-81ED-4DB2-BD59-A6C34878D82A}">
                    <a16:rowId xmlns:a16="http://schemas.microsoft.com/office/drawing/2014/main" val="10001"/>
                  </a:ext>
                </a:extLst>
              </a:tr>
              <a:tr h="533277">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void</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copy(List </a:t>
                      </a:r>
                      <a:r>
                        <a:rPr lang="en-US" sz="2000" kern="100" dirty="0" err="1">
                          <a:latin typeface="仿宋" panose="02010609060101010101" pitchFamily="49" charset="-122"/>
                          <a:ea typeface="仿宋" panose="02010609060101010101" pitchFamily="49" charset="-122"/>
                        </a:rPr>
                        <a:t>dest</a:t>
                      </a:r>
                      <a:r>
                        <a:rPr lang="en-US" sz="2000" kern="100" dirty="0">
                          <a:latin typeface="仿宋" panose="02010609060101010101" pitchFamily="49" charset="-122"/>
                          <a:ea typeface="仿宋" panose="02010609060101010101" pitchFamily="49" charset="-122"/>
                        </a:rPr>
                        <a:t>, List </a:t>
                      </a:r>
                      <a:r>
                        <a:rPr lang="en-US" sz="2000" kern="100" dirty="0" err="1">
                          <a:latin typeface="仿宋" panose="02010609060101010101" pitchFamily="49" charset="-122"/>
                          <a:ea typeface="仿宋" panose="02010609060101010101" pitchFamily="49" charset="-122"/>
                        </a:rPr>
                        <a:t>src</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将所有元素从列表</a:t>
                      </a:r>
                      <a:r>
                        <a:rPr lang="en-US" sz="2000" kern="100" dirty="0" err="1">
                          <a:latin typeface="仿宋" panose="02010609060101010101" pitchFamily="49" charset="-122"/>
                          <a:ea typeface="仿宋" panose="02010609060101010101" pitchFamily="49" charset="-122"/>
                        </a:rPr>
                        <a:t>src</a:t>
                      </a:r>
                      <a:r>
                        <a:rPr lang="zh-CN" sz="2000" kern="100" dirty="0">
                          <a:latin typeface="仿宋" panose="02010609060101010101" pitchFamily="49" charset="-122"/>
                          <a:ea typeface="仿宋" panose="02010609060101010101" pitchFamily="49" charset="-122"/>
                        </a:rPr>
                        <a:t>复制到列表</a:t>
                      </a:r>
                      <a:r>
                        <a:rPr lang="en-US" sz="2000" kern="100" dirty="0" err="1">
                          <a:latin typeface="仿宋" panose="02010609060101010101" pitchFamily="49" charset="-122"/>
                          <a:ea typeface="仿宋" panose="02010609060101010101" pitchFamily="49" charset="-122"/>
                        </a:rPr>
                        <a:t>dest</a:t>
                      </a:r>
                      <a:r>
                        <a:rPr lang="zh-CN" sz="2000" kern="100" dirty="0">
                          <a:latin typeface="仿宋" panose="02010609060101010101" pitchFamily="49" charset="-122"/>
                          <a:ea typeface="仿宋" panose="02010609060101010101" pitchFamily="49" charset="-122"/>
                        </a:rPr>
                        <a:t>。</a:t>
                      </a:r>
                    </a:p>
                  </a:txBody>
                  <a:tcPr marL="68564" marR="68564" marT="0" marB="0" anchor="ctr"/>
                </a:tc>
                <a:extLst>
                  <a:ext uri="{0D108BD9-81ED-4DB2-BD59-A6C34878D82A}">
                    <a16:rowId xmlns:a16="http://schemas.microsoft.com/office/drawing/2014/main" val="10002"/>
                  </a:ext>
                </a:extLst>
              </a:tr>
              <a:tr h="564003">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void</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fill(List </a:t>
                      </a:r>
                      <a:r>
                        <a:rPr lang="en-US" sz="2000" kern="100" dirty="0" err="1">
                          <a:latin typeface="仿宋" panose="02010609060101010101" pitchFamily="49" charset="-122"/>
                          <a:ea typeface="仿宋" panose="02010609060101010101" pitchFamily="49" charset="-122"/>
                        </a:rPr>
                        <a:t>list</a:t>
                      </a:r>
                      <a:r>
                        <a:rPr lang="en-US" sz="2000" kern="100" dirty="0">
                          <a:latin typeface="仿宋" panose="02010609060101010101" pitchFamily="49" charset="-122"/>
                          <a:ea typeface="仿宋" panose="02010609060101010101" pitchFamily="49" charset="-122"/>
                        </a:rPr>
                        <a:t>, T </a:t>
                      </a:r>
                      <a:r>
                        <a:rPr lang="en-US" sz="2000" kern="100" dirty="0" err="1">
                          <a:latin typeface="仿宋" panose="02010609060101010101" pitchFamily="49" charset="-122"/>
                          <a:ea typeface="仿宋" panose="02010609060101010101" pitchFamily="49" charset="-122"/>
                        </a:rPr>
                        <a:t>obj</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使用元素</a:t>
                      </a:r>
                      <a:r>
                        <a:rPr lang="en-US" sz="2000" kern="100" dirty="0" err="1">
                          <a:latin typeface="仿宋" panose="02010609060101010101" pitchFamily="49" charset="-122"/>
                          <a:ea typeface="仿宋" panose="02010609060101010101" pitchFamily="49" charset="-122"/>
                        </a:rPr>
                        <a:t>obj</a:t>
                      </a:r>
                      <a:r>
                        <a:rPr lang="zh-CN" sz="2000" kern="100" dirty="0">
                          <a:latin typeface="仿宋" panose="02010609060101010101" pitchFamily="49" charset="-122"/>
                          <a:ea typeface="仿宋" panose="02010609060101010101" pitchFamily="49" charset="-122"/>
                        </a:rPr>
                        <a:t>替换列表</a:t>
                      </a:r>
                      <a:r>
                        <a:rPr lang="en-US" sz="2000" kern="100" dirty="0">
                          <a:latin typeface="仿宋" panose="02010609060101010101" pitchFamily="49" charset="-122"/>
                          <a:ea typeface="仿宋" panose="02010609060101010101" pitchFamily="49" charset="-122"/>
                        </a:rPr>
                        <a:t>list</a:t>
                      </a:r>
                      <a:r>
                        <a:rPr lang="zh-CN" sz="2000" kern="100" dirty="0">
                          <a:latin typeface="仿宋" panose="02010609060101010101" pitchFamily="49" charset="-122"/>
                          <a:ea typeface="仿宋" panose="02010609060101010101" pitchFamily="49" charset="-122"/>
                        </a:rPr>
                        <a:t>中的所有元素。</a:t>
                      </a:r>
                    </a:p>
                  </a:txBody>
                  <a:tcPr marL="68564" marR="68564" marT="0" marB="0" anchor="ctr"/>
                </a:tc>
                <a:extLst>
                  <a:ext uri="{0D108BD9-81ED-4DB2-BD59-A6C34878D82A}">
                    <a16:rowId xmlns:a16="http://schemas.microsoft.com/office/drawing/2014/main" val="10003"/>
                  </a:ext>
                </a:extLst>
              </a:tr>
              <a:tr h="533277">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max(Collection </a:t>
                      </a:r>
                      <a:r>
                        <a:rPr lang="en-US" sz="2000" kern="100" dirty="0" err="1">
                          <a:latin typeface="仿宋" panose="02010609060101010101" pitchFamily="49" charset="-122"/>
                          <a:ea typeface="仿宋" panose="02010609060101010101" pitchFamily="49" charset="-122"/>
                        </a:rPr>
                        <a:t>coll</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按自然顺序，返回集合</a:t>
                      </a:r>
                      <a:r>
                        <a:rPr lang="en-US" sz="2000" kern="100" dirty="0" err="1">
                          <a:latin typeface="仿宋" panose="02010609060101010101" pitchFamily="49" charset="-122"/>
                          <a:ea typeface="仿宋" panose="02010609060101010101" pitchFamily="49" charset="-122"/>
                        </a:rPr>
                        <a:t>coll</a:t>
                      </a:r>
                      <a:r>
                        <a:rPr lang="zh-CN" sz="2000" kern="100" dirty="0">
                          <a:latin typeface="仿宋" panose="02010609060101010101" pitchFamily="49" charset="-122"/>
                          <a:ea typeface="仿宋" panose="02010609060101010101" pitchFamily="49" charset="-122"/>
                        </a:rPr>
                        <a:t>的最大元素。</a:t>
                      </a:r>
                    </a:p>
                  </a:txBody>
                  <a:tcPr marL="68564" marR="68564" marT="0" marB="0" anchor="ctr"/>
                </a:tc>
                <a:extLst>
                  <a:ext uri="{0D108BD9-81ED-4DB2-BD59-A6C34878D82A}">
                    <a16:rowId xmlns:a16="http://schemas.microsoft.com/office/drawing/2014/main" val="10004"/>
                  </a:ext>
                </a:extLst>
              </a:tr>
              <a:tr h="914188">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max(Collection </a:t>
                      </a:r>
                      <a:r>
                        <a:rPr lang="en-US" sz="2000" kern="100" dirty="0" err="1">
                          <a:latin typeface="仿宋" panose="02010609060101010101" pitchFamily="49" charset="-122"/>
                          <a:ea typeface="仿宋" panose="02010609060101010101" pitchFamily="49" charset="-122"/>
                        </a:rPr>
                        <a:t>coll</a:t>
                      </a:r>
                      <a:r>
                        <a:rPr lang="en-US" sz="2000" kern="100" dirty="0">
                          <a:latin typeface="仿宋" panose="02010609060101010101" pitchFamily="49" charset="-122"/>
                          <a:ea typeface="仿宋" panose="02010609060101010101" pitchFamily="49" charset="-122"/>
                        </a:rPr>
                        <a:t>, Comparator comp)</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按指定比较器</a:t>
                      </a:r>
                      <a:r>
                        <a:rPr lang="en-US" sz="2000" kern="100" dirty="0">
                          <a:latin typeface="仿宋" panose="02010609060101010101" pitchFamily="49" charset="-122"/>
                          <a:ea typeface="仿宋" panose="02010609060101010101" pitchFamily="49" charset="-122"/>
                        </a:rPr>
                        <a:t>comp</a:t>
                      </a:r>
                      <a:r>
                        <a:rPr lang="zh-CN" sz="2000" kern="100" dirty="0">
                          <a:latin typeface="仿宋" panose="02010609060101010101" pitchFamily="49" charset="-122"/>
                          <a:ea typeface="仿宋" panose="02010609060101010101" pitchFamily="49" charset="-122"/>
                        </a:rPr>
                        <a:t>产生的顺序，返回集合</a:t>
                      </a:r>
                      <a:r>
                        <a:rPr lang="en-US" sz="2000" kern="100" dirty="0" err="1">
                          <a:latin typeface="仿宋" panose="02010609060101010101" pitchFamily="49" charset="-122"/>
                          <a:ea typeface="仿宋" panose="02010609060101010101" pitchFamily="49" charset="-122"/>
                        </a:rPr>
                        <a:t>coll</a:t>
                      </a:r>
                      <a:r>
                        <a:rPr lang="zh-CN" sz="2000" kern="100" dirty="0">
                          <a:latin typeface="仿宋" panose="02010609060101010101" pitchFamily="49" charset="-122"/>
                          <a:ea typeface="仿宋" panose="02010609060101010101" pitchFamily="49" charset="-122"/>
                        </a:rPr>
                        <a:t>的最大元素。</a:t>
                      </a:r>
                    </a:p>
                  </a:txBody>
                  <a:tcPr marL="68564" marR="68564" marT="0" marB="0" anchor="ctr"/>
                </a:tc>
                <a:extLst>
                  <a:ext uri="{0D108BD9-81ED-4DB2-BD59-A6C34878D82A}">
                    <a16:rowId xmlns:a16="http://schemas.microsoft.com/office/drawing/2014/main" val="10005"/>
                  </a:ext>
                </a:extLst>
              </a:tr>
            </a:tbl>
          </a:graphicData>
        </a:graphic>
      </p:graphicFrame>
      <p:sp>
        <p:nvSpPr>
          <p:cNvPr id="31" name="Rectangle 1">
            <a:extLst>
              <a:ext uri="{FF2B5EF4-FFF2-40B4-BE49-F238E27FC236}">
                <a16:creationId xmlns:a16="http://schemas.microsoft.com/office/drawing/2014/main" id="{FFE8BB32-A58E-4498-B442-8EA6C5C4A32E}"/>
              </a:ext>
            </a:extLst>
          </p:cNvPr>
          <p:cNvSpPr>
            <a:spLocks noChangeArrowheads="1"/>
          </p:cNvSpPr>
          <p:nvPr/>
        </p:nvSpPr>
        <p:spPr bwMode="auto">
          <a:xfrm>
            <a:off x="3978611" y="1637012"/>
            <a:ext cx="3100485"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宋体" pitchFamily="2" charset="-122"/>
              </a:rPr>
              <a:t>表</a:t>
            </a:r>
            <a:r>
              <a:rPr lang="en-US" altLang="zh-CN" b="1" dirty="0">
                <a:latin typeface="仿宋" panose="02010609060101010101" pitchFamily="49" charset="-122"/>
                <a:ea typeface="仿宋" panose="02010609060101010101" pitchFamily="49" charset="-122"/>
                <a:cs typeface="宋体" pitchFamily="2" charset="-122"/>
              </a:rPr>
              <a:t> Collections</a:t>
            </a:r>
            <a:r>
              <a:rPr lang="zh-CN" altLang="en-US" b="1" dirty="0">
                <a:latin typeface="仿宋" panose="02010609060101010101" pitchFamily="49" charset="-122"/>
                <a:ea typeface="仿宋" panose="02010609060101010101" pitchFamily="49" charset="-122"/>
                <a:cs typeface="宋体" pitchFamily="2" charset="-122"/>
              </a:rPr>
              <a:t>类常用方法</a:t>
            </a:r>
            <a:endParaRPr lang="zh-CN" altLang="en-US" b="1" dirty="0">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25753434-C20F-422E-B591-97BF47371BCF}"/>
              </a:ext>
            </a:extLst>
          </p:cNvPr>
          <p:cNvGrpSpPr/>
          <p:nvPr/>
        </p:nvGrpSpPr>
        <p:grpSpPr>
          <a:xfrm>
            <a:off x="9877314" y="6167636"/>
            <a:ext cx="2175511" cy="664953"/>
            <a:chOff x="9811846" y="5640179"/>
            <a:chExt cx="1459254" cy="665107"/>
          </a:xfrm>
        </p:grpSpPr>
        <p:sp>
          <p:nvSpPr>
            <p:cNvPr id="52" name="矩形 51">
              <a:extLst>
                <a:ext uri="{FF2B5EF4-FFF2-40B4-BE49-F238E27FC236}">
                  <a16:creationId xmlns:a16="http://schemas.microsoft.com/office/drawing/2014/main" id="{8AE56A5F-40FC-47ED-88C5-B8FAF43C6AF9}"/>
                </a:ext>
              </a:extLst>
            </p:cNvPr>
            <p:cNvSpPr/>
            <p:nvPr/>
          </p:nvSpPr>
          <p:spPr>
            <a:xfrm>
              <a:off x="11004398"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3" name="矩形 52">
              <a:extLst>
                <a:ext uri="{FF2B5EF4-FFF2-40B4-BE49-F238E27FC236}">
                  <a16:creationId xmlns:a16="http://schemas.microsoft.com/office/drawing/2014/main" id="{A4842198-AA2B-4E47-B771-BC3F85104E4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5" name="矩形 54">
              <a:extLst>
                <a:ext uri="{FF2B5EF4-FFF2-40B4-BE49-F238E27FC236}">
                  <a16:creationId xmlns:a16="http://schemas.microsoft.com/office/drawing/2014/main" id="{3799F43C-5484-438D-9375-1D2327B40390}"/>
                </a:ext>
              </a:extLst>
            </p:cNvPr>
            <p:cNvSpPr/>
            <p:nvPr/>
          </p:nvSpPr>
          <p:spPr>
            <a:xfrm>
              <a:off x="10241641" y="5871041"/>
              <a:ext cx="266702" cy="4342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58DE92BC-7EC5-43FD-9E7E-AB961ADB0C22}"/>
                </a:ext>
              </a:extLst>
            </p:cNvPr>
            <p:cNvSpPr/>
            <p:nvPr/>
          </p:nvSpPr>
          <p:spPr>
            <a:xfrm>
              <a:off x="9811846" y="5828865"/>
              <a:ext cx="266702" cy="47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78059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1000" fill="hold"/>
                                        <p:tgtEl>
                                          <p:spTgt spid="30"/>
                                        </p:tgtEl>
                                        <p:attrNameLst>
                                          <p:attrName>ppt_w</p:attrName>
                                        </p:attrNameLst>
                                      </p:cBhvr>
                                      <p:tavLst>
                                        <p:tav tm="0">
                                          <p:val>
                                            <p:fltVal val="0"/>
                                          </p:val>
                                        </p:tav>
                                        <p:tav tm="100000">
                                          <p:val>
                                            <p:strVal val="#ppt_w"/>
                                          </p:val>
                                        </p:tav>
                                      </p:tavLst>
                                    </p:anim>
                                    <p:anim calcmode="lin" valueType="num">
                                      <p:cBhvr>
                                        <p:cTn id="25" dur="1000" fill="hold"/>
                                        <p:tgtEl>
                                          <p:spTgt spid="30"/>
                                        </p:tgtEl>
                                        <p:attrNameLst>
                                          <p:attrName>ppt_h</p:attrName>
                                        </p:attrNameLst>
                                      </p:cBhvr>
                                      <p:tavLst>
                                        <p:tav tm="0">
                                          <p:val>
                                            <p:fltVal val="0"/>
                                          </p:val>
                                        </p:tav>
                                        <p:tav tm="100000">
                                          <p:val>
                                            <p:strVal val="#ppt_h"/>
                                          </p:val>
                                        </p:tav>
                                      </p:tavLst>
                                    </p:anim>
                                    <p:anim calcmode="lin" valueType="num">
                                      <p:cBhvr>
                                        <p:cTn id="26" dur="1000" fill="hold"/>
                                        <p:tgtEl>
                                          <p:spTgt spid="30"/>
                                        </p:tgtEl>
                                        <p:attrNameLst>
                                          <p:attrName>style.rotation</p:attrName>
                                        </p:attrNameLst>
                                      </p:cBhvr>
                                      <p:tavLst>
                                        <p:tav tm="0">
                                          <p:val>
                                            <p:fltVal val="90"/>
                                          </p:val>
                                        </p:tav>
                                        <p:tav tm="100000">
                                          <p:val>
                                            <p:fltVal val="0"/>
                                          </p:val>
                                        </p:tav>
                                      </p:tavLst>
                                    </p:anim>
                                    <p:animEffect transition="in" filter="fade">
                                      <p:cBhvr>
                                        <p:cTn id="27" dur="1000"/>
                                        <p:tgtEl>
                                          <p:spTgt spid="30"/>
                                        </p:tgtEl>
                                      </p:cBhvr>
                                    </p:animEffect>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down)">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Collections</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Rectangle 1">
            <a:extLst>
              <a:ext uri="{FF2B5EF4-FFF2-40B4-BE49-F238E27FC236}">
                <a16:creationId xmlns:a16="http://schemas.microsoft.com/office/drawing/2014/main" id="{FFE8BB32-A58E-4498-B442-8EA6C5C4A32E}"/>
              </a:ext>
            </a:extLst>
          </p:cNvPr>
          <p:cNvSpPr>
            <a:spLocks noChangeArrowheads="1"/>
          </p:cNvSpPr>
          <p:nvPr/>
        </p:nvSpPr>
        <p:spPr bwMode="auto">
          <a:xfrm>
            <a:off x="4037121" y="1637012"/>
            <a:ext cx="2983467"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宋体" pitchFamily="2" charset="-122"/>
              </a:rPr>
              <a:t>表 </a:t>
            </a:r>
            <a:r>
              <a:rPr lang="en-US" altLang="zh-CN" b="1" dirty="0">
                <a:latin typeface="仿宋" panose="02010609060101010101" pitchFamily="49" charset="-122"/>
                <a:ea typeface="仿宋" panose="02010609060101010101" pitchFamily="49" charset="-122"/>
                <a:cs typeface="宋体" pitchFamily="2" charset="-122"/>
              </a:rPr>
              <a:t>Collections</a:t>
            </a:r>
            <a:r>
              <a:rPr lang="zh-CN" altLang="en-US" b="1" dirty="0">
                <a:latin typeface="仿宋" panose="02010609060101010101" pitchFamily="49" charset="-122"/>
                <a:ea typeface="仿宋" panose="02010609060101010101" pitchFamily="49" charset="-122"/>
                <a:cs typeface="宋体" pitchFamily="2" charset="-122"/>
              </a:rPr>
              <a:t>类常用方法</a:t>
            </a:r>
            <a:endParaRPr lang="zh-CN" altLang="en-US" b="1" dirty="0">
              <a:latin typeface="仿宋" panose="02010609060101010101" pitchFamily="49" charset="-122"/>
              <a:ea typeface="仿宋" panose="02010609060101010101" pitchFamily="49" charset="-122"/>
            </a:endParaRPr>
          </a:p>
        </p:txBody>
      </p:sp>
      <p:graphicFrame>
        <p:nvGraphicFramePr>
          <p:cNvPr id="16" name="表格 15">
            <a:extLst>
              <a:ext uri="{FF2B5EF4-FFF2-40B4-BE49-F238E27FC236}">
                <a16:creationId xmlns:a16="http://schemas.microsoft.com/office/drawing/2014/main" id="{04247F10-99EC-44C0-8E76-6F27E9DC5AE0}"/>
              </a:ext>
            </a:extLst>
          </p:cNvPr>
          <p:cNvGraphicFramePr>
            <a:graphicFrameLocks noGrp="1"/>
          </p:cNvGraphicFramePr>
          <p:nvPr>
            <p:extLst>
              <p:ext uri="{D42A27DB-BD31-4B8C-83A1-F6EECF244321}">
                <p14:modId xmlns:p14="http://schemas.microsoft.com/office/powerpoint/2010/main" val="2569309228"/>
              </p:ext>
            </p:extLst>
          </p:nvPr>
        </p:nvGraphicFramePr>
        <p:xfrm>
          <a:off x="229958" y="2196150"/>
          <a:ext cx="11808267" cy="3520022"/>
        </p:xfrm>
        <a:graphic>
          <a:graphicData uri="http://schemas.openxmlformats.org/drawingml/2006/table">
            <a:tbl>
              <a:tblPr>
                <a:tableStyleId>{16D9F66E-5EB9-4882-86FB-DCBF35E3C3E4}</a:tableStyleId>
              </a:tblPr>
              <a:tblGrid>
                <a:gridCol w="1775098">
                  <a:extLst>
                    <a:ext uri="{9D8B030D-6E8A-4147-A177-3AD203B41FA5}">
                      <a16:colId xmlns:a16="http://schemas.microsoft.com/office/drawing/2014/main" val="20000"/>
                    </a:ext>
                  </a:extLst>
                </a:gridCol>
                <a:gridCol w="4553515">
                  <a:extLst>
                    <a:ext uri="{9D8B030D-6E8A-4147-A177-3AD203B41FA5}">
                      <a16:colId xmlns:a16="http://schemas.microsoft.com/office/drawing/2014/main" val="20001"/>
                    </a:ext>
                  </a:extLst>
                </a:gridCol>
                <a:gridCol w="5479654">
                  <a:extLst>
                    <a:ext uri="{9D8B030D-6E8A-4147-A177-3AD203B41FA5}">
                      <a16:colId xmlns:a16="http://schemas.microsoft.com/office/drawing/2014/main" val="20002"/>
                    </a:ext>
                  </a:extLst>
                </a:gridCol>
              </a:tblGrid>
              <a:tr h="457094">
                <a:tc>
                  <a:txBody>
                    <a:bodyPr/>
                    <a:lstStyle/>
                    <a:p>
                      <a:pPr marL="0" indent="0" algn="ctr">
                        <a:spcAft>
                          <a:spcPts val="0"/>
                        </a:spcAft>
                      </a:pPr>
                      <a:r>
                        <a:rPr lang="zh-CN" sz="2000" kern="100" dirty="0">
                          <a:latin typeface="仿宋" panose="02010609060101010101" pitchFamily="49" charset="-122"/>
                          <a:ea typeface="仿宋" panose="02010609060101010101" pitchFamily="49" charset="-122"/>
                        </a:rPr>
                        <a:t>返回类型</a:t>
                      </a:r>
                    </a:p>
                  </a:txBody>
                  <a:tcPr marL="68564" marR="68564" marT="0" marB="0" anchor="ctr">
                    <a:solidFill>
                      <a:srgbClr val="FFC000"/>
                    </a:solidFill>
                  </a:tcPr>
                </a:tc>
                <a:tc>
                  <a:txBody>
                    <a:bodyPr/>
                    <a:lstStyle/>
                    <a:p>
                      <a:pPr indent="540385" algn="ctr">
                        <a:spcAft>
                          <a:spcPts val="0"/>
                        </a:spcAft>
                      </a:pPr>
                      <a:r>
                        <a:rPr lang="zh-CN" sz="2000" kern="100" dirty="0">
                          <a:latin typeface="仿宋" panose="02010609060101010101" pitchFamily="49" charset="-122"/>
                          <a:ea typeface="仿宋" panose="02010609060101010101" pitchFamily="49" charset="-122"/>
                        </a:rPr>
                        <a:t>方法名</a:t>
                      </a:r>
                    </a:p>
                  </a:txBody>
                  <a:tcPr marL="68564" marR="68564" marT="0" marB="0" anchor="ctr">
                    <a:solidFill>
                      <a:srgbClr val="FFC000"/>
                    </a:solidFill>
                  </a:tcPr>
                </a:tc>
                <a:tc>
                  <a:txBody>
                    <a:bodyPr/>
                    <a:lstStyle/>
                    <a:p>
                      <a:pPr indent="540385" algn="ctr">
                        <a:spcAft>
                          <a:spcPts val="0"/>
                        </a:spcAft>
                      </a:pPr>
                      <a:r>
                        <a:rPr lang="zh-CN" sz="2000" kern="100" dirty="0">
                          <a:latin typeface="仿宋" panose="02010609060101010101" pitchFamily="49" charset="-122"/>
                          <a:ea typeface="仿宋" panose="02010609060101010101" pitchFamily="49" charset="-122"/>
                        </a:rPr>
                        <a:t>方法功能</a:t>
                      </a:r>
                    </a:p>
                  </a:txBody>
                  <a:tcPr marL="68564" marR="68564" marT="0" marB="0" anchor="ctr">
                    <a:solidFill>
                      <a:srgbClr val="FFC000"/>
                    </a:solidFill>
                  </a:tcPr>
                </a:tc>
                <a:extLst>
                  <a:ext uri="{0D108BD9-81ED-4DB2-BD59-A6C34878D82A}">
                    <a16:rowId xmlns:a16="http://schemas.microsoft.com/office/drawing/2014/main" val="10000"/>
                  </a:ext>
                </a:extLst>
              </a:tr>
              <a:tr h="685641">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min(Collection </a:t>
                      </a:r>
                      <a:r>
                        <a:rPr lang="en-US" sz="2000" kern="100" dirty="0" err="1">
                          <a:latin typeface="仿宋" panose="02010609060101010101" pitchFamily="49" charset="-122"/>
                          <a:ea typeface="仿宋" panose="02010609060101010101" pitchFamily="49" charset="-122"/>
                        </a:rPr>
                        <a:t>coll</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按元素的自然顺序 返回集合</a:t>
                      </a:r>
                      <a:r>
                        <a:rPr lang="en-US" sz="2000" kern="100" dirty="0" err="1">
                          <a:latin typeface="仿宋" panose="02010609060101010101" pitchFamily="49" charset="-122"/>
                          <a:ea typeface="仿宋" panose="02010609060101010101" pitchFamily="49" charset="-122"/>
                        </a:rPr>
                        <a:t>coll</a:t>
                      </a:r>
                      <a:r>
                        <a:rPr lang="zh-CN" sz="2000" kern="100" dirty="0">
                          <a:latin typeface="仿宋" panose="02010609060101010101" pitchFamily="49" charset="-122"/>
                          <a:ea typeface="仿宋" panose="02010609060101010101" pitchFamily="49" charset="-122"/>
                        </a:rPr>
                        <a:t>的最小元素。</a:t>
                      </a:r>
                    </a:p>
                  </a:txBody>
                  <a:tcPr marL="68564" marR="68564" marT="0" marB="0" anchor="ctr"/>
                </a:tc>
                <a:extLst>
                  <a:ext uri="{0D108BD9-81ED-4DB2-BD59-A6C34878D82A}">
                    <a16:rowId xmlns:a16="http://schemas.microsoft.com/office/drawing/2014/main" val="10001"/>
                  </a:ext>
                </a:extLst>
              </a:tr>
              <a:tr h="761824">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a:t>
                      </a:r>
                      <a:r>
                        <a:rPr lang="en-US" sz="2000" kern="100" dirty="0" err="1">
                          <a:latin typeface="仿宋" panose="02010609060101010101" pitchFamily="49" charset="-122"/>
                          <a:ea typeface="仿宋" panose="02010609060101010101" pitchFamily="49" charset="-122"/>
                        </a:rPr>
                        <a:t>boolean</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err="1">
                          <a:latin typeface="仿宋" panose="02010609060101010101" pitchFamily="49" charset="-122"/>
                          <a:ea typeface="仿宋" panose="02010609060101010101" pitchFamily="49" charset="-122"/>
                        </a:rPr>
                        <a:t>replaceAll</a:t>
                      </a:r>
                      <a:r>
                        <a:rPr lang="en-US" sz="2000" kern="100" dirty="0">
                          <a:latin typeface="仿宋" panose="02010609060101010101" pitchFamily="49" charset="-122"/>
                          <a:ea typeface="仿宋" panose="02010609060101010101" pitchFamily="49" charset="-122"/>
                        </a:rPr>
                        <a:t>(List </a:t>
                      </a:r>
                      <a:r>
                        <a:rPr lang="en-US" sz="2000" kern="100" dirty="0" err="1">
                          <a:latin typeface="仿宋" panose="02010609060101010101" pitchFamily="49" charset="-122"/>
                          <a:ea typeface="仿宋" panose="02010609060101010101" pitchFamily="49" charset="-122"/>
                        </a:rPr>
                        <a:t>list</a:t>
                      </a:r>
                      <a:r>
                        <a:rPr lang="en-US" sz="2000" kern="100" dirty="0">
                          <a:latin typeface="仿宋" panose="02010609060101010101" pitchFamily="49" charset="-122"/>
                          <a:ea typeface="仿宋" panose="02010609060101010101" pitchFamily="49" charset="-122"/>
                        </a:rPr>
                        <a:t>, T </a:t>
                      </a:r>
                      <a:r>
                        <a:rPr lang="en-US" sz="2000" kern="100" dirty="0" err="1">
                          <a:latin typeface="仿宋" panose="02010609060101010101" pitchFamily="49" charset="-122"/>
                          <a:ea typeface="仿宋" panose="02010609060101010101" pitchFamily="49" charset="-122"/>
                        </a:rPr>
                        <a:t>oldVal</a:t>
                      </a:r>
                      <a:r>
                        <a:rPr lang="en-US" sz="2000" kern="100" dirty="0">
                          <a:latin typeface="仿宋" panose="02010609060101010101" pitchFamily="49" charset="-122"/>
                          <a:ea typeface="仿宋" panose="02010609060101010101" pitchFamily="49" charset="-122"/>
                        </a:rPr>
                        <a:t>, T </a:t>
                      </a:r>
                      <a:r>
                        <a:rPr lang="en-US" sz="2000" kern="100" dirty="0" err="1">
                          <a:latin typeface="仿宋" panose="02010609060101010101" pitchFamily="49" charset="-122"/>
                          <a:ea typeface="仿宋" panose="02010609060101010101" pitchFamily="49" charset="-122"/>
                        </a:rPr>
                        <a:t>newVal</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使用元素</a:t>
                      </a:r>
                      <a:r>
                        <a:rPr lang="en-US" sz="2000" kern="100" dirty="0" err="1">
                          <a:latin typeface="仿宋" panose="02010609060101010101" pitchFamily="49" charset="-122"/>
                          <a:ea typeface="仿宋" panose="02010609060101010101" pitchFamily="49" charset="-122"/>
                        </a:rPr>
                        <a:t>newVal</a:t>
                      </a:r>
                      <a:r>
                        <a:rPr lang="zh-CN" sz="2000" kern="100" dirty="0">
                          <a:latin typeface="仿宋" panose="02010609060101010101" pitchFamily="49" charset="-122"/>
                          <a:ea typeface="仿宋" panose="02010609060101010101" pitchFamily="49" charset="-122"/>
                        </a:rPr>
                        <a:t>替换列表中出现的所有</a:t>
                      </a:r>
                      <a:r>
                        <a:rPr lang="en-US" sz="2000" kern="100" dirty="0" err="1">
                          <a:latin typeface="仿宋" panose="02010609060101010101" pitchFamily="49" charset="-122"/>
                          <a:ea typeface="仿宋" panose="02010609060101010101" pitchFamily="49" charset="-122"/>
                        </a:rPr>
                        <a:t>oldVal</a:t>
                      </a:r>
                      <a:r>
                        <a:rPr lang="zh-CN" sz="2000" kern="100" dirty="0">
                          <a:latin typeface="仿宋" panose="02010609060101010101" pitchFamily="49" charset="-122"/>
                          <a:ea typeface="仿宋" panose="02010609060101010101" pitchFamily="49" charset="-122"/>
                        </a:rPr>
                        <a:t>元素。</a:t>
                      </a:r>
                    </a:p>
                  </a:txBody>
                  <a:tcPr marL="68564" marR="68564" marT="0" marB="0" anchor="ctr"/>
                </a:tc>
                <a:extLst>
                  <a:ext uri="{0D108BD9-81ED-4DB2-BD59-A6C34878D82A}">
                    <a16:rowId xmlns:a16="http://schemas.microsoft.com/office/drawing/2014/main" val="10002"/>
                  </a:ext>
                </a:extLst>
              </a:tr>
              <a:tr h="457094">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void</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reverse(List </a:t>
                      </a:r>
                      <a:r>
                        <a:rPr lang="en-US" sz="2000" kern="100" dirty="0" err="1">
                          <a:latin typeface="仿宋" panose="02010609060101010101" pitchFamily="49" charset="-122"/>
                          <a:ea typeface="仿宋" panose="02010609060101010101" pitchFamily="49" charset="-122"/>
                        </a:rPr>
                        <a:t>list</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反转列表</a:t>
                      </a:r>
                      <a:r>
                        <a:rPr lang="en-US" sz="2000" kern="100" dirty="0">
                          <a:latin typeface="仿宋" panose="02010609060101010101" pitchFamily="49" charset="-122"/>
                          <a:ea typeface="仿宋" panose="02010609060101010101" pitchFamily="49" charset="-122"/>
                        </a:rPr>
                        <a:t>list</a:t>
                      </a:r>
                      <a:r>
                        <a:rPr lang="zh-CN" sz="2000" kern="100" dirty="0">
                          <a:latin typeface="仿宋" panose="02010609060101010101" pitchFamily="49" charset="-122"/>
                          <a:ea typeface="仿宋" panose="02010609060101010101" pitchFamily="49" charset="-122"/>
                        </a:rPr>
                        <a:t>中元素的顺序。</a:t>
                      </a:r>
                    </a:p>
                  </a:txBody>
                  <a:tcPr marL="68564" marR="68564" marT="0" marB="0" anchor="ctr"/>
                </a:tc>
                <a:extLst>
                  <a:ext uri="{0D108BD9-81ED-4DB2-BD59-A6C34878D82A}">
                    <a16:rowId xmlns:a16="http://schemas.microsoft.com/office/drawing/2014/main" val="10003"/>
                  </a:ext>
                </a:extLst>
              </a:tr>
              <a:tr h="548769">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void</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sort(List </a:t>
                      </a:r>
                      <a:r>
                        <a:rPr lang="en-US" sz="2000" kern="100" dirty="0" err="1">
                          <a:latin typeface="仿宋" panose="02010609060101010101" pitchFamily="49" charset="-122"/>
                          <a:ea typeface="仿宋" panose="02010609060101010101" pitchFamily="49" charset="-122"/>
                        </a:rPr>
                        <a:t>list</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按元素的自然顺序对列表</a:t>
                      </a:r>
                      <a:r>
                        <a:rPr lang="en-US" sz="2000" kern="100" dirty="0">
                          <a:latin typeface="仿宋" panose="02010609060101010101" pitchFamily="49" charset="-122"/>
                          <a:ea typeface="仿宋" panose="02010609060101010101" pitchFamily="49" charset="-122"/>
                        </a:rPr>
                        <a:t>list</a:t>
                      </a:r>
                      <a:r>
                        <a:rPr lang="zh-CN" sz="2000" kern="100" dirty="0">
                          <a:latin typeface="仿宋" panose="02010609060101010101" pitchFamily="49" charset="-122"/>
                          <a:ea typeface="仿宋" panose="02010609060101010101" pitchFamily="49" charset="-122"/>
                        </a:rPr>
                        <a:t>按升序进行排序。</a:t>
                      </a:r>
                    </a:p>
                  </a:txBody>
                  <a:tcPr marL="68564" marR="68564" marT="0" marB="0" anchor="ctr"/>
                </a:tc>
                <a:extLst>
                  <a:ext uri="{0D108BD9-81ED-4DB2-BD59-A6C34878D82A}">
                    <a16:rowId xmlns:a16="http://schemas.microsoft.com/office/drawing/2014/main" val="10004"/>
                  </a:ext>
                </a:extLst>
              </a:tr>
              <a:tr h="304729">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void</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sort(List </a:t>
                      </a:r>
                      <a:r>
                        <a:rPr lang="en-US" sz="2000" kern="100" dirty="0" err="1">
                          <a:latin typeface="仿宋" panose="02010609060101010101" pitchFamily="49" charset="-122"/>
                          <a:ea typeface="仿宋" panose="02010609060101010101" pitchFamily="49" charset="-122"/>
                        </a:rPr>
                        <a:t>list</a:t>
                      </a:r>
                      <a:r>
                        <a:rPr lang="en-US" sz="2000" kern="100" dirty="0">
                          <a:latin typeface="仿宋" panose="02010609060101010101" pitchFamily="49" charset="-122"/>
                          <a:ea typeface="仿宋" panose="02010609060101010101" pitchFamily="49" charset="-122"/>
                        </a:rPr>
                        <a:t>, Comparator c)</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按指定比较器产生的顺序对列表</a:t>
                      </a:r>
                      <a:r>
                        <a:rPr lang="en-US" sz="2000" kern="100" dirty="0">
                          <a:latin typeface="仿宋" panose="02010609060101010101" pitchFamily="49" charset="-122"/>
                          <a:ea typeface="仿宋" panose="02010609060101010101" pitchFamily="49" charset="-122"/>
                        </a:rPr>
                        <a:t>list</a:t>
                      </a:r>
                      <a:r>
                        <a:rPr lang="zh-CN" sz="2000" kern="100" dirty="0">
                          <a:latin typeface="仿宋" panose="02010609060101010101" pitchFamily="49" charset="-122"/>
                          <a:ea typeface="仿宋" panose="02010609060101010101" pitchFamily="49" charset="-122"/>
                        </a:rPr>
                        <a:t>进行排序。</a:t>
                      </a:r>
                    </a:p>
                  </a:txBody>
                  <a:tcPr marL="68564" marR="68564" marT="0" marB="0" anchor="ctr"/>
                </a:tc>
                <a:extLst>
                  <a:ext uri="{0D108BD9-81ED-4DB2-BD59-A6C34878D82A}">
                    <a16:rowId xmlns:a16="http://schemas.microsoft.com/office/drawing/2014/main" val="10005"/>
                  </a:ext>
                </a:extLst>
              </a:tr>
              <a:tr h="304729">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void</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swap(List </a:t>
                      </a:r>
                      <a:r>
                        <a:rPr lang="en-US" sz="2000" kern="100" dirty="0" err="1">
                          <a:latin typeface="仿宋" panose="02010609060101010101" pitchFamily="49" charset="-122"/>
                          <a:ea typeface="仿宋" panose="02010609060101010101" pitchFamily="49" charset="-122"/>
                        </a:rPr>
                        <a:t>list</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int</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i</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int</a:t>
                      </a:r>
                      <a:r>
                        <a:rPr lang="en-US" sz="2000" kern="100" dirty="0">
                          <a:latin typeface="仿宋" panose="02010609060101010101" pitchFamily="49" charset="-122"/>
                          <a:ea typeface="仿宋" panose="02010609060101010101" pitchFamily="49" charset="-122"/>
                        </a:rPr>
                        <a:t> j)</a:t>
                      </a:r>
                      <a:endParaRPr lang="zh-CN" sz="2000" kern="100" dirty="0">
                        <a:latin typeface="仿宋" panose="02010609060101010101" pitchFamily="49" charset="-122"/>
                        <a:ea typeface="仿宋" panose="02010609060101010101" pitchFamily="49" charset="-122"/>
                      </a:endParaRPr>
                    </a:p>
                  </a:txBody>
                  <a:tcPr marL="68564" marR="68564" marT="0" marB="0"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将列表</a:t>
                      </a:r>
                      <a:r>
                        <a:rPr lang="en-US" sz="2000" kern="100" dirty="0">
                          <a:latin typeface="仿宋" panose="02010609060101010101" pitchFamily="49" charset="-122"/>
                          <a:ea typeface="仿宋" panose="02010609060101010101" pitchFamily="49" charset="-122"/>
                        </a:rPr>
                        <a:t>list</a:t>
                      </a:r>
                      <a:r>
                        <a:rPr lang="zh-CN" sz="2000" kern="100" dirty="0">
                          <a:latin typeface="仿宋" panose="02010609060101010101" pitchFamily="49" charset="-122"/>
                          <a:ea typeface="仿宋" panose="02010609060101010101" pitchFamily="49" charset="-122"/>
                        </a:rPr>
                        <a:t>中第</a:t>
                      </a:r>
                      <a:r>
                        <a:rPr lang="en-US" sz="2000" kern="100" dirty="0" err="1">
                          <a:latin typeface="仿宋" panose="02010609060101010101" pitchFamily="49" charset="-122"/>
                          <a:ea typeface="仿宋" panose="02010609060101010101" pitchFamily="49" charset="-122"/>
                        </a:rPr>
                        <a:t>i</a:t>
                      </a:r>
                      <a:r>
                        <a:rPr lang="zh-CN" sz="2000" kern="100" dirty="0">
                          <a:latin typeface="仿宋" panose="02010609060101010101" pitchFamily="49" charset="-122"/>
                          <a:ea typeface="仿宋" panose="02010609060101010101" pitchFamily="49" charset="-122"/>
                        </a:rPr>
                        <a:t>位置和第</a:t>
                      </a:r>
                      <a:r>
                        <a:rPr lang="en-US" sz="2000" kern="100" dirty="0">
                          <a:latin typeface="仿宋" panose="02010609060101010101" pitchFamily="49" charset="-122"/>
                          <a:ea typeface="仿宋" panose="02010609060101010101" pitchFamily="49" charset="-122"/>
                        </a:rPr>
                        <a:t>j</a:t>
                      </a:r>
                      <a:r>
                        <a:rPr lang="zh-CN" sz="2000" kern="100" dirty="0">
                          <a:latin typeface="仿宋" panose="02010609060101010101" pitchFamily="49" charset="-122"/>
                          <a:ea typeface="仿宋" panose="02010609060101010101" pitchFamily="49" charset="-122"/>
                        </a:rPr>
                        <a:t>位置的元素进行互换。</a:t>
                      </a:r>
                    </a:p>
                  </a:txBody>
                  <a:tcPr marL="68564" marR="68564" marT="0" marB="0" anchor="ctr"/>
                </a:tc>
                <a:extLst>
                  <a:ext uri="{0D108BD9-81ED-4DB2-BD59-A6C34878D82A}">
                    <a16:rowId xmlns:a16="http://schemas.microsoft.com/office/drawing/2014/main" val="10006"/>
                  </a:ext>
                </a:extLst>
              </a:tr>
            </a:tbl>
          </a:graphicData>
        </a:graphic>
      </p:graphicFrame>
      <p:sp>
        <p:nvSpPr>
          <p:cNvPr id="17" name="Rectangle 1">
            <a:extLst>
              <a:ext uri="{FF2B5EF4-FFF2-40B4-BE49-F238E27FC236}">
                <a16:creationId xmlns:a16="http://schemas.microsoft.com/office/drawing/2014/main" id="{E1071B1D-B5DE-4CC1-955C-3CB41DA40BBF}"/>
              </a:ext>
            </a:extLst>
          </p:cNvPr>
          <p:cNvSpPr>
            <a:spLocks noChangeArrowheads="1"/>
          </p:cNvSpPr>
          <p:nvPr/>
        </p:nvSpPr>
        <p:spPr bwMode="auto">
          <a:xfrm>
            <a:off x="10664750" y="1769187"/>
            <a:ext cx="646181"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rPr>
              <a:t>续表</a:t>
            </a:r>
          </a:p>
        </p:txBody>
      </p:sp>
      <p:sp>
        <p:nvSpPr>
          <p:cNvPr id="18" name="矩形 17">
            <a:extLst>
              <a:ext uri="{FF2B5EF4-FFF2-40B4-BE49-F238E27FC236}">
                <a16:creationId xmlns:a16="http://schemas.microsoft.com/office/drawing/2014/main" id="{832BC853-DEF5-41E6-8352-6BC8BC1480C8}"/>
              </a:ext>
            </a:extLst>
          </p:cNvPr>
          <p:cNvSpPr/>
          <p:nvPr/>
        </p:nvSpPr>
        <p:spPr>
          <a:xfrm>
            <a:off x="2205" y="6095383"/>
            <a:ext cx="12189178" cy="7618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20" name="组合 19">
            <a:extLst>
              <a:ext uri="{FF2B5EF4-FFF2-40B4-BE49-F238E27FC236}">
                <a16:creationId xmlns:a16="http://schemas.microsoft.com/office/drawing/2014/main" id="{5C8C5BC5-DDBE-4751-A2B9-C7A41F0ED3EE}"/>
              </a:ext>
            </a:extLst>
          </p:cNvPr>
          <p:cNvGrpSpPr/>
          <p:nvPr/>
        </p:nvGrpSpPr>
        <p:grpSpPr>
          <a:xfrm>
            <a:off x="229958" y="6171565"/>
            <a:ext cx="352168" cy="455508"/>
            <a:chOff x="5449889" y="1293813"/>
            <a:chExt cx="352250" cy="455613"/>
          </a:xfrm>
          <a:solidFill>
            <a:srgbClr val="FFFF00"/>
          </a:solidFill>
        </p:grpSpPr>
        <p:sp>
          <p:nvSpPr>
            <p:cNvPr id="21" name="Freeform 125">
              <a:extLst>
                <a:ext uri="{FF2B5EF4-FFF2-40B4-BE49-F238E27FC236}">
                  <a16:creationId xmlns:a16="http://schemas.microsoft.com/office/drawing/2014/main" id="{4A7EA418-1049-4154-87A4-F7D92270F89A}"/>
                </a:ext>
              </a:extLst>
            </p:cNvPr>
            <p:cNvSpPr>
              <a:spLocks noEditPoints="1"/>
            </p:cNvSpPr>
            <p:nvPr/>
          </p:nvSpPr>
          <p:spPr bwMode="auto">
            <a:xfrm>
              <a:off x="5449889" y="12938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2" name="Freeform 126">
              <a:extLst>
                <a:ext uri="{FF2B5EF4-FFF2-40B4-BE49-F238E27FC236}">
                  <a16:creationId xmlns:a16="http://schemas.microsoft.com/office/drawing/2014/main" id="{1A532D12-1AB2-4EEE-BEB9-09723594C418}"/>
                </a:ext>
              </a:extLst>
            </p:cNvPr>
            <p:cNvSpPr>
              <a:spLocks noEditPoints="1"/>
            </p:cNvSpPr>
            <p:nvPr/>
          </p:nvSpPr>
          <p:spPr bwMode="auto">
            <a:xfrm>
              <a:off x="5575301" y="150653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23" name="内容占位符 2">
            <a:extLst>
              <a:ext uri="{FF2B5EF4-FFF2-40B4-BE49-F238E27FC236}">
                <a16:creationId xmlns:a16="http://schemas.microsoft.com/office/drawing/2014/main" id="{0BDD6850-5734-4A37-A4A8-FE3B7D17F8A1}"/>
              </a:ext>
            </a:extLst>
          </p:cNvPr>
          <p:cNvSpPr txBox="1">
            <a:spLocks/>
          </p:cNvSpPr>
          <p:nvPr/>
        </p:nvSpPr>
        <p:spPr>
          <a:xfrm>
            <a:off x="610870" y="6171565"/>
            <a:ext cx="11427355"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7.11】</a:t>
            </a:r>
            <a:r>
              <a:rPr lang="zh-CN" altLang="en-US" sz="2400" dirty="0">
                <a:solidFill>
                  <a:schemeClr val="bg1"/>
                </a:solidFill>
                <a:latin typeface="仿宋" panose="02010609060101010101" pitchFamily="49" charset="-122"/>
                <a:ea typeface="仿宋" panose="02010609060101010101" pitchFamily="49" charset="-122"/>
              </a:rPr>
              <a:t>有一个学生点名册，要求按学号进行排序。</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Example7_11.java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53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barn(inVertical)">
                                      <p:cBhvr>
                                        <p:cTn id="11" dur="500"/>
                                        <p:tgtEl>
                                          <p:spTgt spid="96"/>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additive="base">
                                        <p:cTn id="14" dur="500" fill="hold"/>
                                        <p:tgtEl>
                                          <p:spTgt spid="31"/>
                                        </p:tgtEl>
                                        <p:attrNameLst>
                                          <p:attrName>ppt_x</p:attrName>
                                        </p:attrNameLst>
                                      </p:cBhvr>
                                      <p:tavLst>
                                        <p:tav tm="0">
                                          <p:val>
                                            <p:strVal val="0-#ppt_w/2"/>
                                          </p:val>
                                        </p:tav>
                                        <p:tav tm="100000">
                                          <p:val>
                                            <p:strVal val="#ppt_x"/>
                                          </p:val>
                                        </p:tav>
                                      </p:tavLst>
                                    </p:anim>
                                    <p:anim calcmode="lin" valueType="num">
                                      <p:cBhvr additive="base">
                                        <p:cTn id="15" dur="500" fill="hold"/>
                                        <p:tgtEl>
                                          <p:spTgt spid="31"/>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0-#ppt_w/2"/>
                                          </p:val>
                                        </p:tav>
                                        <p:tav tm="100000">
                                          <p:val>
                                            <p:strVal val="#ppt_x"/>
                                          </p:val>
                                        </p:tav>
                                      </p:tavLst>
                                    </p:anim>
                                    <p:anim calcmode="lin" valueType="num">
                                      <p:cBhvr additive="base">
                                        <p:cTn id="19" dur="500" fill="hold"/>
                                        <p:tgtEl>
                                          <p:spTgt spid="17"/>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31"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par>
                          <p:cTn id="32" fill="hold">
                            <p:stCondLst>
                              <p:cond delay="500"/>
                            </p:stCondLst>
                            <p:childTnLst>
                              <p:par>
                                <p:cTn id="33" presetID="31"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fltVal val="0"/>
                                          </p:val>
                                        </p:tav>
                                        <p:tav tm="100000">
                                          <p:val>
                                            <p:strVal val="#ppt_w"/>
                                          </p:val>
                                        </p:tav>
                                      </p:tavLst>
                                    </p:anim>
                                    <p:anim calcmode="lin" valueType="num">
                                      <p:cBhvr>
                                        <p:cTn id="36" dur="1000" fill="hold"/>
                                        <p:tgtEl>
                                          <p:spTgt spid="20"/>
                                        </p:tgtEl>
                                        <p:attrNameLst>
                                          <p:attrName>ppt_h</p:attrName>
                                        </p:attrNameLst>
                                      </p:cBhvr>
                                      <p:tavLst>
                                        <p:tav tm="0">
                                          <p:val>
                                            <p:fltVal val="0"/>
                                          </p:val>
                                        </p:tav>
                                        <p:tav tm="100000">
                                          <p:val>
                                            <p:strVal val="#ppt_h"/>
                                          </p:val>
                                        </p:tav>
                                      </p:tavLst>
                                    </p:anim>
                                    <p:anim calcmode="lin" valueType="num">
                                      <p:cBhvr>
                                        <p:cTn id="37" dur="1000" fill="hold"/>
                                        <p:tgtEl>
                                          <p:spTgt spid="20"/>
                                        </p:tgtEl>
                                        <p:attrNameLst>
                                          <p:attrName>style.rotation</p:attrName>
                                        </p:attrNameLst>
                                      </p:cBhvr>
                                      <p:tavLst>
                                        <p:tav tm="0">
                                          <p:val>
                                            <p:fltVal val="90"/>
                                          </p:val>
                                        </p:tav>
                                        <p:tav tm="100000">
                                          <p:val>
                                            <p:fltVal val="0"/>
                                          </p:val>
                                        </p:tav>
                                      </p:tavLst>
                                    </p:anim>
                                    <p:animEffect transition="in" filter="fade">
                                      <p:cBhvr>
                                        <p:cTn id="38" dur="1000"/>
                                        <p:tgtEl>
                                          <p:spTgt spid="20"/>
                                        </p:tgtEl>
                                      </p:cBhvr>
                                    </p:animEffect>
                                  </p:childTnLst>
                                </p:cTn>
                              </p:par>
                            </p:childTnLst>
                          </p:cTn>
                        </p:par>
                        <p:par>
                          <p:cTn id="39" fill="hold">
                            <p:stCondLst>
                              <p:cond delay="1500"/>
                            </p:stCondLst>
                            <p:childTnLst>
                              <p:par>
                                <p:cTn id="40" presetID="2" presetClass="entr" presetSubtype="2"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1+#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6" grpId="0" animBg="1"/>
      <p:bldP spid="31" grpId="0"/>
      <p:bldP spid="17" grpId="0"/>
      <p:bldP spid="18" grpId="0" animBg="1"/>
      <p:bldP spid="2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Lambda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表达式</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F20517DB-5AB2-4B47-BF77-E1E995D1EEE8}"/>
              </a:ext>
            </a:extLst>
          </p:cNvPr>
          <p:cNvSpPr txBox="1">
            <a:spLocks/>
          </p:cNvSpPr>
          <p:nvPr/>
        </p:nvSpPr>
        <p:spPr>
          <a:xfrm>
            <a:off x="1113701" y="1996858"/>
            <a:ext cx="9538857"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a:lnSpc>
                <a:spcPct val="150000"/>
              </a:lnSpc>
            </a:pPr>
            <a:r>
              <a:rPr lang="en-US" altLang="zh-CN" sz="2400" dirty="0">
                <a:latin typeface="仿宋" panose="02010609060101010101" pitchFamily="49" charset="-122"/>
                <a:ea typeface="仿宋" panose="02010609060101010101" pitchFamily="49" charset="-122"/>
              </a:rPr>
              <a:t>Lambda</a:t>
            </a:r>
            <a:r>
              <a:rPr lang="zh-CN" altLang="en-US" sz="2400" dirty="0">
                <a:latin typeface="仿宋" panose="02010609060101010101" pitchFamily="49" charset="-122"/>
                <a:ea typeface="仿宋" panose="02010609060101010101" pitchFamily="49" charset="-122"/>
              </a:rPr>
              <a:t>表达式是</a:t>
            </a:r>
            <a:r>
              <a:rPr lang="en-US" altLang="zh-CN" sz="2400" dirty="0">
                <a:latin typeface="仿宋" panose="02010609060101010101" pitchFamily="49" charset="-122"/>
                <a:ea typeface="仿宋" panose="02010609060101010101" pitchFamily="49" charset="-122"/>
              </a:rPr>
              <a:t>Java 1.8</a:t>
            </a:r>
            <a:r>
              <a:rPr lang="zh-CN" altLang="en-US" sz="2400" dirty="0">
                <a:latin typeface="仿宋" panose="02010609060101010101" pitchFamily="49" charset="-122"/>
                <a:ea typeface="仿宋" panose="02010609060101010101" pitchFamily="49" charset="-122"/>
              </a:rPr>
              <a:t>中新增的一种特性。</a:t>
            </a:r>
          </a:p>
          <a:p>
            <a:pPr>
              <a:lnSpc>
                <a:spcPct val="150000"/>
              </a:lnSpc>
            </a:pPr>
            <a:r>
              <a:rPr lang="en-US" altLang="zh-CN" sz="2400" dirty="0">
                <a:latin typeface="仿宋" panose="02010609060101010101" pitchFamily="49" charset="-122"/>
                <a:ea typeface="仿宋" panose="02010609060101010101" pitchFamily="49" charset="-122"/>
              </a:rPr>
              <a:t>Lambda</a:t>
            </a:r>
            <a:r>
              <a:rPr lang="zh-CN" altLang="en-US" sz="2400" dirty="0">
                <a:latin typeface="仿宋" panose="02010609060101010101" pitchFamily="49" charset="-122"/>
                <a:ea typeface="仿宋" panose="02010609060101010101" pitchFamily="49" charset="-122"/>
              </a:rPr>
              <a:t>表达式用更少的代码实现同样的功能。</a:t>
            </a:r>
          </a:p>
          <a:p>
            <a:pPr>
              <a:lnSpc>
                <a:spcPct val="150000"/>
              </a:lnSpc>
            </a:pPr>
            <a:r>
              <a:rPr lang="zh-CN" altLang="en-US" sz="2400" dirty="0">
                <a:latin typeface="仿宋" panose="02010609060101010101" pitchFamily="49" charset="-122"/>
                <a:ea typeface="仿宋" panose="02010609060101010101" pitchFamily="49" charset="-122"/>
              </a:rPr>
              <a:t>代码更简洁紧凑，支持大集合的并行操作。</a:t>
            </a:r>
          </a:p>
          <a:p>
            <a:pPr>
              <a:lnSpc>
                <a:spcPct val="150000"/>
              </a:lnSpc>
            </a:pPr>
            <a:r>
              <a:rPr lang="en-US" altLang="zh-CN" sz="2400" dirty="0">
                <a:latin typeface="仿宋" panose="02010609060101010101" pitchFamily="49" charset="-122"/>
                <a:ea typeface="仿宋" panose="02010609060101010101" pitchFamily="49" charset="-122"/>
              </a:rPr>
              <a:t>Java 1.8</a:t>
            </a:r>
            <a:r>
              <a:rPr lang="zh-CN" altLang="en-US" sz="2400" dirty="0">
                <a:latin typeface="仿宋" panose="02010609060101010101" pitchFamily="49" charset="-122"/>
                <a:ea typeface="仿宋" panose="02010609060101010101" pitchFamily="49" charset="-122"/>
              </a:rPr>
              <a:t>新增了</a:t>
            </a:r>
            <a:r>
              <a:rPr lang="en-US" altLang="zh-CN" sz="2400" dirty="0" err="1">
                <a:latin typeface="仿宋" panose="02010609060101010101" pitchFamily="49" charset="-122"/>
                <a:ea typeface="仿宋" panose="02010609060101010101" pitchFamily="49" charset="-122"/>
              </a:rPr>
              <a:t>java.util.stream</a:t>
            </a:r>
            <a:r>
              <a:rPr lang="zh-CN" altLang="en-US" sz="2400" dirty="0">
                <a:latin typeface="仿宋" panose="02010609060101010101" pitchFamily="49" charset="-122"/>
                <a:ea typeface="仿宋" panose="02010609060101010101" pitchFamily="49" charset="-122"/>
              </a:rPr>
              <a:t>和</a:t>
            </a:r>
            <a:r>
              <a:rPr lang="en-US" altLang="zh-CN" sz="2400" dirty="0" err="1">
                <a:latin typeface="仿宋" panose="02010609060101010101" pitchFamily="49" charset="-122"/>
                <a:ea typeface="仿宋" panose="02010609060101010101" pitchFamily="49" charset="-122"/>
              </a:rPr>
              <a:t>java.util.function</a:t>
            </a:r>
            <a:r>
              <a:rPr lang="zh-CN" altLang="en-US" sz="2400" dirty="0">
                <a:latin typeface="仿宋" panose="02010609060101010101" pitchFamily="49" charset="-122"/>
                <a:ea typeface="仿宋" panose="02010609060101010101" pitchFamily="49" charset="-122"/>
              </a:rPr>
              <a:t>两个包用于扩展集合的操作。</a:t>
            </a:r>
          </a:p>
          <a:p>
            <a:pPr>
              <a:lnSpc>
                <a:spcPct val="150000"/>
              </a:lnSpc>
            </a:pP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2686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30">
                                            <p:txEl>
                                              <p:pRg st="0" end="0"/>
                                            </p:txEl>
                                          </p:spTgt>
                                        </p:tgtEl>
                                        <p:attrNameLst>
                                          <p:attrName>style.visibility</p:attrName>
                                        </p:attrNameLst>
                                      </p:cBhvr>
                                      <p:to>
                                        <p:strVal val="visible"/>
                                      </p:to>
                                    </p:set>
                                    <p:anim calcmode="lin" valueType="num">
                                      <p:cBhvr additive="base">
                                        <p:cTn id="24"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30">
                                            <p:txEl>
                                              <p:pRg st="1" end="1"/>
                                            </p:txEl>
                                          </p:spTgt>
                                        </p:tgtEl>
                                        <p:attrNameLst>
                                          <p:attrName>style.visibility</p:attrName>
                                        </p:attrNameLst>
                                      </p:cBhvr>
                                      <p:to>
                                        <p:strVal val="visible"/>
                                      </p:to>
                                    </p:set>
                                    <p:anim calcmode="lin" valueType="num">
                                      <p:cBhvr additive="base">
                                        <p:cTn id="30"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30">
                                            <p:txEl>
                                              <p:pRg st="2" end="2"/>
                                            </p:txEl>
                                          </p:spTgt>
                                        </p:tgtEl>
                                        <p:attrNameLst>
                                          <p:attrName>style.visibility</p:attrName>
                                        </p:attrNameLst>
                                      </p:cBhvr>
                                      <p:to>
                                        <p:strVal val="visible"/>
                                      </p:to>
                                    </p:set>
                                    <p:anim calcmode="lin" valueType="num">
                                      <p:cBhvr additive="base">
                                        <p:cTn id="36"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30">
                                            <p:txEl>
                                              <p:pRg st="3" end="3"/>
                                            </p:txEl>
                                          </p:spTgt>
                                        </p:tgtEl>
                                        <p:attrNameLst>
                                          <p:attrName>style.visibility</p:attrName>
                                        </p:attrNameLst>
                                      </p:cBhvr>
                                      <p:to>
                                        <p:strVal val="visible"/>
                                      </p:to>
                                    </p:set>
                                    <p:anim calcmode="lin" valueType="num">
                                      <p:cBhvr additive="base">
                                        <p:cTn id="42" dur="500" fill="hold"/>
                                        <p:tgtEl>
                                          <p:spTgt spid="30">
                                            <p:txEl>
                                              <p:pRg st="3" end="3"/>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0">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30"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Lambda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表达式</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68C2446D-084F-43DE-B495-DEE142325D4B}"/>
              </a:ext>
            </a:extLst>
          </p:cNvPr>
          <p:cNvSpPr txBox="1">
            <a:spLocks/>
          </p:cNvSpPr>
          <p:nvPr/>
        </p:nvSpPr>
        <p:spPr>
          <a:xfrm>
            <a:off x="1000054" y="2066601"/>
            <a:ext cx="10189070"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a:lnSpc>
                <a:spcPct val="150000"/>
              </a:lnSpc>
            </a:pPr>
            <a:r>
              <a:rPr lang="en-US" altLang="zh-CN" sz="2400" dirty="0">
                <a:latin typeface="仿宋" panose="02010609060101010101" pitchFamily="49" charset="-122"/>
                <a:ea typeface="仿宋" panose="02010609060101010101" pitchFamily="49" charset="-122"/>
              </a:rPr>
              <a:t>stream</a:t>
            </a:r>
            <a:r>
              <a:rPr lang="zh-CN" altLang="en-US" sz="2400" dirty="0">
                <a:latin typeface="仿宋" panose="02010609060101010101" pitchFamily="49" charset="-122"/>
                <a:ea typeface="仿宋" panose="02010609060101010101" pitchFamily="49" charset="-122"/>
              </a:rPr>
              <a:t>可以在集合上建立一个管道流，进入流的集合元素可以进行一些中间操作，如对元素进行条件过滤。</a:t>
            </a:r>
            <a:endParaRPr lang="en-US" altLang="zh-CN" sz="2400" dirty="0">
              <a:latin typeface="仿宋" panose="02010609060101010101" pitchFamily="49" charset="-122"/>
              <a:ea typeface="仿宋" panose="02010609060101010101" pitchFamily="49" charset="-122"/>
            </a:endParaRPr>
          </a:p>
          <a:p>
            <a:pPr>
              <a:lnSpc>
                <a:spcPct val="150000"/>
              </a:lnSpc>
            </a:pPr>
            <a:r>
              <a:rPr lang="zh-CN" altLang="en-US" sz="2400" dirty="0">
                <a:latin typeface="仿宋" panose="02010609060101010101" pitchFamily="49" charset="-122"/>
                <a:ea typeface="仿宋" panose="02010609060101010101" pitchFamily="49" charset="-122"/>
              </a:rPr>
              <a:t>条件的给定就要使用</a:t>
            </a:r>
            <a:r>
              <a:rPr lang="en-US" altLang="zh-CN" sz="2400" dirty="0">
                <a:latin typeface="仿宋" panose="02010609060101010101" pitchFamily="49" charset="-122"/>
                <a:ea typeface="仿宋" panose="02010609060101010101" pitchFamily="49" charset="-122"/>
              </a:rPr>
              <a:t>function</a:t>
            </a:r>
            <a:r>
              <a:rPr lang="zh-CN" altLang="en-US" sz="2400" dirty="0">
                <a:latin typeface="仿宋" panose="02010609060101010101" pitchFamily="49" charset="-122"/>
                <a:ea typeface="仿宋" panose="02010609060101010101" pitchFamily="49" charset="-122"/>
              </a:rPr>
              <a:t>包中的类完成；最后可以对符合条件的元素进行相关处理，如字符转换，数据计算等。</a:t>
            </a:r>
          </a:p>
          <a:p>
            <a:pPr>
              <a:lnSpc>
                <a:spcPct val="150000"/>
              </a:lnSpc>
            </a:pPr>
            <a:r>
              <a:rPr lang="en-US" altLang="zh-CN" sz="2400" dirty="0">
                <a:latin typeface="仿宋" panose="02010609060101010101" pitchFamily="49" charset="-122"/>
                <a:ea typeface="仿宋" panose="02010609060101010101" pitchFamily="49" charset="-122"/>
              </a:rPr>
              <a:t>Lambda</a:t>
            </a:r>
            <a:r>
              <a:rPr lang="zh-CN" altLang="en-US" sz="2400" dirty="0">
                <a:latin typeface="仿宋" panose="02010609060101010101" pitchFamily="49" charset="-122"/>
                <a:ea typeface="仿宋" panose="02010609060101010101" pitchFamily="49" charset="-122"/>
              </a:rPr>
              <a:t>表达式配合这两个包的应用，大大增强了对集合的处理能力。</a:t>
            </a:r>
          </a:p>
          <a:p>
            <a:pPr>
              <a:lnSpc>
                <a:spcPct val="150000"/>
              </a:lnSpc>
            </a:pP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5355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8">
                                            <p:txEl>
                                              <p:pRg st="0" end="0"/>
                                            </p:txEl>
                                          </p:spTgt>
                                        </p:tgtEl>
                                        <p:attrNameLst>
                                          <p:attrName>style.visibility</p:attrName>
                                        </p:attrNameLst>
                                      </p:cBhvr>
                                      <p:to>
                                        <p:strVal val="visible"/>
                                      </p:to>
                                    </p:set>
                                    <p:anim calcmode="lin" valueType="num">
                                      <p:cBhvr additive="base">
                                        <p:cTn id="24"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8">
                                            <p:txEl>
                                              <p:pRg st="1" end="1"/>
                                            </p:txEl>
                                          </p:spTgt>
                                        </p:tgtEl>
                                        <p:attrNameLst>
                                          <p:attrName>style.visibility</p:attrName>
                                        </p:attrNameLst>
                                      </p:cBhvr>
                                      <p:to>
                                        <p:strVal val="visible"/>
                                      </p:to>
                                    </p:set>
                                    <p:anim calcmode="lin" valueType="num">
                                      <p:cBhvr additive="base">
                                        <p:cTn id="30" dur="500" fill="hold"/>
                                        <p:tgtEl>
                                          <p:spTgt spid="28">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28">
                                            <p:txEl>
                                              <p:pRg st="2" end="2"/>
                                            </p:txEl>
                                          </p:spTgt>
                                        </p:tgtEl>
                                        <p:attrNameLst>
                                          <p:attrName>style.visibility</p:attrName>
                                        </p:attrNameLst>
                                      </p:cBhvr>
                                      <p:to>
                                        <p:strVal val="visible"/>
                                      </p:to>
                                    </p:set>
                                    <p:anim calcmode="lin" valueType="num">
                                      <p:cBhvr additive="base">
                                        <p:cTn id="36" dur="500" fill="hold"/>
                                        <p:tgtEl>
                                          <p:spTgt spid="28">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8"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Lambda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表达式</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Rectangle 1">
            <a:extLst>
              <a:ext uri="{FF2B5EF4-FFF2-40B4-BE49-F238E27FC236}">
                <a16:creationId xmlns:a16="http://schemas.microsoft.com/office/drawing/2014/main" id="{AB4E3B6F-A4D1-463C-9C42-BDFB312A2B0D}"/>
              </a:ext>
            </a:extLst>
          </p:cNvPr>
          <p:cNvSpPr>
            <a:spLocks noChangeArrowheads="1"/>
          </p:cNvSpPr>
          <p:nvPr/>
        </p:nvSpPr>
        <p:spPr bwMode="auto">
          <a:xfrm>
            <a:off x="876097" y="2021256"/>
            <a:ext cx="10436984" cy="3865267"/>
          </a:xfrm>
          <a:prstGeom prst="rect">
            <a:avLst/>
          </a:prstGeom>
          <a:noFill/>
          <a:ln w="9525">
            <a:noFill/>
            <a:miter lim="800000"/>
            <a:headEnd/>
            <a:tailEnd/>
          </a:ln>
          <a:effectLst/>
        </p:spPr>
        <p:txBody>
          <a:bodyPr vert="horz" wrap="square" lIns="91419" tIns="45709" rIns="91419" bIns="45709" numCol="1" anchor="ctr" anchorCtr="0" compatLnSpc="1">
            <a:prstTxWarp prst="textNoShape">
              <a:avLst/>
            </a:prstTxWarp>
            <a:spAutoFit/>
          </a:bodyPr>
          <a:lstStyle/>
          <a:p>
            <a:pPr indent="457109" defTabSz="914217" fontAlgn="base">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Lambda</a:t>
            </a:r>
            <a:r>
              <a:rPr lang="zh-CN" altLang="en-US" sz="2400" dirty="0">
                <a:latin typeface="仿宋" panose="02010609060101010101" pitchFamily="49" charset="-122"/>
                <a:ea typeface="仿宋" panose="02010609060101010101" pitchFamily="49" charset="-122"/>
                <a:cs typeface="Times New Roman" pitchFamily="18" charset="0"/>
              </a:rPr>
              <a:t>语法格式：</a:t>
            </a:r>
            <a:endParaRPr lang="zh-CN" altLang="en-US" sz="2400" dirty="0">
              <a:latin typeface="仿宋" panose="02010609060101010101" pitchFamily="49" charset="-122"/>
              <a:ea typeface="仿宋" panose="02010609060101010101" pitchFamily="49" charset="-122"/>
            </a:endParaRPr>
          </a:p>
          <a:p>
            <a:pPr indent="1072935"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(parameters)-&gt;expression </a:t>
            </a:r>
            <a:r>
              <a:rPr lang="zh-CN" altLang="en-US" sz="2400" dirty="0">
                <a:latin typeface="仿宋" panose="02010609060101010101" pitchFamily="49" charset="-122"/>
                <a:ea typeface="仿宋" panose="02010609060101010101" pitchFamily="49" charset="-122"/>
                <a:cs typeface="Times New Roman" pitchFamily="18" charset="0"/>
              </a:rPr>
              <a:t>或者</a:t>
            </a:r>
            <a:endParaRPr lang="zh-CN" altLang="en-US" sz="2400" dirty="0">
              <a:latin typeface="仿宋" panose="02010609060101010101" pitchFamily="49" charset="-122"/>
              <a:ea typeface="仿宋" panose="02010609060101010101" pitchFamily="49" charset="-122"/>
            </a:endParaRPr>
          </a:p>
          <a:p>
            <a:pPr indent="1072935"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(parameters)-&gt;{statements;} </a:t>
            </a:r>
            <a:endParaRPr lang="en-US" altLang="zh-CN" sz="2400" dirty="0">
              <a:latin typeface="仿宋" panose="02010609060101010101" pitchFamily="49" charset="-122"/>
              <a:ea typeface="仿宋" panose="02010609060101010101" pitchFamily="49" charset="-122"/>
            </a:endParaRPr>
          </a:p>
          <a:p>
            <a:pPr indent="457109"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Lambda</a:t>
            </a:r>
            <a:r>
              <a:rPr lang="zh-CN" altLang="en-US" sz="2400" dirty="0">
                <a:latin typeface="仿宋" panose="02010609060101010101" pitchFamily="49" charset="-122"/>
                <a:ea typeface="仿宋" panose="02010609060101010101" pitchFamily="49" charset="-122"/>
                <a:cs typeface="Times New Roman" pitchFamily="18" charset="0"/>
              </a:rPr>
              <a:t>表达式由三部分组成： </a:t>
            </a:r>
            <a:endParaRPr lang="zh-CN" altLang="en-US" sz="2400" dirty="0">
              <a:latin typeface="仿宋" panose="02010609060101010101" pitchFamily="49" charset="-122"/>
              <a:ea typeface="仿宋" panose="02010609060101010101" pitchFamily="49" charset="-122"/>
            </a:endParaRPr>
          </a:p>
          <a:p>
            <a:pPr marL="85708" indent="987228"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parameters</a:t>
            </a:r>
            <a:r>
              <a:rPr lang="zh-CN" altLang="en-US" sz="2400" dirty="0">
                <a:latin typeface="仿宋" panose="02010609060101010101" pitchFamily="49" charset="-122"/>
                <a:ea typeface="仿宋" panose="02010609060101010101" pitchFamily="49" charset="-122"/>
                <a:cs typeface="Times New Roman" pitchFamily="18" charset="0"/>
              </a:rPr>
              <a:t>：形参列表。 </a:t>
            </a:r>
            <a:endParaRPr lang="zh-CN" altLang="en-US" sz="2400" dirty="0">
              <a:latin typeface="仿宋" panose="02010609060101010101" pitchFamily="49" charset="-122"/>
              <a:ea typeface="仿宋" panose="02010609060101010101" pitchFamily="49" charset="-122"/>
            </a:endParaRPr>
          </a:p>
          <a:p>
            <a:pPr marL="85708" indent="987228" defTabSz="914217" eaLnBrk="0" fontAlgn="base" hangingPunct="0">
              <a:lnSpc>
                <a:spcPct val="130000"/>
              </a:lnSpc>
              <a:spcBef>
                <a:spcPct val="0"/>
              </a:spcBef>
              <a:spcAft>
                <a:spcPct val="0"/>
              </a:spcAft>
            </a:pPr>
            <a:r>
              <a:rPr lang="en-US" altLang="zh-CN" sz="2400" dirty="0">
                <a:latin typeface="仿宋" panose="02010609060101010101" pitchFamily="49" charset="-122"/>
                <a:ea typeface="仿宋" panose="02010609060101010101" pitchFamily="49" charset="-122"/>
                <a:cs typeface="Times New Roman" pitchFamily="18" charset="0"/>
              </a:rPr>
              <a:t>-&gt; </a:t>
            </a:r>
            <a:r>
              <a:rPr lang="zh-CN" altLang="en-US" sz="2400" dirty="0">
                <a:latin typeface="仿宋" panose="02010609060101010101" pitchFamily="49" charset="-122"/>
                <a:ea typeface="仿宋" panose="02010609060101010101" pitchFamily="49" charset="-122"/>
                <a:cs typeface="Times New Roman" pitchFamily="18" charset="0"/>
              </a:rPr>
              <a:t>：表示为“被用于”。</a:t>
            </a:r>
          </a:p>
          <a:p>
            <a:pPr marL="2328397" indent="-1255462" defTabSz="914217" eaLnBrk="0" fontAlgn="base" hangingPunct="0">
              <a:lnSpc>
                <a:spcPct val="130000"/>
              </a:lnSpc>
              <a:spcBef>
                <a:spcPct val="0"/>
              </a:spcBef>
              <a:spcAft>
                <a:spcPct val="0"/>
              </a:spcAft>
            </a:pPr>
            <a:r>
              <a:rPr lang="zh-CN" altLang="en-US" sz="2400" dirty="0">
                <a:latin typeface="仿宋" panose="02010609060101010101" pitchFamily="49" charset="-122"/>
                <a:ea typeface="仿宋" panose="02010609060101010101" pitchFamily="49" charset="-122"/>
                <a:cs typeface="Times New Roman" pitchFamily="18" charset="0"/>
              </a:rPr>
              <a:t>方法体：可以是表达式也可以是代码块，实现函数接口中的方法。方法体可以有返回值也可以没有返回值。</a:t>
            </a:r>
            <a:r>
              <a:rPr lang="zh-CN" altLang="en-US" sz="2400" dirty="0">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27237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9">
                                            <p:txEl>
                                              <p:pRg st="0" end="0"/>
                                            </p:txEl>
                                          </p:spTgt>
                                        </p:tgtEl>
                                        <p:attrNameLst>
                                          <p:attrName>style.visibility</p:attrName>
                                        </p:attrNameLst>
                                      </p:cBhvr>
                                      <p:to>
                                        <p:strVal val="visible"/>
                                      </p:to>
                                    </p:set>
                                    <p:anim calcmode="lin" valueType="num">
                                      <p:cBhvr additive="base">
                                        <p:cTn id="24"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31" presetClass="entr" presetSubtype="0" fill="hold" nodeType="afterEffect">
                                  <p:stCondLst>
                                    <p:cond delay="0"/>
                                  </p:stCondLst>
                                  <p:childTnLst>
                                    <p:set>
                                      <p:cBhvr>
                                        <p:cTn id="28" dur="1" fill="hold">
                                          <p:stCondLst>
                                            <p:cond delay="0"/>
                                          </p:stCondLst>
                                        </p:cTn>
                                        <p:tgtEl>
                                          <p:spTgt spid="29">
                                            <p:txEl>
                                              <p:pRg st="1" end="1"/>
                                            </p:txEl>
                                          </p:spTgt>
                                        </p:tgtEl>
                                        <p:attrNameLst>
                                          <p:attrName>style.visibility</p:attrName>
                                        </p:attrNameLst>
                                      </p:cBhvr>
                                      <p:to>
                                        <p:strVal val="visible"/>
                                      </p:to>
                                    </p:set>
                                    <p:anim calcmode="lin" valueType="num">
                                      <p:cBhvr>
                                        <p:cTn id="29" dur="1000" fill="hold"/>
                                        <p:tgtEl>
                                          <p:spTgt spid="29">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29">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29">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29">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29">
                                            <p:txEl>
                                              <p:pRg st="2" end="2"/>
                                            </p:txEl>
                                          </p:spTgt>
                                        </p:tgtEl>
                                        <p:attrNameLst>
                                          <p:attrName>style.visibility</p:attrName>
                                        </p:attrNameLst>
                                      </p:cBhvr>
                                      <p:to>
                                        <p:strVal val="visible"/>
                                      </p:to>
                                    </p:set>
                                    <p:anim calcmode="lin" valueType="num">
                                      <p:cBhvr>
                                        <p:cTn id="35" dur="1000" fill="hold"/>
                                        <p:tgtEl>
                                          <p:spTgt spid="29">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29">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29">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2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29">
                                            <p:txEl>
                                              <p:pRg st="3" end="3"/>
                                            </p:txEl>
                                          </p:spTgt>
                                        </p:tgtEl>
                                        <p:attrNameLst>
                                          <p:attrName>style.visibility</p:attrName>
                                        </p:attrNameLst>
                                      </p:cBhvr>
                                      <p:to>
                                        <p:strVal val="visible"/>
                                      </p:to>
                                    </p:set>
                                    <p:anim calcmode="lin" valueType="num">
                                      <p:cBhvr additive="base">
                                        <p:cTn id="43"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par>
                          <p:cTn id="45" fill="hold">
                            <p:stCondLst>
                              <p:cond delay="500"/>
                            </p:stCondLst>
                            <p:childTnLst>
                              <p:par>
                                <p:cTn id="46" presetID="31" presetClass="entr" presetSubtype="0" fill="hold" nodeType="afterEffect">
                                  <p:stCondLst>
                                    <p:cond delay="0"/>
                                  </p:stCondLst>
                                  <p:childTnLst>
                                    <p:set>
                                      <p:cBhvr>
                                        <p:cTn id="47" dur="1" fill="hold">
                                          <p:stCondLst>
                                            <p:cond delay="0"/>
                                          </p:stCondLst>
                                        </p:cTn>
                                        <p:tgtEl>
                                          <p:spTgt spid="29">
                                            <p:txEl>
                                              <p:pRg st="4" end="4"/>
                                            </p:txEl>
                                          </p:spTgt>
                                        </p:tgtEl>
                                        <p:attrNameLst>
                                          <p:attrName>style.visibility</p:attrName>
                                        </p:attrNameLst>
                                      </p:cBhvr>
                                      <p:to>
                                        <p:strVal val="visible"/>
                                      </p:to>
                                    </p:set>
                                    <p:anim calcmode="lin" valueType="num">
                                      <p:cBhvr>
                                        <p:cTn id="48" dur="1000" fill="hold"/>
                                        <p:tgtEl>
                                          <p:spTgt spid="29">
                                            <p:txEl>
                                              <p:pRg st="4" end="4"/>
                                            </p:txEl>
                                          </p:spTgt>
                                        </p:tgtEl>
                                        <p:attrNameLst>
                                          <p:attrName>ppt_w</p:attrName>
                                        </p:attrNameLst>
                                      </p:cBhvr>
                                      <p:tavLst>
                                        <p:tav tm="0">
                                          <p:val>
                                            <p:fltVal val="0"/>
                                          </p:val>
                                        </p:tav>
                                        <p:tav tm="100000">
                                          <p:val>
                                            <p:strVal val="#ppt_w"/>
                                          </p:val>
                                        </p:tav>
                                      </p:tavLst>
                                    </p:anim>
                                    <p:anim calcmode="lin" valueType="num">
                                      <p:cBhvr>
                                        <p:cTn id="49" dur="1000" fill="hold"/>
                                        <p:tgtEl>
                                          <p:spTgt spid="29">
                                            <p:txEl>
                                              <p:pRg st="4" end="4"/>
                                            </p:txEl>
                                          </p:spTgt>
                                        </p:tgtEl>
                                        <p:attrNameLst>
                                          <p:attrName>ppt_h</p:attrName>
                                        </p:attrNameLst>
                                      </p:cBhvr>
                                      <p:tavLst>
                                        <p:tav tm="0">
                                          <p:val>
                                            <p:fltVal val="0"/>
                                          </p:val>
                                        </p:tav>
                                        <p:tav tm="100000">
                                          <p:val>
                                            <p:strVal val="#ppt_h"/>
                                          </p:val>
                                        </p:tav>
                                      </p:tavLst>
                                    </p:anim>
                                    <p:anim calcmode="lin" valueType="num">
                                      <p:cBhvr>
                                        <p:cTn id="50" dur="1000" fill="hold"/>
                                        <p:tgtEl>
                                          <p:spTgt spid="29">
                                            <p:txEl>
                                              <p:pRg st="4" end="4"/>
                                            </p:txEl>
                                          </p:spTgt>
                                        </p:tgtEl>
                                        <p:attrNameLst>
                                          <p:attrName>style.rotation</p:attrName>
                                        </p:attrNameLst>
                                      </p:cBhvr>
                                      <p:tavLst>
                                        <p:tav tm="0">
                                          <p:val>
                                            <p:fltVal val="90"/>
                                          </p:val>
                                        </p:tav>
                                        <p:tav tm="100000">
                                          <p:val>
                                            <p:fltVal val="0"/>
                                          </p:val>
                                        </p:tav>
                                      </p:tavLst>
                                    </p:anim>
                                    <p:animEffect transition="in" filter="fade">
                                      <p:cBhvr>
                                        <p:cTn id="51" dur="1000"/>
                                        <p:tgtEl>
                                          <p:spTgt spid="29">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29">
                                            <p:txEl>
                                              <p:pRg st="5" end="5"/>
                                            </p:txEl>
                                          </p:spTgt>
                                        </p:tgtEl>
                                        <p:attrNameLst>
                                          <p:attrName>style.visibility</p:attrName>
                                        </p:attrNameLst>
                                      </p:cBhvr>
                                      <p:to>
                                        <p:strVal val="visible"/>
                                      </p:to>
                                    </p:set>
                                    <p:anim calcmode="lin" valueType="num">
                                      <p:cBhvr>
                                        <p:cTn id="56" dur="1000" fill="hold"/>
                                        <p:tgtEl>
                                          <p:spTgt spid="29">
                                            <p:txEl>
                                              <p:pRg st="5" end="5"/>
                                            </p:txEl>
                                          </p:spTgt>
                                        </p:tgtEl>
                                        <p:attrNameLst>
                                          <p:attrName>ppt_w</p:attrName>
                                        </p:attrNameLst>
                                      </p:cBhvr>
                                      <p:tavLst>
                                        <p:tav tm="0">
                                          <p:val>
                                            <p:fltVal val="0"/>
                                          </p:val>
                                        </p:tav>
                                        <p:tav tm="100000">
                                          <p:val>
                                            <p:strVal val="#ppt_w"/>
                                          </p:val>
                                        </p:tav>
                                      </p:tavLst>
                                    </p:anim>
                                    <p:anim calcmode="lin" valueType="num">
                                      <p:cBhvr>
                                        <p:cTn id="57" dur="1000" fill="hold"/>
                                        <p:tgtEl>
                                          <p:spTgt spid="29">
                                            <p:txEl>
                                              <p:pRg st="5" end="5"/>
                                            </p:txEl>
                                          </p:spTgt>
                                        </p:tgtEl>
                                        <p:attrNameLst>
                                          <p:attrName>ppt_h</p:attrName>
                                        </p:attrNameLst>
                                      </p:cBhvr>
                                      <p:tavLst>
                                        <p:tav tm="0">
                                          <p:val>
                                            <p:fltVal val="0"/>
                                          </p:val>
                                        </p:tav>
                                        <p:tav tm="100000">
                                          <p:val>
                                            <p:strVal val="#ppt_h"/>
                                          </p:val>
                                        </p:tav>
                                      </p:tavLst>
                                    </p:anim>
                                    <p:anim calcmode="lin" valueType="num">
                                      <p:cBhvr>
                                        <p:cTn id="58" dur="1000" fill="hold"/>
                                        <p:tgtEl>
                                          <p:spTgt spid="29">
                                            <p:txEl>
                                              <p:pRg st="5" end="5"/>
                                            </p:txEl>
                                          </p:spTgt>
                                        </p:tgtEl>
                                        <p:attrNameLst>
                                          <p:attrName>style.rotation</p:attrName>
                                        </p:attrNameLst>
                                      </p:cBhvr>
                                      <p:tavLst>
                                        <p:tav tm="0">
                                          <p:val>
                                            <p:fltVal val="90"/>
                                          </p:val>
                                        </p:tav>
                                        <p:tav tm="100000">
                                          <p:val>
                                            <p:fltVal val="0"/>
                                          </p:val>
                                        </p:tav>
                                      </p:tavLst>
                                    </p:anim>
                                    <p:animEffect transition="in" filter="fade">
                                      <p:cBhvr>
                                        <p:cTn id="59" dur="1000"/>
                                        <p:tgtEl>
                                          <p:spTgt spid="29">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29">
                                            <p:txEl>
                                              <p:pRg st="6" end="6"/>
                                            </p:txEl>
                                          </p:spTgt>
                                        </p:tgtEl>
                                        <p:attrNameLst>
                                          <p:attrName>style.visibility</p:attrName>
                                        </p:attrNameLst>
                                      </p:cBhvr>
                                      <p:to>
                                        <p:strVal val="visible"/>
                                      </p:to>
                                    </p:set>
                                    <p:anim calcmode="lin" valueType="num">
                                      <p:cBhvr>
                                        <p:cTn id="64" dur="1000" fill="hold"/>
                                        <p:tgtEl>
                                          <p:spTgt spid="29">
                                            <p:txEl>
                                              <p:pRg st="6" end="6"/>
                                            </p:txEl>
                                          </p:spTgt>
                                        </p:tgtEl>
                                        <p:attrNameLst>
                                          <p:attrName>ppt_w</p:attrName>
                                        </p:attrNameLst>
                                      </p:cBhvr>
                                      <p:tavLst>
                                        <p:tav tm="0">
                                          <p:val>
                                            <p:fltVal val="0"/>
                                          </p:val>
                                        </p:tav>
                                        <p:tav tm="100000">
                                          <p:val>
                                            <p:strVal val="#ppt_w"/>
                                          </p:val>
                                        </p:tav>
                                      </p:tavLst>
                                    </p:anim>
                                    <p:anim calcmode="lin" valueType="num">
                                      <p:cBhvr>
                                        <p:cTn id="65" dur="1000" fill="hold"/>
                                        <p:tgtEl>
                                          <p:spTgt spid="29">
                                            <p:txEl>
                                              <p:pRg st="6" end="6"/>
                                            </p:txEl>
                                          </p:spTgt>
                                        </p:tgtEl>
                                        <p:attrNameLst>
                                          <p:attrName>ppt_h</p:attrName>
                                        </p:attrNameLst>
                                      </p:cBhvr>
                                      <p:tavLst>
                                        <p:tav tm="0">
                                          <p:val>
                                            <p:fltVal val="0"/>
                                          </p:val>
                                        </p:tav>
                                        <p:tav tm="100000">
                                          <p:val>
                                            <p:strVal val="#ppt_h"/>
                                          </p:val>
                                        </p:tav>
                                      </p:tavLst>
                                    </p:anim>
                                    <p:anim calcmode="lin" valueType="num">
                                      <p:cBhvr>
                                        <p:cTn id="66" dur="1000" fill="hold"/>
                                        <p:tgtEl>
                                          <p:spTgt spid="29">
                                            <p:txEl>
                                              <p:pRg st="6" end="6"/>
                                            </p:txEl>
                                          </p:spTgt>
                                        </p:tgtEl>
                                        <p:attrNameLst>
                                          <p:attrName>style.rotation</p:attrName>
                                        </p:attrNameLst>
                                      </p:cBhvr>
                                      <p:tavLst>
                                        <p:tav tm="0">
                                          <p:val>
                                            <p:fltVal val="90"/>
                                          </p:val>
                                        </p:tav>
                                        <p:tav tm="100000">
                                          <p:val>
                                            <p:fltVal val="0"/>
                                          </p:val>
                                        </p:tav>
                                      </p:tavLst>
                                    </p:anim>
                                    <p:animEffect transition="in" filter="fade">
                                      <p:cBhvr>
                                        <p:cTn id="67" dur="10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使用</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Lambda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表达式</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A3BB7E1A-6650-42B5-A21E-AF5D716D5451}"/>
              </a:ext>
            </a:extLst>
          </p:cNvPr>
          <p:cNvSpPr/>
          <p:nvPr/>
        </p:nvSpPr>
        <p:spPr>
          <a:xfrm>
            <a:off x="2205" y="2109115"/>
            <a:ext cx="11655902" cy="3477070"/>
          </a:xfrm>
          <a:prstGeom prst="rect">
            <a:avLst/>
          </a:prstGeom>
        </p:spPr>
        <p:txBody>
          <a:bodyPr wrap="square">
            <a:spAutoFit/>
          </a:bodyPr>
          <a:lstStyle/>
          <a:p>
            <a:pPr algn="just"/>
            <a:r>
              <a:rPr lang="zh-CN" altLang="zh-CN" sz="2000" b="1" dirty="0">
                <a:latin typeface="仿宋" panose="02010609060101010101" pitchFamily="49" charset="-122"/>
                <a:ea typeface="仿宋" panose="02010609060101010101" pitchFamily="49" charset="-122"/>
              </a:rPr>
              <a:t>几个简单示例：</a:t>
            </a:r>
          </a:p>
          <a:p>
            <a:pPr indent="540277" algn="just"/>
            <a:r>
              <a:rPr lang="en-US" altLang="zh-CN" sz="2000" b="1" dirty="0">
                <a:latin typeface="仿宋" panose="02010609060101010101" pitchFamily="49" charset="-122"/>
                <a:ea typeface="仿宋" panose="02010609060101010101" pitchFamily="49" charset="-122"/>
              </a:rPr>
              <a:t>()-&gt;1</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没有参数，直接返回</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a:t>
            </a:r>
          </a:p>
          <a:p>
            <a:pPr indent="540277" algn="just"/>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int</a:t>
            </a: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x,int</a:t>
            </a:r>
            <a:r>
              <a:rPr lang="en-US" altLang="zh-CN" sz="2000" b="1" dirty="0">
                <a:latin typeface="仿宋" panose="02010609060101010101" pitchFamily="49" charset="-122"/>
                <a:ea typeface="仿宋" panose="02010609060101010101" pitchFamily="49" charset="-122"/>
              </a:rPr>
              <a:t> y )-&gt; </a:t>
            </a:r>
            <a:r>
              <a:rPr lang="en-US" altLang="zh-CN" sz="2000" b="1" dirty="0" err="1">
                <a:latin typeface="仿宋" panose="02010609060101010101" pitchFamily="49" charset="-122"/>
                <a:ea typeface="仿宋" panose="02010609060101010101" pitchFamily="49" charset="-122"/>
              </a:rPr>
              <a:t>x+y</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有两个</a:t>
            </a:r>
            <a:r>
              <a:rPr lang="en-US" altLang="zh-CN" sz="2000" b="1" dirty="0" err="1">
                <a:latin typeface="仿宋" panose="02010609060101010101" pitchFamily="49" charset="-122"/>
                <a:ea typeface="仿宋" panose="02010609060101010101" pitchFamily="49" charset="-122"/>
              </a:rPr>
              <a:t>int</a:t>
            </a:r>
            <a:r>
              <a:rPr lang="zh-CN" altLang="zh-CN" sz="2000" b="1" dirty="0">
                <a:latin typeface="仿宋" panose="02010609060101010101" pitchFamily="49" charset="-122"/>
                <a:ea typeface="仿宋" panose="02010609060101010101" pitchFamily="49" charset="-122"/>
              </a:rPr>
              <a:t>类型的参数，返回这两个参数的和；</a:t>
            </a:r>
          </a:p>
          <a:p>
            <a:pPr indent="540277" algn="just"/>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x,y</a:t>
            </a:r>
            <a:r>
              <a:rPr lang="en-US" altLang="zh-CN" sz="2000" b="1" dirty="0">
                <a:latin typeface="仿宋" panose="02010609060101010101" pitchFamily="49" charset="-122"/>
                <a:ea typeface="仿宋" panose="02010609060101010101" pitchFamily="49" charset="-122"/>
              </a:rPr>
              <a:t>)-&gt;</a:t>
            </a:r>
            <a:r>
              <a:rPr lang="en-US" altLang="zh-CN" sz="2000" b="1" dirty="0" err="1">
                <a:latin typeface="仿宋" panose="02010609060101010101" pitchFamily="49" charset="-122"/>
                <a:ea typeface="仿宋" panose="02010609060101010101" pitchFamily="49" charset="-122"/>
              </a:rPr>
              <a:t>x+y</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有两个参数，</a:t>
            </a:r>
            <a:r>
              <a:rPr lang="en-US" altLang="zh-CN" sz="2000" b="1" dirty="0">
                <a:latin typeface="仿宋" panose="02010609060101010101" pitchFamily="49" charset="-122"/>
                <a:ea typeface="仿宋" panose="02010609060101010101" pitchFamily="49" charset="-122"/>
              </a:rPr>
              <a:t>JVM</a:t>
            </a:r>
            <a:r>
              <a:rPr lang="zh-CN" altLang="zh-CN" sz="2000" b="1" dirty="0">
                <a:latin typeface="仿宋" panose="02010609060101010101" pitchFamily="49" charset="-122"/>
                <a:ea typeface="仿宋" panose="02010609060101010101" pitchFamily="49" charset="-122"/>
              </a:rPr>
              <a:t>根据上下文推断参数的类型，返回两个参数的和；</a:t>
            </a:r>
          </a:p>
          <a:p>
            <a:pPr indent="540277" algn="just"/>
            <a:r>
              <a:rPr lang="en-US" altLang="zh-CN" sz="2000" b="1" dirty="0">
                <a:latin typeface="仿宋" panose="02010609060101010101" pitchFamily="49" charset="-122"/>
                <a:ea typeface="仿宋" panose="02010609060101010101" pitchFamily="49" charset="-122"/>
              </a:rPr>
              <a:t>(String </a:t>
            </a:r>
            <a:r>
              <a:rPr lang="en-US" altLang="zh-CN" sz="2000" b="1" dirty="0" err="1">
                <a:latin typeface="仿宋" panose="02010609060101010101" pitchFamily="49" charset="-122"/>
                <a:ea typeface="仿宋" panose="02010609060101010101" pitchFamily="49" charset="-122"/>
              </a:rPr>
              <a:t>name,String</a:t>
            </a:r>
            <a:r>
              <a:rPr lang="en-US" altLang="zh-CN" sz="2000" b="1" dirty="0">
                <a:latin typeface="仿宋" panose="02010609060101010101" pitchFamily="49" charset="-122"/>
                <a:ea typeface="仿宋" panose="02010609060101010101" pitchFamily="49" charset="-122"/>
              </a:rPr>
              <a:t> number)-&gt;{</a:t>
            </a:r>
            <a:r>
              <a:rPr lang="en-US" altLang="zh-CN" sz="2000" b="1" dirty="0" err="1">
                <a:latin typeface="仿宋" panose="02010609060101010101" pitchFamily="49" charset="-122"/>
                <a:ea typeface="仿宋" panose="02010609060101010101" pitchFamily="49" charset="-122"/>
              </a:rPr>
              <a:t>System.out.println</a:t>
            </a:r>
            <a:r>
              <a:rPr lang="en-US" altLang="zh-CN" sz="2000" b="1" dirty="0">
                <a:latin typeface="仿宋" panose="02010609060101010101" pitchFamily="49" charset="-122"/>
                <a:ea typeface="仿宋" panose="02010609060101010101" pitchFamily="49" charset="-122"/>
              </a:rPr>
              <a:t>(name);</a:t>
            </a:r>
            <a:r>
              <a:rPr lang="en-US" altLang="zh-CN" sz="2000" b="1" dirty="0" err="1">
                <a:latin typeface="仿宋" panose="02010609060101010101" pitchFamily="49" charset="-122"/>
                <a:ea typeface="仿宋" panose="02010609060101010101" pitchFamily="49" charset="-122"/>
              </a:rPr>
              <a:t>System.out.println</a:t>
            </a:r>
            <a:r>
              <a:rPr lang="en-US" altLang="zh-CN" sz="2000" b="1" dirty="0">
                <a:latin typeface="仿宋" panose="02010609060101010101" pitchFamily="49" charset="-122"/>
                <a:ea typeface="仿宋" panose="02010609060101010101" pitchFamily="49" charset="-122"/>
              </a:rPr>
              <a:t>(number)}</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有两个</a:t>
            </a:r>
            <a:r>
              <a:rPr lang="en-US" altLang="zh-CN" sz="2000" b="1" dirty="0">
                <a:latin typeface="仿宋" panose="02010609060101010101" pitchFamily="49" charset="-122"/>
                <a:ea typeface="仿宋" panose="02010609060101010101" pitchFamily="49" charset="-122"/>
              </a:rPr>
              <a:t>String</a:t>
            </a:r>
            <a:r>
              <a:rPr lang="zh-CN" altLang="zh-CN" sz="2000" b="1" dirty="0">
                <a:latin typeface="仿宋" panose="02010609060101010101" pitchFamily="49" charset="-122"/>
                <a:ea typeface="仿宋" panose="02010609060101010101" pitchFamily="49" charset="-122"/>
              </a:rPr>
              <a:t>类型参数，分别进行输出，没有返回值；</a:t>
            </a:r>
            <a:r>
              <a:rPr lang="en-US" altLang="zh-CN" sz="2000" b="1" dirty="0">
                <a:latin typeface="仿宋" panose="02010609060101010101" pitchFamily="49" charset="-122"/>
                <a:ea typeface="仿宋" panose="02010609060101010101" pitchFamily="49" charset="-122"/>
              </a:rPr>
              <a:t>    </a:t>
            </a:r>
            <a:endParaRPr lang="zh-CN" altLang="zh-CN" sz="2000" b="1" dirty="0">
              <a:latin typeface="仿宋" panose="02010609060101010101" pitchFamily="49" charset="-122"/>
              <a:ea typeface="仿宋" panose="02010609060101010101" pitchFamily="49" charset="-122"/>
            </a:endParaRPr>
          </a:p>
          <a:p>
            <a:pPr indent="540277" algn="just"/>
            <a:r>
              <a:rPr lang="en-US" altLang="zh-CN" sz="2000" b="1" dirty="0">
                <a:latin typeface="仿宋" panose="02010609060101010101" pitchFamily="49" charset="-122"/>
                <a:ea typeface="仿宋" panose="02010609060101010101" pitchFamily="49" charset="-122"/>
              </a:rPr>
              <a:t>x-&gt;2*x</a:t>
            </a:r>
            <a:endParaRPr lang="zh-CN" altLang="zh-CN" sz="2000" b="1" dirty="0">
              <a:latin typeface="仿宋" panose="02010609060101010101" pitchFamily="49" charset="-122"/>
              <a:ea typeface="仿宋" panose="02010609060101010101" pitchFamily="49" charset="-122"/>
            </a:endParaRPr>
          </a:p>
          <a:p>
            <a:pPr indent="1077697" algn="just"/>
            <a:r>
              <a:rPr lang="zh-CN" altLang="zh-CN" sz="2000" b="1" dirty="0">
                <a:latin typeface="仿宋" panose="02010609060101010101" pitchFamily="49" charset="-122"/>
                <a:ea typeface="仿宋" panose="02010609060101010101" pitchFamily="49" charset="-122"/>
              </a:rPr>
              <a:t>有一个参数，返回它本身的</a:t>
            </a:r>
            <a:r>
              <a:rPr lang="en-US" altLang="zh-CN" sz="2000" b="1" dirty="0">
                <a:latin typeface="仿宋" panose="02010609060101010101" pitchFamily="49" charset="-122"/>
                <a:ea typeface="仿宋" panose="02010609060101010101" pitchFamily="49" charset="-122"/>
              </a:rPr>
              <a:t>2</a:t>
            </a:r>
            <a:r>
              <a:rPr lang="zh-CN" altLang="zh-CN" sz="2000" b="1" dirty="0">
                <a:latin typeface="仿宋" panose="02010609060101010101" pitchFamily="49" charset="-122"/>
                <a:ea typeface="仿宋" panose="02010609060101010101" pitchFamily="49" charset="-122"/>
              </a:rPr>
              <a:t>倍。</a:t>
            </a:r>
          </a:p>
        </p:txBody>
      </p:sp>
    </p:spTree>
    <p:extLst>
      <p:ext uri="{BB962C8B-B14F-4D97-AF65-F5344CB8AC3E}">
        <p14:creationId xmlns:p14="http://schemas.microsoft.com/office/powerpoint/2010/main" val="196933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28">
                                            <p:txEl>
                                              <p:pRg st="0" end="0"/>
                                            </p:txEl>
                                          </p:spTgt>
                                        </p:tgtEl>
                                        <p:attrNameLst>
                                          <p:attrName>style.visibility</p:attrName>
                                        </p:attrNameLst>
                                      </p:cBhvr>
                                      <p:to>
                                        <p:strVal val="visible"/>
                                      </p:to>
                                    </p:set>
                                    <p:anim calcmode="lin" valueType="num">
                                      <p:cBhvr additive="base">
                                        <p:cTn id="24"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31" presetClass="entr" presetSubtype="0" fill="hold" nodeType="afterEffect">
                                  <p:stCondLst>
                                    <p:cond delay="0"/>
                                  </p:stCondLst>
                                  <p:childTnLst>
                                    <p:set>
                                      <p:cBhvr>
                                        <p:cTn id="28" dur="1" fill="hold">
                                          <p:stCondLst>
                                            <p:cond delay="0"/>
                                          </p:stCondLst>
                                        </p:cTn>
                                        <p:tgtEl>
                                          <p:spTgt spid="28">
                                            <p:txEl>
                                              <p:pRg st="1" end="1"/>
                                            </p:txEl>
                                          </p:spTgt>
                                        </p:tgtEl>
                                        <p:attrNameLst>
                                          <p:attrName>style.visibility</p:attrName>
                                        </p:attrNameLst>
                                      </p:cBhvr>
                                      <p:to>
                                        <p:strVal val="visible"/>
                                      </p:to>
                                    </p:set>
                                    <p:anim calcmode="lin" valueType="num">
                                      <p:cBhvr>
                                        <p:cTn id="29" dur="1000" fill="hold"/>
                                        <p:tgtEl>
                                          <p:spTgt spid="28">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28">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28">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28">
                                            <p:txEl>
                                              <p:pRg st="1" end="1"/>
                                            </p:txEl>
                                          </p:spTgt>
                                        </p:tgtEl>
                                      </p:cBhvr>
                                    </p:animEffect>
                                  </p:childTnLst>
                                </p:cTn>
                              </p:par>
                            </p:childTnLst>
                          </p:cTn>
                        </p:par>
                        <p:par>
                          <p:cTn id="33" fill="hold">
                            <p:stCondLst>
                              <p:cond delay="2500"/>
                            </p:stCondLst>
                            <p:childTnLst>
                              <p:par>
                                <p:cTn id="34" presetID="31" presetClass="entr" presetSubtype="0" fill="hold" nodeType="afterEffect">
                                  <p:stCondLst>
                                    <p:cond delay="0"/>
                                  </p:stCondLst>
                                  <p:childTnLst>
                                    <p:set>
                                      <p:cBhvr>
                                        <p:cTn id="35" dur="1" fill="hold">
                                          <p:stCondLst>
                                            <p:cond delay="0"/>
                                          </p:stCondLst>
                                        </p:cTn>
                                        <p:tgtEl>
                                          <p:spTgt spid="28">
                                            <p:txEl>
                                              <p:pRg st="2" end="2"/>
                                            </p:txEl>
                                          </p:spTgt>
                                        </p:tgtEl>
                                        <p:attrNameLst>
                                          <p:attrName>style.visibility</p:attrName>
                                        </p:attrNameLst>
                                      </p:cBhvr>
                                      <p:to>
                                        <p:strVal val="visible"/>
                                      </p:to>
                                    </p:set>
                                    <p:anim calcmode="lin" valueType="num">
                                      <p:cBhvr>
                                        <p:cTn id="36" dur="1000" fill="hold"/>
                                        <p:tgtEl>
                                          <p:spTgt spid="28">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28">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28">
                                            <p:txEl>
                                              <p:pRg st="2" end="2"/>
                                            </p:txEl>
                                          </p:spTgt>
                                        </p:tgtEl>
                                        <p:attrNameLst>
                                          <p:attrName>style.rotation</p:attrName>
                                        </p:attrNameLst>
                                      </p:cBhvr>
                                      <p:tavLst>
                                        <p:tav tm="0">
                                          <p:val>
                                            <p:fltVal val="90"/>
                                          </p:val>
                                        </p:tav>
                                        <p:tav tm="100000">
                                          <p:val>
                                            <p:fltVal val="0"/>
                                          </p:val>
                                        </p:tav>
                                      </p:tavLst>
                                    </p:anim>
                                    <p:animEffect transition="in" filter="fade">
                                      <p:cBhvr>
                                        <p:cTn id="39" dur="1000"/>
                                        <p:tgtEl>
                                          <p:spTgt spid="28">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28">
                                            <p:txEl>
                                              <p:pRg st="3" end="3"/>
                                            </p:txEl>
                                          </p:spTgt>
                                        </p:tgtEl>
                                        <p:attrNameLst>
                                          <p:attrName>style.visibility</p:attrName>
                                        </p:attrNameLst>
                                      </p:cBhvr>
                                      <p:to>
                                        <p:strVal val="visible"/>
                                      </p:to>
                                    </p:set>
                                    <p:anim calcmode="lin" valueType="num">
                                      <p:cBhvr>
                                        <p:cTn id="44" dur="1000" fill="hold"/>
                                        <p:tgtEl>
                                          <p:spTgt spid="28">
                                            <p:txEl>
                                              <p:pRg st="3" end="3"/>
                                            </p:txEl>
                                          </p:spTgt>
                                        </p:tgtEl>
                                        <p:attrNameLst>
                                          <p:attrName>ppt_w</p:attrName>
                                        </p:attrNameLst>
                                      </p:cBhvr>
                                      <p:tavLst>
                                        <p:tav tm="0">
                                          <p:val>
                                            <p:fltVal val="0"/>
                                          </p:val>
                                        </p:tav>
                                        <p:tav tm="100000">
                                          <p:val>
                                            <p:strVal val="#ppt_w"/>
                                          </p:val>
                                        </p:tav>
                                      </p:tavLst>
                                    </p:anim>
                                    <p:anim calcmode="lin" valueType="num">
                                      <p:cBhvr>
                                        <p:cTn id="45" dur="1000" fill="hold"/>
                                        <p:tgtEl>
                                          <p:spTgt spid="28">
                                            <p:txEl>
                                              <p:pRg st="3" end="3"/>
                                            </p:txEl>
                                          </p:spTgt>
                                        </p:tgtEl>
                                        <p:attrNameLst>
                                          <p:attrName>ppt_h</p:attrName>
                                        </p:attrNameLst>
                                      </p:cBhvr>
                                      <p:tavLst>
                                        <p:tav tm="0">
                                          <p:val>
                                            <p:fltVal val="0"/>
                                          </p:val>
                                        </p:tav>
                                        <p:tav tm="100000">
                                          <p:val>
                                            <p:strVal val="#ppt_h"/>
                                          </p:val>
                                        </p:tav>
                                      </p:tavLst>
                                    </p:anim>
                                    <p:anim calcmode="lin" valueType="num">
                                      <p:cBhvr>
                                        <p:cTn id="46" dur="1000" fill="hold"/>
                                        <p:tgtEl>
                                          <p:spTgt spid="28">
                                            <p:txEl>
                                              <p:pRg st="3" end="3"/>
                                            </p:txEl>
                                          </p:spTgt>
                                        </p:tgtEl>
                                        <p:attrNameLst>
                                          <p:attrName>style.rotation</p:attrName>
                                        </p:attrNameLst>
                                      </p:cBhvr>
                                      <p:tavLst>
                                        <p:tav tm="0">
                                          <p:val>
                                            <p:fltVal val="90"/>
                                          </p:val>
                                        </p:tav>
                                        <p:tav tm="100000">
                                          <p:val>
                                            <p:fltVal val="0"/>
                                          </p:val>
                                        </p:tav>
                                      </p:tavLst>
                                    </p:anim>
                                    <p:animEffect transition="in" filter="fade">
                                      <p:cBhvr>
                                        <p:cTn id="47" dur="1000"/>
                                        <p:tgtEl>
                                          <p:spTgt spid="28">
                                            <p:txEl>
                                              <p:pRg st="3" end="3"/>
                                            </p:txEl>
                                          </p:spTgt>
                                        </p:tgtEl>
                                      </p:cBhvr>
                                    </p:animEffect>
                                  </p:childTnLst>
                                </p:cTn>
                              </p:par>
                            </p:childTnLst>
                          </p:cTn>
                        </p:par>
                        <p:par>
                          <p:cTn id="48" fill="hold">
                            <p:stCondLst>
                              <p:cond delay="1000"/>
                            </p:stCondLst>
                            <p:childTnLst>
                              <p:par>
                                <p:cTn id="49" presetID="31" presetClass="entr" presetSubtype="0" fill="hold" nodeType="afterEffect">
                                  <p:stCondLst>
                                    <p:cond delay="0"/>
                                  </p:stCondLst>
                                  <p:childTnLst>
                                    <p:set>
                                      <p:cBhvr>
                                        <p:cTn id="50" dur="1" fill="hold">
                                          <p:stCondLst>
                                            <p:cond delay="0"/>
                                          </p:stCondLst>
                                        </p:cTn>
                                        <p:tgtEl>
                                          <p:spTgt spid="28">
                                            <p:txEl>
                                              <p:pRg st="4" end="4"/>
                                            </p:txEl>
                                          </p:spTgt>
                                        </p:tgtEl>
                                        <p:attrNameLst>
                                          <p:attrName>style.visibility</p:attrName>
                                        </p:attrNameLst>
                                      </p:cBhvr>
                                      <p:to>
                                        <p:strVal val="visible"/>
                                      </p:to>
                                    </p:set>
                                    <p:anim calcmode="lin" valueType="num">
                                      <p:cBhvr>
                                        <p:cTn id="51" dur="1000" fill="hold"/>
                                        <p:tgtEl>
                                          <p:spTgt spid="28">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28">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28">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28">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28">
                                            <p:txEl>
                                              <p:pRg st="5" end="5"/>
                                            </p:txEl>
                                          </p:spTgt>
                                        </p:tgtEl>
                                        <p:attrNameLst>
                                          <p:attrName>style.visibility</p:attrName>
                                        </p:attrNameLst>
                                      </p:cBhvr>
                                      <p:to>
                                        <p:strVal val="visible"/>
                                      </p:to>
                                    </p:set>
                                    <p:anim calcmode="lin" valueType="num">
                                      <p:cBhvr>
                                        <p:cTn id="59" dur="1000" fill="hold"/>
                                        <p:tgtEl>
                                          <p:spTgt spid="28">
                                            <p:txEl>
                                              <p:pRg st="5" end="5"/>
                                            </p:txEl>
                                          </p:spTgt>
                                        </p:tgtEl>
                                        <p:attrNameLst>
                                          <p:attrName>ppt_w</p:attrName>
                                        </p:attrNameLst>
                                      </p:cBhvr>
                                      <p:tavLst>
                                        <p:tav tm="0">
                                          <p:val>
                                            <p:fltVal val="0"/>
                                          </p:val>
                                        </p:tav>
                                        <p:tav tm="100000">
                                          <p:val>
                                            <p:strVal val="#ppt_w"/>
                                          </p:val>
                                        </p:tav>
                                      </p:tavLst>
                                    </p:anim>
                                    <p:anim calcmode="lin" valueType="num">
                                      <p:cBhvr>
                                        <p:cTn id="60" dur="1000" fill="hold"/>
                                        <p:tgtEl>
                                          <p:spTgt spid="28">
                                            <p:txEl>
                                              <p:pRg st="5" end="5"/>
                                            </p:txEl>
                                          </p:spTgt>
                                        </p:tgtEl>
                                        <p:attrNameLst>
                                          <p:attrName>ppt_h</p:attrName>
                                        </p:attrNameLst>
                                      </p:cBhvr>
                                      <p:tavLst>
                                        <p:tav tm="0">
                                          <p:val>
                                            <p:fltVal val="0"/>
                                          </p:val>
                                        </p:tav>
                                        <p:tav tm="100000">
                                          <p:val>
                                            <p:strVal val="#ppt_h"/>
                                          </p:val>
                                        </p:tav>
                                      </p:tavLst>
                                    </p:anim>
                                    <p:anim calcmode="lin" valueType="num">
                                      <p:cBhvr>
                                        <p:cTn id="61" dur="1000" fill="hold"/>
                                        <p:tgtEl>
                                          <p:spTgt spid="28">
                                            <p:txEl>
                                              <p:pRg st="5" end="5"/>
                                            </p:txEl>
                                          </p:spTgt>
                                        </p:tgtEl>
                                        <p:attrNameLst>
                                          <p:attrName>style.rotation</p:attrName>
                                        </p:attrNameLst>
                                      </p:cBhvr>
                                      <p:tavLst>
                                        <p:tav tm="0">
                                          <p:val>
                                            <p:fltVal val="90"/>
                                          </p:val>
                                        </p:tav>
                                        <p:tav tm="100000">
                                          <p:val>
                                            <p:fltVal val="0"/>
                                          </p:val>
                                        </p:tav>
                                      </p:tavLst>
                                    </p:anim>
                                    <p:animEffect transition="in" filter="fade">
                                      <p:cBhvr>
                                        <p:cTn id="62" dur="1000"/>
                                        <p:tgtEl>
                                          <p:spTgt spid="28">
                                            <p:txEl>
                                              <p:pRg st="5" end="5"/>
                                            </p:txEl>
                                          </p:spTgt>
                                        </p:tgtEl>
                                      </p:cBhvr>
                                    </p:animEffect>
                                  </p:childTnLst>
                                </p:cTn>
                              </p:par>
                            </p:childTnLst>
                          </p:cTn>
                        </p:par>
                        <p:par>
                          <p:cTn id="63" fill="hold">
                            <p:stCondLst>
                              <p:cond delay="1000"/>
                            </p:stCondLst>
                            <p:childTnLst>
                              <p:par>
                                <p:cTn id="64" presetID="31" presetClass="entr" presetSubtype="0" fill="hold" nodeType="afterEffect">
                                  <p:stCondLst>
                                    <p:cond delay="0"/>
                                  </p:stCondLst>
                                  <p:childTnLst>
                                    <p:set>
                                      <p:cBhvr>
                                        <p:cTn id="65" dur="1" fill="hold">
                                          <p:stCondLst>
                                            <p:cond delay="0"/>
                                          </p:stCondLst>
                                        </p:cTn>
                                        <p:tgtEl>
                                          <p:spTgt spid="28">
                                            <p:txEl>
                                              <p:pRg st="6" end="6"/>
                                            </p:txEl>
                                          </p:spTgt>
                                        </p:tgtEl>
                                        <p:attrNameLst>
                                          <p:attrName>style.visibility</p:attrName>
                                        </p:attrNameLst>
                                      </p:cBhvr>
                                      <p:to>
                                        <p:strVal val="visible"/>
                                      </p:to>
                                    </p:set>
                                    <p:anim calcmode="lin" valueType="num">
                                      <p:cBhvr>
                                        <p:cTn id="66" dur="1000" fill="hold"/>
                                        <p:tgtEl>
                                          <p:spTgt spid="28">
                                            <p:txEl>
                                              <p:pRg st="6" end="6"/>
                                            </p:txEl>
                                          </p:spTgt>
                                        </p:tgtEl>
                                        <p:attrNameLst>
                                          <p:attrName>ppt_w</p:attrName>
                                        </p:attrNameLst>
                                      </p:cBhvr>
                                      <p:tavLst>
                                        <p:tav tm="0">
                                          <p:val>
                                            <p:fltVal val="0"/>
                                          </p:val>
                                        </p:tav>
                                        <p:tav tm="100000">
                                          <p:val>
                                            <p:strVal val="#ppt_w"/>
                                          </p:val>
                                        </p:tav>
                                      </p:tavLst>
                                    </p:anim>
                                    <p:anim calcmode="lin" valueType="num">
                                      <p:cBhvr>
                                        <p:cTn id="67" dur="1000" fill="hold"/>
                                        <p:tgtEl>
                                          <p:spTgt spid="28">
                                            <p:txEl>
                                              <p:pRg st="6" end="6"/>
                                            </p:txEl>
                                          </p:spTgt>
                                        </p:tgtEl>
                                        <p:attrNameLst>
                                          <p:attrName>ppt_h</p:attrName>
                                        </p:attrNameLst>
                                      </p:cBhvr>
                                      <p:tavLst>
                                        <p:tav tm="0">
                                          <p:val>
                                            <p:fltVal val="0"/>
                                          </p:val>
                                        </p:tav>
                                        <p:tav tm="100000">
                                          <p:val>
                                            <p:strVal val="#ppt_h"/>
                                          </p:val>
                                        </p:tav>
                                      </p:tavLst>
                                    </p:anim>
                                    <p:anim calcmode="lin" valueType="num">
                                      <p:cBhvr>
                                        <p:cTn id="68" dur="1000" fill="hold"/>
                                        <p:tgtEl>
                                          <p:spTgt spid="28">
                                            <p:txEl>
                                              <p:pRg st="6" end="6"/>
                                            </p:txEl>
                                          </p:spTgt>
                                        </p:tgtEl>
                                        <p:attrNameLst>
                                          <p:attrName>style.rotation</p:attrName>
                                        </p:attrNameLst>
                                      </p:cBhvr>
                                      <p:tavLst>
                                        <p:tav tm="0">
                                          <p:val>
                                            <p:fltVal val="90"/>
                                          </p:val>
                                        </p:tav>
                                        <p:tav tm="100000">
                                          <p:val>
                                            <p:fltVal val="0"/>
                                          </p:val>
                                        </p:tav>
                                      </p:tavLst>
                                    </p:anim>
                                    <p:animEffect transition="in" filter="fade">
                                      <p:cBhvr>
                                        <p:cTn id="69" dur="1000"/>
                                        <p:tgtEl>
                                          <p:spTgt spid="28">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nodeType="clickEffect">
                                  <p:stCondLst>
                                    <p:cond delay="0"/>
                                  </p:stCondLst>
                                  <p:childTnLst>
                                    <p:set>
                                      <p:cBhvr>
                                        <p:cTn id="73" dur="1" fill="hold">
                                          <p:stCondLst>
                                            <p:cond delay="0"/>
                                          </p:stCondLst>
                                        </p:cTn>
                                        <p:tgtEl>
                                          <p:spTgt spid="28">
                                            <p:txEl>
                                              <p:pRg st="7" end="7"/>
                                            </p:txEl>
                                          </p:spTgt>
                                        </p:tgtEl>
                                        <p:attrNameLst>
                                          <p:attrName>style.visibility</p:attrName>
                                        </p:attrNameLst>
                                      </p:cBhvr>
                                      <p:to>
                                        <p:strVal val="visible"/>
                                      </p:to>
                                    </p:set>
                                    <p:anim calcmode="lin" valueType="num">
                                      <p:cBhvr>
                                        <p:cTn id="74" dur="1000" fill="hold"/>
                                        <p:tgtEl>
                                          <p:spTgt spid="28">
                                            <p:txEl>
                                              <p:pRg st="7" end="7"/>
                                            </p:txEl>
                                          </p:spTgt>
                                        </p:tgtEl>
                                        <p:attrNameLst>
                                          <p:attrName>ppt_w</p:attrName>
                                        </p:attrNameLst>
                                      </p:cBhvr>
                                      <p:tavLst>
                                        <p:tav tm="0">
                                          <p:val>
                                            <p:fltVal val="0"/>
                                          </p:val>
                                        </p:tav>
                                        <p:tav tm="100000">
                                          <p:val>
                                            <p:strVal val="#ppt_w"/>
                                          </p:val>
                                        </p:tav>
                                      </p:tavLst>
                                    </p:anim>
                                    <p:anim calcmode="lin" valueType="num">
                                      <p:cBhvr>
                                        <p:cTn id="75" dur="1000" fill="hold"/>
                                        <p:tgtEl>
                                          <p:spTgt spid="28">
                                            <p:txEl>
                                              <p:pRg st="7" end="7"/>
                                            </p:txEl>
                                          </p:spTgt>
                                        </p:tgtEl>
                                        <p:attrNameLst>
                                          <p:attrName>ppt_h</p:attrName>
                                        </p:attrNameLst>
                                      </p:cBhvr>
                                      <p:tavLst>
                                        <p:tav tm="0">
                                          <p:val>
                                            <p:fltVal val="0"/>
                                          </p:val>
                                        </p:tav>
                                        <p:tav tm="100000">
                                          <p:val>
                                            <p:strVal val="#ppt_h"/>
                                          </p:val>
                                        </p:tav>
                                      </p:tavLst>
                                    </p:anim>
                                    <p:anim calcmode="lin" valueType="num">
                                      <p:cBhvr>
                                        <p:cTn id="76" dur="1000" fill="hold"/>
                                        <p:tgtEl>
                                          <p:spTgt spid="28">
                                            <p:txEl>
                                              <p:pRg st="7" end="7"/>
                                            </p:txEl>
                                          </p:spTgt>
                                        </p:tgtEl>
                                        <p:attrNameLst>
                                          <p:attrName>style.rotation</p:attrName>
                                        </p:attrNameLst>
                                      </p:cBhvr>
                                      <p:tavLst>
                                        <p:tav tm="0">
                                          <p:val>
                                            <p:fltVal val="90"/>
                                          </p:val>
                                        </p:tav>
                                        <p:tav tm="100000">
                                          <p:val>
                                            <p:fltVal val="0"/>
                                          </p:val>
                                        </p:tav>
                                      </p:tavLst>
                                    </p:anim>
                                    <p:animEffect transition="in" filter="fade">
                                      <p:cBhvr>
                                        <p:cTn id="77" dur="1000"/>
                                        <p:tgtEl>
                                          <p:spTgt spid="28">
                                            <p:txEl>
                                              <p:pRg st="7" end="7"/>
                                            </p:txEl>
                                          </p:spTgt>
                                        </p:tgtEl>
                                      </p:cBhvr>
                                    </p:animEffect>
                                  </p:childTnLst>
                                </p:cTn>
                              </p:par>
                            </p:childTnLst>
                          </p:cTn>
                        </p:par>
                        <p:par>
                          <p:cTn id="78" fill="hold">
                            <p:stCondLst>
                              <p:cond delay="1000"/>
                            </p:stCondLst>
                            <p:childTnLst>
                              <p:par>
                                <p:cTn id="79" presetID="31" presetClass="entr" presetSubtype="0" fill="hold" nodeType="afterEffect">
                                  <p:stCondLst>
                                    <p:cond delay="0"/>
                                  </p:stCondLst>
                                  <p:childTnLst>
                                    <p:set>
                                      <p:cBhvr>
                                        <p:cTn id="80" dur="1" fill="hold">
                                          <p:stCondLst>
                                            <p:cond delay="0"/>
                                          </p:stCondLst>
                                        </p:cTn>
                                        <p:tgtEl>
                                          <p:spTgt spid="28">
                                            <p:txEl>
                                              <p:pRg st="8" end="8"/>
                                            </p:txEl>
                                          </p:spTgt>
                                        </p:tgtEl>
                                        <p:attrNameLst>
                                          <p:attrName>style.visibility</p:attrName>
                                        </p:attrNameLst>
                                      </p:cBhvr>
                                      <p:to>
                                        <p:strVal val="visible"/>
                                      </p:to>
                                    </p:set>
                                    <p:anim calcmode="lin" valueType="num">
                                      <p:cBhvr>
                                        <p:cTn id="81" dur="1000" fill="hold"/>
                                        <p:tgtEl>
                                          <p:spTgt spid="28">
                                            <p:txEl>
                                              <p:pRg st="8" end="8"/>
                                            </p:txEl>
                                          </p:spTgt>
                                        </p:tgtEl>
                                        <p:attrNameLst>
                                          <p:attrName>ppt_w</p:attrName>
                                        </p:attrNameLst>
                                      </p:cBhvr>
                                      <p:tavLst>
                                        <p:tav tm="0">
                                          <p:val>
                                            <p:fltVal val="0"/>
                                          </p:val>
                                        </p:tav>
                                        <p:tav tm="100000">
                                          <p:val>
                                            <p:strVal val="#ppt_w"/>
                                          </p:val>
                                        </p:tav>
                                      </p:tavLst>
                                    </p:anim>
                                    <p:anim calcmode="lin" valueType="num">
                                      <p:cBhvr>
                                        <p:cTn id="82" dur="1000" fill="hold"/>
                                        <p:tgtEl>
                                          <p:spTgt spid="28">
                                            <p:txEl>
                                              <p:pRg st="8" end="8"/>
                                            </p:txEl>
                                          </p:spTgt>
                                        </p:tgtEl>
                                        <p:attrNameLst>
                                          <p:attrName>ppt_h</p:attrName>
                                        </p:attrNameLst>
                                      </p:cBhvr>
                                      <p:tavLst>
                                        <p:tav tm="0">
                                          <p:val>
                                            <p:fltVal val="0"/>
                                          </p:val>
                                        </p:tav>
                                        <p:tav tm="100000">
                                          <p:val>
                                            <p:strVal val="#ppt_h"/>
                                          </p:val>
                                        </p:tav>
                                      </p:tavLst>
                                    </p:anim>
                                    <p:anim calcmode="lin" valueType="num">
                                      <p:cBhvr>
                                        <p:cTn id="83" dur="1000" fill="hold"/>
                                        <p:tgtEl>
                                          <p:spTgt spid="28">
                                            <p:txEl>
                                              <p:pRg st="8" end="8"/>
                                            </p:txEl>
                                          </p:spTgt>
                                        </p:tgtEl>
                                        <p:attrNameLst>
                                          <p:attrName>style.rotation</p:attrName>
                                        </p:attrNameLst>
                                      </p:cBhvr>
                                      <p:tavLst>
                                        <p:tav tm="0">
                                          <p:val>
                                            <p:fltVal val="90"/>
                                          </p:val>
                                        </p:tav>
                                        <p:tav tm="100000">
                                          <p:val>
                                            <p:fltVal val="0"/>
                                          </p:val>
                                        </p:tav>
                                      </p:tavLst>
                                    </p:anim>
                                    <p:animEffect transition="in" filter="fade">
                                      <p:cBhvr>
                                        <p:cTn id="84" dur="1000"/>
                                        <p:tgtEl>
                                          <p:spTgt spid="28">
                                            <p:txEl>
                                              <p:pRg st="8" end="8"/>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28">
                                            <p:txEl>
                                              <p:pRg st="9" end="9"/>
                                            </p:txEl>
                                          </p:spTgt>
                                        </p:tgtEl>
                                        <p:attrNameLst>
                                          <p:attrName>style.visibility</p:attrName>
                                        </p:attrNameLst>
                                      </p:cBhvr>
                                      <p:to>
                                        <p:strVal val="visible"/>
                                      </p:to>
                                    </p:set>
                                    <p:anim calcmode="lin" valueType="num">
                                      <p:cBhvr>
                                        <p:cTn id="89" dur="1000" fill="hold"/>
                                        <p:tgtEl>
                                          <p:spTgt spid="28">
                                            <p:txEl>
                                              <p:pRg st="9" end="9"/>
                                            </p:txEl>
                                          </p:spTgt>
                                        </p:tgtEl>
                                        <p:attrNameLst>
                                          <p:attrName>ppt_w</p:attrName>
                                        </p:attrNameLst>
                                      </p:cBhvr>
                                      <p:tavLst>
                                        <p:tav tm="0">
                                          <p:val>
                                            <p:fltVal val="0"/>
                                          </p:val>
                                        </p:tav>
                                        <p:tav tm="100000">
                                          <p:val>
                                            <p:strVal val="#ppt_w"/>
                                          </p:val>
                                        </p:tav>
                                      </p:tavLst>
                                    </p:anim>
                                    <p:anim calcmode="lin" valueType="num">
                                      <p:cBhvr>
                                        <p:cTn id="90" dur="1000" fill="hold"/>
                                        <p:tgtEl>
                                          <p:spTgt spid="28">
                                            <p:txEl>
                                              <p:pRg st="9" end="9"/>
                                            </p:txEl>
                                          </p:spTgt>
                                        </p:tgtEl>
                                        <p:attrNameLst>
                                          <p:attrName>ppt_h</p:attrName>
                                        </p:attrNameLst>
                                      </p:cBhvr>
                                      <p:tavLst>
                                        <p:tav tm="0">
                                          <p:val>
                                            <p:fltVal val="0"/>
                                          </p:val>
                                        </p:tav>
                                        <p:tav tm="100000">
                                          <p:val>
                                            <p:strVal val="#ppt_h"/>
                                          </p:val>
                                        </p:tav>
                                      </p:tavLst>
                                    </p:anim>
                                    <p:anim calcmode="lin" valueType="num">
                                      <p:cBhvr>
                                        <p:cTn id="91" dur="1000" fill="hold"/>
                                        <p:tgtEl>
                                          <p:spTgt spid="28">
                                            <p:txEl>
                                              <p:pRg st="9" end="9"/>
                                            </p:txEl>
                                          </p:spTgt>
                                        </p:tgtEl>
                                        <p:attrNameLst>
                                          <p:attrName>style.rotation</p:attrName>
                                        </p:attrNameLst>
                                      </p:cBhvr>
                                      <p:tavLst>
                                        <p:tav tm="0">
                                          <p:val>
                                            <p:fltVal val="90"/>
                                          </p:val>
                                        </p:tav>
                                        <p:tav tm="100000">
                                          <p:val>
                                            <p:fltVal val="0"/>
                                          </p:val>
                                        </p:tav>
                                      </p:tavLst>
                                    </p:anim>
                                    <p:animEffect transition="in" filter="fade">
                                      <p:cBhvr>
                                        <p:cTn id="92" dur="1000"/>
                                        <p:tgtEl>
                                          <p:spTgt spid="28">
                                            <p:txEl>
                                              <p:pRg st="9" end="9"/>
                                            </p:txEl>
                                          </p:spTgt>
                                        </p:tgtEl>
                                      </p:cBhvr>
                                    </p:animEffect>
                                  </p:childTnLst>
                                </p:cTn>
                              </p:par>
                            </p:childTnLst>
                          </p:cTn>
                        </p:par>
                        <p:par>
                          <p:cTn id="93" fill="hold">
                            <p:stCondLst>
                              <p:cond delay="1000"/>
                            </p:stCondLst>
                            <p:childTnLst>
                              <p:par>
                                <p:cTn id="94" presetID="31" presetClass="entr" presetSubtype="0" fill="hold" nodeType="afterEffect">
                                  <p:stCondLst>
                                    <p:cond delay="0"/>
                                  </p:stCondLst>
                                  <p:childTnLst>
                                    <p:set>
                                      <p:cBhvr>
                                        <p:cTn id="95" dur="1" fill="hold">
                                          <p:stCondLst>
                                            <p:cond delay="0"/>
                                          </p:stCondLst>
                                        </p:cTn>
                                        <p:tgtEl>
                                          <p:spTgt spid="28">
                                            <p:txEl>
                                              <p:pRg st="10" end="10"/>
                                            </p:txEl>
                                          </p:spTgt>
                                        </p:tgtEl>
                                        <p:attrNameLst>
                                          <p:attrName>style.visibility</p:attrName>
                                        </p:attrNameLst>
                                      </p:cBhvr>
                                      <p:to>
                                        <p:strVal val="visible"/>
                                      </p:to>
                                    </p:set>
                                    <p:anim calcmode="lin" valueType="num">
                                      <p:cBhvr>
                                        <p:cTn id="96" dur="1000" fill="hold"/>
                                        <p:tgtEl>
                                          <p:spTgt spid="28">
                                            <p:txEl>
                                              <p:pRg st="10" end="10"/>
                                            </p:txEl>
                                          </p:spTgt>
                                        </p:tgtEl>
                                        <p:attrNameLst>
                                          <p:attrName>ppt_w</p:attrName>
                                        </p:attrNameLst>
                                      </p:cBhvr>
                                      <p:tavLst>
                                        <p:tav tm="0">
                                          <p:val>
                                            <p:fltVal val="0"/>
                                          </p:val>
                                        </p:tav>
                                        <p:tav tm="100000">
                                          <p:val>
                                            <p:strVal val="#ppt_w"/>
                                          </p:val>
                                        </p:tav>
                                      </p:tavLst>
                                    </p:anim>
                                    <p:anim calcmode="lin" valueType="num">
                                      <p:cBhvr>
                                        <p:cTn id="97" dur="1000" fill="hold"/>
                                        <p:tgtEl>
                                          <p:spTgt spid="28">
                                            <p:txEl>
                                              <p:pRg st="10" end="10"/>
                                            </p:txEl>
                                          </p:spTgt>
                                        </p:tgtEl>
                                        <p:attrNameLst>
                                          <p:attrName>ppt_h</p:attrName>
                                        </p:attrNameLst>
                                      </p:cBhvr>
                                      <p:tavLst>
                                        <p:tav tm="0">
                                          <p:val>
                                            <p:fltVal val="0"/>
                                          </p:val>
                                        </p:tav>
                                        <p:tav tm="100000">
                                          <p:val>
                                            <p:strVal val="#ppt_h"/>
                                          </p:val>
                                        </p:tav>
                                      </p:tavLst>
                                    </p:anim>
                                    <p:anim calcmode="lin" valueType="num">
                                      <p:cBhvr>
                                        <p:cTn id="98" dur="1000" fill="hold"/>
                                        <p:tgtEl>
                                          <p:spTgt spid="28">
                                            <p:txEl>
                                              <p:pRg st="10" end="10"/>
                                            </p:txEl>
                                          </p:spTgt>
                                        </p:tgtEl>
                                        <p:attrNameLst>
                                          <p:attrName>style.rotation</p:attrName>
                                        </p:attrNameLst>
                                      </p:cBhvr>
                                      <p:tavLst>
                                        <p:tav tm="0">
                                          <p:val>
                                            <p:fltVal val="90"/>
                                          </p:val>
                                        </p:tav>
                                        <p:tav tm="100000">
                                          <p:val>
                                            <p:fltVal val="0"/>
                                          </p:val>
                                        </p:tav>
                                      </p:tavLst>
                                    </p:anim>
                                    <p:animEffect transition="in" filter="fade">
                                      <p:cBhvr>
                                        <p:cTn id="99" dur="1000"/>
                                        <p:tgtEl>
                                          <p:spTgt spid="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Stream</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2BF66CC9-EF67-483A-BCE6-73540D1635AA}"/>
              </a:ext>
            </a:extLst>
          </p:cNvPr>
          <p:cNvSpPr/>
          <p:nvPr/>
        </p:nvSpPr>
        <p:spPr>
          <a:xfrm>
            <a:off x="839417" y="2362447"/>
            <a:ext cx="10208437" cy="2813655"/>
          </a:xfrm>
          <a:prstGeom prst="rect">
            <a:avLst/>
          </a:prstGeom>
        </p:spPr>
        <p:txBody>
          <a:bodyPr wrap="square">
            <a:spAutoFit/>
          </a:bodyPr>
          <a:lstStyle/>
          <a:p>
            <a:pPr indent="457109">
              <a:lnSpc>
                <a:spcPct val="130000"/>
              </a:lnSpc>
            </a:pPr>
            <a:r>
              <a:rPr lang="en-US" altLang="zh-CN" sz="2800" dirty="0">
                <a:latin typeface="仿宋" panose="02010609060101010101" pitchFamily="49" charset="-122"/>
                <a:ea typeface="仿宋" panose="02010609060101010101" pitchFamily="49" charset="-122"/>
                <a:cs typeface="Times New Roman" pitchFamily="18" charset="0"/>
              </a:rPr>
              <a:t>stream</a:t>
            </a:r>
            <a:r>
              <a:rPr lang="zh-CN" altLang="zh-CN" sz="2800" dirty="0">
                <a:latin typeface="仿宋" panose="02010609060101010101" pitchFamily="49" charset="-122"/>
                <a:ea typeface="仿宋" panose="02010609060101010101" pitchFamily="49" charset="-122"/>
                <a:cs typeface="Times New Roman" pitchFamily="18" charset="0"/>
              </a:rPr>
              <a:t>表示数据流，流本身并不存储元素，在流中的操作也不会改变源数据，而是生成新</a:t>
            </a:r>
            <a:r>
              <a:rPr lang="en-US" altLang="zh-CN" sz="2800" dirty="0">
                <a:latin typeface="仿宋" panose="02010609060101010101" pitchFamily="49" charset="-122"/>
                <a:ea typeface="仿宋" panose="02010609060101010101" pitchFamily="49" charset="-122"/>
                <a:cs typeface="Times New Roman" pitchFamily="18" charset="0"/>
              </a:rPr>
              <a:t>Stream</a:t>
            </a:r>
            <a:r>
              <a:rPr lang="zh-CN" altLang="zh-CN" sz="2800" dirty="0">
                <a:latin typeface="仿宋" panose="02010609060101010101" pitchFamily="49" charset="-122"/>
                <a:ea typeface="仿宋" panose="02010609060101010101" pitchFamily="49" charset="-122"/>
                <a:cs typeface="Times New Roman" pitchFamily="18" charset="0"/>
              </a:rPr>
              <a:t>。</a:t>
            </a:r>
            <a:endParaRPr lang="en-US" altLang="zh-CN" sz="2800" dirty="0">
              <a:latin typeface="仿宋" panose="02010609060101010101" pitchFamily="49" charset="-122"/>
              <a:ea typeface="仿宋" panose="02010609060101010101" pitchFamily="49" charset="-122"/>
              <a:cs typeface="Times New Roman" pitchFamily="18" charset="0"/>
            </a:endParaRPr>
          </a:p>
          <a:p>
            <a:pPr indent="457109">
              <a:lnSpc>
                <a:spcPct val="130000"/>
              </a:lnSpc>
            </a:pPr>
            <a:r>
              <a:rPr lang="zh-CN" altLang="en-US" sz="2800" dirty="0">
                <a:latin typeface="仿宋" panose="02010609060101010101" pitchFamily="49" charset="-122"/>
                <a:ea typeface="仿宋" panose="02010609060101010101" pitchFamily="49" charset="-122"/>
                <a:cs typeface="Times New Roman" pitchFamily="18" charset="0"/>
              </a:rPr>
              <a:t>在数据流中，可以对数据做多次处理和操作。</a:t>
            </a:r>
          </a:p>
          <a:p>
            <a:pPr indent="457109">
              <a:lnSpc>
                <a:spcPct val="130000"/>
              </a:lnSpc>
            </a:pPr>
            <a:r>
              <a:rPr lang="en-US" altLang="zh-CN" sz="2800" dirty="0">
                <a:latin typeface="仿宋" panose="02010609060101010101" pitchFamily="49" charset="-122"/>
                <a:ea typeface="仿宋" panose="02010609060101010101" pitchFamily="49" charset="-122"/>
                <a:cs typeface="Times New Roman" pitchFamily="18" charset="0"/>
              </a:rPr>
              <a:t>stream</a:t>
            </a:r>
            <a:r>
              <a:rPr lang="zh-CN" altLang="en-US" sz="2800" dirty="0">
                <a:latin typeface="仿宋" panose="02010609060101010101" pitchFamily="49" charset="-122"/>
                <a:ea typeface="仿宋" panose="02010609060101010101" pitchFamily="49" charset="-122"/>
                <a:cs typeface="Times New Roman" pitchFamily="18" charset="0"/>
              </a:rPr>
              <a:t>既支持串行也支持并行。</a:t>
            </a:r>
          </a:p>
          <a:p>
            <a:pPr indent="457109">
              <a:lnSpc>
                <a:spcPct val="130000"/>
              </a:lnSpc>
            </a:pPr>
            <a:endParaRPr lang="zh-CN" altLang="en-US" sz="2800" dirty="0">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355430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par>
                          <p:cTn id="21" fill="hold">
                            <p:stCondLst>
                              <p:cond delay="1000"/>
                            </p:stCondLst>
                            <p:childTnLst>
                              <p:par>
                                <p:cTn id="22" presetID="2" presetClass="entr" presetSubtype="9" fill="hold" grpId="0" nodeType="afterEffect">
                                  <p:stCondLst>
                                    <p:cond delay="0"/>
                                  </p:stCondLst>
                                  <p:childTnLst>
                                    <p:set>
                                      <p:cBhvr>
                                        <p:cTn id="23" dur="1" fill="hold">
                                          <p:stCondLst>
                                            <p:cond delay="0"/>
                                          </p:stCondLst>
                                        </p:cTn>
                                        <p:tgtEl>
                                          <p:spTgt spid="29">
                                            <p:txEl>
                                              <p:pRg st="0" end="0"/>
                                            </p:txEl>
                                          </p:spTgt>
                                        </p:tgtEl>
                                        <p:attrNameLst>
                                          <p:attrName>style.visibility</p:attrName>
                                        </p:attrNameLst>
                                      </p:cBhvr>
                                      <p:to>
                                        <p:strVal val="visible"/>
                                      </p:to>
                                    </p:set>
                                    <p:anim calcmode="lin" valueType="num">
                                      <p:cBhvr additive="base">
                                        <p:cTn id="24"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 calcmode="lin" valueType="num">
                                      <p:cBhvr additive="base">
                                        <p:cTn id="30"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29">
                                            <p:txEl>
                                              <p:pRg st="2" end="2"/>
                                            </p:txEl>
                                          </p:spTgt>
                                        </p:tgtEl>
                                        <p:attrNameLst>
                                          <p:attrName>style.visibility</p:attrName>
                                        </p:attrNameLst>
                                      </p:cBhvr>
                                      <p:to>
                                        <p:strVal val="visible"/>
                                      </p:to>
                                    </p:set>
                                    <p:anim calcmode="lin" valueType="num">
                                      <p:cBhvr additive="base">
                                        <p:cTn id="36"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96" grpId="0" animBg="1"/>
      <p:bldP spid="29"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Stream</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aphicFrame>
        <p:nvGraphicFramePr>
          <p:cNvPr id="28" name="表格 27">
            <a:extLst>
              <a:ext uri="{FF2B5EF4-FFF2-40B4-BE49-F238E27FC236}">
                <a16:creationId xmlns:a16="http://schemas.microsoft.com/office/drawing/2014/main" id="{5796CBC6-7CB4-4005-A9D7-47220B0C698B}"/>
              </a:ext>
            </a:extLst>
          </p:cNvPr>
          <p:cNvGraphicFramePr>
            <a:graphicFrameLocks noGrp="1"/>
          </p:cNvGraphicFramePr>
          <p:nvPr>
            <p:extLst>
              <p:ext uri="{D42A27DB-BD31-4B8C-83A1-F6EECF244321}">
                <p14:modId xmlns:p14="http://schemas.microsoft.com/office/powerpoint/2010/main" val="2012718322"/>
              </p:ext>
            </p:extLst>
          </p:nvPr>
        </p:nvGraphicFramePr>
        <p:xfrm>
          <a:off x="918795" y="2395548"/>
          <a:ext cx="10665531" cy="3047295"/>
        </p:xfrm>
        <a:graphic>
          <a:graphicData uri="http://schemas.openxmlformats.org/drawingml/2006/table">
            <a:tbl>
              <a:tblPr>
                <a:tableStyleId>{16D9F66E-5EB9-4882-86FB-DCBF35E3C3E4}</a:tableStyleId>
              </a:tblPr>
              <a:tblGrid>
                <a:gridCol w="1752194">
                  <a:extLst>
                    <a:ext uri="{9D8B030D-6E8A-4147-A177-3AD203B41FA5}">
                      <a16:colId xmlns:a16="http://schemas.microsoft.com/office/drawing/2014/main" val="20000"/>
                    </a:ext>
                  </a:extLst>
                </a:gridCol>
                <a:gridCol w="3504389">
                  <a:extLst>
                    <a:ext uri="{9D8B030D-6E8A-4147-A177-3AD203B41FA5}">
                      <a16:colId xmlns:a16="http://schemas.microsoft.com/office/drawing/2014/main" val="20001"/>
                    </a:ext>
                  </a:extLst>
                </a:gridCol>
                <a:gridCol w="5408948">
                  <a:extLst>
                    <a:ext uri="{9D8B030D-6E8A-4147-A177-3AD203B41FA5}">
                      <a16:colId xmlns:a16="http://schemas.microsoft.com/office/drawing/2014/main" val="20002"/>
                    </a:ext>
                  </a:extLst>
                </a:gridCol>
              </a:tblGrid>
              <a:tr h="533277">
                <a:tc>
                  <a:txBody>
                    <a:bodyPr/>
                    <a:lstStyle/>
                    <a:p>
                      <a:pPr marL="0" indent="0" algn="ctr">
                        <a:spcAft>
                          <a:spcPts val="0"/>
                        </a:spcAft>
                      </a:pPr>
                      <a:r>
                        <a:rPr lang="zh-CN" sz="2000" kern="100" dirty="0">
                          <a:latin typeface="仿宋" panose="02010609060101010101" pitchFamily="49" charset="-122"/>
                          <a:ea typeface="仿宋" panose="02010609060101010101" pitchFamily="49" charset="-122"/>
                        </a:rPr>
                        <a:t>返回类型</a:t>
                      </a:r>
                    </a:p>
                  </a:txBody>
                  <a:tcPr marL="28568" marR="28568" marT="28568" marB="28568" anchor="ctr">
                    <a:solidFill>
                      <a:srgbClr val="FFC000"/>
                    </a:solidFill>
                  </a:tcPr>
                </a:tc>
                <a:tc>
                  <a:txBody>
                    <a:bodyPr/>
                    <a:lstStyle/>
                    <a:p>
                      <a:pPr marL="0" indent="0" algn="ctr">
                        <a:spcAft>
                          <a:spcPts val="0"/>
                        </a:spcAft>
                      </a:pPr>
                      <a:r>
                        <a:rPr lang="zh-CN" sz="2000" kern="100" dirty="0">
                          <a:latin typeface="仿宋" panose="02010609060101010101" pitchFamily="49" charset="-122"/>
                          <a:ea typeface="仿宋" panose="02010609060101010101" pitchFamily="49" charset="-122"/>
                        </a:rPr>
                        <a:t>方法名</a:t>
                      </a:r>
                    </a:p>
                  </a:txBody>
                  <a:tcPr marL="28568" marR="28568" marT="28568" marB="28568" anchor="ctr">
                    <a:solidFill>
                      <a:srgbClr val="FFC000"/>
                    </a:solidFill>
                  </a:tcPr>
                </a:tc>
                <a:tc>
                  <a:txBody>
                    <a:bodyPr/>
                    <a:lstStyle/>
                    <a:p>
                      <a:pPr marL="0" indent="0" algn="ctr">
                        <a:spcAft>
                          <a:spcPts val="0"/>
                        </a:spcAft>
                      </a:pPr>
                      <a:r>
                        <a:rPr lang="zh-CN" sz="2000" kern="100" dirty="0">
                          <a:latin typeface="仿宋" panose="02010609060101010101" pitchFamily="49" charset="-122"/>
                          <a:ea typeface="仿宋" panose="02010609060101010101" pitchFamily="49" charset="-122"/>
                        </a:rPr>
                        <a:t>方法功能</a:t>
                      </a:r>
                    </a:p>
                  </a:txBody>
                  <a:tcPr marL="28568" marR="28568" marT="28568" marB="28568" anchor="ctr">
                    <a:solidFill>
                      <a:srgbClr val="FFC000"/>
                    </a:solidFill>
                  </a:tcPr>
                </a:tc>
                <a:extLst>
                  <a:ext uri="{0D108BD9-81ED-4DB2-BD59-A6C34878D82A}">
                    <a16:rowId xmlns:a16="http://schemas.microsoft.com/office/drawing/2014/main" val="10000"/>
                  </a:ext>
                </a:extLst>
              </a:tr>
              <a:tr h="838006">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Stream</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err="1">
                          <a:latin typeface="仿宋" panose="02010609060101010101" pitchFamily="49" charset="-122"/>
                          <a:ea typeface="仿宋" panose="02010609060101010101" pitchFamily="49" charset="-122"/>
                        </a:rPr>
                        <a:t>concat</a:t>
                      </a:r>
                      <a:r>
                        <a:rPr lang="en-US" sz="2000" kern="100" dirty="0">
                          <a:latin typeface="仿宋" panose="02010609060101010101" pitchFamily="49" charset="-122"/>
                          <a:ea typeface="仿宋" panose="02010609060101010101" pitchFamily="49" charset="-122"/>
                        </a:rPr>
                        <a:t>(Stream a, Stream b)</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创建一个流，其元素是</a:t>
                      </a:r>
                      <a:r>
                        <a:rPr lang="en-US" sz="2000" kern="100" dirty="0">
                          <a:latin typeface="仿宋" panose="02010609060101010101" pitchFamily="49" charset="-122"/>
                          <a:ea typeface="仿宋" panose="02010609060101010101" pitchFamily="49" charset="-122"/>
                        </a:rPr>
                        <a:t>a</a:t>
                      </a:r>
                      <a:r>
                        <a:rPr lang="zh-CN" sz="2000" kern="100" dirty="0">
                          <a:latin typeface="仿宋" panose="02010609060101010101" pitchFamily="49" charset="-122"/>
                          <a:ea typeface="仿宋" panose="02010609060101010101" pitchFamily="49" charset="-122"/>
                        </a:rPr>
                        <a:t>后跟</a:t>
                      </a:r>
                      <a:r>
                        <a:rPr lang="en-US" sz="2000" kern="100" dirty="0">
                          <a:latin typeface="仿宋" panose="02010609060101010101" pitchFamily="49" charset="-122"/>
                          <a:ea typeface="仿宋" panose="02010609060101010101" pitchFamily="49" charset="-122"/>
                        </a:rPr>
                        <a:t>b</a:t>
                      </a:r>
                      <a:r>
                        <a:rPr lang="zh-CN" sz="2000" kern="100" dirty="0">
                          <a:latin typeface="仿宋" panose="02010609060101010101" pitchFamily="49" charset="-122"/>
                          <a:ea typeface="仿宋" panose="02010609060101010101" pitchFamily="49" charset="-122"/>
                        </a:rPr>
                        <a:t>的所有元素。</a:t>
                      </a:r>
                    </a:p>
                  </a:txBody>
                  <a:tcPr marL="28568" marR="28568" marT="28568" marB="28568" anchor="ctr"/>
                </a:tc>
                <a:extLst>
                  <a:ext uri="{0D108BD9-81ED-4DB2-BD59-A6C34878D82A}">
                    <a16:rowId xmlns:a16="http://schemas.microsoft.com/office/drawing/2014/main" val="10001"/>
                  </a:ext>
                </a:extLst>
              </a:tr>
              <a:tr h="552322">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long</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count()</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返回此流中的元素数。 </a:t>
                      </a:r>
                    </a:p>
                  </a:txBody>
                  <a:tcPr marL="28568" marR="28568" marT="28568" marB="28568" anchor="ctr"/>
                </a:tc>
                <a:extLst>
                  <a:ext uri="{0D108BD9-81ED-4DB2-BD59-A6C34878D82A}">
                    <a16:rowId xmlns:a16="http://schemas.microsoft.com/office/drawing/2014/main" val="10002"/>
                  </a:ext>
                </a:extLst>
              </a:tr>
              <a:tr h="533277">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Stream</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distinct()</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返回由该流的不同元素组成的流。 </a:t>
                      </a:r>
                    </a:p>
                  </a:txBody>
                  <a:tcPr marL="28568" marR="28568" marT="28568" marB="28568" anchor="ctr"/>
                </a:tc>
                <a:extLst>
                  <a:ext uri="{0D108BD9-81ED-4DB2-BD59-A6C34878D82A}">
                    <a16:rowId xmlns:a16="http://schemas.microsoft.com/office/drawing/2014/main" val="10003"/>
                  </a:ext>
                </a:extLst>
              </a:tr>
              <a:tr h="590413">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static Stream</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empty()</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zh-CN" sz="2000" kern="100" dirty="0">
                          <a:latin typeface="仿宋" panose="02010609060101010101" pitchFamily="49" charset="-122"/>
                          <a:ea typeface="仿宋" panose="02010609060101010101" pitchFamily="49" charset="-122"/>
                        </a:rPr>
                        <a:t>返回一个空的顺序流 。 </a:t>
                      </a:r>
                    </a:p>
                  </a:txBody>
                  <a:tcPr marL="28568" marR="28568" marT="28568" marB="28568" anchor="ctr"/>
                </a:tc>
                <a:extLst>
                  <a:ext uri="{0D108BD9-81ED-4DB2-BD59-A6C34878D82A}">
                    <a16:rowId xmlns:a16="http://schemas.microsoft.com/office/drawing/2014/main" val="10004"/>
                  </a:ext>
                </a:extLst>
              </a:tr>
            </a:tbl>
          </a:graphicData>
        </a:graphic>
      </p:graphicFrame>
      <p:sp>
        <p:nvSpPr>
          <p:cNvPr id="30" name="Rectangle 1">
            <a:extLst>
              <a:ext uri="{FF2B5EF4-FFF2-40B4-BE49-F238E27FC236}">
                <a16:creationId xmlns:a16="http://schemas.microsoft.com/office/drawing/2014/main" id="{C801EA2B-DAFB-405E-AFF3-CA90DC630D28}"/>
              </a:ext>
            </a:extLst>
          </p:cNvPr>
          <p:cNvSpPr>
            <a:spLocks noChangeArrowheads="1"/>
          </p:cNvSpPr>
          <p:nvPr/>
        </p:nvSpPr>
        <p:spPr bwMode="auto">
          <a:xfrm>
            <a:off x="3997618" y="1810367"/>
            <a:ext cx="3300862"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宋体" pitchFamily="2" charset="-122"/>
              </a:rPr>
              <a:t>表</a:t>
            </a:r>
            <a:r>
              <a:rPr lang="en-US" altLang="zh-CN" b="1" dirty="0">
                <a:latin typeface="仿宋" panose="02010609060101010101" pitchFamily="49" charset="-122"/>
                <a:ea typeface="仿宋" panose="02010609060101010101" pitchFamily="49" charset="-122"/>
                <a:cs typeface="宋体" pitchFamily="2" charset="-122"/>
              </a:rPr>
              <a:t>7.14 stream</a:t>
            </a:r>
            <a:r>
              <a:rPr lang="zh-CN" altLang="en-US" b="1" dirty="0">
                <a:latin typeface="仿宋" panose="02010609060101010101" pitchFamily="49" charset="-122"/>
                <a:ea typeface="仿宋" panose="02010609060101010101" pitchFamily="49" charset="-122"/>
                <a:cs typeface="宋体" pitchFamily="2" charset="-122"/>
              </a:rPr>
              <a:t>接口的常用方法</a:t>
            </a:r>
            <a:endParaRPr lang="zh-CN" altLang="en-US" b="1" dirty="0">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9CBFE11-0B29-4272-8FB0-EE9390F3691F}"/>
              </a:ext>
            </a:extLst>
          </p:cNvPr>
          <p:cNvSpPr/>
          <p:nvPr/>
        </p:nvSpPr>
        <p:spPr>
          <a:xfrm>
            <a:off x="3792" y="6872733"/>
            <a:ext cx="12187591" cy="60656"/>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19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1000" fill="hold"/>
                                        <p:tgtEl>
                                          <p:spTgt spid="28"/>
                                        </p:tgtEl>
                                        <p:attrNameLst>
                                          <p:attrName>ppt_w</p:attrName>
                                        </p:attrNameLst>
                                      </p:cBhvr>
                                      <p:tavLst>
                                        <p:tav tm="0">
                                          <p:val>
                                            <p:fltVal val="0"/>
                                          </p:val>
                                        </p:tav>
                                        <p:tav tm="100000">
                                          <p:val>
                                            <p:strVal val="#ppt_w"/>
                                          </p:val>
                                        </p:tav>
                                      </p:tavLst>
                                    </p:anim>
                                    <p:anim calcmode="lin" valueType="num">
                                      <p:cBhvr>
                                        <p:cTn id="25" dur="1000" fill="hold"/>
                                        <p:tgtEl>
                                          <p:spTgt spid="28"/>
                                        </p:tgtEl>
                                        <p:attrNameLst>
                                          <p:attrName>ppt_h</p:attrName>
                                        </p:attrNameLst>
                                      </p:cBhvr>
                                      <p:tavLst>
                                        <p:tav tm="0">
                                          <p:val>
                                            <p:fltVal val="0"/>
                                          </p:val>
                                        </p:tav>
                                        <p:tav tm="100000">
                                          <p:val>
                                            <p:strVal val="#ppt_h"/>
                                          </p:val>
                                        </p:tav>
                                      </p:tavLst>
                                    </p:anim>
                                    <p:anim calcmode="lin" valueType="num">
                                      <p:cBhvr>
                                        <p:cTn id="26" dur="1000" fill="hold"/>
                                        <p:tgtEl>
                                          <p:spTgt spid="28"/>
                                        </p:tgtEl>
                                        <p:attrNameLst>
                                          <p:attrName>style.rotation</p:attrName>
                                        </p:attrNameLst>
                                      </p:cBhvr>
                                      <p:tavLst>
                                        <p:tav tm="0">
                                          <p:val>
                                            <p:fltVal val="90"/>
                                          </p:val>
                                        </p:tav>
                                        <p:tav tm="100000">
                                          <p:val>
                                            <p:fltVal val="0"/>
                                          </p:val>
                                        </p:tav>
                                      </p:tavLst>
                                    </p:anim>
                                    <p:animEffect transition="in" filter="fade">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6"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泛型接口的定义</a:t>
              </a:r>
            </a:p>
          </p:txBody>
        </p:sp>
      </p:grpSp>
      <p:sp>
        <p:nvSpPr>
          <p:cNvPr id="44" name="矩形 43">
            <a:extLst>
              <a:ext uri="{FF2B5EF4-FFF2-40B4-BE49-F238E27FC236}">
                <a16:creationId xmlns:a16="http://schemas.microsoft.com/office/drawing/2014/main" id="{2B2D6AB8-DA60-4FBD-86A8-F057A3044D57}"/>
              </a:ext>
            </a:extLst>
          </p:cNvPr>
          <p:cNvSpPr/>
          <p:nvPr/>
        </p:nvSpPr>
        <p:spPr>
          <a:xfrm>
            <a:off x="1372695" y="2210083"/>
            <a:ext cx="5637494" cy="263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45" name="内容占位符 2">
            <a:extLst>
              <a:ext uri="{FF2B5EF4-FFF2-40B4-BE49-F238E27FC236}">
                <a16:creationId xmlns:a16="http://schemas.microsoft.com/office/drawing/2014/main" id="{60314ACF-5D92-4091-8658-8C0DAE4BE641}"/>
              </a:ext>
            </a:extLst>
          </p:cNvPr>
          <p:cNvSpPr txBox="1">
            <a:spLocks/>
          </p:cNvSpPr>
          <p:nvPr/>
        </p:nvSpPr>
        <p:spPr>
          <a:xfrm>
            <a:off x="919276" y="1480798"/>
            <a:ext cx="10014462" cy="5285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除了可以定义泛型类外，还可以定义泛型接口。泛型接口定义形式：</a:t>
            </a:r>
          </a:p>
        </p:txBody>
      </p:sp>
      <p:sp>
        <p:nvSpPr>
          <p:cNvPr id="46" name="内容占位符 2">
            <a:extLst>
              <a:ext uri="{FF2B5EF4-FFF2-40B4-BE49-F238E27FC236}">
                <a16:creationId xmlns:a16="http://schemas.microsoft.com/office/drawing/2014/main" id="{C3DCE33A-6A86-4CD4-89E9-B08691E92107}"/>
              </a:ext>
            </a:extLst>
          </p:cNvPr>
          <p:cNvSpPr txBox="1">
            <a:spLocks/>
          </p:cNvSpPr>
          <p:nvPr/>
        </p:nvSpPr>
        <p:spPr>
          <a:xfrm>
            <a:off x="1372694" y="2286265"/>
            <a:ext cx="5534543" cy="251401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interface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接口名</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&lt;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类型参数表列</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&gt;</a:t>
            </a:r>
          </a:p>
          <a:p>
            <a:pPr marL="533279" lvl="1"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a:p>
            <a:pPr marL="1066560" lvl="2" indent="0">
              <a:lnSpc>
                <a:spcPct val="150000"/>
              </a:lnSpc>
              <a:buNone/>
            </a:pPr>
            <a:r>
              <a:rPr lang="en-US" altLang="zh-CN" sz="2400" b="1" dirty="0">
                <a:latin typeface="仿宋" panose="02010609060101010101" pitchFamily="49" charset="-122"/>
                <a:ea typeface="仿宋" panose="02010609060101010101" pitchFamily="49" charset="-122"/>
                <a:cs typeface="Times New Roman" pitchFamily="18" charset="0"/>
              </a:rPr>
              <a:t>//……</a:t>
            </a:r>
          </a:p>
          <a:p>
            <a:pPr marL="533279" lvl="1"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p:txBody>
      </p:sp>
      <p:grpSp>
        <p:nvGrpSpPr>
          <p:cNvPr id="47" name="组合 46">
            <a:extLst>
              <a:ext uri="{FF2B5EF4-FFF2-40B4-BE49-F238E27FC236}">
                <a16:creationId xmlns:a16="http://schemas.microsoft.com/office/drawing/2014/main" id="{B1D4D298-DF5E-443A-9A14-E5F8B2E99331}"/>
              </a:ext>
            </a:extLst>
          </p:cNvPr>
          <p:cNvGrpSpPr/>
          <p:nvPr/>
        </p:nvGrpSpPr>
        <p:grpSpPr>
          <a:xfrm>
            <a:off x="45392" y="5472279"/>
            <a:ext cx="5440340" cy="1357633"/>
            <a:chOff x="897607" y="5043462"/>
            <a:chExt cx="5441599" cy="1357947"/>
          </a:xfrm>
        </p:grpSpPr>
        <p:sp>
          <p:nvSpPr>
            <p:cNvPr id="48" name="矩形 47">
              <a:extLst>
                <a:ext uri="{FF2B5EF4-FFF2-40B4-BE49-F238E27FC236}">
                  <a16:creationId xmlns:a16="http://schemas.microsoft.com/office/drawing/2014/main" id="{734913C9-BFB1-4A13-843B-A1AAB381A9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328E40CB-B13D-44F8-9152-5D861A35C374}"/>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DC18300C-9792-483C-8FCA-6F93992CEAA0}"/>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2" name="矩形 51">
              <a:extLst>
                <a:ext uri="{FF2B5EF4-FFF2-40B4-BE49-F238E27FC236}">
                  <a16:creationId xmlns:a16="http://schemas.microsoft.com/office/drawing/2014/main" id="{06B43F19-FDFF-487C-A5B5-35905B381CC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3" name="矩形 52">
              <a:extLst>
                <a:ext uri="{FF2B5EF4-FFF2-40B4-BE49-F238E27FC236}">
                  <a16:creationId xmlns:a16="http://schemas.microsoft.com/office/drawing/2014/main" id="{6F762C51-A47E-4C29-A1A5-244B32BD1D99}"/>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5" name="矩形 54">
              <a:extLst>
                <a:ext uri="{FF2B5EF4-FFF2-40B4-BE49-F238E27FC236}">
                  <a16:creationId xmlns:a16="http://schemas.microsoft.com/office/drawing/2014/main" id="{071A653E-707C-49A7-B6C2-B96BBAE4254E}"/>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5DDDF124-5EEF-4D30-B53B-CE59CA53422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C3196D11-D4C3-4AC8-BA36-6AA5E26E33B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08FA1FA8-25AA-4402-8D15-020493290C6A}"/>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21302AEE-D238-4D63-B248-2DAF3B0076D8}"/>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8311A236-4745-4545-9D0C-50DFEE294A9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4B3C128D-D435-4284-A9D8-17A88A82D7B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7E36AAE1-4B92-4A4B-BE3B-CD36A1E1C618}"/>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CC38AE28-9CF9-48FE-A7FF-54589CE8659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E138EDEF-D845-4577-ADCD-5DEBFFBCAC73}"/>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0071000E-7F48-4330-9554-3B1D3507C94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2411A70E-9143-4031-ACAF-50BAE1DB73A5}"/>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67" name="矩形 66">
            <a:extLst>
              <a:ext uri="{FF2B5EF4-FFF2-40B4-BE49-F238E27FC236}">
                <a16:creationId xmlns:a16="http://schemas.microsoft.com/office/drawing/2014/main" id="{7C13827D-40B4-4F76-B277-FDFB6D847CA8}"/>
              </a:ext>
            </a:extLst>
          </p:cNvPr>
          <p:cNvSpPr/>
          <p:nvPr/>
        </p:nvSpPr>
        <p:spPr>
          <a:xfrm>
            <a:off x="2205" y="5447893"/>
            <a:ext cx="12189178" cy="60656"/>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68" name="组合 47">
            <a:extLst>
              <a:ext uri="{FF2B5EF4-FFF2-40B4-BE49-F238E27FC236}">
                <a16:creationId xmlns:a16="http://schemas.microsoft.com/office/drawing/2014/main" id="{7A819A69-79C0-4D20-9140-C7FBB0DB5A11}"/>
              </a:ext>
            </a:extLst>
          </p:cNvPr>
          <p:cNvGrpSpPr/>
          <p:nvPr/>
        </p:nvGrpSpPr>
        <p:grpSpPr>
          <a:xfrm>
            <a:off x="9230280" y="3695698"/>
            <a:ext cx="2912848" cy="1752194"/>
            <a:chOff x="9675584" y="5175723"/>
            <a:chExt cx="1877787" cy="1129564"/>
          </a:xfrm>
        </p:grpSpPr>
        <p:sp>
          <p:nvSpPr>
            <p:cNvPr id="69" name="矩形 68">
              <a:extLst>
                <a:ext uri="{FF2B5EF4-FFF2-40B4-BE49-F238E27FC236}">
                  <a16:creationId xmlns:a16="http://schemas.microsoft.com/office/drawing/2014/main" id="{71AE9A2F-8CB1-4018-884A-9EFB5AE74648}"/>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3C94D3BD-1982-4C3B-8E2E-50F62EBFE67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1" name="矩形 70">
              <a:extLst>
                <a:ext uri="{FF2B5EF4-FFF2-40B4-BE49-F238E27FC236}">
                  <a16:creationId xmlns:a16="http://schemas.microsoft.com/office/drawing/2014/main" id="{F16C327B-4C3F-4B22-AEFF-E0E675FCEB8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2" name="矩形 71">
              <a:extLst>
                <a:ext uri="{FF2B5EF4-FFF2-40B4-BE49-F238E27FC236}">
                  <a16:creationId xmlns:a16="http://schemas.microsoft.com/office/drawing/2014/main" id="{4D0AFB6B-0848-41A4-9A1D-D9CD27B01B9B}"/>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30505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 calcmode="lin" valueType="num">
                                      <p:cBhvr additive="base">
                                        <p:cTn id="10" dur="500" fill="hold"/>
                                        <p:tgtEl>
                                          <p:spTgt spid="45"/>
                                        </p:tgtEl>
                                        <p:attrNameLst>
                                          <p:attrName>ppt_x</p:attrName>
                                        </p:attrNameLst>
                                      </p:cBhvr>
                                      <p:tavLst>
                                        <p:tav tm="0">
                                          <p:val>
                                            <p:strVal val="0-#ppt_w/2"/>
                                          </p:val>
                                        </p:tav>
                                        <p:tav tm="100000">
                                          <p:val>
                                            <p:strVal val="#ppt_x"/>
                                          </p:val>
                                        </p:tav>
                                      </p:tavLst>
                                    </p:anim>
                                    <p:anim calcmode="lin" valueType="num">
                                      <p:cBhvr additive="base">
                                        <p:cTn id="11" dur="500" fill="hold"/>
                                        <p:tgtEl>
                                          <p:spTgt spid="45"/>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6"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circle(in)">
                                      <p:cBhvr>
                                        <p:cTn id="15" dur="2000"/>
                                        <p:tgtEl>
                                          <p:spTgt spid="44"/>
                                        </p:tgtEl>
                                      </p:cBhvr>
                                    </p:animEffect>
                                  </p:childTnLst>
                                </p:cTn>
                              </p:par>
                            </p:childTnLst>
                          </p:cTn>
                        </p:par>
                        <p:par>
                          <p:cTn id="16" fill="hold">
                            <p:stCondLst>
                              <p:cond delay="2500"/>
                            </p:stCondLst>
                            <p:childTnLst>
                              <p:par>
                                <p:cTn id="17" presetID="31" presetClass="entr" presetSubtype="0" fill="hold" nodeType="after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 calcmode="lin" valueType="num">
                                      <p:cBhvr>
                                        <p:cTn id="19"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46">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46">
                                            <p:txEl>
                                              <p:pRg st="0" end="0"/>
                                            </p:txEl>
                                          </p:spTgt>
                                        </p:tgtEl>
                                      </p:cBhvr>
                                    </p:animEffect>
                                  </p:childTnLst>
                                </p:cTn>
                              </p:par>
                            </p:childTnLst>
                          </p:cTn>
                        </p:par>
                        <p:par>
                          <p:cTn id="23" fill="hold">
                            <p:stCondLst>
                              <p:cond delay="3500"/>
                            </p:stCondLst>
                            <p:childTnLst>
                              <p:par>
                                <p:cTn id="24" presetID="31" presetClass="entr" presetSubtype="0" fill="hold" nodeType="afterEffect">
                                  <p:stCondLst>
                                    <p:cond delay="0"/>
                                  </p:stCondLst>
                                  <p:childTnLst>
                                    <p:set>
                                      <p:cBhvr>
                                        <p:cTn id="25" dur="1" fill="hold">
                                          <p:stCondLst>
                                            <p:cond delay="0"/>
                                          </p:stCondLst>
                                        </p:cTn>
                                        <p:tgtEl>
                                          <p:spTgt spid="46">
                                            <p:txEl>
                                              <p:pRg st="1" end="1"/>
                                            </p:txEl>
                                          </p:spTgt>
                                        </p:tgtEl>
                                        <p:attrNameLst>
                                          <p:attrName>style.visibility</p:attrName>
                                        </p:attrNameLst>
                                      </p:cBhvr>
                                      <p:to>
                                        <p:strVal val="visible"/>
                                      </p:to>
                                    </p:set>
                                    <p:anim calcmode="lin" valueType="num">
                                      <p:cBhvr>
                                        <p:cTn id="26" dur="1000" fill="hold"/>
                                        <p:tgtEl>
                                          <p:spTgt spid="46">
                                            <p:txEl>
                                              <p:pRg st="1" end="1"/>
                                            </p:txEl>
                                          </p:spTgt>
                                        </p:tgtEl>
                                        <p:attrNameLst>
                                          <p:attrName>ppt_w</p:attrName>
                                        </p:attrNameLst>
                                      </p:cBhvr>
                                      <p:tavLst>
                                        <p:tav tm="0">
                                          <p:val>
                                            <p:fltVal val="0"/>
                                          </p:val>
                                        </p:tav>
                                        <p:tav tm="100000">
                                          <p:val>
                                            <p:strVal val="#ppt_w"/>
                                          </p:val>
                                        </p:tav>
                                      </p:tavLst>
                                    </p:anim>
                                    <p:anim calcmode="lin" valueType="num">
                                      <p:cBhvr>
                                        <p:cTn id="27" dur="1000" fill="hold"/>
                                        <p:tgtEl>
                                          <p:spTgt spid="46">
                                            <p:txEl>
                                              <p:pRg st="1" end="1"/>
                                            </p:txEl>
                                          </p:spTgt>
                                        </p:tgtEl>
                                        <p:attrNameLst>
                                          <p:attrName>ppt_h</p:attrName>
                                        </p:attrNameLst>
                                      </p:cBhvr>
                                      <p:tavLst>
                                        <p:tav tm="0">
                                          <p:val>
                                            <p:fltVal val="0"/>
                                          </p:val>
                                        </p:tav>
                                        <p:tav tm="100000">
                                          <p:val>
                                            <p:strVal val="#ppt_h"/>
                                          </p:val>
                                        </p:tav>
                                      </p:tavLst>
                                    </p:anim>
                                    <p:anim calcmode="lin" valueType="num">
                                      <p:cBhvr>
                                        <p:cTn id="28" dur="1000" fill="hold"/>
                                        <p:tgtEl>
                                          <p:spTgt spid="46">
                                            <p:txEl>
                                              <p:pRg st="1" end="1"/>
                                            </p:txEl>
                                          </p:spTgt>
                                        </p:tgtEl>
                                        <p:attrNameLst>
                                          <p:attrName>style.rotation</p:attrName>
                                        </p:attrNameLst>
                                      </p:cBhvr>
                                      <p:tavLst>
                                        <p:tav tm="0">
                                          <p:val>
                                            <p:fltVal val="90"/>
                                          </p:val>
                                        </p:tav>
                                        <p:tav tm="100000">
                                          <p:val>
                                            <p:fltVal val="0"/>
                                          </p:val>
                                        </p:tav>
                                      </p:tavLst>
                                    </p:anim>
                                    <p:animEffect transition="in" filter="fade">
                                      <p:cBhvr>
                                        <p:cTn id="29" dur="1000"/>
                                        <p:tgtEl>
                                          <p:spTgt spid="46">
                                            <p:txEl>
                                              <p:pRg st="1" end="1"/>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46">
                                            <p:txEl>
                                              <p:pRg st="2" end="2"/>
                                            </p:txEl>
                                          </p:spTgt>
                                        </p:tgtEl>
                                        <p:attrNameLst>
                                          <p:attrName>style.visibility</p:attrName>
                                        </p:attrNameLst>
                                      </p:cBhvr>
                                      <p:to>
                                        <p:strVal val="visible"/>
                                      </p:to>
                                    </p:set>
                                    <p:anim calcmode="lin" valueType="num">
                                      <p:cBhvr>
                                        <p:cTn id="32" dur="1000" fill="hold"/>
                                        <p:tgtEl>
                                          <p:spTgt spid="46">
                                            <p:txEl>
                                              <p:pRg st="2" end="2"/>
                                            </p:txEl>
                                          </p:spTgt>
                                        </p:tgtEl>
                                        <p:attrNameLst>
                                          <p:attrName>ppt_w</p:attrName>
                                        </p:attrNameLst>
                                      </p:cBhvr>
                                      <p:tavLst>
                                        <p:tav tm="0">
                                          <p:val>
                                            <p:fltVal val="0"/>
                                          </p:val>
                                        </p:tav>
                                        <p:tav tm="100000">
                                          <p:val>
                                            <p:strVal val="#ppt_w"/>
                                          </p:val>
                                        </p:tav>
                                      </p:tavLst>
                                    </p:anim>
                                    <p:anim calcmode="lin" valueType="num">
                                      <p:cBhvr>
                                        <p:cTn id="33" dur="1000" fill="hold"/>
                                        <p:tgtEl>
                                          <p:spTgt spid="46">
                                            <p:txEl>
                                              <p:pRg st="2" end="2"/>
                                            </p:txEl>
                                          </p:spTgt>
                                        </p:tgtEl>
                                        <p:attrNameLst>
                                          <p:attrName>ppt_h</p:attrName>
                                        </p:attrNameLst>
                                      </p:cBhvr>
                                      <p:tavLst>
                                        <p:tav tm="0">
                                          <p:val>
                                            <p:fltVal val="0"/>
                                          </p:val>
                                        </p:tav>
                                        <p:tav tm="100000">
                                          <p:val>
                                            <p:strVal val="#ppt_h"/>
                                          </p:val>
                                        </p:tav>
                                      </p:tavLst>
                                    </p:anim>
                                    <p:anim calcmode="lin" valueType="num">
                                      <p:cBhvr>
                                        <p:cTn id="34" dur="1000" fill="hold"/>
                                        <p:tgtEl>
                                          <p:spTgt spid="46">
                                            <p:txEl>
                                              <p:pRg st="2" end="2"/>
                                            </p:txEl>
                                          </p:spTgt>
                                        </p:tgtEl>
                                        <p:attrNameLst>
                                          <p:attrName>style.rotation</p:attrName>
                                        </p:attrNameLst>
                                      </p:cBhvr>
                                      <p:tavLst>
                                        <p:tav tm="0">
                                          <p:val>
                                            <p:fltVal val="90"/>
                                          </p:val>
                                        </p:tav>
                                        <p:tav tm="100000">
                                          <p:val>
                                            <p:fltVal val="0"/>
                                          </p:val>
                                        </p:tav>
                                      </p:tavLst>
                                    </p:anim>
                                    <p:animEffect transition="in" filter="fade">
                                      <p:cBhvr>
                                        <p:cTn id="35" dur="1000"/>
                                        <p:tgtEl>
                                          <p:spTgt spid="46">
                                            <p:txEl>
                                              <p:pRg st="2" end="2"/>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46">
                                            <p:txEl>
                                              <p:pRg st="3" end="3"/>
                                            </p:txEl>
                                          </p:spTgt>
                                        </p:tgtEl>
                                        <p:attrNameLst>
                                          <p:attrName>style.visibility</p:attrName>
                                        </p:attrNameLst>
                                      </p:cBhvr>
                                      <p:to>
                                        <p:strVal val="visible"/>
                                      </p:to>
                                    </p:set>
                                    <p:anim calcmode="lin" valueType="num">
                                      <p:cBhvr>
                                        <p:cTn id="38" dur="1000" fill="hold"/>
                                        <p:tgtEl>
                                          <p:spTgt spid="46">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46">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46">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46">
                                            <p:txEl>
                                              <p:pRg st="3" end="3"/>
                                            </p:txEl>
                                          </p:spTgt>
                                        </p:tgtEl>
                                      </p:cBhvr>
                                    </p:animEffect>
                                  </p:childTnLst>
                                </p:cTn>
                              </p:par>
                            </p:childTnLst>
                          </p:cTn>
                        </p:par>
                        <p:par>
                          <p:cTn id="42" fill="hold">
                            <p:stCondLst>
                              <p:cond delay="4500"/>
                            </p:stCondLst>
                            <p:childTnLst>
                              <p:par>
                                <p:cTn id="43" presetID="16" presetClass="entr" presetSubtype="21"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barn(inVertical)">
                                      <p:cBhvr>
                                        <p:cTn id="45" dur="500"/>
                                        <p:tgtEl>
                                          <p:spTgt spid="67"/>
                                        </p:tgtEl>
                                      </p:cBhvr>
                                    </p:animEffect>
                                  </p:childTnLst>
                                </p:cTn>
                              </p:par>
                            </p:childTnLst>
                          </p:cTn>
                        </p:par>
                        <p:par>
                          <p:cTn id="46" fill="hold">
                            <p:stCondLst>
                              <p:cond delay="5000"/>
                            </p:stCondLst>
                            <p:childTnLst>
                              <p:par>
                                <p:cTn id="47" presetID="22" presetClass="entr" presetSubtype="4"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down)">
                                      <p:cBhvr>
                                        <p:cTn id="49" dur="500"/>
                                        <p:tgtEl>
                                          <p:spTgt spid="68"/>
                                        </p:tgtEl>
                                      </p:cBhvr>
                                    </p:animEffect>
                                  </p:childTnLst>
                                </p:cTn>
                              </p:par>
                            </p:childTnLst>
                          </p:cTn>
                        </p:par>
                        <p:par>
                          <p:cTn id="50" fill="hold">
                            <p:stCondLst>
                              <p:cond delay="5500"/>
                            </p:stCondLst>
                            <p:childTnLst>
                              <p:par>
                                <p:cTn id="51" presetID="22" presetClass="entr" presetSubtype="8" fill="hold"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left)">
                                      <p:cBhvr>
                                        <p:cTn id="5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4" grpId="0" animBg="1"/>
      <p:bldP spid="45" grpId="0"/>
      <p:bldP spid="6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Stream</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0" name="Rectangle 1">
            <a:extLst>
              <a:ext uri="{FF2B5EF4-FFF2-40B4-BE49-F238E27FC236}">
                <a16:creationId xmlns:a16="http://schemas.microsoft.com/office/drawing/2014/main" id="{C801EA2B-DAFB-405E-AFF3-CA90DC630D28}"/>
              </a:ext>
            </a:extLst>
          </p:cNvPr>
          <p:cNvSpPr>
            <a:spLocks noChangeArrowheads="1"/>
          </p:cNvSpPr>
          <p:nvPr/>
        </p:nvSpPr>
        <p:spPr bwMode="auto">
          <a:xfrm>
            <a:off x="3997618" y="1810367"/>
            <a:ext cx="3300862" cy="369310"/>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cs typeface="宋体" pitchFamily="2" charset="-122"/>
              </a:rPr>
              <a:t>表</a:t>
            </a:r>
            <a:r>
              <a:rPr lang="en-US" altLang="zh-CN" b="1" dirty="0">
                <a:latin typeface="仿宋" panose="02010609060101010101" pitchFamily="49" charset="-122"/>
                <a:ea typeface="仿宋" panose="02010609060101010101" pitchFamily="49" charset="-122"/>
                <a:cs typeface="宋体" pitchFamily="2" charset="-122"/>
              </a:rPr>
              <a:t>7.14 stream</a:t>
            </a:r>
            <a:r>
              <a:rPr lang="zh-CN" altLang="en-US" b="1" dirty="0">
                <a:latin typeface="仿宋" panose="02010609060101010101" pitchFamily="49" charset="-122"/>
                <a:ea typeface="仿宋" panose="02010609060101010101" pitchFamily="49" charset="-122"/>
                <a:cs typeface="宋体" pitchFamily="2" charset="-122"/>
              </a:rPr>
              <a:t>接口的常用方法</a:t>
            </a:r>
            <a:endParaRPr lang="zh-CN" altLang="en-US" b="1" dirty="0">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9CBFE11-0B29-4272-8FB0-EE9390F3691F}"/>
              </a:ext>
            </a:extLst>
          </p:cNvPr>
          <p:cNvSpPr/>
          <p:nvPr/>
        </p:nvSpPr>
        <p:spPr>
          <a:xfrm>
            <a:off x="3792" y="6872733"/>
            <a:ext cx="12187591" cy="60656"/>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9" name="表格 28">
            <a:extLst>
              <a:ext uri="{FF2B5EF4-FFF2-40B4-BE49-F238E27FC236}">
                <a16:creationId xmlns:a16="http://schemas.microsoft.com/office/drawing/2014/main" id="{88FF4BD0-51BA-44CD-AE46-7D78431EE516}"/>
              </a:ext>
            </a:extLst>
          </p:cNvPr>
          <p:cNvGraphicFramePr>
            <a:graphicFrameLocks noGrp="1"/>
          </p:cNvGraphicFramePr>
          <p:nvPr>
            <p:extLst>
              <p:ext uri="{D42A27DB-BD31-4B8C-83A1-F6EECF244321}">
                <p14:modId xmlns:p14="http://schemas.microsoft.com/office/powerpoint/2010/main" val="860551512"/>
              </p:ext>
            </p:extLst>
          </p:nvPr>
        </p:nvGraphicFramePr>
        <p:xfrm>
          <a:off x="418032" y="2449349"/>
          <a:ext cx="11274989" cy="2757268"/>
        </p:xfrm>
        <a:graphic>
          <a:graphicData uri="http://schemas.openxmlformats.org/drawingml/2006/table">
            <a:tbl>
              <a:tblPr>
                <a:tableStyleId>{16D9F66E-5EB9-4882-86FB-DCBF35E3C3E4}</a:tableStyleId>
              </a:tblPr>
              <a:tblGrid>
                <a:gridCol w="1523647">
                  <a:extLst>
                    <a:ext uri="{9D8B030D-6E8A-4147-A177-3AD203B41FA5}">
                      <a16:colId xmlns:a16="http://schemas.microsoft.com/office/drawing/2014/main" val="20000"/>
                    </a:ext>
                  </a:extLst>
                </a:gridCol>
                <a:gridCol w="3199659">
                  <a:extLst>
                    <a:ext uri="{9D8B030D-6E8A-4147-A177-3AD203B41FA5}">
                      <a16:colId xmlns:a16="http://schemas.microsoft.com/office/drawing/2014/main" val="20001"/>
                    </a:ext>
                  </a:extLst>
                </a:gridCol>
                <a:gridCol w="6551683">
                  <a:extLst>
                    <a:ext uri="{9D8B030D-6E8A-4147-A177-3AD203B41FA5}">
                      <a16:colId xmlns:a16="http://schemas.microsoft.com/office/drawing/2014/main" val="20002"/>
                    </a:ext>
                  </a:extLst>
                </a:gridCol>
              </a:tblGrid>
              <a:tr h="310944">
                <a:tc>
                  <a:txBody>
                    <a:bodyPr/>
                    <a:lstStyle/>
                    <a:p>
                      <a:pPr marL="0" indent="0" algn="ctr">
                        <a:spcAft>
                          <a:spcPts val="0"/>
                        </a:spcAft>
                      </a:pPr>
                      <a:r>
                        <a:rPr lang="zh-CN" sz="2000" kern="100" dirty="0">
                          <a:latin typeface="仿宋" panose="02010609060101010101" pitchFamily="49" charset="-122"/>
                          <a:ea typeface="仿宋" panose="02010609060101010101" pitchFamily="49" charset="-122"/>
                        </a:rPr>
                        <a:t>返回类型</a:t>
                      </a:r>
                    </a:p>
                  </a:txBody>
                  <a:tcPr marL="28568" marR="28568" marT="28568" marB="28568" anchor="ctr">
                    <a:solidFill>
                      <a:srgbClr val="FFC000"/>
                    </a:solidFill>
                  </a:tcPr>
                </a:tc>
                <a:tc>
                  <a:txBody>
                    <a:bodyPr/>
                    <a:lstStyle/>
                    <a:p>
                      <a:pPr marL="0" indent="0" algn="ctr">
                        <a:spcAft>
                          <a:spcPts val="0"/>
                        </a:spcAft>
                      </a:pPr>
                      <a:r>
                        <a:rPr lang="zh-CN" sz="2000" kern="100" dirty="0">
                          <a:latin typeface="仿宋" panose="02010609060101010101" pitchFamily="49" charset="-122"/>
                          <a:ea typeface="仿宋" panose="02010609060101010101" pitchFamily="49" charset="-122"/>
                        </a:rPr>
                        <a:t>方法名</a:t>
                      </a:r>
                    </a:p>
                  </a:txBody>
                  <a:tcPr marL="28568" marR="28568" marT="28568" marB="28568" anchor="ctr">
                    <a:solidFill>
                      <a:srgbClr val="FFC000"/>
                    </a:solidFill>
                  </a:tcPr>
                </a:tc>
                <a:tc>
                  <a:txBody>
                    <a:bodyPr/>
                    <a:lstStyle/>
                    <a:p>
                      <a:pPr marL="0" indent="0" algn="ctr">
                        <a:spcAft>
                          <a:spcPts val="0"/>
                        </a:spcAft>
                      </a:pPr>
                      <a:r>
                        <a:rPr lang="zh-CN" sz="2000" kern="100" dirty="0">
                          <a:latin typeface="仿宋" panose="02010609060101010101" pitchFamily="49" charset="-122"/>
                          <a:ea typeface="仿宋" panose="02010609060101010101" pitchFamily="49" charset="-122"/>
                        </a:rPr>
                        <a:t>方法功能</a:t>
                      </a:r>
                    </a:p>
                  </a:txBody>
                  <a:tcPr marL="28568" marR="28568" marT="28568" marB="28568" anchor="ctr">
                    <a:solidFill>
                      <a:srgbClr val="FFC000"/>
                    </a:solidFill>
                  </a:tcPr>
                </a:tc>
                <a:extLst>
                  <a:ext uri="{0D108BD9-81ED-4DB2-BD59-A6C34878D82A}">
                    <a16:rowId xmlns:a16="http://schemas.microsoft.com/office/drawing/2014/main" val="10000"/>
                  </a:ext>
                </a:extLst>
              </a:tr>
              <a:tr h="457094">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Stream</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filter(Predicate p)</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indent="540385" algn="just">
                        <a:spcAft>
                          <a:spcPts val="0"/>
                        </a:spcAft>
                      </a:pPr>
                      <a:r>
                        <a:rPr lang="zh-CN" sz="2000" kern="100">
                          <a:latin typeface="仿宋" panose="02010609060101010101" pitchFamily="49" charset="-122"/>
                          <a:ea typeface="仿宋" panose="02010609060101010101" pitchFamily="49" charset="-122"/>
                        </a:rPr>
                        <a:t>返回一个符合匹配条件的流。 </a:t>
                      </a:r>
                    </a:p>
                  </a:txBody>
                  <a:tcPr marL="28568" marR="28568" marT="28568" marB="28568" anchor="ctr"/>
                </a:tc>
                <a:extLst>
                  <a:ext uri="{0D108BD9-81ED-4DB2-BD59-A6C34878D82A}">
                    <a16:rowId xmlns:a16="http://schemas.microsoft.com/office/drawing/2014/main" val="10001"/>
                  </a:ext>
                </a:extLst>
              </a:tr>
              <a:tr h="503334">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void</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err="1">
                          <a:latin typeface="仿宋" panose="02010609060101010101" pitchFamily="49" charset="-122"/>
                          <a:ea typeface="仿宋" panose="02010609060101010101" pitchFamily="49" charset="-122"/>
                        </a:rPr>
                        <a:t>forEach</a:t>
                      </a:r>
                      <a:r>
                        <a:rPr lang="en-US" sz="2000" kern="100" dirty="0">
                          <a:latin typeface="仿宋" panose="02010609060101010101" pitchFamily="49" charset="-122"/>
                          <a:ea typeface="仿宋" panose="02010609060101010101" pitchFamily="49" charset="-122"/>
                        </a:rPr>
                        <a:t>(Consumer action)</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indent="540385" algn="just">
                        <a:spcAft>
                          <a:spcPts val="0"/>
                        </a:spcAft>
                      </a:pPr>
                      <a:r>
                        <a:rPr lang="zh-CN" sz="2000" kern="100" dirty="0">
                          <a:latin typeface="仿宋" panose="02010609060101010101" pitchFamily="49" charset="-122"/>
                          <a:ea typeface="仿宋" panose="02010609060101010101" pitchFamily="49" charset="-122"/>
                        </a:rPr>
                        <a:t>对流的每个元素执行操作。 </a:t>
                      </a:r>
                    </a:p>
                  </a:txBody>
                  <a:tcPr marL="28568" marR="28568" marT="28568" marB="28568" anchor="ctr"/>
                </a:tc>
                <a:extLst>
                  <a:ext uri="{0D108BD9-81ED-4DB2-BD59-A6C34878D82A}">
                    <a16:rowId xmlns:a16="http://schemas.microsoft.com/office/drawing/2014/main" val="10002"/>
                  </a:ext>
                </a:extLst>
              </a:tr>
              <a:tr h="506436">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Stream</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limit(long </a:t>
                      </a:r>
                      <a:r>
                        <a:rPr lang="en-US" sz="2000" kern="100" dirty="0" err="1">
                          <a:latin typeface="仿宋" panose="02010609060101010101" pitchFamily="49" charset="-122"/>
                          <a:ea typeface="仿宋" panose="02010609060101010101" pitchFamily="49" charset="-122"/>
                        </a:rPr>
                        <a:t>maxSize</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indent="540385" algn="just">
                        <a:spcAft>
                          <a:spcPts val="0"/>
                        </a:spcAft>
                      </a:pPr>
                      <a:r>
                        <a:rPr lang="zh-CN" sz="2000" kern="100" dirty="0">
                          <a:latin typeface="仿宋" panose="02010609060101010101" pitchFamily="49" charset="-122"/>
                          <a:ea typeface="仿宋" panose="02010609060101010101" pitchFamily="49" charset="-122"/>
                        </a:rPr>
                        <a:t>返回长度不超过</a:t>
                      </a:r>
                      <a:r>
                        <a:rPr lang="en-US" sz="2000" kern="100" dirty="0">
                          <a:latin typeface="仿宋" panose="02010609060101010101" pitchFamily="49" charset="-122"/>
                          <a:ea typeface="仿宋" panose="02010609060101010101" pitchFamily="49" charset="-122"/>
                        </a:rPr>
                        <a:t> </a:t>
                      </a:r>
                      <a:r>
                        <a:rPr lang="en-US" sz="2000" kern="100" dirty="0" err="1">
                          <a:latin typeface="仿宋" panose="02010609060101010101" pitchFamily="49" charset="-122"/>
                          <a:ea typeface="仿宋" panose="02010609060101010101" pitchFamily="49" charset="-122"/>
                        </a:rPr>
                        <a:t>maxSize</a:t>
                      </a:r>
                      <a:r>
                        <a:rPr lang="zh-CN" sz="2000" kern="100" dirty="0">
                          <a:latin typeface="仿宋" panose="02010609060101010101" pitchFamily="49" charset="-122"/>
                          <a:ea typeface="仿宋" panose="02010609060101010101" pitchFamily="49" charset="-122"/>
                        </a:rPr>
                        <a:t>的子流。</a:t>
                      </a:r>
                    </a:p>
                  </a:txBody>
                  <a:tcPr marL="28568" marR="28568" marT="28568" marB="28568" anchor="ctr"/>
                </a:tc>
                <a:extLst>
                  <a:ext uri="{0D108BD9-81ED-4DB2-BD59-A6C34878D82A}">
                    <a16:rowId xmlns:a16="http://schemas.microsoft.com/office/drawing/2014/main" val="10003"/>
                  </a:ext>
                </a:extLst>
              </a:tr>
              <a:tr h="492370">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Stream</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map(Function </a:t>
                      </a:r>
                      <a:r>
                        <a:rPr lang="en-US" sz="2000" kern="100" dirty="0" err="1">
                          <a:latin typeface="仿宋" panose="02010609060101010101" pitchFamily="49" charset="-122"/>
                          <a:ea typeface="仿宋" panose="02010609060101010101" pitchFamily="49" charset="-122"/>
                        </a:rPr>
                        <a:t>mapper</a:t>
                      </a:r>
                      <a:r>
                        <a:rPr lang="en-US" sz="2000" kern="100" dirty="0">
                          <a:latin typeface="仿宋" panose="02010609060101010101" pitchFamily="49" charset="-122"/>
                          <a:ea typeface="仿宋" panose="02010609060101010101" pitchFamily="49" charset="-122"/>
                        </a:rPr>
                        <a:t>)</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indent="540385" algn="just">
                        <a:spcAft>
                          <a:spcPts val="0"/>
                        </a:spcAft>
                      </a:pPr>
                      <a:r>
                        <a:rPr lang="zh-CN" sz="2000" kern="100" dirty="0">
                          <a:latin typeface="仿宋" panose="02010609060101010101" pitchFamily="49" charset="-122"/>
                          <a:ea typeface="仿宋" panose="02010609060101010101" pitchFamily="49" charset="-122"/>
                        </a:rPr>
                        <a:t>返回该流元素执行函数后的结果组成的流。 </a:t>
                      </a:r>
                    </a:p>
                  </a:txBody>
                  <a:tcPr marL="28568" marR="28568" marT="28568" marB="28568" anchor="ctr"/>
                </a:tc>
                <a:extLst>
                  <a:ext uri="{0D108BD9-81ED-4DB2-BD59-A6C34878D82A}">
                    <a16:rowId xmlns:a16="http://schemas.microsoft.com/office/drawing/2014/main" val="10004"/>
                  </a:ext>
                </a:extLst>
              </a:tr>
              <a:tr h="436098">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Stream</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marL="0" indent="0" algn="just">
                        <a:spcAft>
                          <a:spcPts val="0"/>
                        </a:spcAft>
                      </a:pPr>
                      <a:r>
                        <a:rPr lang="en-US" sz="2000" kern="100" dirty="0">
                          <a:latin typeface="仿宋" panose="02010609060101010101" pitchFamily="49" charset="-122"/>
                          <a:ea typeface="仿宋" panose="02010609060101010101" pitchFamily="49" charset="-122"/>
                        </a:rPr>
                        <a:t>skip(long n)</a:t>
                      </a:r>
                      <a:endParaRPr lang="zh-CN" sz="2000" kern="100" dirty="0">
                        <a:latin typeface="仿宋" panose="02010609060101010101" pitchFamily="49" charset="-122"/>
                        <a:ea typeface="仿宋" panose="02010609060101010101" pitchFamily="49" charset="-122"/>
                      </a:endParaRPr>
                    </a:p>
                  </a:txBody>
                  <a:tcPr marL="28568" marR="28568" marT="28568" marB="28568" anchor="ctr"/>
                </a:tc>
                <a:tc>
                  <a:txBody>
                    <a:bodyPr/>
                    <a:lstStyle/>
                    <a:p>
                      <a:pPr indent="540385" algn="just">
                        <a:spcAft>
                          <a:spcPts val="0"/>
                        </a:spcAft>
                      </a:pPr>
                      <a:r>
                        <a:rPr lang="zh-CN" sz="2000" kern="100" dirty="0">
                          <a:latin typeface="仿宋" panose="02010609060101010101" pitchFamily="49" charset="-122"/>
                          <a:ea typeface="仿宋" panose="02010609060101010101" pitchFamily="49" charset="-122"/>
                        </a:rPr>
                        <a:t>丢弃首个</a:t>
                      </a:r>
                      <a:r>
                        <a:rPr lang="en-US" sz="2000" kern="100" dirty="0">
                          <a:latin typeface="仿宋" panose="02010609060101010101" pitchFamily="49" charset="-122"/>
                          <a:ea typeface="仿宋" panose="02010609060101010101" pitchFamily="49" charset="-122"/>
                        </a:rPr>
                        <a:t> n</a:t>
                      </a:r>
                      <a:r>
                        <a:rPr lang="zh-CN" sz="2000" kern="100" dirty="0">
                          <a:latin typeface="仿宋" panose="02010609060101010101" pitchFamily="49" charset="-122"/>
                          <a:ea typeface="仿宋" panose="02010609060101010101" pitchFamily="49" charset="-122"/>
                        </a:rPr>
                        <a:t>元素后，返回由该流的</a:t>
                      </a:r>
                      <a:r>
                        <a:rPr lang="en-US" sz="2000" kern="100" dirty="0">
                          <a:latin typeface="仿宋" panose="02010609060101010101" pitchFamily="49" charset="-122"/>
                          <a:ea typeface="仿宋" panose="02010609060101010101" pitchFamily="49" charset="-122"/>
                        </a:rPr>
                        <a:t> n</a:t>
                      </a:r>
                      <a:r>
                        <a:rPr lang="zh-CN" sz="2000" kern="100" dirty="0">
                          <a:latin typeface="仿宋" panose="02010609060101010101" pitchFamily="49" charset="-122"/>
                          <a:ea typeface="仿宋" panose="02010609060101010101" pitchFamily="49" charset="-122"/>
                        </a:rPr>
                        <a:t>元素组成的流。 </a:t>
                      </a:r>
                    </a:p>
                  </a:txBody>
                  <a:tcPr marL="28568" marR="28568" marT="28568" marB="28568" anchor="ctr"/>
                </a:tc>
                <a:extLst>
                  <a:ext uri="{0D108BD9-81ED-4DB2-BD59-A6C34878D82A}">
                    <a16:rowId xmlns:a16="http://schemas.microsoft.com/office/drawing/2014/main" val="10005"/>
                  </a:ext>
                </a:extLst>
              </a:tr>
            </a:tbl>
          </a:graphicData>
        </a:graphic>
      </p:graphicFrame>
      <p:sp>
        <p:nvSpPr>
          <p:cNvPr id="32" name="Rectangle 1">
            <a:extLst>
              <a:ext uri="{FF2B5EF4-FFF2-40B4-BE49-F238E27FC236}">
                <a16:creationId xmlns:a16="http://schemas.microsoft.com/office/drawing/2014/main" id="{4DFC44F9-D2A9-4287-9D1D-020512A9FCEA}"/>
              </a:ext>
            </a:extLst>
          </p:cNvPr>
          <p:cNvSpPr>
            <a:spLocks noChangeArrowheads="1"/>
          </p:cNvSpPr>
          <p:nvPr/>
        </p:nvSpPr>
        <p:spPr bwMode="auto">
          <a:xfrm>
            <a:off x="10746467" y="1803836"/>
            <a:ext cx="646181" cy="369247"/>
          </a:xfrm>
          <a:prstGeom prst="rect">
            <a:avLst/>
          </a:prstGeom>
          <a:noFill/>
          <a:ln w="9525">
            <a:noFill/>
            <a:miter lim="800000"/>
            <a:headEnd/>
            <a:tailEnd/>
          </a:ln>
          <a:effectLst/>
        </p:spPr>
        <p:txBody>
          <a:bodyPr vert="horz" wrap="none" lIns="91419" tIns="45709" rIns="91419" bIns="45709" numCol="1" anchor="ctr" anchorCtr="0" compatLnSpc="1">
            <a:prstTxWarp prst="textNoShape">
              <a:avLst/>
            </a:prstTxWarp>
            <a:spAutoFit/>
          </a:bodyPr>
          <a:lstStyle/>
          <a:p>
            <a:pPr algn="ctr" defTabSz="914217" fontAlgn="base">
              <a:spcBef>
                <a:spcPct val="0"/>
              </a:spcBef>
              <a:spcAft>
                <a:spcPct val="0"/>
              </a:spcAft>
            </a:pPr>
            <a:r>
              <a:rPr lang="zh-CN" altLang="en-US" b="1" dirty="0">
                <a:latin typeface="仿宋" panose="02010609060101010101" pitchFamily="49" charset="-122"/>
                <a:ea typeface="仿宋" panose="02010609060101010101" pitchFamily="49" charset="-122"/>
              </a:rPr>
              <a:t>续表</a:t>
            </a:r>
          </a:p>
        </p:txBody>
      </p:sp>
      <p:sp>
        <p:nvSpPr>
          <p:cNvPr id="51" name="矩形 50">
            <a:extLst>
              <a:ext uri="{FF2B5EF4-FFF2-40B4-BE49-F238E27FC236}">
                <a16:creationId xmlns:a16="http://schemas.microsoft.com/office/drawing/2014/main" id="{05C3889B-BFE2-4142-BFEA-7CD4FCA9C416}"/>
              </a:ext>
            </a:extLst>
          </p:cNvPr>
          <p:cNvSpPr/>
          <p:nvPr/>
        </p:nvSpPr>
        <p:spPr>
          <a:xfrm>
            <a:off x="32860" y="5755705"/>
            <a:ext cx="12189178" cy="11304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52" name="组合 51">
            <a:extLst>
              <a:ext uri="{FF2B5EF4-FFF2-40B4-BE49-F238E27FC236}">
                <a16:creationId xmlns:a16="http://schemas.microsoft.com/office/drawing/2014/main" id="{5790F543-0E6E-4F0A-BCA2-3263866FE4C6}"/>
              </a:ext>
            </a:extLst>
          </p:cNvPr>
          <p:cNvGrpSpPr/>
          <p:nvPr/>
        </p:nvGrpSpPr>
        <p:grpSpPr>
          <a:xfrm>
            <a:off x="229164" y="5714471"/>
            <a:ext cx="352168" cy="455508"/>
            <a:chOff x="5449889" y="1293813"/>
            <a:chExt cx="352250" cy="455613"/>
          </a:xfrm>
          <a:solidFill>
            <a:srgbClr val="FFFF00"/>
          </a:solidFill>
        </p:grpSpPr>
        <p:sp>
          <p:nvSpPr>
            <p:cNvPr id="53" name="Freeform 125">
              <a:extLst>
                <a:ext uri="{FF2B5EF4-FFF2-40B4-BE49-F238E27FC236}">
                  <a16:creationId xmlns:a16="http://schemas.microsoft.com/office/drawing/2014/main" id="{99A8760D-A062-4284-B075-D495E9556C99}"/>
                </a:ext>
              </a:extLst>
            </p:cNvPr>
            <p:cNvSpPr>
              <a:spLocks noEditPoints="1"/>
            </p:cNvSpPr>
            <p:nvPr/>
          </p:nvSpPr>
          <p:spPr bwMode="auto">
            <a:xfrm>
              <a:off x="5449889" y="12938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5" name="Freeform 126">
              <a:extLst>
                <a:ext uri="{FF2B5EF4-FFF2-40B4-BE49-F238E27FC236}">
                  <a16:creationId xmlns:a16="http://schemas.microsoft.com/office/drawing/2014/main" id="{5602F2BD-FA85-4D36-86A9-D35EEB42E6C1}"/>
                </a:ext>
              </a:extLst>
            </p:cNvPr>
            <p:cNvSpPr>
              <a:spLocks noEditPoints="1"/>
            </p:cNvSpPr>
            <p:nvPr/>
          </p:nvSpPr>
          <p:spPr bwMode="auto">
            <a:xfrm>
              <a:off x="5575301" y="1506538"/>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56" name="内容占位符 2">
            <a:extLst>
              <a:ext uri="{FF2B5EF4-FFF2-40B4-BE49-F238E27FC236}">
                <a16:creationId xmlns:a16="http://schemas.microsoft.com/office/drawing/2014/main" id="{A7E379B7-CCE0-4984-A909-D641853DD402}"/>
              </a:ext>
            </a:extLst>
          </p:cNvPr>
          <p:cNvSpPr txBox="1">
            <a:spLocks/>
          </p:cNvSpPr>
          <p:nvPr/>
        </p:nvSpPr>
        <p:spPr>
          <a:xfrm>
            <a:off x="610076" y="5836531"/>
            <a:ext cx="11427355" cy="109685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7.12</a:t>
            </a:r>
            <a:r>
              <a:rPr lang="zh-CN" altLang="en-US" sz="2400" dirty="0">
                <a:solidFill>
                  <a:schemeClr val="bg1"/>
                </a:solidFill>
                <a:latin typeface="仿宋" panose="02010609060101010101" pitchFamily="49" charset="-122"/>
                <a:ea typeface="仿宋" panose="02010609060101010101" pitchFamily="49" charset="-122"/>
              </a:rPr>
              <a:t>：将集合中所有长度不小于</a:t>
            </a:r>
            <a:r>
              <a:rPr lang="en-US" altLang="zh-CN" sz="2400" dirty="0">
                <a:solidFill>
                  <a:schemeClr val="bg1"/>
                </a:solidFill>
                <a:latin typeface="仿宋" panose="02010609060101010101" pitchFamily="49" charset="-122"/>
                <a:ea typeface="仿宋" panose="02010609060101010101" pitchFamily="49" charset="-122"/>
              </a:rPr>
              <a:t>4</a:t>
            </a:r>
            <a:r>
              <a:rPr lang="zh-CN" altLang="en-US" sz="2400" dirty="0">
                <a:solidFill>
                  <a:schemeClr val="bg1"/>
                </a:solidFill>
                <a:latin typeface="仿宋" panose="02010609060101010101" pitchFamily="49" charset="-122"/>
                <a:ea typeface="仿宋" panose="02010609060101010101" pitchFamily="49" charset="-122"/>
              </a:rPr>
              <a:t>的字符串转换成大写字符后输出。 </a:t>
            </a:r>
            <a:r>
              <a:rPr lang="en-US" altLang="zh-CN" sz="2400" dirty="0">
                <a:solidFill>
                  <a:srgbClr val="FFFF00"/>
                </a:solidFill>
                <a:latin typeface="仿宋" panose="02010609060101010101" pitchFamily="49" charset="-122"/>
                <a:ea typeface="仿宋" panose="02010609060101010101" pitchFamily="49" charset="-122"/>
                <a:hlinkClick r:id="rId2" action="ppaction://hlinkfile"/>
              </a:rPr>
              <a:t>Example7_12.java</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8676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0-#ppt_w/2"/>
                                          </p:val>
                                        </p:tav>
                                        <p:tav tm="100000">
                                          <p:val>
                                            <p:strVal val="#ppt_x"/>
                                          </p:val>
                                        </p:tav>
                                      </p:tavLst>
                                    </p:anim>
                                    <p:anim calcmode="lin" valueType="num">
                                      <p:cBhvr additive="base">
                                        <p:cTn id="24" dur="500" fill="hold"/>
                                        <p:tgtEl>
                                          <p:spTgt spid="32"/>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31"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ppt_w</p:attrName>
                                        </p:attrNameLst>
                                      </p:cBhvr>
                                      <p:tavLst>
                                        <p:tav tm="0">
                                          <p:val>
                                            <p:fltVal val="0"/>
                                          </p:val>
                                        </p:tav>
                                        <p:tav tm="100000">
                                          <p:val>
                                            <p:strVal val="#ppt_w"/>
                                          </p:val>
                                        </p:tav>
                                      </p:tavLst>
                                    </p:anim>
                                    <p:anim calcmode="lin" valueType="num">
                                      <p:cBhvr>
                                        <p:cTn id="29" dur="1000" fill="hold"/>
                                        <p:tgtEl>
                                          <p:spTgt spid="29"/>
                                        </p:tgtEl>
                                        <p:attrNameLst>
                                          <p:attrName>ppt_h</p:attrName>
                                        </p:attrNameLst>
                                      </p:cBhvr>
                                      <p:tavLst>
                                        <p:tav tm="0">
                                          <p:val>
                                            <p:fltVal val="0"/>
                                          </p:val>
                                        </p:tav>
                                        <p:tav tm="100000">
                                          <p:val>
                                            <p:strVal val="#ppt_h"/>
                                          </p:val>
                                        </p:tav>
                                      </p:tavLst>
                                    </p:anim>
                                    <p:anim calcmode="lin" valueType="num">
                                      <p:cBhvr>
                                        <p:cTn id="30" dur="1000" fill="hold"/>
                                        <p:tgtEl>
                                          <p:spTgt spid="29"/>
                                        </p:tgtEl>
                                        <p:attrNameLst>
                                          <p:attrName>style.rotation</p:attrName>
                                        </p:attrNameLst>
                                      </p:cBhvr>
                                      <p:tavLst>
                                        <p:tav tm="0">
                                          <p:val>
                                            <p:fltVal val="90"/>
                                          </p:val>
                                        </p:tav>
                                        <p:tav tm="100000">
                                          <p:val>
                                            <p:fltVal val="0"/>
                                          </p:val>
                                        </p:tav>
                                      </p:tavLst>
                                    </p:anim>
                                    <p:animEffect transition="in" filter="fade">
                                      <p:cBhvr>
                                        <p:cTn id="31" dur="10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500"/>
                            </p:stCondLst>
                            <p:childTnLst>
                              <p:par>
                                <p:cTn id="38" presetID="31" presetClass="entr" presetSubtype="0" fill="hold" nodeType="after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p:cTn id="40" dur="1000" fill="hold"/>
                                        <p:tgtEl>
                                          <p:spTgt spid="52"/>
                                        </p:tgtEl>
                                        <p:attrNameLst>
                                          <p:attrName>ppt_w</p:attrName>
                                        </p:attrNameLst>
                                      </p:cBhvr>
                                      <p:tavLst>
                                        <p:tav tm="0">
                                          <p:val>
                                            <p:fltVal val="0"/>
                                          </p:val>
                                        </p:tav>
                                        <p:tav tm="100000">
                                          <p:val>
                                            <p:strVal val="#ppt_w"/>
                                          </p:val>
                                        </p:tav>
                                      </p:tavLst>
                                    </p:anim>
                                    <p:anim calcmode="lin" valueType="num">
                                      <p:cBhvr>
                                        <p:cTn id="41" dur="1000" fill="hold"/>
                                        <p:tgtEl>
                                          <p:spTgt spid="52"/>
                                        </p:tgtEl>
                                        <p:attrNameLst>
                                          <p:attrName>ppt_h</p:attrName>
                                        </p:attrNameLst>
                                      </p:cBhvr>
                                      <p:tavLst>
                                        <p:tav tm="0">
                                          <p:val>
                                            <p:fltVal val="0"/>
                                          </p:val>
                                        </p:tav>
                                        <p:tav tm="100000">
                                          <p:val>
                                            <p:strVal val="#ppt_h"/>
                                          </p:val>
                                        </p:tav>
                                      </p:tavLst>
                                    </p:anim>
                                    <p:anim calcmode="lin" valueType="num">
                                      <p:cBhvr>
                                        <p:cTn id="42" dur="1000" fill="hold"/>
                                        <p:tgtEl>
                                          <p:spTgt spid="52"/>
                                        </p:tgtEl>
                                        <p:attrNameLst>
                                          <p:attrName>style.rotation</p:attrName>
                                        </p:attrNameLst>
                                      </p:cBhvr>
                                      <p:tavLst>
                                        <p:tav tm="0">
                                          <p:val>
                                            <p:fltVal val="90"/>
                                          </p:val>
                                        </p:tav>
                                        <p:tav tm="100000">
                                          <p:val>
                                            <p:fltVal val="0"/>
                                          </p:val>
                                        </p:tav>
                                      </p:tavLst>
                                    </p:anim>
                                    <p:animEffect transition="in" filter="fade">
                                      <p:cBhvr>
                                        <p:cTn id="43" dur="1000"/>
                                        <p:tgtEl>
                                          <p:spTgt spid="52"/>
                                        </p:tgtEl>
                                      </p:cBhvr>
                                    </p:animEffect>
                                  </p:childTnLst>
                                </p:cTn>
                              </p:par>
                            </p:childTnLst>
                          </p:cTn>
                        </p:par>
                        <p:par>
                          <p:cTn id="44" fill="hold">
                            <p:stCondLst>
                              <p:cond delay="1500"/>
                            </p:stCondLst>
                            <p:childTnLst>
                              <p:par>
                                <p:cTn id="45" presetID="2" presetClass="entr" presetSubtype="2" fill="hold" grpId="0"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1+#ppt_w/2"/>
                                          </p:val>
                                        </p:tav>
                                        <p:tav tm="100000">
                                          <p:val>
                                            <p:strVal val="#ppt_x"/>
                                          </p:val>
                                        </p:tav>
                                      </p:tavLst>
                                    </p:anim>
                                    <p:anim calcmode="lin" valueType="num">
                                      <p:cBhvr additive="base">
                                        <p:cTn id="4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6" grpId="0" animBg="1"/>
      <p:bldP spid="30" grpId="0"/>
      <p:bldP spid="32" grpId="0"/>
      <p:bldP spid="51" grpId="0" animBg="1"/>
      <p:bldP spid="5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综合应用举例</a:t>
              </a:r>
            </a:p>
          </p:txBody>
        </p:sp>
      </p:grpSp>
      <p:sp>
        <p:nvSpPr>
          <p:cNvPr id="96" name="矩形 95">
            <a:extLst>
              <a:ext uri="{FF2B5EF4-FFF2-40B4-BE49-F238E27FC236}">
                <a16:creationId xmlns:a16="http://schemas.microsoft.com/office/drawing/2014/main" id="{DE28BF5D-D685-4ADC-8170-292649BF8ABE}"/>
              </a:ext>
            </a:extLst>
          </p:cNvPr>
          <p:cNvSpPr/>
          <p:nvPr/>
        </p:nvSpPr>
        <p:spPr>
          <a:xfrm>
            <a:off x="0" y="2200347"/>
            <a:ext cx="12189178" cy="3415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9CBFE11-0B29-4272-8FB0-EE9390F3691F}"/>
              </a:ext>
            </a:extLst>
          </p:cNvPr>
          <p:cNvSpPr/>
          <p:nvPr/>
        </p:nvSpPr>
        <p:spPr>
          <a:xfrm>
            <a:off x="3792" y="6872733"/>
            <a:ext cx="12187591" cy="60656"/>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内容占位符 2">
            <a:extLst>
              <a:ext uri="{FF2B5EF4-FFF2-40B4-BE49-F238E27FC236}">
                <a16:creationId xmlns:a16="http://schemas.microsoft.com/office/drawing/2014/main" id="{CD7E187F-281D-4C68-95E5-B6AEE320072B}"/>
              </a:ext>
            </a:extLst>
          </p:cNvPr>
          <p:cNvSpPr txBox="1">
            <a:spLocks/>
          </p:cNvSpPr>
          <p:nvPr/>
        </p:nvSpPr>
        <p:spPr>
          <a:xfrm>
            <a:off x="422032" y="2041059"/>
            <a:ext cx="11124204"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a:lnSpc>
                <a:spcPct val="150000"/>
              </a:lnSpc>
            </a:pPr>
            <a:r>
              <a:rPr lang="zh-CN" altLang="en-US" sz="2400" dirty="0">
                <a:solidFill>
                  <a:srgbClr val="FF0000"/>
                </a:solidFill>
                <a:latin typeface="仿宋" panose="02010609060101010101" pitchFamily="49" charset="-122"/>
                <a:ea typeface="仿宋" panose="02010609060101010101" pitchFamily="49" charset="-122"/>
              </a:rPr>
              <a:t>编程实现圆圈报数游戏。有</a:t>
            </a:r>
            <a:r>
              <a:rPr lang="en-US" altLang="zh-CN" sz="2400" dirty="0">
                <a:solidFill>
                  <a:srgbClr val="FF0000"/>
                </a:solidFill>
                <a:latin typeface="仿宋" panose="02010609060101010101" pitchFamily="49" charset="-122"/>
                <a:ea typeface="仿宋" panose="02010609060101010101" pitchFamily="49" charset="-122"/>
              </a:rPr>
              <a:t>n</a:t>
            </a:r>
            <a:r>
              <a:rPr lang="zh-CN" altLang="en-US" sz="2400" dirty="0">
                <a:solidFill>
                  <a:srgbClr val="FF0000"/>
                </a:solidFill>
                <a:latin typeface="仿宋" panose="02010609060101010101" pitchFamily="49" charset="-122"/>
                <a:ea typeface="仿宋" panose="02010609060101010101" pitchFamily="49" charset="-122"/>
              </a:rPr>
              <a:t>个人围坐一圈，从第</a:t>
            </a:r>
            <a:r>
              <a:rPr lang="en-US" altLang="zh-CN" sz="2400" dirty="0">
                <a:solidFill>
                  <a:srgbClr val="FF0000"/>
                </a:solidFill>
                <a:latin typeface="仿宋" panose="02010609060101010101" pitchFamily="49" charset="-122"/>
                <a:ea typeface="仿宋" panose="02010609060101010101" pitchFamily="49" charset="-122"/>
              </a:rPr>
              <a:t>m</a:t>
            </a:r>
            <a:r>
              <a:rPr lang="zh-CN" altLang="en-US" sz="2400" dirty="0">
                <a:solidFill>
                  <a:srgbClr val="FF0000"/>
                </a:solidFill>
                <a:latin typeface="仿宋" panose="02010609060101010101" pitchFamily="49" charset="-122"/>
                <a:ea typeface="仿宋" panose="02010609060101010101" pitchFamily="49" charset="-122"/>
              </a:rPr>
              <a:t>个人开始报数，每报到数字</a:t>
            </a:r>
            <a:r>
              <a:rPr lang="en-US" altLang="zh-CN" sz="2400" dirty="0">
                <a:solidFill>
                  <a:srgbClr val="FF0000"/>
                </a:solidFill>
                <a:latin typeface="仿宋" panose="02010609060101010101" pitchFamily="49" charset="-122"/>
                <a:ea typeface="仿宋" panose="02010609060101010101" pitchFamily="49" charset="-122"/>
              </a:rPr>
              <a:t>k</a:t>
            </a:r>
            <a:r>
              <a:rPr lang="zh-CN" altLang="en-US" sz="2400" dirty="0">
                <a:solidFill>
                  <a:srgbClr val="FF0000"/>
                </a:solidFill>
                <a:latin typeface="仿宋" panose="02010609060101010101" pitchFamily="49" charset="-122"/>
                <a:ea typeface="仿宋" panose="02010609060101010101" pitchFamily="49" charset="-122"/>
              </a:rPr>
              <a:t>或</a:t>
            </a:r>
            <a:r>
              <a:rPr lang="en-US" altLang="zh-CN" sz="2400" dirty="0">
                <a:solidFill>
                  <a:srgbClr val="FF0000"/>
                </a:solidFill>
                <a:latin typeface="仿宋" panose="02010609060101010101" pitchFamily="49" charset="-122"/>
                <a:ea typeface="仿宋" panose="02010609060101010101" pitchFamily="49" charset="-122"/>
              </a:rPr>
              <a:t>k</a:t>
            </a:r>
            <a:r>
              <a:rPr lang="zh-CN" altLang="en-US" sz="2400" dirty="0">
                <a:solidFill>
                  <a:srgbClr val="FF0000"/>
                </a:solidFill>
                <a:latin typeface="仿宋" panose="02010609060101010101" pitchFamily="49" charset="-122"/>
                <a:ea typeface="仿宋" panose="02010609060101010101" pitchFamily="49" charset="-122"/>
              </a:rPr>
              <a:t>的倍数，这个人被淘汰。求最后的胜利者是谁。</a:t>
            </a:r>
          </a:p>
          <a:p>
            <a:pPr>
              <a:lnSpc>
                <a:spcPct val="150000"/>
              </a:lnSpc>
            </a:pP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分析</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该题目的实现可以有多种方法，一种是直接按照题意，将人员信息放到数组中，每个人员记录姓名，所在位置和当前状态，初始状态均为真，即都参与报数游戏。从指定的第</a:t>
            </a:r>
            <a:r>
              <a:rPr lang="en-US" altLang="zh-CN" sz="2400" dirty="0">
                <a:latin typeface="仿宋" panose="02010609060101010101" pitchFamily="49" charset="-122"/>
                <a:ea typeface="仿宋" panose="02010609060101010101" pitchFamily="49" charset="-122"/>
              </a:rPr>
              <a:t>m</a:t>
            </a:r>
            <a:r>
              <a:rPr lang="zh-CN" altLang="en-US" sz="2400" dirty="0">
                <a:latin typeface="仿宋" panose="02010609060101010101" pitchFamily="49" charset="-122"/>
                <a:ea typeface="仿宋" panose="02010609060101010101" pitchFamily="49" charset="-122"/>
              </a:rPr>
              <a:t>个人开始计数，当计数值为</a:t>
            </a:r>
            <a:r>
              <a:rPr lang="en-US" altLang="zh-CN" sz="2400" dirty="0">
                <a:latin typeface="仿宋" panose="02010609060101010101" pitchFamily="49" charset="-122"/>
                <a:ea typeface="仿宋" panose="02010609060101010101" pitchFamily="49" charset="-122"/>
              </a:rPr>
              <a:t>k</a:t>
            </a:r>
            <a:r>
              <a:rPr lang="zh-CN" altLang="en-US" sz="2400" dirty="0">
                <a:latin typeface="仿宋" panose="02010609060101010101" pitchFamily="49" charset="-122"/>
                <a:ea typeface="仿宋" panose="02010609060101010101" pitchFamily="49" charset="-122"/>
              </a:rPr>
              <a:t>时，则将该人的状态改为假，即退出报数游戏。直到剩余</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人完成报数游戏，最后输出该人的位置和姓名。</a:t>
            </a:r>
          </a:p>
        </p:txBody>
      </p:sp>
    </p:spTree>
    <p:extLst>
      <p:ext uri="{BB962C8B-B14F-4D97-AF65-F5344CB8AC3E}">
        <p14:creationId xmlns:p14="http://schemas.microsoft.com/office/powerpoint/2010/main" val="37940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barn(inVertical)">
                                      <p:cBhvr>
                                        <p:cTn id="16"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综合应用举例</a:t>
              </a:r>
            </a:p>
          </p:txBody>
        </p:sp>
      </p:grpSp>
      <p:sp>
        <p:nvSpPr>
          <p:cNvPr id="31" name="矩形 30">
            <a:extLst>
              <a:ext uri="{FF2B5EF4-FFF2-40B4-BE49-F238E27FC236}">
                <a16:creationId xmlns:a16="http://schemas.microsoft.com/office/drawing/2014/main" id="{09CBFE11-0B29-4272-8FB0-EE9390F3691F}"/>
              </a:ext>
            </a:extLst>
          </p:cNvPr>
          <p:cNvSpPr/>
          <p:nvPr/>
        </p:nvSpPr>
        <p:spPr>
          <a:xfrm>
            <a:off x="3792" y="6872733"/>
            <a:ext cx="12187591" cy="60656"/>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BDD411A-2008-447A-AB1B-E6E0EDE3068F}"/>
              </a:ext>
            </a:extLst>
          </p:cNvPr>
          <p:cNvSpPr/>
          <p:nvPr/>
        </p:nvSpPr>
        <p:spPr>
          <a:xfrm>
            <a:off x="3792" y="1951062"/>
            <a:ext cx="12187591" cy="26206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A41FDC2-15A0-4BAC-9F0F-D70743B9DC4D}"/>
              </a:ext>
            </a:extLst>
          </p:cNvPr>
          <p:cNvSpPr/>
          <p:nvPr/>
        </p:nvSpPr>
        <p:spPr>
          <a:xfrm>
            <a:off x="3792" y="1524441"/>
            <a:ext cx="12187591" cy="7673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内容占位符 2">
            <a:extLst>
              <a:ext uri="{FF2B5EF4-FFF2-40B4-BE49-F238E27FC236}">
                <a16:creationId xmlns:a16="http://schemas.microsoft.com/office/drawing/2014/main" id="{91E5A63E-6485-488A-A9E4-33B2D0DE8167}"/>
              </a:ext>
            </a:extLst>
          </p:cNvPr>
          <p:cNvSpPr txBox="1">
            <a:spLocks/>
          </p:cNvSpPr>
          <p:nvPr/>
        </p:nvSpPr>
        <p:spPr>
          <a:xfrm>
            <a:off x="991781" y="1981535"/>
            <a:ext cx="10589349" cy="3504389"/>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a:lnSpc>
                <a:spcPct val="150000"/>
              </a:lnSpc>
            </a:pPr>
            <a:r>
              <a:rPr lang="zh-CN" altLang="en-US" sz="2400" dirty="0">
                <a:latin typeface="仿宋" panose="02010609060101010101" pitchFamily="49" charset="-122"/>
                <a:ea typeface="仿宋" panose="02010609060101010101" pitchFamily="49" charset="-122"/>
              </a:rPr>
              <a:t>我们还可以采用另一种方法，即利用动态数组存放人员信息。每报数到</a:t>
            </a:r>
            <a:r>
              <a:rPr lang="en-US" altLang="zh-CN" sz="2400" dirty="0">
                <a:latin typeface="仿宋" panose="02010609060101010101" pitchFamily="49" charset="-122"/>
                <a:ea typeface="仿宋" panose="02010609060101010101" pitchFamily="49" charset="-122"/>
              </a:rPr>
              <a:t>k</a:t>
            </a:r>
            <a:r>
              <a:rPr lang="zh-CN" altLang="en-US" sz="2400" dirty="0">
                <a:latin typeface="仿宋" panose="02010609060101010101" pitchFamily="49" charset="-122"/>
                <a:ea typeface="仿宋" panose="02010609060101010101" pitchFamily="49" charset="-122"/>
              </a:rPr>
              <a:t>时，将当前报数人从动态数组中移出，直到只剩一个人为止。</a:t>
            </a:r>
          </a:p>
          <a:p>
            <a:pPr>
              <a:lnSpc>
                <a:spcPct val="150000"/>
              </a:lnSpc>
            </a:pPr>
            <a:r>
              <a:rPr lang="zh-CN" altLang="en-US" sz="2400" dirty="0">
                <a:latin typeface="仿宋" panose="02010609060101010101" pitchFamily="49" charset="-122"/>
                <a:ea typeface="仿宋" panose="02010609060101010101" pitchFamily="49" charset="-122"/>
              </a:rPr>
              <a:t>方法</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a:t>
            </a:r>
            <a:r>
              <a:rPr lang="en-US" altLang="zh-CN" sz="2400" dirty="0">
                <a:solidFill>
                  <a:srgbClr val="FFFF00"/>
                </a:solidFill>
                <a:latin typeface="仿宋" panose="02010609060101010101" pitchFamily="49" charset="-122"/>
                <a:ea typeface="仿宋" panose="02010609060101010101" pitchFamily="49" charset="-122"/>
              </a:rPr>
              <a:t>Example7_13.java</a:t>
            </a:r>
          </a:p>
          <a:p>
            <a:pPr>
              <a:lnSpc>
                <a:spcPct val="150000"/>
              </a:lnSpc>
            </a:pPr>
            <a:r>
              <a:rPr lang="zh-CN" altLang="en-US" sz="2400" dirty="0">
                <a:latin typeface="仿宋" panose="02010609060101010101" pitchFamily="49" charset="-122"/>
                <a:ea typeface="仿宋" panose="02010609060101010101" pitchFamily="49" charset="-122"/>
              </a:rPr>
              <a:t>方法</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a:t>
            </a:r>
            <a:r>
              <a:rPr lang="en-US" altLang="zh-CN" sz="2400" dirty="0">
                <a:solidFill>
                  <a:srgbClr val="FFFF00"/>
                </a:solidFill>
                <a:latin typeface="仿宋" panose="02010609060101010101" pitchFamily="49" charset="-122"/>
                <a:ea typeface="仿宋" panose="02010609060101010101" pitchFamily="49" charset="-122"/>
              </a:rPr>
              <a:t>Example7_13_2.java</a:t>
            </a:r>
          </a:p>
        </p:txBody>
      </p:sp>
      <p:grpSp>
        <p:nvGrpSpPr>
          <p:cNvPr id="32" name="组合 31">
            <a:extLst>
              <a:ext uri="{FF2B5EF4-FFF2-40B4-BE49-F238E27FC236}">
                <a16:creationId xmlns:a16="http://schemas.microsoft.com/office/drawing/2014/main" id="{B61E9147-D254-4F25-A80C-2F57EAF71171}"/>
              </a:ext>
            </a:extLst>
          </p:cNvPr>
          <p:cNvGrpSpPr/>
          <p:nvPr/>
        </p:nvGrpSpPr>
        <p:grpSpPr>
          <a:xfrm flipH="1">
            <a:off x="8955739" y="5257377"/>
            <a:ext cx="3228978" cy="1301343"/>
            <a:chOff x="-8805" y="5407865"/>
            <a:chExt cx="3213509" cy="1301644"/>
          </a:xfrm>
        </p:grpSpPr>
        <p:sp>
          <p:nvSpPr>
            <p:cNvPr id="51" name="矩形 50">
              <a:extLst>
                <a:ext uri="{FF2B5EF4-FFF2-40B4-BE49-F238E27FC236}">
                  <a16:creationId xmlns:a16="http://schemas.microsoft.com/office/drawing/2014/main" id="{EE2A0BA4-6967-40F1-A02B-C3D38EE54F12}"/>
                </a:ext>
              </a:extLst>
            </p:cNvPr>
            <p:cNvSpPr/>
            <p:nvPr/>
          </p:nvSpPr>
          <p:spPr>
            <a:xfrm>
              <a:off x="2015764"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87197C5D-57C6-4CD8-9DC3-4224C7713D7F}"/>
                </a:ext>
              </a:extLst>
            </p:cNvPr>
            <p:cNvSpPr/>
            <p:nvPr/>
          </p:nvSpPr>
          <p:spPr>
            <a:xfrm>
              <a:off x="366888"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0EDD2F4E-7688-4E89-9DB6-6B923BCC28B8}"/>
                </a:ext>
              </a:extLst>
            </p:cNvPr>
            <p:cNvSpPr/>
            <p:nvPr/>
          </p:nvSpPr>
          <p:spPr>
            <a:xfrm>
              <a:off x="-8805" y="5666360"/>
              <a:ext cx="495299"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2D26CA79-49D2-49B6-80EE-DB14393E08C6}"/>
                </a:ext>
              </a:extLst>
            </p:cNvPr>
            <p:cNvSpPr/>
            <p:nvPr/>
          </p:nvSpPr>
          <p:spPr>
            <a:xfrm>
              <a:off x="2339571" y="6008462"/>
              <a:ext cx="266702" cy="2872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94BA7650-0DD4-4ADF-8445-FC7A3B71B4AA}"/>
                </a:ext>
              </a:extLst>
            </p:cNvPr>
            <p:cNvSpPr/>
            <p:nvPr/>
          </p:nvSpPr>
          <p:spPr>
            <a:xfrm>
              <a:off x="2015764" y="642229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5966E011-9EF6-40DE-9AFC-261944DC2441}"/>
                </a:ext>
              </a:extLst>
            </p:cNvPr>
            <p:cNvSpPr/>
            <p:nvPr/>
          </p:nvSpPr>
          <p:spPr>
            <a:xfrm>
              <a:off x="2606273" y="540786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713CE714-792C-4F34-9773-366920091B70}"/>
                </a:ext>
              </a:extLst>
            </p:cNvPr>
            <p:cNvSpPr/>
            <p:nvPr/>
          </p:nvSpPr>
          <p:spPr>
            <a:xfrm>
              <a:off x="1882413" y="572124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4204AD65-0345-4F7C-8711-23BC3F96128D}"/>
                </a:ext>
              </a:extLst>
            </p:cNvPr>
            <p:cNvSpPr/>
            <p:nvPr/>
          </p:nvSpPr>
          <p:spPr>
            <a:xfrm flipV="1">
              <a:off x="1173740" y="6008462"/>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B226FA83-DB9B-48CD-82C1-CD2030644448}"/>
                </a:ext>
              </a:extLst>
            </p:cNvPr>
            <p:cNvSpPr/>
            <p:nvPr/>
          </p:nvSpPr>
          <p:spPr>
            <a:xfrm>
              <a:off x="3048494" y="6292362"/>
              <a:ext cx="156210" cy="135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a:extLst>
              <a:ext uri="{FF2B5EF4-FFF2-40B4-BE49-F238E27FC236}">
                <a16:creationId xmlns:a16="http://schemas.microsoft.com/office/drawing/2014/main" id="{320B7B52-CE04-4CC2-AA92-4DEC542A25CB}"/>
              </a:ext>
            </a:extLst>
          </p:cNvPr>
          <p:cNvSpPr/>
          <p:nvPr/>
        </p:nvSpPr>
        <p:spPr>
          <a:xfrm>
            <a:off x="3792" y="4952648"/>
            <a:ext cx="12187591" cy="7673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6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6"/>
          <p:cNvSpPr/>
          <p:nvPr/>
        </p:nvSpPr>
        <p:spPr>
          <a:xfrm>
            <a:off x="6078740" y="5537466"/>
            <a:ext cx="3047295"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b="1">
              <a:solidFill>
                <a:schemeClr val="bg1"/>
              </a:solidFill>
              <a:latin typeface="仿宋" panose="02010609060101010101" pitchFamily="49" charset="-122"/>
              <a:ea typeface="仿宋" panose="02010609060101010101" pitchFamily="49" charset="-122"/>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60" name="组合 59"/>
          <p:cNvGrpSpPr/>
          <p:nvPr/>
        </p:nvGrpSpPr>
        <p:grpSpPr>
          <a:xfrm>
            <a:off x="5257994" y="1600623"/>
            <a:ext cx="549719" cy="617843"/>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69" name="TextBox 68"/>
          <p:cNvSpPr txBox="1"/>
          <p:nvPr/>
        </p:nvSpPr>
        <p:spPr>
          <a:xfrm>
            <a:off x="6078740" y="1745999"/>
            <a:ext cx="266558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7.2   </a:t>
            </a:r>
            <a:r>
              <a:rPr lang="zh-CN" altLang="en-US" b="1" dirty="0">
                <a:latin typeface="仿宋" panose="02010609060101010101" pitchFamily="49" charset="-122"/>
                <a:ea typeface="仿宋" panose="02010609060101010101" pitchFamily="49" charset="-122"/>
              </a:rPr>
              <a:t>集合类总览</a:t>
            </a:r>
          </a:p>
        </p:txBody>
      </p:sp>
      <p:grpSp>
        <p:nvGrpSpPr>
          <p:cNvPr id="70" name="组合 69"/>
          <p:cNvGrpSpPr/>
          <p:nvPr/>
        </p:nvGrpSpPr>
        <p:grpSpPr>
          <a:xfrm>
            <a:off x="5275254" y="2369435"/>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14811"/>
            <a:ext cx="2780714"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7.3   List</a:t>
            </a:r>
            <a:r>
              <a:rPr lang="zh-CN" altLang="en-US" b="1" dirty="0">
                <a:latin typeface="仿宋" panose="02010609060101010101" pitchFamily="49" charset="-122"/>
                <a:ea typeface="仿宋" panose="02010609060101010101" pitchFamily="49" charset="-122"/>
              </a:rPr>
              <a:t>集合</a:t>
            </a:r>
          </a:p>
        </p:txBody>
      </p:sp>
      <p:grpSp>
        <p:nvGrpSpPr>
          <p:cNvPr id="100" name="组合 99"/>
          <p:cNvGrpSpPr/>
          <p:nvPr/>
        </p:nvGrpSpPr>
        <p:grpSpPr>
          <a:xfrm>
            <a:off x="5275254" y="3131259"/>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09" name="TextBox 108"/>
          <p:cNvSpPr txBox="1"/>
          <p:nvPr/>
        </p:nvSpPr>
        <p:spPr>
          <a:xfrm>
            <a:off x="6096000" y="3276635"/>
            <a:ext cx="2091397" cy="369332"/>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7.4   Set</a:t>
            </a:r>
            <a:r>
              <a:rPr lang="zh-CN" altLang="en-US" b="1" dirty="0">
                <a:latin typeface="仿宋" panose="02010609060101010101" pitchFamily="49" charset="-122"/>
                <a:ea typeface="仿宋" panose="02010609060101010101" pitchFamily="49" charset="-122"/>
              </a:rPr>
              <a:t>集合</a:t>
            </a:r>
          </a:p>
        </p:txBody>
      </p:sp>
      <p:sp>
        <p:nvSpPr>
          <p:cNvPr id="3" name="TextBox 2"/>
          <p:cNvSpPr txBox="1"/>
          <p:nvPr/>
        </p:nvSpPr>
        <p:spPr>
          <a:xfrm>
            <a:off x="6096794" y="1044539"/>
            <a:ext cx="1904559"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grpSp>
        <p:nvGrpSpPr>
          <p:cNvPr id="48" name="组合 47"/>
          <p:cNvGrpSpPr/>
          <p:nvPr/>
        </p:nvGrpSpPr>
        <p:grpSpPr>
          <a:xfrm>
            <a:off x="5275254" y="3893083"/>
            <a:ext cx="549719" cy="617843"/>
            <a:chOff x="279401" y="2698750"/>
            <a:chExt cx="1473200" cy="1655763"/>
          </a:xfrm>
        </p:grpSpPr>
        <p:sp>
          <p:nvSpPr>
            <p:cNvPr id="4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86" name="TextBox 85"/>
          <p:cNvSpPr txBox="1"/>
          <p:nvPr/>
        </p:nvSpPr>
        <p:spPr>
          <a:xfrm>
            <a:off x="6096001" y="4038459"/>
            <a:ext cx="178190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7.5   Map</a:t>
            </a:r>
            <a:r>
              <a:rPr lang="zh-CN" altLang="en-US" b="1" dirty="0">
                <a:latin typeface="仿宋" panose="02010609060101010101" pitchFamily="49" charset="-122"/>
                <a:ea typeface="仿宋" panose="02010609060101010101" pitchFamily="49" charset="-122"/>
              </a:rPr>
              <a:t>集合</a:t>
            </a:r>
          </a:p>
        </p:txBody>
      </p:sp>
      <p:grpSp>
        <p:nvGrpSpPr>
          <p:cNvPr id="87" name="组合 86"/>
          <p:cNvGrpSpPr/>
          <p:nvPr/>
        </p:nvGrpSpPr>
        <p:grpSpPr>
          <a:xfrm>
            <a:off x="5275254" y="4654906"/>
            <a:ext cx="549719" cy="617843"/>
            <a:chOff x="279401" y="2698750"/>
            <a:chExt cx="1473200" cy="1655763"/>
          </a:xfrm>
        </p:grpSpPr>
        <p:sp>
          <p:nvSpPr>
            <p:cNvPr id="8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8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0"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1"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2"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3"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5"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96" name="TextBox 95"/>
          <p:cNvSpPr txBox="1"/>
          <p:nvPr/>
        </p:nvSpPr>
        <p:spPr>
          <a:xfrm>
            <a:off x="6096001" y="4800282"/>
            <a:ext cx="2513428"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7.6   </a:t>
            </a:r>
            <a:r>
              <a:rPr lang="zh-CN" altLang="en-US" b="1" dirty="0">
                <a:latin typeface="仿宋" panose="02010609060101010101" pitchFamily="49" charset="-122"/>
                <a:ea typeface="仿宋" panose="02010609060101010101" pitchFamily="49" charset="-122"/>
              </a:rPr>
              <a:t>集合元素的操作</a:t>
            </a:r>
          </a:p>
        </p:txBody>
      </p:sp>
      <p:grpSp>
        <p:nvGrpSpPr>
          <p:cNvPr id="97" name="组合 96"/>
          <p:cNvGrpSpPr/>
          <p:nvPr/>
        </p:nvGrpSpPr>
        <p:grpSpPr>
          <a:xfrm>
            <a:off x="5275254" y="5485924"/>
            <a:ext cx="549719" cy="617843"/>
            <a:chOff x="279401" y="2698750"/>
            <a:chExt cx="1473200" cy="1655763"/>
          </a:xfrm>
        </p:grpSpPr>
        <p:sp>
          <p:nvSpPr>
            <p:cNvPr id="9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99"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1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117" name="TextBox 116"/>
          <p:cNvSpPr txBox="1"/>
          <p:nvPr/>
        </p:nvSpPr>
        <p:spPr>
          <a:xfrm>
            <a:off x="6096000" y="5631300"/>
            <a:ext cx="2091397" cy="369247"/>
          </a:xfrm>
          <a:prstGeom prst="rect">
            <a:avLst/>
          </a:prstGeom>
          <a:noFill/>
        </p:spPr>
        <p:txBody>
          <a:bodyPr wrap="square" rtlCol="0">
            <a:spAutoFit/>
          </a:bodyPr>
          <a:lstStyle/>
          <a:p>
            <a:r>
              <a:rPr lang="en-US" altLang="zh-CN" b="1" dirty="0">
                <a:solidFill>
                  <a:schemeClr val="bg1"/>
                </a:solidFill>
                <a:latin typeface="仿宋" panose="02010609060101010101" pitchFamily="49" charset="-122"/>
                <a:ea typeface="仿宋" panose="02010609060101010101" pitchFamily="49" charset="-122"/>
              </a:rPr>
              <a:t>7.7   </a:t>
            </a:r>
            <a:r>
              <a:rPr lang="zh-CN" altLang="en-US" b="1" dirty="0">
                <a:solidFill>
                  <a:schemeClr val="bg1"/>
                </a:solidFill>
                <a:latin typeface="仿宋" panose="02010609060101010101" pitchFamily="49" charset="-122"/>
                <a:ea typeface="仿宋" panose="02010609060101010101" pitchFamily="49" charset="-122"/>
              </a:rPr>
              <a:t>小结</a:t>
            </a:r>
          </a:p>
        </p:txBody>
      </p:sp>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24590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185189" y="1741867"/>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4" name="矩形 43">
            <a:extLst>
              <a:ext uri="{FF2B5EF4-FFF2-40B4-BE49-F238E27FC236}">
                <a16:creationId xmlns:a16="http://schemas.microsoft.com/office/drawing/2014/main" id="{DD0ACDE4-2477-449E-9A67-FA760D52459E}"/>
              </a:ext>
            </a:extLst>
          </p:cNvPr>
          <p:cNvSpPr/>
          <p:nvPr/>
        </p:nvSpPr>
        <p:spPr>
          <a:xfrm>
            <a:off x="1363631" y="1811754"/>
            <a:ext cx="9643180" cy="4345420"/>
          </a:xfrm>
          <a:prstGeom prst="rect">
            <a:avLst/>
          </a:prstGeom>
        </p:spPr>
        <p:txBody>
          <a:bodyPr wrap="square">
            <a:spAutoFit/>
          </a:bodyPr>
          <a:lstStyle/>
          <a:p>
            <a:pPr indent="720000">
              <a:lnSpc>
                <a:spcPct val="130000"/>
              </a:lnSpc>
            </a:pPr>
            <a:r>
              <a:rPr lang="zh-CN" altLang="en-US" sz="2400" dirty="0">
                <a:latin typeface="仿宋" panose="02010609060101010101" pitchFamily="49" charset="-122"/>
                <a:ea typeface="仿宋" panose="02010609060101010101" pitchFamily="49" charset="-122"/>
              </a:rPr>
              <a:t>本章首先讲述了集合类中用到的一种类型：泛型，利用泛型可以让集合很容易实现不同类型对象的存储。</a:t>
            </a:r>
          </a:p>
          <a:p>
            <a:pPr indent="720000">
              <a:lnSpc>
                <a:spcPct val="130000"/>
              </a:lnSpc>
            </a:pPr>
            <a:r>
              <a:rPr lang="zh-CN" altLang="en-US" sz="2400" dirty="0">
                <a:latin typeface="仿宋" panose="02010609060101010101" pitchFamily="49" charset="-122"/>
                <a:ea typeface="仿宋" panose="02010609060101010101" pitchFamily="49" charset="-122"/>
              </a:rPr>
              <a:t>接着，对</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的集合类进行了一个总览性的介绍，用于了解</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的集合类及其不同特点。</a:t>
            </a:r>
          </a:p>
          <a:p>
            <a:pPr indent="720000">
              <a:lnSpc>
                <a:spcPct val="130000"/>
              </a:lnSpc>
            </a:pPr>
            <a:r>
              <a:rPr lang="zh-CN" altLang="en-US" sz="2400" dirty="0">
                <a:latin typeface="仿宋" panose="02010609060101010101" pitchFamily="49" charset="-122"/>
                <a:ea typeface="仿宋" panose="02010609060101010101" pitchFamily="49" charset="-122"/>
              </a:rPr>
              <a:t>然后，详细讲解了</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的三个主要集合：</a:t>
            </a:r>
            <a:r>
              <a:rPr lang="en-US" altLang="zh-CN" sz="2400" dirty="0">
                <a:latin typeface="仿宋" panose="02010609060101010101" pitchFamily="49" charset="-122"/>
                <a:ea typeface="仿宋" panose="02010609060101010101" pitchFamily="49" charset="-122"/>
              </a:rPr>
              <a:t>List</a:t>
            </a:r>
            <a:r>
              <a:rPr lang="zh-CN" altLang="en-US" sz="2400" dirty="0">
                <a:latin typeface="仿宋" panose="02010609060101010101" pitchFamily="49" charset="-122"/>
                <a:ea typeface="仿宋" panose="02010609060101010101" pitchFamily="49" charset="-122"/>
              </a:rPr>
              <a:t>集合，</a:t>
            </a:r>
            <a:r>
              <a:rPr lang="en-US" altLang="zh-CN" sz="2400" dirty="0">
                <a:latin typeface="仿宋" panose="02010609060101010101" pitchFamily="49" charset="-122"/>
                <a:ea typeface="仿宋" panose="02010609060101010101" pitchFamily="49" charset="-122"/>
              </a:rPr>
              <a:t>Set</a:t>
            </a:r>
            <a:r>
              <a:rPr lang="zh-CN" altLang="en-US" sz="2400" dirty="0">
                <a:latin typeface="仿宋" panose="02010609060101010101" pitchFamily="49" charset="-122"/>
                <a:ea typeface="仿宋" panose="02010609060101010101" pitchFamily="49" charset="-122"/>
              </a:rPr>
              <a:t>集合，</a:t>
            </a:r>
            <a:r>
              <a:rPr lang="en-US" altLang="zh-CN" sz="2400" dirty="0">
                <a:latin typeface="仿宋" panose="02010609060101010101" pitchFamily="49" charset="-122"/>
                <a:ea typeface="仿宋" panose="02010609060101010101" pitchFamily="49" charset="-122"/>
              </a:rPr>
              <a:t>Map</a:t>
            </a:r>
            <a:r>
              <a:rPr lang="zh-CN" altLang="en-US" sz="2400" dirty="0">
                <a:latin typeface="仿宋" panose="02010609060101010101" pitchFamily="49" charset="-122"/>
                <a:ea typeface="仿宋" panose="02010609060101010101" pitchFamily="49" charset="-122"/>
              </a:rPr>
              <a:t>集合。这些集合的存储结构各不相同，在使用上有各自不同的特点，因此通过案例对这些集合类的定义和使用方法进行了详细分析和介绍。</a:t>
            </a:r>
          </a:p>
          <a:p>
            <a:pPr indent="720000">
              <a:lnSpc>
                <a:spcPct val="130000"/>
              </a:lnSpc>
            </a:pPr>
            <a:r>
              <a:rPr lang="zh-CN" altLang="en-US" sz="2400" dirty="0">
                <a:latin typeface="仿宋" panose="02010609060101010101" pitchFamily="49" charset="-122"/>
                <a:ea typeface="仿宋" panose="02010609060101010101" pitchFamily="49" charset="-122"/>
              </a:rPr>
              <a:t>最后，集中介绍了对元素进行遍历和访问的几种不同方法，便于用户根据实际应用选择相应的方法进行数据操作。</a:t>
            </a:r>
          </a:p>
        </p:txBody>
      </p:sp>
    </p:spTree>
    <p:extLst>
      <p:ext uri="{BB962C8B-B14F-4D97-AF65-F5344CB8AC3E}">
        <p14:creationId xmlns:p14="http://schemas.microsoft.com/office/powerpoint/2010/main" val="1738116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914132"/>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spcBef>
                <a:spcPts val="0"/>
              </a:spcBef>
            </a:pPr>
            <a:r>
              <a:rPr lang="zh-CN" altLang="zh-CN" sz="2400" dirty="0">
                <a:latin typeface="仿宋" panose="02010609060101010101" pitchFamily="49" charset="-122"/>
                <a:ea typeface="仿宋" panose="02010609060101010101" pitchFamily="49" charset="-122"/>
              </a:rPr>
              <a:t>可以将有包名的类的字节码文件</a:t>
            </a:r>
            <a:r>
              <a:rPr lang="zh-CN" altLang="zh-CN" sz="2400" b="1" dirty="0">
                <a:latin typeface="仿宋" panose="02010609060101010101" pitchFamily="49" charset="-122"/>
                <a:ea typeface="仿宋" panose="02010609060101010101" pitchFamily="49" charset="-122"/>
              </a:rPr>
              <a:t>压缩成一个</a:t>
            </a:r>
            <a:r>
              <a:rPr lang="en-US" altLang="zh-CN" sz="2400" b="1" dirty="0">
                <a:latin typeface="仿宋" panose="02010609060101010101" pitchFamily="49" charset="-122"/>
                <a:ea typeface="仿宋" panose="02010609060101010101" pitchFamily="49" charset="-122"/>
              </a:rPr>
              <a:t>jar</a:t>
            </a:r>
            <a:r>
              <a:rPr lang="zh-CN" altLang="zh-CN" sz="2400" b="1" dirty="0">
                <a:latin typeface="仿宋" panose="02010609060101010101" pitchFamily="49" charset="-122"/>
                <a:ea typeface="仿宋" panose="02010609060101010101" pitchFamily="49" charset="-122"/>
              </a:rPr>
              <a:t>文件</a:t>
            </a:r>
            <a:r>
              <a:rPr lang="zh-CN" altLang="zh-CN" sz="2400" dirty="0">
                <a:latin typeface="仿宋" panose="02010609060101010101" pitchFamily="49" charset="-122"/>
                <a:ea typeface="仿宋" panose="02010609060101010101" pitchFamily="49" charset="-122"/>
              </a:rPr>
              <a:t>，供其他源文件用</a:t>
            </a:r>
            <a:r>
              <a:rPr lang="en-US" altLang="zh-CN" sz="2400" dirty="0">
                <a:latin typeface="仿宋" panose="02010609060101010101" pitchFamily="49" charset="-122"/>
                <a:ea typeface="仿宋" panose="02010609060101010101" pitchFamily="49" charset="-122"/>
              </a:rPr>
              <a:t>import</a:t>
            </a:r>
            <a:r>
              <a:rPr lang="zh-CN" altLang="zh-CN" sz="2400" dirty="0">
                <a:latin typeface="仿宋" panose="02010609060101010101" pitchFamily="49" charset="-122"/>
                <a:ea typeface="仿宋" panose="02010609060101010101" pitchFamily="49" charset="-122"/>
              </a:rPr>
              <a:t>语句引入</a:t>
            </a:r>
            <a:r>
              <a:rPr lang="en-US" altLang="zh-CN" sz="2400" dirty="0">
                <a:latin typeface="仿宋" panose="02010609060101010101" pitchFamily="49" charset="-122"/>
                <a:ea typeface="仿宋" panose="02010609060101010101" pitchFamily="49" charset="-122"/>
              </a:rPr>
              <a:t>jar</a:t>
            </a:r>
            <a:r>
              <a:rPr lang="zh-CN" altLang="zh-CN" sz="2400" dirty="0">
                <a:latin typeface="仿宋" panose="02010609060101010101" pitchFamily="49" charset="-122"/>
                <a:ea typeface="仿宋" panose="02010609060101010101" pitchFamily="49" charset="-122"/>
              </a:rPr>
              <a:t>文件中的类。</a:t>
            </a:r>
            <a:endParaRPr lang="zh-CN" altLang="en-US"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假设 </a:t>
            </a:r>
            <a:r>
              <a:rPr lang="en-US" altLang="zh-CN" sz="2400" dirty="0" err="1">
                <a:latin typeface="仿宋" panose="02010609060101010101" pitchFamily="49" charset="-122"/>
                <a:ea typeface="仿宋" panose="02010609060101010101" pitchFamily="49" charset="-122"/>
                <a:hlinkClick r:id="rId2" action="ppaction://hlinkfile"/>
              </a:rPr>
              <a:t>TestOne</a:t>
            </a:r>
            <a:r>
              <a:rPr lang="zh-CN" altLang="en-US" sz="2400" dirty="0">
                <a:latin typeface="仿宋" panose="02010609060101010101" pitchFamily="49" charset="-122"/>
                <a:ea typeface="仿宋" panose="02010609060101010101" pitchFamily="49" charset="-122"/>
              </a:rPr>
              <a:t>类和</a:t>
            </a:r>
            <a:r>
              <a:rPr lang="en-US" altLang="zh-CN" sz="2400" dirty="0" err="1">
                <a:latin typeface="仿宋" panose="02010609060101010101" pitchFamily="49" charset="-122"/>
                <a:ea typeface="仿宋" panose="02010609060101010101" pitchFamily="49" charset="-122"/>
                <a:hlinkClick r:id="rId3" action="ppaction://hlinkfile"/>
              </a:rPr>
              <a:t>TestTwo</a:t>
            </a:r>
            <a:r>
              <a:rPr lang="zh-CN" altLang="en-US" sz="2400" dirty="0">
                <a:latin typeface="仿宋" panose="02010609060101010101" pitchFamily="49" charset="-122"/>
                <a:ea typeface="仿宋" panose="02010609060101010101" pitchFamily="49" charset="-122"/>
              </a:rPr>
              <a:t>类的包名分别是</a:t>
            </a:r>
            <a:r>
              <a:rPr lang="en-US" altLang="zh-CN" sz="2400" b="1" dirty="0">
                <a:latin typeface="仿宋" panose="02010609060101010101" pitchFamily="49" charset="-122"/>
                <a:ea typeface="仿宋" panose="02010609060101010101" pitchFamily="49" charset="-122"/>
              </a:rPr>
              <a:t>sohu.com</a:t>
            </a:r>
            <a:r>
              <a:rPr lang="zh-CN" altLang="en-US" sz="2400" dirty="0">
                <a:latin typeface="仿宋" panose="02010609060101010101" pitchFamily="49" charset="-122"/>
                <a:ea typeface="仿宋" panose="02010609060101010101" pitchFamily="49" charset="-122"/>
              </a:rPr>
              <a:t>和</a:t>
            </a:r>
            <a:r>
              <a:rPr lang="en-US" altLang="zh-CN" sz="2400" b="1" dirty="0" err="1">
                <a:latin typeface="仿宋" panose="02010609060101010101" pitchFamily="49" charset="-122"/>
                <a:ea typeface="仿宋" panose="02010609060101010101" pitchFamily="49" charset="-122"/>
              </a:rPr>
              <a:t>sun.hello.moon</a:t>
            </a:r>
            <a:r>
              <a:rPr lang="zh-CN" altLang="en-US" sz="2400" b="1" dirty="0">
                <a:latin typeface="仿宋" panose="02010609060101010101" pitchFamily="49" charset="-122"/>
                <a:ea typeface="仿宋" panose="02010609060101010101" pitchFamily="49" charset="-122"/>
              </a:rPr>
              <a:t>，生成</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文件步骤如下：</a:t>
            </a:r>
            <a:endParaRPr lang="en-US" altLang="zh-CN" sz="2400" b="1" dirty="0">
              <a:latin typeface="仿宋" panose="02010609060101010101" pitchFamily="49" charset="-122"/>
              <a:ea typeface="仿宋" panose="02010609060101010101" pitchFamily="49" charset="-122"/>
            </a:endParaRPr>
          </a:p>
          <a:p>
            <a:pPr marL="0" indent="457200">
              <a:lnSpc>
                <a:spcPct val="15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文档类</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a:t>
              </a:r>
            </a:p>
          </p:txBody>
        </p:sp>
      </p:grpSp>
    </p:spTree>
    <p:extLst>
      <p:ext uri="{BB962C8B-B14F-4D97-AF65-F5344CB8AC3E}">
        <p14:creationId xmlns:p14="http://schemas.microsoft.com/office/powerpoint/2010/main" val="34895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zh-CN" altLang="en-US" b="1" dirty="0">
                <a:latin typeface="仿宋" panose="02010609060101010101" pitchFamily="49" charset="-122"/>
                <a:ea typeface="仿宋" panose="02010609060101010101" pitchFamily="49" charset="-122"/>
              </a:rPr>
              <a:t>习题</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489855"/>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JDK</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，配置好相关环境变量；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编写几个简单的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程序，在命令行方式下编译运行之；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通过</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集成开发环境创建</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Project</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并添加几个简单的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源程序，分别通过命令行方式与</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IDE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方式编译并运行程序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defRPr/>
            </a:pP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7.1  </a:t>
            </a:r>
            <a:r>
              <a:rPr lang="zh-CN" altLang="en-US" b="1" dirty="0">
                <a:latin typeface="仿宋" panose="02010609060101010101" pitchFamily="49" charset="-122"/>
                <a:ea typeface="仿宋" panose="02010609060101010101" pitchFamily="49" charset="-122"/>
              </a:rPr>
              <a:t>泛型</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泛型接口的定义</a:t>
              </a:r>
            </a:p>
          </p:txBody>
        </p:sp>
      </p:grpSp>
      <p:sp>
        <p:nvSpPr>
          <p:cNvPr id="44" name="矩形 43">
            <a:extLst>
              <a:ext uri="{FF2B5EF4-FFF2-40B4-BE49-F238E27FC236}">
                <a16:creationId xmlns:a16="http://schemas.microsoft.com/office/drawing/2014/main" id="{2B2D6AB8-DA60-4FBD-86A8-F057A3044D57}"/>
              </a:ext>
            </a:extLst>
          </p:cNvPr>
          <p:cNvSpPr/>
          <p:nvPr/>
        </p:nvSpPr>
        <p:spPr>
          <a:xfrm>
            <a:off x="1372694" y="2210083"/>
            <a:ext cx="6501211" cy="30007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仿宋" panose="02010609060101010101" pitchFamily="49" charset="-122"/>
              <a:ea typeface="仿宋" panose="02010609060101010101" pitchFamily="49" charset="-122"/>
              <a:cs typeface="Times New Roman" pitchFamily="18" charset="0"/>
            </a:endParaRPr>
          </a:p>
        </p:txBody>
      </p:sp>
      <p:grpSp>
        <p:nvGrpSpPr>
          <p:cNvPr id="47" name="组合 46">
            <a:extLst>
              <a:ext uri="{FF2B5EF4-FFF2-40B4-BE49-F238E27FC236}">
                <a16:creationId xmlns:a16="http://schemas.microsoft.com/office/drawing/2014/main" id="{B1D4D298-DF5E-443A-9A14-E5F8B2E99331}"/>
              </a:ext>
            </a:extLst>
          </p:cNvPr>
          <p:cNvGrpSpPr/>
          <p:nvPr/>
        </p:nvGrpSpPr>
        <p:grpSpPr>
          <a:xfrm>
            <a:off x="45392" y="5472279"/>
            <a:ext cx="5440340" cy="1357633"/>
            <a:chOff x="897607" y="5043462"/>
            <a:chExt cx="5441599" cy="1357947"/>
          </a:xfrm>
        </p:grpSpPr>
        <p:sp>
          <p:nvSpPr>
            <p:cNvPr id="48" name="矩形 47">
              <a:extLst>
                <a:ext uri="{FF2B5EF4-FFF2-40B4-BE49-F238E27FC236}">
                  <a16:creationId xmlns:a16="http://schemas.microsoft.com/office/drawing/2014/main" id="{734913C9-BFB1-4A13-843B-A1AAB381A982}"/>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328E40CB-B13D-44F8-9152-5D861A35C374}"/>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DC18300C-9792-483C-8FCA-6F93992CEAA0}"/>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2" name="矩形 51">
              <a:extLst>
                <a:ext uri="{FF2B5EF4-FFF2-40B4-BE49-F238E27FC236}">
                  <a16:creationId xmlns:a16="http://schemas.microsoft.com/office/drawing/2014/main" id="{06B43F19-FDFF-487C-A5B5-35905B381CC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3" name="矩形 52">
              <a:extLst>
                <a:ext uri="{FF2B5EF4-FFF2-40B4-BE49-F238E27FC236}">
                  <a16:creationId xmlns:a16="http://schemas.microsoft.com/office/drawing/2014/main" id="{6F762C51-A47E-4C29-A1A5-244B32BD1D99}"/>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5" name="矩形 54">
              <a:extLst>
                <a:ext uri="{FF2B5EF4-FFF2-40B4-BE49-F238E27FC236}">
                  <a16:creationId xmlns:a16="http://schemas.microsoft.com/office/drawing/2014/main" id="{071A653E-707C-49A7-B6C2-B96BBAE4254E}"/>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6" name="矩形 55">
              <a:extLst>
                <a:ext uri="{FF2B5EF4-FFF2-40B4-BE49-F238E27FC236}">
                  <a16:creationId xmlns:a16="http://schemas.microsoft.com/office/drawing/2014/main" id="{5DDDF124-5EEF-4D30-B53B-CE59CA53422E}"/>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7" name="矩形 56">
              <a:extLst>
                <a:ext uri="{FF2B5EF4-FFF2-40B4-BE49-F238E27FC236}">
                  <a16:creationId xmlns:a16="http://schemas.microsoft.com/office/drawing/2014/main" id="{C3196D11-D4C3-4AC8-BA36-6AA5E26E33B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8" name="矩形 57">
              <a:extLst>
                <a:ext uri="{FF2B5EF4-FFF2-40B4-BE49-F238E27FC236}">
                  <a16:creationId xmlns:a16="http://schemas.microsoft.com/office/drawing/2014/main" id="{08FA1FA8-25AA-4402-8D15-020493290C6A}"/>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9" name="矩形 58">
              <a:extLst>
                <a:ext uri="{FF2B5EF4-FFF2-40B4-BE49-F238E27FC236}">
                  <a16:creationId xmlns:a16="http://schemas.microsoft.com/office/drawing/2014/main" id="{21302AEE-D238-4D63-B248-2DAF3B0076D8}"/>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8311A236-4745-4545-9D0C-50DFEE294A9E}"/>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1" name="矩形 60">
              <a:extLst>
                <a:ext uri="{FF2B5EF4-FFF2-40B4-BE49-F238E27FC236}">
                  <a16:creationId xmlns:a16="http://schemas.microsoft.com/office/drawing/2014/main" id="{4B3C128D-D435-4284-A9D8-17A88A82D7B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2" name="矩形 61">
              <a:extLst>
                <a:ext uri="{FF2B5EF4-FFF2-40B4-BE49-F238E27FC236}">
                  <a16:creationId xmlns:a16="http://schemas.microsoft.com/office/drawing/2014/main" id="{7E36AAE1-4B92-4A4B-BE3B-CD36A1E1C618}"/>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3" name="矩形 62">
              <a:extLst>
                <a:ext uri="{FF2B5EF4-FFF2-40B4-BE49-F238E27FC236}">
                  <a16:creationId xmlns:a16="http://schemas.microsoft.com/office/drawing/2014/main" id="{CC38AE28-9CF9-48FE-A7FF-54589CE8659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4" name="矩形 63">
              <a:extLst>
                <a:ext uri="{FF2B5EF4-FFF2-40B4-BE49-F238E27FC236}">
                  <a16:creationId xmlns:a16="http://schemas.microsoft.com/office/drawing/2014/main" id="{E138EDEF-D845-4577-ADCD-5DEBFFBCAC73}"/>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65" name="矩形 64">
              <a:extLst>
                <a:ext uri="{FF2B5EF4-FFF2-40B4-BE49-F238E27FC236}">
                  <a16:creationId xmlns:a16="http://schemas.microsoft.com/office/drawing/2014/main" id="{0071000E-7F48-4330-9554-3B1D3507C94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lumMod val="85000"/>
                  </a:schemeClr>
                </a:solidFill>
                <a:latin typeface="仿宋" panose="02010609060101010101" pitchFamily="49" charset="-122"/>
                <a:ea typeface="仿宋" panose="02010609060101010101" pitchFamily="49" charset="-122"/>
              </a:endParaRPr>
            </a:p>
          </p:txBody>
        </p:sp>
        <p:sp>
          <p:nvSpPr>
            <p:cNvPr id="66" name="矩形 65">
              <a:extLst>
                <a:ext uri="{FF2B5EF4-FFF2-40B4-BE49-F238E27FC236}">
                  <a16:creationId xmlns:a16="http://schemas.microsoft.com/office/drawing/2014/main" id="{2411A70E-9143-4031-ACAF-50BAE1DB73A5}"/>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67" name="矩形 66">
            <a:extLst>
              <a:ext uri="{FF2B5EF4-FFF2-40B4-BE49-F238E27FC236}">
                <a16:creationId xmlns:a16="http://schemas.microsoft.com/office/drawing/2014/main" id="{7C13827D-40B4-4F76-B277-FDFB6D847CA8}"/>
              </a:ext>
            </a:extLst>
          </p:cNvPr>
          <p:cNvSpPr/>
          <p:nvPr/>
        </p:nvSpPr>
        <p:spPr>
          <a:xfrm>
            <a:off x="2205" y="5447893"/>
            <a:ext cx="12189178" cy="60656"/>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68" name="组合 47">
            <a:extLst>
              <a:ext uri="{FF2B5EF4-FFF2-40B4-BE49-F238E27FC236}">
                <a16:creationId xmlns:a16="http://schemas.microsoft.com/office/drawing/2014/main" id="{7A819A69-79C0-4D20-9140-C7FBB0DB5A11}"/>
              </a:ext>
            </a:extLst>
          </p:cNvPr>
          <p:cNvGrpSpPr/>
          <p:nvPr/>
        </p:nvGrpSpPr>
        <p:grpSpPr>
          <a:xfrm>
            <a:off x="9230280" y="3695698"/>
            <a:ext cx="2912848" cy="1752194"/>
            <a:chOff x="9675584" y="5175723"/>
            <a:chExt cx="1877787" cy="1129564"/>
          </a:xfrm>
        </p:grpSpPr>
        <p:sp>
          <p:nvSpPr>
            <p:cNvPr id="69" name="矩形 68">
              <a:extLst>
                <a:ext uri="{FF2B5EF4-FFF2-40B4-BE49-F238E27FC236}">
                  <a16:creationId xmlns:a16="http://schemas.microsoft.com/office/drawing/2014/main" id="{71AE9A2F-8CB1-4018-884A-9EFB5AE74648}"/>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3C94D3BD-1982-4C3B-8E2E-50F62EBFE67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1" name="矩形 70">
              <a:extLst>
                <a:ext uri="{FF2B5EF4-FFF2-40B4-BE49-F238E27FC236}">
                  <a16:creationId xmlns:a16="http://schemas.microsoft.com/office/drawing/2014/main" id="{F16C327B-4C3F-4B22-AEFF-E0E675FCEB8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72" name="矩形 71">
              <a:extLst>
                <a:ext uri="{FF2B5EF4-FFF2-40B4-BE49-F238E27FC236}">
                  <a16:creationId xmlns:a16="http://schemas.microsoft.com/office/drawing/2014/main" id="{4D0AFB6B-0848-41A4-9A1D-D9CD27B01B9B}"/>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34" name="内容占位符 2">
            <a:extLst>
              <a:ext uri="{FF2B5EF4-FFF2-40B4-BE49-F238E27FC236}">
                <a16:creationId xmlns:a16="http://schemas.microsoft.com/office/drawing/2014/main" id="{EED3516D-563E-493C-8C73-A7C266669F5E}"/>
              </a:ext>
            </a:extLst>
          </p:cNvPr>
          <p:cNvSpPr txBox="1">
            <a:spLocks/>
          </p:cNvSpPr>
          <p:nvPr/>
        </p:nvSpPr>
        <p:spPr>
          <a:xfrm>
            <a:off x="956962" y="1435857"/>
            <a:ext cx="10014462" cy="5285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在实现接口时，也应该声明与接口相同的类型参数。实现形式如下：</a:t>
            </a:r>
          </a:p>
        </p:txBody>
      </p:sp>
      <p:sp>
        <p:nvSpPr>
          <p:cNvPr id="35" name="内容占位符 2">
            <a:extLst>
              <a:ext uri="{FF2B5EF4-FFF2-40B4-BE49-F238E27FC236}">
                <a16:creationId xmlns:a16="http://schemas.microsoft.com/office/drawing/2014/main" id="{B0C2F584-7AE4-4B6E-A517-703F14C76BDE}"/>
              </a:ext>
            </a:extLst>
          </p:cNvPr>
          <p:cNvSpPr txBox="1">
            <a:spLocks/>
          </p:cNvSpPr>
          <p:nvPr/>
        </p:nvSpPr>
        <p:spPr>
          <a:xfrm>
            <a:off x="1165137" y="2204546"/>
            <a:ext cx="6225783" cy="251401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347518" lvl="1" indent="-815812">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class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类名</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&lt;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类型参数表列</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&gt; implements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接口名</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&lt;</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类型参数表列</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&gt;</a:t>
            </a:r>
          </a:p>
          <a:p>
            <a:pPr marL="533279" lvl="1"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a:p>
            <a:pPr marL="533279" lvl="1"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a:p>
            <a:pPr marL="533279" lvl="1"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a:t>
            </a:r>
          </a:p>
        </p:txBody>
      </p:sp>
    </p:spTree>
    <p:extLst>
      <p:ext uri="{BB962C8B-B14F-4D97-AF65-F5344CB8AC3E}">
        <p14:creationId xmlns:p14="http://schemas.microsoft.com/office/powerpoint/2010/main" val="91246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circle(in)">
                                      <p:cBhvr>
                                        <p:cTn id="11" dur="2000"/>
                                        <p:tgtEl>
                                          <p:spTgt spid="44"/>
                                        </p:tgtEl>
                                      </p:cBhvr>
                                    </p:animEffect>
                                  </p:childTnLst>
                                </p:cTn>
                              </p:par>
                            </p:childTnLst>
                          </p:cTn>
                        </p:par>
                        <p:par>
                          <p:cTn id="12" fill="hold">
                            <p:stCondLst>
                              <p:cond delay="2500"/>
                            </p:stCondLst>
                            <p:childTnLst>
                              <p:par>
                                <p:cTn id="13" presetID="16" presetClass="entr" presetSubtype="2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barn(inVertical)">
                                      <p:cBhvr>
                                        <p:cTn id="15" dur="500"/>
                                        <p:tgtEl>
                                          <p:spTgt spid="67"/>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down)">
                                      <p:cBhvr>
                                        <p:cTn id="19" dur="500"/>
                                        <p:tgtEl>
                                          <p:spTgt spid="68"/>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par>
                                <p:cTn id="24" presetID="2" presetClass="entr" presetSubtype="9"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0-#ppt_w/2"/>
                                          </p:val>
                                        </p:tav>
                                        <p:tav tm="100000">
                                          <p:val>
                                            <p:strVal val="#ppt_x"/>
                                          </p:val>
                                        </p:tav>
                                      </p:tavLst>
                                    </p:anim>
                                    <p:anim calcmode="lin" valueType="num">
                                      <p:cBhvr additive="base">
                                        <p:cTn id="27" dur="500" fill="hold"/>
                                        <p:tgtEl>
                                          <p:spTgt spid="34"/>
                                        </p:tgtEl>
                                        <p:attrNameLst>
                                          <p:attrName>ppt_y</p:attrName>
                                        </p:attrNameLst>
                                      </p:cBhvr>
                                      <p:tavLst>
                                        <p:tav tm="0">
                                          <p:val>
                                            <p:strVal val="0-#ppt_h/2"/>
                                          </p:val>
                                        </p:tav>
                                        <p:tav tm="100000">
                                          <p:val>
                                            <p:strVal val="#ppt_y"/>
                                          </p:val>
                                        </p:tav>
                                      </p:tavLst>
                                    </p:anim>
                                  </p:childTnLst>
                                </p:cTn>
                              </p:par>
                            </p:childTnLst>
                          </p:cTn>
                        </p:par>
                        <p:par>
                          <p:cTn id="28" fill="hold">
                            <p:stCondLst>
                              <p:cond delay="4000"/>
                            </p:stCondLst>
                            <p:childTnLst>
                              <p:par>
                                <p:cTn id="29" presetID="31" presetClass="entr" presetSubtype="0"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1000" fill="hold"/>
                                        <p:tgtEl>
                                          <p:spTgt spid="35"/>
                                        </p:tgtEl>
                                        <p:attrNameLst>
                                          <p:attrName>ppt_w</p:attrName>
                                        </p:attrNameLst>
                                      </p:cBhvr>
                                      <p:tavLst>
                                        <p:tav tm="0">
                                          <p:val>
                                            <p:fltVal val="0"/>
                                          </p:val>
                                        </p:tav>
                                        <p:tav tm="100000">
                                          <p:val>
                                            <p:strVal val="#ppt_w"/>
                                          </p:val>
                                        </p:tav>
                                      </p:tavLst>
                                    </p:anim>
                                    <p:anim calcmode="lin" valueType="num">
                                      <p:cBhvr>
                                        <p:cTn id="32" dur="1000" fill="hold"/>
                                        <p:tgtEl>
                                          <p:spTgt spid="35"/>
                                        </p:tgtEl>
                                        <p:attrNameLst>
                                          <p:attrName>ppt_h</p:attrName>
                                        </p:attrNameLst>
                                      </p:cBhvr>
                                      <p:tavLst>
                                        <p:tav tm="0">
                                          <p:val>
                                            <p:fltVal val="0"/>
                                          </p:val>
                                        </p:tav>
                                        <p:tav tm="100000">
                                          <p:val>
                                            <p:strVal val="#ppt_h"/>
                                          </p:val>
                                        </p:tav>
                                      </p:tavLst>
                                    </p:anim>
                                    <p:anim calcmode="lin" valueType="num">
                                      <p:cBhvr>
                                        <p:cTn id="33" dur="1000" fill="hold"/>
                                        <p:tgtEl>
                                          <p:spTgt spid="35"/>
                                        </p:tgtEl>
                                        <p:attrNameLst>
                                          <p:attrName>style.rotation</p:attrName>
                                        </p:attrNameLst>
                                      </p:cBhvr>
                                      <p:tavLst>
                                        <p:tav tm="0">
                                          <p:val>
                                            <p:fltVal val="90"/>
                                          </p:val>
                                        </p:tav>
                                        <p:tav tm="100000">
                                          <p:val>
                                            <p:fltVal val="0"/>
                                          </p:val>
                                        </p:tav>
                                      </p:tavLst>
                                    </p:anim>
                                    <p:animEffect transition="in" filter="fade">
                                      <p:cBhvr>
                                        <p:cTn id="34"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4" grpId="0" animBg="1"/>
      <p:bldP spid="67" grpId="0" animBg="1"/>
      <p:bldP spid="34" grpId="0"/>
      <p:bldP spid="3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3743</TotalTime>
  <Words>6814</Words>
  <Application>Microsoft Office PowerPoint</Application>
  <PresentationFormat>宽屏</PresentationFormat>
  <Paragraphs>894</Paragraphs>
  <Slides>87</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87</vt:i4>
      </vt:variant>
    </vt:vector>
  </HeadingPairs>
  <TitlesOfParts>
    <vt:vector size="100" baseType="lpstr">
      <vt:lpstr>等线</vt:lpstr>
      <vt:lpstr>等线 Light</vt:lpstr>
      <vt:lpstr>仿宋</vt:lpstr>
      <vt:lpstr>黑体</vt:lpstr>
      <vt:lpstr>微软雅黑</vt:lpstr>
      <vt:lpstr>Arial</vt:lpstr>
      <vt:lpstr>Bodoni MT</vt:lpstr>
      <vt:lpstr>Calibri</vt:lpstr>
      <vt:lpstr>Courier New</vt:lpstr>
      <vt:lpstr>Tahoma</vt:lpstr>
      <vt:lpstr>Times New Roman</vt:lpstr>
      <vt:lpstr>Wingdings</vt:lpstr>
      <vt:lpstr>Office 主题​​</vt:lpstr>
      <vt:lpstr>PowerPoint 演示文稿</vt:lpstr>
      <vt:lpstr>PowerPoint 演示文稿</vt:lpstr>
      <vt:lpstr>7.1  泛型</vt:lpstr>
      <vt:lpstr>7.1  泛型</vt:lpstr>
      <vt:lpstr>7.1  泛型</vt:lpstr>
      <vt:lpstr>7.1  泛型</vt:lpstr>
      <vt:lpstr>7.1  泛型</vt:lpstr>
      <vt:lpstr>7.1  泛型</vt:lpstr>
      <vt:lpstr>7.1  泛型</vt:lpstr>
      <vt:lpstr>7.1  泛型</vt:lpstr>
      <vt:lpstr>7.1  泛型</vt:lpstr>
      <vt:lpstr>7.1  泛型</vt:lpstr>
      <vt:lpstr>7.1  泛型</vt:lpstr>
      <vt:lpstr>PowerPoint 演示文稿</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7.2  集合类总览</vt:lpstr>
      <vt:lpstr>PowerPoint 演示文稿</vt:lpstr>
      <vt:lpstr>7.3  List集合</vt:lpstr>
      <vt:lpstr>7.3  List集合</vt:lpstr>
      <vt:lpstr>7.3  List集合</vt:lpstr>
      <vt:lpstr>7.3  List集合</vt:lpstr>
      <vt:lpstr>7.3  List集合</vt:lpstr>
      <vt:lpstr>7.3  List集合</vt:lpstr>
      <vt:lpstr>7.3  List集合</vt:lpstr>
      <vt:lpstr>PowerPoint 演示文稿</vt:lpstr>
      <vt:lpstr>7.4  Set集合</vt:lpstr>
      <vt:lpstr>7.4  Set集合</vt:lpstr>
      <vt:lpstr>7.4  Set集合</vt:lpstr>
      <vt:lpstr>7.4  Set集合</vt:lpstr>
      <vt:lpstr>7.4  Set集合</vt:lpstr>
      <vt:lpstr>7.4  Set集合</vt:lpstr>
      <vt:lpstr>7.4  Set集合</vt:lpstr>
      <vt:lpstr>7.4  Set集合</vt:lpstr>
      <vt:lpstr>PowerPoint 演示文稿</vt:lpstr>
      <vt:lpstr>7.5  Map集合</vt:lpstr>
      <vt:lpstr>7.5  Map集合</vt:lpstr>
      <vt:lpstr>7.5  Map集合</vt:lpstr>
      <vt:lpstr>7.5  Map集合</vt:lpstr>
      <vt:lpstr>7.5  Map集合</vt:lpstr>
      <vt:lpstr>7.5  Map集合</vt:lpstr>
      <vt:lpstr>7.5  Map集合</vt:lpstr>
      <vt:lpstr>PowerPoint 演示文稿</vt:lpstr>
      <vt:lpstr>7.6  集合元素的操作</vt:lpstr>
      <vt:lpstr>7.6  集合元素的操作</vt:lpstr>
      <vt:lpstr>7.6  集合元素的操作</vt:lpstr>
      <vt:lpstr>7.6  集合元素的操作</vt:lpstr>
      <vt:lpstr>7.6  集合元素的操作</vt:lpstr>
      <vt:lpstr>7.6  集合元素的操作</vt:lpstr>
      <vt:lpstr>7.6  集合元素的操作</vt:lpstr>
      <vt:lpstr>7.6  集合元素的操作</vt:lpstr>
      <vt:lpstr>7.6  集合元素的操作</vt:lpstr>
      <vt:lpstr>7.6  集合元素的操作</vt:lpstr>
      <vt:lpstr>7.6  集合元素的操作</vt:lpstr>
      <vt:lpstr>7.6  集合元素的操作</vt:lpstr>
      <vt:lpstr>7.6  集合元素的操作</vt:lpstr>
      <vt:lpstr>7.6  集合元素的操作</vt:lpstr>
      <vt:lpstr>PowerPoint 演示文稿</vt:lpstr>
      <vt:lpstr>PowerPoint 演示文稿</vt:lpstr>
      <vt:lpstr>补充内容</vt:lpstr>
      <vt:lpstr>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63</cp:revision>
  <dcterms:created xsi:type="dcterms:W3CDTF">2021-12-31T23:04:28Z</dcterms:created>
  <dcterms:modified xsi:type="dcterms:W3CDTF">2022-01-20T01:47:38Z</dcterms:modified>
</cp:coreProperties>
</file>