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61"/>
  </p:notesMasterIdLst>
  <p:sldIdLst>
    <p:sldId id="256" r:id="rId2"/>
    <p:sldId id="266" r:id="rId3"/>
    <p:sldId id="764" r:id="rId4"/>
    <p:sldId id="833" r:id="rId5"/>
    <p:sldId id="836" r:id="rId6"/>
    <p:sldId id="834" r:id="rId7"/>
    <p:sldId id="835" r:id="rId8"/>
    <p:sldId id="837" r:id="rId9"/>
    <p:sldId id="839" r:id="rId10"/>
    <p:sldId id="828" r:id="rId11"/>
    <p:sldId id="829" r:id="rId12"/>
    <p:sldId id="840" r:id="rId13"/>
    <p:sldId id="928" r:id="rId14"/>
    <p:sldId id="927" r:id="rId15"/>
    <p:sldId id="925" r:id="rId16"/>
    <p:sldId id="926" r:id="rId17"/>
    <p:sldId id="841" r:id="rId18"/>
    <p:sldId id="842" r:id="rId19"/>
    <p:sldId id="844" r:id="rId20"/>
    <p:sldId id="845" r:id="rId21"/>
    <p:sldId id="846" r:id="rId22"/>
    <p:sldId id="847" r:id="rId23"/>
    <p:sldId id="852" r:id="rId24"/>
    <p:sldId id="853" r:id="rId25"/>
    <p:sldId id="854" r:id="rId26"/>
    <p:sldId id="855" r:id="rId27"/>
    <p:sldId id="856" r:id="rId28"/>
    <p:sldId id="857" r:id="rId29"/>
    <p:sldId id="858" r:id="rId30"/>
    <p:sldId id="859" r:id="rId31"/>
    <p:sldId id="860" r:id="rId32"/>
    <p:sldId id="861" r:id="rId33"/>
    <p:sldId id="862" r:id="rId34"/>
    <p:sldId id="863" r:id="rId35"/>
    <p:sldId id="864" r:id="rId36"/>
    <p:sldId id="865" r:id="rId37"/>
    <p:sldId id="866" r:id="rId38"/>
    <p:sldId id="867" r:id="rId39"/>
    <p:sldId id="868" r:id="rId40"/>
    <p:sldId id="869" r:id="rId41"/>
    <p:sldId id="871" r:id="rId42"/>
    <p:sldId id="872" r:id="rId43"/>
    <p:sldId id="873" r:id="rId44"/>
    <p:sldId id="876" r:id="rId45"/>
    <p:sldId id="877" r:id="rId46"/>
    <p:sldId id="878" r:id="rId47"/>
    <p:sldId id="880" r:id="rId48"/>
    <p:sldId id="883" r:id="rId49"/>
    <p:sldId id="881" r:id="rId50"/>
    <p:sldId id="884" r:id="rId51"/>
    <p:sldId id="885" r:id="rId52"/>
    <p:sldId id="882" r:id="rId53"/>
    <p:sldId id="886" r:id="rId54"/>
    <p:sldId id="887" r:id="rId55"/>
    <p:sldId id="888" r:id="rId56"/>
    <p:sldId id="889" r:id="rId57"/>
    <p:sldId id="890" r:id="rId58"/>
    <p:sldId id="891" r:id="rId59"/>
    <p:sldId id="892" r:id="rId60"/>
    <p:sldId id="893" r:id="rId61"/>
    <p:sldId id="894" r:id="rId62"/>
    <p:sldId id="895" r:id="rId63"/>
    <p:sldId id="929" r:id="rId64"/>
    <p:sldId id="930" r:id="rId65"/>
    <p:sldId id="931" r:id="rId66"/>
    <p:sldId id="932" r:id="rId67"/>
    <p:sldId id="933" r:id="rId68"/>
    <p:sldId id="934" r:id="rId69"/>
    <p:sldId id="830" r:id="rId70"/>
    <p:sldId id="831" r:id="rId71"/>
    <p:sldId id="896" r:id="rId72"/>
    <p:sldId id="897" r:id="rId73"/>
    <p:sldId id="980" r:id="rId74"/>
    <p:sldId id="963" r:id="rId75"/>
    <p:sldId id="964" r:id="rId76"/>
    <p:sldId id="898" r:id="rId77"/>
    <p:sldId id="899" r:id="rId78"/>
    <p:sldId id="900" r:id="rId79"/>
    <p:sldId id="901" r:id="rId80"/>
    <p:sldId id="902" r:id="rId81"/>
    <p:sldId id="903" r:id="rId82"/>
    <p:sldId id="904" r:id="rId83"/>
    <p:sldId id="908" r:id="rId84"/>
    <p:sldId id="910" r:id="rId85"/>
    <p:sldId id="944" r:id="rId86"/>
    <p:sldId id="947" r:id="rId87"/>
    <p:sldId id="945" r:id="rId88"/>
    <p:sldId id="948" r:id="rId89"/>
    <p:sldId id="949" r:id="rId90"/>
    <p:sldId id="950" r:id="rId91"/>
    <p:sldId id="951" r:id="rId92"/>
    <p:sldId id="953" r:id="rId93"/>
    <p:sldId id="952" r:id="rId94"/>
    <p:sldId id="955" r:id="rId95"/>
    <p:sldId id="954" r:id="rId96"/>
    <p:sldId id="956" r:id="rId97"/>
    <p:sldId id="957" r:id="rId98"/>
    <p:sldId id="958" r:id="rId99"/>
    <p:sldId id="959" r:id="rId100"/>
    <p:sldId id="961" r:id="rId101"/>
    <p:sldId id="962" r:id="rId102"/>
    <p:sldId id="911" r:id="rId103"/>
    <p:sldId id="965" r:id="rId104"/>
    <p:sldId id="966" r:id="rId105"/>
    <p:sldId id="913" r:id="rId106"/>
    <p:sldId id="967" r:id="rId107"/>
    <p:sldId id="914" r:id="rId108"/>
    <p:sldId id="915" r:id="rId109"/>
    <p:sldId id="916" r:id="rId110"/>
    <p:sldId id="917" r:id="rId111"/>
    <p:sldId id="968" r:id="rId112"/>
    <p:sldId id="918" r:id="rId113"/>
    <p:sldId id="919" r:id="rId114"/>
    <p:sldId id="969" r:id="rId115"/>
    <p:sldId id="920" r:id="rId116"/>
    <p:sldId id="922" r:id="rId117"/>
    <p:sldId id="923" r:id="rId118"/>
    <p:sldId id="924" r:id="rId119"/>
    <p:sldId id="935" r:id="rId120"/>
    <p:sldId id="936" r:id="rId121"/>
    <p:sldId id="941" r:id="rId122"/>
    <p:sldId id="942" r:id="rId123"/>
    <p:sldId id="943" r:id="rId124"/>
    <p:sldId id="937" r:id="rId125"/>
    <p:sldId id="938" r:id="rId126"/>
    <p:sldId id="939" r:id="rId127"/>
    <p:sldId id="940" r:id="rId128"/>
    <p:sldId id="960" r:id="rId129"/>
    <p:sldId id="978" r:id="rId130"/>
    <p:sldId id="979" r:id="rId131"/>
    <p:sldId id="981" r:id="rId132"/>
    <p:sldId id="982" r:id="rId133"/>
    <p:sldId id="983" r:id="rId134"/>
    <p:sldId id="984" r:id="rId135"/>
    <p:sldId id="985" r:id="rId136"/>
    <p:sldId id="986" r:id="rId137"/>
    <p:sldId id="987" r:id="rId138"/>
    <p:sldId id="989" r:id="rId139"/>
    <p:sldId id="988" r:id="rId140"/>
    <p:sldId id="990" r:id="rId141"/>
    <p:sldId id="991" r:id="rId142"/>
    <p:sldId id="992" r:id="rId143"/>
    <p:sldId id="993" r:id="rId144"/>
    <p:sldId id="994" r:id="rId145"/>
    <p:sldId id="997" r:id="rId146"/>
    <p:sldId id="995" r:id="rId147"/>
    <p:sldId id="998" r:id="rId148"/>
    <p:sldId id="996" r:id="rId149"/>
    <p:sldId id="970" r:id="rId150"/>
    <p:sldId id="971" r:id="rId151"/>
    <p:sldId id="973" r:id="rId152"/>
    <p:sldId id="974" r:id="rId153"/>
    <p:sldId id="972" r:id="rId154"/>
    <p:sldId id="975" r:id="rId155"/>
    <p:sldId id="976" r:id="rId156"/>
    <p:sldId id="832" r:id="rId157"/>
    <p:sldId id="325" r:id="rId158"/>
    <p:sldId id="721" r:id="rId159"/>
    <p:sldId id="458" r:id="rId1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94" autoAdjust="0"/>
  </p:normalViewPr>
  <p:slideViewPr>
    <p:cSldViewPr snapToGrid="0">
      <p:cViewPr varScale="1">
        <p:scale>
          <a:sx n="60" d="100"/>
          <a:sy n="60" d="100"/>
        </p:scale>
        <p:origin x="11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09DF7-43B4-440C-990D-E50CB60BAD18}" type="datetimeFigureOut">
              <a:rPr lang="zh-CN" altLang="en-US" smtClean="0"/>
              <a:t>2022/1/22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0664FC-2655-4102-90F3-8B57CAAD58A0}" type="slidenum">
              <a:rPr lang="zh-CN" altLang="en-US" smtClean="0"/>
              <a:t>‹#›</a:t>
            </a:fld>
            <a:endParaRPr lang="zh-CN" altLang="en-US"/>
          </a:p>
        </p:txBody>
      </p:sp>
    </p:spTree>
    <p:extLst>
      <p:ext uri="{BB962C8B-B14F-4D97-AF65-F5344CB8AC3E}">
        <p14:creationId xmlns:p14="http://schemas.microsoft.com/office/powerpoint/2010/main" val="1886114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mk:@MSITStore:D:\&#25945;&#23398;&#35838;&#31243;\JAVA\&#21442;&#32771;&#36164;&#26009;\CORE.JAVA\Prentice.Hall.PTR.Core%20Java.2.Volume.I.Advanced.Features.7th.Edition.Nov.2004.eBook-LiB.chm::/ch09.html#ch09" TargetMode="External"/><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2</a:t>
            </a:fld>
            <a:endParaRPr lang="zh-CN" altLang="en-US"/>
          </a:p>
        </p:txBody>
      </p:sp>
    </p:spTree>
    <p:extLst>
      <p:ext uri="{BB962C8B-B14F-4D97-AF65-F5344CB8AC3E}">
        <p14:creationId xmlns:p14="http://schemas.microsoft.com/office/powerpoint/2010/main" val="1805988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dirty="0"/>
          </a:p>
        </p:txBody>
      </p:sp>
      <p:sp>
        <p:nvSpPr>
          <p:cNvPr id="4" name="灯片编号占位符 3"/>
          <p:cNvSpPr>
            <a:spLocks noGrp="1"/>
          </p:cNvSpPr>
          <p:nvPr>
            <p:ph type="sldNum" sz="quarter" idx="5"/>
          </p:nvPr>
        </p:nvSpPr>
        <p:spPr/>
        <p:txBody>
          <a:bodyPr/>
          <a:lstStyle/>
          <a:p>
            <a:fld id="{F30664FC-2655-4102-90F3-8B57CAAD58A0}" type="slidenum">
              <a:rPr lang="zh-CN" altLang="en-US" smtClean="0"/>
              <a:t>141</a:t>
            </a:fld>
            <a:endParaRPr lang="zh-CN" altLang="en-US"/>
          </a:p>
        </p:txBody>
      </p:sp>
    </p:spTree>
    <p:extLst>
      <p:ext uri="{BB962C8B-B14F-4D97-AF65-F5344CB8AC3E}">
        <p14:creationId xmlns:p14="http://schemas.microsoft.com/office/powerpoint/2010/main" val="2935425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Keystroke processing checks these maps in the following order:</a:t>
            </a:r>
          </a:p>
          <a:p>
            <a:pPr>
              <a:buFont typeface="+mj-lt"/>
              <a:buAutoNum type="arabicPeriod"/>
            </a:pPr>
            <a:r>
              <a:rPr lang="en-US" altLang="zh-CN" b="0" dirty="0">
                <a:effectLst/>
              </a:rPr>
              <a:t>Check the WHEN_FOCUSED map of the component with input focus. If the keystroke exists, execute the corresponding action. If the action is enabled, stop processing.</a:t>
            </a:r>
          </a:p>
          <a:p>
            <a:pPr>
              <a:buFont typeface="+mj-lt"/>
              <a:buAutoNum type="arabicPeriod"/>
            </a:pPr>
            <a:r>
              <a:rPr lang="en-US" altLang="zh-CN" b="0" dirty="0">
                <a:effectLst/>
              </a:rPr>
              <a:t>Starting from the component with input focus, check the WHEN_ANCESTOR_OF_FOCUSED_COMPONENT maps of its parent components. As soon as a map with the keystroke is found, execute the corresponding action. If the action is enabled, stop processing.</a:t>
            </a:r>
          </a:p>
          <a:p>
            <a:pPr>
              <a:buFont typeface="+mj-lt"/>
              <a:buAutoNum type="arabicPeriod"/>
            </a:pPr>
            <a:r>
              <a:rPr lang="en-US" altLang="zh-CN" b="0" dirty="0">
                <a:effectLst/>
              </a:rPr>
              <a:t>Look at all visible and enabled components in the window with input focus that have this keystroke registered in a WHEN_IN_FOCUSED_WINDOW map. Give these components (in the order of their keystroke registration) a chance to execute the corresponding action. As soon as the first enabled action is executed, stop processing. This part of the process is somewhat fragile if a keystroke appears in more than one WHEN_IN_FOCUSED_WINDOW map.</a:t>
            </a:r>
          </a:p>
        </p:txBody>
      </p:sp>
      <p:sp>
        <p:nvSpPr>
          <p:cNvPr id="4" name="灯片编号占位符 3"/>
          <p:cNvSpPr>
            <a:spLocks noGrp="1"/>
          </p:cNvSpPr>
          <p:nvPr>
            <p:ph type="sldNum" sz="quarter" idx="5"/>
          </p:nvPr>
        </p:nvSpPr>
        <p:spPr/>
        <p:txBody>
          <a:bodyPr/>
          <a:lstStyle/>
          <a:p>
            <a:fld id="{F30664FC-2655-4102-90F3-8B57CAAD58A0}" type="slidenum">
              <a:rPr lang="zh-CN" altLang="en-US" smtClean="0"/>
              <a:t>142</a:t>
            </a:fld>
            <a:endParaRPr lang="zh-CN" altLang="en-US"/>
          </a:p>
        </p:txBody>
      </p:sp>
    </p:spTree>
    <p:extLst>
      <p:ext uri="{BB962C8B-B14F-4D97-AF65-F5344CB8AC3E}">
        <p14:creationId xmlns:p14="http://schemas.microsoft.com/office/powerpoint/2010/main" val="1501649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 obtain an input map from the component with the </a:t>
            </a:r>
            <a:r>
              <a:rPr lang="en-US" altLang="zh-CN" dirty="0" err="1"/>
              <a:t>getInputMap</a:t>
            </a:r>
            <a:r>
              <a:rPr lang="en-US" altLang="zh-CN" dirty="0"/>
              <a:t> method, for example:</a:t>
            </a:r>
          </a:p>
          <a:p>
            <a:r>
              <a:rPr lang="en-US" altLang="zh-CN" dirty="0" err="1"/>
              <a:t>InputMap</a:t>
            </a:r>
            <a:r>
              <a:rPr lang="en-US" altLang="zh-CN" dirty="0"/>
              <a:t> </a:t>
            </a:r>
            <a:r>
              <a:rPr lang="en-US" altLang="zh-CN" dirty="0" err="1"/>
              <a:t>imap</a:t>
            </a:r>
            <a:r>
              <a:rPr lang="en-US" altLang="zh-CN" dirty="0"/>
              <a:t> = </a:t>
            </a:r>
            <a:r>
              <a:rPr lang="en-US" altLang="zh-CN" dirty="0" err="1"/>
              <a:t>panel.getInputMap</a:t>
            </a:r>
            <a:r>
              <a:rPr lang="en-US" altLang="zh-CN" dirty="0"/>
              <a:t>(</a:t>
            </a:r>
            <a:r>
              <a:rPr lang="en-US" altLang="zh-CN" dirty="0" err="1"/>
              <a:t>JComponent.WHEN_FOCUSED</a:t>
            </a:r>
            <a:r>
              <a:rPr lang="en-US" altLang="zh-CN" dirty="0"/>
              <a:t>); </a:t>
            </a:r>
            <a:br>
              <a:rPr lang="en-US" altLang="zh-CN" dirty="0"/>
            </a:br>
            <a:r>
              <a:rPr lang="en-US" altLang="zh-CN" dirty="0"/>
              <a:t>The WHEN_FOCUSED condition means that this map is consulted when the current component has the keyboard focus. In our situation, that isn't the map we want. One of the buttons, not the panel, has the input focus. Either of the other two map choices works fine for inserting the color change keystrokes. We use WHEN_ANCESTOR_OF_FOCUSED_COMPONENT in our example program.</a:t>
            </a:r>
          </a:p>
        </p:txBody>
      </p:sp>
      <p:sp>
        <p:nvSpPr>
          <p:cNvPr id="4" name="灯片编号占位符 3"/>
          <p:cNvSpPr>
            <a:spLocks noGrp="1"/>
          </p:cNvSpPr>
          <p:nvPr>
            <p:ph type="sldNum" sz="quarter" idx="5"/>
          </p:nvPr>
        </p:nvSpPr>
        <p:spPr/>
        <p:txBody>
          <a:bodyPr/>
          <a:lstStyle/>
          <a:p>
            <a:fld id="{F30664FC-2655-4102-90F3-8B57CAAD58A0}" type="slidenum">
              <a:rPr lang="zh-CN" altLang="en-US" smtClean="0"/>
              <a:t>143</a:t>
            </a:fld>
            <a:endParaRPr lang="zh-CN" altLang="en-US"/>
          </a:p>
        </p:txBody>
      </p:sp>
    </p:spTree>
    <p:extLst>
      <p:ext uri="{BB962C8B-B14F-4D97-AF65-F5344CB8AC3E}">
        <p14:creationId xmlns:p14="http://schemas.microsoft.com/office/powerpoint/2010/main" val="1904046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t>
            </a:r>
            <a:r>
              <a:rPr lang="en-US" altLang="zh-CN" dirty="0" err="1"/>
              <a:t>InputMap</a:t>
            </a:r>
            <a:r>
              <a:rPr lang="en-US" altLang="zh-CN" dirty="0"/>
              <a:t> doesn't directly map </a:t>
            </a:r>
            <a:r>
              <a:rPr lang="en-US" altLang="zh-CN" dirty="0" err="1"/>
              <a:t>KeyStroke</a:t>
            </a:r>
            <a:r>
              <a:rPr lang="en-US" altLang="zh-CN" dirty="0"/>
              <a:t> objects to Action objects. Instead, it maps to arbitrary objects, and a second map, implemented by the </a:t>
            </a:r>
            <a:r>
              <a:rPr lang="en-US" altLang="zh-CN" dirty="0" err="1"/>
              <a:t>ActionMap</a:t>
            </a:r>
            <a:r>
              <a:rPr lang="en-US" altLang="zh-CN" dirty="0"/>
              <a:t> class, maps objects to actions. That makes it easier to share the same actions among keystrokes that come from different input maps.</a:t>
            </a:r>
          </a:p>
        </p:txBody>
      </p:sp>
      <p:sp>
        <p:nvSpPr>
          <p:cNvPr id="4" name="灯片编号占位符 3"/>
          <p:cNvSpPr>
            <a:spLocks noGrp="1"/>
          </p:cNvSpPr>
          <p:nvPr>
            <p:ph type="sldNum" sz="quarter" idx="5"/>
          </p:nvPr>
        </p:nvSpPr>
        <p:spPr/>
        <p:txBody>
          <a:bodyPr/>
          <a:lstStyle/>
          <a:p>
            <a:fld id="{F30664FC-2655-4102-90F3-8B57CAAD58A0}" type="slidenum">
              <a:rPr lang="zh-CN" altLang="en-US" smtClean="0"/>
              <a:t>144</a:t>
            </a:fld>
            <a:endParaRPr lang="zh-CN" altLang="en-US"/>
          </a:p>
        </p:txBody>
      </p:sp>
    </p:spTree>
    <p:extLst>
      <p:ext uri="{BB962C8B-B14F-4D97-AF65-F5344CB8AC3E}">
        <p14:creationId xmlns:p14="http://schemas.microsoft.com/office/powerpoint/2010/main" val="2327598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Thus, each component has three input maps and one action map. To tie them together, you need to come up with names for the actions. Here is how you can tie a key to an action:</a:t>
            </a:r>
          </a:p>
          <a:p>
            <a:r>
              <a:rPr lang="en-US" altLang="zh-CN" dirty="0" err="1"/>
              <a:t>imap.put</a:t>
            </a:r>
            <a:r>
              <a:rPr lang="en-US" altLang="zh-CN" dirty="0"/>
              <a:t>(</a:t>
            </a:r>
            <a:r>
              <a:rPr lang="en-US" altLang="zh-CN" dirty="0" err="1"/>
              <a:t>KeyStroke.getKeyStroke</a:t>
            </a:r>
            <a:r>
              <a:rPr lang="en-US" altLang="zh-CN" dirty="0"/>
              <a:t>("ctrl Y"), "</a:t>
            </a:r>
            <a:r>
              <a:rPr lang="en-US" altLang="zh-CN" dirty="0" err="1"/>
              <a:t>panel.yellow</a:t>
            </a:r>
            <a:r>
              <a:rPr lang="en-US" altLang="zh-CN" dirty="0"/>
              <a:t>"); </a:t>
            </a:r>
            <a:r>
              <a:rPr lang="en-US" altLang="zh-CN" dirty="0" err="1"/>
              <a:t>ActionMap</a:t>
            </a:r>
            <a:r>
              <a:rPr lang="en-US" altLang="zh-CN" dirty="0"/>
              <a:t> </a:t>
            </a:r>
            <a:r>
              <a:rPr lang="en-US" altLang="zh-CN" dirty="0" err="1"/>
              <a:t>amap</a:t>
            </a:r>
            <a:r>
              <a:rPr lang="en-US" altLang="zh-CN" dirty="0"/>
              <a:t> = </a:t>
            </a:r>
            <a:r>
              <a:rPr lang="en-US" altLang="zh-CN" dirty="0" err="1"/>
              <a:t>panel.getActionMap</a:t>
            </a:r>
            <a:r>
              <a:rPr lang="en-US" altLang="zh-CN" dirty="0"/>
              <a:t>(); </a:t>
            </a:r>
            <a:r>
              <a:rPr lang="en-US" altLang="zh-CN" dirty="0" err="1"/>
              <a:t>amap.put</a:t>
            </a:r>
            <a:r>
              <a:rPr lang="en-US" altLang="zh-CN" dirty="0"/>
              <a:t>("</a:t>
            </a:r>
            <a:r>
              <a:rPr lang="en-US" altLang="zh-CN" dirty="0" err="1"/>
              <a:t>panel.yellow</a:t>
            </a:r>
            <a:r>
              <a:rPr lang="en-US" altLang="zh-CN" dirty="0"/>
              <a:t>", </a:t>
            </a:r>
            <a:r>
              <a:rPr lang="en-US" altLang="zh-CN" dirty="0" err="1"/>
              <a:t>yellowAction</a:t>
            </a:r>
            <a:r>
              <a:rPr lang="en-US" altLang="zh-CN" dirty="0"/>
              <a:t>); </a:t>
            </a:r>
          </a:p>
        </p:txBody>
      </p:sp>
      <p:sp>
        <p:nvSpPr>
          <p:cNvPr id="4" name="灯片编号占位符 3"/>
          <p:cNvSpPr>
            <a:spLocks noGrp="1"/>
          </p:cNvSpPr>
          <p:nvPr>
            <p:ph type="sldNum" sz="quarter" idx="5"/>
          </p:nvPr>
        </p:nvSpPr>
        <p:spPr/>
        <p:txBody>
          <a:bodyPr/>
          <a:lstStyle/>
          <a:p>
            <a:fld id="{F30664FC-2655-4102-90F3-8B57CAAD58A0}" type="slidenum">
              <a:rPr lang="zh-CN" altLang="en-US" smtClean="0"/>
              <a:t>145</a:t>
            </a:fld>
            <a:endParaRPr lang="zh-CN" altLang="en-US"/>
          </a:p>
        </p:txBody>
      </p:sp>
    </p:spTree>
    <p:extLst>
      <p:ext uri="{BB962C8B-B14F-4D97-AF65-F5344CB8AC3E}">
        <p14:creationId xmlns:p14="http://schemas.microsoft.com/office/powerpoint/2010/main" val="442643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summarize, here is what you do to carry out the same action in response to a button, a menu item, or a keystroke:</a:t>
            </a:r>
          </a:p>
          <a:p>
            <a:pPr>
              <a:buFont typeface="+mj-lt"/>
              <a:buAutoNum type="arabicPeriod"/>
            </a:pPr>
            <a:r>
              <a:rPr lang="en-US" altLang="zh-CN" b="0" dirty="0">
                <a:effectLst/>
              </a:rPr>
              <a:t>Implement a class that extends the </a:t>
            </a:r>
            <a:r>
              <a:rPr lang="en-US" altLang="zh-CN" b="0" dirty="0" err="1">
                <a:effectLst/>
              </a:rPr>
              <a:t>AbstractAction</a:t>
            </a:r>
            <a:r>
              <a:rPr lang="en-US" altLang="zh-CN" b="0" dirty="0">
                <a:effectLst/>
              </a:rPr>
              <a:t> class. You may be able to use the same class for multiple related actions.</a:t>
            </a:r>
          </a:p>
          <a:p>
            <a:pPr>
              <a:buFont typeface="+mj-lt"/>
              <a:buAutoNum type="arabicPeriod"/>
            </a:pPr>
            <a:r>
              <a:rPr lang="en-US" altLang="zh-CN" b="0" dirty="0">
                <a:effectLst/>
              </a:rPr>
              <a:t>Construct an object of the action class.</a:t>
            </a:r>
          </a:p>
          <a:p>
            <a:pPr>
              <a:buFont typeface="+mj-lt"/>
              <a:buAutoNum type="arabicPeriod"/>
            </a:pPr>
            <a:r>
              <a:rPr lang="en-US" altLang="zh-CN" b="0" dirty="0">
                <a:effectLst/>
              </a:rPr>
              <a:t>Construct a button or menu item from the action object. The constructor will read the label text and icon from the action object.</a:t>
            </a:r>
          </a:p>
          <a:p>
            <a:pPr>
              <a:buFont typeface="+mj-lt"/>
              <a:buAutoNum type="arabicPeriod"/>
            </a:pPr>
            <a:r>
              <a:rPr lang="en-US" altLang="zh-CN" b="0" dirty="0">
                <a:effectLst/>
              </a:rPr>
              <a:t>For actions that can be triggered by keystrokes, you have to carry out additional steps. First locate the top-level component of the window, such as a panel that contains all other components.</a:t>
            </a:r>
          </a:p>
          <a:p>
            <a:pPr>
              <a:buFont typeface="+mj-lt"/>
              <a:buAutoNum type="arabicPeriod"/>
            </a:pPr>
            <a:r>
              <a:rPr lang="en-US" altLang="zh-CN" b="0" dirty="0">
                <a:effectLst/>
              </a:rPr>
              <a:t>Then get the WHEN_ANCESTOR_OF_FOCUSED_COMPONENT input map of the top-level component. Make a </a:t>
            </a:r>
            <a:r>
              <a:rPr lang="en-US" altLang="zh-CN" b="0" dirty="0" err="1">
                <a:effectLst/>
              </a:rPr>
              <a:t>KeyStroke</a:t>
            </a:r>
            <a:r>
              <a:rPr lang="en-US" altLang="zh-CN" b="0" dirty="0">
                <a:effectLst/>
              </a:rPr>
              <a:t> object for the desired keystroke. Make an action key object, such as a string that describes your action. Add the pair (keystroke, action key) into the input map.</a:t>
            </a:r>
          </a:p>
          <a:p>
            <a:pPr>
              <a:buFont typeface="+mj-lt"/>
              <a:buAutoNum type="arabicPeriod"/>
            </a:pPr>
            <a:r>
              <a:rPr lang="en-US" altLang="zh-CN" b="0" dirty="0">
                <a:effectLst/>
              </a:rPr>
              <a:t>Finally, get the action map of the top-level component. Add the pair (action key, action object) into the map.</a:t>
            </a:r>
          </a:p>
        </p:txBody>
      </p:sp>
      <p:sp>
        <p:nvSpPr>
          <p:cNvPr id="4" name="灯片编号占位符 3"/>
          <p:cNvSpPr>
            <a:spLocks noGrp="1"/>
          </p:cNvSpPr>
          <p:nvPr>
            <p:ph type="sldNum" sz="quarter" idx="5"/>
          </p:nvPr>
        </p:nvSpPr>
        <p:spPr/>
        <p:txBody>
          <a:bodyPr/>
          <a:lstStyle/>
          <a:p>
            <a:fld id="{F30664FC-2655-4102-90F3-8B57CAAD58A0}" type="slidenum">
              <a:rPr lang="zh-CN" altLang="en-US" smtClean="0"/>
              <a:t>146</a:t>
            </a:fld>
            <a:endParaRPr lang="zh-CN" altLang="en-US"/>
          </a:p>
        </p:txBody>
      </p:sp>
    </p:spTree>
    <p:extLst>
      <p:ext uri="{BB962C8B-B14F-4D97-AF65-F5344CB8AC3E}">
        <p14:creationId xmlns:p14="http://schemas.microsoft.com/office/powerpoint/2010/main" val="2088163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summarize, here is what you do to carry out the same action in response to a button, a menu item, or a keystroke:</a:t>
            </a:r>
          </a:p>
          <a:p>
            <a:pPr>
              <a:buFont typeface="+mj-lt"/>
              <a:buAutoNum type="arabicPeriod"/>
            </a:pPr>
            <a:r>
              <a:rPr lang="en-US" altLang="zh-CN" b="0" dirty="0">
                <a:effectLst/>
              </a:rPr>
              <a:t>Implement a class that extends the </a:t>
            </a:r>
            <a:r>
              <a:rPr lang="en-US" altLang="zh-CN" b="0" dirty="0" err="1">
                <a:effectLst/>
              </a:rPr>
              <a:t>AbstractAction</a:t>
            </a:r>
            <a:r>
              <a:rPr lang="en-US" altLang="zh-CN" b="0" dirty="0">
                <a:effectLst/>
              </a:rPr>
              <a:t> class. You may be able to use the same class for multiple related actions.</a:t>
            </a:r>
          </a:p>
          <a:p>
            <a:pPr>
              <a:buFont typeface="+mj-lt"/>
              <a:buAutoNum type="arabicPeriod"/>
            </a:pPr>
            <a:r>
              <a:rPr lang="en-US" altLang="zh-CN" b="0" dirty="0">
                <a:effectLst/>
              </a:rPr>
              <a:t>Construct an object of the action class.</a:t>
            </a:r>
          </a:p>
          <a:p>
            <a:pPr>
              <a:buFont typeface="+mj-lt"/>
              <a:buAutoNum type="arabicPeriod"/>
            </a:pPr>
            <a:r>
              <a:rPr lang="en-US" altLang="zh-CN" b="0" dirty="0">
                <a:effectLst/>
              </a:rPr>
              <a:t>Construct a button or menu item from the action object. The constructor will read the label text and icon from the action object.</a:t>
            </a:r>
          </a:p>
          <a:p>
            <a:pPr>
              <a:buFont typeface="+mj-lt"/>
              <a:buAutoNum type="arabicPeriod"/>
            </a:pPr>
            <a:r>
              <a:rPr lang="en-US" altLang="zh-CN" b="0" dirty="0">
                <a:effectLst/>
              </a:rPr>
              <a:t>For actions that can be triggered by keystrokes, you have to carry out additional steps. First locate the top-level component of the window, such as a panel that contains all other components.</a:t>
            </a:r>
          </a:p>
          <a:p>
            <a:pPr>
              <a:buFont typeface="+mj-lt"/>
              <a:buAutoNum type="arabicPeriod"/>
            </a:pPr>
            <a:r>
              <a:rPr lang="en-US" altLang="zh-CN" b="0" dirty="0">
                <a:effectLst/>
              </a:rPr>
              <a:t>Then get the WHEN_ANCESTOR_OF_FOCUSED_COMPONENT input map of the top-level component. Make a </a:t>
            </a:r>
            <a:r>
              <a:rPr lang="en-US" altLang="zh-CN" b="0" dirty="0" err="1">
                <a:effectLst/>
              </a:rPr>
              <a:t>KeyStroke</a:t>
            </a:r>
            <a:r>
              <a:rPr lang="en-US" altLang="zh-CN" b="0" dirty="0">
                <a:effectLst/>
              </a:rPr>
              <a:t> object for the desired keystroke. Make an action key object, such as a string that describes your action. Add the pair (keystroke, action key) into the input map.</a:t>
            </a:r>
          </a:p>
          <a:p>
            <a:pPr>
              <a:buFont typeface="+mj-lt"/>
              <a:buAutoNum type="arabicPeriod"/>
            </a:pPr>
            <a:r>
              <a:rPr lang="en-US" altLang="zh-CN" b="0" dirty="0">
                <a:effectLst/>
              </a:rPr>
              <a:t>Finally, get the action map of the top-level component. Add the pair (action key, action object) into the map.</a:t>
            </a:r>
          </a:p>
        </p:txBody>
      </p:sp>
      <p:sp>
        <p:nvSpPr>
          <p:cNvPr id="4" name="灯片编号占位符 3"/>
          <p:cNvSpPr>
            <a:spLocks noGrp="1"/>
          </p:cNvSpPr>
          <p:nvPr>
            <p:ph type="sldNum" sz="quarter" idx="5"/>
          </p:nvPr>
        </p:nvSpPr>
        <p:spPr/>
        <p:txBody>
          <a:bodyPr/>
          <a:lstStyle/>
          <a:p>
            <a:fld id="{F30664FC-2655-4102-90F3-8B57CAAD58A0}" type="slidenum">
              <a:rPr lang="zh-CN" altLang="en-US" smtClean="0"/>
              <a:t>147</a:t>
            </a:fld>
            <a:endParaRPr lang="zh-CN" altLang="en-US"/>
          </a:p>
        </p:txBody>
      </p:sp>
    </p:spTree>
    <p:extLst>
      <p:ext uri="{BB962C8B-B14F-4D97-AF65-F5344CB8AC3E}">
        <p14:creationId xmlns:p14="http://schemas.microsoft.com/office/powerpoint/2010/main" val="2935920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shows the complete code of the program that maps both buttons and keystrokes to action objects. Try it out—clicking either the buttons or pressing CTRL+Y, CTRL+B, or CTRL+R changes the panel color.</a:t>
            </a:r>
          </a:p>
        </p:txBody>
      </p:sp>
      <p:sp>
        <p:nvSpPr>
          <p:cNvPr id="4" name="灯片编号占位符 3"/>
          <p:cNvSpPr>
            <a:spLocks noGrp="1"/>
          </p:cNvSpPr>
          <p:nvPr>
            <p:ph type="sldNum" sz="quarter" idx="5"/>
          </p:nvPr>
        </p:nvSpPr>
        <p:spPr/>
        <p:txBody>
          <a:bodyPr/>
          <a:lstStyle/>
          <a:p>
            <a:fld id="{F30664FC-2655-4102-90F3-8B57CAAD58A0}" type="slidenum">
              <a:rPr lang="zh-CN" altLang="en-US" smtClean="0"/>
              <a:t>148</a:t>
            </a:fld>
            <a:endParaRPr lang="zh-CN" altLang="en-US"/>
          </a:p>
        </p:txBody>
      </p:sp>
    </p:spTree>
    <p:extLst>
      <p:ext uri="{BB962C8B-B14F-4D97-AF65-F5344CB8AC3E}">
        <p14:creationId xmlns:p14="http://schemas.microsoft.com/office/powerpoint/2010/main" val="32250371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156</a:t>
            </a:fld>
            <a:endParaRPr lang="zh-CN" altLang="en-US"/>
          </a:p>
        </p:txBody>
      </p:sp>
    </p:spTree>
    <p:extLst>
      <p:ext uri="{BB962C8B-B14F-4D97-AF65-F5344CB8AC3E}">
        <p14:creationId xmlns:p14="http://schemas.microsoft.com/office/powerpoint/2010/main" val="497264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157</a:t>
            </a:fld>
            <a:endParaRPr lang="zh-CN" altLang="en-US"/>
          </a:p>
        </p:txBody>
      </p:sp>
    </p:spTree>
    <p:extLst>
      <p:ext uri="{BB962C8B-B14F-4D97-AF65-F5344CB8AC3E}">
        <p14:creationId xmlns:p14="http://schemas.microsoft.com/office/powerpoint/2010/main" val="3346372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10</a:t>
            </a:fld>
            <a:endParaRPr lang="zh-CN" altLang="en-US"/>
          </a:p>
        </p:txBody>
      </p:sp>
    </p:spTree>
    <p:extLst>
      <p:ext uri="{BB962C8B-B14F-4D97-AF65-F5344CB8AC3E}">
        <p14:creationId xmlns:p14="http://schemas.microsoft.com/office/powerpoint/2010/main" val="1112658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69</a:t>
            </a:fld>
            <a:endParaRPr lang="zh-CN" altLang="en-US"/>
          </a:p>
        </p:txBody>
      </p:sp>
    </p:spTree>
    <p:extLst>
      <p:ext uri="{BB962C8B-B14F-4D97-AF65-F5344CB8AC3E}">
        <p14:creationId xmlns:p14="http://schemas.microsoft.com/office/powerpoint/2010/main" val="3546622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first method is the familiar method in the ActionListener interface: in fact, the Action interface extends the ActionListener interface. Therefore, you can use an Action object whenever an ActionListener object is expected.</a:t>
            </a:r>
          </a:p>
          <a:p>
            <a:r>
              <a:rPr lang="en-US" altLang="zh-CN" dirty="0"/>
              <a:t>The next two methods let you enable or disable the action and check whether the action is currently enabled. When an action is attached to a menu or toolbar and the action is disabled, then the option is grayed out.</a:t>
            </a:r>
          </a:p>
          <a:p>
            <a:r>
              <a:rPr lang="en-US" altLang="zh-CN" dirty="0"/>
              <a:t>The </a:t>
            </a:r>
            <a:r>
              <a:rPr lang="en-US" altLang="zh-CN" dirty="0" err="1"/>
              <a:t>putValue</a:t>
            </a:r>
            <a:r>
              <a:rPr lang="en-US" altLang="zh-CN" dirty="0"/>
              <a:t> and </a:t>
            </a:r>
            <a:r>
              <a:rPr lang="en-US" altLang="zh-CN" dirty="0" err="1"/>
              <a:t>getValue</a:t>
            </a:r>
            <a:r>
              <a:rPr lang="en-US" altLang="zh-CN" dirty="0"/>
              <a:t> methods let you store and retrieve arbitrary name/value pairs in the action object. A couple of important predefined strings, namely, Action.NAME and </a:t>
            </a:r>
            <a:r>
              <a:rPr lang="en-US" altLang="zh-CN" dirty="0" err="1"/>
              <a:t>Action.SMALL_ICON</a:t>
            </a:r>
            <a:r>
              <a:rPr lang="en-US" altLang="zh-CN" dirty="0"/>
              <a:t>, store action names and icons into an action object:</a:t>
            </a:r>
          </a:p>
          <a:p>
            <a:r>
              <a:rPr lang="en-US" altLang="zh-CN" dirty="0" err="1"/>
              <a:t>action.putValue</a:t>
            </a:r>
            <a:r>
              <a:rPr lang="en-US" altLang="zh-CN" dirty="0"/>
              <a:t>(Action.NAME, "Blue"); </a:t>
            </a:r>
            <a:r>
              <a:rPr lang="en-US" altLang="zh-CN" dirty="0" err="1"/>
              <a:t>action.putValue</a:t>
            </a:r>
            <a:r>
              <a:rPr lang="en-US" altLang="zh-CN" dirty="0"/>
              <a:t>(</a:t>
            </a:r>
            <a:r>
              <a:rPr lang="en-US" altLang="zh-CN" dirty="0" err="1"/>
              <a:t>Action.SMALL_ICON</a:t>
            </a:r>
            <a:r>
              <a:rPr lang="en-US" altLang="zh-CN" dirty="0"/>
              <a:t>, new </a:t>
            </a:r>
            <a:r>
              <a:rPr lang="en-US" altLang="zh-CN" dirty="0" err="1"/>
              <a:t>ImageIcon</a:t>
            </a:r>
            <a:r>
              <a:rPr lang="en-US" altLang="zh-CN" dirty="0"/>
              <a:t>("blue-ball.gif")); </a:t>
            </a:r>
            <a:endParaRPr lang="zh-CN" altLang="en-US" dirty="0"/>
          </a:p>
        </p:txBody>
      </p:sp>
      <p:sp>
        <p:nvSpPr>
          <p:cNvPr id="4" name="灯片编号占位符 3"/>
          <p:cNvSpPr>
            <a:spLocks noGrp="1"/>
          </p:cNvSpPr>
          <p:nvPr>
            <p:ph type="sldNum" sz="quarter" idx="5"/>
          </p:nvPr>
        </p:nvSpPr>
        <p:spPr/>
        <p:txBody>
          <a:bodyPr/>
          <a:lstStyle/>
          <a:p>
            <a:fld id="{F30664FC-2655-4102-90F3-8B57CAAD58A0}" type="slidenum">
              <a:rPr lang="zh-CN" altLang="en-US" smtClean="0"/>
              <a:t>130</a:t>
            </a:fld>
            <a:endParaRPr lang="zh-CN" altLang="en-US"/>
          </a:p>
        </p:txBody>
      </p:sp>
    </p:spTree>
    <p:extLst>
      <p:ext uri="{BB962C8B-B14F-4D97-AF65-F5344CB8AC3E}">
        <p14:creationId xmlns:p14="http://schemas.microsoft.com/office/powerpoint/2010/main" val="1542838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dirty="0"/>
              <a:t>NAME</a:t>
            </a:r>
          </a:p>
          <a:p>
            <a:pPr algn="l"/>
            <a:r>
              <a:rPr lang="en-US" altLang="zh-CN" dirty="0"/>
              <a:t>The name of the action; displayed on buttons and menu items.</a:t>
            </a:r>
          </a:p>
          <a:p>
            <a:pPr algn="l"/>
            <a:r>
              <a:rPr lang="en-US" altLang="zh-CN" dirty="0"/>
              <a:t>SMALL_ICON</a:t>
            </a:r>
          </a:p>
          <a:p>
            <a:pPr algn="l"/>
            <a:r>
              <a:rPr lang="en-US" altLang="zh-CN" dirty="0"/>
              <a:t>A place to store a small icon; for display in a button, menu item, or toolbar.</a:t>
            </a:r>
          </a:p>
          <a:p>
            <a:pPr algn="l"/>
            <a:r>
              <a:rPr lang="en-US" altLang="zh-CN" dirty="0"/>
              <a:t>SHORT_DESCRIPTION</a:t>
            </a:r>
          </a:p>
          <a:p>
            <a:pPr algn="l"/>
            <a:r>
              <a:rPr lang="en-US" altLang="zh-CN" dirty="0"/>
              <a:t>A short description of the icon; for display in a tooltip.</a:t>
            </a:r>
          </a:p>
          <a:p>
            <a:pPr algn="l"/>
            <a:r>
              <a:rPr lang="en-US" altLang="zh-CN" dirty="0"/>
              <a:t>LONG_DESCRIPTION</a:t>
            </a:r>
          </a:p>
          <a:p>
            <a:pPr algn="l"/>
            <a:r>
              <a:rPr lang="en-US" altLang="zh-CN" dirty="0"/>
              <a:t>A long description of the icon; for potential use in online help. No Swing component uses this value.</a:t>
            </a:r>
          </a:p>
          <a:p>
            <a:pPr algn="l"/>
            <a:r>
              <a:rPr lang="en-US" altLang="zh-CN" dirty="0"/>
              <a:t>MNEMONIC_KEY</a:t>
            </a:r>
          </a:p>
          <a:p>
            <a:pPr algn="l"/>
            <a:r>
              <a:rPr lang="en-US" altLang="zh-CN" dirty="0"/>
              <a:t>A mnemonic abbreviation; for display in menu items (see </a:t>
            </a:r>
            <a:r>
              <a:rPr lang="en-US" altLang="zh-CN" dirty="0">
                <a:hlinkClick r:id="rId3" action="ppaction://hlinkfile"/>
              </a:rPr>
              <a:t>Chapter 9</a:t>
            </a:r>
            <a:r>
              <a:rPr lang="en-US" altLang="zh-CN" dirty="0"/>
              <a:t>)</a:t>
            </a:r>
          </a:p>
          <a:p>
            <a:pPr algn="l"/>
            <a:r>
              <a:rPr lang="en-US" altLang="zh-CN" dirty="0"/>
              <a:t>ACCELERATOR_KEY</a:t>
            </a:r>
          </a:p>
          <a:p>
            <a:pPr algn="l"/>
            <a:r>
              <a:rPr lang="en-US" altLang="zh-CN" dirty="0"/>
              <a:t>A place to store an accelerator keystroke. No Swing component uses this value.</a:t>
            </a:r>
          </a:p>
          <a:p>
            <a:pPr algn="l"/>
            <a:r>
              <a:rPr lang="en-US" altLang="zh-CN" dirty="0"/>
              <a:t>ACTION_COMMAND_KEY</a:t>
            </a:r>
          </a:p>
          <a:p>
            <a:pPr algn="l"/>
            <a:r>
              <a:rPr lang="en-US" altLang="zh-CN" dirty="0"/>
              <a:t>Historically, used in the now obsolete </a:t>
            </a:r>
            <a:r>
              <a:rPr lang="en-US" altLang="zh-CN" dirty="0" err="1"/>
              <a:t>registerKeyboardAction</a:t>
            </a:r>
            <a:r>
              <a:rPr lang="en-US" altLang="zh-CN" dirty="0"/>
              <a:t> method.</a:t>
            </a:r>
          </a:p>
          <a:p>
            <a:pPr algn="l"/>
            <a:r>
              <a:rPr lang="en-US" altLang="zh-CN" dirty="0"/>
              <a:t>DEFAULT</a:t>
            </a:r>
          </a:p>
          <a:p>
            <a:pPr algn="l"/>
            <a:r>
              <a:rPr lang="en-US" altLang="zh-CN" dirty="0"/>
              <a:t>Potentially useful catch-all property. No Swing component uses this value.</a:t>
            </a:r>
          </a:p>
          <a:p>
            <a:endParaRPr lang="zh-CN" altLang="en-US" dirty="0"/>
          </a:p>
        </p:txBody>
      </p:sp>
      <p:sp>
        <p:nvSpPr>
          <p:cNvPr id="4" name="灯片编号占位符 3"/>
          <p:cNvSpPr>
            <a:spLocks noGrp="1"/>
          </p:cNvSpPr>
          <p:nvPr>
            <p:ph type="sldNum" sz="quarter" idx="5"/>
          </p:nvPr>
        </p:nvSpPr>
        <p:spPr/>
        <p:txBody>
          <a:bodyPr/>
          <a:lstStyle/>
          <a:p>
            <a:fld id="{F30664FC-2655-4102-90F3-8B57CAAD58A0}" type="slidenum">
              <a:rPr lang="zh-CN" altLang="en-US" smtClean="0"/>
              <a:t>132</a:t>
            </a:fld>
            <a:endParaRPr lang="zh-CN" altLang="en-US"/>
          </a:p>
        </p:txBody>
      </p:sp>
    </p:spTree>
    <p:extLst>
      <p:ext uri="{BB962C8B-B14F-4D97-AF65-F5344CB8AC3E}">
        <p14:creationId xmlns:p14="http://schemas.microsoft.com/office/powerpoint/2010/main" val="2470940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30664FC-2655-4102-90F3-8B57CAAD58A0}" type="slidenum">
              <a:rPr lang="zh-CN" altLang="en-US" smtClean="0"/>
              <a:t>135</a:t>
            </a:fld>
            <a:endParaRPr lang="zh-CN" altLang="en-US"/>
          </a:p>
        </p:txBody>
      </p:sp>
    </p:spTree>
    <p:extLst>
      <p:ext uri="{BB962C8B-B14F-4D97-AF65-F5344CB8AC3E}">
        <p14:creationId xmlns:p14="http://schemas.microsoft.com/office/powerpoint/2010/main" val="664908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30664FC-2655-4102-90F3-8B57CAAD58A0}" type="slidenum">
              <a:rPr lang="zh-CN" altLang="en-US" smtClean="0"/>
              <a:t>138</a:t>
            </a:fld>
            <a:endParaRPr lang="zh-CN" altLang="en-US"/>
          </a:p>
        </p:txBody>
      </p:sp>
    </p:spTree>
    <p:extLst>
      <p:ext uri="{BB962C8B-B14F-4D97-AF65-F5344CB8AC3E}">
        <p14:creationId xmlns:p14="http://schemas.microsoft.com/office/powerpoint/2010/main" val="3411568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Finally, we want to add the action objects to keystrokes so that the actions are carried out when the user types keyboard commands. Now we run into a technical complexity. Keystrokes are delivered to the component that has focus. Our sample application is made up of several components, namely, three buttons inside a panel. Therefore, at any time, any one of the three buttons may have focus. Each of the buttons would need to handle key events and listen to the CTRL+Y, CTRL+B, and CTRL+R keys.</a:t>
            </a:r>
          </a:p>
        </p:txBody>
      </p:sp>
      <p:sp>
        <p:nvSpPr>
          <p:cNvPr id="4" name="灯片编号占位符 3"/>
          <p:cNvSpPr>
            <a:spLocks noGrp="1"/>
          </p:cNvSpPr>
          <p:nvPr>
            <p:ph type="sldNum" sz="quarter" idx="5"/>
          </p:nvPr>
        </p:nvSpPr>
        <p:spPr/>
        <p:txBody>
          <a:bodyPr/>
          <a:lstStyle/>
          <a:p>
            <a:fld id="{F30664FC-2655-4102-90F3-8B57CAAD58A0}" type="slidenum">
              <a:rPr lang="zh-CN" altLang="en-US" smtClean="0"/>
              <a:t>139</a:t>
            </a:fld>
            <a:endParaRPr lang="zh-CN" altLang="en-US"/>
          </a:p>
        </p:txBody>
      </p:sp>
    </p:spTree>
    <p:extLst>
      <p:ext uri="{BB962C8B-B14F-4D97-AF65-F5344CB8AC3E}">
        <p14:creationId xmlns:p14="http://schemas.microsoft.com/office/powerpoint/2010/main" val="351482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30664FC-2655-4102-90F3-8B57CAAD58A0}" type="slidenum">
              <a:rPr lang="zh-CN" altLang="en-US" smtClean="0"/>
              <a:t>140</a:t>
            </a:fld>
            <a:endParaRPr lang="zh-CN" altLang="en-US"/>
          </a:p>
        </p:txBody>
      </p:sp>
    </p:spTree>
    <p:extLst>
      <p:ext uri="{BB962C8B-B14F-4D97-AF65-F5344CB8AC3E}">
        <p14:creationId xmlns:p14="http://schemas.microsoft.com/office/powerpoint/2010/main" val="2803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426BF-75C4-428F-B8BC-2B28DF58387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FB9DF5C-7C5A-4355-8C79-D807ECCB5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C084A09-1EDC-4CEB-9C7E-ECC81D381321}"/>
              </a:ext>
            </a:extLst>
          </p:cNvPr>
          <p:cNvSpPr>
            <a:spLocks noGrp="1"/>
          </p:cNvSpPr>
          <p:nvPr>
            <p:ph type="dt" sz="half" idx="10"/>
          </p:nvPr>
        </p:nvSpPr>
        <p:spPr/>
        <p:txBody>
          <a:bodyPr/>
          <a:lstStyle/>
          <a:p>
            <a:fld id="{A986DB74-F153-457D-AF60-35DECE8248B8}" type="datetimeFigureOut">
              <a:rPr lang="zh-CN" altLang="en-US" smtClean="0"/>
              <a:t>2022/1/22</a:t>
            </a:fld>
            <a:endParaRPr lang="zh-CN" altLang="en-US"/>
          </a:p>
        </p:txBody>
      </p:sp>
      <p:sp>
        <p:nvSpPr>
          <p:cNvPr id="5" name="页脚占位符 4">
            <a:extLst>
              <a:ext uri="{FF2B5EF4-FFF2-40B4-BE49-F238E27FC236}">
                <a16:creationId xmlns:a16="http://schemas.microsoft.com/office/drawing/2014/main" id="{01BDB119-2A9E-4A0D-A5A9-3DCC71394F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38D4FB-DA56-410B-8434-717A87D24087}"/>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1394794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6736F-F9BE-41C1-8567-3FD6C6DA83F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6457B65-B0EE-4A2C-8B63-628D4D65D93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77A2E0-2212-457A-9AE4-E369F04DDAEC}"/>
              </a:ext>
            </a:extLst>
          </p:cNvPr>
          <p:cNvSpPr>
            <a:spLocks noGrp="1"/>
          </p:cNvSpPr>
          <p:nvPr>
            <p:ph type="dt" sz="half" idx="10"/>
          </p:nvPr>
        </p:nvSpPr>
        <p:spPr/>
        <p:txBody>
          <a:bodyPr/>
          <a:lstStyle/>
          <a:p>
            <a:fld id="{A986DB74-F153-457D-AF60-35DECE8248B8}" type="datetimeFigureOut">
              <a:rPr lang="zh-CN" altLang="en-US" smtClean="0"/>
              <a:t>2022/1/22</a:t>
            </a:fld>
            <a:endParaRPr lang="zh-CN" altLang="en-US"/>
          </a:p>
        </p:txBody>
      </p:sp>
      <p:sp>
        <p:nvSpPr>
          <p:cNvPr id="5" name="页脚占位符 4">
            <a:extLst>
              <a:ext uri="{FF2B5EF4-FFF2-40B4-BE49-F238E27FC236}">
                <a16:creationId xmlns:a16="http://schemas.microsoft.com/office/drawing/2014/main" id="{5CE28971-1CC8-4E3F-A456-792DB61755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D0C085-78DF-4BB0-8081-3EE091F5F912}"/>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334522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3B200AA-A13C-4555-BC8C-48D10FCA222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16FAE09-DEB0-4098-A940-0A228FC2DE0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DF42C4-9B63-483A-9095-AA46F34FA331}"/>
              </a:ext>
            </a:extLst>
          </p:cNvPr>
          <p:cNvSpPr>
            <a:spLocks noGrp="1"/>
          </p:cNvSpPr>
          <p:nvPr>
            <p:ph type="dt" sz="half" idx="10"/>
          </p:nvPr>
        </p:nvSpPr>
        <p:spPr/>
        <p:txBody>
          <a:bodyPr/>
          <a:lstStyle/>
          <a:p>
            <a:fld id="{A986DB74-F153-457D-AF60-35DECE8248B8}" type="datetimeFigureOut">
              <a:rPr lang="zh-CN" altLang="en-US" smtClean="0"/>
              <a:t>2022/1/22</a:t>
            </a:fld>
            <a:endParaRPr lang="zh-CN" altLang="en-US"/>
          </a:p>
        </p:txBody>
      </p:sp>
      <p:sp>
        <p:nvSpPr>
          <p:cNvPr id="5" name="页脚占位符 4">
            <a:extLst>
              <a:ext uri="{FF2B5EF4-FFF2-40B4-BE49-F238E27FC236}">
                <a16:creationId xmlns:a16="http://schemas.microsoft.com/office/drawing/2014/main" id="{37D58142-7FED-4F03-A99E-8EA0CD8882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81AF8A-2F71-4DDF-BAEE-9E00B7AFB160}"/>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272613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777B8-A7DB-4E89-90C5-2F47D625122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1BA29E-640C-4296-BC56-8C42081FF54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077D2A-46AF-48F5-8E7A-015927B8EFA7}"/>
              </a:ext>
            </a:extLst>
          </p:cNvPr>
          <p:cNvSpPr>
            <a:spLocks noGrp="1"/>
          </p:cNvSpPr>
          <p:nvPr>
            <p:ph type="dt" sz="half" idx="10"/>
          </p:nvPr>
        </p:nvSpPr>
        <p:spPr/>
        <p:txBody>
          <a:bodyPr/>
          <a:lstStyle/>
          <a:p>
            <a:fld id="{A986DB74-F153-457D-AF60-35DECE8248B8}" type="datetimeFigureOut">
              <a:rPr lang="zh-CN" altLang="en-US" smtClean="0"/>
              <a:t>2022/1/22</a:t>
            </a:fld>
            <a:endParaRPr lang="zh-CN" altLang="en-US"/>
          </a:p>
        </p:txBody>
      </p:sp>
      <p:sp>
        <p:nvSpPr>
          <p:cNvPr id="5" name="页脚占位符 4">
            <a:extLst>
              <a:ext uri="{FF2B5EF4-FFF2-40B4-BE49-F238E27FC236}">
                <a16:creationId xmlns:a16="http://schemas.microsoft.com/office/drawing/2014/main" id="{31066BA7-808F-4730-A2BB-EBB9CB5AD7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20C51E-41E9-44AA-98D6-6E1D2E7313F8}"/>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
        <p:nvSpPr>
          <p:cNvPr id="7" name="矩形 6">
            <a:extLst>
              <a:ext uri="{FF2B5EF4-FFF2-40B4-BE49-F238E27FC236}">
                <a16:creationId xmlns:a16="http://schemas.microsoft.com/office/drawing/2014/main" id="{084396DD-CF1A-41ED-A027-40F0057EC11D}"/>
              </a:ext>
            </a:extLst>
          </p:cNvPr>
          <p:cNvSpPr/>
          <p:nvPr userDrawn="1"/>
        </p:nvSpPr>
        <p:spPr>
          <a:xfrm>
            <a:off x="-21425" y="293537"/>
            <a:ext cx="858831" cy="697293"/>
          </a:xfrm>
          <a:prstGeom prst="rect">
            <a:avLst/>
          </a:pr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8" name="矩形 7">
            <a:extLst>
              <a:ext uri="{FF2B5EF4-FFF2-40B4-BE49-F238E27FC236}">
                <a16:creationId xmlns:a16="http://schemas.microsoft.com/office/drawing/2014/main" id="{517B620F-5C24-4009-B24B-84C15697A2DD}"/>
              </a:ext>
            </a:extLst>
          </p:cNvPr>
          <p:cNvSpPr/>
          <p:nvPr userDrawn="1"/>
        </p:nvSpPr>
        <p:spPr>
          <a:xfrm>
            <a:off x="928855" y="293537"/>
            <a:ext cx="60951" cy="697293"/>
          </a:xfrm>
          <a:prstGeom prst="rect">
            <a:avLst/>
          </a:prstGeom>
          <a:solidFill>
            <a:schemeClr val="tx1">
              <a:lumMod val="95000"/>
              <a:lumOff val="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9" name="矩形 8">
            <a:extLst>
              <a:ext uri="{FF2B5EF4-FFF2-40B4-BE49-F238E27FC236}">
                <a16:creationId xmlns:a16="http://schemas.microsoft.com/office/drawing/2014/main" id="{BEE158A2-B2AB-4949-89CB-7418CD48E619}"/>
              </a:ext>
            </a:extLst>
          </p:cNvPr>
          <p:cNvSpPr/>
          <p:nvPr userDrawn="1"/>
        </p:nvSpPr>
        <p:spPr>
          <a:xfrm>
            <a:off x="12063949" y="293537"/>
            <a:ext cx="95988" cy="697293"/>
          </a:xfrm>
          <a:prstGeom prst="rect">
            <a:avLst/>
          </a:pr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10" name="矩形 9">
            <a:extLst>
              <a:ext uri="{FF2B5EF4-FFF2-40B4-BE49-F238E27FC236}">
                <a16:creationId xmlns:a16="http://schemas.microsoft.com/office/drawing/2014/main" id="{45E47B74-3319-4D92-8596-44B767C8C8FF}"/>
              </a:ext>
            </a:extLst>
          </p:cNvPr>
          <p:cNvSpPr/>
          <p:nvPr userDrawn="1"/>
        </p:nvSpPr>
        <p:spPr>
          <a:xfrm>
            <a:off x="11973758" y="293537"/>
            <a:ext cx="60951" cy="697293"/>
          </a:xfrm>
          <a:prstGeom prst="rect">
            <a:avLst/>
          </a:prstGeom>
          <a:solidFill>
            <a:schemeClr val="tx1">
              <a:lumMod val="95000"/>
              <a:lumOff val="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extLst>
      <p:ext uri="{BB962C8B-B14F-4D97-AF65-F5344CB8AC3E}">
        <p14:creationId xmlns:p14="http://schemas.microsoft.com/office/powerpoint/2010/main" val="121678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0D71F-227E-4460-AE84-4783F51F15F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2A2D6A0-31A5-4D2B-B411-3EEBC93F10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9C4F090-3772-4039-8CA8-352B87BBCDF3}"/>
              </a:ext>
            </a:extLst>
          </p:cNvPr>
          <p:cNvSpPr>
            <a:spLocks noGrp="1"/>
          </p:cNvSpPr>
          <p:nvPr>
            <p:ph type="dt" sz="half" idx="10"/>
          </p:nvPr>
        </p:nvSpPr>
        <p:spPr/>
        <p:txBody>
          <a:bodyPr/>
          <a:lstStyle/>
          <a:p>
            <a:fld id="{A986DB74-F153-457D-AF60-35DECE8248B8}" type="datetimeFigureOut">
              <a:rPr lang="zh-CN" altLang="en-US" smtClean="0"/>
              <a:t>2022/1/22</a:t>
            </a:fld>
            <a:endParaRPr lang="zh-CN" altLang="en-US"/>
          </a:p>
        </p:txBody>
      </p:sp>
      <p:sp>
        <p:nvSpPr>
          <p:cNvPr id="5" name="页脚占位符 4">
            <a:extLst>
              <a:ext uri="{FF2B5EF4-FFF2-40B4-BE49-F238E27FC236}">
                <a16:creationId xmlns:a16="http://schemas.microsoft.com/office/drawing/2014/main" id="{982B2FC8-B4CB-4449-8902-472DF24A49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7A2ED1-0178-4D70-8A7B-1DEBBFDCDF7B}"/>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1421838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916AA-2392-4FF6-89AA-61B0DBE13B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1DC36D-BCAD-4CEF-BC4E-25C5B39880C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0081AE3-A984-4949-A72A-EB530279DF1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7196AF9-2307-4168-8FBE-69E2454E1C9E}"/>
              </a:ext>
            </a:extLst>
          </p:cNvPr>
          <p:cNvSpPr>
            <a:spLocks noGrp="1"/>
          </p:cNvSpPr>
          <p:nvPr>
            <p:ph type="dt" sz="half" idx="10"/>
          </p:nvPr>
        </p:nvSpPr>
        <p:spPr/>
        <p:txBody>
          <a:bodyPr/>
          <a:lstStyle/>
          <a:p>
            <a:fld id="{A986DB74-F153-457D-AF60-35DECE8248B8}" type="datetimeFigureOut">
              <a:rPr lang="zh-CN" altLang="en-US" smtClean="0"/>
              <a:t>2022/1/22</a:t>
            </a:fld>
            <a:endParaRPr lang="zh-CN" altLang="en-US"/>
          </a:p>
        </p:txBody>
      </p:sp>
      <p:sp>
        <p:nvSpPr>
          <p:cNvPr id="6" name="页脚占位符 5">
            <a:extLst>
              <a:ext uri="{FF2B5EF4-FFF2-40B4-BE49-F238E27FC236}">
                <a16:creationId xmlns:a16="http://schemas.microsoft.com/office/drawing/2014/main" id="{994321C3-8A3C-4FB3-931D-AA3F8F8BB4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CF34C4-F798-456B-AD9C-F63CA0FBBA36}"/>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3023046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736F0-9E9C-4B31-9887-5C5E122D71D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44EB28F-750E-4722-A2F9-D25878720D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E038374-87AF-4B41-A264-E08D4857266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34FDA6F-92C3-4F07-889A-47454D56F8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A632170-990B-4194-B0BF-66F3CCD2C53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D3CA86-5746-423C-8426-2DC70198A838}"/>
              </a:ext>
            </a:extLst>
          </p:cNvPr>
          <p:cNvSpPr>
            <a:spLocks noGrp="1"/>
          </p:cNvSpPr>
          <p:nvPr>
            <p:ph type="dt" sz="half" idx="10"/>
          </p:nvPr>
        </p:nvSpPr>
        <p:spPr/>
        <p:txBody>
          <a:bodyPr/>
          <a:lstStyle/>
          <a:p>
            <a:fld id="{A986DB74-F153-457D-AF60-35DECE8248B8}" type="datetimeFigureOut">
              <a:rPr lang="zh-CN" altLang="en-US" smtClean="0"/>
              <a:t>2022/1/22</a:t>
            </a:fld>
            <a:endParaRPr lang="zh-CN" altLang="en-US"/>
          </a:p>
        </p:txBody>
      </p:sp>
      <p:sp>
        <p:nvSpPr>
          <p:cNvPr id="8" name="页脚占位符 7">
            <a:extLst>
              <a:ext uri="{FF2B5EF4-FFF2-40B4-BE49-F238E27FC236}">
                <a16:creationId xmlns:a16="http://schemas.microsoft.com/office/drawing/2014/main" id="{0ABA6AF9-6ADF-4242-8A14-324DB8EC7F0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46E590B-B578-42C0-B6E2-6D10F8287241}"/>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180747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E1C3B-51FA-486E-895A-763E3617B21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BC8E33D-697C-4300-8FEA-22C0362CA3FB}"/>
              </a:ext>
            </a:extLst>
          </p:cNvPr>
          <p:cNvSpPr>
            <a:spLocks noGrp="1"/>
          </p:cNvSpPr>
          <p:nvPr>
            <p:ph type="dt" sz="half" idx="10"/>
          </p:nvPr>
        </p:nvSpPr>
        <p:spPr/>
        <p:txBody>
          <a:bodyPr/>
          <a:lstStyle/>
          <a:p>
            <a:fld id="{A986DB74-F153-457D-AF60-35DECE8248B8}" type="datetimeFigureOut">
              <a:rPr lang="zh-CN" altLang="en-US" smtClean="0"/>
              <a:t>2022/1/22</a:t>
            </a:fld>
            <a:endParaRPr lang="zh-CN" altLang="en-US"/>
          </a:p>
        </p:txBody>
      </p:sp>
      <p:sp>
        <p:nvSpPr>
          <p:cNvPr id="4" name="页脚占位符 3">
            <a:extLst>
              <a:ext uri="{FF2B5EF4-FFF2-40B4-BE49-F238E27FC236}">
                <a16:creationId xmlns:a16="http://schemas.microsoft.com/office/drawing/2014/main" id="{158F17C4-A3DE-4D30-9BD7-EEBC22391A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E209B7-AEF2-46AF-9BAB-7C47DC097613}"/>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405889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2FA273-09F1-4BB3-A0CB-4E74958DC375}"/>
              </a:ext>
            </a:extLst>
          </p:cNvPr>
          <p:cNvSpPr>
            <a:spLocks noGrp="1"/>
          </p:cNvSpPr>
          <p:nvPr>
            <p:ph type="dt" sz="half" idx="10"/>
          </p:nvPr>
        </p:nvSpPr>
        <p:spPr/>
        <p:txBody>
          <a:bodyPr/>
          <a:lstStyle/>
          <a:p>
            <a:fld id="{A986DB74-F153-457D-AF60-35DECE8248B8}" type="datetimeFigureOut">
              <a:rPr lang="zh-CN" altLang="en-US" smtClean="0"/>
              <a:t>2022/1/22</a:t>
            </a:fld>
            <a:endParaRPr lang="zh-CN" altLang="en-US"/>
          </a:p>
        </p:txBody>
      </p:sp>
      <p:sp>
        <p:nvSpPr>
          <p:cNvPr id="3" name="页脚占位符 2">
            <a:extLst>
              <a:ext uri="{FF2B5EF4-FFF2-40B4-BE49-F238E27FC236}">
                <a16:creationId xmlns:a16="http://schemas.microsoft.com/office/drawing/2014/main" id="{0D5CBE46-4FFB-4461-B274-52B130F7204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31CF690-F10B-4B09-9D0E-7B7600299532}"/>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231043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2CCBB-F4B5-4643-9401-355A1E042F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FA23F8B-092C-4068-A12D-F3C6F44FDD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E5F3084-60F7-4704-97C5-3BCC1093C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997444-10B4-463B-8FBB-B67DAD8C6903}"/>
              </a:ext>
            </a:extLst>
          </p:cNvPr>
          <p:cNvSpPr>
            <a:spLocks noGrp="1"/>
          </p:cNvSpPr>
          <p:nvPr>
            <p:ph type="dt" sz="half" idx="10"/>
          </p:nvPr>
        </p:nvSpPr>
        <p:spPr/>
        <p:txBody>
          <a:bodyPr/>
          <a:lstStyle/>
          <a:p>
            <a:fld id="{A986DB74-F153-457D-AF60-35DECE8248B8}" type="datetimeFigureOut">
              <a:rPr lang="zh-CN" altLang="en-US" smtClean="0"/>
              <a:t>2022/1/22</a:t>
            </a:fld>
            <a:endParaRPr lang="zh-CN" altLang="en-US"/>
          </a:p>
        </p:txBody>
      </p:sp>
      <p:sp>
        <p:nvSpPr>
          <p:cNvPr id="6" name="页脚占位符 5">
            <a:extLst>
              <a:ext uri="{FF2B5EF4-FFF2-40B4-BE49-F238E27FC236}">
                <a16:creationId xmlns:a16="http://schemas.microsoft.com/office/drawing/2014/main" id="{C3D89BDE-70DF-414E-8E87-11056867FB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226A51-7D78-407A-B043-FF0D0DBC504E}"/>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80609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47A37-0A24-4945-B688-2E0DCD487C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C30D977-923A-44DB-9B5C-7076327CCE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EFF997D-F658-4525-8B06-CFBE6B8D88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1C8D5E-517A-4990-81F7-6DEE8B7E1084}"/>
              </a:ext>
            </a:extLst>
          </p:cNvPr>
          <p:cNvSpPr>
            <a:spLocks noGrp="1"/>
          </p:cNvSpPr>
          <p:nvPr>
            <p:ph type="dt" sz="half" idx="10"/>
          </p:nvPr>
        </p:nvSpPr>
        <p:spPr/>
        <p:txBody>
          <a:bodyPr/>
          <a:lstStyle/>
          <a:p>
            <a:fld id="{A986DB74-F153-457D-AF60-35DECE8248B8}" type="datetimeFigureOut">
              <a:rPr lang="zh-CN" altLang="en-US" smtClean="0"/>
              <a:t>2022/1/22</a:t>
            </a:fld>
            <a:endParaRPr lang="zh-CN" altLang="en-US"/>
          </a:p>
        </p:txBody>
      </p:sp>
      <p:sp>
        <p:nvSpPr>
          <p:cNvPr id="6" name="页脚占位符 5">
            <a:extLst>
              <a:ext uri="{FF2B5EF4-FFF2-40B4-BE49-F238E27FC236}">
                <a16:creationId xmlns:a16="http://schemas.microsoft.com/office/drawing/2014/main" id="{6A9EA405-F6A9-4DA7-B259-221166F3D8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27E34B-F9E9-4BFA-99E2-3ABDB598E88C}"/>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4065512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66FEB1A-2B25-4872-8A70-4D51C0EE3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E7C9B59-C75D-4805-BF89-7D8F03DD4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EB5858-2DBF-4781-9621-70A09FF5B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86DB74-F153-457D-AF60-35DECE8248B8}" type="datetimeFigureOut">
              <a:rPr lang="zh-CN" altLang="en-US" smtClean="0"/>
              <a:t>2022/1/22</a:t>
            </a:fld>
            <a:endParaRPr lang="zh-CN" altLang="en-US"/>
          </a:p>
        </p:txBody>
      </p:sp>
      <p:sp>
        <p:nvSpPr>
          <p:cNvPr id="5" name="页脚占位符 4">
            <a:extLst>
              <a:ext uri="{FF2B5EF4-FFF2-40B4-BE49-F238E27FC236}">
                <a16:creationId xmlns:a16="http://schemas.microsoft.com/office/drawing/2014/main" id="{7F157AE8-2E55-4BC5-A3A2-E379C4F7A6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795BE4-FCA7-4091-AD48-E0325E8767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2447573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hyperlink" Target="code/c008/EventSourceTest.java"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code/c008/Example9_14.java"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code/c008/calculator/CalculatorTest.java"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code/c008/document/DocumentEventTest.java" TargetMode="Externa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hyperlink" Target="mk:@MSITStore:F:\zhrw\2016&#26149;\Java\&#36719;&#20214;\JDK_API_1_6_zh_CN.chm::/java/awt/event/WindowEvent.html"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hyperlink" Target="code/c008/Calculater.java" TargetMode="Externa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hyperlink" Target="code/c008/monitor/MonitorTest.java" TargetMode="Externa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hyperlink" Target="code/c008/bindKey/BindKeyTest.java" TargetMode="Externa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code/c008/actions/ActionTest.java" TargetMode="Externa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hyperlink" Target="code/c008/mediator/ConcreteMediator.java" TargetMode="External"/><Relationship Id="rId2" Type="http://schemas.openxmlformats.org/officeDocument/2006/relationships/hyperlink" Target="Java&#38754;&#21521;&#23545;&#35937;&#31532;3&#29256;&#20195;&#30721;/chapter10/10.8&#20351;&#29992;&#20013;&#20171;&#32773;&#27169;&#24335;&#20195;&#30721;/ConcreteMediator.java"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code/c008/mediator/Application.java" TargetMode="Externa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hyperlink" Target="code/c008/diamonds/gui/Main.java" TargetMode="Externa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code/c008/Example9_02.java" TargetMode="External"/><Relationship Id="rId2" Type="http://schemas.openxmlformats.org/officeDocument/2006/relationships/hyperlink" Target="code/c008/Example9_01.jav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code/c008/Example9_03.jav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code/c008/Example9_04.java"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code/c008/Example9_05.java"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code/c008/Example9_06.java"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code/c008/Example9_07.java"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code/c008/Example9_08.java"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code/c008/Example9_09.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code/c008/Example9_10.java"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code/c008/Example9_11.java"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code/c008/CustomLayoutTest.java"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code/c008/actions/ButtonActionTest.java"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code/c008/Example9_12.java"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code/c008/Example9_13.java"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code/c008/Table.%20Event%20Handling%20Summary.txt"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code/c008/keycode.txt"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code/c008/Sketch.java"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code/c008/MouseTest.java"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code/c008/MulticastTest.java"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DF65794-2BAE-4474-9260-4C7E4AACA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4">
            <a:extLst>
              <a:ext uri="{FF2B5EF4-FFF2-40B4-BE49-F238E27FC236}">
                <a16:creationId xmlns:a16="http://schemas.microsoft.com/office/drawing/2014/main" id="{CE6CDBC4-7C1B-464B-9EB3-68BE03E5D8B9}"/>
              </a:ext>
            </a:extLst>
          </p:cNvPr>
          <p:cNvSpPr/>
          <p:nvPr/>
        </p:nvSpPr>
        <p:spPr>
          <a:xfrm>
            <a:off x="0" y="7915"/>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endParaRPr>
          </a:p>
        </p:txBody>
      </p:sp>
      <p:sp>
        <p:nvSpPr>
          <p:cNvPr id="6" name="椭圆 5">
            <a:extLst>
              <a:ext uri="{FF2B5EF4-FFF2-40B4-BE49-F238E27FC236}">
                <a16:creationId xmlns:a16="http://schemas.microsoft.com/office/drawing/2014/main" id="{4A1FEFEF-B875-4BE4-975F-D833BC7F8762}"/>
              </a:ext>
            </a:extLst>
          </p:cNvPr>
          <p:cNvSpPr/>
          <p:nvPr/>
        </p:nvSpPr>
        <p:spPr>
          <a:xfrm>
            <a:off x="4243690" y="1345785"/>
            <a:ext cx="3779222" cy="3780589"/>
          </a:xfrm>
          <a:prstGeom prst="ellipse">
            <a:avLst/>
          </a:prstGeom>
          <a:ln w="12700">
            <a:solidFill>
              <a:srgbClr val="FFFFFF">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65363111-34AC-4E4F-880C-40010A18F4A5}"/>
              </a:ext>
            </a:extLst>
          </p:cNvPr>
          <p:cNvSpPr/>
          <p:nvPr/>
        </p:nvSpPr>
        <p:spPr>
          <a:xfrm>
            <a:off x="4519188" y="1606177"/>
            <a:ext cx="3239578" cy="3240750"/>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a:extLst>
              <a:ext uri="{FF2B5EF4-FFF2-40B4-BE49-F238E27FC236}">
                <a16:creationId xmlns:a16="http://schemas.microsoft.com/office/drawing/2014/main" id="{85699EE9-683F-47FD-B2BE-2487E26AF84E}"/>
              </a:ext>
            </a:extLst>
          </p:cNvPr>
          <p:cNvCxnSpPr/>
          <p:nvPr/>
        </p:nvCxnSpPr>
        <p:spPr>
          <a:xfrm>
            <a:off x="2028569" y="3298007"/>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648A9F2-208D-4B3C-8EC7-3266B7E3AC36}"/>
              </a:ext>
            </a:extLst>
          </p:cNvPr>
          <p:cNvCxnSpPr/>
          <p:nvPr/>
        </p:nvCxnSpPr>
        <p:spPr>
          <a:xfrm>
            <a:off x="1555741" y="3298007"/>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6C07F70A-103E-4C53-B75A-B40736DCC682}"/>
              </a:ext>
            </a:extLst>
          </p:cNvPr>
          <p:cNvSpPr/>
          <p:nvPr/>
        </p:nvSpPr>
        <p:spPr>
          <a:xfrm>
            <a:off x="1520981" y="3275140"/>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E953C7BB-63AE-48F8-B06B-3029B1844F8A}"/>
              </a:ext>
            </a:extLst>
          </p:cNvPr>
          <p:cNvSpPr/>
          <p:nvPr/>
        </p:nvSpPr>
        <p:spPr>
          <a:xfrm>
            <a:off x="2502804" y="3275139"/>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4E896DF7-4E89-4A51-AD97-D1A05D3DC985}"/>
              </a:ext>
            </a:extLst>
          </p:cNvPr>
          <p:cNvSpPr/>
          <p:nvPr/>
        </p:nvSpPr>
        <p:spPr>
          <a:xfrm rot="16200000">
            <a:off x="1538371" y="2804627"/>
            <a:ext cx="980395" cy="980040"/>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19400C21-5EE9-4F1B-83E5-C4FA0A6000A2}"/>
              </a:ext>
            </a:extLst>
          </p:cNvPr>
          <p:cNvCxnSpPr/>
          <p:nvPr/>
        </p:nvCxnSpPr>
        <p:spPr>
          <a:xfrm>
            <a:off x="10179410" y="3296603"/>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B8349FE-5816-48E8-8CD8-E76D36444194}"/>
              </a:ext>
            </a:extLst>
          </p:cNvPr>
          <p:cNvCxnSpPr/>
          <p:nvPr/>
        </p:nvCxnSpPr>
        <p:spPr>
          <a:xfrm>
            <a:off x="9701820" y="3296602"/>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DF18B91B-0E2F-4989-A858-9930BCE0276D}"/>
              </a:ext>
            </a:extLst>
          </p:cNvPr>
          <p:cNvSpPr/>
          <p:nvPr/>
        </p:nvSpPr>
        <p:spPr>
          <a:xfrm>
            <a:off x="9665472" y="3273736"/>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8A924DD5-F277-4CBF-9C37-AAEBA83BC2A9}"/>
              </a:ext>
            </a:extLst>
          </p:cNvPr>
          <p:cNvSpPr/>
          <p:nvPr/>
        </p:nvSpPr>
        <p:spPr>
          <a:xfrm>
            <a:off x="10653645" y="3278498"/>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0735EFDA-E84C-43EB-9900-C7B5E5D9632F}"/>
              </a:ext>
            </a:extLst>
          </p:cNvPr>
          <p:cNvSpPr/>
          <p:nvPr/>
        </p:nvSpPr>
        <p:spPr>
          <a:xfrm rot="16200000">
            <a:off x="9689212" y="2803222"/>
            <a:ext cx="980395" cy="980040"/>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FB002FC1-A2C9-43D9-9704-15CF297D46AC}"/>
              </a:ext>
            </a:extLst>
          </p:cNvPr>
          <p:cNvCxnSpPr/>
          <p:nvPr/>
        </p:nvCxnSpPr>
        <p:spPr>
          <a:xfrm>
            <a:off x="2518591" y="3298006"/>
            <a:ext cx="290919"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id="{78F8B9EE-CC3F-492E-A455-8AE4C4175D21}"/>
              </a:ext>
            </a:extLst>
          </p:cNvPr>
          <p:cNvSpPr/>
          <p:nvPr/>
        </p:nvSpPr>
        <p:spPr>
          <a:xfrm>
            <a:off x="2759511" y="3245607"/>
            <a:ext cx="99999" cy="100035"/>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3C8AD195-F759-4DE6-AECA-76362943C61F}"/>
              </a:ext>
            </a:extLst>
          </p:cNvPr>
          <p:cNvCxnSpPr/>
          <p:nvPr/>
        </p:nvCxnSpPr>
        <p:spPr>
          <a:xfrm>
            <a:off x="2809509" y="3298008"/>
            <a:ext cx="3285696" cy="632"/>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3F7F756-A78B-45C1-9648-CE3AD02AE2EB}"/>
              </a:ext>
            </a:extLst>
          </p:cNvPr>
          <p:cNvCxnSpPr/>
          <p:nvPr/>
        </p:nvCxnSpPr>
        <p:spPr>
          <a:xfrm flipH="1">
            <a:off x="9390514" y="3296097"/>
            <a:ext cx="307951" cy="2543"/>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DD0C846C-17EB-424D-B2F9-AB9E32EA3B68}"/>
              </a:ext>
            </a:extLst>
          </p:cNvPr>
          <p:cNvSpPr/>
          <p:nvPr/>
        </p:nvSpPr>
        <p:spPr>
          <a:xfrm rot="10800000">
            <a:off x="9340512" y="3245763"/>
            <a:ext cx="99999" cy="100035"/>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E207D676-454B-4614-B6AE-1F1A9CA847F9}"/>
              </a:ext>
            </a:extLst>
          </p:cNvPr>
          <p:cNvCxnSpPr/>
          <p:nvPr/>
        </p:nvCxnSpPr>
        <p:spPr>
          <a:xfrm flipH="1">
            <a:off x="6095206" y="3297051"/>
            <a:ext cx="3295308"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A2DC5C4-B0E1-4200-9C70-BE5D159F8519}"/>
              </a:ext>
            </a:extLst>
          </p:cNvPr>
          <p:cNvCxnSpPr>
            <a:stCxn id="6" idx="7"/>
          </p:cNvCxnSpPr>
          <p:nvPr/>
        </p:nvCxnSpPr>
        <p:spPr>
          <a:xfrm flipH="1">
            <a:off x="6095206" y="1899439"/>
            <a:ext cx="1374252" cy="1396658"/>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A9F4684-9DEB-47C1-A735-8C08AC17158A}"/>
              </a:ext>
            </a:extLst>
          </p:cNvPr>
          <p:cNvCxnSpPr>
            <a:stCxn id="6" idx="3"/>
          </p:cNvCxnSpPr>
          <p:nvPr/>
        </p:nvCxnSpPr>
        <p:spPr>
          <a:xfrm flipV="1">
            <a:off x="4797144" y="3296097"/>
            <a:ext cx="1298062" cy="1276623"/>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1A3E570-05E2-4AC8-A0A6-03822916C2E7}"/>
              </a:ext>
            </a:extLst>
          </p:cNvPr>
          <p:cNvCxnSpPr/>
          <p:nvPr/>
        </p:nvCxnSpPr>
        <p:spPr>
          <a:xfrm flipH="1" flipV="1">
            <a:off x="6098563" y="3301366"/>
            <a:ext cx="1319188" cy="1150895"/>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BE000D3-ACCF-42DC-90F7-BCF9034B6668}"/>
              </a:ext>
            </a:extLst>
          </p:cNvPr>
          <p:cNvCxnSpPr>
            <a:endCxn id="32" idx="1"/>
          </p:cNvCxnSpPr>
          <p:nvPr/>
        </p:nvCxnSpPr>
        <p:spPr>
          <a:xfrm flipH="1" flipV="1">
            <a:off x="4876714" y="1977561"/>
            <a:ext cx="1221847" cy="1315682"/>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610C4464-5D54-47E4-896B-7938DF997912}"/>
              </a:ext>
            </a:extLst>
          </p:cNvPr>
          <p:cNvSpPr/>
          <p:nvPr/>
        </p:nvSpPr>
        <p:spPr>
          <a:xfrm>
            <a:off x="2751996" y="3216891"/>
            <a:ext cx="152644" cy="152699"/>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975C46E9-FFEE-4541-8E04-A448D347E75B}"/>
              </a:ext>
            </a:extLst>
          </p:cNvPr>
          <p:cNvSpPr/>
          <p:nvPr/>
        </p:nvSpPr>
        <p:spPr>
          <a:xfrm>
            <a:off x="9279749" y="3198088"/>
            <a:ext cx="160762" cy="160819"/>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4F9C4A4A-9A21-4EB6-81A6-69BB6F1BEB63}"/>
              </a:ext>
            </a:extLst>
          </p:cNvPr>
          <p:cNvSpPr/>
          <p:nvPr/>
        </p:nvSpPr>
        <p:spPr>
          <a:xfrm>
            <a:off x="4753517" y="4534765"/>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CFB25DFA-4823-4253-BA9D-920A64734230}"/>
              </a:ext>
            </a:extLst>
          </p:cNvPr>
          <p:cNvSpPr/>
          <p:nvPr/>
        </p:nvSpPr>
        <p:spPr>
          <a:xfrm>
            <a:off x="7419458" y="1856847"/>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7A6128D-50D2-4701-B8C0-F1BD6DD92039}"/>
              </a:ext>
            </a:extLst>
          </p:cNvPr>
          <p:cNvSpPr/>
          <p:nvPr/>
        </p:nvSpPr>
        <p:spPr>
          <a:xfrm>
            <a:off x="4359552" y="1460211"/>
            <a:ext cx="3531404" cy="3532682"/>
          </a:xfrm>
          <a:prstGeom prst="ellips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D1B8CCC4-F303-4813-9455-5A4F0E6C6E91}"/>
              </a:ext>
            </a:extLst>
          </p:cNvPr>
          <p:cNvSpPr/>
          <p:nvPr/>
        </p:nvSpPr>
        <p:spPr>
          <a:xfrm>
            <a:off x="4837647" y="1950264"/>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2FFC3186-A125-4250-A3A3-C9728F5AFA24}"/>
              </a:ext>
            </a:extLst>
          </p:cNvPr>
          <p:cNvSpPr/>
          <p:nvPr/>
        </p:nvSpPr>
        <p:spPr>
          <a:xfrm>
            <a:off x="7321627" y="4425184"/>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a:extLst>
              <a:ext uri="{FF2B5EF4-FFF2-40B4-BE49-F238E27FC236}">
                <a16:creationId xmlns:a16="http://schemas.microsoft.com/office/drawing/2014/main" id="{5F2E3797-EE46-4958-B629-014B484E140C}"/>
              </a:ext>
            </a:extLst>
          </p:cNvPr>
          <p:cNvGrpSpPr/>
          <p:nvPr/>
        </p:nvGrpSpPr>
        <p:grpSpPr>
          <a:xfrm>
            <a:off x="4057136" y="1606177"/>
            <a:ext cx="4314887" cy="3240750"/>
            <a:chOff x="4044019" y="1605805"/>
            <a:chExt cx="4315448" cy="3240000"/>
          </a:xfrm>
        </p:grpSpPr>
        <p:sp>
          <p:nvSpPr>
            <p:cNvPr id="37" name="椭圆 36">
              <a:extLst>
                <a:ext uri="{FF2B5EF4-FFF2-40B4-BE49-F238E27FC236}">
                  <a16:creationId xmlns:a16="http://schemas.microsoft.com/office/drawing/2014/main" id="{3DDE0CAB-4850-417D-B941-0D52DD10893C}"/>
                </a:ext>
              </a:extLst>
            </p:cNvPr>
            <p:cNvSpPr/>
            <p:nvPr/>
          </p:nvSpPr>
          <p:spPr>
            <a:xfrm>
              <a:off x="4514099" y="1605805"/>
              <a:ext cx="3240000" cy="3240000"/>
            </a:xfrm>
            <a:prstGeom prst="ellipse">
              <a:avLst/>
            </a:pr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37">
              <a:extLst>
                <a:ext uri="{FF2B5EF4-FFF2-40B4-BE49-F238E27FC236}">
                  <a16:creationId xmlns:a16="http://schemas.microsoft.com/office/drawing/2014/main" id="{5D19802F-6ECE-4976-B962-972D53EED1A0}"/>
                </a:ext>
              </a:extLst>
            </p:cNvPr>
            <p:cNvSpPr/>
            <p:nvPr/>
          </p:nvSpPr>
          <p:spPr>
            <a:xfrm>
              <a:off x="5799546" y="2268863"/>
              <a:ext cx="649622" cy="646181"/>
            </a:xfrm>
            <a:prstGeom prst="rect">
              <a:avLst/>
            </a:prstGeom>
            <a:noFill/>
          </p:spPr>
          <p:txBody>
            <a:bodyPr wrap="none" lIns="91440" tIns="45720" rIns="91440" bIns="45720">
              <a:spAutoFit/>
            </a:bodyPr>
            <a:lstStyle/>
            <a:p>
              <a:pPr algn="ctr"/>
              <a:r>
                <a:rPr lang="en-US" altLang="zh-CN" sz="3600" b="1" dirty="0">
                  <a:ln w="0"/>
                  <a:solidFill>
                    <a:srgbClr val="FFA000"/>
                  </a:solidFill>
                  <a:latin typeface="仿宋" panose="02010609060101010101" pitchFamily="49" charset="-122"/>
                  <a:ea typeface="仿宋" panose="02010609060101010101" pitchFamily="49" charset="-122"/>
                </a:rPr>
                <a:t>08</a:t>
              </a:r>
              <a:endParaRPr lang="zh-CN" altLang="en-US" sz="3600" b="1" dirty="0">
                <a:ln w="0"/>
                <a:solidFill>
                  <a:srgbClr val="FFA000"/>
                </a:solidFill>
                <a:latin typeface="仿宋" panose="02010609060101010101" pitchFamily="49" charset="-122"/>
                <a:ea typeface="仿宋" panose="02010609060101010101" pitchFamily="49" charset="-122"/>
              </a:endParaRPr>
            </a:p>
          </p:txBody>
        </p:sp>
        <p:sp>
          <p:nvSpPr>
            <p:cNvPr id="39" name="文本框 38">
              <a:extLst>
                <a:ext uri="{FF2B5EF4-FFF2-40B4-BE49-F238E27FC236}">
                  <a16:creationId xmlns:a16="http://schemas.microsoft.com/office/drawing/2014/main" id="{D17BD1C4-B418-478A-A814-DAAA74034083}"/>
                </a:ext>
              </a:extLst>
            </p:cNvPr>
            <p:cNvSpPr txBox="1"/>
            <p:nvPr/>
          </p:nvSpPr>
          <p:spPr>
            <a:xfrm>
              <a:off x="4044019" y="2989296"/>
              <a:ext cx="4315448" cy="707722"/>
            </a:xfrm>
            <a:prstGeom prst="rect">
              <a:avLst/>
            </a:prstGeom>
            <a:noFill/>
          </p:spPr>
          <p:txBody>
            <a:bodyPr wrap="square" rtlCol="0">
              <a:spAutoFit/>
            </a:bodyPr>
            <a:lstStyle/>
            <a:p>
              <a:pPr algn="dist"/>
              <a:r>
                <a:rPr lang="en-US" altLang="zh-CN" sz="4000" b="1" dirty="0">
                  <a:solidFill>
                    <a:schemeClr val="bg1"/>
                  </a:solidFill>
                  <a:latin typeface="仿宋" panose="02010609060101010101" pitchFamily="49" charset="-122"/>
                  <a:ea typeface="仿宋" panose="02010609060101010101" pitchFamily="49" charset="-122"/>
                </a:rPr>
                <a:t>Java</a:t>
              </a:r>
              <a:r>
                <a:rPr lang="zh-CN" altLang="en-US" sz="4000" b="1" dirty="0">
                  <a:solidFill>
                    <a:schemeClr val="bg1"/>
                  </a:solidFill>
                  <a:latin typeface="仿宋" panose="02010609060101010101" pitchFamily="49" charset="-122"/>
                  <a:ea typeface="仿宋" panose="02010609060101010101" pitchFamily="49" charset="-122"/>
                </a:rPr>
                <a:t>图形用户界面  </a:t>
              </a:r>
              <a:endParaRPr lang="en-US" altLang="zh-CN" sz="4000" b="1" dirty="0">
                <a:solidFill>
                  <a:schemeClr val="bg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777E27DE-8ABE-4A8A-9EAD-446FEED90061}"/>
                </a:ext>
              </a:extLst>
            </p:cNvPr>
            <p:cNvSpPr/>
            <p:nvPr/>
          </p:nvSpPr>
          <p:spPr>
            <a:xfrm>
              <a:off x="5232038" y="2286264"/>
              <a:ext cx="648018" cy="646181"/>
            </a:xfrm>
            <a:prstGeom prst="rect">
              <a:avLst/>
            </a:prstGeom>
            <a:noFill/>
          </p:spPr>
          <p:txBody>
            <a:bodyPr wrap="none" lIns="91440" tIns="45720" rIns="91440" bIns="45720">
              <a:spAutoFit/>
            </a:bodyPr>
            <a:lstStyle/>
            <a:p>
              <a:pPr algn="ctr"/>
              <a:r>
                <a:rPr lang="zh-CN" altLang="en-US" sz="3600" b="1" cap="none" spc="0" dirty="0">
                  <a:ln w="0"/>
                  <a:solidFill>
                    <a:srgbClr val="FFA000"/>
                  </a:solidFill>
                  <a:effectLst/>
                  <a:latin typeface="仿宋" panose="02010609060101010101" pitchFamily="49" charset="-122"/>
                  <a:ea typeface="仿宋" panose="02010609060101010101" pitchFamily="49" charset="-122"/>
                </a:rPr>
                <a:t>第</a:t>
              </a:r>
            </a:p>
          </p:txBody>
        </p:sp>
        <p:sp>
          <p:nvSpPr>
            <p:cNvPr id="42" name="矩形 41">
              <a:extLst>
                <a:ext uri="{FF2B5EF4-FFF2-40B4-BE49-F238E27FC236}">
                  <a16:creationId xmlns:a16="http://schemas.microsoft.com/office/drawing/2014/main" id="{97B26DC0-F944-4BDC-A85A-47A6D9B194F4}"/>
                </a:ext>
              </a:extLst>
            </p:cNvPr>
            <p:cNvSpPr/>
            <p:nvPr/>
          </p:nvSpPr>
          <p:spPr>
            <a:xfrm>
              <a:off x="6439745" y="2286264"/>
              <a:ext cx="595112" cy="584640"/>
            </a:xfrm>
            <a:prstGeom prst="rect">
              <a:avLst/>
            </a:prstGeom>
            <a:noFill/>
          </p:spPr>
          <p:txBody>
            <a:bodyPr wrap="none" lIns="91440" tIns="45720" rIns="91440" bIns="45720">
              <a:spAutoFit/>
            </a:bodyPr>
            <a:lstStyle/>
            <a:p>
              <a:pPr algn="ctr"/>
              <a:r>
                <a:rPr lang="zh-CN" altLang="en-US" sz="3600" b="1" dirty="0">
                  <a:ln w="0"/>
                  <a:solidFill>
                    <a:srgbClr val="FFA000"/>
                  </a:solidFill>
                  <a:latin typeface="仿宋" panose="02010609060101010101" pitchFamily="49" charset="-122"/>
                  <a:ea typeface="仿宋" panose="02010609060101010101" pitchFamily="49" charset="-122"/>
                </a:rPr>
                <a:t>讲</a:t>
              </a:r>
            </a:p>
          </p:txBody>
        </p:sp>
      </p:grpSp>
      <p:cxnSp>
        <p:nvCxnSpPr>
          <p:cNvPr id="43" name="直接连接符 42">
            <a:extLst>
              <a:ext uri="{FF2B5EF4-FFF2-40B4-BE49-F238E27FC236}">
                <a16:creationId xmlns:a16="http://schemas.microsoft.com/office/drawing/2014/main" id="{DC3D6371-2BF4-4052-B23C-08F9329FDBD4}"/>
              </a:ext>
            </a:extLst>
          </p:cNvPr>
          <p:cNvCxnSpPr>
            <a:stCxn id="17" idx="4"/>
          </p:cNvCxnSpPr>
          <p:nvPr/>
        </p:nvCxnSpPr>
        <p:spPr>
          <a:xfrm flipV="1">
            <a:off x="10669430" y="3293242"/>
            <a:ext cx="1666107"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B494BF6-0908-4179-9C0B-4BB61AED2DC9}"/>
              </a:ext>
            </a:extLst>
          </p:cNvPr>
          <p:cNvCxnSpPr/>
          <p:nvPr/>
        </p:nvCxnSpPr>
        <p:spPr>
          <a:xfrm flipV="1">
            <a:off x="-122027" y="3293242"/>
            <a:ext cx="1666107"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4A76560B-FBC4-4ABE-B00D-02D7C612FF0E}"/>
              </a:ext>
            </a:extLst>
          </p:cNvPr>
          <p:cNvSpPr/>
          <p:nvPr/>
        </p:nvSpPr>
        <p:spPr>
          <a:xfrm>
            <a:off x="586700" y="3149568"/>
            <a:ext cx="287243" cy="287347"/>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09150366-6891-4653-B9E3-F0BCA8F0FE55}"/>
              </a:ext>
            </a:extLst>
          </p:cNvPr>
          <p:cNvSpPr/>
          <p:nvPr/>
        </p:nvSpPr>
        <p:spPr>
          <a:xfrm>
            <a:off x="11328112" y="3159096"/>
            <a:ext cx="287243" cy="287347"/>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a:extLst>
              <a:ext uri="{FF2B5EF4-FFF2-40B4-BE49-F238E27FC236}">
                <a16:creationId xmlns:a16="http://schemas.microsoft.com/office/drawing/2014/main" id="{22BB9F9F-1E74-41F0-A196-65C0773DD17F}"/>
              </a:ext>
            </a:extLst>
          </p:cNvPr>
          <p:cNvGrpSpPr/>
          <p:nvPr/>
        </p:nvGrpSpPr>
        <p:grpSpPr>
          <a:xfrm>
            <a:off x="3785857" y="920545"/>
            <a:ext cx="4655374" cy="4664314"/>
            <a:chOff x="4095140" y="1166024"/>
            <a:chExt cx="4140000" cy="4146450"/>
          </a:xfrm>
        </p:grpSpPr>
        <p:sp>
          <p:nvSpPr>
            <p:cNvPr id="48" name="椭圆 47">
              <a:extLst>
                <a:ext uri="{FF2B5EF4-FFF2-40B4-BE49-F238E27FC236}">
                  <a16:creationId xmlns:a16="http://schemas.microsoft.com/office/drawing/2014/main" id="{246BF892-F2E2-4CAE-BB23-35222EB94B89}"/>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弧形 48">
              <a:extLst>
                <a:ext uri="{FF2B5EF4-FFF2-40B4-BE49-F238E27FC236}">
                  <a16:creationId xmlns:a16="http://schemas.microsoft.com/office/drawing/2014/main" id="{DFAAB033-F32A-47B5-85A6-624484AF7EC7}"/>
                </a:ext>
              </a:extLst>
            </p:cNvPr>
            <p:cNvSpPr/>
            <p:nvPr/>
          </p:nvSpPr>
          <p:spPr>
            <a:xfrm>
              <a:off x="4095140" y="1172474"/>
              <a:ext cx="4140000" cy="4140000"/>
            </a:xfrm>
            <a:prstGeom prst="arc">
              <a:avLst>
                <a:gd name="adj1" fmla="val 1193696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0" name="组合 49">
            <a:extLst>
              <a:ext uri="{FF2B5EF4-FFF2-40B4-BE49-F238E27FC236}">
                <a16:creationId xmlns:a16="http://schemas.microsoft.com/office/drawing/2014/main" id="{C1868736-7AB6-4CAB-8B5A-F2D400B3AA4B}"/>
              </a:ext>
            </a:extLst>
          </p:cNvPr>
          <p:cNvGrpSpPr/>
          <p:nvPr/>
        </p:nvGrpSpPr>
        <p:grpSpPr>
          <a:xfrm rot="12406911">
            <a:off x="3800821" y="908679"/>
            <a:ext cx="4655374" cy="4664314"/>
            <a:chOff x="4095140" y="1166024"/>
            <a:chExt cx="4140000" cy="4146450"/>
          </a:xfrm>
        </p:grpSpPr>
        <p:sp>
          <p:nvSpPr>
            <p:cNvPr id="51" name="椭圆 50">
              <a:extLst>
                <a:ext uri="{FF2B5EF4-FFF2-40B4-BE49-F238E27FC236}">
                  <a16:creationId xmlns:a16="http://schemas.microsoft.com/office/drawing/2014/main" id="{B5C5FA44-676C-4230-9C9B-643BAD7E12C3}"/>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弧形 51">
              <a:extLst>
                <a:ext uri="{FF2B5EF4-FFF2-40B4-BE49-F238E27FC236}">
                  <a16:creationId xmlns:a16="http://schemas.microsoft.com/office/drawing/2014/main" id="{78010518-9D67-4B26-9C5B-2718E6578394}"/>
                </a:ext>
              </a:extLst>
            </p:cNvPr>
            <p:cNvSpPr/>
            <p:nvPr/>
          </p:nvSpPr>
          <p:spPr>
            <a:xfrm>
              <a:off x="4095140" y="1172474"/>
              <a:ext cx="4140000" cy="4140000"/>
            </a:xfrm>
            <a:prstGeom prst="arc">
              <a:avLst>
                <a:gd name="adj1" fmla="val 14231143"/>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3" name="组合 52">
            <a:extLst>
              <a:ext uri="{FF2B5EF4-FFF2-40B4-BE49-F238E27FC236}">
                <a16:creationId xmlns:a16="http://schemas.microsoft.com/office/drawing/2014/main" id="{A452931E-118D-4052-B4C2-8B4721E6ED77}"/>
              </a:ext>
            </a:extLst>
          </p:cNvPr>
          <p:cNvGrpSpPr/>
          <p:nvPr/>
        </p:nvGrpSpPr>
        <p:grpSpPr>
          <a:xfrm rot="6181611">
            <a:off x="3773036" y="927841"/>
            <a:ext cx="4657060" cy="4662627"/>
            <a:chOff x="4095139" y="1166024"/>
            <a:chExt cx="4140001" cy="4146450"/>
          </a:xfrm>
        </p:grpSpPr>
        <p:sp>
          <p:nvSpPr>
            <p:cNvPr id="54" name="椭圆 53">
              <a:extLst>
                <a:ext uri="{FF2B5EF4-FFF2-40B4-BE49-F238E27FC236}">
                  <a16:creationId xmlns:a16="http://schemas.microsoft.com/office/drawing/2014/main" id="{0C228E5B-FCDD-4826-BA3D-8D0911917D2D}"/>
                </a:ext>
              </a:extLst>
            </p:cNvPr>
            <p:cNvSpPr/>
            <p:nvPr/>
          </p:nvSpPr>
          <p:spPr>
            <a:xfrm>
              <a:off x="4095139"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弧形 54">
              <a:extLst>
                <a:ext uri="{FF2B5EF4-FFF2-40B4-BE49-F238E27FC236}">
                  <a16:creationId xmlns:a16="http://schemas.microsoft.com/office/drawing/2014/main" id="{B342E31C-6144-4950-8A47-F72B3BCF0395}"/>
                </a:ext>
              </a:extLst>
            </p:cNvPr>
            <p:cNvSpPr/>
            <p:nvPr/>
          </p:nvSpPr>
          <p:spPr>
            <a:xfrm>
              <a:off x="4095140" y="1172474"/>
              <a:ext cx="4140000" cy="4140000"/>
            </a:xfrm>
            <a:prstGeom prst="arc">
              <a:avLst>
                <a:gd name="adj1" fmla="val 1316264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7" name="组合 56">
            <a:extLst>
              <a:ext uri="{FF2B5EF4-FFF2-40B4-BE49-F238E27FC236}">
                <a16:creationId xmlns:a16="http://schemas.microsoft.com/office/drawing/2014/main" id="{EF9C1F24-5276-4B88-9911-46716B70145F}"/>
              </a:ext>
            </a:extLst>
          </p:cNvPr>
          <p:cNvGrpSpPr/>
          <p:nvPr/>
        </p:nvGrpSpPr>
        <p:grpSpPr>
          <a:xfrm>
            <a:off x="1722776" y="3048794"/>
            <a:ext cx="562430" cy="513471"/>
            <a:chOff x="550862" y="596106"/>
            <a:chExt cx="1495425" cy="1365250"/>
          </a:xfrm>
          <a:solidFill>
            <a:srgbClr val="FFA000"/>
          </a:solidFill>
        </p:grpSpPr>
        <p:sp>
          <p:nvSpPr>
            <p:cNvPr id="58" name="Freeform 6">
              <a:extLst>
                <a:ext uri="{FF2B5EF4-FFF2-40B4-BE49-F238E27FC236}">
                  <a16:creationId xmlns:a16="http://schemas.microsoft.com/office/drawing/2014/main" id="{77CAE52D-CF67-41C2-A139-C2B781997434}"/>
                </a:ext>
              </a:extLst>
            </p:cNvPr>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7">
              <a:extLst>
                <a:ext uri="{FF2B5EF4-FFF2-40B4-BE49-F238E27FC236}">
                  <a16:creationId xmlns:a16="http://schemas.microsoft.com/office/drawing/2014/main" id="{398818D8-2667-48B9-BE47-789556B5923F}"/>
                </a:ext>
              </a:extLst>
            </p:cNvPr>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8">
              <a:extLst>
                <a:ext uri="{FF2B5EF4-FFF2-40B4-BE49-F238E27FC236}">
                  <a16:creationId xmlns:a16="http://schemas.microsoft.com/office/drawing/2014/main" id="{50559797-14BB-4997-BFB1-27AD75839286}"/>
                </a:ext>
              </a:extLst>
            </p:cNvPr>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1" name="组合 60">
            <a:extLst>
              <a:ext uri="{FF2B5EF4-FFF2-40B4-BE49-F238E27FC236}">
                <a16:creationId xmlns:a16="http://schemas.microsoft.com/office/drawing/2014/main" id="{621C306E-BE15-4F4C-9C28-9E2BDA0DC286}"/>
              </a:ext>
            </a:extLst>
          </p:cNvPr>
          <p:cNvGrpSpPr/>
          <p:nvPr/>
        </p:nvGrpSpPr>
        <p:grpSpPr>
          <a:xfrm>
            <a:off x="9897762" y="3063065"/>
            <a:ext cx="617044" cy="519129"/>
            <a:chOff x="5146675" y="766763"/>
            <a:chExt cx="1590676" cy="1338263"/>
          </a:xfrm>
        </p:grpSpPr>
        <p:sp>
          <p:nvSpPr>
            <p:cNvPr id="62" name="Oval 18">
              <a:extLst>
                <a:ext uri="{FF2B5EF4-FFF2-40B4-BE49-F238E27FC236}">
                  <a16:creationId xmlns:a16="http://schemas.microsoft.com/office/drawing/2014/main" id="{D22358EA-FFAF-4EB3-82B3-35FA1D799F15}"/>
                </a:ext>
              </a:extLst>
            </p:cNvPr>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9">
              <a:extLst>
                <a:ext uri="{FF2B5EF4-FFF2-40B4-BE49-F238E27FC236}">
                  <a16:creationId xmlns:a16="http://schemas.microsoft.com/office/drawing/2014/main" id="{B28343A3-6E7F-4D03-ADB8-EFF5B5C037F8}"/>
                </a:ext>
              </a:extLst>
            </p:cNvPr>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20">
              <a:extLst>
                <a:ext uri="{FF2B5EF4-FFF2-40B4-BE49-F238E27FC236}">
                  <a16:creationId xmlns:a16="http://schemas.microsoft.com/office/drawing/2014/main" id="{95F54CE8-7406-4111-ADE6-2A47575A314F}"/>
                </a:ext>
              </a:extLst>
            </p:cNvPr>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1">
              <a:extLst>
                <a:ext uri="{FF2B5EF4-FFF2-40B4-BE49-F238E27FC236}">
                  <a16:creationId xmlns:a16="http://schemas.microsoft.com/office/drawing/2014/main" id="{320563A8-B9F0-4375-973F-473EE088912E}"/>
                </a:ext>
              </a:extLst>
            </p:cNvPr>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22">
              <a:extLst>
                <a:ext uri="{FF2B5EF4-FFF2-40B4-BE49-F238E27FC236}">
                  <a16:creationId xmlns:a16="http://schemas.microsoft.com/office/drawing/2014/main" id="{5C764B59-B647-4438-8081-6234B95A26F7}"/>
                </a:ext>
              </a:extLst>
            </p:cNvPr>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3">
              <a:extLst>
                <a:ext uri="{FF2B5EF4-FFF2-40B4-BE49-F238E27FC236}">
                  <a16:creationId xmlns:a16="http://schemas.microsoft.com/office/drawing/2014/main" id="{4A0493DC-68E3-466A-9CD0-849A9F2FF5C9}"/>
                </a:ext>
              </a:extLst>
            </p:cNvPr>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4">
              <a:extLst>
                <a:ext uri="{FF2B5EF4-FFF2-40B4-BE49-F238E27FC236}">
                  <a16:creationId xmlns:a16="http://schemas.microsoft.com/office/drawing/2014/main" id="{CB68391D-C845-44E0-8D95-BCC1B1049246}"/>
                </a:ext>
              </a:extLst>
            </p:cNvPr>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Oval 25">
              <a:extLst>
                <a:ext uri="{FF2B5EF4-FFF2-40B4-BE49-F238E27FC236}">
                  <a16:creationId xmlns:a16="http://schemas.microsoft.com/office/drawing/2014/main" id="{40264371-9768-42DE-9AB9-81A0943F3E69}"/>
                </a:ext>
              </a:extLst>
            </p:cNvPr>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6">
              <a:extLst>
                <a:ext uri="{FF2B5EF4-FFF2-40B4-BE49-F238E27FC236}">
                  <a16:creationId xmlns:a16="http://schemas.microsoft.com/office/drawing/2014/main" id="{4EE6401A-F120-4D70-900D-84281A9E6A53}"/>
                </a:ext>
              </a:extLst>
            </p:cNvPr>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7">
              <a:extLst>
                <a:ext uri="{FF2B5EF4-FFF2-40B4-BE49-F238E27FC236}">
                  <a16:creationId xmlns:a16="http://schemas.microsoft.com/office/drawing/2014/main" id="{AD027A97-E96C-4319-9CD7-B4915D1EB848}"/>
                </a:ext>
              </a:extLst>
            </p:cNvPr>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Oval 28">
              <a:extLst>
                <a:ext uri="{FF2B5EF4-FFF2-40B4-BE49-F238E27FC236}">
                  <a16:creationId xmlns:a16="http://schemas.microsoft.com/office/drawing/2014/main" id="{AE2343ED-7B51-4ED7-A9A4-48443ADA6CD7}"/>
                </a:ext>
              </a:extLst>
            </p:cNvPr>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9">
              <a:extLst>
                <a:ext uri="{FF2B5EF4-FFF2-40B4-BE49-F238E27FC236}">
                  <a16:creationId xmlns:a16="http://schemas.microsoft.com/office/drawing/2014/main" id="{77C1D394-92A1-4107-B9CD-AE5F32F721EF}"/>
                </a:ext>
              </a:extLst>
            </p:cNvPr>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79914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heel(1)">
                                      <p:cBhvr>
                                        <p:cTn id="7"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图片 1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119" name="矩形 118"/>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120"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121" name="文本框 25"/>
          <p:cNvSpPr txBox="1"/>
          <p:nvPr/>
        </p:nvSpPr>
        <p:spPr>
          <a:xfrm>
            <a:off x="471183" y="1890773"/>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122" name="文本框 26"/>
          <p:cNvSpPr txBox="1"/>
          <p:nvPr/>
        </p:nvSpPr>
        <p:spPr>
          <a:xfrm>
            <a:off x="1397522" y="997011"/>
            <a:ext cx="3135276" cy="830805"/>
          </a:xfrm>
          <a:prstGeom prst="rect">
            <a:avLst/>
          </a:prstGeom>
          <a:noFill/>
        </p:spPr>
        <p:txBody>
          <a:bodyPr wrap="square" rtlCol="0">
            <a:spAutoFit/>
          </a:bodyPr>
          <a:lstStyle/>
          <a:p>
            <a:r>
              <a:rPr lang="en-US" altLang="zh-CN" sz="4799" b="1" dirty="0">
                <a:solidFill>
                  <a:schemeClr val="bg1"/>
                </a:solidFill>
                <a:latin typeface="Bodoni MT" panose="02070603080606020203" pitchFamily="18" charset="0"/>
              </a:rPr>
              <a:t>ONTENTS</a:t>
            </a:r>
            <a:endParaRPr lang="zh-CN" altLang="en-US" sz="5999" b="1" dirty="0">
              <a:solidFill>
                <a:schemeClr val="bg1"/>
              </a:solidFill>
              <a:latin typeface="Bodoni MT" panose="02070603080606020203" pitchFamily="18" charset="0"/>
            </a:endParaRPr>
          </a:p>
        </p:txBody>
      </p:sp>
      <p:sp>
        <p:nvSpPr>
          <p:cNvPr id="123" name="矩形 122"/>
          <p:cNvSpPr/>
          <p:nvPr/>
        </p:nvSpPr>
        <p:spPr>
          <a:xfrm>
            <a:off x="534687" y="1752751"/>
            <a:ext cx="3809118" cy="787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534688" y="2809146"/>
            <a:ext cx="1431147" cy="113884"/>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圆角 6">
            <a:extLst>
              <a:ext uri="{FF2B5EF4-FFF2-40B4-BE49-F238E27FC236}">
                <a16:creationId xmlns:a16="http://schemas.microsoft.com/office/drawing/2014/main" id="{DF15687C-4300-47A6-8B55-CC05F9D1AC74}"/>
              </a:ext>
            </a:extLst>
          </p:cNvPr>
          <p:cNvSpPr/>
          <p:nvPr/>
        </p:nvSpPr>
        <p:spPr>
          <a:xfrm>
            <a:off x="5969132" y="1954247"/>
            <a:ext cx="4590141"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rgbClr val="C00000"/>
              </a:solidFill>
              <a:latin typeface="仿宋" panose="02010609060101010101" pitchFamily="49" charset="-122"/>
              <a:ea typeface="仿宋" panose="02010609060101010101" pitchFamily="49" charset="-122"/>
            </a:endParaRPr>
          </a:p>
        </p:txBody>
      </p:sp>
      <p:grpSp>
        <p:nvGrpSpPr>
          <p:cNvPr id="126" name="组合 125">
            <a:extLst>
              <a:ext uri="{FF2B5EF4-FFF2-40B4-BE49-F238E27FC236}">
                <a16:creationId xmlns:a16="http://schemas.microsoft.com/office/drawing/2014/main" id="{D0E90A6A-02EF-4562-9C78-31FBB9098AE1}"/>
              </a:ext>
            </a:extLst>
          </p:cNvPr>
          <p:cNvGrpSpPr/>
          <p:nvPr/>
        </p:nvGrpSpPr>
        <p:grpSpPr>
          <a:xfrm>
            <a:off x="5275064" y="899371"/>
            <a:ext cx="549846" cy="617986"/>
            <a:chOff x="279401" y="2698750"/>
            <a:chExt cx="1473200" cy="1655763"/>
          </a:xfrm>
        </p:grpSpPr>
        <p:sp>
          <p:nvSpPr>
            <p:cNvPr id="127" name="Freeform 45">
              <a:extLst>
                <a:ext uri="{FF2B5EF4-FFF2-40B4-BE49-F238E27FC236}">
                  <a16:creationId xmlns:a16="http://schemas.microsoft.com/office/drawing/2014/main" id="{4F5092A3-CDCD-4D7D-B2A4-DE7CA6AB4878}"/>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8" name="Freeform 46">
              <a:extLst>
                <a:ext uri="{FF2B5EF4-FFF2-40B4-BE49-F238E27FC236}">
                  <a16:creationId xmlns:a16="http://schemas.microsoft.com/office/drawing/2014/main" id="{AC445AEE-F910-477B-9EBA-CADD22D025AA}"/>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9" name="Freeform 47">
              <a:extLst>
                <a:ext uri="{FF2B5EF4-FFF2-40B4-BE49-F238E27FC236}">
                  <a16:creationId xmlns:a16="http://schemas.microsoft.com/office/drawing/2014/main" id="{704A59BC-C3C5-465C-AEEB-2176E3A05AE2}"/>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0" name="Freeform 48">
              <a:extLst>
                <a:ext uri="{FF2B5EF4-FFF2-40B4-BE49-F238E27FC236}">
                  <a16:creationId xmlns:a16="http://schemas.microsoft.com/office/drawing/2014/main" id="{D15C58D7-1F27-43EC-965A-461AF7B99B1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1" name="Freeform 49">
              <a:extLst>
                <a:ext uri="{FF2B5EF4-FFF2-40B4-BE49-F238E27FC236}">
                  <a16:creationId xmlns:a16="http://schemas.microsoft.com/office/drawing/2014/main" id="{09D523CD-5811-4DB8-8190-05A3100E0C46}"/>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2" name="Oval 50">
              <a:extLst>
                <a:ext uri="{FF2B5EF4-FFF2-40B4-BE49-F238E27FC236}">
                  <a16:creationId xmlns:a16="http://schemas.microsoft.com/office/drawing/2014/main" id="{A7F401FA-7A58-4E2E-BFD7-1E4C6C43946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3" name="Freeform 51">
              <a:extLst>
                <a:ext uri="{FF2B5EF4-FFF2-40B4-BE49-F238E27FC236}">
                  <a16:creationId xmlns:a16="http://schemas.microsoft.com/office/drawing/2014/main" id="{97C9B5C9-F600-42AF-8FD8-7E082BFFC79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4" name="Freeform 52">
              <a:extLst>
                <a:ext uri="{FF2B5EF4-FFF2-40B4-BE49-F238E27FC236}">
                  <a16:creationId xmlns:a16="http://schemas.microsoft.com/office/drawing/2014/main" id="{06676E7D-E6B5-45A1-83E2-1764784B0E84}"/>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35" name="组合 134">
            <a:extLst>
              <a:ext uri="{FF2B5EF4-FFF2-40B4-BE49-F238E27FC236}">
                <a16:creationId xmlns:a16="http://schemas.microsoft.com/office/drawing/2014/main" id="{72528CC3-9E0D-4791-8FB5-49137FBCA54E}"/>
              </a:ext>
            </a:extLst>
          </p:cNvPr>
          <p:cNvGrpSpPr/>
          <p:nvPr/>
        </p:nvGrpSpPr>
        <p:grpSpPr>
          <a:xfrm>
            <a:off x="5275064" y="1813771"/>
            <a:ext cx="549846" cy="617986"/>
            <a:chOff x="279401" y="2698750"/>
            <a:chExt cx="1473200" cy="1655763"/>
          </a:xfrm>
        </p:grpSpPr>
        <p:sp>
          <p:nvSpPr>
            <p:cNvPr id="136" name="Freeform 45">
              <a:extLst>
                <a:ext uri="{FF2B5EF4-FFF2-40B4-BE49-F238E27FC236}">
                  <a16:creationId xmlns:a16="http://schemas.microsoft.com/office/drawing/2014/main" id="{E9F6B089-B290-45E6-A604-E80CBAA3A192}"/>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7" name="Freeform 46">
              <a:extLst>
                <a:ext uri="{FF2B5EF4-FFF2-40B4-BE49-F238E27FC236}">
                  <a16:creationId xmlns:a16="http://schemas.microsoft.com/office/drawing/2014/main" id="{5A5EABD9-ABE2-4699-A2C0-59AB0C27A5B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8" name="Freeform 47">
              <a:extLst>
                <a:ext uri="{FF2B5EF4-FFF2-40B4-BE49-F238E27FC236}">
                  <a16:creationId xmlns:a16="http://schemas.microsoft.com/office/drawing/2014/main" id="{86E000F2-053B-4378-BDB3-2FD6F7B25C06}"/>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9" name="Freeform 48">
              <a:extLst>
                <a:ext uri="{FF2B5EF4-FFF2-40B4-BE49-F238E27FC236}">
                  <a16:creationId xmlns:a16="http://schemas.microsoft.com/office/drawing/2014/main" id="{80B8AB53-7CB8-41DB-A602-A8080CC7E270}"/>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0" name="Freeform 49">
              <a:extLst>
                <a:ext uri="{FF2B5EF4-FFF2-40B4-BE49-F238E27FC236}">
                  <a16:creationId xmlns:a16="http://schemas.microsoft.com/office/drawing/2014/main" id="{215F1DD3-10A0-4ED1-99FE-86E6B69F5A06}"/>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1" name="Oval 50">
              <a:extLst>
                <a:ext uri="{FF2B5EF4-FFF2-40B4-BE49-F238E27FC236}">
                  <a16:creationId xmlns:a16="http://schemas.microsoft.com/office/drawing/2014/main" id="{F2B9B0D1-F8AA-41A5-A4DB-66895376FB55}"/>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2" name="Freeform 51">
              <a:extLst>
                <a:ext uri="{FF2B5EF4-FFF2-40B4-BE49-F238E27FC236}">
                  <a16:creationId xmlns:a16="http://schemas.microsoft.com/office/drawing/2014/main" id="{5719B38E-5735-4D70-B769-C2600E03D693}"/>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3" name="Freeform 52">
              <a:extLst>
                <a:ext uri="{FF2B5EF4-FFF2-40B4-BE49-F238E27FC236}">
                  <a16:creationId xmlns:a16="http://schemas.microsoft.com/office/drawing/2014/main" id="{BD10A6E8-7BD6-4CA9-A6EB-B527E50F432E}"/>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44" name="TextBox 68">
            <a:extLst>
              <a:ext uri="{FF2B5EF4-FFF2-40B4-BE49-F238E27FC236}">
                <a16:creationId xmlns:a16="http://schemas.microsoft.com/office/drawing/2014/main" id="{674745F0-17FE-4259-B1E1-F17C6B09FB7B}"/>
              </a:ext>
            </a:extLst>
          </p:cNvPr>
          <p:cNvSpPr txBox="1"/>
          <p:nvPr/>
        </p:nvSpPr>
        <p:spPr>
          <a:xfrm>
            <a:off x="6096000" y="1959181"/>
            <a:ext cx="3990536"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8.2   swing</a:t>
            </a:r>
            <a:endParaRPr lang="zh-CN" altLang="en-US" sz="2400" b="1" dirty="0">
              <a:solidFill>
                <a:schemeClr val="bg1"/>
              </a:solidFill>
              <a:latin typeface="仿宋" panose="02010609060101010101" pitchFamily="49" charset="-122"/>
              <a:ea typeface="仿宋" panose="02010609060101010101" pitchFamily="49" charset="-122"/>
            </a:endParaRPr>
          </a:p>
        </p:txBody>
      </p:sp>
      <p:grpSp>
        <p:nvGrpSpPr>
          <p:cNvPr id="145" name="组合 144">
            <a:extLst>
              <a:ext uri="{FF2B5EF4-FFF2-40B4-BE49-F238E27FC236}">
                <a16:creationId xmlns:a16="http://schemas.microsoft.com/office/drawing/2014/main" id="{29F6E41F-C3BA-4CCF-A479-1F8698A109D8}"/>
              </a:ext>
            </a:extLst>
          </p:cNvPr>
          <p:cNvGrpSpPr/>
          <p:nvPr/>
        </p:nvGrpSpPr>
        <p:grpSpPr>
          <a:xfrm>
            <a:off x="5275064" y="2742685"/>
            <a:ext cx="549846" cy="617986"/>
            <a:chOff x="279401" y="2698750"/>
            <a:chExt cx="1473200" cy="1655763"/>
          </a:xfrm>
        </p:grpSpPr>
        <p:sp>
          <p:nvSpPr>
            <p:cNvPr id="146" name="Freeform 45">
              <a:extLst>
                <a:ext uri="{FF2B5EF4-FFF2-40B4-BE49-F238E27FC236}">
                  <a16:creationId xmlns:a16="http://schemas.microsoft.com/office/drawing/2014/main" id="{B6D2AD38-A56A-4075-9EAD-FB738B658420}"/>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7" name="Freeform 46">
              <a:extLst>
                <a:ext uri="{FF2B5EF4-FFF2-40B4-BE49-F238E27FC236}">
                  <a16:creationId xmlns:a16="http://schemas.microsoft.com/office/drawing/2014/main" id="{0C0A5255-EC18-4543-A9F6-4B6B183B27A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8" name="Freeform 47">
              <a:extLst>
                <a:ext uri="{FF2B5EF4-FFF2-40B4-BE49-F238E27FC236}">
                  <a16:creationId xmlns:a16="http://schemas.microsoft.com/office/drawing/2014/main" id="{E2AF5550-BA69-4485-A6FB-80BB99096D62}"/>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9" name="Freeform 48">
              <a:extLst>
                <a:ext uri="{FF2B5EF4-FFF2-40B4-BE49-F238E27FC236}">
                  <a16:creationId xmlns:a16="http://schemas.microsoft.com/office/drawing/2014/main" id="{C84630C3-E618-420F-AD6F-30AE12BD001D}"/>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0" name="Freeform 49">
              <a:extLst>
                <a:ext uri="{FF2B5EF4-FFF2-40B4-BE49-F238E27FC236}">
                  <a16:creationId xmlns:a16="http://schemas.microsoft.com/office/drawing/2014/main" id="{9CB3C220-41D2-4819-8E7D-2D903E333D99}"/>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1" name="Oval 50">
              <a:extLst>
                <a:ext uri="{FF2B5EF4-FFF2-40B4-BE49-F238E27FC236}">
                  <a16:creationId xmlns:a16="http://schemas.microsoft.com/office/drawing/2014/main" id="{54C4B8F5-550D-452D-BF30-1C0E6F95EF05}"/>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2" name="Freeform 51">
              <a:extLst>
                <a:ext uri="{FF2B5EF4-FFF2-40B4-BE49-F238E27FC236}">
                  <a16:creationId xmlns:a16="http://schemas.microsoft.com/office/drawing/2014/main" id="{8176894B-3776-4791-AA36-4DB982688993}"/>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3" name="Freeform 52">
              <a:extLst>
                <a:ext uri="{FF2B5EF4-FFF2-40B4-BE49-F238E27FC236}">
                  <a16:creationId xmlns:a16="http://schemas.microsoft.com/office/drawing/2014/main" id="{4DB83D29-2ED9-403C-9D23-370370C93B71}"/>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54" name="TextBox 2">
            <a:extLst>
              <a:ext uri="{FF2B5EF4-FFF2-40B4-BE49-F238E27FC236}">
                <a16:creationId xmlns:a16="http://schemas.microsoft.com/office/drawing/2014/main" id="{6E0E7E55-5596-44EC-9A8A-0AEA7C5114C2}"/>
              </a:ext>
            </a:extLst>
          </p:cNvPr>
          <p:cNvSpPr txBox="1"/>
          <p:nvPr/>
        </p:nvSpPr>
        <p:spPr>
          <a:xfrm>
            <a:off x="6096000" y="1044781"/>
            <a:ext cx="2471225"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8.1   AWT</a:t>
            </a:r>
            <a:endParaRPr lang="zh-CN" altLang="en-US" sz="2400" b="1" dirty="0">
              <a:latin typeface="仿宋" panose="02010609060101010101" pitchFamily="49" charset="-122"/>
              <a:ea typeface="仿宋" panose="02010609060101010101" pitchFamily="49" charset="-122"/>
            </a:endParaRPr>
          </a:p>
        </p:txBody>
      </p:sp>
      <p:grpSp>
        <p:nvGrpSpPr>
          <p:cNvPr id="155" name="组合 154">
            <a:extLst>
              <a:ext uri="{FF2B5EF4-FFF2-40B4-BE49-F238E27FC236}">
                <a16:creationId xmlns:a16="http://schemas.microsoft.com/office/drawing/2014/main" id="{13213715-2570-4DE8-8A09-8CED9FE53A55}"/>
              </a:ext>
            </a:extLst>
          </p:cNvPr>
          <p:cNvGrpSpPr/>
          <p:nvPr/>
        </p:nvGrpSpPr>
        <p:grpSpPr>
          <a:xfrm>
            <a:off x="5275064" y="3595513"/>
            <a:ext cx="549846" cy="617986"/>
            <a:chOff x="279401" y="2698750"/>
            <a:chExt cx="1473200" cy="1655763"/>
          </a:xfrm>
        </p:grpSpPr>
        <p:sp>
          <p:nvSpPr>
            <p:cNvPr id="156" name="Freeform 45">
              <a:extLst>
                <a:ext uri="{FF2B5EF4-FFF2-40B4-BE49-F238E27FC236}">
                  <a16:creationId xmlns:a16="http://schemas.microsoft.com/office/drawing/2014/main" id="{BEAC1F43-CB11-4298-849B-0FB24F4746F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7" name="Freeform 46">
              <a:extLst>
                <a:ext uri="{FF2B5EF4-FFF2-40B4-BE49-F238E27FC236}">
                  <a16:creationId xmlns:a16="http://schemas.microsoft.com/office/drawing/2014/main" id="{215CD837-53EF-45FB-ABF0-89A7799F0302}"/>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8" name="Freeform 47">
              <a:extLst>
                <a:ext uri="{FF2B5EF4-FFF2-40B4-BE49-F238E27FC236}">
                  <a16:creationId xmlns:a16="http://schemas.microsoft.com/office/drawing/2014/main" id="{655F4F16-BCF1-4061-94E4-2C3E2E949B13}"/>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9" name="Freeform 48">
              <a:extLst>
                <a:ext uri="{FF2B5EF4-FFF2-40B4-BE49-F238E27FC236}">
                  <a16:creationId xmlns:a16="http://schemas.microsoft.com/office/drawing/2014/main" id="{E04FF7A9-9468-456E-9377-E88FB4EE6514}"/>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0" name="Freeform 49">
              <a:extLst>
                <a:ext uri="{FF2B5EF4-FFF2-40B4-BE49-F238E27FC236}">
                  <a16:creationId xmlns:a16="http://schemas.microsoft.com/office/drawing/2014/main" id="{9D7E5AFC-E378-4E99-B6BE-02C016CB7156}"/>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1" name="Oval 50">
              <a:extLst>
                <a:ext uri="{FF2B5EF4-FFF2-40B4-BE49-F238E27FC236}">
                  <a16:creationId xmlns:a16="http://schemas.microsoft.com/office/drawing/2014/main" id="{4E10EE90-4B89-4A60-BF20-BD01C1BD7C49}"/>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2" name="Freeform 51">
              <a:extLst>
                <a:ext uri="{FF2B5EF4-FFF2-40B4-BE49-F238E27FC236}">
                  <a16:creationId xmlns:a16="http://schemas.microsoft.com/office/drawing/2014/main" id="{B7A84E4C-5D3F-4F9A-B9B8-5A069E2426CB}"/>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3" name="Freeform 52">
              <a:extLst>
                <a:ext uri="{FF2B5EF4-FFF2-40B4-BE49-F238E27FC236}">
                  <a16:creationId xmlns:a16="http://schemas.microsoft.com/office/drawing/2014/main" id="{54EBD156-493A-422A-A277-01A1235F9CD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4" name="TextBox 78">
            <a:extLst>
              <a:ext uri="{FF2B5EF4-FFF2-40B4-BE49-F238E27FC236}">
                <a16:creationId xmlns:a16="http://schemas.microsoft.com/office/drawing/2014/main" id="{2C3199A4-02AF-46CD-A9B6-9982A37458DC}"/>
              </a:ext>
            </a:extLst>
          </p:cNvPr>
          <p:cNvSpPr txBox="1"/>
          <p:nvPr/>
        </p:nvSpPr>
        <p:spPr>
          <a:xfrm>
            <a:off x="6096000" y="3740923"/>
            <a:ext cx="41902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8.4   </a:t>
            </a:r>
            <a:r>
              <a:rPr lang="zh-CN" altLang="en-US" sz="2400" b="1" dirty="0">
                <a:latin typeface="仿宋" panose="02010609060101010101" pitchFamily="49" charset="-122"/>
                <a:ea typeface="仿宋" panose="02010609060101010101" pitchFamily="49" charset="-122"/>
              </a:rPr>
              <a:t>小结</a:t>
            </a:r>
          </a:p>
        </p:txBody>
      </p:sp>
      <p:sp>
        <p:nvSpPr>
          <p:cNvPr id="165" name="TextBox 78">
            <a:extLst>
              <a:ext uri="{FF2B5EF4-FFF2-40B4-BE49-F238E27FC236}">
                <a16:creationId xmlns:a16="http://schemas.microsoft.com/office/drawing/2014/main" id="{1D5115C3-FF14-4B83-8C6D-DEF5DEDB6F97}"/>
              </a:ext>
            </a:extLst>
          </p:cNvPr>
          <p:cNvSpPr txBox="1"/>
          <p:nvPr/>
        </p:nvSpPr>
        <p:spPr>
          <a:xfrm>
            <a:off x="6096000" y="2888095"/>
            <a:ext cx="5031545"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8.3   </a:t>
            </a:r>
            <a:r>
              <a:rPr lang="zh-CN" altLang="en-US" sz="2400" b="1" dirty="0">
                <a:latin typeface="仿宋" panose="02010609060101010101" pitchFamily="49" charset="-122"/>
                <a:ea typeface="仿宋" panose="02010609060101010101" pitchFamily="49" charset="-122"/>
              </a:rPr>
              <a:t>理解事件及事件处理机制 </a:t>
            </a:r>
          </a:p>
        </p:txBody>
      </p:sp>
    </p:spTree>
    <p:extLst>
      <p:ext uri="{BB962C8B-B14F-4D97-AF65-F5344CB8AC3E}">
        <p14:creationId xmlns:p14="http://schemas.microsoft.com/office/powerpoint/2010/main" val="24550134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defRPr/>
              </a:pPr>
              <a:r>
                <a:rPr lang="en-US" altLang="zh-CN" sz="2800" b="1" dirty="0">
                  <a:solidFill>
                    <a:schemeClr val="tx1"/>
                  </a:solidFill>
                  <a:latin typeface="仿宋" pitchFamily="49" charset="-122"/>
                  <a:ea typeface="仿宋" pitchFamily="49" charset="-122"/>
                </a:rPr>
                <a:t>Implementing Event Sources</a:t>
              </a:r>
              <a:endParaRPr lang="zh-CN" altLang="en-US" sz="2800" b="1" i="1" dirty="0">
                <a:solidFill>
                  <a:schemeClr val="tx1"/>
                </a:solidFill>
                <a:latin typeface="仿宋" pitchFamily="49" charset="-122"/>
                <a:ea typeface="仿宋" pitchFamily="49" charset="-122"/>
              </a:endParaRPr>
            </a:p>
          </p:txBody>
        </p:sp>
      </p:grpSp>
      <p:sp>
        <p:nvSpPr>
          <p:cNvPr id="35" name="矩形 34">
            <a:extLst>
              <a:ext uri="{FF2B5EF4-FFF2-40B4-BE49-F238E27FC236}">
                <a16:creationId xmlns:a16="http://schemas.microsoft.com/office/drawing/2014/main" id="{DD74AB35-7CC2-4876-B727-1C34EB751824}"/>
              </a:ext>
            </a:extLst>
          </p:cNvPr>
          <p:cNvSpPr/>
          <p:nvPr/>
        </p:nvSpPr>
        <p:spPr>
          <a:xfrm>
            <a:off x="4409" y="2060191"/>
            <a:ext cx="12187591" cy="40341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40" name="组合 39">
            <a:extLst>
              <a:ext uri="{FF2B5EF4-FFF2-40B4-BE49-F238E27FC236}">
                <a16:creationId xmlns:a16="http://schemas.microsoft.com/office/drawing/2014/main" id="{3E090A32-DFCA-402C-8A7D-304F8B32A97F}"/>
              </a:ext>
            </a:extLst>
          </p:cNvPr>
          <p:cNvGrpSpPr/>
          <p:nvPr/>
        </p:nvGrpSpPr>
        <p:grpSpPr>
          <a:xfrm>
            <a:off x="9199842" y="5359829"/>
            <a:ext cx="2835826" cy="1468937"/>
            <a:chOff x="810345" y="1174447"/>
            <a:chExt cx="2836482" cy="1469277"/>
          </a:xfrm>
        </p:grpSpPr>
        <p:sp>
          <p:nvSpPr>
            <p:cNvPr id="41" name="矩形 40">
              <a:extLst>
                <a:ext uri="{FF2B5EF4-FFF2-40B4-BE49-F238E27FC236}">
                  <a16:creationId xmlns:a16="http://schemas.microsoft.com/office/drawing/2014/main" id="{9A743B0E-47D4-42F3-883A-428D8A889242}"/>
                </a:ext>
              </a:extLst>
            </p:cNvPr>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EE0F357-745F-4B3E-ADFF-9744DC4B3AFA}"/>
                </a:ext>
              </a:extLst>
            </p:cNvPr>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F90F8238-25FA-497E-8046-8F1B804138F2}"/>
                </a:ext>
              </a:extLst>
            </p:cNvPr>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21DA7078-E1DF-4988-A760-96464BC5AC2F}"/>
                </a:ext>
              </a:extLst>
            </p:cNvPr>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0588FCAA-825F-4F84-A714-6F5F3AD09750}"/>
                </a:ext>
              </a:extLst>
            </p:cNvPr>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8CA837F3-9F4B-4D07-8C2E-92E40AEFE67C}"/>
                </a:ext>
              </a:extLst>
            </p:cNvPr>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85FA3FD8-3B0A-4693-B32D-A08A69415510}"/>
                </a:ext>
              </a:extLst>
            </p:cNvPr>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55F74AB5-4F11-45A8-AE08-8970739492EE}"/>
                </a:ext>
              </a:extLst>
            </p:cNvPr>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9AE35ECF-7E9B-456D-9F4C-B559FD3A4D96}"/>
                </a:ext>
              </a:extLst>
            </p:cNvPr>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32D647D-AC71-4B4A-95BA-B43D46B6B27D}"/>
                </a:ext>
              </a:extLst>
            </p:cNvPr>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1" name="矩形 50">
              <a:extLst>
                <a:ext uri="{FF2B5EF4-FFF2-40B4-BE49-F238E27FC236}">
                  <a16:creationId xmlns:a16="http://schemas.microsoft.com/office/drawing/2014/main" id="{5CF2E521-2C7F-4E59-A63A-F625A1340579}"/>
                </a:ext>
              </a:extLst>
            </p:cNvPr>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20" name="Rectangle 3">
            <a:extLst>
              <a:ext uri="{FF2B5EF4-FFF2-40B4-BE49-F238E27FC236}">
                <a16:creationId xmlns:a16="http://schemas.microsoft.com/office/drawing/2014/main" id="{44806415-F2EF-43FB-92A5-7595B72EAC93}"/>
              </a:ext>
            </a:extLst>
          </p:cNvPr>
          <p:cNvSpPr txBox="1">
            <a:spLocks noChangeArrowheads="1"/>
          </p:cNvSpPr>
          <p:nvPr/>
        </p:nvSpPr>
        <p:spPr bwMode="auto">
          <a:xfrm>
            <a:off x="660024" y="2191782"/>
            <a:ext cx="11236155" cy="396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66763"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85863"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4963"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buFont typeface="Wingdings" pitchFamily="2" charset="2"/>
              <a:buChar char="Ø"/>
              <a:defRPr/>
            </a:pPr>
            <a:r>
              <a:rPr lang="en-US" altLang="zh-CN" sz="2800" dirty="0">
                <a:latin typeface="Comic Sans MS" pitchFamily="66" charset="0"/>
              </a:rPr>
              <a:t>methods for adding and removing listeners. </a:t>
            </a:r>
          </a:p>
          <a:p>
            <a:pPr marL="0" indent="0">
              <a:buFont typeface="Wingdings" pitchFamily="2" charset="2"/>
              <a:buNone/>
              <a:defRPr/>
            </a:pPr>
            <a:endParaRPr lang="en-US" altLang="zh-CN" sz="2000" b="1" i="1" dirty="0">
              <a:latin typeface="Comic Sans MS" pitchFamily="66" charset="0"/>
            </a:endParaRPr>
          </a:p>
          <a:p>
            <a:pPr marL="0" indent="0">
              <a:buFont typeface="Wingdings" pitchFamily="2" charset="2"/>
              <a:buNone/>
              <a:defRPr/>
            </a:pPr>
            <a:r>
              <a:rPr lang="en-US" altLang="zh-CN" sz="2000" b="1" i="1" dirty="0">
                <a:latin typeface="Comic Sans MS" pitchFamily="66" charset="0"/>
              </a:rPr>
              <a:t>public void </a:t>
            </a:r>
            <a:r>
              <a:rPr lang="en-US" altLang="zh-CN" sz="2000" b="1" i="1" dirty="0" err="1">
                <a:latin typeface="Comic Sans MS" pitchFamily="66" charset="0"/>
              </a:rPr>
              <a:t>addPropertyChangeListener</a:t>
            </a:r>
            <a:r>
              <a:rPr lang="en-US" altLang="zh-CN" sz="2000" b="1" i="1" dirty="0">
                <a:latin typeface="Comic Sans MS" pitchFamily="66" charset="0"/>
              </a:rPr>
              <a:t>(</a:t>
            </a:r>
            <a:r>
              <a:rPr lang="en-US" altLang="zh-CN" sz="2000" b="1" i="1" dirty="0" err="1">
                <a:latin typeface="Comic Sans MS" pitchFamily="66" charset="0"/>
              </a:rPr>
              <a:t>PropertyChangeListener</a:t>
            </a:r>
            <a:r>
              <a:rPr lang="en-US" altLang="zh-CN" sz="2000" b="1" i="1" dirty="0">
                <a:latin typeface="Comic Sans MS" pitchFamily="66" charset="0"/>
              </a:rPr>
              <a:t> listener) </a:t>
            </a:r>
          </a:p>
          <a:p>
            <a:pPr marL="0" indent="0">
              <a:buFont typeface="Wingdings" pitchFamily="2" charset="2"/>
              <a:buNone/>
              <a:defRPr/>
            </a:pPr>
            <a:r>
              <a:rPr lang="en-US" altLang="zh-CN" sz="2000" b="1" i="1" dirty="0">
                <a:latin typeface="Comic Sans MS" pitchFamily="66" charset="0"/>
              </a:rPr>
              <a:t>public void </a:t>
            </a:r>
            <a:r>
              <a:rPr lang="en-US" altLang="zh-CN" sz="2000" b="1" i="1" dirty="0" err="1">
                <a:latin typeface="Comic Sans MS" pitchFamily="66" charset="0"/>
              </a:rPr>
              <a:t>removePropertyChangeListener</a:t>
            </a:r>
            <a:r>
              <a:rPr lang="en-US" altLang="zh-CN" sz="2000" b="1" i="1" dirty="0">
                <a:latin typeface="Comic Sans MS" pitchFamily="66" charset="0"/>
              </a:rPr>
              <a:t>(</a:t>
            </a:r>
            <a:r>
              <a:rPr lang="en-US" altLang="zh-CN" sz="2000" b="1" i="1" dirty="0" err="1">
                <a:latin typeface="Comic Sans MS" pitchFamily="66" charset="0"/>
              </a:rPr>
              <a:t>PropertyChangeListener</a:t>
            </a:r>
            <a:r>
              <a:rPr lang="en-US" altLang="zh-CN" sz="2000" b="1" i="1" dirty="0">
                <a:latin typeface="Comic Sans MS" pitchFamily="66" charset="0"/>
              </a:rPr>
              <a:t> listener) </a:t>
            </a:r>
          </a:p>
          <a:p>
            <a:pPr marL="0" indent="0">
              <a:buFont typeface="Wingdings" pitchFamily="2" charset="2"/>
              <a:buNone/>
              <a:defRPr/>
            </a:pPr>
            <a:endParaRPr lang="en-US" altLang="zh-CN" sz="2000" b="1" i="1" dirty="0">
              <a:latin typeface="Comic Sans MS" pitchFamily="66" charset="0"/>
            </a:endParaRPr>
          </a:p>
          <a:p>
            <a:pPr marL="0" indent="0">
              <a:buFont typeface="Wingdings" pitchFamily="2" charset="2"/>
              <a:buNone/>
              <a:defRPr/>
            </a:pPr>
            <a:endParaRPr lang="en-US" altLang="zh-CN" sz="2000" b="1" i="1" dirty="0">
              <a:latin typeface="Comic Sans MS" pitchFamily="66" charset="0"/>
            </a:endParaRPr>
          </a:p>
          <a:p>
            <a:pPr marL="0" indent="0">
              <a:buFont typeface="Wingdings" pitchFamily="2" charset="2"/>
              <a:buNone/>
              <a:defRPr/>
            </a:pPr>
            <a:r>
              <a:rPr lang="en-US" altLang="zh-CN" sz="2400" dirty="0">
                <a:latin typeface="Comic Sans MS" pitchFamily="66" charset="0"/>
              </a:rPr>
              <a:t>Event Sources Examples: </a:t>
            </a:r>
            <a:r>
              <a:rPr lang="en-US" altLang="zh-CN" sz="2400" b="1" dirty="0">
                <a:latin typeface="Comic Sans MS" pitchFamily="66" charset="0"/>
                <a:hlinkClick r:id="rId2" action="ppaction://hlinkfile"/>
              </a:rPr>
              <a:t>EventSourcesTest.java</a:t>
            </a:r>
            <a:endParaRPr lang="en-US" altLang="zh-CN" sz="2400" b="1" dirty="0">
              <a:latin typeface="Comic Sans MS" pitchFamily="66" charset="0"/>
            </a:endParaRPr>
          </a:p>
        </p:txBody>
      </p:sp>
    </p:spTree>
    <p:extLst>
      <p:ext uri="{BB962C8B-B14F-4D97-AF65-F5344CB8AC3E}">
        <p14:creationId xmlns:p14="http://schemas.microsoft.com/office/powerpoint/2010/main" val="188072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13" presetClass="entr" presetSubtype="32"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plus(out)">
                                      <p:cBhvr>
                                        <p:cTn id="11" dur="2000"/>
                                        <p:tgtEl>
                                          <p:spTgt spid="35"/>
                                        </p:tgtEl>
                                      </p:cBhvr>
                                    </p:animEffect>
                                  </p:childTnLst>
                                </p:cTn>
                              </p:par>
                            </p:childTnLst>
                          </p:cTn>
                        </p:par>
                        <p:par>
                          <p:cTn id="12" fill="hold">
                            <p:stCondLst>
                              <p:cond delay="2500"/>
                            </p:stCondLst>
                            <p:childTnLst>
                              <p:par>
                                <p:cTn id="13" presetID="22" presetClass="entr" presetSubtype="4"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down)">
                                      <p:cBhvr>
                                        <p:cTn id="1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5"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defRPr/>
              </a:pPr>
              <a:r>
                <a:rPr lang="en-US" altLang="zh-CN" sz="2800" b="1" dirty="0">
                  <a:solidFill>
                    <a:schemeClr val="tx1"/>
                  </a:solidFill>
                  <a:latin typeface="仿宋" pitchFamily="49" charset="-122"/>
                  <a:ea typeface="仿宋" pitchFamily="49" charset="-122"/>
                </a:rPr>
                <a:t>Implementing Event Sources</a:t>
              </a:r>
              <a:endParaRPr lang="zh-CN" altLang="en-US" sz="2800" b="1" i="1" dirty="0">
                <a:solidFill>
                  <a:schemeClr val="tx1"/>
                </a:solidFill>
                <a:latin typeface="仿宋" pitchFamily="49" charset="-122"/>
                <a:ea typeface="仿宋" pitchFamily="49" charset="-122"/>
              </a:endParaRPr>
            </a:p>
          </p:txBody>
        </p:sp>
      </p:grpSp>
      <p:sp>
        <p:nvSpPr>
          <p:cNvPr id="35" name="矩形 34">
            <a:extLst>
              <a:ext uri="{FF2B5EF4-FFF2-40B4-BE49-F238E27FC236}">
                <a16:creationId xmlns:a16="http://schemas.microsoft.com/office/drawing/2014/main" id="{DD74AB35-7CC2-4876-B727-1C34EB751824}"/>
              </a:ext>
            </a:extLst>
          </p:cNvPr>
          <p:cNvSpPr/>
          <p:nvPr/>
        </p:nvSpPr>
        <p:spPr>
          <a:xfrm>
            <a:off x="4409" y="2060191"/>
            <a:ext cx="12187591" cy="40341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40" name="组合 39">
            <a:extLst>
              <a:ext uri="{FF2B5EF4-FFF2-40B4-BE49-F238E27FC236}">
                <a16:creationId xmlns:a16="http://schemas.microsoft.com/office/drawing/2014/main" id="{3E090A32-DFCA-402C-8A7D-304F8B32A97F}"/>
              </a:ext>
            </a:extLst>
          </p:cNvPr>
          <p:cNvGrpSpPr/>
          <p:nvPr/>
        </p:nvGrpSpPr>
        <p:grpSpPr>
          <a:xfrm>
            <a:off x="9199842" y="5359829"/>
            <a:ext cx="2835826" cy="1468937"/>
            <a:chOff x="810345" y="1174447"/>
            <a:chExt cx="2836482" cy="1469277"/>
          </a:xfrm>
        </p:grpSpPr>
        <p:sp>
          <p:nvSpPr>
            <p:cNvPr id="41" name="矩形 40">
              <a:extLst>
                <a:ext uri="{FF2B5EF4-FFF2-40B4-BE49-F238E27FC236}">
                  <a16:creationId xmlns:a16="http://schemas.microsoft.com/office/drawing/2014/main" id="{9A743B0E-47D4-42F3-883A-428D8A889242}"/>
                </a:ext>
              </a:extLst>
            </p:cNvPr>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EE0F357-745F-4B3E-ADFF-9744DC4B3AFA}"/>
                </a:ext>
              </a:extLst>
            </p:cNvPr>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F90F8238-25FA-497E-8046-8F1B804138F2}"/>
                </a:ext>
              </a:extLst>
            </p:cNvPr>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21DA7078-E1DF-4988-A760-96464BC5AC2F}"/>
                </a:ext>
              </a:extLst>
            </p:cNvPr>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0588FCAA-825F-4F84-A714-6F5F3AD09750}"/>
                </a:ext>
              </a:extLst>
            </p:cNvPr>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8CA837F3-9F4B-4D07-8C2E-92E40AEFE67C}"/>
                </a:ext>
              </a:extLst>
            </p:cNvPr>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85FA3FD8-3B0A-4693-B32D-A08A69415510}"/>
                </a:ext>
              </a:extLst>
            </p:cNvPr>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55F74AB5-4F11-45A8-AE08-8970739492EE}"/>
                </a:ext>
              </a:extLst>
            </p:cNvPr>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9AE35ECF-7E9B-456D-9F4C-B559FD3A4D96}"/>
                </a:ext>
              </a:extLst>
            </p:cNvPr>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32D647D-AC71-4B4A-95BA-B43D46B6B27D}"/>
                </a:ext>
              </a:extLst>
            </p:cNvPr>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1" name="矩形 50">
              <a:extLst>
                <a:ext uri="{FF2B5EF4-FFF2-40B4-BE49-F238E27FC236}">
                  <a16:creationId xmlns:a16="http://schemas.microsoft.com/office/drawing/2014/main" id="{5CF2E521-2C7F-4E59-A63A-F625A1340579}"/>
                </a:ext>
              </a:extLst>
            </p:cNvPr>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21" name="TextBox 6">
            <a:extLst>
              <a:ext uri="{FF2B5EF4-FFF2-40B4-BE49-F238E27FC236}">
                <a16:creationId xmlns:a16="http://schemas.microsoft.com/office/drawing/2014/main" id="{CFE83A22-09BC-4E7E-A614-9EB00B1A3186}"/>
              </a:ext>
            </a:extLst>
          </p:cNvPr>
          <p:cNvSpPr txBox="1"/>
          <p:nvPr/>
        </p:nvSpPr>
        <p:spPr>
          <a:xfrm>
            <a:off x="1098305" y="2093070"/>
            <a:ext cx="9144000" cy="584200"/>
          </a:xfrm>
          <a:prstGeom prst="rect">
            <a:avLst/>
          </a:prstGeom>
          <a:solidFill>
            <a:schemeClr val="bg1">
              <a:lumMod val="65000"/>
            </a:schemeClr>
          </a:solidFill>
        </p:spPr>
        <p:txBody>
          <a:bodyPr>
            <a:spAutoFit/>
          </a:bodyPr>
          <a:lstStyle/>
          <a:p>
            <a:pPr>
              <a:defRPr/>
            </a:pPr>
            <a:r>
              <a:rPr lang="zh-CN" altLang="en-US" sz="3200" b="1" i="1" dirty="0">
                <a:solidFill>
                  <a:schemeClr val="tx2">
                    <a:lumMod val="75000"/>
                  </a:schemeClr>
                </a:solidFill>
                <a:latin typeface="仿宋" pitchFamily="49" charset="-122"/>
                <a:ea typeface="仿宋" pitchFamily="49" charset="-122"/>
              </a:rPr>
              <a:t>总结</a:t>
            </a:r>
            <a:r>
              <a:rPr lang="en-US" altLang="zh-CN" sz="3200" b="1" i="1" dirty="0">
                <a:solidFill>
                  <a:schemeClr val="tx2">
                    <a:lumMod val="75000"/>
                  </a:schemeClr>
                </a:solidFill>
                <a:latin typeface="仿宋" pitchFamily="49" charset="-122"/>
                <a:ea typeface="仿宋" pitchFamily="49" charset="-122"/>
              </a:rPr>
              <a:t>--</a:t>
            </a:r>
            <a:r>
              <a:rPr lang="zh-CN" altLang="en-US" sz="3200" b="1" i="1" dirty="0">
                <a:solidFill>
                  <a:schemeClr val="tx2">
                    <a:lumMod val="75000"/>
                  </a:schemeClr>
                </a:solidFill>
                <a:latin typeface="仿宋" pitchFamily="49" charset="-122"/>
                <a:ea typeface="仿宋" pitchFamily="49" charset="-122"/>
              </a:rPr>
              <a:t>实现事件源基本步骤：</a:t>
            </a:r>
          </a:p>
        </p:txBody>
      </p:sp>
      <p:sp>
        <p:nvSpPr>
          <p:cNvPr id="22" name="Rectangle 3">
            <a:extLst>
              <a:ext uri="{FF2B5EF4-FFF2-40B4-BE49-F238E27FC236}">
                <a16:creationId xmlns:a16="http://schemas.microsoft.com/office/drawing/2014/main" id="{0323CAB6-6B71-4702-B0CF-62DF19C5C75A}"/>
              </a:ext>
            </a:extLst>
          </p:cNvPr>
          <p:cNvSpPr txBox="1">
            <a:spLocks noChangeArrowheads="1"/>
          </p:cNvSpPr>
          <p:nvPr/>
        </p:nvSpPr>
        <p:spPr bwMode="auto">
          <a:xfrm>
            <a:off x="1122118" y="2666158"/>
            <a:ext cx="9120187" cy="396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20000"/>
              </a:spcBef>
              <a:buClr>
                <a:schemeClr val="folHlink"/>
              </a:buClr>
              <a:buSzPct val="60000"/>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    1.</a:t>
            </a:r>
            <a:r>
              <a:rPr lang="zh-CN" altLang="en-US" sz="2400" dirty="0">
                <a:latin typeface="黑体" panose="02010609060101010101" pitchFamily="49" charset="-122"/>
                <a:ea typeface="黑体" panose="02010609060101010101" pitchFamily="49" charset="-122"/>
              </a:rPr>
              <a:t>实现方法：添加该事件源的监听器</a:t>
            </a:r>
            <a:endParaRPr lang="en-US" altLang="zh-CN" sz="2400" dirty="0">
              <a:latin typeface="黑体" panose="02010609060101010101" pitchFamily="49" charset="-122"/>
              <a:ea typeface="黑体" panose="02010609060101010101" pitchFamily="49" charset="-122"/>
            </a:endParaRPr>
          </a:p>
          <a:p>
            <a:pPr>
              <a:spcBef>
                <a:spcPct val="20000"/>
              </a:spcBef>
              <a:buClr>
                <a:schemeClr val="folHlink"/>
              </a:buClr>
              <a:buSzPct val="60000"/>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    2.</a:t>
            </a:r>
            <a:r>
              <a:rPr lang="zh-CN" altLang="en-US" sz="2400" dirty="0">
                <a:latin typeface="黑体" panose="02010609060101010101" pitchFamily="49" charset="-122"/>
                <a:ea typeface="黑体" panose="02010609060101010101" pitchFamily="49" charset="-122"/>
              </a:rPr>
              <a:t>实现方法：移除该事件源的监听器</a:t>
            </a:r>
            <a:endParaRPr lang="en-US" altLang="zh-CN" sz="2400" dirty="0">
              <a:latin typeface="黑体" panose="02010609060101010101" pitchFamily="49" charset="-122"/>
              <a:ea typeface="黑体" panose="02010609060101010101" pitchFamily="49" charset="-122"/>
            </a:endParaRPr>
          </a:p>
          <a:p>
            <a:pPr>
              <a:spcBef>
                <a:spcPct val="20000"/>
              </a:spcBef>
              <a:buClr>
                <a:schemeClr val="folHlink"/>
              </a:buClr>
              <a:buSzPct val="60000"/>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    3.</a:t>
            </a:r>
            <a:r>
              <a:rPr lang="zh-CN" altLang="en-US" sz="2400" dirty="0">
                <a:latin typeface="黑体" panose="02010609060101010101" pitchFamily="49" charset="-122"/>
                <a:ea typeface="黑体" panose="02010609060101010101" pitchFamily="49" charset="-122"/>
              </a:rPr>
              <a:t>实现方法：当事件发生时通知所有监听器并</a:t>
            </a:r>
            <a:r>
              <a:rPr lang="en-US" altLang="zh-CN" sz="2400" dirty="0">
                <a:latin typeface="黑体" panose="02010609060101010101" pitchFamily="49" charset="-122"/>
                <a:ea typeface="黑体" panose="02010609060101010101" pitchFamily="49" charset="-122"/>
              </a:rPr>
              <a:t>fire</a:t>
            </a:r>
            <a:r>
              <a:rPr lang="zh-CN" altLang="en-US" sz="2400" dirty="0">
                <a:latin typeface="黑体" panose="02010609060101010101" pitchFamily="49" charset="-122"/>
                <a:ea typeface="黑体" panose="02010609060101010101" pitchFamily="49" charset="-122"/>
              </a:rPr>
              <a:t>该事件</a:t>
            </a:r>
            <a:endParaRPr lang="en-US" altLang="zh-CN" sz="2400" dirty="0">
              <a:latin typeface="黑体" panose="02010609060101010101" pitchFamily="49" charset="-122"/>
              <a:ea typeface="黑体" panose="02010609060101010101" pitchFamily="49" charset="-122"/>
            </a:endParaRPr>
          </a:p>
          <a:p>
            <a:pPr>
              <a:spcBef>
                <a:spcPct val="20000"/>
              </a:spcBef>
              <a:buClr>
                <a:schemeClr val="folHlink"/>
              </a:buClr>
              <a:buSzPct val="60000"/>
              <a:buFont typeface="Wingdings" panose="05000000000000000000" pitchFamily="2" charset="2"/>
              <a:buNone/>
            </a:pPr>
            <a:endParaRPr lang="en-US" altLang="zh-CN" sz="2400" dirty="0">
              <a:latin typeface="黑体" panose="02010609060101010101" pitchFamily="49" charset="-122"/>
              <a:ea typeface="黑体" panose="02010609060101010101" pitchFamily="49" charset="-122"/>
            </a:endParaRPr>
          </a:p>
          <a:p>
            <a:pPr>
              <a:spcBef>
                <a:spcPct val="20000"/>
              </a:spcBef>
              <a:buClr>
                <a:schemeClr val="folHlink"/>
              </a:buClr>
              <a:buSzPct val="60000"/>
              <a:buFont typeface="Wingdings" panose="05000000000000000000" pitchFamily="2" charset="2"/>
              <a:buNone/>
            </a:pPr>
            <a:r>
              <a:rPr lang="zh-CN" altLang="en-US" sz="2400" dirty="0">
                <a:latin typeface="黑体" panose="02010609060101010101" pitchFamily="49" charset="-122"/>
                <a:ea typeface="黑体" panose="02010609060101010101" pitchFamily="49" charset="-122"/>
              </a:rPr>
              <a:t>比较上例中的事件源</a:t>
            </a:r>
            <a:r>
              <a:rPr lang="en-US" altLang="zh-CN" sz="2400" dirty="0" err="1">
                <a:latin typeface="黑体" panose="02010609060101010101" pitchFamily="49" charset="-122"/>
                <a:ea typeface="黑体" panose="02010609060101010101" pitchFamily="49" charset="-122"/>
              </a:rPr>
              <a:t>PaintCountPanel</a:t>
            </a:r>
            <a:r>
              <a:rPr lang="zh-CN" altLang="en-US" sz="2400" dirty="0">
                <a:latin typeface="黑体" panose="02010609060101010101" pitchFamily="49" charset="-122"/>
                <a:ea typeface="黑体" panose="02010609060101010101" pitchFamily="49" charset="-122"/>
              </a:rPr>
              <a:t>与</a:t>
            </a:r>
            <a:r>
              <a:rPr lang="en-US" altLang="zh-CN" sz="2400" dirty="0" err="1">
                <a:latin typeface="黑体" panose="02010609060101010101" pitchFamily="49" charset="-122"/>
                <a:ea typeface="黑体" panose="02010609060101010101" pitchFamily="49" charset="-122"/>
              </a:rPr>
              <a:t>AbstractButton</a:t>
            </a:r>
            <a:r>
              <a:rPr lang="zh-CN" altLang="en-US" sz="2400" dirty="0">
                <a:latin typeface="黑体" panose="02010609060101010101" pitchFamily="49" charset="-122"/>
                <a:ea typeface="黑体" panose="02010609060101010101" pitchFamily="49" charset="-122"/>
              </a:rPr>
              <a:t>事件源的上述方法</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3977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13" presetClass="entr" presetSubtype="32"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plus(out)">
                                      <p:cBhvr>
                                        <p:cTn id="11" dur="2000"/>
                                        <p:tgtEl>
                                          <p:spTgt spid="35"/>
                                        </p:tgtEl>
                                      </p:cBhvr>
                                    </p:animEffect>
                                  </p:childTnLst>
                                </p:cTn>
                              </p:par>
                            </p:childTnLst>
                          </p:cTn>
                        </p:par>
                        <p:par>
                          <p:cTn id="12" fill="hold">
                            <p:stCondLst>
                              <p:cond delay="2500"/>
                            </p:stCondLst>
                            <p:childTnLst>
                              <p:par>
                                <p:cTn id="13" presetID="22" presetClass="entr" presetSubtype="4"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down)">
                                      <p:cBhvr>
                                        <p:cTn id="15" dur="500"/>
                                        <p:tgtEl>
                                          <p:spTgt spid="4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2">
                                            <p:txEl>
                                              <p:pRg st="0" end="0"/>
                                            </p:txEl>
                                          </p:spTgt>
                                        </p:tgtEl>
                                        <p:attrNameLst>
                                          <p:attrName>style.visibility</p:attrName>
                                        </p:attrNameLst>
                                      </p:cBhvr>
                                      <p:to>
                                        <p:strVal val="visible"/>
                                      </p:to>
                                    </p:set>
                                    <p:anim calcmode="lin" valueType="num">
                                      <p:cBhvr additive="base">
                                        <p:cTn id="2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2">
                                            <p:txEl>
                                              <p:pRg st="1" end="1"/>
                                            </p:txEl>
                                          </p:spTgt>
                                        </p:tgtEl>
                                        <p:attrNameLst>
                                          <p:attrName>style.visibility</p:attrName>
                                        </p:attrNameLst>
                                      </p:cBhvr>
                                      <p:to>
                                        <p:strVal val="visible"/>
                                      </p:to>
                                    </p:set>
                                    <p:anim calcmode="lin" valueType="num">
                                      <p:cBhvr additive="base">
                                        <p:cTn id="26" dur="500" fill="hold"/>
                                        <p:tgtEl>
                                          <p:spTgt spid="22">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2">
                                            <p:txEl>
                                              <p:pRg st="2" end="2"/>
                                            </p:txEl>
                                          </p:spTgt>
                                        </p:tgtEl>
                                        <p:attrNameLst>
                                          <p:attrName>style.visibility</p:attrName>
                                        </p:attrNameLst>
                                      </p:cBhvr>
                                      <p:to>
                                        <p:strVal val="visible"/>
                                      </p:to>
                                    </p:set>
                                    <p:anim calcmode="lin" valueType="num">
                                      <p:cBhvr additive="base">
                                        <p:cTn id="32" dur="500" fill="hold"/>
                                        <p:tgtEl>
                                          <p:spTgt spid="22">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22">
                                            <p:txEl>
                                              <p:pRg st="4" end="4"/>
                                            </p:txEl>
                                          </p:spTgt>
                                        </p:tgtEl>
                                        <p:attrNameLst>
                                          <p:attrName>style.visibility</p:attrName>
                                        </p:attrNameLst>
                                      </p:cBhvr>
                                      <p:to>
                                        <p:strVal val="visible"/>
                                      </p:to>
                                    </p:set>
                                    <p:anim calcmode="lin" valueType="num">
                                      <p:cBhvr additive="base">
                                        <p:cTn id="38" dur="500" fill="hold"/>
                                        <p:tgtEl>
                                          <p:spTgt spid="22">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5"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ItemEvent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a:t>
              </a:r>
            </a:p>
          </p:txBody>
        </p:sp>
      </p:grpSp>
      <p:sp>
        <p:nvSpPr>
          <p:cNvPr id="7" name="矩形 6">
            <a:extLst>
              <a:ext uri="{FF2B5EF4-FFF2-40B4-BE49-F238E27FC236}">
                <a16:creationId xmlns:a16="http://schemas.microsoft.com/office/drawing/2014/main" id="{81AD32B0-5BD7-469D-B6D4-2F8AC486A743}"/>
              </a:ext>
            </a:extLst>
          </p:cNvPr>
          <p:cNvSpPr/>
          <p:nvPr/>
        </p:nvSpPr>
        <p:spPr>
          <a:xfrm>
            <a:off x="-630" y="2276585"/>
            <a:ext cx="12187591" cy="46201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9" name="组合 8">
            <a:extLst>
              <a:ext uri="{FF2B5EF4-FFF2-40B4-BE49-F238E27FC236}">
                <a16:creationId xmlns:a16="http://schemas.microsoft.com/office/drawing/2014/main" id="{F0FA15B5-3A8A-41CC-838B-C5CD8D82465C}"/>
              </a:ext>
            </a:extLst>
          </p:cNvPr>
          <p:cNvGrpSpPr/>
          <p:nvPr/>
        </p:nvGrpSpPr>
        <p:grpSpPr>
          <a:xfrm>
            <a:off x="-2217" y="2114329"/>
            <a:ext cx="12187591" cy="543168"/>
            <a:chOff x="0" y="2962700"/>
            <a:chExt cx="12190412" cy="543294"/>
          </a:xfrm>
        </p:grpSpPr>
        <p:sp>
          <p:nvSpPr>
            <p:cNvPr id="10" name="Freeform 3">
              <a:extLst>
                <a:ext uri="{FF2B5EF4-FFF2-40B4-BE49-F238E27FC236}">
                  <a16:creationId xmlns:a16="http://schemas.microsoft.com/office/drawing/2014/main" id="{67F32CD0-3ACD-45D2-A171-A177850A4540}"/>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11" name="内容占位符 2">
              <a:extLst>
                <a:ext uri="{FF2B5EF4-FFF2-40B4-BE49-F238E27FC236}">
                  <a16:creationId xmlns:a16="http://schemas.microsoft.com/office/drawing/2014/main" id="{441B679B-15F8-4E2B-8F08-7565E23E3834}"/>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．事件源</a:t>
              </a:r>
            </a:p>
          </p:txBody>
        </p:sp>
      </p:grpSp>
      <p:sp>
        <p:nvSpPr>
          <p:cNvPr id="12" name="内容占位符 2">
            <a:extLst>
              <a:ext uri="{FF2B5EF4-FFF2-40B4-BE49-F238E27FC236}">
                <a16:creationId xmlns:a16="http://schemas.microsoft.com/office/drawing/2014/main" id="{AE1F57BC-C1FC-4501-B009-51C8FE6E4CCE}"/>
              </a:ext>
            </a:extLst>
          </p:cNvPr>
          <p:cNvSpPr txBox="1">
            <a:spLocks/>
          </p:cNvSpPr>
          <p:nvPr/>
        </p:nvSpPr>
        <p:spPr>
          <a:xfrm>
            <a:off x="1029061" y="2657497"/>
            <a:ext cx="10378537" cy="72733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buNone/>
            </a:pPr>
            <a:r>
              <a:rPr lang="zh-CN" altLang="en-US" sz="2400" b="1" dirty="0">
                <a:solidFill>
                  <a:schemeClr val="tx1"/>
                </a:solidFill>
                <a:latin typeface="仿宋" panose="02010609060101010101" pitchFamily="49" charset="-122"/>
                <a:ea typeface="仿宋" panose="02010609060101010101" pitchFamily="49" charset="-122"/>
              </a:rPr>
              <a:t>产生</a:t>
            </a:r>
            <a:r>
              <a:rPr lang="en-US" altLang="zh-CN" sz="2400" b="1" dirty="0" err="1">
                <a:solidFill>
                  <a:schemeClr val="tx1"/>
                </a:solidFill>
                <a:latin typeface="仿宋" panose="02010609060101010101" pitchFamily="49" charset="-122"/>
                <a:ea typeface="仿宋" panose="02010609060101010101" pitchFamily="49" charset="-122"/>
              </a:rPr>
              <a:t>ItemEvent</a:t>
            </a:r>
            <a:r>
              <a:rPr lang="zh-CN" altLang="en-US" sz="2400" b="1" dirty="0">
                <a:solidFill>
                  <a:schemeClr val="tx1"/>
                </a:solidFill>
                <a:latin typeface="仿宋" panose="02010609060101010101" pitchFamily="49" charset="-122"/>
                <a:ea typeface="仿宋" panose="02010609060101010101" pitchFamily="49" charset="-122"/>
              </a:rPr>
              <a:t>事件的事件源有选择框</a:t>
            </a:r>
            <a:r>
              <a:rPr lang="en-US" altLang="zh-CN" sz="2400" b="1" dirty="0" err="1">
                <a:solidFill>
                  <a:schemeClr val="tx1"/>
                </a:solidFill>
                <a:latin typeface="仿宋" panose="02010609060101010101" pitchFamily="49" charset="-122"/>
                <a:ea typeface="仿宋" panose="02010609060101010101" pitchFamily="49" charset="-122"/>
              </a:rPr>
              <a:t>JCheckBox</a:t>
            </a:r>
            <a:r>
              <a:rPr lang="zh-CN" altLang="en-US" sz="2400" b="1" dirty="0">
                <a:solidFill>
                  <a:schemeClr val="tx1"/>
                </a:solidFill>
                <a:latin typeface="仿宋" panose="02010609060101010101" pitchFamily="49" charset="-122"/>
                <a:ea typeface="仿宋" panose="02010609060101010101" pitchFamily="49" charset="-122"/>
              </a:rPr>
              <a:t>、下拉列表</a:t>
            </a:r>
            <a:r>
              <a:rPr lang="en-US" altLang="zh-CN" sz="2400" b="1" dirty="0" err="1">
                <a:solidFill>
                  <a:schemeClr val="tx1"/>
                </a:solidFill>
                <a:latin typeface="仿宋" panose="02010609060101010101" pitchFamily="49" charset="-122"/>
                <a:ea typeface="仿宋" panose="02010609060101010101" pitchFamily="49" charset="-122"/>
              </a:rPr>
              <a:t>JComboBox</a:t>
            </a:r>
            <a:r>
              <a:rPr lang="zh-CN" altLang="en-US" sz="2400" b="1" dirty="0">
                <a:solidFill>
                  <a:schemeClr val="tx1"/>
                </a:solidFill>
                <a:latin typeface="仿宋" panose="02010609060101010101" pitchFamily="49" charset="-122"/>
                <a:ea typeface="仿宋" panose="02010609060101010101" pitchFamily="49" charset="-122"/>
              </a:rPr>
              <a:t>、菜单项</a:t>
            </a:r>
            <a:r>
              <a:rPr lang="en-US" altLang="zh-CN" sz="2400" b="1" dirty="0" err="1">
                <a:solidFill>
                  <a:schemeClr val="tx1"/>
                </a:solidFill>
                <a:latin typeface="仿宋" panose="02010609060101010101" pitchFamily="49" charset="-122"/>
                <a:ea typeface="仿宋" panose="02010609060101010101" pitchFamily="49" charset="-122"/>
              </a:rPr>
              <a:t>JMenuItem</a:t>
            </a:r>
            <a:r>
              <a:rPr lang="zh-CN" altLang="en-US" sz="2400" b="1" dirty="0">
                <a:solidFill>
                  <a:schemeClr val="tx1"/>
                </a:solidFill>
                <a:latin typeface="仿宋" panose="02010609060101010101" pitchFamily="49" charset="-122"/>
                <a:ea typeface="仿宋" panose="02010609060101010101" pitchFamily="49" charset="-122"/>
              </a:rPr>
              <a:t>等。</a:t>
            </a:r>
            <a:r>
              <a:rPr lang="zh-CN" altLang="zh-CN" sz="2400" b="1" dirty="0">
                <a:solidFill>
                  <a:schemeClr val="tx1"/>
                </a:solidFill>
                <a:latin typeface="仿宋" panose="02010609060101010101" pitchFamily="49" charset="-122"/>
                <a:ea typeface="仿宋" panose="02010609060101010101" pitchFamily="49" charset="-122"/>
              </a:rPr>
              <a:t>选择框提供两种状态，一种是选中，另一种是未选中，对于注册了监视器的选择框，当用户的操作使得选择框从未选中状态变成选中状态或从选中状态变成未选中状态时就触发</a:t>
            </a:r>
            <a:r>
              <a:rPr lang="en-US" altLang="zh-CN" sz="2400" b="1" dirty="0" err="1">
                <a:solidFill>
                  <a:schemeClr val="tx1"/>
                </a:solidFill>
                <a:latin typeface="仿宋" panose="02010609060101010101" pitchFamily="49" charset="-122"/>
                <a:ea typeface="仿宋" panose="02010609060101010101" pitchFamily="49" charset="-122"/>
              </a:rPr>
              <a:t>ItemEvent</a:t>
            </a:r>
            <a:r>
              <a:rPr lang="zh-CN" altLang="zh-CN" sz="2400" b="1" dirty="0">
                <a:solidFill>
                  <a:schemeClr val="tx1"/>
                </a:solidFill>
                <a:latin typeface="仿宋" panose="02010609060101010101" pitchFamily="49" charset="-122"/>
                <a:ea typeface="仿宋" panose="02010609060101010101" pitchFamily="49" charset="-122"/>
              </a:rPr>
              <a:t>事件；同样，对于注册了监视器的下拉列表，如果用户按选中下拉列表中的某个选项，就会触发</a:t>
            </a:r>
            <a:r>
              <a:rPr lang="en-US" altLang="zh-CN" sz="2400" b="1" dirty="0" err="1">
                <a:solidFill>
                  <a:schemeClr val="tx1"/>
                </a:solidFill>
                <a:latin typeface="仿宋" panose="02010609060101010101" pitchFamily="49" charset="-122"/>
                <a:ea typeface="仿宋" panose="02010609060101010101" pitchFamily="49" charset="-122"/>
              </a:rPr>
              <a:t>ItemEvent</a:t>
            </a:r>
            <a:r>
              <a:rPr lang="zh-CN" altLang="zh-CN" sz="2400" b="1" dirty="0">
                <a:solidFill>
                  <a:schemeClr val="tx1"/>
                </a:solidFill>
                <a:latin typeface="仿宋" panose="02010609060101010101" pitchFamily="49" charset="-122"/>
                <a:ea typeface="仿宋" panose="02010609060101010101" pitchFamily="49" charset="-122"/>
              </a:rPr>
              <a:t>事件</a:t>
            </a:r>
            <a:r>
              <a:rPr lang="zh-CN" altLang="en-US" sz="2400" b="1" dirty="0">
                <a:solidFill>
                  <a:schemeClr val="tx1"/>
                </a:solidFill>
                <a:latin typeface="仿宋" panose="02010609060101010101" pitchFamily="49" charset="-122"/>
                <a:ea typeface="仿宋" panose="02010609060101010101" pitchFamily="49" charset="-122"/>
              </a:rPr>
              <a:t>。</a:t>
            </a:r>
          </a:p>
          <a:p>
            <a:pPr marL="0" indent="719856">
              <a:buNone/>
            </a:pPr>
            <a:endParaRPr lang="zh-CN" altLang="en-US" sz="24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75716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par>
                          <p:cTn id="13" fill="hold">
                            <p:stCondLst>
                              <p:cond delay="500"/>
                            </p:stCondLst>
                            <p:childTnLst>
                              <p:par>
                                <p:cTn id="14" presetID="6" presetClass="entr" presetSubtype="32"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ircle(out)">
                                      <p:cBhvr>
                                        <p:cTn id="16" dur="2000"/>
                                        <p:tgtEl>
                                          <p:spTgt spid="7"/>
                                        </p:tgtEl>
                                      </p:cBhvr>
                                    </p:animEffect>
                                  </p:childTnLst>
                                </p:cTn>
                              </p:par>
                            </p:childTnLst>
                          </p:cTn>
                        </p:par>
                        <p:par>
                          <p:cTn id="17" fill="hold">
                            <p:stCondLst>
                              <p:cond delay="2500"/>
                            </p:stCondLst>
                            <p:childTnLst>
                              <p:par>
                                <p:cTn id="18" presetID="2" presetClass="entr" presetSubtype="2"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P spid="12"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ItemEvent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a:t>
              </a:r>
            </a:p>
          </p:txBody>
        </p:sp>
      </p:grpSp>
      <p:sp>
        <p:nvSpPr>
          <p:cNvPr id="7" name="矩形 6">
            <a:extLst>
              <a:ext uri="{FF2B5EF4-FFF2-40B4-BE49-F238E27FC236}">
                <a16:creationId xmlns:a16="http://schemas.microsoft.com/office/drawing/2014/main" id="{81AD32B0-5BD7-469D-B6D4-2F8AC486A743}"/>
              </a:ext>
            </a:extLst>
          </p:cNvPr>
          <p:cNvSpPr/>
          <p:nvPr/>
        </p:nvSpPr>
        <p:spPr>
          <a:xfrm>
            <a:off x="-630" y="2276585"/>
            <a:ext cx="12187591" cy="46201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3" name="组合 12">
            <a:extLst>
              <a:ext uri="{FF2B5EF4-FFF2-40B4-BE49-F238E27FC236}">
                <a16:creationId xmlns:a16="http://schemas.microsoft.com/office/drawing/2014/main" id="{A6603571-1A88-4A3C-9499-388466120C32}"/>
              </a:ext>
            </a:extLst>
          </p:cNvPr>
          <p:cNvGrpSpPr/>
          <p:nvPr/>
        </p:nvGrpSpPr>
        <p:grpSpPr>
          <a:xfrm>
            <a:off x="-631" y="2288749"/>
            <a:ext cx="12187591" cy="543168"/>
            <a:chOff x="0" y="2962700"/>
            <a:chExt cx="12190412" cy="543294"/>
          </a:xfrm>
        </p:grpSpPr>
        <p:sp>
          <p:nvSpPr>
            <p:cNvPr id="14" name="Freeform 3">
              <a:extLst>
                <a:ext uri="{FF2B5EF4-FFF2-40B4-BE49-F238E27FC236}">
                  <a16:creationId xmlns:a16="http://schemas.microsoft.com/office/drawing/2014/main" id="{66FBCECA-7972-44F7-B531-8EE1DC196BC8}"/>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C3780657-AF01-4242-97BC-CE71DEC03940}"/>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．注册监视器</a:t>
              </a:r>
            </a:p>
          </p:txBody>
        </p:sp>
      </p:grpSp>
      <p:sp>
        <p:nvSpPr>
          <p:cNvPr id="16" name="内容占位符 2">
            <a:extLst>
              <a:ext uri="{FF2B5EF4-FFF2-40B4-BE49-F238E27FC236}">
                <a16:creationId xmlns:a16="http://schemas.microsoft.com/office/drawing/2014/main" id="{68DB7560-7674-4C8C-BB75-95E6A72C9B4C}"/>
              </a:ext>
            </a:extLst>
          </p:cNvPr>
          <p:cNvSpPr txBox="1">
            <a:spLocks/>
          </p:cNvSpPr>
          <p:nvPr/>
        </p:nvSpPr>
        <p:spPr>
          <a:xfrm>
            <a:off x="903895" y="2920919"/>
            <a:ext cx="10378537" cy="152447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zh-CN" sz="2400" b="1" dirty="0">
                <a:solidFill>
                  <a:schemeClr val="tx1"/>
                </a:solidFill>
                <a:latin typeface="仿宋" panose="02010609060101010101" pitchFamily="49" charset="-122"/>
                <a:ea typeface="仿宋" panose="02010609060101010101" pitchFamily="49" charset="-122"/>
              </a:rPr>
              <a:t>能触发</a:t>
            </a:r>
            <a:r>
              <a:rPr lang="en-US" altLang="zh-CN" sz="2400" b="1" dirty="0" err="1">
                <a:solidFill>
                  <a:schemeClr val="tx1"/>
                </a:solidFill>
                <a:latin typeface="仿宋" panose="02010609060101010101" pitchFamily="49" charset="-122"/>
                <a:ea typeface="仿宋" panose="02010609060101010101" pitchFamily="49" charset="-122"/>
              </a:rPr>
              <a:t>ItemEvent</a:t>
            </a:r>
            <a:r>
              <a:rPr lang="zh-CN" altLang="zh-CN" sz="2400" b="1" dirty="0">
                <a:solidFill>
                  <a:schemeClr val="tx1"/>
                </a:solidFill>
                <a:latin typeface="仿宋" panose="02010609060101010101" pitchFamily="49" charset="-122"/>
                <a:ea typeface="仿宋" panose="02010609060101010101" pitchFamily="49" charset="-122"/>
              </a:rPr>
              <a:t>事件的组件使用方法：</a:t>
            </a:r>
          </a:p>
          <a:p>
            <a:pPr marL="0" indent="0">
              <a:buNone/>
            </a:pPr>
            <a:r>
              <a:rPr lang="en-US" altLang="zh-CN" sz="2400" b="1" dirty="0">
                <a:solidFill>
                  <a:schemeClr val="tx1"/>
                </a:solidFill>
                <a:latin typeface="仿宋" panose="02010609060101010101" pitchFamily="49" charset="-122"/>
                <a:ea typeface="仿宋" panose="02010609060101010101" pitchFamily="49" charset="-122"/>
              </a:rPr>
              <a:t>       </a:t>
            </a:r>
            <a:r>
              <a:rPr lang="en-US" altLang="zh-CN" sz="2400" b="1" dirty="0" err="1">
                <a:solidFill>
                  <a:schemeClr val="tx1"/>
                </a:solidFill>
                <a:latin typeface="仿宋" panose="02010609060101010101" pitchFamily="49" charset="-122"/>
                <a:ea typeface="仿宋" panose="02010609060101010101" pitchFamily="49" charset="-122"/>
              </a:rPr>
              <a:t>addItemListener</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dirty="0" err="1">
                <a:solidFill>
                  <a:schemeClr val="tx1"/>
                </a:solidFill>
                <a:latin typeface="仿宋" panose="02010609060101010101" pitchFamily="49" charset="-122"/>
                <a:ea typeface="仿宋" panose="02010609060101010101" pitchFamily="49" charset="-122"/>
              </a:rPr>
              <a:t>ItemListener</a:t>
            </a:r>
            <a:r>
              <a:rPr lang="en-US" altLang="zh-CN" sz="2400" b="1" dirty="0">
                <a:solidFill>
                  <a:schemeClr val="tx1"/>
                </a:solidFill>
                <a:latin typeface="仿宋" panose="02010609060101010101" pitchFamily="49" charset="-122"/>
                <a:ea typeface="仿宋" panose="02010609060101010101" pitchFamily="49" charset="-122"/>
              </a:rPr>
              <a:t> listen)</a:t>
            </a:r>
          </a:p>
          <a:p>
            <a:pPr marL="0" indent="0">
              <a:buNone/>
            </a:pPr>
            <a:r>
              <a:rPr lang="zh-CN" altLang="zh-CN" sz="2400" b="1" dirty="0">
                <a:solidFill>
                  <a:schemeClr val="tx1"/>
                </a:solidFill>
                <a:latin typeface="仿宋" panose="02010609060101010101" pitchFamily="49" charset="-122"/>
                <a:ea typeface="仿宋" panose="02010609060101010101" pitchFamily="49" charset="-122"/>
              </a:rPr>
              <a:t>将实现</a:t>
            </a:r>
            <a:r>
              <a:rPr lang="en-US" altLang="zh-CN" sz="2400" b="1" dirty="0" err="1">
                <a:solidFill>
                  <a:schemeClr val="tx1"/>
                </a:solidFill>
                <a:latin typeface="仿宋" panose="02010609060101010101" pitchFamily="49" charset="-122"/>
                <a:ea typeface="仿宋" panose="02010609060101010101" pitchFamily="49" charset="-122"/>
              </a:rPr>
              <a:t>ItemListener</a:t>
            </a:r>
            <a:r>
              <a:rPr lang="zh-CN" altLang="zh-CN" sz="2400" b="1" dirty="0">
                <a:solidFill>
                  <a:schemeClr val="tx1"/>
                </a:solidFill>
                <a:latin typeface="仿宋" panose="02010609060101010101" pitchFamily="49" charset="-122"/>
                <a:ea typeface="仿宋" panose="02010609060101010101" pitchFamily="49" charset="-122"/>
              </a:rPr>
              <a:t>接口的类的实例注册为事件源的监视器</a:t>
            </a:r>
            <a:endParaRPr lang="zh-CN" altLang="en-US" sz="24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7495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6" presetClass="entr" presetSubtype="3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out)">
                                      <p:cBhvr>
                                        <p:cTn id="11" dur="2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500"/>
                            </p:stCondLst>
                            <p:childTnLst>
                              <p:par>
                                <p:cTn id="18" presetID="2" presetClass="entr" presetSubtype="2" fill="hold" grpId="0" nodeType="afterEffect">
                                  <p:stCondLst>
                                    <p:cond delay="0"/>
                                  </p:stCondLst>
                                  <p:childTnLst>
                                    <p:set>
                                      <p:cBhvr>
                                        <p:cTn id="19" dur="1" fill="hold">
                                          <p:stCondLst>
                                            <p:cond delay="0"/>
                                          </p:stCondLst>
                                        </p:cTn>
                                        <p:tgtEl>
                                          <p:spTgt spid="16">
                                            <p:txEl>
                                              <p:pRg st="0" end="0"/>
                                            </p:txEl>
                                          </p:spTgt>
                                        </p:tgtEl>
                                        <p:attrNameLst>
                                          <p:attrName>style.visibility</p:attrName>
                                        </p:attrNameLst>
                                      </p:cBhvr>
                                      <p:to>
                                        <p:strVal val="visible"/>
                                      </p:to>
                                    </p:set>
                                    <p:anim calcmode="lin" valueType="num">
                                      <p:cBhvr additive="base">
                                        <p:cTn id="20"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2" fill="hold" grpId="0" nodeType="afterEffect">
                                  <p:stCondLst>
                                    <p:cond delay="0"/>
                                  </p:stCondLst>
                                  <p:childTnLst>
                                    <p:set>
                                      <p:cBhvr>
                                        <p:cTn id="24" dur="1" fill="hold">
                                          <p:stCondLst>
                                            <p:cond delay="0"/>
                                          </p:stCondLst>
                                        </p:cTn>
                                        <p:tgtEl>
                                          <p:spTgt spid="16">
                                            <p:txEl>
                                              <p:pRg st="1" end="1"/>
                                            </p:txEl>
                                          </p:spTgt>
                                        </p:tgtEl>
                                        <p:attrNameLst>
                                          <p:attrName>style.visibility</p:attrName>
                                        </p:attrNameLst>
                                      </p:cBhvr>
                                      <p:to>
                                        <p:strVal val="visible"/>
                                      </p:to>
                                    </p:set>
                                    <p:anim calcmode="lin" valueType="num">
                                      <p:cBhvr additive="base">
                                        <p:cTn id="25" dur="500" fill="hold"/>
                                        <p:tgtEl>
                                          <p:spTgt spid="16">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2" fill="hold" grpId="0" nodeType="afterEffect">
                                  <p:stCondLst>
                                    <p:cond delay="0"/>
                                  </p:stCondLst>
                                  <p:childTnLst>
                                    <p:set>
                                      <p:cBhvr>
                                        <p:cTn id="29" dur="1" fill="hold">
                                          <p:stCondLst>
                                            <p:cond delay="0"/>
                                          </p:stCondLst>
                                        </p:cTn>
                                        <p:tgtEl>
                                          <p:spTgt spid="16">
                                            <p:txEl>
                                              <p:pRg st="2" end="2"/>
                                            </p:txEl>
                                          </p:spTgt>
                                        </p:tgtEl>
                                        <p:attrNameLst>
                                          <p:attrName>style.visibility</p:attrName>
                                        </p:attrNameLst>
                                      </p:cBhvr>
                                      <p:to>
                                        <p:strVal val="visible"/>
                                      </p:to>
                                    </p:set>
                                    <p:anim calcmode="lin" valueType="num">
                                      <p:cBhvr additive="base">
                                        <p:cTn id="30" dur="500" fill="hold"/>
                                        <p:tgtEl>
                                          <p:spTgt spid="16">
                                            <p:txEl>
                                              <p:pRg st="2" end="2"/>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P spid="16" grpId="0" uiExpand="1"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ItemEvent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a:t>
              </a:r>
            </a:p>
          </p:txBody>
        </p:sp>
      </p:grpSp>
      <p:sp>
        <p:nvSpPr>
          <p:cNvPr id="7" name="矩形 6">
            <a:extLst>
              <a:ext uri="{FF2B5EF4-FFF2-40B4-BE49-F238E27FC236}">
                <a16:creationId xmlns:a16="http://schemas.microsoft.com/office/drawing/2014/main" id="{81AD32B0-5BD7-469D-B6D4-2F8AC486A743}"/>
              </a:ext>
            </a:extLst>
          </p:cNvPr>
          <p:cNvSpPr/>
          <p:nvPr/>
        </p:nvSpPr>
        <p:spPr>
          <a:xfrm>
            <a:off x="-630" y="2276585"/>
            <a:ext cx="12187591" cy="46201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7" name="组合 16">
            <a:extLst>
              <a:ext uri="{FF2B5EF4-FFF2-40B4-BE49-F238E27FC236}">
                <a16:creationId xmlns:a16="http://schemas.microsoft.com/office/drawing/2014/main" id="{E04446A3-634E-44CF-9152-E8CF66D0F8DE}"/>
              </a:ext>
            </a:extLst>
          </p:cNvPr>
          <p:cNvGrpSpPr/>
          <p:nvPr/>
        </p:nvGrpSpPr>
        <p:grpSpPr>
          <a:xfrm>
            <a:off x="-631" y="2280649"/>
            <a:ext cx="12187591" cy="543168"/>
            <a:chOff x="0" y="2962700"/>
            <a:chExt cx="12190412" cy="543294"/>
          </a:xfrm>
        </p:grpSpPr>
        <p:sp>
          <p:nvSpPr>
            <p:cNvPr id="18" name="Freeform 3">
              <a:extLst>
                <a:ext uri="{FF2B5EF4-FFF2-40B4-BE49-F238E27FC236}">
                  <a16:creationId xmlns:a16="http://schemas.microsoft.com/office/drawing/2014/main" id="{63944FD3-2081-4365-A1BE-608BEBFD4C85}"/>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内容占位符 2">
              <a:extLst>
                <a:ext uri="{FF2B5EF4-FFF2-40B4-BE49-F238E27FC236}">
                  <a16:creationId xmlns:a16="http://schemas.microsoft.com/office/drawing/2014/main" id="{7FD83328-054E-40E6-9F10-DE9DFCB32CD6}"/>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ItemListener</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接口</a:t>
              </a:r>
            </a:p>
          </p:txBody>
        </p:sp>
      </p:grpSp>
      <p:sp>
        <p:nvSpPr>
          <p:cNvPr id="22" name="矩形 21">
            <a:extLst>
              <a:ext uri="{FF2B5EF4-FFF2-40B4-BE49-F238E27FC236}">
                <a16:creationId xmlns:a16="http://schemas.microsoft.com/office/drawing/2014/main" id="{57949BAE-66F4-41A8-814C-DE3030335789}"/>
              </a:ext>
            </a:extLst>
          </p:cNvPr>
          <p:cNvSpPr/>
          <p:nvPr/>
        </p:nvSpPr>
        <p:spPr>
          <a:xfrm>
            <a:off x="1643459" y="3063145"/>
            <a:ext cx="9202732" cy="2677656"/>
          </a:xfrm>
          <a:prstGeom prst="rect">
            <a:avLst/>
          </a:prstGeom>
        </p:spPr>
        <p:txBody>
          <a:bodyPr wrap="square">
            <a:spAutoFit/>
          </a:bodyPr>
          <a:lstStyle/>
          <a:p>
            <a:r>
              <a:rPr lang="zh-CN" altLang="zh-CN" sz="2400" b="1" dirty="0">
                <a:latin typeface="仿宋" panose="02010609060101010101" pitchFamily="49" charset="-122"/>
                <a:ea typeface="仿宋" panose="02010609060101010101" pitchFamily="49" charset="-122"/>
              </a:rPr>
              <a:t>该接口中只有一个方法</a:t>
            </a:r>
            <a:r>
              <a:rPr lang="en-US" altLang="zh-CN" sz="2400" b="1" dirty="0">
                <a:latin typeface="仿宋" panose="02010609060101010101" pitchFamily="49" charset="-122"/>
                <a:ea typeface="仿宋" panose="02010609060101010101" pitchFamily="49" charset="-122"/>
              </a:rPr>
              <a:t>:</a:t>
            </a:r>
          </a:p>
          <a:p>
            <a:r>
              <a:rPr lang="en-US" altLang="zh-CN" sz="2400" b="1" dirty="0">
                <a:solidFill>
                  <a:srgbClr val="C00000"/>
                </a:solidFill>
                <a:latin typeface="仿宋" panose="02010609060101010101" pitchFamily="49" charset="-122"/>
                <a:ea typeface="仿宋" panose="02010609060101010101" pitchFamily="49" charset="-122"/>
              </a:rPr>
              <a:t>public void </a:t>
            </a:r>
            <a:r>
              <a:rPr lang="en-US" altLang="zh-CN" sz="2400" b="1" dirty="0" err="1">
                <a:solidFill>
                  <a:srgbClr val="C00000"/>
                </a:solidFill>
                <a:latin typeface="仿宋" panose="02010609060101010101" pitchFamily="49" charset="-122"/>
                <a:ea typeface="仿宋" panose="02010609060101010101" pitchFamily="49" charset="-122"/>
              </a:rPr>
              <a:t>itemStateChanged</a:t>
            </a:r>
            <a:r>
              <a:rPr lang="en-US" altLang="zh-CN" sz="2400" b="1" dirty="0">
                <a:solidFill>
                  <a:srgbClr val="C00000"/>
                </a:solidFill>
                <a:latin typeface="仿宋" panose="02010609060101010101" pitchFamily="49" charset="-122"/>
                <a:ea typeface="仿宋" panose="02010609060101010101" pitchFamily="49" charset="-122"/>
              </a:rPr>
              <a:t>(</a:t>
            </a:r>
            <a:r>
              <a:rPr lang="en-US" altLang="zh-CN" sz="2400" b="1" dirty="0" err="1">
                <a:solidFill>
                  <a:srgbClr val="C00000"/>
                </a:solidFill>
                <a:latin typeface="仿宋" panose="02010609060101010101" pitchFamily="49" charset="-122"/>
                <a:ea typeface="仿宋" panose="02010609060101010101" pitchFamily="49" charset="-122"/>
              </a:rPr>
              <a:t>ItemEvent</a:t>
            </a:r>
            <a:r>
              <a:rPr lang="en-US" altLang="zh-CN" sz="2400" b="1" dirty="0">
                <a:solidFill>
                  <a:srgbClr val="C00000"/>
                </a:solidFill>
                <a:latin typeface="仿宋" panose="02010609060101010101" pitchFamily="49" charset="-122"/>
                <a:ea typeface="仿宋" panose="02010609060101010101" pitchFamily="49" charset="-122"/>
              </a:rPr>
              <a:t> e)</a:t>
            </a:r>
            <a:endParaRPr lang="zh-CN" altLang="zh-CN" sz="2400" b="1" dirty="0">
              <a:solidFill>
                <a:srgbClr val="C00000"/>
              </a:solidFill>
              <a:latin typeface="仿宋" panose="02010609060101010101" pitchFamily="49" charset="-122"/>
              <a:ea typeface="仿宋" panose="02010609060101010101" pitchFamily="49" charset="-122"/>
            </a:endParaRPr>
          </a:p>
          <a:p>
            <a:r>
              <a:rPr lang="zh-CN" altLang="zh-CN" sz="2400" b="1" dirty="0">
                <a:latin typeface="仿宋" panose="02010609060101010101" pitchFamily="49" charset="-122"/>
                <a:ea typeface="仿宋" panose="02010609060101010101" pitchFamily="49" charset="-122"/>
              </a:rPr>
              <a:t>事件源触发</a:t>
            </a:r>
            <a:r>
              <a:rPr lang="en-US" altLang="zh-CN" sz="2400" b="1" dirty="0" err="1">
                <a:latin typeface="仿宋" panose="02010609060101010101" pitchFamily="49" charset="-122"/>
                <a:ea typeface="仿宋" panose="02010609060101010101" pitchFamily="49" charset="-122"/>
              </a:rPr>
              <a:t>ItemEvent</a:t>
            </a:r>
            <a:r>
              <a:rPr lang="zh-CN" altLang="zh-CN" sz="2400" b="1" dirty="0">
                <a:latin typeface="仿宋" panose="02010609060101010101" pitchFamily="49" charset="-122"/>
                <a:ea typeface="仿宋" panose="02010609060101010101" pitchFamily="49" charset="-122"/>
              </a:rPr>
              <a:t>事件后，监视器将发现触发的</a:t>
            </a:r>
            <a:r>
              <a:rPr lang="en-US" altLang="zh-CN" sz="2400" b="1" dirty="0" err="1">
                <a:latin typeface="仿宋" panose="02010609060101010101" pitchFamily="49" charset="-122"/>
                <a:ea typeface="仿宋" panose="02010609060101010101" pitchFamily="49" charset="-122"/>
              </a:rPr>
              <a:t>ItemEvent</a:t>
            </a:r>
            <a:r>
              <a:rPr lang="zh-CN" altLang="zh-CN" sz="2400" b="1" dirty="0">
                <a:latin typeface="仿宋" panose="02010609060101010101" pitchFamily="49" charset="-122"/>
                <a:ea typeface="仿宋" panose="02010609060101010101" pitchFamily="49" charset="-122"/>
              </a:rPr>
              <a:t>事件，然后调用接口中的</a:t>
            </a:r>
            <a:r>
              <a:rPr lang="en-US" altLang="zh-CN" sz="2400" b="1" dirty="0" err="1">
                <a:latin typeface="仿宋" panose="02010609060101010101" pitchFamily="49" charset="-122"/>
                <a:ea typeface="仿宋" panose="02010609060101010101" pitchFamily="49" charset="-122"/>
              </a:rPr>
              <a:t>itemStateChanged</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ItemEvent</a:t>
            </a:r>
            <a:r>
              <a:rPr lang="en-US" altLang="zh-CN" sz="2400" b="1" dirty="0">
                <a:latin typeface="仿宋" panose="02010609060101010101" pitchFamily="49" charset="-122"/>
                <a:ea typeface="仿宋" panose="02010609060101010101" pitchFamily="49" charset="-122"/>
              </a:rPr>
              <a:t> e)</a:t>
            </a:r>
            <a:r>
              <a:rPr lang="zh-CN" altLang="zh-CN" sz="2400" b="1" dirty="0">
                <a:latin typeface="仿宋" panose="02010609060101010101" pitchFamily="49" charset="-122"/>
                <a:ea typeface="仿宋" panose="02010609060101010101" pitchFamily="49" charset="-122"/>
              </a:rPr>
              <a:t>方法对发生的事件作出处理。当监视器调用</a:t>
            </a:r>
            <a:r>
              <a:rPr lang="en-US" altLang="zh-CN" sz="2400" b="1" dirty="0" err="1">
                <a:latin typeface="仿宋" panose="02010609060101010101" pitchFamily="49" charset="-122"/>
                <a:ea typeface="仿宋" panose="02010609060101010101" pitchFamily="49" charset="-122"/>
              </a:rPr>
              <a:t>itemStateChanged</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ItemEvent</a:t>
            </a:r>
            <a:r>
              <a:rPr lang="en-US" altLang="zh-CN" sz="2400" b="1" dirty="0">
                <a:latin typeface="仿宋" panose="02010609060101010101" pitchFamily="49" charset="-122"/>
                <a:ea typeface="仿宋" panose="02010609060101010101" pitchFamily="49" charset="-122"/>
              </a:rPr>
              <a:t> e)</a:t>
            </a:r>
            <a:r>
              <a:rPr lang="zh-CN" altLang="zh-CN" sz="2400" b="1" dirty="0">
                <a:latin typeface="仿宋" panose="02010609060101010101" pitchFamily="49" charset="-122"/>
                <a:ea typeface="仿宋" panose="02010609060101010101" pitchFamily="49" charset="-122"/>
              </a:rPr>
              <a:t>方法时，</a:t>
            </a:r>
            <a:r>
              <a:rPr lang="en-US" altLang="zh-CN" sz="2400" b="1" dirty="0" err="1">
                <a:latin typeface="仿宋" panose="02010609060101010101" pitchFamily="49" charset="-122"/>
                <a:ea typeface="仿宋" panose="02010609060101010101" pitchFamily="49" charset="-122"/>
              </a:rPr>
              <a:t>ItemEvent</a:t>
            </a:r>
            <a:r>
              <a:rPr lang="zh-CN" altLang="zh-CN" sz="2400" b="1" dirty="0">
                <a:latin typeface="仿宋" panose="02010609060101010101" pitchFamily="49" charset="-122"/>
                <a:ea typeface="仿宋" panose="02010609060101010101" pitchFamily="49" charset="-122"/>
              </a:rPr>
              <a:t>类事先创建的事件对象就会传递给该方法的参数</a:t>
            </a:r>
            <a:r>
              <a:rPr lang="en-US" altLang="zh-CN" sz="2400" b="1" dirty="0">
                <a:latin typeface="仿宋" panose="02010609060101010101" pitchFamily="49" charset="-122"/>
                <a:ea typeface="仿宋" panose="02010609060101010101" pitchFamily="49" charset="-122"/>
              </a:rPr>
              <a:t>e</a:t>
            </a:r>
            <a:r>
              <a:rPr lang="zh-CN" altLang="zh-CN" sz="2400" b="1" dirty="0">
                <a:latin typeface="仿宋" panose="02010609060101010101" pitchFamily="49" charset="-122"/>
                <a:ea typeface="仿宋" panose="02010609060101010101" pitchFamily="49" charset="-122"/>
              </a:rPr>
              <a:t>。</a:t>
            </a:r>
          </a:p>
          <a:p>
            <a:endParaRPr lang="zh-CN" altLang="en-US"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219312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6" presetClass="entr" presetSubtype="3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out)">
                                      <p:cBhvr>
                                        <p:cTn id="11" dur="2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6650163F-6384-409B-B4DC-543FC4CAF71F}"/>
              </a:ext>
            </a:extLst>
          </p:cNvPr>
          <p:cNvGrpSpPr/>
          <p:nvPr/>
        </p:nvGrpSpPr>
        <p:grpSpPr>
          <a:xfrm>
            <a:off x="0" y="5669281"/>
            <a:ext cx="12645479" cy="1188720"/>
            <a:chOff x="0" y="5715794"/>
            <a:chExt cx="12648406" cy="1151964"/>
          </a:xfrm>
        </p:grpSpPr>
        <p:sp>
          <p:nvSpPr>
            <p:cNvPr id="24" name="矩形 23">
              <a:extLst>
                <a:ext uri="{FF2B5EF4-FFF2-40B4-BE49-F238E27FC236}">
                  <a16:creationId xmlns:a16="http://schemas.microsoft.com/office/drawing/2014/main" id="{CB4D088B-54D2-44D9-ACE5-34D1C438D2A3}"/>
                </a:ext>
              </a:extLst>
            </p:cNvPr>
            <p:cNvSpPr/>
            <p:nvPr/>
          </p:nvSpPr>
          <p:spPr>
            <a:xfrm>
              <a:off x="0" y="5715794"/>
              <a:ext cx="12192000" cy="11519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25" name="组合 24">
              <a:extLst>
                <a:ext uri="{FF2B5EF4-FFF2-40B4-BE49-F238E27FC236}">
                  <a16:creationId xmlns:a16="http://schemas.microsoft.com/office/drawing/2014/main" id="{CA719112-A06F-41E5-993B-CC54962B55F4}"/>
                </a:ext>
              </a:extLst>
            </p:cNvPr>
            <p:cNvGrpSpPr/>
            <p:nvPr/>
          </p:nvGrpSpPr>
          <p:grpSpPr>
            <a:xfrm>
              <a:off x="637556" y="5868194"/>
              <a:ext cx="12010850" cy="533400"/>
              <a:chOff x="637556" y="6005506"/>
              <a:chExt cx="12010850" cy="533400"/>
            </a:xfrm>
          </p:grpSpPr>
          <p:grpSp>
            <p:nvGrpSpPr>
              <p:cNvPr id="26" name="组合 25">
                <a:extLst>
                  <a:ext uri="{FF2B5EF4-FFF2-40B4-BE49-F238E27FC236}">
                    <a16:creationId xmlns:a16="http://schemas.microsoft.com/office/drawing/2014/main" id="{1B9DFD70-86F7-4BD1-A8CD-8D6891AFA3E4}"/>
                  </a:ext>
                </a:extLst>
              </p:cNvPr>
              <p:cNvGrpSpPr/>
              <p:nvPr/>
            </p:nvGrpSpPr>
            <p:grpSpPr>
              <a:xfrm>
                <a:off x="637556" y="6007093"/>
                <a:ext cx="352250" cy="455613"/>
                <a:chOff x="5326238" y="1507325"/>
                <a:chExt cx="352250" cy="455613"/>
              </a:xfrm>
              <a:solidFill>
                <a:srgbClr val="FFFF00"/>
              </a:solidFill>
            </p:grpSpPr>
            <p:sp>
              <p:nvSpPr>
                <p:cNvPr id="28" name="Freeform 125">
                  <a:extLst>
                    <a:ext uri="{FF2B5EF4-FFF2-40B4-BE49-F238E27FC236}">
                      <a16:creationId xmlns:a16="http://schemas.microsoft.com/office/drawing/2014/main" id="{7B72C0F9-A973-42DD-9F56-B67EF5DB593C}"/>
                    </a:ext>
                  </a:extLst>
                </p:cNvPr>
                <p:cNvSpPr>
                  <a:spLocks noEditPoints="1"/>
                </p:cNvSpPr>
                <p:nvPr/>
              </p:nvSpPr>
              <p:spPr bwMode="auto">
                <a:xfrm>
                  <a:off x="5326238" y="1507325"/>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29" name="Freeform 126">
                  <a:extLst>
                    <a:ext uri="{FF2B5EF4-FFF2-40B4-BE49-F238E27FC236}">
                      <a16:creationId xmlns:a16="http://schemas.microsoft.com/office/drawing/2014/main" id="{A60BF23F-3051-429E-A017-28C608632224}"/>
                    </a:ext>
                  </a:extLst>
                </p:cNvPr>
                <p:cNvSpPr>
                  <a:spLocks noEditPoints="1"/>
                </p:cNvSpPr>
                <p:nvPr/>
              </p:nvSpPr>
              <p:spPr bwMode="auto">
                <a:xfrm>
                  <a:off x="5451650" y="1699413"/>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27" name="内容占位符 2">
                <a:extLst>
                  <a:ext uri="{FF2B5EF4-FFF2-40B4-BE49-F238E27FC236}">
                    <a16:creationId xmlns:a16="http://schemas.microsoft.com/office/drawing/2014/main" id="{84DB2033-2C94-43FD-B774-352410598181}"/>
                  </a:ext>
                </a:extLst>
              </p:cNvPr>
              <p:cNvSpPr txBox="1">
                <a:spLocks/>
              </p:cNvSpPr>
              <p:nvPr/>
            </p:nvSpPr>
            <p:spPr>
              <a:xfrm>
                <a:off x="989807" y="6005506"/>
                <a:ext cx="11658599"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8.14】</a:t>
                </a:r>
                <a:r>
                  <a:rPr lang="zh-CN" altLang="en-US" sz="2400" b="1" dirty="0">
                    <a:solidFill>
                      <a:schemeClr val="bg1"/>
                    </a:solidFill>
                    <a:latin typeface="仿宋" panose="02010609060101010101" pitchFamily="49" charset="-122"/>
                    <a:ea typeface="仿宋" panose="02010609060101010101" pitchFamily="49" charset="-122"/>
                  </a:rPr>
                  <a:t>设计一个图形用户界面，并设置相应的监视器对组件进行监听。  </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Example8_14.java</a:t>
                </a:r>
                <a:endParaRPr lang="en-US" altLang="zh-CN" sz="2400" b="1" dirty="0">
                  <a:solidFill>
                    <a:srgbClr val="FFFF00"/>
                  </a:solidFill>
                  <a:latin typeface="仿宋" panose="02010609060101010101" pitchFamily="49" charset="-122"/>
                  <a:ea typeface="仿宋" panose="02010609060101010101" pitchFamily="49" charset="-122"/>
                </a:endParaRPr>
              </a:p>
            </p:txBody>
          </p:sp>
        </p:grpSp>
      </p:gr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ItemEvent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a:t>
              </a:r>
            </a:p>
          </p:txBody>
        </p:sp>
      </p:grpSp>
      <p:grpSp>
        <p:nvGrpSpPr>
          <p:cNvPr id="18" name="组合 17">
            <a:extLst>
              <a:ext uri="{FF2B5EF4-FFF2-40B4-BE49-F238E27FC236}">
                <a16:creationId xmlns:a16="http://schemas.microsoft.com/office/drawing/2014/main" id="{2E1D496D-13AA-4BDC-B3F9-3C9579CDF303}"/>
              </a:ext>
            </a:extLst>
          </p:cNvPr>
          <p:cNvGrpSpPr/>
          <p:nvPr/>
        </p:nvGrpSpPr>
        <p:grpSpPr>
          <a:xfrm>
            <a:off x="0" y="1757149"/>
            <a:ext cx="12187591" cy="543168"/>
            <a:chOff x="0" y="2962700"/>
            <a:chExt cx="12190412" cy="543294"/>
          </a:xfrm>
        </p:grpSpPr>
        <p:sp>
          <p:nvSpPr>
            <p:cNvPr id="20" name="Freeform 3">
              <a:extLst>
                <a:ext uri="{FF2B5EF4-FFF2-40B4-BE49-F238E27FC236}">
                  <a16:creationId xmlns:a16="http://schemas.microsoft.com/office/drawing/2014/main" id="{A470E24B-5A21-4AB8-A193-FA39A4211BE6}"/>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21" name="内容占位符 2">
              <a:extLst>
                <a:ext uri="{FF2B5EF4-FFF2-40B4-BE49-F238E27FC236}">
                  <a16:creationId xmlns:a16="http://schemas.microsoft.com/office/drawing/2014/main" id="{5D234D72-FC42-4AC3-9CA9-B6846D77B20D}"/>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ItemEvent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a:t>
              </a:r>
            </a:p>
          </p:txBody>
        </p:sp>
      </p:grpSp>
      <p:sp>
        <p:nvSpPr>
          <p:cNvPr id="22" name="内容占位符 2">
            <a:extLst>
              <a:ext uri="{FF2B5EF4-FFF2-40B4-BE49-F238E27FC236}">
                <a16:creationId xmlns:a16="http://schemas.microsoft.com/office/drawing/2014/main" id="{A40B16BF-DE9E-4718-831E-C2187C37E236}"/>
              </a:ext>
            </a:extLst>
          </p:cNvPr>
          <p:cNvSpPr txBox="1">
            <a:spLocks/>
          </p:cNvSpPr>
          <p:nvPr/>
        </p:nvSpPr>
        <p:spPr>
          <a:xfrm>
            <a:off x="637408" y="2258358"/>
            <a:ext cx="10565275" cy="346989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buNone/>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ItemEvent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类用于产生项目状态改变事件的对象，该类的常用方法有：</a:t>
            </a:r>
          </a:p>
          <a:p>
            <a:pPr marL="0" indent="1347518">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public Object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getItem</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p>
          <a:p>
            <a:pPr marL="0" indent="1347518">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public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int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getStateChange</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p>
          <a:p>
            <a:pPr marL="0" indent="1347518">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public String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paramString</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p>
          <a:p>
            <a:pPr marL="0" indent="0">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第一个方法可以获取受事件影响的对象；</a:t>
            </a:r>
          </a:p>
          <a:p>
            <a:pPr marL="0" indent="0">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第二个方法可以获取状态更改的类型；</a:t>
            </a:r>
          </a:p>
          <a:p>
            <a:pPr marL="0" indent="0">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第三个方法获取标识此项事件的参数字符串。</a:t>
            </a:r>
          </a:p>
        </p:txBody>
      </p:sp>
    </p:spTree>
    <p:extLst>
      <p:ext uri="{BB962C8B-B14F-4D97-AF65-F5344CB8AC3E}">
        <p14:creationId xmlns:p14="http://schemas.microsoft.com/office/powerpoint/2010/main" val="176818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16" presetClass="entr" presetSubtype="21"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arn(inVertical)">
                                      <p:cBhvr>
                                        <p:cTn id="10" dur="500"/>
                                        <p:tgtEl>
                                          <p:spTgt spid="18"/>
                                        </p:tgtEl>
                                      </p:cBhvr>
                                    </p:animEffect>
                                  </p:childTnLst>
                                </p:cTn>
                              </p:par>
                            </p:childTnLst>
                          </p:cTn>
                        </p:par>
                        <p:par>
                          <p:cTn id="11" fill="hold">
                            <p:stCondLst>
                              <p:cond delay="500"/>
                            </p:stCondLst>
                            <p:childTnLst>
                              <p:par>
                                <p:cTn id="12" presetID="2" presetClass="entr" presetSubtype="3" fill="hold" grpId="0" nodeType="afterEffect">
                                  <p:stCondLst>
                                    <p:cond delay="0"/>
                                  </p:stCondLst>
                                  <p:childTnLst>
                                    <p:set>
                                      <p:cBhvr>
                                        <p:cTn id="13" dur="1" fill="hold">
                                          <p:stCondLst>
                                            <p:cond delay="0"/>
                                          </p:stCondLst>
                                        </p:cTn>
                                        <p:tgtEl>
                                          <p:spTgt spid="22">
                                            <p:txEl>
                                              <p:pRg st="0" end="0"/>
                                            </p:txEl>
                                          </p:spTgt>
                                        </p:tgtEl>
                                        <p:attrNameLst>
                                          <p:attrName>style.visibility</p:attrName>
                                        </p:attrNameLst>
                                      </p:cBhvr>
                                      <p:to>
                                        <p:strVal val="visible"/>
                                      </p:to>
                                    </p:set>
                                    <p:anim calcmode="lin" valueType="num">
                                      <p:cBhvr additive="base">
                                        <p:cTn id="1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22">
                                            <p:txEl>
                                              <p:pRg st="1" end="1"/>
                                            </p:txEl>
                                          </p:spTgt>
                                        </p:tgtEl>
                                        <p:attrNameLst>
                                          <p:attrName>style.visibility</p:attrName>
                                        </p:attrNameLst>
                                      </p:cBhvr>
                                      <p:to>
                                        <p:strVal val="visible"/>
                                      </p:to>
                                    </p:set>
                                    <p:anim calcmode="lin" valueType="num">
                                      <p:cBhvr additive="base">
                                        <p:cTn id="20" dur="500" fill="hold"/>
                                        <p:tgtEl>
                                          <p:spTgt spid="22">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22">
                                            <p:txEl>
                                              <p:pRg st="1" end="1"/>
                                            </p:txEl>
                                          </p:spTgt>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2" presetClass="entr" presetSubtype="2" fill="hold" grpId="0" nodeType="afterEffect">
                                  <p:stCondLst>
                                    <p:cond delay="0"/>
                                  </p:stCondLst>
                                  <p:childTnLst>
                                    <p:set>
                                      <p:cBhvr>
                                        <p:cTn id="24" dur="1" fill="hold">
                                          <p:stCondLst>
                                            <p:cond delay="0"/>
                                          </p:stCondLst>
                                        </p:cTn>
                                        <p:tgtEl>
                                          <p:spTgt spid="22">
                                            <p:txEl>
                                              <p:pRg st="2" end="2"/>
                                            </p:txEl>
                                          </p:spTgt>
                                        </p:tgtEl>
                                        <p:attrNameLst>
                                          <p:attrName>style.visibility</p:attrName>
                                        </p:attrNameLst>
                                      </p:cBhvr>
                                      <p:to>
                                        <p:strVal val="visible"/>
                                      </p:to>
                                    </p:set>
                                    <p:anim calcmode="lin" valueType="num">
                                      <p:cBhvr additive="base">
                                        <p:cTn id="25" dur="500" fill="hold"/>
                                        <p:tgtEl>
                                          <p:spTgt spid="22">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2">
                                            <p:txEl>
                                              <p:pRg st="2" end="2"/>
                                            </p:txEl>
                                          </p:spTgt>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2" presetClass="entr" presetSubtype="2" fill="hold" grpId="0" nodeType="afterEffect">
                                  <p:stCondLst>
                                    <p:cond delay="0"/>
                                  </p:stCondLst>
                                  <p:childTnLst>
                                    <p:set>
                                      <p:cBhvr>
                                        <p:cTn id="29" dur="1" fill="hold">
                                          <p:stCondLst>
                                            <p:cond delay="0"/>
                                          </p:stCondLst>
                                        </p:cTn>
                                        <p:tgtEl>
                                          <p:spTgt spid="22">
                                            <p:txEl>
                                              <p:pRg st="3" end="3"/>
                                            </p:txEl>
                                          </p:spTgt>
                                        </p:tgtEl>
                                        <p:attrNameLst>
                                          <p:attrName>style.visibility</p:attrName>
                                        </p:attrNameLst>
                                      </p:cBhvr>
                                      <p:to>
                                        <p:strVal val="visible"/>
                                      </p:to>
                                    </p:set>
                                    <p:anim calcmode="lin" valueType="num">
                                      <p:cBhvr additive="base">
                                        <p:cTn id="30" dur="500" fill="hold"/>
                                        <p:tgtEl>
                                          <p:spTgt spid="22">
                                            <p:txEl>
                                              <p:pRg st="3" end="3"/>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22">
                                            <p:txEl>
                                              <p:pRg st="3" end="3"/>
                                            </p:txEl>
                                          </p:spTgt>
                                        </p:tgtEl>
                                        <p:attrNameLst>
                                          <p:attrName>ppt_y</p:attrName>
                                        </p:attrNameLst>
                                      </p:cBhvr>
                                      <p:tavLst>
                                        <p:tav tm="0">
                                          <p:val>
                                            <p:strVal val="#ppt_y"/>
                                          </p:val>
                                        </p:tav>
                                        <p:tav tm="100000">
                                          <p:val>
                                            <p:strVal val="#ppt_y"/>
                                          </p:val>
                                        </p:tav>
                                      </p:tavLst>
                                    </p:anim>
                                  </p:childTnLst>
                                </p:cTn>
                              </p:par>
                            </p:childTnLst>
                          </p:cTn>
                        </p:par>
                        <p:par>
                          <p:cTn id="32" fill="hold">
                            <p:stCondLst>
                              <p:cond delay="1500"/>
                            </p:stCondLst>
                            <p:childTnLst>
                              <p:par>
                                <p:cTn id="33" presetID="2" presetClass="entr" presetSubtype="2" fill="hold" grpId="0" nodeType="afterEffect">
                                  <p:stCondLst>
                                    <p:cond delay="0"/>
                                  </p:stCondLst>
                                  <p:childTnLst>
                                    <p:set>
                                      <p:cBhvr>
                                        <p:cTn id="34" dur="1" fill="hold">
                                          <p:stCondLst>
                                            <p:cond delay="0"/>
                                          </p:stCondLst>
                                        </p:cTn>
                                        <p:tgtEl>
                                          <p:spTgt spid="22">
                                            <p:txEl>
                                              <p:pRg st="4" end="4"/>
                                            </p:txEl>
                                          </p:spTgt>
                                        </p:tgtEl>
                                        <p:attrNameLst>
                                          <p:attrName>style.visibility</p:attrName>
                                        </p:attrNameLst>
                                      </p:cBhvr>
                                      <p:to>
                                        <p:strVal val="visible"/>
                                      </p:to>
                                    </p:set>
                                    <p:anim calcmode="lin" valueType="num">
                                      <p:cBhvr additive="base">
                                        <p:cTn id="35" dur="500" fill="hold"/>
                                        <p:tgtEl>
                                          <p:spTgt spid="22">
                                            <p:txEl>
                                              <p:pRg st="4" end="4"/>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2">
                                            <p:txEl>
                                              <p:pRg st="4" end="4"/>
                                            </p:txEl>
                                          </p:spTgt>
                                        </p:tgtEl>
                                        <p:attrNameLst>
                                          <p:attrName>ppt_y</p:attrName>
                                        </p:attrNameLst>
                                      </p:cBhvr>
                                      <p:tavLst>
                                        <p:tav tm="0">
                                          <p:val>
                                            <p:strVal val="#ppt_y"/>
                                          </p:val>
                                        </p:tav>
                                        <p:tav tm="100000">
                                          <p:val>
                                            <p:strVal val="#ppt_y"/>
                                          </p:val>
                                        </p:tav>
                                      </p:tavLst>
                                    </p:anim>
                                  </p:childTnLst>
                                </p:cTn>
                              </p:par>
                            </p:childTnLst>
                          </p:cTn>
                        </p:par>
                        <p:par>
                          <p:cTn id="37" fill="hold">
                            <p:stCondLst>
                              <p:cond delay="2000"/>
                            </p:stCondLst>
                            <p:childTnLst>
                              <p:par>
                                <p:cTn id="38" presetID="2" presetClass="entr" presetSubtype="2" fill="hold" grpId="0" nodeType="afterEffect">
                                  <p:stCondLst>
                                    <p:cond delay="0"/>
                                  </p:stCondLst>
                                  <p:childTnLst>
                                    <p:set>
                                      <p:cBhvr>
                                        <p:cTn id="39" dur="1" fill="hold">
                                          <p:stCondLst>
                                            <p:cond delay="0"/>
                                          </p:stCondLst>
                                        </p:cTn>
                                        <p:tgtEl>
                                          <p:spTgt spid="22">
                                            <p:txEl>
                                              <p:pRg st="5" end="5"/>
                                            </p:txEl>
                                          </p:spTgt>
                                        </p:tgtEl>
                                        <p:attrNameLst>
                                          <p:attrName>style.visibility</p:attrName>
                                        </p:attrNameLst>
                                      </p:cBhvr>
                                      <p:to>
                                        <p:strVal val="visible"/>
                                      </p:to>
                                    </p:set>
                                    <p:anim calcmode="lin" valueType="num">
                                      <p:cBhvr additive="base">
                                        <p:cTn id="40" dur="500" fill="hold"/>
                                        <p:tgtEl>
                                          <p:spTgt spid="22">
                                            <p:txEl>
                                              <p:pRg st="5" end="5"/>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22">
                                            <p:txEl>
                                              <p:pRg st="5" end="5"/>
                                            </p:txEl>
                                          </p:spTgt>
                                        </p:tgtEl>
                                        <p:attrNameLst>
                                          <p:attrName>ppt_y</p:attrName>
                                        </p:attrNameLst>
                                      </p:cBhvr>
                                      <p:tavLst>
                                        <p:tav tm="0">
                                          <p:val>
                                            <p:strVal val="#ppt_y"/>
                                          </p:val>
                                        </p:tav>
                                        <p:tav tm="100000">
                                          <p:val>
                                            <p:strVal val="#ppt_y"/>
                                          </p:val>
                                        </p:tav>
                                      </p:tavLst>
                                    </p:anim>
                                  </p:childTnLst>
                                </p:cTn>
                              </p:par>
                            </p:childTnLst>
                          </p:cTn>
                        </p:par>
                        <p:par>
                          <p:cTn id="42" fill="hold">
                            <p:stCondLst>
                              <p:cond delay="2500"/>
                            </p:stCondLst>
                            <p:childTnLst>
                              <p:par>
                                <p:cTn id="43" presetID="2" presetClass="entr" presetSubtype="2" fill="hold" grpId="0" nodeType="afterEffect">
                                  <p:stCondLst>
                                    <p:cond delay="0"/>
                                  </p:stCondLst>
                                  <p:childTnLst>
                                    <p:set>
                                      <p:cBhvr>
                                        <p:cTn id="44" dur="1" fill="hold">
                                          <p:stCondLst>
                                            <p:cond delay="0"/>
                                          </p:stCondLst>
                                        </p:cTn>
                                        <p:tgtEl>
                                          <p:spTgt spid="22">
                                            <p:txEl>
                                              <p:pRg st="6" end="6"/>
                                            </p:txEl>
                                          </p:spTgt>
                                        </p:tgtEl>
                                        <p:attrNameLst>
                                          <p:attrName>style.visibility</p:attrName>
                                        </p:attrNameLst>
                                      </p:cBhvr>
                                      <p:to>
                                        <p:strVal val="visible"/>
                                      </p:to>
                                    </p:set>
                                    <p:anim calcmode="lin" valueType="num">
                                      <p:cBhvr additive="base">
                                        <p:cTn id="45" dur="500" fill="hold"/>
                                        <p:tgtEl>
                                          <p:spTgt spid="22">
                                            <p:txEl>
                                              <p:pRg st="6" end="6"/>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2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circle(in)">
                                      <p:cBhvr>
                                        <p:cTn id="51"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2" grpId="0" uiExpand="1"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ItemEvent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a:t>
              </a:r>
            </a:p>
          </p:txBody>
        </p:sp>
      </p:grpSp>
      <p:sp>
        <p:nvSpPr>
          <p:cNvPr id="7" name="矩形 6">
            <a:extLst>
              <a:ext uri="{FF2B5EF4-FFF2-40B4-BE49-F238E27FC236}">
                <a16:creationId xmlns:a16="http://schemas.microsoft.com/office/drawing/2014/main" id="{81AD32B0-5BD7-469D-B6D4-2F8AC486A743}"/>
              </a:ext>
            </a:extLst>
          </p:cNvPr>
          <p:cNvSpPr/>
          <p:nvPr/>
        </p:nvSpPr>
        <p:spPr>
          <a:xfrm>
            <a:off x="-630" y="2276585"/>
            <a:ext cx="12187591" cy="46201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06E8182C-84E3-4891-AECF-8FBFEF6A844E}"/>
              </a:ext>
            </a:extLst>
          </p:cNvPr>
          <p:cNvSpPr/>
          <p:nvPr/>
        </p:nvSpPr>
        <p:spPr>
          <a:xfrm>
            <a:off x="407639" y="2967429"/>
            <a:ext cx="6926947" cy="3416320"/>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rPr>
              <a:t>下例实现一个</a:t>
            </a:r>
            <a:r>
              <a:rPr lang="zh-CN" altLang="en-US" sz="2400" b="1" dirty="0">
                <a:latin typeface="仿宋" panose="02010609060101010101" pitchFamily="49" charset="-122"/>
                <a:ea typeface="仿宋" panose="02010609060101010101" pitchFamily="49" charset="-122"/>
                <a:hlinkClick r:id="rId2" action="ppaction://hlinkfile"/>
              </a:rPr>
              <a:t>简单的计算器</a:t>
            </a:r>
            <a:r>
              <a:rPr lang="zh-CN" altLang="en-US" sz="2400" dirty="0">
                <a:latin typeface="仿宋" panose="02010609060101010101" pitchFamily="49" charset="-122"/>
                <a:ea typeface="仿宋" panose="02010609060101010101" pitchFamily="49" charset="-122"/>
              </a:rPr>
              <a:t>，实现如下功能：</a:t>
            </a:r>
          </a:p>
          <a:p>
            <a:pPr marL="342900" indent="-342900">
              <a:buFont typeface="Wingdings" panose="05000000000000000000" pitchFamily="2" charset="2"/>
              <a:buChar char="ü"/>
            </a:pPr>
            <a:r>
              <a:rPr lang="zh-CN" altLang="en-US" sz="2400" dirty="0">
                <a:latin typeface="仿宋" panose="02010609060101010101" pitchFamily="49" charset="-122"/>
                <a:ea typeface="仿宋" panose="02010609060101010101" pitchFamily="49" charset="-122"/>
              </a:rPr>
              <a:t>用户两个文本框中输入参与运算的两个操作数。</a:t>
            </a:r>
          </a:p>
          <a:p>
            <a:pPr marL="342900" indent="-342900">
              <a:buFont typeface="Wingdings" panose="05000000000000000000" pitchFamily="2" charset="2"/>
              <a:buChar char="ü"/>
            </a:pPr>
            <a:r>
              <a:rPr lang="zh-CN" altLang="en-US" sz="2400" dirty="0">
                <a:latin typeface="仿宋" panose="02010609060101010101" pitchFamily="49" charset="-122"/>
                <a:ea typeface="仿宋" panose="02010609060101010101" pitchFamily="49" charset="-122"/>
              </a:rPr>
              <a:t>用户在下拉列选择运算符触发</a:t>
            </a:r>
            <a:r>
              <a:rPr lang="en-US" altLang="zh-CN" sz="2400" dirty="0" err="1">
                <a:latin typeface="仿宋" panose="02010609060101010101" pitchFamily="49" charset="-122"/>
                <a:ea typeface="仿宋" panose="02010609060101010101" pitchFamily="49" charset="-122"/>
              </a:rPr>
              <a:t>ItemEvent</a:t>
            </a:r>
            <a:r>
              <a:rPr lang="zh-CN" altLang="en-US" sz="2400" dirty="0">
                <a:latin typeface="仿宋" panose="02010609060101010101" pitchFamily="49" charset="-122"/>
                <a:ea typeface="仿宋" panose="02010609060101010101" pitchFamily="49" charset="-122"/>
              </a:rPr>
              <a:t>事件，</a:t>
            </a:r>
            <a:r>
              <a:rPr lang="en-US" altLang="zh-CN" sz="2400" dirty="0" err="1">
                <a:latin typeface="仿宋" panose="02010609060101010101" pitchFamily="49" charset="-122"/>
                <a:ea typeface="仿宋" panose="02010609060101010101" pitchFamily="49" charset="-122"/>
              </a:rPr>
              <a:t>ItemEvent</a:t>
            </a:r>
            <a:r>
              <a:rPr lang="zh-CN" altLang="en-US" sz="2400" dirty="0">
                <a:latin typeface="仿宋" panose="02010609060101010101" pitchFamily="49" charset="-122"/>
                <a:ea typeface="仿宋" panose="02010609060101010101" pitchFamily="49" charset="-122"/>
              </a:rPr>
              <a:t>事件的监视器</a:t>
            </a:r>
            <a:r>
              <a:rPr lang="en-US" altLang="zh-CN" sz="2400" dirty="0">
                <a:latin typeface="仿宋" panose="02010609060101010101" pitchFamily="49" charset="-122"/>
                <a:ea typeface="仿宋" panose="02010609060101010101" pitchFamily="49" charset="-122"/>
              </a:rPr>
              <a:t>operator</a:t>
            </a:r>
            <a:r>
              <a:rPr lang="zh-CN" altLang="en-US" sz="2400" dirty="0">
                <a:latin typeface="仿宋" panose="02010609060101010101" pitchFamily="49" charset="-122"/>
                <a:ea typeface="仿宋" panose="02010609060101010101" pitchFamily="49" charset="-122"/>
              </a:rPr>
              <a:t>获得运算符，并将运算符传递给</a:t>
            </a:r>
            <a:r>
              <a:rPr lang="en-US" altLang="zh-CN" sz="2400" dirty="0" err="1">
                <a:latin typeface="仿宋" panose="02010609060101010101" pitchFamily="49" charset="-122"/>
                <a:ea typeface="仿宋" panose="02010609060101010101" pitchFamily="49" charset="-122"/>
              </a:rPr>
              <a:t>ActionEvent</a:t>
            </a:r>
            <a:r>
              <a:rPr lang="zh-CN" altLang="en-US" sz="2400" dirty="0">
                <a:latin typeface="仿宋" panose="02010609060101010101" pitchFamily="49" charset="-122"/>
                <a:ea typeface="仿宋" panose="02010609060101010101" pitchFamily="49" charset="-122"/>
              </a:rPr>
              <a:t>事件的监视器</a:t>
            </a:r>
            <a:r>
              <a:rPr lang="en-US" altLang="zh-CN" sz="2400" dirty="0">
                <a:latin typeface="仿宋" panose="02010609060101010101" pitchFamily="49" charset="-122"/>
                <a:ea typeface="仿宋" panose="02010609060101010101" pitchFamily="49" charset="-122"/>
              </a:rPr>
              <a:t>computer.</a:t>
            </a:r>
          </a:p>
          <a:p>
            <a:pPr marL="342900" indent="-342900">
              <a:buFont typeface="Wingdings" panose="05000000000000000000" pitchFamily="2" charset="2"/>
              <a:buChar char="ü"/>
            </a:pPr>
            <a:r>
              <a:rPr lang="zh-CN" altLang="en-US" sz="2400" dirty="0">
                <a:latin typeface="仿宋" panose="02010609060101010101" pitchFamily="49" charset="-122"/>
                <a:ea typeface="仿宋" panose="02010609060101010101" pitchFamily="49" charset="-122"/>
              </a:rPr>
              <a:t>用户单击按钮触发</a:t>
            </a:r>
            <a:r>
              <a:rPr lang="en-US" altLang="zh-CN" sz="2400" dirty="0" err="1">
                <a:latin typeface="仿宋" panose="02010609060101010101" pitchFamily="49" charset="-122"/>
                <a:ea typeface="仿宋" panose="02010609060101010101" pitchFamily="49" charset="-122"/>
              </a:rPr>
              <a:t>ActionEvent</a:t>
            </a:r>
            <a:r>
              <a:rPr lang="zh-CN" altLang="en-US" sz="2400" dirty="0">
                <a:latin typeface="仿宋" panose="02010609060101010101" pitchFamily="49" charset="-122"/>
                <a:ea typeface="仿宋" panose="02010609060101010101" pitchFamily="49" charset="-122"/>
              </a:rPr>
              <a:t>事件，监视器</a:t>
            </a:r>
            <a:r>
              <a:rPr lang="en-US" altLang="zh-CN" sz="2400" dirty="0">
                <a:latin typeface="仿宋" panose="02010609060101010101" pitchFamily="49" charset="-122"/>
                <a:ea typeface="仿宋" panose="02010609060101010101" pitchFamily="49" charset="-122"/>
              </a:rPr>
              <a:t>computer</a:t>
            </a:r>
          </a:p>
          <a:p>
            <a:pPr marL="342900" indent="-342900">
              <a:buFont typeface="Wingdings" panose="05000000000000000000" pitchFamily="2" charset="2"/>
              <a:buChar char="ü"/>
            </a:pPr>
            <a:r>
              <a:rPr lang="zh-CN" altLang="en-US" sz="2400" dirty="0">
                <a:latin typeface="仿宋" panose="02010609060101010101" pitchFamily="49" charset="-122"/>
                <a:ea typeface="仿宋" panose="02010609060101010101" pitchFamily="49" charset="-122"/>
              </a:rPr>
              <a:t>给出运算结果。</a:t>
            </a:r>
          </a:p>
        </p:txBody>
      </p:sp>
      <p:pic>
        <p:nvPicPr>
          <p:cNvPr id="13" name="Picture 2">
            <a:extLst>
              <a:ext uri="{FF2B5EF4-FFF2-40B4-BE49-F238E27FC236}">
                <a16:creationId xmlns:a16="http://schemas.microsoft.com/office/drawing/2014/main" id="{0454DC86-707F-4666-A452-4B8058B42E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0061" y="3584186"/>
            <a:ext cx="3988208" cy="178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730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6" presetClass="entr" presetSubtype="3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out)">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FocusEvent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a:t>
              </a:r>
            </a:p>
          </p:txBody>
        </p:sp>
      </p:grpSp>
      <p:sp>
        <p:nvSpPr>
          <p:cNvPr id="7" name="矩形 6">
            <a:extLst>
              <a:ext uri="{FF2B5EF4-FFF2-40B4-BE49-F238E27FC236}">
                <a16:creationId xmlns:a16="http://schemas.microsoft.com/office/drawing/2014/main" id="{AB7DE72D-047F-4F64-8A95-55A4F5275774}"/>
              </a:ext>
            </a:extLst>
          </p:cNvPr>
          <p:cNvSpPr/>
          <p:nvPr/>
        </p:nvSpPr>
        <p:spPr>
          <a:xfrm>
            <a:off x="4409" y="2226054"/>
            <a:ext cx="12187591" cy="351803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9D34FE14-A79E-4481-9FFE-6EE3DD2D8243}"/>
              </a:ext>
            </a:extLst>
          </p:cNvPr>
          <p:cNvSpPr txBox="1">
            <a:spLocks/>
          </p:cNvSpPr>
          <p:nvPr/>
        </p:nvSpPr>
        <p:spPr>
          <a:xfrm>
            <a:off x="996007" y="1540412"/>
            <a:ext cx="10357194" cy="645596"/>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lnSpc>
                <a:spcPct val="130000"/>
              </a:lnSpc>
              <a:buNone/>
            </a:pPr>
            <a:r>
              <a:rPr lang="en-US" altLang="zh-CN" sz="2400" b="1" dirty="0" err="1">
                <a:solidFill>
                  <a:schemeClr val="tx1"/>
                </a:solidFill>
                <a:latin typeface="仿宋" panose="02010609060101010101" pitchFamily="49" charset="-122"/>
                <a:ea typeface="仿宋" panose="02010609060101010101" pitchFamily="49" charset="-122"/>
              </a:rPr>
              <a:t>FocusEvent</a:t>
            </a:r>
            <a:r>
              <a:rPr lang="zh-CN" altLang="en-US" sz="2400" b="1" dirty="0">
                <a:solidFill>
                  <a:schemeClr val="tx1"/>
                </a:solidFill>
                <a:latin typeface="仿宋" panose="02010609060101010101" pitchFamily="49" charset="-122"/>
                <a:ea typeface="仿宋" panose="02010609060101010101" pitchFamily="49" charset="-122"/>
              </a:rPr>
              <a:t>是焦点事件类。</a:t>
            </a:r>
          </a:p>
        </p:txBody>
      </p:sp>
      <p:grpSp>
        <p:nvGrpSpPr>
          <p:cNvPr id="9" name="组合 8">
            <a:extLst>
              <a:ext uri="{FF2B5EF4-FFF2-40B4-BE49-F238E27FC236}">
                <a16:creationId xmlns:a16="http://schemas.microsoft.com/office/drawing/2014/main" id="{0B4D25A5-3CC5-4077-966F-3F01D2196C87}"/>
              </a:ext>
            </a:extLst>
          </p:cNvPr>
          <p:cNvGrpSpPr/>
          <p:nvPr/>
        </p:nvGrpSpPr>
        <p:grpSpPr>
          <a:xfrm>
            <a:off x="2822" y="2226053"/>
            <a:ext cx="12187591" cy="543168"/>
            <a:chOff x="0" y="2962700"/>
            <a:chExt cx="12190412" cy="543294"/>
          </a:xfrm>
        </p:grpSpPr>
        <p:sp>
          <p:nvSpPr>
            <p:cNvPr id="10" name="Freeform 3">
              <a:extLst>
                <a:ext uri="{FF2B5EF4-FFF2-40B4-BE49-F238E27FC236}">
                  <a16:creationId xmlns:a16="http://schemas.microsoft.com/office/drawing/2014/main" id="{D1874556-FF29-495B-A577-012723C23962}"/>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11" name="内容占位符 2">
              <a:extLst>
                <a:ext uri="{FF2B5EF4-FFF2-40B4-BE49-F238E27FC236}">
                  <a16:creationId xmlns:a16="http://schemas.microsoft.com/office/drawing/2014/main" id="{19C02C72-EE5E-4957-84A3-F4B6FBCDB9D3}"/>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．事件源</a:t>
              </a:r>
            </a:p>
          </p:txBody>
        </p:sp>
      </p:grpSp>
      <p:sp>
        <p:nvSpPr>
          <p:cNvPr id="12" name="内容占位符 2">
            <a:extLst>
              <a:ext uri="{FF2B5EF4-FFF2-40B4-BE49-F238E27FC236}">
                <a16:creationId xmlns:a16="http://schemas.microsoft.com/office/drawing/2014/main" id="{676C31ED-BF4F-4DC3-B4A4-9D63BB03AAAB}"/>
              </a:ext>
            </a:extLst>
          </p:cNvPr>
          <p:cNvSpPr txBox="1">
            <a:spLocks/>
          </p:cNvSpPr>
          <p:nvPr/>
        </p:nvSpPr>
        <p:spPr>
          <a:xfrm>
            <a:off x="1034100" y="2870004"/>
            <a:ext cx="10378537" cy="72733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每个</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GUI</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组件都能够作为</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FocusEvent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焦点事件的事件源。</a:t>
            </a:r>
          </a:p>
        </p:txBody>
      </p:sp>
      <p:grpSp>
        <p:nvGrpSpPr>
          <p:cNvPr id="13" name="组合 12">
            <a:extLst>
              <a:ext uri="{FF2B5EF4-FFF2-40B4-BE49-F238E27FC236}">
                <a16:creationId xmlns:a16="http://schemas.microsoft.com/office/drawing/2014/main" id="{FE157AC9-A783-46B9-9A45-C884E8A73B40}"/>
              </a:ext>
            </a:extLst>
          </p:cNvPr>
          <p:cNvGrpSpPr/>
          <p:nvPr/>
        </p:nvGrpSpPr>
        <p:grpSpPr>
          <a:xfrm>
            <a:off x="2822" y="3673518"/>
            <a:ext cx="12187591" cy="543168"/>
            <a:chOff x="0" y="2962700"/>
            <a:chExt cx="12190412" cy="543294"/>
          </a:xfrm>
        </p:grpSpPr>
        <p:sp>
          <p:nvSpPr>
            <p:cNvPr id="14" name="Freeform 3">
              <a:extLst>
                <a:ext uri="{FF2B5EF4-FFF2-40B4-BE49-F238E27FC236}">
                  <a16:creationId xmlns:a16="http://schemas.microsoft.com/office/drawing/2014/main" id="{AEFA24F4-00F1-461E-8EFB-1FE0F15C107F}"/>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75A31976-5E53-4743-8E46-5451EEFA0429}"/>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．注册监视器</a:t>
              </a:r>
            </a:p>
          </p:txBody>
        </p:sp>
      </p:grpSp>
      <p:sp>
        <p:nvSpPr>
          <p:cNvPr id="16" name="内容占位符 2">
            <a:extLst>
              <a:ext uri="{FF2B5EF4-FFF2-40B4-BE49-F238E27FC236}">
                <a16:creationId xmlns:a16="http://schemas.microsoft.com/office/drawing/2014/main" id="{77F72D8D-82D0-41A6-8856-518102536E14}"/>
              </a:ext>
            </a:extLst>
          </p:cNvPr>
          <p:cNvSpPr txBox="1">
            <a:spLocks/>
          </p:cNvSpPr>
          <p:nvPr/>
        </p:nvSpPr>
        <p:spPr>
          <a:xfrm>
            <a:off x="992399" y="4282977"/>
            <a:ext cx="10378537" cy="228547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注册方法：</a:t>
            </a:r>
          </a:p>
          <a:p>
            <a:pPr marL="0" indent="719856">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addFocusListener</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FocusListener</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listener);</a:t>
            </a:r>
          </a:p>
        </p:txBody>
      </p:sp>
      <p:grpSp>
        <p:nvGrpSpPr>
          <p:cNvPr id="17" name="组合 16">
            <a:extLst>
              <a:ext uri="{FF2B5EF4-FFF2-40B4-BE49-F238E27FC236}">
                <a16:creationId xmlns:a16="http://schemas.microsoft.com/office/drawing/2014/main" id="{1B98B98A-7CB1-4F58-8878-961190D70D0D}"/>
              </a:ext>
            </a:extLst>
          </p:cNvPr>
          <p:cNvGrpSpPr/>
          <p:nvPr/>
        </p:nvGrpSpPr>
        <p:grpSpPr>
          <a:xfrm flipH="1">
            <a:off x="6576636" y="5484049"/>
            <a:ext cx="5440340" cy="1357633"/>
            <a:chOff x="897607" y="5043462"/>
            <a:chExt cx="5441599" cy="1357947"/>
          </a:xfrm>
        </p:grpSpPr>
        <p:sp>
          <p:nvSpPr>
            <p:cNvPr id="18" name="矩形 17">
              <a:extLst>
                <a:ext uri="{FF2B5EF4-FFF2-40B4-BE49-F238E27FC236}">
                  <a16:creationId xmlns:a16="http://schemas.microsoft.com/office/drawing/2014/main" id="{6B1E799A-B94E-4B0D-BA7F-A4680250D28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3AC4242D-F227-4AB0-B325-02E45B881C6B}"/>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D22C545C-03C8-4F47-B226-B05C55EC3E13}"/>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C713A727-6C86-4D4D-8652-F982855FCAA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18B9F8ED-99F7-4A17-997B-B6D52CFE28D3}"/>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658C28EA-156B-49CB-A5FE-75B5133E9F1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0E1D2092-094D-4985-91FF-1F1FFCA76A6C}"/>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646E8661-E292-4374-A8C2-BC0D3465B367}"/>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49A8528A-63B4-4DC1-9CDA-32FA889B2737}"/>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D8AB88F3-7E93-4DEB-946F-24949B3BA2D9}"/>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9164C29E-889D-4A62-9E9D-FC0AA0E26B6C}"/>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F8793683-FD10-45AE-8BFC-87A4B7B64D2C}"/>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379C167D-58B2-4D1C-81B8-7366A3970D56}"/>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4EA82163-65F8-4E14-A58B-4F64892758B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C1E2AB86-4FEC-4CF5-ADC7-69F4F4236C8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4072F779-F73E-45C2-BEB2-7788290A70FB}"/>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lumMod val="85000"/>
                  </a:schemeClr>
                </a:solidFill>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ADA83A79-E7E3-45B5-9C12-3494EF23B3E4}"/>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35423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FocusEvent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a:t>
              </a:r>
            </a:p>
          </p:txBody>
        </p:sp>
      </p:grpSp>
      <p:sp>
        <p:nvSpPr>
          <p:cNvPr id="7" name="矩形 6">
            <a:extLst>
              <a:ext uri="{FF2B5EF4-FFF2-40B4-BE49-F238E27FC236}">
                <a16:creationId xmlns:a16="http://schemas.microsoft.com/office/drawing/2014/main" id="{E287E2C3-3504-4BF1-84C3-B59F26CA1848}"/>
              </a:ext>
            </a:extLst>
          </p:cNvPr>
          <p:cNvSpPr/>
          <p:nvPr/>
        </p:nvSpPr>
        <p:spPr>
          <a:xfrm>
            <a:off x="1587" y="2218035"/>
            <a:ext cx="12187591" cy="319965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8" name="组合 7">
            <a:extLst>
              <a:ext uri="{FF2B5EF4-FFF2-40B4-BE49-F238E27FC236}">
                <a16:creationId xmlns:a16="http://schemas.microsoft.com/office/drawing/2014/main" id="{D387E1B0-D088-4208-9EAD-946A1E6B8F59}"/>
              </a:ext>
            </a:extLst>
          </p:cNvPr>
          <p:cNvGrpSpPr/>
          <p:nvPr/>
        </p:nvGrpSpPr>
        <p:grpSpPr>
          <a:xfrm>
            <a:off x="0" y="1837123"/>
            <a:ext cx="12187591" cy="543168"/>
            <a:chOff x="0" y="2962700"/>
            <a:chExt cx="12190412" cy="543294"/>
          </a:xfrm>
        </p:grpSpPr>
        <p:sp>
          <p:nvSpPr>
            <p:cNvPr id="9" name="Freeform 3">
              <a:extLst>
                <a:ext uri="{FF2B5EF4-FFF2-40B4-BE49-F238E27FC236}">
                  <a16:creationId xmlns:a16="http://schemas.microsoft.com/office/drawing/2014/main" id="{E0734A10-256B-46ED-B8AE-B40F41F470C9}"/>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10" name="内容占位符 2">
              <a:extLst>
                <a:ext uri="{FF2B5EF4-FFF2-40B4-BE49-F238E27FC236}">
                  <a16:creationId xmlns:a16="http://schemas.microsoft.com/office/drawing/2014/main" id="{738CE178-3986-4694-A15B-3897F1DD9A79}"/>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 </a:t>
              </a: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FocusListener</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接口</a:t>
              </a:r>
            </a:p>
          </p:txBody>
        </p:sp>
      </p:grpSp>
      <p:sp>
        <p:nvSpPr>
          <p:cNvPr id="11" name="内容占位符 2">
            <a:extLst>
              <a:ext uri="{FF2B5EF4-FFF2-40B4-BE49-F238E27FC236}">
                <a16:creationId xmlns:a16="http://schemas.microsoft.com/office/drawing/2014/main" id="{7FD66092-1AD5-45CC-9B68-DEC765800DB7}"/>
              </a:ext>
            </a:extLst>
          </p:cNvPr>
          <p:cNvSpPr txBox="1">
            <a:spLocks/>
          </p:cNvSpPr>
          <p:nvPr/>
        </p:nvSpPr>
        <p:spPr>
          <a:xfrm>
            <a:off x="608665" y="2481074"/>
            <a:ext cx="9065701" cy="126060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该接口中有</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2</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个方法：</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public void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focusGained</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FocusEvent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e)</a:t>
            </a:r>
          </a:p>
          <a:p>
            <a:pPr marL="0" indent="719856">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public void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focusLost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FocusEvent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e)</a:t>
            </a:r>
          </a:p>
          <a:p>
            <a:pPr marL="0" indent="719856">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第一个方法当组件从无焦点变成有焦点时调用该方法。</a:t>
            </a:r>
          </a:p>
          <a:p>
            <a:pPr marL="0" indent="719856">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第二个方法当组件从有焦点变成无焦点时调用该方法。</a:t>
            </a:r>
          </a:p>
        </p:txBody>
      </p:sp>
      <p:grpSp>
        <p:nvGrpSpPr>
          <p:cNvPr id="12" name="组合 11">
            <a:extLst>
              <a:ext uri="{FF2B5EF4-FFF2-40B4-BE49-F238E27FC236}">
                <a16:creationId xmlns:a16="http://schemas.microsoft.com/office/drawing/2014/main" id="{31E100D2-7D22-4691-80AD-F26FDC0600AB}"/>
              </a:ext>
            </a:extLst>
          </p:cNvPr>
          <p:cNvGrpSpPr/>
          <p:nvPr/>
        </p:nvGrpSpPr>
        <p:grpSpPr>
          <a:xfrm flipH="1">
            <a:off x="6573814" y="5576883"/>
            <a:ext cx="5440340" cy="1357633"/>
            <a:chOff x="897607" y="5043462"/>
            <a:chExt cx="5441599" cy="1357947"/>
          </a:xfrm>
        </p:grpSpPr>
        <p:sp>
          <p:nvSpPr>
            <p:cNvPr id="13" name="矩形 12">
              <a:extLst>
                <a:ext uri="{FF2B5EF4-FFF2-40B4-BE49-F238E27FC236}">
                  <a16:creationId xmlns:a16="http://schemas.microsoft.com/office/drawing/2014/main" id="{BB8BC4E0-10E3-4760-A01C-473E394E8B3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EE990461-0A57-40AB-9FDA-0A643283C52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EB04601D-49D7-42F8-8B82-0FAAEE46ABC6}"/>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5792CD41-0292-44DD-A585-3FE7018E8F76}"/>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00E31EB4-A262-47E7-AE50-66CF3E369B54}"/>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0656CEC5-61D5-4BB2-98E1-595A9E1B1EB3}"/>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7917F461-BB06-485E-9D14-2691358F3338}"/>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1A5EF465-9F52-445D-A2B2-FBEC25D6D7CF}"/>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38D0DEB7-AE03-4B17-81E3-04A3613BDFB9}"/>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9E8B08BF-BA7A-48C2-AB6C-CCB20DDCB1AE}"/>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AB5C99CF-547C-4C2B-87AA-DDE9650EDE0F}"/>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99A1B1BF-1A87-4C48-BF50-8F009647E20B}"/>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3DC02FF0-6F7E-4077-B96F-EC77590107F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CC2C091C-0EE3-4E26-AC8C-24C3FA2DE34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E2358536-DBB4-4856-AF94-B7C00A7B9DA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8E229266-594B-428B-96AB-93179E018775}"/>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lumMod val="85000"/>
                  </a:schemeClr>
                </a:solidFill>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5B457E28-D4F5-43AA-8E56-2239720763A4}"/>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72320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FocusEvent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a:t>
              </a:r>
            </a:p>
          </p:txBody>
        </p:sp>
      </p:grpSp>
      <p:sp>
        <p:nvSpPr>
          <p:cNvPr id="7" name="矩形 6">
            <a:extLst>
              <a:ext uri="{FF2B5EF4-FFF2-40B4-BE49-F238E27FC236}">
                <a16:creationId xmlns:a16="http://schemas.microsoft.com/office/drawing/2014/main" id="{915FFC61-3709-4E33-BE9C-8C0CE11699B2}"/>
              </a:ext>
            </a:extLst>
          </p:cNvPr>
          <p:cNvSpPr/>
          <p:nvPr/>
        </p:nvSpPr>
        <p:spPr>
          <a:xfrm>
            <a:off x="4409" y="2218035"/>
            <a:ext cx="12187591" cy="351803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8" name="组合 7">
            <a:extLst>
              <a:ext uri="{FF2B5EF4-FFF2-40B4-BE49-F238E27FC236}">
                <a16:creationId xmlns:a16="http://schemas.microsoft.com/office/drawing/2014/main" id="{F7AE8AF6-4CF8-4E94-80CE-07657809AF47}"/>
              </a:ext>
            </a:extLst>
          </p:cNvPr>
          <p:cNvGrpSpPr/>
          <p:nvPr/>
        </p:nvGrpSpPr>
        <p:grpSpPr>
          <a:xfrm>
            <a:off x="2822" y="1837123"/>
            <a:ext cx="12187591" cy="543168"/>
            <a:chOff x="0" y="2962700"/>
            <a:chExt cx="12190412" cy="543294"/>
          </a:xfrm>
        </p:grpSpPr>
        <p:sp>
          <p:nvSpPr>
            <p:cNvPr id="9" name="Freeform 3">
              <a:extLst>
                <a:ext uri="{FF2B5EF4-FFF2-40B4-BE49-F238E27FC236}">
                  <a16:creationId xmlns:a16="http://schemas.microsoft.com/office/drawing/2014/main" id="{5B10F26C-4F07-44F1-888E-4F8089F91BA7}"/>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10" name="内容占位符 2">
              <a:extLst>
                <a:ext uri="{FF2B5EF4-FFF2-40B4-BE49-F238E27FC236}">
                  <a16:creationId xmlns:a16="http://schemas.microsoft.com/office/drawing/2014/main" id="{112BC7A1-08C9-4CCA-8CFD-7CCC75C499B5}"/>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FocusEvent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a:t>
              </a:r>
            </a:p>
          </p:txBody>
        </p:sp>
      </p:grpSp>
      <p:sp>
        <p:nvSpPr>
          <p:cNvPr id="11" name="内容占位符 2">
            <a:extLst>
              <a:ext uri="{FF2B5EF4-FFF2-40B4-BE49-F238E27FC236}">
                <a16:creationId xmlns:a16="http://schemas.microsoft.com/office/drawing/2014/main" id="{9F202AEB-B1CD-40E1-9DD7-B972F03ABC7C}"/>
              </a:ext>
            </a:extLst>
          </p:cNvPr>
          <p:cNvSpPr txBox="1">
            <a:spLocks/>
          </p:cNvSpPr>
          <p:nvPr/>
        </p:nvSpPr>
        <p:spPr>
          <a:xfrm>
            <a:off x="611486" y="2481074"/>
            <a:ext cx="10363100" cy="126060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buNone/>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FocusEvent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类用于产生焦点事件对象，该类的常用方法有：</a:t>
            </a:r>
          </a:p>
          <a:p>
            <a:pPr marL="0" indent="719856">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    </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public Component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getOppositeComponent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p>
          <a:p>
            <a:pPr marL="0" indent="719856">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public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boolean</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isTemporary</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p>
          <a:p>
            <a:pPr marL="0" indent="719856">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第一个方法用于获得此焦点更改中涉及的另一个 </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Component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p>
          <a:p>
            <a:pPr marL="0" indent="719856">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第二个方法用于获得焦点更改的级别，如果焦点更改是暂时性的，则返回 </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true</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，否则返回 </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false</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p>
        </p:txBody>
      </p:sp>
      <p:grpSp>
        <p:nvGrpSpPr>
          <p:cNvPr id="12" name="组合 11">
            <a:extLst>
              <a:ext uri="{FF2B5EF4-FFF2-40B4-BE49-F238E27FC236}">
                <a16:creationId xmlns:a16="http://schemas.microsoft.com/office/drawing/2014/main" id="{71B70122-C521-49E5-8E66-18AA116E7C5A}"/>
              </a:ext>
            </a:extLst>
          </p:cNvPr>
          <p:cNvGrpSpPr/>
          <p:nvPr/>
        </p:nvGrpSpPr>
        <p:grpSpPr>
          <a:xfrm flipH="1">
            <a:off x="6520365" y="5375636"/>
            <a:ext cx="5440340" cy="1357633"/>
            <a:chOff x="897607" y="5043462"/>
            <a:chExt cx="5441599" cy="1357947"/>
          </a:xfrm>
        </p:grpSpPr>
        <p:sp>
          <p:nvSpPr>
            <p:cNvPr id="13" name="矩形 12">
              <a:extLst>
                <a:ext uri="{FF2B5EF4-FFF2-40B4-BE49-F238E27FC236}">
                  <a16:creationId xmlns:a16="http://schemas.microsoft.com/office/drawing/2014/main" id="{48182FC7-F3BF-4191-BEC7-4FA746A25CAF}"/>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F278D0E0-1DAA-4CCC-8EF9-56C0201D3266}"/>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D1A9BCCE-8797-472C-9D81-9ED36E006119}"/>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2E3902DF-66B1-4A09-9A5C-6B07F8FBCA68}"/>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08D0CF7C-7F19-415D-9A4B-E7E7C86413C5}"/>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A7FC3A59-9DEA-4029-A5F2-5B3A241CA7F0}"/>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AECEC571-B2F7-4E10-951D-A07BE0C6505D}"/>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198EF81F-81FE-4E07-A364-DD701B285CBF}"/>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95075FFE-46D4-462C-B0D4-BEDD7179453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3762E8A0-31FF-4B8F-BE3C-51BD02928CDB}"/>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4CA9B87E-C391-4F19-860E-0769FAAA6954}"/>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3511E5C0-94E6-457F-A87C-388B99DC557C}"/>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8BAED4BE-7711-4BB6-AA0E-11C953F07DF7}"/>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70E2B922-C663-4E2C-8913-E961DFF9C529}"/>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AC1E6494-53D1-4817-A9A3-86273D81FBE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E850730C-C20D-4D30-9288-299114093E57}"/>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lumMod val="85000"/>
                  </a:schemeClr>
                </a:solidFill>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41048C10-6C39-4DF4-9889-F1286601E8CF}"/>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1435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Swing</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组件</a:t>
              </a:r>
            </a:p>
          </p:txBody>
        </p:sp>
      </p:grpSp>
      <p:sp>
        <p:nvSpPr>
          <p:cNvPr id="51" name="圆角矩形 6">
            <a:extLst>
              <a:ext uri="{FF2B5EF4-FFF2-40B4-BE49-F238E27FC236}">
                <a16:creationId xmlns:a16="http://schemas.microsoft.com/office/drawing/2014/main" id="{9FCC06FA-71CD-47C5-9B0A-41AA9AB965BC}"/>
              </a:ext>
            </a:extLst>
          </p:cNvPr>
          <p:cNvSpPr/>
          <p:nvPr/>
        </p:nvSpPr>
        <p:spPr>
          <a:xfrm>
            <a:off x="579723" y="2008293"/>
            <a:ext cx="11018903" cy="3648973"/>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仿宋" panose="02010609060101010101" pitchFamily="49" charset="-122"/>
              <a:ea typeface="仿宋" panose="02010609060101010101" pitchFamily="49" charset="-122"/>
            </a:endParaRPr>
          </a:p>
        </p:txBody>
      </p:sp>
      <p:grpSp>
        <p:nvGrpSpPr>
          <p:cNvPr id="53" name="组合 52">
            <a:extLst>
              <a:ext uri="{FF2B5EF4-FFF2-40B4-BE49-F238E27FC236}">
                <a16:creationId xmlns:a16="http://schemas.microsoft.com/office/drawing/2014/main" id="{5B8C44D3-D59D-4F47-92EE-563A443465EC}"/>
              </a:ext>
            </a:extLst>
          </p:cNvPr>
          <p:cNvGrpSpPr/>
          <p:nvPr/>
        </p:nvGrpSpPr>
        <p:grpSpPr>
          <a:xfrm flipH="1">
            <a:off x="7001965" y="5379375"/>
            <a:ext cx="5074664" cy="1304107"/>
            <a:chOff x="897607" y="5097000"/>
            <a:chExt cx="5075839" cy="1304409"/>
          </a:xfrm>
        </p:grpSpPr>
        <p:sp>
          <p:nvSpPr>
            <p:cNvPr id="55" name="矩形 54">
              <a:extLst>
                <a:ext uri="{FF2B5EF4-FFF2-40B4-BE49-F238E27FC236}">
                  <a16:creationId xmlns:a16="http://schemas.microsoft.com/office/drawing/2014/main" id="{7A3BB083-713C-40CA-8A1E-9F64EA10596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6" name="矩形 55">
              <a:extLst>
                <a:ext uri="{FF2B5EF4-FFF2-40B4-BE49-F238E27FC236}">
                  <a16:creationId xmlns:a16="http://schemas.microsoft.com/office/drawing/2014/main" id="{AD4A6898-8FA9-4CF5-A93C-D455149F8A8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7" name="矩形 56">
              <a:extLst>
                <a:ext uri="{FF2B5EF4-FFF2-40B4-BE49-F238E27FC236}">
                  <a16:creationId xmlns:a16="http://schemas.microsoft.com/office/drawing/2014/main" id="{F2F66149-FE66-47BC-9B35-D3F24A8C4C3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8" name="矩形 57">
              <a:extLst>
                <a:ext uri="{FF2B5EF4-FFF2-40B4-BE49-F238E27FC236}">
                  <a16:creationId xmlns:a16="http://schemas.microsoft.com/office/drawing/2014/main" id="{5AD52F01-E0FC-4A6E-B645-A0E4FCB86D0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9" name="矩形 58">
              <a:extLst>
                <a:ext uri="{FF2B5EF4-FFF2-40B4-BE49-F238E27FC236}">
                  <a16:creationId xmlns:a16="http://schemas.microsoft.com/office/drawing/2014/main" id="{FC4F8056-DD3D-4DA4-9A72-ECB41BB131EC}"/>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0" name="矩形 59">
              <a:extLst>
                <a:ext uri="{FF2B5EF4-FFF2-40B4-BE49-F238E27FC236}">
                  <a16:creationId xmlns:a16="http://schemas.microsoft.com/office/drawing/2014/main" id="{23A0C95F-D685-414F-91C6-07EF181142E0}"/>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1" name="矩形 60">
              <a:extLst>
                <a:ext uri="{FF2B5EF4-FFF2-40B4-BE49-F238E27FC236}">
                  <a16:creationId xmlns:a16="http://schemas.microsoft.com/office/drawing/2014/main" id="{DACAF166-F5BF-4ADD-A481-467091BB871C}"/>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2" name="矩形 61">
              <a:extLst>
                <a:ext uri="{FF2B5EF4-FFF2-40B4-BE49-F238E27FC236}">
                  <a16:creationId xmlns:a16="http://schemas.microsoft.com/office/drawing/2014/main" id="{323A1EC6-6BFA-41DB-B85E-ECBA25DE9A49}"/>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3" name="矩形 62">
              <a:extLst>
                <a:ext uri="{FF2B5EF4-FFF2-40B4-BE49-F238E27FC236}">
                  <a16:creationId xmlns:a16="http://schemas.microsoft.com/office/drawing/2014/main" id="{DD1F68C1-09B5-4BD7-9E09-25016E5F449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4" name="矩形 63">
              <a:extLst>
                <a:ext uri="{FF2B5EF4-FFF2-40B4-BE49-F238E27FC236}">
                  <a16:creationId xmlns:a16="http://schemas.microsoft.com/office/drawing/2014/main" id="{A2A63C92-95AA-4D18-99E0-B0B55CCF58B5}"/>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5" name="矩形 64">
              <a:extLst>
                <a:ext uri="{FF2B5EF4-FFF2-40B4-BE49-F238E27FC236}">
                  <a16:creationId xmlns:a16="http://schemas.microsoft.com/office/drawing/2014/main" id="{B9AF3E35-EBEB-4F62-B517-2BEA8AF02911}"/>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6" name="矩形 65">
              <a:extLst>
                <a:ext uri="{FF2B5EF4-FFF2-40B4-BE49-F238E27FC236}">
                  <a16:creationId xmlns:a16="http://schemas.microsoft.com/office/drawing/2014/main" id="{CE8AB21C-1E1D-41DE-AAF2-5B8AA718DA20}"/>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7" name="矩形 66">
              <a:extLst>
                <a:ext uri="{FF2B5EF4-FFF2-40B4-BE49-F238E27FC236}">
                  <a16:creationId xmlns:a16="http://schemas.microsoft.com/office/drawing/2014/main" id="{CFB46441-0C72-4AAA-AC68-D3600298C8D2}"/>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8" name="矩形 67">
              <a:extLst>
                <a:ext uri="{FF2B5EF4-FFF2-40B4-BE49-F238E27FC236}">
                  <a16:creationId xmlns:a16="http://schemas.microsoft.com/office/drawing/2014/main" id="{6D175B17-49B9-4CD9-8CC9-23C001A8A429}"/>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9" name="矩形 68">
              <a:extLst>
                <a:ext uri="{FF2B5EF4-FFF2-40B4-BE49-F238E27FC236}">
                  <a16:creationId xmlns:a16="http://schemas.microsoft.com/office/drawing/2014/main" id="{C4FCD49F-FB62-42BF-A0CA-2394E4C88F7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70" name="矩形 69">
              <a:extLst>
                <a:ext uri="{FF2B5EF4-FFF2-40B4-BE49-F238E27FC236}">
                  <a16:creationId xmlns:a16="http://schemas.microsoft.com/office/drawing/2014/main" id="{86C7D08F-9152-44AE-9B31-C655C1A9936D}"/>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lumMod val="85000"/>
                  </a:schemeClr>
                </a:solidFill>
                <a:latin typeface="仿宋" panose="02010609060101010101" pitchFamily="49" charset="-122"/>
                <a:ea typeface="仿宋" panose="02010609060101010101" pitchFamily="49" charset="-122"/>
              </a:endParaRPr>
            </a:p>
          </p:txBody>
        </p:sp>
      </p:grpSp>
      <p:sp>
        <p:nvSpPr>
          <p:cNvPr id="26" name="矩形 25">
            <a:extLst>
              <a:ext uri="{FF2B5EF4-FFF2-40B4-BE49-F238E27FC236}">
                <a16:creationId xmlns:a16="http://schemas.microsoft.com/office/drawing/2014/main" id="{4C3A1123-6A31-44E1-9AC7-E5E676A33BBC}"/>
              </a:ext>
            </a:extLst>
          </p:cNvPr>
          <p:cNvSpPr/>
          <p:nvPr/>
        </p:nvSpPr>
        <p:spPr>
          <a:xfrm>
            <a:off x="547663" y="2078334"/>
            <a:ext cx="10924627" cy="3148170"/>
          </a:xfrm>
          <a:prstGeom prst="rect">
            <a:avLst/>
          </a:prstGeom>
        </p:spPr>
        <p:txBody>
          <a:bodyPr wrap="square">
            <a:spAutoFit/>
          </a:bodyPr>
          <a:lstStyle/>
          <a:p>
            <a:pPr>
              <a:lnSpc>
                <a:spcPct val="120000"/>
              </a:lnSpc>
              <a:buFont typeface="Wingdings" panose="05000000000000000000" pitchFamily="2" charset="2"/>
              <a:buNone/>
            </a:pPr>
            <a:r>
              <a:rPr lang="en-US" altLang="zh-CN" sz="2400" b="1" dirty="0">
                <a:latin typeface="仿宋" panose="02010609060101010101" pitchFamily="49" charset="-122"/>
                <a:ea typeface="仿宋" panose="02010609060101010101" pitchFamily="49" charset="-122"/>
              </a:rPr>
              <a:t>    Swing</a:t>
            </a:r>
            <a:r>
              <a:rPr lang="zh-CN" altLang="en-US" sz="2400" b="1" dirty="0">
                <a:latin typeface="仿宋" panose="02010609060101010101" pitchFamily="49" charset="-122"/>
                <a:ea typeface="仿宋" panose="02010609060101010101" pitchFamily="49" charset="-122"/>
              </a:rPr>
              <a:t>采用纯粹的</a:t>
            </a:r>
            <a:r>
              <a:rPr lang="en-US" altLang="zh-CN" sz="2400" b="1" dirty="0">
                <a:latin typeface="仿宋" panose="02010609060101010101" pitchFamily="49" charset="-122"/>
                <a:ea typeface="仿宋" panose="02010609060101010101" pitchFamily="49" charset="-122"/>
              </a:rPr>
              <a:t>Java</a:t>
            </a:r>
            <a:r>
              <a:rPr lang="zh-CN" altLang="en-US" sz="2400" b="1" dirty="0">
                <a:latin typeface="仿宋" panose="02010609060101010101" pitchFamily="49" charset="-122"/>
                <a:ea typeface="仿宋" panose="02010609060101010101" pitchFamily="49" charset="-122"/>
              </a:rPr>
              <a:t>代码对</a:t>
            </a:r>
            <a:r>
              <a:rPr lang="en-US" altLang="zh-CN" sz="2400" b="1" dirty="0">
                <a:latin typeface="仿宋" panose="02010609060101010101" pitchFamily="49" charset="-122"/>
                <a:ea typeface="仿宋" panose="02010609060101010101" pitchFamily="49" charset="-122"/>
              </a:rPr>
              <a:t>AWT</a:t>
            </a:r>
            <a:r>
              <a:rPr lang="zh-CN" altLang="en-US" sz="2400" b="1" dirty="0">
                <a:latin typeface="仿宋" panose="02010609060101010101" pitchFamily="49" charset="-122"/>
                <a:ea typeface="仿宋" panose="02010609060101010101" pitchFamily="49" charset="-122"/>
              </a:rPr>
              <a:t>进行改良和扩展；</a:t>
            </a:r>
            <a:endParaRPr lang="en-US" altLang="zh-CN" sz="2400" b="1" dirty="0">
              <a:latin typeface="仿宋" panose="02010609060101010101" pitchFamily="49" charset="-122"/>
              <a:ea typeface="仿宋" panose="02010609060101010101" pitchFamily="49" charset="-122"/>
            </a:endParaRPr>
          </a:p>
          <a:p>
            <a:pPr>
              <a:lnSpc>
                <a:spcPct val="120000"/>
              </a:lnSpc>
              <a:buFont typeface="Wingdings" panose="05000000000000000000" pitchFamily="2" charset="2"/>
              <a:buNone/>
            </a:pPr>
            <a:r>
              <a:rPr lang="en-US" altLang="zh-CN" sz="2400" b="1" dirty="0">
                <a:latin typeface="仿宋" panose="02010609060101010101" pitchFamily="49" charset="-122"/>
                <a:ea typeface="仿宋" panose="02010609060101010101" pitchFamily="49" charset="-122"/>
              </a:rPr>
              <a:t>    Swing</a:t>
            </a:r>
            <a:r>
              <a:rPr lang="zh-CN" altLang="en-US" sz="2400" b="1" dirty="0">
                <a:latin typeface="仿宋" panose="02010609060101010101" pitchFamily="49" charset="-122"/>
                <a:ea typeface="仿宋" panose="02010609060101010101" pitchFamily="49" charset="-122"/>
              </a:rPr>
              <a:t>不使用本地方法，故</a:t>
            </a:r>
            <a:r>
              <a:rPr lang="en-US" altLang="zh-CN" sz="2400" b="1" dirty="0">
                <a:latin typeface="仿宋" panose="02010609060101010101" pitchFamily="49" charset="-122"/>
                <a:ea typeface="仿宋" panose="02010609060101010101" pitchFamily="49" charset="-122"/>
              </a:rPr>
              <a:t>Swing</a:t>
            </a:r>
            <a:r>
              <a:rPr lang="zh-CN" altLang="en-US" sz="2400" b="1" dirty="0">
                <a:latin typeface="仿宋" panose="02010609060101010101" pitchFamily="49" charset="-122"/>
                <a:ea typeface="仿宋" panose="02010609060101010101" pitchFamily="49" charset="-122"/>
              </a:rPr>
              <a:t>控件称为“轻量级控件”；</a:t>
            </a:r>
            <a:endParaRPr lang="en-US" altLang="zh-CN" sz="2400" b="1" dirty="0">
              <a:latin typeface="仿宋" panose="02010609060101010101" pitchFamily="49" charset="-122"/>
              <a:ea typeface="仿宋" panose="02010609060101010101" pitchFamily="49" charset="-122"/>
            </a:endParaRPr>
          </a:p>
          <a:p>
            <a:pPr indent="625475">
              <a:spcBef>
                <a:spcPts val="1200"/>
              </a:spcBef>
            </a:pPr>
            <a:r>
              <a:rPr lang="en-US" altLang="zh-CN" sz="2400" b="1" dirty="0">
                <a:latin typeface="仿宋" panose="02010609060101010101" pitchFamily="49" charset="-122"/>
                <a:ea typeface="仿宋" panose="02010609060101010101" pitchFamily="49" charset="-122"/>
              </a:rPr>
              <a:t>Swing</a:t>
            </a:r>
            <a:r>
              <a:rPr lang="zh-CN" altLang="zh-CN" sz="2400" dirty="0">
                <a:latin typeface="仿宋" panose="02010609060101010101" pitchFamily="49" charset="-122"/>
                <a:ea typeface="仿宋" panose="02010609060101010101" pitchFamily="49" charset="-122"/>
                <a:cs typeface="Times New Roman" panose="02020603050405020304" pitchFamily="18" charset="0"/>
              </a:rPr>
              <a:t>提供了</a:t>
            </a:r>
            <a:r>
              <a:rPr lang="en-US" altLang="zh-CN" sz="2400" dirty="0">
                <a:latin typeface="仿宋" panose="02010609060101010101" pitchFamily="49" charset="-122"/>
                <a:ea typeface="仿宋" panose="02010609060101010101" pitchFamily="49" charset="-122"/>
                <a:cs typeface="Times New Roman" panose="02020603050405020304" pitchFamily="18" charset="0"/>
              </a:rPr>
              <a:t>AWT</a:t>
            </a:r>
            <a:r>
              <a:rPr lang="zh-CN" altLang="zh-CN" sz="2400" dirty="0">
                <a:latin typeface="仿宋" panose="02010609060101010101" pitchFamily="49" charset="-122"/>
                <a:ea typeface="仿宋" panose="02010609060101010101" pitchFamily="49" charset="-122"/>
                <a:cs typeface="Times New Roman" panose="02020603050405020304" pitchFamily="18" charset="0"/>
              </a:rPr>
              <a:t>所能提供的所有功能并进行了扩充，而且这些组件均用</a:t>
            </a:r>
            <a:r>
              <a:rPr lang="en-US" altLang="zh-CN" sz="2400" dirty="0">
                <a:latin typeface="仿宋" panose="02010609060101010101" pitchFamily="49" charset="-122"/>
                <a:ea typeface="仿宋" panose="02010609060101010101" pitchFamily="49" charset="-122"/>
                <a:cs typeface="Times New Roman" panose="02020603050405020304" pitchFamily="18" charset="0"/>
              </a:rPr>
              <a:t>Java</a:t>
            </a:r>
            <a:r>
              <a:rPr lang="zh-CN" altLang="zh-CN" sz="2400" dirty="0">
                <a:latin typeface="仿宋" panose="02010609060101010101" pitchFamily="49" charset="-122"/>
                <a:ea typeface="仿宋" panose="02010609060101010101" pitchFamily="49" charset="-122"/>
                <a:cs typeface="Times New Roman" panose="02020603050405020304" pitchFamily="18" charset="0"/>
              </a:rPr>
              <a:t>语言进行开发，使得图形用户界面在不同平台上具有了相同的外观特性，界面更为美观</a:t>
            </a:r>
            <a:r>
              <a:rPr lang="zh-CN" altLang="en-US" sz="2400" dirty="0">
                <a:latin typeface="仿宋" panose="02010609060101010101" pitchFamily="49" charset="-122"/>
                <a:ea typeface="仿宋" panose="02010609060101010101" pitchFamily="49" charset="-122"/>
                <a:cs typeface="Times New Roman" panose="02020603050405020304" pitchFamily="18" charset="0"/>
              </a:rPr>
              <a:t>。</a:t>
            </a:r>
            <a:endParaRPr lang="en-US" altLang="zh-CN" sz="2400" dirty="0">
              <a:latin typeface="仿宋" panose="02010609060101010101" pitchFamily="49" charset="-122"/>
              <a:ea typeface="仿宋" panose="02010609060101010101" pitchFamily="49" charset="-122"/>
              <a:cs typeface="Times New Roman" panose="02020603050405020304" pitchFamily="18" charset="0"/>
            </a:endParaRPr>
          </a:p>
          <a:p>
            <a:pPr indent="625475">
              <a:spcBef>
                <a:spcPts val="1200"/>
              </a:spcBef>
            </a:pPr>
            <a:r>
              <a:rPr lang="zh-CN" altLang="zh-CN" sz="2400" dirty="0">
                <a:latin typeface="仿宋" panose="02010609060101010101" pitchFamily="49" charset="-122"/>
                <a:ea typeface="仿宋" panose="02010609060101010101" pitchFamily="49" charset="-122"/>
                <a:cs typeface="Times New Roman" panose="02020603050405020304" pitchFamily="18" charset="0"/>
              </a:rPr>
              <a:t>因此现在的用户界面开发都使用</a:t>
            </a:r>
            <a:r>
              <a:rPr lang="en-US" altLang="zh-CN" sz="2400" dirty="0">
                <a:latin typeface="仿宋" panose="02010609060101010101" pitchFamily="49" charset="-122"/>
                <a:ea typeface="仿宋" panose="02010609060101010101" pitchFamily="49" charset="-122"/>
                <a:cs typeface="Times New Roman" panose="02020603050405020304" pitchFamily="18" charset="0"/>
              </a:rPr>
              <a:t>Swing</a:t>
            </a:r>
            <a:r>
              <a:rPr lang="zh-CN" altLang="zh-CN" sz="2400" dirty="0">
                <a:latin typeface="仿宋" panose="02010609060101010101" pitchFamily="49" charset="-122"/>
                <a:ea typeface="仿宋" panose="02010609060101010101" pitchFamily="49" charset="-122"/>
                <a:cs typeface="Times New Roman" panose="02020603050405020304" pitchFamily="18" charset="0"/>
              </a:rPr>
              <a:t>组件。</a:t>
            </a:r>
            <a:endParaRPr lang="en-US" altLang="zh-CN" sz="2400" dirty="0">
              <a:latin typeface="仿宋" panose="02010609060101010101" pitchFamily="49" charset="-122"/>
              <a:ea typeface="仿宋" panose="02010609060101010101" pitchFamily="49" charset="-122"/>
              <a:cs typeface="Times New Roman" panose="02020603050405020304" pitchFamily="18" charset="0"/>
            </a:endParaRPr>
          </a:p>
          <a:p>
            <a:pPr>
              <a:lnSpc>
                <a:spcPct val="120000"/>
              </a:lnSpc>
              <a:buFont typeface="Wingdings" panose="05000000000000000000" pitchFamily="2" charset="2"/>
              <a:buNone/>
            </a:pPr>
            <a:r>
              <a:rPr lang="en-US" altLang="zh-CN" sz="2400" b="1" dirty="0">
                <a:latin typeface="仿宋" panose="02010609060101010101" pitchFamily="49" charset="-122"/>
                <a:ea typeface="仿宋" panose="02010609060101010101" pitchFamily="49" charset="-122"/>
              </a:rPr>
              <a:t>    AWT</a:t>
            </a:r>
            <a:r>
              <a:rPr lang="zh-CN" altLang="en-US" sz="2400" b="1" dirty="0">
                <a:latin typeface="仿宋" panose="02010609060101010101" pitchFamily="49" charset="-122"/>
                <a:ea typeface="仿宋" panose="02010609060101010101" pitchFamily="49" charset="-122"/>
              </a:rPr>
              <a:t>的控件在不同的平台可能表现不同，而</a:t>
            </a:r>
            <a:r>
              <a:rPr lang="en-US" altLang="zh-CN" sz="2400" b="1" dirty="0">
                <a:latin typeface="仿宋" panose="02010609060101010101" pitchFamily="49" charset="-122"/>
                <a:ea typeface="仿宋" panose="02010609060101010101" pitchFamily="49" charset="-122"/>
              </a:rPr>
              <a:t>Swing</a:t>
            </a:r>
            <a:r>
              <a:rPr lang="zh-CN" altLang="en-US" sz="2400" b="1" dirty="0">
                <a:latin typeface="仿宋" panose="02010609060101010101" pitchFamily="49" charset="-122"/>
                <a:ea typeface="仿宋" panose="02010609060101010101" pitchFamily="49" charset="-122"/>
              </a:rPr>
              <a:t>在所有平台表现一致</a:t>
            </a:r>
          </a:p>
        </p:txBody>
      </p:sp>
    </p:spTree>
    <p:extLst>
      <p:ext uri="{BB962C8B-B14F-4D97-AF65-F5344CB8AC3E}">
        <p14:creationId xmlns:p14="http://schemas.microsoft.com/office/powerpoint/2010/main" val="362345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circle(in)">
                                      <p:cBhvr>
                                        <p:cTn id="11" dur="2000"/>
                                        <p:tgtEl>
                                          <p:spTgt spid="51"/>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right)">
                                      <p:cBhvr>
                                        <p:cTn id="15" dur="500"/>
                                        <p:tgtEl>
                                          <p:spTgt spid="53"/>
                                        </p:tgtEl>
                                      </p:cBhvr>
                                    </p:animEffect>
                                  </p:childTnLst>
                                </p:cTn>
                              </p:par>
                            </p:childTnLst>
                          </p:cTn>
                        </p:par>
                        <p:par>
                          <p:cTn id="16" fill="hold">
                            <p:stCondLst>
                              <p:cond delay="3000"/>
                            </p:stCondLst>
                            <p:childTnLst>
                              <p:par>
                                <p:cTn id="17" presetID="2" presetClass="entr" presetSubtype="9" fill="hold" grpId="0" nodeType="afterEffect">
                                  <p:stCondLst>
                                    <p:cond delay="0"/>
                                  </p:stCondLst>
                                  <p:childTnLst>
                                    <p:set>
                                      <p:cBhvr>
                                        <p:cTn id="18" dur="1" fill="hold">
                                          <p:stCondLst>
                                            <p:cond delay="0"/>
                                          </p:stCondLst>
                                        </p:cTn>
                                        <p:tgtEl>
                                          <p:spTgt spid="26">
                                            <p:txEl>
                                              <p:pRg st="0" end="0"/>
                                            </p:txEl>
                                          </p:spTgt>
                                        </p:tgtEl>
                                        <p:attrNameLst>
                                          <p:attrName>style.visibility</p:attrName>
                                        </p:attrNameLst>
                                      </p:cBhvr>
                                      <p:to>
                                        <p:strVal val="visible"/>
                                      </p:to>
                                    </p:set>
                                    <p:anim calcmode="lin" valueType="num">
                                      <p:cBhvr additive="base">
                                        <p:cTn id="19"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3500"/>
                            </p:stCondLst>
                            <p:childTnLst>
                              <p:par>
                                <p:cTn id="22" presetID="2" presetClass="entr" presetSubtype="9" fill="hold" grpId="0" nodeType="afterEffect">
                                  <p:stCondLst>
                                    <p:cond delay="0"/>
                                  </p:stCondLst>
                                  <p:childTnLst>
                                    <p:set>
                                      <p:cBhvr>
                                        <p:cTn id="23" dur="1" fill="hold">
                                          <p:stCondLst>
                                            <p:cond delay="0"/>
                                          </p:stCondLst>
                                        </p:cTn>
                                        <p:tgtEl>
                                          <p:spTgt spid="26">
                                            <p:txEl>
                                              <p:pRg st="1" end="1"/>
                                            </p:txEl>
                                          </p:spTgt>
                                        </p:tgtEl>
                                        <p:attrNameLst>
                                          <p:attrName>style.visibility</p:attrName>
                                        </p:attrNameLst>
                                      </p:cBhvr>
                                      <p:to>
                                        <p:strVal val="visible"/>
                                      </p:to>
                                    </p:set>
                                    <p:anim calcmode="lin" valueType="num">
                                      <p:cBhvr additive="base">
                                        <p:cTn id="24" dur="500" fill="hold"/>
                                        <p:tgtEl>
                                          <p:spTgt spid="26">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6">
                                            <p:txEl>
                                              <p:pRg st="1" end="1"/>
                                            </p:txEl>
                                          </p:spTgt>
                                        </p:tgtEl>
                                        <p:attrNameLst>
                                          <p:attrName>ppt_y</p:attrName>
                                        </p:attrNameLst>
                                      </p:cBhvr>
                                      <p:tavLst>
                                        <p:tav tm="0">
                                          <p:val>
                                            <p:strVal val="0-#ppt_h/2"/>
                                          </p:val>
                                        </p:tav>
                                        <p:tav tm="100000">
                                          <p:val>
                                            <p:strVal val="#ppt_y"/>
                                          </p:val>
                                        </p:tav>
                                      </p:tavLst>
                                    </p:anim>
                                  </p:childTnLst>
                                </p:cTn>
                              </p:par>
                            </p:childTnLst>
                          </p:cTn>
                        </p:par>
                        <p:par>
                          <p:cTn id="26" fill="hold">
                            <p:stCondLst>
                              <p:cond delay="4000"/>
                            </p:stCondLst>
                            <p:childTnLst>
                              <p:par>
                                <p:cTn id="27" presetID="2" presetClass="entr" presetSubtype="9" fill="hold" grpId="0" nodeType="afterEffect">
                                  <p:stCondLst>
                                    <p:cond delay="0"/>
                                  </p:stCondLst>
                                  <p:childTnLst>
                                    <p:set>
                                      <p:cBhvr>
                                        <p:cTn id="28" dur="1" fill="hold">
                                          <p:stCondLst>
                                            <p:cond delay="0"/>
                                          </p:stCondLst>
                                        </p:cTn>
                                        <p:tgtEl>
                                          <p:spTgt spid="26">
                                            <p:txEl>
                                              <p:pRg st="2" end="2"/>
                                            </p:txEl>
                                          </p:spTgt>
                                        </p:tgtEl>
                                        <p:attrNameLst>
                                          <p:attrName>style.visibility</p:attrName>
                                        </p:attrNameLst>
                                      </p:cBhvr>
                                      <p:to>
                                        <p:strVal val="visible"/>
                                      </p:to>
                                    </p:set>
                                    <p:anim calcmode="lin" valueType="num">
                                      <p:cBhvr additive="base">
                                        <p:cTn id="29" dur="500" fill="hold"/>
                                        <p:tgtEl>
                                          <p:spTgt spid="26">
                                            <p:txEl>
                                              <p:pRg st="2" end="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6">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9" fill="hold" grpId="0" nodeType="clickEffect">
                                  <p:stCondLst>
                                    <p:cond delay="0"/>
                                  </p:stCondLst>
                                  <p:childTnLst>
                                    <p:set>
                                      <p:cBhvr>
                                        <p:cTn id="34" dur="1" fill="hold">
                                          <p:stCondLst>
                                            <p:cond delay="0"/>
                                          </p:stCondLst>
                                        </p:cTn>
                                        <p:tgtEl>
                                          <p:spTgt spid="26">
                                            <p:txEl>
                                              <p:pRg st="3" end="3"/>
                                            </p:txEl>
                                          </p:spTgt>
                                        </p:tgtEl>
                                        <p:attrNameLst>
                                          <p:attrName>style.visibility</p:attrName>
                                        </p:attrNameLst>
                                      </p:cBhvr>
                                      <p:to>
                                        <p:strVal val="visible"/>
                                      </p:to>
                                    </p:set>
                                    <p:anim calcmode="lin" valueType="num">
                                      <p:cBhvr additive="base">
                                        <p:cTn id="35" dur="500" fill="hold"/>
                                        <p:tgtEl>
                                          <p:spTgt spid="26">
                                            <p:txEl>
                                              <p:pRg st="3" end="3"/>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6">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1" grpId="0" animBg="1"/>
      <p:bldP spid="26" grpId="0" uiExpand="1"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DocumentEvent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a:t>
              </a:r>
            </a:p>
          </p:txBody>
        </p:sp>
      </p:grpSp>
      <p:sp>
        <p:nvSpPr>
          <p:cNvPr id="36" name="矩形 35">
            <a:extLst>
              <a:ext uri="{FF2B5EF4-FFF2-40B4-BE49-F238E27FC236}">
                <a16:creationId xmlns:a16="http://schemas.microsoft.com/office/drawing/2014/main" id="{F0882C0D-224F-4DA7-829C-3669C0CFFE1D}"/>
              </a:ext>
            </a:extLst>
          </p:cNvPr>
          <p:cNvSpPr/>
          <p:nvPr/>
        </p:nvSpPr>
        <p:spPr>
          <a:xfrm>
            <a:off x="0" y="2215814"/>
            <a:ext cx="12187591" cy="35715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7" name="内容占位符 2">
            <a:extLst>
              <a:ext uri="{FF2B5EF4-FFF2-40B4-BE49-F238E27FC236}">
                <a16:creationId xmlns:a16="http://schemas.microsoft.com/office/drawing/2014/main" id="{4D9955ED-3C76-4029-AF66-EF715FD77ABB}"/>
              </a:ext>
            </a:extLst>
          </p:cNvPr>
          <p:cNvSpPr txBox="1">
            <a:spLocks/>
          </p:cNvSpPr>
          <p:nvPr/>
        </p:nvSpPr>
        <p:spPr>
          <a:xfrm>
            <a:off x="991598" y="1530172"/>
            <a:ext cx="10357194" cy="645596"/>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lnSpc>
                <a:spcPct val="130000"/>
              </a:lnSpc>
              <a:buNone/>
            </a:pPr>
            <a:r>
              <a:rPr lang="en-US" altLang="zh-CN" sz="2400" b="1" dirty="0" err="1">
                <a:solidFill>
                  <a:schemeClr val="tx1"/>
                </a:solidFill>
                <a:latin typeface="仿宋" panose="02010609060101010101" pitchFamily="49" charset="-122"/>
                <a:ea typeface="仿宋" panose="02010609060101010101" pitchFamily="49" charset="-122"/>
              </a:rPr>
              <a:t>DocumentEvent</a:t>
            </a:r>
            <a:r>
              <a:rPr lang="zh-CN" altLang="en-US" sz="2400" b="1" dirty="0">
                <a:solidFill>
                  <a:schemeClr val="tx1"/>
                </a:solidFill>
                <a:latin typeface="仿宋" panose="02010609060101010101" pitchFamily="49" charset="-122"/>
                <a:ea typeface="仿宋" panose="02010609060101010101" pitchFamily="49" charset="-122"/>
              </a:rPr>
              <a:t>是文档事件类。</a:t>
            </a:r>
          </a:p>
        </p:txBody>
      </p:sp>
      <p:grpSp>
        <p:nvGrpSpPr>
          <p:cNvPr id="38" name="组合 37">
            <a:extLst>
              <a:ext uri="{FF2B5EF4-FFF2-40B4-BE49-F238E27FC236}">
                <a16:creationId xmlns:a16="http://schemas.microsoft.com/office/drawing/2014/main" id="{0D03EBA6-E3C9-4FAB-95CF-60BCC2ACB21A}"/>
              </a:ext>
            </a:extLst>
          </p:cNvPr>
          <p:cNvGrpSpPr/>
          <p:nvPr/>
        </p:nvGrpSpPr>
        <p:grpSpPr>
          <a:xfrm>
            <a:off x="-1587" y="2215813"/>
            <a:ext cx="12187591" cy="543168"/>
            <a:chOff x="0" y="2962700"/>
            <a:chExt cx="12190412" cy="543294"/>
          </a:xfrm>
        </p:grpSpPr>
        <p:sp>
          <p:nvSpPr>
            <p:cNvPr id="39" name="Freeform 3">
              <a:extLst>
                <a:ext uri="{FF2B5EF4-FFF2-40B4-BE49-F238E27FC236}">
                  <a16:creationId xmlns:a16="http://schemas.microsoft.com/office/drawing/2014/main" id="{C532A60D-13D0-4763-BF9B-A960D04F3123}"/>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40" name="内容占位符 2">
              <a:extLst>
                <a:ext uri="{FF2B5EF4-FFF2-40B4-BE49-F238E27FC236}">
                  <a16:creationId xmlns:a16="http://schemas.microsoft.com/office/drawing/2014/main" id="{3676BA11-160E-47C7-A876-261A20CACD35}"/>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．事件源</a:t>
              </a:r>
            </a:p>
          </p:txBody>
        </p:sp>
      </p:grpSp>
      <p:sp>
        <p:nvSpPr>
          <p:cNvPr id="41" name="内容占位符 2">
            <a:extLst>
              <a:ext uri="{FF2B5EF4-FFF2-40B4-BE49-F238E27FC236}">
                <a16:creationId xmlns:a16="http://schemas.microsoft.com/office/drawing/2014/main" id="{B0FC12B8-5919-4EE6-98DE-78A226A4405C}"/>
              </a:ext>
            </a:extLst>
          </p:cNvPr>
          <p:cNvSpPr txBox="1">
            <a:spLocks/>
          </p:cNvSpPr>
          <p:nvPr/>
        </p:nvSpPr>
        <p:spPr>
          <a:xfrm>
            <a:off x="1029691" y="2859764"/>
            <a:ext cx="10378537" cy="264127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文本框</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JTextField</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、密码框</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JPasswordField</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、文本区</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JTextArea</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a:p>
            <a:pPr marL="0" indent="719856">
              <a:buNone/>
            </a:pP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文本区含有一个实现</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Document</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接口的实例，该实例被称做文本区所维护的文档</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用户在文本区中进行文本编辑操作，使得文本区中的文本内容发生变化，将导致文本区所维护的文档模型中的数据发生变化，从而导致文本区所维护的文档触发</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DocumentEvent</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事件</a:t>
            </a: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a:p>
            <a:pPr marL="0" indent="719856">
              <a:buNone/>
            </a:pP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grpSp>
        <p:nvGrpSpPr>
          <p:cNvPr id="46" name="组合 45">
            <a:extLst>
              <a:ext uri="{FF2B5EF4-FFF2-40B4-BE49-F238E27FC236}">
                <a16:creationId xmlns:a16="http://schemas.microsoft.com/office/drawing/2014/main" id="{3903C212-C1AD-4458-8E74-25261D334AA9}"/>
              </a:ext>
            </a:extLst>
          </p:cNvPr>
          <p:cNvGrpSpPr/>
          <p:nvPr/>
        </p:nvGrpSpPr>
        <p:grpSpPr>
          <a:xfrm flipH="1">
            <a:off x="6572227" y="5379375"/>
            <a:ext cx="5440340" cy="1357633"/>
            <a:chOff x="897607" y="5043462"/>
            <a:chExt cx="5441599" cy="1357947"/>
          </a:xfrm>
        </p:grpSpPr>
        <p:sp>
          <p:nvSpPr>
            <p:cNvPr id="47" name="矩形 46">
              <a:extLst>
                <a:ext uri="{FF2B5EF4-FFF2-40B4-BE49-F238E27FC236}">
                  <a16:creationId xmlns:a16="http://schemas.microsoft.com/office/drawing/2014/main" id="{2D30BF8D-4ABB-48FA-850B-E6DCEDCEFB2B}"/>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53F098CB-CA9C-45D4-8736-D8F17320F876}"/>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C0AA9203-9764-46B2-B27D-24DDF7AFFBAF}"/>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0F9C8650-16E9-4AB4-AEF3-D9630D68C7F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1" name="矩形 50">
              <a:extLst>
                <a:ext uri="{FF2B5EF4-FFF2-40B4-BE49-F238E27FC236}">
                  <a16:creationId xmlns:a16="http://schemas.microsoft.com/office/drawing/2014/main" id="{42BE7C2B-54B7-4D04-8AEB-BADF595B3535}"/>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2" name="矩形 51">
              <a:extLst>
                <a:ext uri="{FF2B5EF4-FFF2-40B4-BE49-F238E27FC236}">
                  <a16:creationId xmlns:a16="http://schemas.microsoft.com/office/drawing/2014/main" id="{287A2811-BA11-4692-98CC-01FB9BFBED45}"/>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3" name="矩形 52">
              <a:extLst>
                <a:ext uri="{FF2B5EF4-FFF2-40B4-BE49-F238E27FC236}">
                  <a16:creationId xmlns:a16="http://schemas.microsoft.com/office/drawing/2014/main" id="{111342F2-6B05-4683-BEC2-1786946665CF}"/>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5" name="矩形 54">
              <a:extLst>
                <a:ext uri="{FF2B5EF4-FFF2-40B4-BE49-F238E27FC236}">
                  <a16:creationId xmlns:a16="http://schemas.microsoft.com/office/drawing/2014/main" id="{31718F4E-E5CA-463B-8D86-CF0993103806}"/>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6" name="矩形 55">
              <a:extLst>
                <a:ext uri="{FF2B5EF4-FFF2-40B4-BE49-F238E27FC236}">
                  <a16:creationId xmlns:a16="http://schemas.microsoft.com/office/drawing/2014/main" id="{FDC906A8-6110-4A3B-9055-6BB7C77C9170}"/>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7" name="矩形 56">
              <a:extLst>
                <a:ext uri="{FF2B5EF4-FFF2-40B4-BE49-F238E27FC236}">
                  <a16:creationId xmlns:a16="http://schemas.microsoft.com/office/drawing/2014/main" id="{BD794A43-4D64-4D83-AB71-0184DA67C3B4}"/>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8" name="矩形 57">
              <a:extLst>
                <a:ext uri="{FF2B5EF4-FFF2-40B4-BE49-F238E27FC236}">
                  <a16:creationId xmlns:a16="http://schemas.microsoft.com/office/drawing/2014/main" id="{F017FCA9-8075-4E14-BD7C-DE404BE52EA6}"/>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9" name="矩形 58">
              <a:extLst>
                <a:ext uri="{FF2B5EF4-FFF2-40B4-BE49-F238E27FC236}">
                  <a16:creationId xmlns:a16="http://schemas.microsoft.com/office/drawing/2014/main" id="{133ABBB6-4396-4965-9B92-1B6C6C7F3BB0}"/>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60" name="矩形 59">
              <a:extLst>
                <a:ext uri="{FF2B5EF4-FFF2-40B4-BE49-F238E27FC236}">
                  <a16:creationId xmlns:a16="http://schemas.microsoft.com/office/drawing/2014/main" id="{42473569-09A0-47E6-94BC-1935A19F0A5D}"/>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61" name="矩形 60">
              <a:extLst>
                <a:ext uri="{FF2B5EF4-FFF2-40B4-BE49-F238E27FC236}">
                  <a16:creationId xmlns:a16="http://schemas.microsoft.com/office/drawing/2014/main" id="{4B3F3B92-2623-48F8-A534-20F63F73F9EE}"/>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62" name="矩形 61">
              <a:extLst>
                <a:ext uri="{FF2B5EF4-FFF2-40B4-BE49-F238E27FC236}">
                  <a16:creationId xmlns:a16="http://schemas.microsoft.com/office/drawing/2014/main" id="{43FD791F-C372-4550-93EC-50DC4CEF7FC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63" name="矩形 62">
              <a:extLst>
                <a:ext uri="{FF2B5EF4-FFF2-40B4-BE49-F238E27FC236}">
                  <a16:creationId xmlns:a16="http://schemas.microsoft.com/office/drawing/2014/main" id="{A2035908-3E0A-4AB7-8A72-9E31BDA8E05A}"/>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lumMod val="85000"/>
                  </a:schemeClr>
                </a:solidFill>
                <a:latin typeface="仿宋" panose="02010609060101010101" pitchFamily="49" charset="-122"/>
                <a:ea typeface="仿宋" panose="02010609060101010101" pitchFamily="49" charset="-122"/>
              </a:endParaRPr>
            </a:p>
          </p:txBody>
        </p:sp>
        <p:sp>
          <p:nvSpPr>
            <p:cNvPr id="64" name="矩形 63">
              <a:extLst>
                <a:ext uri="{FF2B5EF4-FFF2-40B4-BE49-F238E27FC236}">
                  <a16:creationId xmlns:a16="http://schemas.microsoft.com/office/drawing/2014/main" id="{431CDD0B-894C-4EE3-9C17-90C9978455D2}"/>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85977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DocumentEvent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a:t>
              </a:r>
            </a:p>
          </p:txBody>
        </p:sp>
      </p:grpSp>
      <p:sp>
        <p:nvSpPr>
          <p:cNvPr id="36" name="矩形 35">
            <a:extLst>
              <a:ext uri="{FF2B5EF4-FFF2-40B4-BE49-F238E27FC236}">
                <a16:creationId xmlns:a16="http://schemas.microsoft.com/office/drawing/2014/main" id="{F0882C0D-224F-4DA7-829C-3669C0CFFE1D}"/>
              </a:ext>
            </a:extLst>
          </p:cNvPr>
          <p:cNvSpPr/>
          <p:nvPr/>
        </p:nvSpPr>
        <p:spPr>
          <a:xfrm>
            <a:off x="0" y="2215814"/>
            <a:ext cx="12187591" cy="35715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7" name="内容占位符 2">
            <a:extLst>
              <a:ext uri="{FF2B5EF4-FFF2-40B4-BE49-F238E27FC236}">
                <a16:creationId xmlns:a16="http://schemas.microsoft.com/office/drawing/2014/main" id="{4D9955ED-3C76-4029-AF66-EF715FD77ABB}"/>
              </a:ext>
            </a:extLst>
          </p:cNvPr>
          <p:cNvSpPr txBox="1">
            <a:spLocks/>
          </p:cNvSpPr>
          <p:nvPr/>
        </p:nvSpPr>
        <p:spPr>
          <a:xfrm>
            <a:off x="991598" y="1530172"/>
            <a:ext cx="10357194" cy="645596"/>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lnSpc>
                <a:spcPct val="130000"/>
              </a:lnSpc>
              <a:buNone/>
            </a:pPr>
            <a:r>
              <a:rPr lang="en-US" altLang="zh-CN" sz="2400" b="1" dirty="0" err="1">
                <a:solidFill>
                  <a:schemeClr val="tx1"/>
                </a:solidFill>
                <a:latin typeface="仿宋" panose="02010609060101010101" pitchFamily="49" charset="-122"/>
                <a:ea typeface="仿宋" panose="02010609060101010101" pitchFamily="49" charset="-122"/>
              </a:rPr>
              <a:t>DocumentEvent</a:t>
            </a:r>
            <a:r>
              <a:rPr lang="zh-CN" altLang="en-US" sz="2400" b="1" dirty="0">
                <a:solidFill>
                  <a:schemeClr val="tx1"/>
                </a:solidFill>
                <a:latin typeface="仿宋" panose="02010609060101010101" pitchFamily="49" charset="-122"/>
                <a:ea typeface="仿宋" panose="02010609060101010101" pitchFamily="49" charset="-122"/>
              </a:rPr>
              <a:t>是文档事件类。</a:t>
            </a:r>
          </a:p>
        </p:txBody>
      </p:sp>
      <p:grpSp>
        <p:nvGrpSpPr>
          <p:cNvPr id="42" name="组合 41">
            <a:extLst>
              <a:ext uri="{FF2B5EF4-FFF2-40B4-BE49-F238E27FC236}">
                <a16:creationId xmlns:a16="http://schemas.microsoft.com/office/drawing/2014/main" id="{FC0D1588-E6DC-4C5D-89A0-9841798A4A65}"/>
              </a:ext>
            </a:extLst>
          </p:cNvPr>
          <p:cNvGrpSpPr/>
          <p:nvPr/>
        </p:nvGrpSpPr>
        <p:grpSpPr>
          <a:xfrm>
            <a:off x="-1" y="2240075"/>
            <a:ext cx="12187591" cy="543168"/>
            <a:chOff x="0" y="2962700"/>
            <a:chExt cx="12190412" cy="543294"/>
          </a:xfrm>
        </p:grpSpPr>
        <p:sp>
          <p:nvSpPr>
            <p:cNvPr id="43" name="Freeform 3">
              <a:extLst>
                <a:ext uri="{FF2B5EF4-FFF2-40B4-BE49-F238E27FC236}">
                  <a16:creationId xmlns:a16="http://schemas.microsoft.com/office/drawing/2014/main" id="{667F86A7-1E10-4A19-B6C3-5DAF0C8E26E1}"/>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44" name="内容占位符 2">
              <a:extLst>
                <a:ext uri="{FF2B5EF4-FFF2-40B4-BE49-F238E27FC236}">
                  <a16:creationId xmlns:a16="http://schemas.microsoft.com/office/drawing/2014/main" id="{4FDF6CA5-A6E0-4B47-95EF-5C6B723D38FE}"/>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．注册监视器</a:t>
              </a:r>
            </a:p>
          </p:txBody>
        </p:sp>
      </p:grpSp>
      <p:sp>
        <p:nvSpPr>
          <p:cNvPr id="45" name="内容占位符 2">
            <a:extLst>
              <a:ext uri="{FF2B5EF4-FFF2-40B4-BE49-F238E27FC236}">
                <a16:creationId xmlns:a16="http://schemas.microsoft.com/office/drawing/2014/main" id="{5A1E8F21-F889-4FC4-BCAF-802AB8011BC2}"/>
              </a:ext>
            </a:extLst>
          </p:cNvPr>
          <p:cNvSpPr txBox="1">
            <a:spLocks/>
          </p:cNvSpPr>
          <p:nvPr/>
        </p:nvSpPr>
        <p:spPr>
          <a:xfrm>
            <a:off x="858281" y="3322707"/>
            <a:ext cx="10378537" cy="228547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zh-CN" sz="2400" b="1" dirty="0">
                <a:latin typeface="仿宋" panose="02010609060101010101" pitchFamily="49" charset="-122"/>
                <a:ea typeface="仿宋" panose="02010609060101010101" pitchFamily="49" charset="-122"/>
              </a:rPr>
              <a:t>触发</a:t>
            </a:r>
            <a:r>
              <a:rPr lang="en-US" altLang="zh-CN" sz="2400" b="1" dirty="0" err="1">
                <a:latin typeface="仿宋" panose="02010609060101010101" pitchFamily="49" charset="-122"/>
                <a:ea typeface="仿宋" panose="02010609060101010101" pitchFamily="49" charset="-122"/>
              </a:rPr>
              <a:t>DocumentEven</a:t>
            </a:r>
            <a:r>
              <a:rPr lang="zh-CN" altLang="zh-CN" sz="2400" b="1" dirty="0">
                <a:latin typeface="仿宋" panose="02010609060101010101" pitchFamily="49" charset="-122"/>
                <a:ea typeface="仿宋" panose="02010609060101010101" pitchFamily="49" charset="-122"/>
              </a:rPr>
              <a:t>事件的事件源使用</a:t>
            </a:r>
            <a:r>
              <a:rPr lang="en-US" altLang="zh-CN" sz="2400" b="1" dirty="0" err="1">
                <a:solidFill>
                  <a:srgbClr val="C00000"/>
                </a:solidFill>
                <a:latin typeface="仿宋" panose="02010609060101010101" pitchFamily="49" charset="-122"/>
                <a:ea typeface="仿宋" panose="02010609060101010101" pitchFamily="49" charset="-122"/>
              </a:rPr>
              <a:t>addDucumentListener</a:t>
            </a:r>
            <a:r>
              <a:rPr lang="en-US" altLang="zh-CN" sz="2400" b="1" dirty="0">
                <a:solidFill>
                  <a:srgbClr val="C00000"/>
                </a:solidFill>
                <a:latin typeface="仿宋" panose="02010609060101010101" pitchFamily="49" charset="-122"/>
                <a:ea typeface="仿宋" panose="02010609060101010101" pitchFamily="49" charset="-122"/>
              </a:rPr>
              <a:t>(</a:t>
            </a:r>
            <a:r>
              <a:rPr lang="en-US" altLang="zh-CN" sz="2400" b="1" dirty="0" err="1">
                <a:solidFill>
                  <a:srgbClr val="C00000"/>
                </a:solidFill>
                <a:latin typeface="仿宋" panose="02010609060101010101" pitchFamily="49" charset="-122"/>
                <a:ea typeface="仿宋" panose="02010609060101010101" pitchFamily="49" charset="-122"/>
              </a:rPr>
              <a:t>DocumentListener</a:t>
            </a:r>
            <a:r>
              <a:rPr lang="en-US" altLang="zh-CN" sz="2400" b="1" dirty="0">
                <a:solidFill>
                  <a:srgbClr val="C00000"/>
                </a:solidFill>
                <a:latin typeface="仿宋" panose="02010609060101010101" pitchFamily="49" charset="-122"/>
                <a:ea typeface="仿宋" panose="02010609060101010101" pitchFamily="49" charset="-122"/>
              </a:rPr>
              <a:t> listen)</a:t>
            </a:r>
          </a:p>
          <a:p>
            <a:pPr marL="0" indent="0">
              <a:buNone/>
            </a:pPr>
            <a:r>
              <a:rPr lang="zh-CN" altLang="zh-CN" sz="2400" b="1" dirty="0">
                <a:latin typeface="仿宋" panose="02010609060101010101" pitchFamily="49" charset="-122"/>
                <a:ea typeface="仿宋" panose="02010609060101010101" pitchFamily="49" charset="-122"/>
              </a:rPr>
              <a:t>将实现</a:t>
            </a:r>
            <a:r>
              <a:rPr lang="en-US" altLang="zh-CN" sz="2400" b="1" dirty="0" err="1">
                <a:latin typeface="仿宋" panose="02010609060101010101" pitchFamily="49" charset="-122"/>
                <a:ea typeface="仿宋" panose="02010609060101010101" pitchFamily="49" charset="-122"/>
              </a:rPr>
              <a:t>DocumentListener</a:t>
            </a:r>
            <a:r>
              <a:rPr lang="zh-CN" altLang="zh-CN" sz="2400" b="1" dirty="0">
                <a:latin typeface="仿宋" panose="02010609060101010101" pitchFamily="49" charset="-122"/>
                <a:ea typeface="仿宋" panose="02010609060101010101" pitchFamily="49" charset="-122"/>
              </a:rPr>
              <a:t>接口的类的实例注册为事件源的监视器</a:t>
            </a:r>
            <a:r>
              <a:rPr lang="en-US" altLang="zh-CN" sz="2400" b="1" dirty="0">
                <a:latin typeface="仿宋" panose="02010609060101010101" pitchFamily="49" charset="-122"/>
                <a:ea typeface="仿宋" panose="02010609060101010101" pitchFamily="49" charset="-122"/>
              </a:rPr>
              <a:t>.</a:t>
            </a:r>
            <a:endParaRPr lang="zh-CN" altLang="en-US" sz="2400" b="1" dirty="0">
              <a:latin typeface="仿宋" panose="02010609060101010101" pitchFamily="49" charset="-122"/>
              <a:ea typeface="仿宋" panose="02010609060101010101" pitchFamily="49" charset="-122"/>
            </a:endParaRPr>
          </a:p>
        </p:txBody>
      </p:sp>
      <p:grpSp>
        <p:nvGrpSpPr>
          <p:cNvPr id="46" name="组合 45">
            <a:extLst>
              <a:ext uri="{FF2B5EF4-FFF2-40B4-BE49-F238E27FC236}">
                <a16:creationId xmlns:a16="http://schemas.microsoft.com/office/drawing/2014/main" id="{3903C212-C1AD-4458-8E74-25261D334AA9}"/>
              </a:ext>
            </a:extLst>
          </p:cNvPr>
          <p:cNvGrpSpPr/>
          <p:nvPr/>
        </p:nvGrpSpPr>
        <p:grpSpPr>
          <a:xfrm flipH="1">
            <a:off x="6572227" y="5379375"/>
            <a:ext cx="5440340" cy="1357633"/>
            <a:chOff x="897607" y="5043462"/>
            <a:chExt cx="5441599" cy="1357947"/>
          </a:xfrm>
        </p:grpSpPr>
        <p:sp>
          <p:nvSpPr>
            <p:cNvPr id="47" name="矩形 46">
              <a:extLst>
                <a:ext uri="{FF2B5EF4-FFF2-40B4-BE49-F238E27FC236}">
                  <a16:creationId xmlns:a16="http://schemas.microsoft.com/office/drawing/2014/main" id="{2D30BF8D-4ABB-48FA-850B-E6DCEDCEFB2B}"/>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53F098CB-CA9C-45D4-8736-D8F17320F876}"/>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C0AA9203-9764-46B2-B27D-24DDF7AFFBAF}"/>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0F9C8650-16E9-4AB4-AEF3-D9630D68C7F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1" name="矩形 50">
              <a:extLst>
                <a:ext uri="{FF2B5EF4-FFF2-40B4-BE49-F238E27FC236}">
                  <a16:creationId xmlns:a16="http://schemas.microsoft.com/office/drawing/2014/main" id="{42BE7C2B-54B7-4D04-8AEB-BADF595B3535}"/>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2" name="矩形 51">
              <a:extLst>
                <a:ext uri="{FF2B5EF4-FFF2-40B4-BE49-F238E27FC236}">
                  <a16:creationId xmlns:a16="http://schemas.microsoft.com/office/drawing/2014/main" id="{287A2811-BA11-4692-98CC-01FB9BFBED45}"/>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3" name="矩形 52">
              <a:extLst>
                <a:ext uri="{FF2B5EF4-FFF2-40B4-BE49-F238E27FC236}">
                  <a16:creationId xmlns:a16="http://schemas.microsoft.com/office/drawing/2014/main" id="{111342F2-6B05-4683-BEC2-1786946665CF}"/>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5" name="矩形 54">
              <a:extLst>
                <a:ext uri="{FF2B5EF4-FFF2-40B4-BE49-F238E27FC236}">
                  <a16:creationId xmlns:a16="http://schemas.microsoft.com/office/drawing/2014/main" id="{31718F4E-E5CA-463B-8D86-CF0993103806}"/>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6" name="矩形 55">
              <a:extLst>
                <a:ext uri="{FF2B5EF4-FFF2-40B4-BE49-F238E27FC236}">
                  <a16:creationId xmlns:a16="http://schemas.microsoft.com/office/drawing/2014/main" id="{FDC906A8-6110-4A3B-9055-6BB7C77C9170}"/>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7" name="矩形 56">
              <a:extLst>
                <a:ext uri="{FF2B5EF4-FFF2-40B4-BE49-F238E27FC236}">
                  <a16:creationId xmlns:a16="http://schemas.microsoft.com/office/drawing/2014/main" id="{BD794A43-4D64-4D83-AB71-0184DA67C3B4}"/>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8" name="矩形 57">
              <a:extLst>
                <a:ext uri="{FF2B5EF4-FFF2-40B4-BE49-F238E27FC236}">
                  <a16:creationId xmlns:a16="http://schemas.microsoft.com/office/drawing/2014/main" id="{F017FCA9-8075-4E14-BD7C-DE404BE52EA6}"/>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9" name="矩形 58">
              <a:extLst>
                <a:ext uri="{FF2B5EF4-FFF2-40B4-BE49-F238E27FC236}">
                  <a16:creationId xmlns:a16="http://schemas.microsoft.com/office/drawing/2014/main" id="{133ABBB6-4396-4965-9B92-1B6C6C7F3BB0}"/>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60" name="矩形 59">
              <a:extLst>
                <a:ext uri="{FF2B5EF4-FFF2-40B4-BE49-F238E27FC236}">
                  <a16:creationId xmlns:a16="http://schemas.microsoft.com/office/drawing/2014/main" id="{42473569-09A0-47E6-94BC-1935A19F0A5D}"/>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61" name="矩形 60">
              <a:extLst>
                <a:ext uri="{FF2B5EF4-FFF2-40B4-BE49-F238E27FC236}">
                  <a16:creationId xmlns:a16="http://schemas.microsoft.com/office/drawing/2014/main" id="{4B3F3B92-2623-48F8-A534-20F63F73F9EE}"/>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62" name="矩形 61">
              <a:extLst>
                <a:ext uri="{FF2B5EF4-FFF2-40B4-BE49-F238E27FC236}">
                  <a16:creationId xmlns:a16="http://schemas.microsoft.com/office/drawing/2014/main" id="{43FD791F-C372-4550-93EC-50DC4CEF7FC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63" name="矩形 62">
              <a:extLst>
                <a:ext uri="{FF2B5EF4-FFF2-40B4-BE49-F238E27FC236}">
                  <a16:creationId xmlns:a16="http://schemas.microsoft.com/office/drawing/2014/main" id="{A2035908-3E0A-4AB7-8A72-9E31BDA8E05A}"/>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lumMod val="85000"/>
                  </a:schemeClr>
                </a:solidFill>
                <a:latin typeface="仿宋" panose="02010609060101010101" pitchFamily="49" charset="-122"/>
                <a:ea typeface="仿宋" panose="02010609060101010101" pitchFamily="49" charset="-122"/>
              </a:endParaRPr>
            </a:p>
          </p:txBody>
        </p:sp>
        <p:sp>
          <p:nvSpPr>
            <p:cNvPr id="64" name="矩形 63">
              <a:extLst>
                <a:ext uri="{FF2B5EF4-FFF2-40B4-BE49-F238E27FC236}">
                  <a16:creationId xmlns:a16="http://schemas.microsoft.com/office/drawing/2014/main" id="{431CDD0B-894C-4EE3-9C17-90C9978455D2}"/>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148788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DocumentEvent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a:t>
              </a:r>
            </a:p>
          </p:txBody>
        </p:sp>
      </p:grpSp>
      <p:sp>
        <p:nvSpPr>
          <p:cNvPr id="7" name="矩形 6">
            <a:extLst>
              <a:ext uri="{FF2B5EF4-FFF2-40B4-BE49-F238E27FC236}">
                <a16:creationId xmlns:a16="http://schemas.microsoft.com/office/drawing/2014/main" id="{908B5ED8-EE87-494F-B830-C456D7C51DFD}"/>
              </a:ext>
            </a:extLst>
          </p:cNvPr>
          <p:cNvSpPr/>
          <p:nvPr/>
        </p:nvSpPr>
        <p:spPr>
          <a:xfrm>
            <a:off x="4409" y="2402704"/>
            <a:ext cx="12187591" cy="32758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8" name="组合 7">
            <a:extLst>
              <a:ext uri="{FF2B5EF4-FFF2-40B4-BE49-F238E27FC236}">
                <a16:creationId xmlns:a16="http://schemas.microsoft.com/office/drawing/2014/main" id="{7C87E6E7-A7FD-4D04-AD03-36C670E1698A}"/>
              </a:ext>
            </a:extLst>
          </p:cNvPr>
          <p:cNvGrpSpPr/>
          <p:nvPr/>
        </p:nvGrpSpPr>
        <p:grpSpPr>
          <a:xfrm>
            <a:off x="2822" y="2021793"/>
            <a:ext cx="12187591" cy="543168"/>
            <a:chOff x="0" y="2962700"/>
            <a:chExt cx="12190412" cy="543294"/>
          </a:xfrm>
        </p:grpSpPr>
        <p:sp>
          <p:nvSpPr>
            <p:cNvPr id="9" name="Freeform 3">
              <a:extLst>
                <a:ext uri="{FF2B5EF4-FFF2-40B4-BE49-F238E27FC236}">
                  <a16:creationId xmlns:a16="http://schemas.microsoft.com/office/drawing/2014/main" id="{AD82FD88-D775-480B-AA55-E4AC5DAD291B}"/>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10" name="内容占位符 2">
              <a:extLst>
                <a:ext uri="{FF2B5EF4-FFF2-40B4-BE49-F238E27FC236}">
                  <a16:creationId xmlns:a16="http://schemas.microsoft.com/office/drawing/2014/main" id="{55933088-B489-4A34-B683-80092817F352}"/>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DocumentListener</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接口</a:t>
              </a:r>
            </a:p>
          </p:txBody>
        </p:sp>
      </p:grpSp>
      <p:sp>
        <p:nvSpPr>
          <p:cNvPr id="11" name="内容占位符 2">
            <a:extLst>
              <a:ext uri="{FF2B5EF4-FFF2-40B4-BE49-F238E27FC236}">
                <a16:creationId xmlns:a16="http://schemas.microsoft.com/office/drawing/2014/main" id="{B1FB0A32-943C-4AFD-AFCF-5AC05DACD2CD}"/>
              </a:ext>
            </a:extLst>
          </p:cNvPr>
          <p:cNvSpPr txBox="1">
            <a:spLocks/>
          </p:cNvSpPr>
          <p:nvPr/>
        </p:nvSpPr>
        <p:spPr>
          <a:xfrm>
            <a:off x="611486" y="2665744"/>
            <a:ext cx="11203606" cy="126060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该接口中有</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3</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个方法：</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public void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changedUpdate</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DocumentEvent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e)</a:t>
            </a:r>
          </a:p>
          <a:p>
            <a:pPr marL="0" indent="719856">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public void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removeUpdate</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DocumentEvent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e)</a:t>
            </a:r>
          </a:p>
          <a:p>
            <a:pPr marL="0" indent="719856">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public void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insertUpdate</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DocumentEvent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e)</a:t>
            </a:r>
          </a:p>
          <a:p>
            <a:pPr marL="0" indent="719856">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当文本区内容改变时调用第一个方法；当文本区做删除修改时调用第二个方法；当文本区做插入修改时调用第三个方法。</a:t>
            </a:r>
          </a:p>
        </p:txBody>
      </p:sp>
      <p:grpSp>
        <p:nvGrpSpPr>
          <p:cNvPr id="12" name="组合 11">
            <a:extLst>
              <a:ext uri="{FF2B5EF4-FFF2-40B4-BE49-F238E27FC236}">
                <a16:creationId xmlns:a16="http://schemas.microsoft.com/office/drawing/2014/main" id="{2BB6E4BB-C852-45CE-92CF-6165E6A07277}"/>
              </a:ext>
            </a:extLst>
          </p:cNvPr>
          <p:cNvGrpSpPr/>
          <p:nvPr/>
        </p:nvGrpSpPr>
        <p:grpSpPr>
          <a:xfrm flipH="1">
            <a:off x="6618839" y="5484049"/>
            <a:ext cx="5440340" cy="1357633"/>
            <a:chOff x="897607" y="5043462"/>
            <a:chExt cx="5441599" cy="1357947"/>
          </a:xfrm>
        </p:grpSpPr>
        <p:sp>
          <p:nvSpPr>
            <p:cNvPr id="13" name="矩形 12">
              <a:extLst>
                <a:ext uri="{FF2B5EF4-FFF2-40B4-BE49-F238E27FC236}">
                  <a16:creationId xmlns:a16="http://schemas.microsoft.com/office/drawing/2014/main" id="{82868226-030E-40F6-A43F-B22A1E47A34E}"/>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E46B6904-84C6-4DD0-AF84-B8DD04C8929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B0F1AC4C-4A28-4F02-9A7B-6241A757692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E90BAEAE-287E-4DCF-AC2E-9FA61995AE65}"/>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150D76BA-2C6D-49DC-B261-349258B16BA1}"/>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179A6243-B4C6-4293-B348-928CDF95DEB5}"/>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948EFA1D-F0C1-4B2E-ABEB-E9AC0E2FCB64}"/>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3F61EBB1-6F1E-4026-80DC-E957EBDD8DA9}"/>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68F48E9B-BCD6-47A6-959C-107B176DFC4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2A339BB8-7F11-4B60-9758-C7FB145FB14E}"/>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EFD23629-9FE2-4FE5-95E7-22EF268B54E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5B1F3F1D-7898-40E1-A41B-8D319E09FBBA}"/>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0671E4C2-6C6C-48F4-81F7-FC4D181EDA93}"/>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90487D6C-BD6F-471A-823F-4BD49EA611B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8198C521-2E0F-4166-8A86-442DA9064AC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48DCAAA6-8418-40FE-AA55-6B3CF7669D0F}"/>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lumMod val="85000"/>
                  </a:schemeClr>
                </a:solidFill>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F37D826F-85E7-43C1-B47E-1981EF6FFF01}"/>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40937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DocumentEvent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a:t>
              </a:r>
            </a:p>
          </p:txBody>
        </p:sp>
      </p:grpSp>
      <p:sp>
        <p:nvSpPr>
          <p:cNvPr id="7" name="矩形 6">
            <a:extLst>
              <a:ext uri="{FF2B5EF4-FFF2-40B4-BE49-F238E27FC236}">
                <a16:creationId xmlns:a16="http://schemas.microsoft.com/office/drawing/2014/main" id="{F39B0497-5801-4159-888D-9231164BE130}"/>
              </a:ext>
            </a:extLst>
          </p:cNvPr>
          <p:cNvSpPr/>
          <p:nvPr/>
        </p:nvSpPr>
        <p:spPr>
          <a:xfrm>
            <a:off x="4409" y="2358082"/>
            <a:ext cx="12187591" cy="38853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8" name="组合 7">
            <a:extLst>
              <a:ext uri="{FF2B5EF4-FFF2-40B4-BE49-F238E27FC236}">
                <a16:creationId xmlns:a16="http://schemas.microsoft.com/office/drawing/2014/main" id="{B2F0E5BA-84A8-401A-9A8F-F9A0CE623FC5}"/>
              </a:ext>
            </a:extLst>
          </p:cNvPr>
          <p:cNvGrpSpPr/>
          <p:nvPr/>
        </p:nvGrpSpPr>
        <p:grpSpPr>
          <a:xfrm>
            <a:off x="2822" y="1977171"/>
            <a:ext cx="12187591" cy="543168"/>
            <a:chOff x="0" y="2962700"/>
            <a:chExt cx="12190412" cy="543294"/>
          </a:xfrm>
        </p:grpSpPr>
        <p:sp>
          <p:nvSpPr>
            <p:cNvPr id="9" name="Freeform 3">
              <a:extLst>
                <a:ext uri="{FF2B5EF4-FFF2-40B4-BE49-F238E27FC236}">
                  <a16:creationId xmlns:a16="http://schemas.microsoft.com/office/drawing/2014/main" id="{BC1D52FB-F176-48F5-A48A-353E334007D5}"/>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10" name="内容占位符 2">
              <a:extLst>
                <a:ext uri="{FF2B5EF4-FFF2-40B4-BE49-F238E27FC236}">
                  <a16:creationId xmlns:a16="http://schemas.microsoft.com/office/drawing/2014/main" id="{FC41E289-5C26-460B-B294-35EE0B7DD168}"/>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DocumentEvent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a:t>
              </a:r>
            </a:p>
          </p:txBody>
        </p:sp>
      </p:grpSp>
      <p:sp>
        <p:nvSpPr>
          <p:cNvPr id="11" name="内容占位符 2">
            <a:extLst>
              <a:ext uri="{FF2B5EF4-FFF2-40B4-BE49-F238E27FC236}">
                <a16:creationId xmlns:a16="http://schemas.microsoft.com/office/drawing/2014/main" id="{D28AB924-2138-485B-BFFB-DD8EFE3C2889}"/>
              </a:ext>
            </a:extLst>
          </p:cNvPr>
          <p:cNvSpPr txBox="1">
            <a:spLocks/>
          </p:cNvSpPr>
          <p:nvPr/>
        </p:nvSpPr>
        <p:spPr>
          <a:xfrm>
            <a:off x="611487" y="2621122"/>
            <a:ext cx="10458331" cy="126060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用于处理文本事件，该接口的方法有：</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Document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getDocument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p>
          <a:p>
            <a:pPr marL="0" indent="719856">
              <a:buNone/>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DocumentEvent.EventType</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getType</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p>
          <a:p>
            <a:pPr marL="0" indent="719856">
              <a:buNone/>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int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getOffset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p>
          <a:p>
            <a:pPr marL="0" indent="719856">
              <a:buNone/>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int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getLength</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p>
          <a:p>
            <a:pPr marL="0" indent="719856">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第一个方法可以获得发起更改事件的文档；第二个方法可以获得事件类型；第三个方法可以获得文档中更改开始的偏移量；第四个方法可以获得更改的长度。</a:t>
            </a:r>
          </a:p>
        </p:txBody>
      </p:sp>
    </p:spTree>
    <p:extLst>
      <p:ext uri="{BB962C8B-B14F-4D97-AF65-F5344CB8AC3E}">
        <p14:creationId xmlns:p14="http://schemas.microsoft.com/office/powerpoint/2010/main" val="406352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DocumentEvent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a:t>
              </a:r>
            </a:p>
          </p:txBody>
        </p:sp>
      </p:grpSp>
      <p:sp>
        <p:nvSpPr>
          <p:cNvPr id="7" name="矩形 6">
            <a:extLst>
              <a:ext uri="{FF2B5EF4-FFF2-40B4-BE49-F238E27FC236}">
                <a16:creationId xmlns:a16="http://schemas.microsoft.com/office/drawing/2014/main" id="{F39B0497-5801-4159-888D-9231164BE130}"/>
              </a:ext>
            </a:extLst>
          </p:cNvPr>
          <p:cNvSpPr/>
          <p:nvPr/>
        </p:nvSpPr>
        <p:spPr>
          <a:xfrm>
            <a:off x="4409" y="2358082"/>
            <a:ext cx="12187591" cy="38853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E3669C1D-10B7-4476-BA24-A0E528A92704}"/>
              </a:ext>
            </a:extLst>
          </p:cNvPr>
          <p:cNvSpPr/>
          <p:nvPr/>
        </p:nvSpPr>
        <p:spPr>
          <a:xfrm>
            <a:off x="541538" y="2817501"/>
            <a:ext cx="6156176" cy="2308324"/>
          </a:xfrm>
          <a:prstGeom prst="rect">
            <a:avLst/>
          </a:prstGeom>
        </p:spPr>
        <p:txBody>
          <a:bodyPr wrap="square">
            <a:spAutoFit/>
          </a:bodyPr>
          <a:lstStyle/>
          <a:p>
            <a:r>
              <a:rPr lang="zh-CN" altLang="en-US" sz="2400" b="1" dirty="0">
                <a:latin typeface="仿宋" panose="02010609060101010101" pitchFamily="49" charset="-122"/>
                <a:ea typeface="仿宋" panose="02010609060101010101" pitchFamily="49" charset="-122"/>
                <a:hlinkClick r:id="rId2" action="ppaction://hlinkfile"/>
              </a:rPr>
              <a:t>下例中</a:t>
            </a:r>
            <a:r>
              <a:rPr lang="zh-CN" altLang="en-US" sz="2400" dirty="0">
                <a:latin typeface="仿宋" panose="02010609060101010101" pitchFamily="49" charset="-122"/>
                <a:ea typeface="仿宋" panose="02010609060101010101" pitchFamily="49" charset="-122"/>
              </a:rPr>
              <a:t>，有两个文本区。当用户在一个文本区中输入若干英文单词时（用空格、逗号或回车做为单词之间的分隔符），另一个文本区同时对用户输入的英文单词按字典序排序，也就是说随着用户输入的变化，另一个文本区不断地更新排序</a:t>
            </a:r>
            <a:r>
              <a:rPr lang="en-US" altLang="zh-CN" sz="2400" dirty="0">
                <a:latin typeface="仿宋" panose="02010609060101010101" pitchFamily="49" charset="-122"/>
                <a:ea typeface="仿宋" panose="02010609060101010101" pitchFamily="49" charset="-122"/>
              </a:rPr>
              <a:t>.</a:t>
            </a:r>
            <a:endParaRPr lang="zh-CN" altLang="en-US" sz="2400" dirty="0">
              <a:latin typeface="仿宋" panose="02010609060101010101" pitchFamily="49" charset="-122"/>
              <a:ea typeface="仿宋" panose="02010609060101010101" pitchFamily="49" charset="-122"/>
            </a:endParaRPr>
          </a:p>
        </p:txBody>
      </p:sp>
      <p:pic>
        <p:nvPicPr>
          <p:cNvPr id="13" name="Picture 3">
            <a:extLst>
              <a:ext uri="{FF2B5EF4-FFF2-40B4-BE49-F238E27FC236}">
                <a16:creationId xmlns:a16="http://schemas.microsoft.com/office/drawing/2014/main" id="{6AB20FCD-F036-4873-9585-04D1817C40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9100" y="2599851"/>
            <a:ext cx="3571514" cy="3044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881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窗口事件</a:t>
              </a:r>
            </a:p>
          </p:txBody>
        </p:sp>
      </p:grpSp>
      <p:sp>
        <p:nvSpPr>
          <p:cNvPr id="7" name="矩形 6">
            <a:extLst>
              <a:ext uri="{FF2B5EF4-FFF2-40B4-BE49-F238E27FC236}">
                <a16:creationId xmlns:a16="http://schemas.microsoft.com/office/drawing/2014/main" id="{38EAB88F-4462-4265-9FEC-21B23A2655DD}"/>
              </a:ext>
            </a:extLst>
          </p:cNvPr>
          <p:cNvSpPr/>
          <p:nvPr/>
        </p:nvSpPr>
        <p:spPr>
          <a:xfrm>
            <a:off x="-30670" y="2266734"/>
            <a:ext cx="12187591" cy="38853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8" name="组合 7">
            <a:extLst>
              <a:ext uri="{FF2B5EF4-FFF2-40B4-BE49-F238E27FC236}">
                <a16:creationId xmlns:a16="http://schemas.microsoft.com/office/drawing/2014/main" id="{DB1DC9F6-4E01-4C49-9161-5D62A0C778D6}"/>
              </a:ext>
            </a:extLst>
          </p:cNvPr>
          <p:cNvGrpSpPr/>
          <p:nvPr/>
        </p:nvGrpSpPr>
        <p:grpSpPr>
          <a:xfrm>
            <a:off x="-32257" y="1962005"/>
            <a:ext cx="12187591" cy="543168"/>
            <a:chOff x="0" y="2962700"/>
            <a:chExt cx="12190412" cy="543294"/>
          </a:xfrm>
        </p:grpSpPr>
        <p:sp>
          <p:nvSpPr>
            <p:cNvPr id="9" name="Freeform 3">
              <a:extLst>
                <a:ext uri="{FF2B5EF4-FFF2-40B4-BE49-F238E27FC236}">
                  <a16:creationId xmlns:a16="http://schemas.microsoft.com/office/drawing/2014/main" id="{BC6B9E58-A225-41EC-9C8D-A3A33F761F53}"/>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10" name="内容占位符 2">
              <a:extLst>
                <a:ext uri="{FF2B5EF4-FFF2-40B4-BE49-F238E27FC236}">
                  <a16:creationId xmlns:a16="http://schemas.microsoft.com/office/drawing/2014/main" id="{4ADAD23F-E7F9-4C6A-812D-CA079D649C67}"/>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．事件源</a:t>
              </a:r>
            </a:p>
          </p:txBody>
        </p:sp>
      </p:grpSp>
      <p:sp>
        <p:nvSpPr>
          <p:cNvPr id="11" name="内容占位符 2">
            <a:extLst>
              <a:ext uri="{FF2B5EF4-FFF2-40B4-BE49-F238E27FC236}">
                <a16:creationId xmlns:a16="http://schemas.microsoft.com/office/drawing/2014/main" id="{CAB2F3C5-7371-4DDA-B401-3125727E0E69}"/>
              </a:ext>
            </a:extLst>
          </p:cNvPr>
          <p:cNvSpPr txBox="1">
            <a:spLocks/>
          </p:cNvSpPr>
          <p:nvPr/>
        </p:nvSpPr>
        <p:spPr>
          <a:xfrm>
            <a:off x="728773" y="2647646"/>
            <a:ext cx="10378537" cy="72733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事件源为</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Window</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的子类，即</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Window</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的子类对象都能触发窗口事件。</a:t>
            </a:r>
          </a:p>
        </p:txBody>
      </p:sp>
      <p:grpSp>
        <p:nvGrpSpPr>
          <p:cNvPr id="12" name="组合 11">
            <a:extLst>
              <a:ext uri="{FF2B5EF4-FFF2-40B4-BE49-F238E27FC236}">
                <a16:creationId xmlns:a16="http://schemas.microsoft.com/office/drawing/2014/main" id="{849F4F4C-6DFE-474A-93B1-AE96A10438BC}"/>
              </a:ext>
            </a:extLst>
          </p:cNvPr>
          <p:cNvGrpSpPr/>
          <p:nvPr/>
        </p:nvGrpSpPr>
        <p:grpSpPr>
          <a:xfrm>
            <a:off x="-32257" y="3257105"/>
            <a:ext cx="12187591" cy="543168"/>
            <a:chOff x="0" y="2962700"/>
            <a:chExt cx="12190412" cy="543294"/>
          </a:xfrm>
        </p:grpSpPr>
        <p:sp>
          <p:nvSpPr>
            <p:cNvPr id="13" name="Freeform 3">
              <a:extLst>
                <a:ext uri="{FF2B5EF4-FFF2-40B4-BE49-F238E27FC236}">
                  <a16:creationId xmlns:a16="http://schemas.microsoft.com/office/drawing/2014/main" id="{E9044B69-3935-4A19-B8CB-4EA583FD6ED3}"/>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256AA8C7-B039-40EE-A1E1-582A7C5871B4}"/>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．注册监视器</a:t>
              </a:r>
            </a:p>
          </p:txBody>
        </p:sp>
      </p:grpSp>
      <p:sp>
        <p:nvSpPr>
          <p:cNvPr id="15" name="内容占位符 2">
            <a:extLst>
              <a:ext uri="{FF2B5EF4-FFF2-40B4-BE49-F238E27FC236}">
                <a16:creationId xmlns:a16="http://schemas.microsoft.com/office/drawing/2014/main" id="{F613999E-2589-4ABE-95ED-FCC027806595}"/>
              </a:ext>
            </a:extLst>
          </p:cNvPr>
          <p:cNvSpPr txBox="1">
            <a:spLocks/>
          </p:cNvSpPr>
          <p:nvPr/>
        </p:nvSpPr>
        <p:spPr>
          <a:xfrm>
            <a:off x="728773" y="3866564"/>
            <a:ext cx="10378537" cy="228547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注册方法：</a:t>
            </a:r>
          </a:p>
          <a:p>
            <a:pPr marL="0" indent="1250700">
              <a:buNone/>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addWindowListener</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WindowListener</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listener)</a:t>
            </a:r>
          </a:p>
          <a:p>
            <a:pPr marL="0" indent="1250700">
              <a:buNone/>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addWindowFocusListener</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WindowFocusListener</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listener)</a:t>
            </a:r>
          </a:p>
          <a:p>
            <a:pPr marL="0" indent="1250700">
              <a:buNone/>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addWindowStateListener</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WindowStateListener</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listener)</a:t>
            </a:r>
          </a:p>
        </p:txBody>
      </p:sp>
    </p:spTree>
    <p:extLst>
      <p:ext uri="{BB962C8B-B14F-4D97-AF65-F5344CB8AC3E}">
        <p14:creationId xmlns:p14="http://schemas.microsoft.com/office/powerpoint/2010/main" val="115001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par>
                          <p:cTn id="11" fill="hold">
                            <p:stCondLst>
                              <p:cond delay="500"/>
                            </p:stCondLst>
                            <p:childTnLst>
                              <p:par>
                                <p:cTn id="12" presetID="6" presetClass="entr" presetSubtype="32"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out)">
                                      <p:cBhvr>
                                        <p:cTn id="14" dur="2000"/>
                                        <p:tgtEl>
                                          <p:spTgt spid="7"/>
                                        </p:tgtEl>
                                      </p:cBhvr>
                                    </p:animEffect>
                                  </p:childTnLst>
                                </p:cTn>
                              </p:par>
                            </p:childTnLst>
                          </p:cTn>
                        </p:par>
                        <p:par>
                          <p:cTn id="15" fill="hold">
                            <p:stCondLst>
                              <p:cond delay="2500"/>
                            </p:stCondLst>
                            <p:childTnLst>
                              <p:par>
                                <p:cTn id="16" presetID="2" presetClass="entr" presetSubtype="2"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outVertical)">
                                      <p:cBhvr>
                                        <p:cTn id="24" dur="500"/>
                                        <p:tgtEl>
                                          <p:spTgt spid="12"/>
                                        </p:tgtEl>
                                      </p:cBhvr>
                                    </p:animEffect>
                                  </p:childTnLst>
                                </p:cTn>
                              </p:par>
                            </p:childTnLst>
                          </p:cTn>
                        </p:par>
                        <p:par>
                          <p:cTn id="25" fill="hold">
                            <p:stCondLst>
                              <p:cond delay="500"/>
                            </p:stCondLst>
                            <p:childTnLst>
                              <p:par>
                                <p:cTn id="26" presetID="2" presetClass="entr" presetSubtype="8" fill="hold" nodeType="afterEffect">
                                  <p:stCondLst>
                                    <p:cond delay="0"/>
                                  </p:stCondLst>
                                  <p:childTnLst>
                                    <p:set>
                                      <p:cBhvr>
                                        <p:cTn id="27" dur="1" fill="hold">
                                          <p:stCondLst>
                                            <p:cond delay="0"/>
                                          </p:stCondLst>
                                        </p:cTn>
                                        <p:tgtEl>
                                          <p:spTgt spid="15">
                                            <p:txEl>
                                              <p:pRg st="0" end="0"/>
                                            </p:txEl>
                                          </p:spTgt>
                                        </p:tgtEl>
                                        <p:attrNameLst>
                                          <p:attrName>style.visibility</p:attrName>
                                        </p:attrNameLst>
                                      </p:cBhvr>
                                      <p:to>
                                        <p:strVal val="visible"/>
                                      </p:to>
                                    </p:set>
                                    <p:anim calcmode="lin" valueType="num">
                                      <p:cBhvr additive="base">
                                        <p:cTn id="28"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 presetClass="entr" presetSubtype="2" fill="hold" nodeType="afterEffect">
                                  <p:stCondLst>
                                    <p:cond delay="0"/>
                                  </p:stCondLst>
                                  <p:childTnLst>
                                    <p:set>
                                      <p:cBhvr>
                                        <p:cTn id="32" dur="1" fill="hold">
                                          <p:stCondLst>
                                            <p:cond delay="0"/>
                                          </p:stCondLst>
                                        </p:cTn>
                                        <p:tgtEl>
                                          <p:spTgt spid="15">
                                            <p:txEl>
                                              <p:pRg st="1" end="1"/>
                                            </p:txEl>
                                          </p:spTgt>
                                        </p:tgtEl>
                                        <p:attrNameLst>
                                          <p:attrName>style.visibility</p:attrName>
                                        </p:attrNameLst>
                                      </p:cBhvr>
                                      <p:to>
                                        <p:strVal val="visible"/>
                                      </p:to>
                                    </p:set>
                                    <p:anim calcmode="lin" valueType="num">
                                      <p:cBhvr additive="base">
                                        <p:cTn id="33" dur="500" fill="hold"/>
                                        <p:tgtEl>
                                          <p:spTgt spid="15">
                                            <p:txEl>
                                              <p:pRg st="1" end="1"/>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5">
                                            <p:txEl>
                                              <p:pRg st="1" end="1"/>
                                            </p:txEl>
                                          </p:spTgt>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15">
                                            <p:txEl>
                                              <p:pRg st="2" end="2"/>
                                            </p:txEl>
                                          </p:spTgt>
                                        </p:tgtEl>
                                        <p:attrNameLst>
                                          <p:attrName>style.visibility</p:attrName>
                                        </p:attrNameLst>
                                      </p:cBhvr>
                                      <p:to>
                                        <p:strVal val="visible"/>
                                      </p:to>
                                    </p:set>
                                    <p:anim calcmode="lin" valueType="num">
                                      <p:cBhvr additive="base">
                                        <p:cTn id="37" dur="500" fill="hold"/>
                                        <p:tgtEl>
                                          <p:spTgt spid="15">
                                            <p:txEl>
                                              <p:pRg st="2" end="2"/>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5">
                                            <p:txEl>
                                              <p:pRg st="2" end="2"/>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15">
                                            <p:txEl>
                                              <p:pRg st="3" end="3"/>
                                            </p:txEl>
                                          </p:spTgt>
                                        </p:tgtEl>
                                        <p:attrNameLst>
                                          <p:attrName>style.visibility</p:attrName>
                                        </p:attrNameLst>
                                      </p:cBhvr>
                                      <p:to>
                                        <p:strVal val="visible"/>
                                      </p:to>
                                    </p:set>
                                    <p:anim calcmode="lin" valueType="num">
                                      <p:cBhvr additive="base">
                                        <p:cTn id="41" dur="500" fill="hold"/>
                                        <p:tgtEl>
                                          <p:spTgt spid="15">
                                            <p:txEl>
                                              <p:pRg st="3" end="3"/>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P spid="11"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窗口事件</a:t>
              </a:r>
            </a:p>
          </p:txBody>
        </p:sp>
      </p:grpSp>
      <p:sp>
        <p:nvSpPr>
          <p:cNvPr id="7" name="矩形 6">
            <a:extLst>
              <a:ext uri="{FF2B5EF4-FFF2-40B4-BE49-F238E27FC236}">
                <a16:creationId xmlns:a16="http://schemas.microsoft.com/office/drawing/2014/main" id="{CC4CD29D-EF24-4ADF-AD6C-606D01FBE1F1}"/>
              </a:ext>
            </a:extLst>
          </p:cNvPr>
          <p:cNvSpPr/>
          <p:nvPr/>
        </p:nvSpPr>
        <p:spPr>
          <a:xfrm>
            <a:off x="0" y="2358082"/>
            <a:ext cx="12187591" cy="32758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8" name="组合 7">
            <a:extLst>
              <a:ext uri="{FF2B5EF4-FFF2-40B4-BE49-F238E27FC236}">
                <a16:creationId xmlns:a16="http://schemas.microsoft.com/office/drawing/2014/main" id="{4CF4B8C5-1328-4EF2-A28C-E7FF17574611}"/>
              </a:ext>
            </a:extLst>
          </p:cNvPr>
          <p:cNvGrpSpPr/>
          <p:nvPr/>
        </p:nvGrpSpPr>
        <p:grpSpPr>
          <a:xfrm>
            <a:off x="-1587" y="1977171"/>
            <a:ext cx="12187591" cy="543168"/>
            <a:chOff x="0" y="2962700"/>
            <a:chExt cx="12190412" cy="543294"/>
          </a:xfrm>
        </p:grpSpPr>
        <p:sp>
          <p:nvSpPr>
            <p:cNvPr id="9" name="Freeform 3">
              <a:extLst>
                <a:ext uri="{FF2B5EF4-FFF2-40B4-BE49-F238E27FC236}">
                  <a16:creationId xmlns:a16="http://schemas.microsoft.com/office/drawing/2014/main" id="{23922718-5068-4B84-AEB4-42EEAF002B23}"/>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10" name="内容占位符 2">
              <a:extLst>
                <a:ext uri="{FF2B5EF4-FFF2-40B4-BE49-F238E27FC236}">
                  <a16:creationId xmlns:a16="http://schemas.microsoft.com/office/drawing/2014/main" id="{552DF736-1A5F-4350-B33D-5CEF6096A629}"/>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Window</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接口</a:t>
              </a:r>
            </a:p>
          </p:txBody>
        </p:sp>
      </p:grpSp>
      <p:sp>
        <p:nvSpPr>
          <p:cNvPr id="11" name="内容占位符 2">
            <a:extLst>
              <a:ext uri="{FF2B5EF4-FFF2-40B4-BE49-F238E27FC236}">
                <a16:creationId xmlns:a16="http://schemas.microsoft.com/office/drawing/2014/main" id="{2E0E5C45-4FD0-4C94-B769-8D7471AC94A9}"/>
              </a:ext>
            </a:extLst>
          </p:cNvPr>
          <p:cNvSpPr txBox="1">
            <a:spLocks/>
          </p:cNvSpPr>
          <p:nvPr/>
        </p:nvSpPr>
        <p:spPr>
          <a:xfrm>
            <a:off x="607077" y="2621122"/>
            <a:ext cx="11203606" cy="126060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和</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Window</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接口有关的接口有三个：</a:t>
            </a:r>
          </a:p>
          <a:p>
            <a:pPr marL="0" indent="1431639">
              <a:buNone/>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WindowListener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接口：实现窗口事件的监听</a:t>
            </a:r>
          </a:p>
          <a:p>
            <a:pPr marL="0" indent="1431639">
              <a:buNone/>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WindowFocusListener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接口：实现窗口焦点事件的监听</a:t>
            </a:r>
          </a:p>
          <a:p>
            <a:pPr marL="0" indent="1431639">
              <a:buNone/>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WindowStateListener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接口：实现窗口状态事件的监听。</a:t>
            </a:r>
          </a:p>
          <a:p>
            <a:pPr marL="0" indent="719856">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三个接口中的方法如下表所示。</a:t>
            </a:r>
          </a:p>
        </p:txBody>
      </p:sp>
    </p:spTree>
    <p:extLst>
      <p:ext uri="{BB962C8B-B14F-4D97-AF65-F5344CB8AC3E}">
        <p14:creationId xmlns:p14="http://schemas.microsoft.com/office/powerpoint/2010/main" val="219095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11">
                                            <p:txEl>
                                              <p:pRg st="0" end="0"/>
                                            </p:txEl>
                                          </p:spTgt>
                                        </p:tgtEl>
                                        <p:attrNameLst>
                                          <p:attrName>style.visibility</p:attrName>
                                        </p:attrNameLst>
                                      </p:cBhvr>
                                      <p:to>
                                        <p:strVal val="visible"/>
                                      </p:to>
                                    </p:set>
                                    <p:anim calcmode="lin" valueType="num">
                                      <p:cBhvr additive="base">
                                        <p:cTn id="18"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grpId="0" nodeType="after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anim calcmode="lin" valueType="num">
                                      <p:cBhvr additive="base">
                                        <p:cTn id="23" dur="500" fill="hold"/>
                                        <p:tgtEl>
                                          <p:spTgt spid="11">
                                            <p:txEl>
                                              <p:pRg st="1" end="1"/>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1">
                                            <p:txEl>
                                              <p:pRg st="1" end="1"/>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anim calcmode="lin" valueType="num">
                                      <p:cBhvr additive="base">
                                        <p:cTn id="27" dur="500" fill="hold"/>
                                        <p:tgtEl>
                                          <p:spTgt spid="11">
                                            <p:txEl>
                                              <p:pRg st="2" end="2"/>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1">
                                            <p:txEl>
                                              <p:pRg st="2" end="2"/>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1">
                                            <p:txEl>
                                              <p:pRg st="3" end="3"/>
                                            </p:txEl>
                                          </p:spTgt>
                                        </p:tgtEl>
                                        <p:attrNameLst>
                                          <p:attrName>style.visibility</p:attrName>
                                        </p:attrNameLst>
                                      </p:cBhvr>
                                      <p:to>
                                        <p:strVal val="visible"/>
                                      </p:to>
                                    </p:set>
                                    <p:anim calcmode="lin" valueType="num">
                                      <p:cBhvr additive="base">
                                        <p:cTn id="31" dur="500" fill="hold"/>
                                        <p:tgtEl>
                                          <p:spTgt spid="11">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
                                            <p:txEl>
                                              <p:pRg st="3" end="3"/>
                                            </p:txEl>
                                          </p:spTgt>
                                        </p:tgtEl>
                                        <p:attrNameLst>
                                          <p:attrName>ppt_y</p:attrName>
                                        </p:attrNameLst>
                                      </p:cBhvr>
                                      <p:tavLst>
                                        <p:tav tm="0">
                                          <p:val>
                                            <p:strVal val="#ppt_y"/>
                                          </p:val>
                                        </p:tav>
                                        <p:tav tm="100000">
                                          <p:val>
                                            <p:strVal val="#ppt_y"/>
                                          </p:val>
                                        </p:tav>
                                      </p:tavLst>
                                    </p:anim>
                                  </p:childTnLst>
                                </p:cTn>
                              </p:par>
                            </p:childTnLst>
                          </p:cTn>
                        </p:par>
                        <p:par>
                          <p:cTn id="33" fill="hold">
                            <p:stCondLst>
                              <p:cond delay="2000"/>
                            </p:stCondLst>
                            <p:childTnLst>
                              <p:par>
                                <p:cTn id="34" presetID="2" presetClass="entr" presetSubtype="2" fill="hold" grpId="0" nodeType="afterEffect">
                                  <p:stCondLst>
                                    <p:cond delay="0"/>
                                  </p:stCondLst>
                                  <p:childTnLst>
                                    <p:set>
                                      <p:cBhvr>
                                        <p:cTn id="35" dur="1" fill="hold">
                                          <p:stCondLst>
                                            <p:cond delay="0"/>
                                          </p:stCondLst>
                                        </p:cTn>
                                        <p:tgtEl>
                                          <p:spTgt spid="11">
                                            <p:txEl>
                                              <p:pRg st="4" end="4"/>
                                            </p:txEl>
                                          </p:spTgt>
                                        </p:tgtEl>
                                        <p:attrNameLst>
                                          <p:attrName>style.visibility</p:attrName>
                                        </p:attrNameLst>
                                      </p:cBhvr>
                                      <p:to>
                                        <p:strVal val="visible"/>
                                      </p:to>
                                    </p:set>
                                    <p:anim calcmode="lin" valueType="num">
                                      <p:cBhvr additive="base">
                                        <p:cTn id="36" dur="500" fill="hold"/>
                                        <p:tgtEl>
                                          <p:spTgt spid="11">
                                            <p:txEl>
                                              <p:pRg st="4" end="4"/>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1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P spid="11" grpId="0" uiExpand="1"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窗口事件</a:t>
              </a:r>
            </a:p>
          </p:txBody>
        </p:sp>
      </p:grpSp>
      <p:sp>
        <p:nvSpPr>
          <p:cNvPr id="10" name="内容占位符 2">
            <a:extLst>
              <a:ext uri="{FF2B5EF4-FFF2-40B4-BE49-F238E27FC236}">
                <a16:creationId xmlns:a16="http://schemas.microsoft.com/office/drawing/2014/main" id="{26A4709F-4E24-47C0-B06E-E62EC70835C6}"/>
              </a:ext>
            </a:extLst>
          </p:cNvPr>
          <p:cNvSpPr txBox="1">
            <a:spLocks/>
          </p:cNvSpPr>
          <p:nvPr/>
        </p:nvSpPr>
        <p:spPr>
          <a:xfrm>
            <a:off x="229958" y="1676805"/>
            <a:ext cx="11203606"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lgn="ctr">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表</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Window</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接口中的方法 </a:t>
            </a:r>
          </a:p>
        </p:txBody>
      </p:sp>
      <p:graphicFrame>
        <p:nvGraphicFramePr>
          <p:cNvPr id="11" name="表格 10">
            <a:extLst>
              <a:ext uri="{FF2B5EF4-FFF2-40B4-BE49-F238E27FC236}">
                <a16:creationId xmlns:a16="http://schemas.microsoft.com/office/drawing/2014/main" id="{C669D33C-6F4C-4295-B8BB-FCEABAD53D17}"/>
              </a:ext>
            </a:extLst>
          </p:cNvPr>
          <p:cNvGraphicFramePr>
            <a:graphicFrameLocks noGrp="1"/>
          </p:cNvGraphicFramePr>
          <p:nvPr>
            <p:extLst>
              <p:ext uri="{D42A27DB-BD31-4B8C-83A1-F6EECF244321}">
                <p14:modId xmlns:p14="http://schemas.microsoft.com/office/powerpoint/2010/main" val="1158862352"/>
              </p:ext>
            </p:extLst>
          </p:nvPr>
        </p:nvGraphicFramePr>
        <p:xfrm>
          <a:off x="229958" y="2210082"/>
          <a:ext cx="11732084" cy="4419494"/>
        </p:xfrm>
        <a:graphic>
          <a:graphicData uri="http://schemas.openxmlformats.org/drawingml/2006/table">
            <a:tbl>
              <a:tblPr>
                <a:tableStyleId>{16D9F66E-5EB9-4882-86FB-DCBF35E3C3E4}</a:tableStyleId>
              </a:tblPr>
              <a:tblGrid>
                <a:gridCol w="1218918">
                  <a:extLst>
                    <a:ext uri="{9D8B030D-6E8A-4147-A177-3AD203B41FA5}">
                      <a16:colId xmlns:a16="http://schemas.microsoft.com/office/drawing/2014/main" val="20000"/>
                    </a:ext>
                  </a:extLst>
                </a:gridCol>
                <a:gridCol w="4570942">
                  <a:extLst>
                    <a:ext uri="{9D8B030D-6E8A-4147-A177-3AD203B41FA5}">
                      <a16:colId xmlns:a16="http://schemas.microsoft.com/office/drawing/2014/main" val="20001"/>
                    </a:ext>
                  </a:extLst>
                </a:gridCol>
                <a:gridCol w="5942224">
                  <a:extLst>
                    <a:ext uri="{9D8B030D-6E8A-4147-A177-3AD203B41FA5}">
                      <a16:colId xmlns:a16="http://schemas.microsoft.com/office/drawing/2014/main" val="20002"/>
                    </a:ext>
                  </a:extLst>
                </a:gridCol>
              </a:tblGrid>
              <a:tr h="457094">
                <a:tc>
                  <a:txBody>
                    <a:bodyPr/>
                    <a:lstStyle/>
                    <a:p>
                      <a:pPr algn="ctr"/>
                      <a:r>
                        <a:rPr lang="zh-CN" sz="2000" dirty="0">
                          <a:latin typeface="仿宋" panose="02010609060101010101" pitchFamily="49" charset="-122"/>
                          <a:ea typeface="仿宋" panose="02010609060101010101" pitchFamily="49" charset="-122"/>
                        </a:rPr>
                        <a:t>返回类型</a:t>
                      </a:r>
                      <a:endParaRPr lang="zh-CN" sz="2000" dirty="0">
                        <a:latin typeface="仿宋" panose="02010609060101010101" pitchFamily="49" charset="-122"/>
                        <a:ea typeface="仿宋" panose="02010609060101010101" pitchFamily="49" charset="-122"/>
                        <a:cs typeface="Times New Roman" pitchFamily="18" charset="0"/>
                      </a:endParaRPr>
                    </a:p>
                  </a:txBody>
                  <a:tcPr marL="68564" marR="68564" marT="0" marB="0" anchor="ctr">
                    <a:solidFill>
                      <a:srgbClr val="FFC000"/>
                    </a:solidFill>
                  </a:tcPr>
                </a:tc>
                <a:tc>
                  <a:txBody>
                    <a:bodyPr/>
                    <a:lstStyle/>
                    <a:p>
                      <a:pPr algn="ctr"/>
                      <a:r>
                        <a:rPr lang="zh-CN" sz="2000" dirty="0">
                          <a:latin typeface="仿宋" panose="02010609060101010101" pitchFamily="49" charset="-122"/>
                          <a:ea typeface="仿宋" panose="02010609060101010101" pitchFamily="49" charset="-122"/>
                        </a:rPr>
                        <a:t>方法名</a:t>
                      </a:r>
                      <a:endParaRPr lang="zh-CN" sz="2000" dirty="0">
                        <a:latin typeface="仿宋" panose="02010609060101010101" pitchFamily="49" charset="-122"/>
                        <a:ea typeface="仿宋" panose="02010609060101010101" pitchFamily="49" charset="-122"/>
                        <a:cs typeface="Times New Roman" pitchFamily="18" charset="0"/>
                      </a:endParaRPr>
                    </a:p>
                  </a:txBody>
                  <a:tcPr marL="68564" marR="68564" marT="0" marB="0" anchor="ctr">
                    <a:solidFill>
                      <a:srgbClr val="FFC000"/>
                    </a:solidFill>
                  </a:tcPr>
                </a:tc>
                <a:tc>
                  <a:txBody>
                    <a:bodyPr/>
                    <a:lstStyle/>
                    <a:p>
                      <a:pPr algn="ctr"/>
                      <a:r>
                        <a:rPr lang="zh-CN" sz="2000" dirty="0">
                          <a:latin typeface="仿宋" panose="02010609060101010101" pitchFamily="49" charset="-122"/>
                          <a:ea typeface="仿宋" panose="02010609060101010101" pitchFamily="49" charset="-122"/>
                        </a:rPr>
                        <a:t>方法功能</a:t>
                      </a:r>
                      <a:endParaRPr lang="zh-CN" sz="2000" dirty="0">
                        <a:latin typeface="仿宋" panose="02010609060101010101" pitchFamily="49" charset="-122"/>
                        <a:ea typeface="仿宋" panose="02010609060101010101" pitchFamily="49" charset="-122"/>
                        <a:cs typeface="Times New Roman" pitchFamily="18" charset="0"/>
                      </a:endParaRPr>
                    </a:p>
                  </a:txBody>
                  <a:tcPr marL="68564" marR="68564" marT="0" marB="0" anchor="ctr">
                    <a:solidFill>
                      <a:srgbClr val="FFC000"/>
                    </a:solidFill>
                  </a:tcPr>
                </a:tc>
                <a:extLst>
                  <a:ext uri="{0D108BD9-81ED-4DB2-BD59-A6C34878D82A}">
                    <a16:rowId xmlns:a16="http://schemas.microsoft.com/office/drawing/2014/main" val="10000"/>
                  </a:ext>
                </a:extLst>
              </a:tr>
              <a:tr h="304729">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100" dirty="0">
                          <a:latin typeface="仿宋" panose="02010609060101010101" pitchFamily="49" charset="-122"/>
                          <a:ea typeface="仿宋" panose="02010609060101010101" pitchFamily="49" charset="-122"/>
                        </a:rPr>
                        <a:t>void</a:t>
                      </a:r>
                      <a:endParaRPr lang="zh-CN" sz="2000" kern="1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en-US" sz="2000" dirty="0" err="1">
                          <a:latin typeface="仿宋" panose="02010609060101010101" pitchFamily="49" charset="-122"/>
                          <a:ea typeface="仿宋" panose="02010609060101010101" pitchFamily="49" charset="-122"/>
                        </a:rPr>
                        <a:t>windowOpened</a:t>
                      </a:r>
                      <a:r>
                        <a:rPr lang="en-US" sz="2000" dirty="0">
                          <a:latin typeface="仿宋" panose="02010609060101010101" pitchFamily="49" charset="-122"/>
                          <a:ea typeface="仿宋" panose="02010609060101010101" pitchFamily="49" charset="-122"/>
                        </a:rPr>
                        <a:t>(</a:t>
                      </a:r>
                      <a:r>
                        <a:rPr lang="en-US" sz="2000" u="none" strike="noStrike" dirty="0" err="1">
                          <a:latin typeface="仿宋" panose="02010609060101010101" pitchFamily="49" charset="-122"/>
                          <a:ea typeface="仿宋" panose="02010609060101010101" pitchFamily="49" charset="-122"/>
                        </a:rPr>
                        <a:t>WindowEvent</a:t>
                      </a:r>
                      <a:r>
                        <a:rPr lang="en-US" sz="2000" dirty="0">
                          <a:latin typeface="仿宋" panose="02010609060101010101" pitchFamily="49" charset="-122"/>
                          <a:ea typeface="仿宋" panose="02010609060101010101" pitchFamily="49" charset="-122"/>
                        </a:rPr>
                        <a:t> e)</a:t>
                      </a:r>
                      <a:endParaRPr lang="zh-CN" sz="20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zh-CN" sz="2000" dirty="0">
                          <a:latin typeface="仿宋" panose="02010609060101010101" pitchFamily="49" charset="-122"/>
                          <a:ea typeface="仿宋" panose="02010609060101010101" pitchFamily="49" charset="-122"/>
                        </a:rPr>
                        <a:t>当窗口被打开时，调用该方法</a:t>
                      </a:r>
                      <a:endParaRPr lang="zh-CN" sz="20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extLst>
                  <a:ext uri="{0D108BD9-81ED-4DB2-BD59-A6C34878D82A}">
                    <a16:rowId xmlns:a16="http://schemas.microsoft.com/office/drawing/2014/main" val="10001"/>
                  </a:ext>
                </a:extLst>
              </a:tr>
              <a:tr h="914188">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100" dirty="0">
                          <a:latin typeface="仿宋" panose="02010609060101010101" pitchFamily="49" charset="-122"/>
                          <a:ea typeface="仿宋" panose="02010609060101010101" pitchFamily="49" charset="-122"/>
                        </a:rPr>
                        <a:t>void</a:t>
                      </a:r>
                      <a:endParaRPr lang="zh-CN" sz="2000" kern="1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en-US" sz="2000" dirty="0" err="1">
                          <a:latin typeface="仿宋" panose="02010609060101010101" pitchFamily="49" charset="-122"/>
                          <a:ea typeface="仿宋" panose="02010609060101010101" pitchFamily="49" charset="-122"/>
                        </a:rPr>
                        <a:t>windowClosing</a:t>
                      </a:r>
                      <a:r>
                        <a:rPr lang="en-US" sz="2000" dirty="0">
                          <a:latin typeface="仿宋" panose="02010609060101010101" pitchFamily="49" charset="-122"/>
                          <a:ea typeface="仿宋" panose="02010609060101010101" pitchFamily="49" charset="-122"/>
                        </a:rPr>
                        <a:t>(</a:t>
                      </a:r>
                      <a:r>
                        <a:rPr lang="en-US" sz="2000" u="none" strike="noStrike" dirty="0" err="1">
                          <a:latin typeface="仿宋" panose="02010609060101010101" pitchFamily="49" charset="-122"/>
                          <a:ea typeface="仿宋" panose="02010609060101010101" pitchFamily="49" charset="-122"/>
                          <a:hlinkClick r:id="rId2" action="ppaction://hlinkfile" tooltip="java.awt.event 中的类"/>
                        </a:rPr>
                        <a:t>WindowEvent</a:t>
                      </a:r>
                      <a:r>
                        <a:rPr lang="en-US" sz="2000" dirty="0">
                          <a:latin typeface="仿宋" panose="02010609060101010101" pitchFamily="49" charset="-122"/>
                          <a:ea typeface="仿宋" panose="02010609060101010101" pitchFamily="49" charset="-122"/>
                        </a:rPr>
                        <a:t> e)</a:t>
                      </a:r>
                      <a:endParaRPr lang="zh-CN" sz="20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zh-CN" sz="2000">
                          <a:latin typeface="仿宋" panose="02010609060101010101" pitchFamily="49" charset="-122"/>
                          <a:ea typeface="仿宋" panose="02010609060101010101" pitchFamily="49" charset="-122"/>
                        </a:rPr>
                        <a:t>当窗口正在被关闭时，调用该方法。在这个方法中必须执行</a:t>
                      </a:r>
                      <a:r>
                        <a:rPr lang="en-US" sz="2000">
                          <a:latin typeface="仿宋" panose="02010609060101010101" pitchFamily="49" charset="-122"/>
                          <a:ea typeface="仿宋" panose="02010609060101010101" pitchFamily="49" charset="-122"/>
                        </a:rPr>
                        <a:t>dispose()</a:t>
                      </a:r>
                      <a:r>
                        <a:rPr lang="zh-CN" sz="2000">
                          <a:latin typeface="仿宋" panose="02010609060101010101" pitchFamily="49" charset="-122"/>
                          <a:ea typeface="仿宋" panose="02010609060101010101" pitchFamily="49" charset="-122"/>
                        </a:rPr>
                        <a:t>方法，才能触发</a:t>
                      </a:r>
                      <a:r>
                        <a:rPr lang="en-US" sz="2000">
                          <a:latin typeface="仿宋" panose="02010609060101010101" pitchFamily="49" charset="-122"/>
                          <a:ea typeface="仿宋" panose="02010609060101010101" pitchFamily="49" charset="-122"/>
                        </a:rPr>
                        <a:t>“</a:t>
                      </a:r>
                      <a:r>
                        <a:rPr lang="zh-CN" sz="2000">
                          <a:latin typeface="仿宋" panose="02010609060101010101" pitchFamily="49" charset="-122"/>
                          <a:ea typeface="仿宋" panose="02010609060101010101" pitchFamily="49" charset="-122"/>
                        </a:rPr>
                        <a:t>窗口已关闭</a:t>
                      </a:r>
                      <a:r>
                        <a:rPr lang="en-US" sz="2000">
                          <a:latin typeface="仿宋" panose="02010609060101010101" pitchFamily="49" charset="-122"/>
                          <a:ea typeface="仿宋" panose="02010609060101010101" pitchFamily="49" charset="-122"/>
                        </a:rPr>
                        <a:t>”</a:t>
                      </a:r>
                      <a:r>
                        <a:rPr lang="zh-CN" sz="2000">
                          <a:latin typeface="仿宋" panose="02010609060101010101" pitchFamily="49" charset="-122"/>
                          <a:ea typeface="仿宋" panose="02010609060101010101" pitchFamily="49" charset="-122"/>
                        </a:rPr>
                        <a:t>，监视器才会再调用</a:t>
                      </a:r>
                      <a:r>
                        <a:rPr lang="en-US" sz="2000">
                          <a:latin typeface="仿宋" panose="02010609060101010101" pitchFamily="49" charset="-122"/>
                          <a:ea typeface="仿宋" panose="02010609060101010101" pitchFamily="49" charset="-122"/>
                        </a:rPr>
                        <a:t>windowClosed()</a:t>
                      </a:r>
                      <a:r>
                        <a:rPr lang="zh-CN" sz="2000">
                          <a:latin typeface="仿宋" panose="02010609060101010101" pitchFamily="49" charset="-122"/>
                          <a:ea typeface="仿宋" panose="02010609060101010101" pitchFamily="49" charset="-122"/>
                        </a:rPr>
                        <a:t>方法</a:t>
                      </a:r>
                      <a:endParaRPr lang="zh-CN" sz="2000">
                        <a:latin typeface="仿宋" panose="02010609060101010101" pitchFamily="49" charset="-122"/>
                        <a:ea typeface="仿宋" panose="02010609060101010101" pitchFamily="49" charset="-122"/>
                        <a:cs typeface="Times New Roman" pitchFamily="18" charset="0"/>
                      </a:endParaRPr>
                    </a:p>
                  </a:txBody>
                  <a:tcPr marL="68564" marR="68564" marT="0" marB="0" anchor="ctr"/>
                </a:tc>
                <a:extLst>
                  <a:ext uri="{0D108BD9-81ED-4DB2-BD59-A6C34878D82A}">
                    <a16:rowId xmlns:a16="http://schemas.microsoft.com/office/drawing/2014/main" val="10002"/>
                  </a:ext>
                </a:extLst>
              </a:tr>
              <a:tr h="304729">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100">
                          <a:latin typeface="仿宋" panose="02010609060101010101" pitchFamily="49" charset="-122"/>
                          <a:ea typeface="仿宋" panose="02010609060101010101" pitchFamily="49" charset="-122"/>
                        </a:rPr>
                        <a:t>void</a:t>
                      </a:r>
                      <a:endParaRPr lang="zh-CN" sz="2000" kern="10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en-US" sz="2000" dirty="0" err="1">
                          <a:latin typeface="仿宋" panose="02010609060101010101" pitchFamily="49" charset="-122"/>
                          <a:ea typeface="仿宋" panose="02010609060101010101" pitchFamily="49" charset="-122"/>
                        </a:rPr>
                        <a:t>windowClosed</a:t>
                      </a:r>
                      <a:r>
                        <a:rPr lang="en-US" sz="2000" dirty="0">
                          <a:latin typeface="仿宋" panose="02010609060101010101" pitchFamily="49" charset="-122"/>
                          <a:ea typeface="仿宋" panose="02010609060101010101" pitchFamily="49" charset="-122"/>
                        </a:rPr>
                        <a:t>(</a:t>
                      </a:r>
                      <a:r>
                        <a:rPr lang="en-US" sz="2000" u="none" strike="noStrike" dirty="0" err="1">
                          <a:latin typeface="仿宋" panose="02010609060101010101" pitchFamily="49" charset="-122"/>
                          <a:ea typeface="仿宋" panose="02010609060101010101" pitchFamily="49" charset="-122"/>
                          <a:hlinkClick r:id="rId2" action="ppaction://hlinkfile" tooltip="java.awt.event 中的类"/>
                        </a:rPr>
                        <a:t>WindowEvent</a:t>
                      </a:r>
                      <a:r>
                        <a:rPr lang="en-US" sz="2000" dirty="0">
                          <a:latin typeface="仿宋" panose="02010609060101010101" pitchFamily="49" charset="-122"/>
                          <a:ea typeface="仿宋" panose="02010609060101010101" pitchFamily="49" charset="-122"/>
                        </a:rPr>
                        <a:t> e)</a:t>
                      </a:r>
                      <a:endParaRPr lang="zh-CN" sz="20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zh-CN" sz="2000">
                          <a:latin typeface="仿宋" panose="02010609060101010101" pitchFamily="49" charset="-122"/>
                          <a:ea typeface="仿宋" panose="02010609060101010101" pitchFamily="49" charset="-122"/>
                        </a:rPr>
                        <a:t>当对窗口调用</a:t>
                      </a:r>
                      <a:r>
                        <a:rPr lang="en-US" sz="2000">
                          <a:latin typeface="仿宋" panose="02010609060101010101" pitchFamily="49" charset="-122"/>
                          <a:ea typeface="仿宋" panose="02010609060101010101" pitchFamily="49" charset="-122"/>
                        </a:rPr>
                        <a:t> dispose </a:t>
                      </a:r>
                      <a:r>
                        <a:rPr lang="zh-CN" sz="2000">
                          <a:latin typeface="仿宋" panose="02010609060101010101" pitchFamily="49" charset="-122"/>
                          <a:ea typeface="仿宋" panose="02010609060101010101" pitchFamily="49" charset="-122"/>
                        </a:rPr>
                        <a:t>而将其关闭时，调用该方法</a:t>
                      </a:r>
                      <a:endParaRPr lang="zh-CN" sz="2000">
                        <a:latin typeface="仿宋" panose="02010609060101010101" pitchFamily="49" charset="-122"/>
                        <a:ea typeface="仿宋" panose="02010609060101010101" pitchFamily="49" charset="-122"/>
                        <a:cs typeface="Times New Roman" pitchFamily="18" charset="0"/>
                      </a:endParaRPr>
                    </a:p>
                  </a:txBody>
                  <a:tcPr marL="68564" marR="68564" marT="0" marB="0" anchor="ctr"/>
                </a:tc>
                <a:extLst>
                  <a:ext uri="{0D108BD9-81ED-4DB2-BD59-A6C34878D82A}">
                    <a16:rowId xmlns:a16="http://schemas.microsoft.com/office/drawing/2014/main" val="10003"/>
                  </a:ext>
                </a:extLst>
              </a:tr>
              <a:tr h="304729">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100">
                          <a:latin typeface="仿宋" panose="02010609060101010101" pitchFamily="49" charset="-122"/>
                          <a:ea typeface="仿宋" panose="02010609060101010101" pitchFamily="49" charset="-122"/>
                        </a:rPr>
                        <a:t>void</a:t>
                      </a:r>
                      <a:endParaRPr lang="zh-CN" sz="2000" kern="10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en-US" sz="2000" dirty="0" err="1">
                          <a:latin typeface="仿宋" panose="02010609060101010101" pitchFamily="49" charset="-122"/>
                          <a:ea typeface="仿宋" panose="02010609060101010101" pitchFamily="49" charset="-122"/>
                        </a:rPr>
                        <a:t>windowIconified</a:t>
                      </a:r>
                      <a:r>
                        <a:rPr lang="en-US" sz="2000" dirty="0">
                          <a:latin typeface="仿宋" panose="02010609060101010101" pitchFamily="49" charset="-122"/>
                          <a:ea typeface="仿宋" panose="02010609060101010101" pitchFamily="49" charset="-122"/>
                        </a:rPr>
                        <a:t>(</a:t>
                      </a:r>
                      <a:r>
                        <a:rPr lang="en-US" sz="2000" u="none" strike="noStrike" dirty="0" err="1">
                          <a:latin typeface="仿宋" panose="02010609060101010101" pitchFamily="49" charset="-122"/>
                          <a:ea typeface="仿宋" panose="02010609060101010101" pitchFamily="49" charset="-122"/>
                          <a:hlinkClick r:id="rId2" action="ppaction://hlinkfile" tooltip="java.awt.event 中的类"/>
                        </a:rPr>
                        <a:t>WindowEvent</a:t>
                      </a:r>
                      <a:r>
                        <a:rPr lang="en-US" sz="2000" dirty="0">
                          <a:latin typeface="仿宋" panose="02010609060101010101" pitchFamily="49" charset="-122"/>
                          <a:ea typeface="仿宋" panose="02010609060101010101" pitchFamily="49" charset="-122"/>
                        </a:rPr>
                        <a:t> e)</a:t>
                      </a:r>
                      <a:endParaRPr lang="zh-CN" sz="20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zh-CN" sz="2000">
                          <a:latin typeface="仿宋" panose="02010609060101010101" pitchFamily="49" charset="-122"/>
                          <a:ea typeface="仿宋" panose="02010609060101010101" pitchFamily="49" charset="-122"/>
                        </a:rPr>
                        <a:t>当窗口从正常状态变为最小化状态时，调用该方法</a:t>
                      </a:r>
                      <a:endParaRPr lang="zh-CN" sz="2000">
                        <a:latin typeface="仿宋" panose="02010609060101010101" pitchFamily="49" charset="-122"/>
                        <a:ea typeface="仿宋" panose="02010609060101010101" pitchFamily="49" charset="-122"/>
                        <a:cs typeface="Times New Roman" pitchFamily="18" charset="0"/>
                      </a:endParaRPr>
                    </a:p>
                  </a:txBody>
                  <a:tcPr marL="68564" marR="68564" marT="0" marB="0" anchor="ctr"/>
                </a:tc>
                <a:extLst>
                  <a:ext uri="{0D108BD9-81ED-4DB2-BD59-A6C34878D82A}">
                    <a16:rowId xmlns:a16="http://schemas.microsoft.com/office/drawing/2014/main" val="10004"/>
                  </a:ext>
                </a:extLst>
              </a:tr>
              <a:tr h="304729">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100">
                          <a:latin typeface="仿宋" panose="02010609060101010101" pitchFamily="49" charset="-122"/>
                          <a:ea typeface="仿宋" panose="02010609060101010101" pitchFamily="49" charset="-122"/>
                        </a:rPr>
                        <a:t>void</a:t>
                      </a:r>
                      <a:endParaRPr lang="zh-CN" sz="2000" kern="10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en-US" sz="2000" dirty="0" err="1">
                          <a:latin typeface="仿宋" panose="02010609060101010101" pitchFamily="49" charset="-122"/>
                          <a:ea typeface="仿宋" panose="02010609060101010101" pitchFamily="49" charset="-122"/>
                        </a:rPr>
                        <a:t>windowDeiconified</a:t>
                      </a:r>
                      <a:r>
                        <a:rPr lang="en-US" sz="2000" dirty="0">
                          <a:latin typeface="仿宋" panose="02010609060101010101" pitchFamily="49" charset="-122"/>
                          <a:ea typeface="仿宋" panose="02010609060101010101" pitchFamily="49" charset="-122"/>
                        </a:rPr>
                        <a:t>(</a:t>
                      </a:r>
                      <a:r>
                        <a:rPr lang="en-US" sz="2000" u="none" strike="noStrike" dirty="0" err="1">
                          <a:latin typeface="仿宋" panose="02010609060101010101" pitchFamily="49" charset="-122"/>
                          <a:ea typeface="仿宋" panose="02010609060101010101" pitchFamily="49" charset="-122"/>
                          <a:hlinkClick r:id="rId2" action="ppaction://hlinkfile" tooltip="java.awt.event 中的类"/>
                        </a:rPr>
                        <a:t>WindowEvent</a:t>
                      </a:r>
                      <a:r>
                        <a:rPr lang="en-US" sz="2000" dirty="0">
                          <a:latin typeface="仿宋" panose="02010609060101010101" pitchFamily="49" charset="-122"/>
                          <a:ea typeface="仿宋" panose="02010609060101010101" pitchFamily="49" charset="-122"/>
                        </a:rPr>
                        <a:t> e)</a:t>
                      </a:r>
                      <a:endParaRPr lang="zh-CN" sz="20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zh-CN" sz="2000" dirty="0">
                          <a:latin typeface="仿宋" panose="02010609060101010101" pitchFamily="49" charset="-122"/>
                          <a:ea typeface="仿宋" panose="02010609060101010101" pitchFamily="49" charset="-122"/>
                        </a:rPr>
                        <a:t>当窗口从最小化状态变为正常状态时，调用该方法</a:t>
                      </a:r>
                      <a:endParaRPr lang="zh-CN" sz="20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extLst>
                  <a:ext uri="{0D108BD9-81ED-4DB2-BD59-A6C34878D82A}">
                    <a16:rowId xmlns:a16="http://schemas.microsoft.com/office/drawing/2014/main" val="10005"/>
                  </a:ext>
                </a:extLst>
              </a:tr>
              <a:tr h="304729">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100">
                          <a:latin typeface="仿宋" panose="02010609060101010101" pitchFamily="49" charset="-122"/>
                          <a:ea typeface="仿宋" panose="02010609060101010101" pitchFamily="49" charset="-122"/>
                        </a:rPr>
                        <a:t>void</a:t>
                      </a:r>
                      <a:endParaRPr lang="zh-CN" sz="2000" kern="10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en-US" sz="2000" dirty="0" err="1">
                          <a:latin typeface="仿宋" panose="02010609060101010101" pitchFamily="49" charset="-122"/>
                          <a:ea typeface="仿宋" panose="02010609060101010101" pitchFamily="49" charset="-122"/>
                        </a:rPr>
                        <a:t>windowActivated</a:t>
                      </a:r>
                      <a:r>
                        <a:rPr lang="en-US" sz="2000" dirty="0">
                          <a:latin typeface="仿宋" panose="02010609060101010101" pitchFamily="49" charset="-122"/>
                          <a:ea typeface="仿宋" panose="02010609060101010101" pitchFamily="49" charset="-122"/>
                        </a:rPr>
                        <a:t>(</a:t>
                      </a:r>
                      <a:r>
                        <a:rPr lang="en-US" sz="2000" u="none" strike="noStrike" dirty="0" err="1">
                          <a:latin typeface="仿宋" panose="02010609060101010101" pitchFamily="49" charset="-122"/>
                          <a:ea typeface="仿宋" panose="02010609060101010101" pitchFamily="49" charset="-122"/>
                          <a:hlinkClick r:id="rId2" action="ppaction://hlinkfile" tooltip="java.awt.event 中的类"/>
                        </a:rPr>
                        <a:t>WindowEvent</a:t>
                      </a:r>
                      <a:r>
                        <a:rPr lang="en-US" sz="2000" dirty="0">
                          <a:latin typeface="仿宋" panose="02010609060101010101" pitchFamily="49" charset="-122"/>
                          <a:ea typeface="仿宋" panose="02010609060101010101" pitchFamily="49" charset="-122"/>
                        </a:rPr>
                        <a:t> e)</a:t>
                      </a:r>
                      <a:endParaRPr lang="zh-CN" sz="20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zh-CN" sz="2000" dirty="0">
                          <a:latin typeface="仿宋" panose="02010609060101010101" pitchFamily="49" charset="-122"/>
                          <a:ea typeface="仿宋" panose="02010609060101010101" pitchFamily="49" charset="-122"/>
                        </a:rPr>
                        <a:t>当</a:t>
                      </a:r>
                      <a:r>
                        <a:rPr lang="en-US" sz="2000" dirty="0">
                          <a:latin typeface="仿宋" panose="02010609060101010101" pitchFamily="49" charset="-122"/>
                          <a:ea typeface="仿宋" panose="02010609060101010101" pitchFamily="49" charset="-122"/>
                        </a:rPr>
                        <a:t>Window </a:t>
                      </a:r>
                      <a:r>
                        <a:rPr lang="zh-CN" sz="2000" dirty="0">
                          <a:latin typeface="仿宋" panose="02010609060101010101" pitchFamily="49" charset="-122"/>
                          <a:ea typeface="仿宋" panose="02010609060101010101" pitchFamily="49" charset="-122"/>
                        </a:rPr>
                        <a:t>设置为活动</a:t>
                      </a:r>
                      <a:r>
                        <a:rPr lang="en-US" sz="2000" dirty="0">
                          <a:latin typeface="仿宋" panose="02010609060101010101" pitchFamily="49" charset="-122"/>
                          <a:ea typeface="仿宋" panose="02010609060101010101" pitchFamily="49" charset="-122"/>
                        </a:rPr>
                        <a:t> Window </a:t>
                      </a:r>
                      <a:r>
                        <a:rPr lang="zh-CN" sz="2000" dirty="0">
                          <a:latin typeface="仿宋" panose="02010609060101010101" pitchFamily="49" charset="-122"/>
                          <a:ea typeface="仿宋" panose="02010609060101010101" pitchFamily="49" charset="-122"/>
                        </a:rPr>
                        <a:t>时，调用该方法</a:t>
                      </a:r>
                      <a:endParaRPr lang="zh-CN" sz="20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extLst>
                  <a:ext uri="{0D108BD9-81ED-4DB2-BD59-A6C34878D82A}">
                    <a16:rowId xmlns:a16="http://schemas.microsoft.com/office/drawing/2014/main" val="10006"/>
                  </a:ext>
                </a:extLst>
              </a:tr>
              <a:tr h="304729">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100">
                          <a:latin typeface="仿宋" panose="02010609060101010101" pitchFamily="49" charset="-122"/>
                          <a:ea typeface="仿宋" panose="02010609060101010101" pitchFamily="49" charset="-122"/>
                        </a:rPr>
                        <a:t>void</a:t>
                      </a:r>
                      <a:endParaRPr lang="zh-CN" sz="2000" kern="10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en-US" sz="2000" dirty="0" err="1">
                          <a:latin typeface="仿宋" panose="02010609060101010101" pitchFamily="49" charset="-122"/>
                          <a:ea typeface="仿宋" panose="02010609060101010101" pitchFamily="49" charset="-122"/>
                        </a:rPr>
                        <a:t>windowDeactivated</a:t>
                      </a:r>
                      <a:r>
                        <a:rPr lang="en-US" sz="2000" dirty="0">
                          <a:latin typeface="仿宋" panose="02010609060101010101" pitchFamily="49" charset="-122"/>
                          <a:ea typeface="仿宋" panose="02010609060101010101" pitchFamily="49" charset="-122"/>
                        </a:rPr>
                        <a:t>(</a:t>
                      </a:r>
                      <a:r>
                        <a:rPr lang="en-US" sz="2000" u="none" strike="noStrike" dirty="0" err="1">
                          <a:latin typeface="仿宋" panose="02010609060101010101" pitchFamily="49" charset="-122"/>
                          <a:ea typeface="仿宋" panose="02010609060101010101" pitchFamily="49" charset="-122"/>
                          <a:hlinkClick r:id="rId2" action="ppaction://hlinkfile" tooltip="java.awt.event 中的类"/>
                        </a:rPr>
                        <a:t>WindowEvent</a:t>
                      </a:r>
                      <a:r>
                        <a:rPr lang="en-US" sz="2000" dirty="0">
                          <a:latin typeface="仿宋" panose="02010609060101010101" pitchFamily="49" charset="-122"/>
                          <a:ea typeface="仿宋" panose="02010609060101010101" pitchFamily="49" charset="-122"/>
                        </a:rPr>
                        <a:t> e)</a:t>
                      </a:r>
                      <a:endParaRPr lang="zh-CN" sz="20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zh-CN" sz="2000" dirty="0">
                          <a:latin typeface="仿宋" panose="02010609060101010101" pitchFamily="49" charset="-122"/>
                          <a:ea typeface="仿宋" panose="02010609060101010101" pitchFamily="49" charset="-122"/>
                        </a:rPr>
                        <a:t>当</a:t>
                      </a:r>
                      <a:r>
                        <a:rPr lang="en-US" sz="2000" dirty="0">
                          <a:latin typeface="仿宋" panose="02010609060101010101" pitchFamily="49" charset="-122"/>
                          <a:ea typeface="仿宋" panose="02010609060101010101" pitchFamily="49" charset="-122"/>
                        </a:rPr>
                        <a:t> Window </a:t>
                      </a:r>
                      <a:r>
                        <a:rPr lang="zh-CN" sz="2000" dirty="0">
                          <a:latin typeface="仿宋" panose="02010609060101010101" pitchFamily="49" charset="-122"/>
                          <a:ea typeface="仿宋" panose="02010609060101010101" pitchFamily="49" charset="-122"/>
                        </a:rPr>
                        <a:t>不再是活动</a:t>
                      </a:r>
                      <a:r>
                        <a:rPr lang="en-US" sz="2000" dirty="0">
                          <a:latin typeface="仿宋" panose="02010609060101010101" pitchFamily="49" charset="-122"/>
                          <a:ea typeface="仿宋" panose="02010609060101010101" pitchFamily="49" charset="-122"/>
                        </a:rPr>
                        <a:t> Window </a:t>
                      </a:r>
                      <a:r>
                        <a:rPr lang="zh-CN" sz="2000" dirty="0">
                          <a:latin typeface="仿宋" panose="02010609060101010101" pitchFamily="49" charset="-122"/>
                          <a:ea typeface="仿宋" panose="02010609060101010101" pitchFamily="49" charset="-122"/>
                        </a:rPr>
                        <a:t>时，调用该方法</a:t>
                      </a:r>
                      <a:endParaRPr lang="zh-CN" sz="20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extLst>
                  <a:ext uri="{0D108BD9-81ED-4DB2-BD59-A6C34878D82A}">
                    <a16:rowId xmlns:a16="http://schemas.microsoft.com/office/drawing/2014/main" val="10007"/>
                  </a:ext>
                </a:extLst>
              </a:tr>
              <a:tr h="304729">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100">
                          <a:latin typeface="仿宋" panose="02010609060101010101" pitchFamily="49" charset="-122"/>
                          <a:ea typeface="仿宋" panose="02010609060101010101" pitchFamily="49" charset="-122"/>
                        </a:rPr>
                        <a:t>void</a:t>
                      </a:r>
                      <a:endParaRPr lang="zh-CN" sz="2000" kern="10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en-US" sz="2000">
                          <a:latin typeface="仿宋" panose="02010609060101010101" pitchFamily="49" charset="-122"/>
                          <a:ea typeface="仿宋" panose="02010609060101010101" pitchFamily="49" charset="-122"/>
                        </a:rPr>
                        <a:t>windowGainedFocus(</a:t>
                      </a:r>
                      <a:r>
                        <a:rPr lang="en-US" sz="2000" u="none" strike="noStrike">
                          <a:latin typeface="仿宋" panose="02010609060101010101" pitchFamily="49" charset="-122"/>
                          <a:ea typeface="仿宋" panose="02010609060101010101" pitchFamily="49" charset="-122"/>
                          <a:hlinkClick r:id="rId2" action="ppaction://hlinkfile" tooltip="java.awt.event 中的类"/>
                        </a:rPr>
                        <a:t>WindowEvent</a:t>
                      </a:r>
                      <a:r>
                        <a:rPr lang="en-US" sz="2000">
                          <a:latin typeface="仿宋" panose="02010609060101010101" pitchFamily="49" charset="-122"/>
                          <a:ea typeface="仿宋" panose="02010609060101010101" pitchFamily="49" charset="-122"/>
                        </a:rPr>
                        <a:t> e)</a:t>
                      </a:r>
                      <a:endParaRPr lang="zh-CN" sz="200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zh-CN" sz="2000" dirty="0">
                          <a:latin typeface="仿宋" panose="02010609060101010101" pitchFamily="49" charset="-122"/>
                          <a:ea typeface="仿宋" panose="02010609060101010101" pitchFamily="49" charset="-122"/>
                        </a:rPr>
                        <a:t>当</a:t>
                      </a:r>
                      <a:r>
                        <a:rPr lang="en-US" sz="2000" dirty="0">
                          <a:latin typeface="仿宋" panose="02010609060101010101" pitchFamily="49" charset="-122"/>
                          <a:ea typeface="仿宋" panose="02010609060101010101" pitchFamily="49" charset="-122"/>
                        </a:rPr>
                        <a:t>Window</a:t>
                      </a:r>
                      <a:r>
                        <a:rPr lang="zh-CN" sz="2000" dirty="0">
                          <a:latin typeface="仿宋" panose="02010609060101010101" pitchFamily="49" charset="-122"/>
                          <a:ea typeface="仿宋" panose="02010609060101010101" pitchFamily="49" charset="-122"/>
                        </a:rPr>
                        <a:t>被设置为聚焦</a:t>
                      </a:r>
                      <a:r>
                        <a:rPr lang="en-US" sz="2000" dirty="0">
                          <a:latin typeface="仿宋" panose="02010609060101010101" pitchFamily="49" charset="-122"/>
                          <a:ea typeface="仿宋" panose="02010609060101010101" pitchFamily="49" charset="-122"/>
                        </a:rPr>
                        <a:t> Window</a:t>
                      </a:r>
                      <a:r>
                        <a:rPr lang="zh-CN" sz="2000" dirty="0">
                          <a:latin typeface="仿宋" panose="02010609060101010101" pitchFamily="49" charset="-122"/>
                          <a:ea typeface="仿宋" panose="02010609060101010101" pitchFamily="49" charset="-122"/>
                        </a:rPr>
                        <a:t>时，调用该方法</a:t>
                      </a:r>
                      <a:endParaRPr lang="zh-CN" sz="20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extLst>
                  <a:ext uri="{0D108BD9-81ED-4DB2-BD59-A6C34878D82A}">
                    <a16:rowId xmlns:a16="http://schemas.microsoft.com/office/drawing/2014/main" val="10008"/>
                  </a:ext>
                </a:extLst>
              </a:tr>
              <a:tr h="304729">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100">
                          <a:latin typeface="仿宋" panose="02010609060101010101" pitchFamily="49" charset="-122"/>
                          <a:ea typeface="仿宋" panose="02010609060101010101" pitchFamily="49" charset="-122"/>
                        </a:rPr>
                        <a:t>void</a:t>
                      </a:r>
                      <a:endParaRPr lang="zh-CN" sz="2000" kern="10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en-US" sz="2000">
                          <a:latin typeface="仿宋" panose="02010609060101010101" pitchFamily="49" charset="-122"/>
                          <a:ea typeface="仿宋" panose="02010609060101010101" pitchFamily="49" charset="-122"/>
                        </a:rPr>
                        <a:t>windowLostFocus(</a:t>
                      </a:r>
                      <a:r>
                        <a:rPr lang="en-US" sz="2000" u="none" strike="noStrike">
                          <a:latin typeface="仿宋" panose="02010609060101010101" pitchFamily="49" charset="-122"/>
                          <a:ea typeface="仿宋" panose="02010609060101010101" pitchFamily="49" charset="-122"/>
                          <a:hlinkClick r:id="rId2" action="ppaction://hlinkfile" tooltip="java.awt.event 中的类"/>
                        </a:rPr>
                        <a:t>WindowEvent</a:t>
                      </a:r>
                      <a:r>
                        <a:rPr lang="en-US" sz="2000">
                          <a:latin typeface="仿宋" panose="02010609060101010101" pitchFamily="49" charset="-122"/>
                          <a:ea typeface="仿宋" panose="02010609060101010101" pitchFamily="49" charset="-122"/>
                        </a:rPr>
                        <a:t> e)</a:t>
                      </a:r>
                      <a:endParaRPr lang="zh-CN" sz="200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zh-CN" sz="2000" dirty="0">
                          <a:latin typeface="仿宋" panose="02010609060101010101" pitchFamily="49" charset="-122"/>
                          <a:ea typeface="仿宋" panose="02010609060101010101" pitchFamily="49" charset="-122"/>
                        </a:rPr>
                        <a:t>当</a:t>
                      </a:r>
                      <a:r>
                        <a:rPr lang="en-US" sz="2000" dirty="0">
                          <a:latin typeface="仿宋" panose="02010609060101010101" pitchFamily="49" charset="-122"/>
                          <a:ea typeface="仿宋" panose="02010609060101010101" pitchFamily="49" charset="-122"/>
                        </a:rPr>
                        <a:t>Window</a:t>
                      </a:r>
                      <a:r>
                        <a:rPr lang="zh-CN" sz="2000" dirty="0">
                          <a:latin typeface="仿宋" panose="02010609060101010101" pitchFamily="49" charset="-122"/>
                          <a:ea typeface="仿宋" panose="02010609060101010101" pitchFamily="49" charset="-122"/>
                        </a:rPr>
                        <a:t>不再是聚焦</a:t>
                      </a:r>
                      <a:r>
                        <a:rPr lang="en-US" sz="2000" dirty="0">
                          <a:latin typeface="仿宋" panose="02010609060101010101" pitchFamily="49" charset="-122"/>
                          <a:ea typeface="仿宋" panose="02010609060101010101" pitchFamily="49" charset="-122"/>
                        </a:rPr>
                        <a:t> Window </a:t>
                      </a:r>
                      <a:r>
                        <a:rPr lang="zh-CN" sz="2000" dirty="0">
                          <a:latin typeface="仿宋" panose="02010609060101010101" pitchFamily="49" charset="-122"/>
                          <a:ea typeface="仿宋" panose="02010609060101010101" pitchFamily="49" charset="-122"/>
                        </a:rPr>
                        <a:t>时，调用该方法</a:t>
                      </a:r>
                      <a:endParaRPr lang="zh-CN" sz="20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extLst>
                  <a:ext uri="{0D108BD9-81ED-4DB2-BD59-A6C34878D82A}">
                    <a16:rowId xmlns:a16="http://schemas.microsoft.com/office/drawing/2014/main" val="10009"/>
                  </a:ext>
                </a:extLst>
              </a:tr>
              <a:tr h="609459">
                <a:tc>
                  <a:txBody>
                    <a:bodyPr/>
                    <a:lstStyle/>
                    <a:p>
                      <a:r>
                        <a:rPr lang="en-US" sz="2000" dirty="0">
                          <a:latin typeface="仿宋" panose="02010609060101010101" pitchFamily="49" charset="-122"/>
                          <a:ea typeface="仿宋" panose="02010609060101010101" pitchFamily="49" charset="-122"/>
                        </a:rPr>
                        <a:t>void</a:t>
                      </a:r>
                      <a:endParaRPr lang="zh-CN" sz="20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en-US" sz="2000" dirty="0" err="1">
                          <a:latin typeface="仿宋" panose="02010609060101010101" pitchFamily="49" charset="-122"/>
                          <a:ea typeface="仿宋" panose="02010609060101010101" pitchFamily="49" charset="-122"/>
                        </a:rPr>
                        <a:t>windowStateChanged</a:t>
                      </a:r>
                      <a:r>
                        <a:rPr lang="en-US" sz="2000" dirty="0">
                          <a:latin typeface="仿宋" panose="02010609060101010101" pitchFamily="49" charset="-122"/>
                          <a:ea typeface="仿宋" panose="02010609060101010101" pitchFamily="49" charset="-122"/>
                        </a:rPr>
                        <a:t>(</a:t>
                      </a:r>
                      <a:r>
                        <a:rPr lang="en-US" sz="2000" u="none" strike="noStrike" dirty="0" err="1">
                          <a:latin typeface="仿宋" panose="02010609060101010101" pitchFamily="49" charset="-122"/>
                          <a:ea typeface="仿宋" panose="02010609060101010101" pitchFamily="49" charset="-122"/>
                          <a:hlinkClick r:id="rId2" action="ppaction://hlinkfile" tooltip="java.awt.event 中的类"/>
                        </a:rPr>
                        <a:t>WindowEvent</a:t>
                      </a:r>
                      <a:r>
                        <a:rPr lang="en-US" sz="2000" dirty="0">
                          <a:latin typeface="仿宋" panose="02010609060101010101" pitchFamily="49" charset="-122"/>
                          <a:ea typeface="仿宋" panose="02010609060101010101" pitchFamily="49" charset="-122"/>
                        </a:rPr>
                        <a:t> e)</a:t>
                      </a:r>
                      <a:endParaRPr lang="zh-CN" sz="20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zh-CN" sz="2000" dirty="0">
                          <a:latin typeface="仿宋" panose="02010609060101010101" pitchFamily="49" charset="-122"/>
                          <a:ea typeface="仿宋" panose="02010609060101010101" pitchFamily="49" charset="-122"/>
                        </a:rPr>
                        <a:t>当窗口状态改变时（例如最大化、最小化等），调用该方法</a:t>
                      </a:r>
                      <a:endParaRPr lang="zh-CN" sz="20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46992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 presetClass="entr" presetSubtype="9"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500" fill="hold"/>
                                        <p:tgtEl>
                                          <p:spTgt spid="10"/>
                                        </p:tgtEl>
                                        <p:attrNameLst>
                                          <p:attrName>ppt_x</p:attrName>
                                        </p:attrNameLst>
                                      </p:cBhvr>
                                      <p:tavLst>
                                        <p:tav tm="0">
                                          <p:val>
                                            <p:strVal val="0-#ppt_w/2"/>
                                          </p:val>
                                        </p:tav>
                                        <p:tav tm="100000">
                                          <p:val>
                                            <p:strVal val="#ppt_x"/>
                                          </p:val>
                                        </p:tav>
                                      </p:tavLst>
                                    </p:anim>
                                    <p:anim calcmode="lin" valueType="num">
                                      <p:cBhvr additive="base">
                                        <p:cTn id="11" dur="500" fill="hold"/>
                                        <p:tgtEl>
                                          <p:spTgt spid="10"/>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31"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1000" fill="hold"/>
                                        <p:tgtEl>
                                          <p:spTgt spid="11"/>
                                        </p:tgtEl>
                                        <p:attrNameLst>
                                          <p:attrName>ppt_w</p:attrName>
                                        </p:attrNameLst>
                                      </p:cBhvr>
                                      <p:tavLst>
                                        <p:tav tm="0">
                                          <p:val>
                                            <p:fltVal val="0"/>
                                          </p:val>
                                        </p:tav>
                                        <p:tav tm="100000">
                                          <p:val>
                                            <p:strVal val="#ppt_w"/>
                                          </p:val>
                                        </p:tav>
                                      </p:tavLst>
                                    </p:anim>
                                    <p:anim calcmode="lin" valueType="num">
                                      <p:cBhvr>
                                        <p:cTn id="16" dur="1000" fill="hold"/>
                                        <p:tgtEl>
                                          <p:spTgt spid="11"/>
                                        </p:tgtEl>
                                        <p:attrNameLst>
                                          <p:attrName>ppt_h</p:attrName>
                                        </p:attrNameLst>
                                      </p:cBhvr>
                                      <p:tavLst>
                                        <p:tav tm="0">
                                          <p:val>
                                            <p:fltVal val="0"/>
                                          </p:val>
                                        </p:tav>
                                        <p:tav tm="100000">
                                          <p:val>
                                            <p:strVal val="#ppt_h"/>
                                          </p:val>
                                        </p:tav>
                                      </p:tavLst>
                                    </p:anim>
                                    <p:anim calcmode="lin" valueType="num">
                                      <p:cBhvr>
                                        <p:cTn id="17" dur="1000" fill="hold"/>
                                        <p:tgtEl>
                                          <p:spTgt spid="11"/>
                                        </p:tgtEl>
                                        <p:attrNameLst>
                                          <p:attrName>style.rotation</p:attrName>
                                        </p:attrNameLst>
                                      </p:cBhvr>
                                      <p:tavLst>
                                        <p:tav tm="0">
                                          <p:val>
                                            <p:fltVal val="90"/>
                                          </p:val>
                                        </p:tav>
                                        <p:tav tm="100000">
                                          <p:val>
                                            <p:fltVal val="0"/>
                                          </p:val>
                                        </p:tav>
                                      </p:tavLst>
                                    </p:anim>
                                    <p:animEffect transition="in" filter="fade">
                                      <p:cBhvr>
                                        <p:cTn id="18"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1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窗口事件</a:t>
              </a:r>
            </a:p>
          </p:txBody>
        </p:sp>
      </p:grpSp>
      <p:grpSp>
        <p:nvGrpSpPr>
          <p:cNvPr id="7" name="组合 6">
            <a:extLst>
              <a:ext uri="{FF2B5EF4-FFF2-40B4-BE49-F238E27FC236}">
                <a16:creationId xmlns:a16="http://schemas.microsoft.com/office/drawing/2014/main" id="{92EDC145-54AA-4CAE-BA8F-2FBC1C2AE8E1}"/>
              </a:ext>
            </a:extLst>
          </p:cNvPr>
          <p:cNvGrpSpPr/>
          <p:nvPr/>
        </p:nvGrpSpPr>
        <p:grpSpPr>
          <a:xfrm>
            <a:off x="6696222" y="1672645"/>
            <a:ext cx="5495162" cy="543168"/>
            <a:chOff x="0" y="2962700"/>
            <a:chExt cx="12190412" cy="543294"/>
          </a:xfrm>
        </p:grpSpPr>
        <p:sp>
          <p:nvSpPr>
            <p:cNvPr id="8" name="Freeform 3">
              <a:extLst>
                <a:ext uri="{FF2B5EF4-FFF2-40B4-BE49-F238E27FC236}">
                  <a16:creationId xmlns:a16="http://schemas.microsoft.com/office/drawing/2014/main" id="{D8F3D7A8-ABE6-4CA4-B770-4163062EF1B7}"/>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9" name="内容占位符 2">
              <a:extLst>
                <a:ext uri="{FF2B5EF4-FFF2-40B4-BE49-F238E27FC236}">
                  <a16:creationId xmlns:a16="http://schemas.microsoft.com/office/drawing/2014/main" id="{8115A94C-F4B1-426A-B979-B2F4127FD472}"/>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WindowEvent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a:t>
              </a:r>
            </a:p>
          </p:txBody>
        </p:sp>
      </p:grpSp>
      <p:sp>
        <p:nvSpPr>
          <p:cNvPr id="10" name="内容占位符 2">
            <a:extLst>
              <a:ext uri="{FF2B5EF4-FFF2-40B4-BE49-F238E27FC236}">
                <a16:creationId xmlns:a16="http://schemas.microsoft.com/office/drawing/2014/main" id="{96B9EC88-AC29-4E12-8DE5-89AB0B814643}"/>
              </a:ext>
            </a:extLst>
          </p:cNvPr>
          <p:cNvSpPr txBox="1">
            <a:spLocks/>
          </p:cNvSpPr>
          <p:nvPr/>
        </p:nvSpPr>
        <p:spPr>
          <a:xfrm>
            <a:off x="639614" y="1703722"/>
            <a:ext cx="10565275" cy="126060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该类的常用方法有：</a:t>
            </a: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a:p>
            <a:pPr marL="0" indent="1347518">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public Window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getWindow</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p>
          <a:p>
            <a:pPr marL="0" indent="1347518">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public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int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getNewState</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p>
          <a:p>
            <a:pPr marL="0" indent="1347518">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public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int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getOldState</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p>
          <a:p>
            <a:pPr marL="0" indent="1347518">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public Window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getOppositeWindow</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p>
          <a:p>
            <a:pPr marL="0" indent="0">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第一个方法用于获得窗口事件的事件源；第二个方法可返回新的窗口状态；第三个方法可返回以前的窗口状态；第四个方法可返回在此焦点或活动性变化中所涉及到的其他窗口对象。</a:t>
            </a:r>
          </a:p>
        </p:txBody>
      </p:sp>
      <p:grpSp>
        <p:nvGrpSpPr>
          <p:cNvPr id="11" name="组合 10">
            <a:extLst>
              <a:ext uri="{FF2B5EF4-FFF2-40B4-BE49-F238E27FC236}">
                <a16:creationId xmlns:a16="http://schemas.microsoft.com/office/drawing/2014/main" id="{C0F0B1D5-BA3F-4EC5-AE38-972F527EBC17}"/>
              </a:ext>
            </a:extLst>
          </p:cNvPr>
          <p:cNvGrpSpPr/>
          <p:nvPr/>
        </p:nvGrpSpPr>
        <p:grpSpPr>
          <a:xfrm>
            <a:off x="2205" y="5714471"/>
            <a:ext cx="12645479" cy="1151697"/>
            <a:chOff x="0" y="5715794"/>
            <a:chExt cx="12648406" cy="1151964"/>
          </a:xfrm>
        </p:grpSpPr>
        <p:sp>
          <p:nvSpPr>
            <p:cNvPr id="12" name="矩形 11">
              <a:extLst>
                <a:ext uri="{FF2B5EF4-FFF2-40B4-BE49-F238E27FC236}">
                  <a16:creationId xmlns:a16="http://schemas.microsoft.com/office/drawing/2014/main" id="{41E2BB2A-3BC2-4FE9-B186-3F3F47832EC3}"/>
                </a:ext>
              </a:extLst>
            </p:cNvPr>
            <p:cNvSpPr/>
            <p:nvPr/>
          </p:nvSpPr>
          <p:spPr>
            <a:xfrm>
              <a:off x="0" y="5715794"/>
              <a:ext cx="12192000" cy="11519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3" name="组合 12">
              <a:extLst>
                <a:ext uri="{FF2B5EF4-FFF2-40B4-BE49-F238E27FC236}">
                  <a16:creationId xmlns:a16="http://schemas.microsoft.com/office/drawing/2014/main" id="{D3128470-1D67-43CB-8A66-A3BBEB694699}"/>
                </a:ext>
              </a:extLst>
            </p:cNvPr>
            <p:cNvGrpSpPr/>
            <p:nvPr/>
          </p:nvGrpSpPr>
          <p:grpSpPr>
            <a:xfrm>
              <a:off x="637556" y="5868194"/>
              <a:ext cx="12010850" cy="533400"/>
              <a:chOff x="637556" y="6005506"/>
              <a:chExt cx="12010850" cy="533400"/>
            </a:xfrm>
          </p:grpSpPr>
          <p:grpSp>
            <p:nvGrpSpPr>
              <p:cNvPr id="14" name="组合 13">
                <a:extLst>
                  <a:ext uri="{FF2B5EF4-FFF2-40B4-BE49-F238E27FC236}">
                    <a16:creationId xmlns:a16="http://schemas.microsoft.com/office/drawing/2014/main" id="{CB85163F-7E01-4439-9737-7C204D846692}"/>
                  </a:ext>
                </a:extLst>
              </p:cNvPr>
              <p:cNvGrpSpPr/>
              <p:nvPr/>
            </p:nvGrpSpPr>
            <p:grpSpPr>
              <a:xfrm>
                <a:off x="637556" y="6007093"/>
                <a:ext cx="352250" cy="455613"/>
                <a:chOff x="5326238" y="1507325"/>
                <a:chExt cx="352250" cy="455613"/>
              </a:xfrm>
              <a:solidFill>
                <a:srgbClr val="FFFF00"/>
              </a:solidFill>
            </p:grpSpPr>
            <p:sp>
              <p:nvSpPr>
                <p:cNvPr id="16" name="Freeform 125">
                  <a:extLst>
                    <a:ext uri="{FF2B5EF4-FFF2-40B4-BE49-F238E27FC236}">
                      <a16:creationId xmlns:a16="http://schemas.microsoft.com/office/drawing/2014/main" id="{B1C73A6C-0F02-41AB-8A99-25E68F517A2B}"/>
                    </a:ext>
                  </a:extLst>
                </p:cNvPr>
                <p:cNvSpPr>
                  <a:spLocks noEditPoints="1"/>
                </p:cNvSpPr>
                <p:nvPr/>
              </p:nvSpPr>
              <p:spPr bwMode="auto">
                <a:xfrm>
                  <a:off x="5326238" y="1507325"/>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7" name="Freeform 126">
                  <a:extLst>
                    <a:ext uri="{FF2B5EF4-FFF2-40B4-BE49-F238E27FC236}">
                      <a16:creationId xmlns:a16="http://schemas.microsoft.com/office/drawing/2014/main" id="{BE4417D3-C0C0-4166-95D5-461B73C2E963}"/>
                    </a:ext>
                  </a:extLst>
                </p:cNvPr>
                <p:cNvSpPr>
                  <a:spLocks noEditPoints="1"/>
                </p:cNvSpPr>
                <p:nvPr/>
              </p:nvSpPr>
              <p:spPr bwMode="auto">
                <a:xfrm>
                  <a:off x="5451650" y="1699413"/>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15" name="内容占位符 2">
                <a:extLst>
                  <a:ext uri="{FF2B5EF4-FFF2-40B4-BE49-F238E27FC236}">
                    <a16:creationId xmlns:a16="http://schemas.microsoft.com/office/drawing/2014/main" id="{28617787-815C-4309-A7EA-EA2B5F4B9E62}"/>
                  </a:ext>
                </a:extLst>
              </p:cNvPr>
              <p:cNvSpPr txBox="1">
                <a:spLocks/>
              </p:cNvSpPr>
              <p:nvPr/>
            </p:nvSpPr>
            <p:spPr>
              <a:xfrm>
                <a:off x="989807" y="6005506"/>
                <a:ext cx="11658599"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8.15】</a:t>
                </a:r>
                <a:r>
                  <a:rPr lang="zh-CN" altLang="en-US" sz="2400" b="1" dirty="0">
                    <a:solidFill>
                      <a:schemeClr val="bg1"/>
                    </a:solidFill>
                    <a:latin typeface="仿宋" panose="02010609060101010101" pitchFamily="49" charset="-122"/>
                    <a:ea typeface="仿宋" panose="02010609060101010101" pitchFamily="49" charset="-122"/>
                  </a:rPr>
                  <a:t>综合应用举例：完善例</a:t>
                </a:r>
                <a:r>
                  <a:rPr lang="en-US" altLang="zh-CN" sz="2400" b="1" dirty="0">
                    <a:solidFill>
                      <a:schemeClr val="bg1"/>
                    </a:solidFill>
                    <a:latin typeface="仿宋" panose="02010609060101010101" pitchFamily="49" charset="-122"/>
                    <a:ea typeface="仿宋" panose="02010609060101010101" pitchFamily="49" charset="-122"/>
                  </a:rPr>
                  <a:t>8.9</a:t>
                </a:r>
                <a:r>
                  <a:rPr lang="zh-CN" altLang="en-US" sz="2400" b="1" dirty="0">
                    <a:solidFill>
                      <a:schemeClr val="bg1"/>
                    </a:solidFill>
                    <a:latin typeface="仿宋" panose="02010609060101010101" pitchFamily="49" charset="-122"/>
                    <a:ea typeface="仿宋" panose="02010609060101010101" pitchFamily="49" charset="-122"/>
                  </a:rPr>
                  <a:t>，实现计算器功能。 </a:t>
                </a:r>
                <a:endParaRPr lang="en-US" altLang="zh-CN" sz="2400" b="1" dirty="0">
                  <a:solidFill>
                    <a:schemeClr val="bg1"/>
                  </a:solidFill>
                  <a:latin typeface="仿宋" panose="02010609060101010101" pitchFamily="49" charset="-122"/>
                  <a:ea typeface="仿宋" panose="02010609060101010101" pitchFamily="49" charset="-122"/>
                </a:endParaRPr>
              </a:p>
              <a:p>
                <a:pPr marL="0" indent="0">
                  <a:buNone/>
                </a:pP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Calculater.java</a:t>
                </a:r>
                <a:endParaRPr lang="en-US" altLang="zh-CN" sz="2400" b="1" dirty="0">
                  <a:solidFill>
                    <a:srgbClr val="FFFF00"/>
                  </a:solidFill>
                  <a:latin typeface="仿宋" panose="02010609060101010101" pitchFamily="49" charset="-122"/>
                  <a:ea typeface="仿宋" panose="02010609060101010101" pitchFamily="49" charset="-122"/>
                </a:endParaRPr>
              </a:p>
            </p:txBody>
          </p:sp>
        </p:grpSp>
      </p:grpSp>
    </p:spTree>
    <p:extLst>
      <p:ext uri="{BB962C8B-B14F-4D97-AF65-F5344CB8AC3E}">
        <p14:creationId xmlns:p14="http://schemas.microsoft.com/office/powerpoint/2010/main" val="334368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par>
                          <p:cTn id="11" fill="hold">
                            <p:stCondLst>
                              <p:cond delay="500"/>
                            </p:stCondLst>
                            <p:childTnLst>
                              <p:par>
                                <p:cTn id="12" presetID="2" presetClass="entr" presetSubtype="9" fill="hold" nodeType="after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 calcmode="lin" valueType="num">
                                      <p:cBhvr additive="base">
                                        <p:cTn id="1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10">
                                            <p:txEl>
                                              <p:pRg st="0" end="0"/>
                                            </p:txEl>
                                          </p:spTgt>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31" presetClass="entr" presetSubtype="0" fill="hold" nodeType="after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 calcmode="lin" valueType="num">
                                      <p:cBhvr>
                                        <p:cTn id="19" dur="10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20" dur="1000" fill="hold"/>
                                        <p:tgtEl>
                                          <p:spTgt spid="10">
                                            <p:txEl>
                                              <p:pRg st="1" end="1"/>
                                            </p:txEl>
                                          </p:spTgt>
                                        </p:tgtEl>
                                        <p:attrNameLst>
                                          <p:attrName>ppt_h</p:attrName>
                                        </p:attrNameLst>
                                      </p:cBhvr>
                                      <p:tavLst>
                                        <p:tav tm="0">
                                          <p:val>
                                            <p:fltVal val="0"/>
                                          </p:val>
                                        </p:tav>
                                        <p:tav tm="100000">
                                          <p:val>
                                            <p:strVal val="#ppt_h"/>
                                          </p:val>
                                        </p:tav>
                                      </p:tavLst>
                                    </p:anim>
                                    <p:anim calcmode="lin" valueType="num">
                                      <p:cBhvr>
                                        <p:cTn id="21" dur="1000" fill="hold"/>
                                        <p:tgtEl>
                                          <p:spTgt spid="10">
                                            <p:txEl>
                                              <p:pRg st="1" end="1"/>
                                            </p:txEl>
                                          </p:spTgt>
                                        </p:tgtEl>
                                        <p:attrNameLst>
                                          <p:attrName>style.rotation</p:attrName>
                                        </p:attrNameLst>
                                      </p:cBhvr>
                                      <p:tavLst>
                                        <p:tav tm="0">
                                          <p:val>
                                            <p:fltVal val="90"/>
                                          </p:val>
                                        </p:tav>
                                        <p:tav tm="100000">
                                          <p:val>
                                            <p:fltVal val="0"/>
                                          </p:val>
                                        </p:tav>
                                      </p:tavLst>
                                    </p:anim>
                                    <p:animEffect transition="in" filter="fade">
                                      <p:cBhvr>
                                        <p:cTn id="22" dur="1000"/>
                                        <p:tgtEl>
                                          <p:spTgt spid="10">
                                            <p:txEl>
                                              <p:pRg st="1" end="1"/>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anim calcmode="lin" valueType="num">
                                      <p:cBhvr>
                                        <p:cTn id="25" dur="1000" fill="hold"/>
                                        <p:tgtEl>
                                          <p:spTgt spid="10">
                                            <p:txEl>
                                              <p:pRg st="2" end="2"/>
                                            </p:txEl>
                                          </p:spTgt>
                                        </p:tgtEl>
                                        <p:attrNameLst>
                                          <p:attrName>ppt_w</p:attrName>
                                        </p:attrNameLst>
                                      </p:cBhvr>
                                      <p:tavLst>
                                        <p:tav tm="0">
                                          <p:val>
                                            <p:fltVal val="0"/>
                                          </p:val>
                                        </p:tav>
                                        <p:tav tm="100000">
                                          <p:val>
                                            <p:strVal val="#ppt_w"/>
                                          </p:val>
                                        </p:tav>
                                      </p:tavLst>
                                    </p:anim>
                                    <p:anim calcmode="lin" valueType="num">
                                      <p:cBhvr>
                                        <p:cTn id="26" dur="1000" fill="hold"/>
                                        <p:tgtEl>
                                          <p:spTgt spid="10">
                                            <p:txEl>
                                              <p:pRg st="2" end="2"/>
                                            </p:txEl>
                                          </p:spTgt>
                                        </p:tgtEl>
                                        <p:attrNameLst>
                                          <p:attrName>ppt_h</p:attrName>
                                        </p:attrNameLst>
                                      </p:cBhvr>
                                      <p:tavLst>
                                        <p:tav tm="0">
                                          <p:val>
                                            <p:fltVal val="0"/>
                                          </p:val>
                                        </p:tav>
                                        <p:tav tm="100000">
                                          <p:val>
                                            <p:strVal val="#ppt_h"/>
                                          </p:val>
                                        </p:tav>
                                      </p:tavLst>
                                    </p:anim>
                                    <p:anim calcmode="lin" valueType="num">
                                      <p:cBhvr>
                                        <p:cTn id="27" dur="1000" fill="hold"/>
                                        <p:tgtEl>
                                          <p:spTgt spid="10">
                                            <p:txEl>
                                              <p:pRg st="2" end="2"/>
                                            </p:txEl>
                                          </p:spTgt>
                                        </p:tgtEl>
                                        <p:attrNameLst>
                                          <p:attrName>style.rotation</p:attrName>
                                        </p:attrNameLst>
                                      </p:cBhvr>
                                      <p:tavLst>
                                        <p:tav tm="0">
                                          <p:val>
                                            <p:fltVal val="90"/>
                                          </p:val>
                                        </p:tav>
                                        <p:tav tm="100000">
                                          <p:val>
                                            <p:fltVal val="0"/>
                                          </p:val>
                                        </p:tav>
                                      </p:tavLst>
                                    </p:anim>
                                    <p:animEffect transition="in" filter="fade">
                                      <p:cBhvr>
                                        <p:cTn id="28" dur="1000"/>
                                        <p:tgtEl>
                                          <p:spTgt spid="10">
                                            <p:txEl>
                                              <p:pRg st="2" end="2"/>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anim calcmode="lin" valueType="num">
                                      <p:cBhvr>
                                        <p:cTn id="31" dur="1000" fill="hold"/>
                                        <p:tgtEl>
                                          <p:spTgt spid="10">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10">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10">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10">
                                            <p:txEl>
                                              <p:pRg st="3" end="3"/>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10">
                                            <p:txEl>
                                              <p:pRg st="4" end="4"/>
                                            </p:txEl>
                                          </p:spTgt>
                                        </p:tgtEl>
                                        <p:attrNameLst>
                                          <p:attrName>style.visibility</p:attrName>
                                        </p:attrNameLst>
                                      </p:cBhvr>
                                      <p:to>
                                        <p:strVal val="visible"/>
                                      </p:to>
                                    </p:set>
                                    <p:anim calcmode="lin" valueType="num">
                                      <p:cBhvr>
                                        <p:cTn id="37" dur="1000" fill="hold"/>
                                        <p:tgtEl>
                                          <p:spTgt spid="10">
                                            <p:txEl>
                                              <p:pRg st="4" end="4"/>
                                            </p:txEl>
                                          </p:spTgt>
                                        </p:tgtEl>
                                        <p:attrNameLst>
                                          <p:attrName>ppt_w</p:attrName>
                                        </p:attrNameLst>
                                      </p:cBhvr>
                                      <p:tavLst>
                                        <p:tav tm="0">
                                          <p:val>
                                            <p:fltVal val="0"/>
                                          </p:val>
                                        </p:tav>
                                        <p:tav tm="100000">
                                          <p:val>
                                            <p:strVal val="#ppt_w"/>
                                          </p:val>
                                        </p:tav>
                                      </p:tavLst>
                                    </p:anim>
                                    <p:anim calcmode="lin" valueType="num">
                                      <p:cBhvr>
                                        <p:cTn id="38" dur="1000" fill="hold"/>
                                        <p:tgtEl>
                                          <p:spTgt spid="10">
                                            <p:txEl>
                                              <p:pRg st="4" end="4"/>
                                            </p:txEl>
                                          </p:spTgt>
                                        </p:tgtEl>
                                        <p:attrNameLst>
                                          <p:attrName>ppt_h</p:attrName>
                                        </p:attrNameLst>
                                      </p:cBhvr>
                                      <p:tavLst>
                                        <p:tav tm="0">
                                          <p:val>
                                            <p:fltVal val="0"/>
                                          </p:val>
                                        </p:tav>
                                        <p:tav tm="100000">
                                          <p:val>
                                            <p:strVal val="#ppt_h"/>
                                          </p:val>
                                        </p:tav>
                                      </p:tavLst>
                                    </p:anim>
                                    <p:anim calcmode="lin" valueType="num">
                                      <p:cBhvr>
                                        <p:cTn id="39" dur="1000" fill="hold"/>
                                        <p:tgtEl>
                                          <p:spTgt spid="10">
                                            <p:txEl>
                                              <p:pRg st="4" end="4"/>
                                            </p:txEl>
                                          </p:spTgt>
                                        </p:tgtEl>
                                        <p:attrNameLst>
                                          <p:attrName>style.rotation</p:attrName>
                                        </p:attrNameLst>
                                      </p:cBhvr>
                                      <p:tavLst>
                                        <p:tav tm="0">
                                          <p:val>
                                            <p:fltVal val="90"/>
                                          </p:val>
                                        </p:tav>
                                        <p:tav tm="100000">
                                          <p:val>
                                            <p:fltVal val="0"/>
                                          </p:val>
                                        </p:tav>
                                      </p:tavLst>
                                    </p:anim>
                                    <p:animEffect transition="in" filter="fade">
                                      <p:cBhvr>
                                        <p:cTn id="40" dur="1000"/>
                                        <p:tgtEl>
                                          <p:spTgt spid="10">
                                            <p:txEl>
                                              <p:pRg st="4" end="4"/>
                                            </p:txEl>
                                          </p:spTgt>
                                        </p:tgtEl>
                                      </p:cBhvr>
                                    </p:animEffect>
                                  </p:childTnLst>
                                </p:cTn>
                              </p:par>
                            </p:childTnLst>
                          </p:cTn>
                        </p:par>
                        <p:par>
                          <p:cTn id="41" fill="hold">
                            <p:stCondLst>
                              <p:cond delay="2000"/>
                            </p:stCondLst>
                            <p:childTnLst>
                              <p:par>
                                <p:cTn id="42" presetID="2" presetClass="entr" presetSubtype="3" fill="hold" nodeType="afterEffect">
                                  <p:stCondLst>
                                    <p:cond delay="0"/>
                                  </p:stCondLst>
                                  <p:childTnLst>
                                    <p:set>
                                      <p:cBhvr>
                                        <p:cTn id="43" dur="1" fill="hold">
                                          <p:stCondLst>
                                            <p:cond delay="0"/>
                                          </p:stCondLst>
                                        </p:cTn>
                                        <p:tgtEl>
                                          <p:spTgt spid="10">
                                            <p:txEl>
                                              <p:pRg st="5" end="5"/>
                                            </p:txEl>
                                          </p:spTgt>
                                        </p:tgtEl>
                                        <p:attrNameLst>
                                          <p:attrName>style.visibility</p:attrName>
                                        </p:attrNameLst>
                                      </p:cBhvr>
                                      <p:to>
                                        <p:strVal val="visible"/>
                                      </p:to>
                                    </p:set>
                                    <p:anim calcmode="lin" valueType="num">
                                      <p:cBhvr additive="base">
                                        <p:cTn id="44" dur="500" fill="hold"/>
                                        <p:tgtEl>
                                          <p:spTgt spid="10">
                                            <p:txEl>
                                              <p:pRg st="5" end="5"/>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10">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circle(in)">
                                      <p:cBhvr>
                                        <p:cTn id="5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几种特殊的监视器</a:t>
              </a:r>
            </a:p>
          </p:txBody>
        </p:sp>
      </p:grpSp>
      <p:sp>
        <p:nvSpPr>
          <p:cNvPr id="7" name="矩形 6">
            <a:extLst>
              <a:ext uri="{FF2B5EF4-FFF2-40B4-BE49-F238E27FC236}">
                <a16:creationId xmlns:a16="http://schemas.microsoft.com/office/drawing/2014/main" id="{CC4CD29D-EF24-4ADF-AD6C-606D01FBE1F1}"/>
              </a:ext>
            </a:extLst>
          </p:cNvPr>
          <p:cNvSpPr/>
          <p:nvPr/>
        </p:nvSpPr>
        <p:spPr>
          <a:xfrm>
            <a:off x="0" y="2358082"/>
            <a:ext cx="12187591" cy="32758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8" name="组合 7">
            <a:extLst>
              <a:ext uri="{FF2B5EF4-FFF2-40B4-BE49-F238E27FC236}">
                <a16:creationId xmlns:a16="http://schemas.microsoft.com/office/drawing/2014/main" id="{4CF4B8C5-1328-4EF2-A28C-E7FF17574611}"/>
              </a:ext>
            </a:extLst>
          </p:cNvPr>
          <p:cNvGrpSpPr/>
          <p:nvPr/>
        </p:nvGrpSpPr>
        <p:grpSpPr>
          <a:xfrm>
            <a:off x="-1587" y="1977171"/>
            <a:ext cx="12187591" cy="543168"/>
            <a:chOff x="0" y="2962700"/>
            <a:chExt cx="12190412" cy="543294"/>
          </a:xfrm>
        </p:grpSpPr>
        <p:sp>
          <p:nvSpPr>
            <p:cNvPr id="9" name="Freeform 3">
              <a:extLst>
                <a:ext uri="{FF2B5EF4-FFF2-40B4-BE49-F238E27FC236}">
                  <a16:creationId xmlns:a16="http://schemas.microsoft.com/office/drawing/2014/main" id="{23922718-5068-4B84-AEB4-42EEAF002B23}"/>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0" name="内容占位符 2">
              <a:extLst>
                <a:ext uri="{FF2B5EF4-FFF2-40B4-BE49-F238E27FC236}">
                  <a16:creationId xmlns:a16="http://schemas.microsoft.com/office/drawing/2014/main" id="{552DF736-1A5F-4350-B33D-5CEF6096A629}"/>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zh-CN" sz="2400" b="1" dirty="0">
                  <a:solidFill>
                    <a:schemeClr val="tx1"/>
                  </a:solidFill>
                  <a:latin typeface="仿宋" panose="02010609060101010101" pitchFamily="49" charset="-122"/>
                  <a:ea typeface="仿宋" panose="02010609060101010101" pitchFamily="49" charset="-122"/>
                </a:rPr>
                <a:t>匿名类的实例做监视器</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11" name="内容占位符 2">
            <a:extLst>
              <a:ext uri="{FF2B5EF4-FFF2-40B4-BE49-F238E27FC236}">
                <a16:creationId xmlns:a16="http://schemas.microsoft.com/office/drawing/2014/main" id="{2E0E5C45-4FD0-4C94-B769-8D7471AC94A9}"/>
              </a:ext>
            </a:extLst>
          </p:cNvPr>
          <p:cNvSpPr txBox="1">
            <a:spLocks/>
          </p:cNvSpPr>
          <p:nvPr/>
        </p:nvSpPr>
        <p:spPr>
          <a:xfrm>
            <a:off x="1436905" y="2816523"/>
            <a:ext cx="8944886" cy="126060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zh-CN" sz="2400" b="1" dirty="0">
                <a:solidFill>
                  <a:schemeClr val="tx1"/>
                </a:solidFill>
                <a:latin typeface="仿宋" panose="02010609060101010101" pitchFamily="49" charset="-122"/>
                <a:ea typeface="仿宋" panose="02010609060101010101" pitchFamily="49" charset="-122"/>
              </a:rPr>
              <a:t>内部类或匿名类的实例做监视器，将损失监视器的复用性，但是，如果事件的处理比较简单，系统也不复杂时，使用匿名类或内部类做监视器是一个不错的选择，而且还可以使用</a:t>
            </a:r>
            <a:r>
              <a:rPr lang="en-US" altLang="zh-CN" sz="2400" b="1" dirty="0">
                <a:solidFill>
                  <a:schemeClr val="tx1"/>
                </a:solidFill>
                <a:latin typeface="仿宋" panose="02010609060101010101" pitchFamily="49" charset="-122"/>
                <a:ea typeface="仿宋" panose="02010609060101010101" pitchFamily="49" charset="-122"/>
              </a:rPr>
              <a:t>Lambda</a:t>
            </a:r>
            <a:r>
              <a:rPr lang="zh-CN" altLang="zh-CN" sz="2400" b="1" dirty="0">
                <a:solidFill>
                  <a:schemeClr val="tx1"/>
                </a:solidFill>
                <a:latin typeface="仿宋" panose="02010609060101010101" pitchFamily="49" charset="-122"/>
                <a:ea typeface="仿宋" panose="02010609060101010101" pitchFamily="49" charset="-122"/>
              </a:rPr>
              <a:t>表达式简化代码</a:t>
            </a:r>
            <a:r>
              <a:rPr lang="zh-CN" altLang="en-US" sz="2400" b="1" dirty="0">
                <a:solidFill>
                  <a:schemeClr val="tx1"/>
                </a:solidFill>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314152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11">
                                            <p:txEl>
                                              <p:pRg st="0" end="0"/>
                                            </p:txEl>
                                          </p:spTgt>
                                        </p:tgtEl>
                                        <p:attrNameLst>
                                          <p:attrName>style.visibility</p:attrName>
                                        </p:attrNameLst>
                                      </p:cBhvr>
                                      <p:to>
                                        <p:strVal val="visible"/>
                                      </p:to>
                                    </p:set>
                                    <p:anim calcmode="lin" valueType="num">
                                      <p:cBhvr additive="base">
                                        <p:cTn id="18"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P spid="11"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Swing</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组件</a:t>
              </a:r>
            </a:p>
          </p:txBody>
        </p:sp>
      </p:grpSp>
      <p:grpSp>
        <p:nvGrpSpPr>
          <p:cNvPr id="53" name="组合 52">
            <a:extLst>
              <a:ext uri="{FF2B5EF4-FFF2-40B4-BE49-F238E27FC236}">
                <a16:creationId xmlns:a16="http://schemas.microsoft.com/office/drawing/2014/main" id="{5B8C44D3-D59D-4F47-92EE-563A443465EC}"/>
              </a:ext>
            </a:extLst>
          </p:cNvPr>
          <p:cNvGrpSpPr/>
          <p:nvPr/>
        </p:nvGrpSpPr>
        <p:grpSpPr>
          <a:xfrm flipH="1">
            <a:off x="7001965" y="5379375"/>
            <a:ext cx="5074664" cy="1304107"/>
            <a:chOff x="897607" y="5097000"/>
            <a:chExt cx="5075839" cy="1304409"/>
          </a:xfrm>
        </p:grpSpPr>
        <p:sp>
          <p:nvSpPr>
            <p:cNvPr id="55" name="矩形 54">
              <a:extLst>
                <a:ext uri="{FF2B5EF4-FFF2-40B4-BE49-F238E27FC236}">
                  <a16:creationId xmlns:a16="http://schemas.microsoft.com/office/drawing/2014/main" id="{7A3BB083-713C-40CA-8A1E-9F64EA10596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6" name="矩形 55">
              <a:extLst>
                <a:ext uri="{FF2B5EF4-FFF2-40B4-BE49-F238E27FC236}">
                  <a16:creationId xmlns:a16="http://schemas.microsoft.com/office/drawing/2014/main" id="{AD4A6898-8FA9-4CF5-A93C-D455149F8A8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7" name="矩形 56">
              <a:extLst>
                <a:ext uri="{FF2B5EF4-FFF2-40B4-BE49-F238E27FC236}">
                  <a16:creationId xmlns:a16="http://schemas.microsoft.com/office/drawing/2014/main" id="{F2F66149-FE66-47BC-9B35-D3F24A8C4C3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8" name="矩形 57">
              <a:extLst>
                <a:ext uri="{FF2B5EF4-FFF2-40B4-BE49-F238E27FC236}">
                  <a16:creationId xmlns:a16="http://schemas.microsoft.com/office/drawing/2014/main" id="{5AD52F01-E0FC-4A6E-B645-A0E4FCB86D0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9" name="矩形 58">
              <a:extLst>
                <a:ext uri="{FF2B5EF4-FFF2-40B4-BE49-F238E27FC236}">
                  <a16:creationId xmlns:a16="http://schemas.microsoft.com/office/drawing/2014/main" id="{FC4F8056-DD3D-4DA4-9A72-ECB41BB131EC}"/>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0" name="矩形 59">
              <a:extLst>
                <a:ext uri="{FF2B5EF4-FFF2-40B4-BE49-F238E27FC236}">
                  <a16:creationId xmlns:a16="http://schemas.microsoft.com/office/drawing/2014/main" id="{23A0C95F-D685-414F-91C6-07EF181142E0}"/>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1" name="矩形 60">
              <a:extLst>
                <a:ext uri="{FF2B5EF4-FFF2-40B4-BE49-F238E27FC236}">
                  <a16:creationId xmlns:a16="http://schemas.microsoft.com/office/drawing/2014/main" id="{DACAF166-F5BF-4ADD-A481-467091BB871C}"/>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2" name="矩形 61">
              <a:extLst>
                <a:ext uri="{FF2B5EF4-FFF2-40B4-BE49-F238E27FC236}">
                  <a16:creationId xmlns:a16="http://schemas.microsoft.com/office/drawing/2014/main" id="{323A1EC6-6BFA-41DB-B85E-ECBA25DE9A49}"/>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3" name="矩形 62">
              <a:extLst>
                <a:ext uri="{FF2B5EF4-FFF2-40B4-BE49-F238E27FC236}">
                  <a16:creationId xmlns:a16="http://schemas.microsoft.com/office/drawing/2014/main" id="{DD1F68C1-09B5-4BD7-9E09-25016E5F449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4" name="矩形 63">
              <a:extLst>
                <a:ext uri="{FF2B5EF4-FFF2-40B4-BE49-F238E27FC236}">
                  <a16:creationId xmlns:a16="http://schemas.microsoft.com/office/drawing/2014/main" id="{A2A63C92-95AA-4D18-99E0-B0B55CCF58B5}"/>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5" name="矩形 64">
              <a:extLst>
                <a:ext uri="{FF2B5EF4-FFF2-40B4-BE49-F238E27FC236}">
                  <a16:creationId xmlns:a16="http://schemas.microsoft.com/office/drawing/2014/main" id="{B9AF3E35-EBEB-4F62-B517-2BEA8AF02911}"/>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6" name="矩形 65">
              <a:extLst>
                <a:ext uri="{FF2B5EF4-FFF2-40B4-BE49-F238E27FC236}">
                  <a16:creationId xmlns:a16="http://schemas.microsoft.com/office/drawing/2014/main" id="{CE8AB21C-1E1D-41DE-AAF2-5B8AA718DA20}"/>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7" name="矩形 66">
              <a:extLst>
                <a:ext uri="{FF2B5EF4-FFF2-40B4-BE49-F238E27FC236}">
                  <a16:creationId xmlns:a16="http://schemas.microsoft.com/office/drawing/2014/main" id="{CFB46441-0C72-4AAA-AC68-D3600298C8D2}"/>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8" name="矩形 67">
              <a:extLst>
                <a:ext uri="{FF2B5EF4-FFF2-40B4-BE49-F238E27FC236}">
                  <a16:creationId xmlns:a16="http://schemas.microsoft.com/office/drawing/2014/main" id="{6D175B17-49B9-4CD9-8CC9-23C001A8A429}"/>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9" name="矩形 68">
              <a:extLst>
                <a:ext uri="{FF2B5EF4-FFF2-40B4-BE49-F238E27FC236}">
                  <a16:creationId xmlns:a16="http://schemas.microsoft.com/office/drawing/2014/main" id="{C4FCD49F-FB62-42BF-A0CA-2394E4C88F7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70" name="矩形 69">
              <a:extLst>
                <a:ext uri="{FF2B5EF4-FFF2-40B4-BE49-F238E27FC236}">
                  <a16:creationId xmlns:a16="http://schemas.microsoft.com/office/drawing/2014/main" id="{86C7D08F-9152-44AE-9B31-C655C1A9936D}"/>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lumMod val="85000"/>
                  </a:schemeClr>
                </a:solidFill>
                <a:latin typeface="仿宋" panose="02010609060101010101" pitchFamily="49" charset="-122"/>
                <a:ea typeface="仿宋" panose="02010609060101010101" pitchFamily="49" charset="-122"/>
              </a:endParaRPr>
            </a:p>
          </p:txBody>
        </p:sp>
      </p:grpSp>
      <p:grpSp>
        <p:nvGrpSpPr>
          <p:cNvPr id="27" name="画布 310">
            <a:extLst>
              <a:ext uri="{FF2B5EF4-FFF2-40B4-BE49-F238E27FC236}">
                <a16:creationId xmlns:a16="http://schemas.microsoft.com/office/drawing/2014/main" id="{71A2E93F-1DCA-4F85-8C07-98070386AC9C}"/>
              </a:ext>
            </a:extLst>
          </p:cNvPr>
          <p:cNvGrpSpPr>
            <a:grpSpLocks/>
          </p:cNvGrpSpPr>
          <p:nvPr/>
        </p:nvGrpSpPr>
        <p:grpSpPr bwMode="auto">
          <a:xfrm>
            <a:off x="359229" y="1574623"/>
            <a:ext cx="10896600" cy="4724400"/>
            <a:chOff x="0" y="0"/>
            <a:chExt cx="52743" cy="43586"/>
          </a:xfrm>
        </p:grpSpPr>
        <p:sp>
          <p:nvSpPr>
            <p:cNvPr id="28" name="AutoShape 57">
              <a:extLst>
                <a:ext uri="{FF2B5EF4-FFF2-40B4-BE49-F238E27FC236}">
                  <a16:creationId xmlns:a16="http://schemas.microsoft.com/office/drawing/2014/main" id="{22EED48E-130D-477C-9338-FC3B266BE76E}"/>
                </a:ext>
              </a:extLst>
            </p:cNvPr>
            <p:cNvSpPr>
              <a:spLocks noChangeAspect="1" noChangeArrowheads="1"/>
            </p:cNvSpPr>
            <p:nvPr/>
          </p:nvSpPr>
          <p:spPr bwMode="auto">
            <a:xfrm>
              <a:off x="0" y="0"/>
              <a:ext cx="52743" cy="43586"/>
            </a:xfrm>
            <a:prstGeom prst="rect">
              <a:avLst/>
            </a:prstGeom>
            <a:noFill/>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29" name="Rectangle 4">
              <a:extLst>
                <a:ext uri="{FF2B5EF4-FFF2-40B4-BE49-F238E27FC236}">
                  <a16:creationId xmlns:a16="http://schemas.microsoft.com/office/drawing/2014/main" id="{A7831009-19FE-4229-BE78-5B5DC3DAE8CA}"/>
                </a:ext>
              </a:extLst>
            </p:cNvPr>
            <p:cNvSpPr>
              <a:spLocks noChangeArrowheads="1"/>
            </p:cNvSpPr>
            <p:nvPr/>
          </p:nvSpPr>
          <p:spPr bwMode="auto">
            <a:xfrm>
              <a:off x="29279" y="0"/>
              <a:ext cx="7297" cy="2997"/>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仿宋" panose="02010609060101010101" pitchFamily="49" charset="-122"/>
                  <a:ea typeface="仿宋" panose="02010609060101010101" pitchFamily="49" charset="-122"/>
                  <a:cs typeface="Times New Roman" pitchFamily="18" charset="0"/>
                </a:rPr>
                <a:t>JLabel</a:t>
              </a:r>
              <a:endParaRPr kumimoji="0" lang="en-US" altLang="zh-CN" sz="2000" b="1" i="0" u="none" strike="noStrike" cap="none" normalizeH="0" baseline="0">
                <a:ln>
                  <a:noFill/>
                </a:ln>
                <a:solidFill>
                  <a:schemeClr val="tx1"/>
                </a:solidFill>
                <a:effectLst/>
                <a:latin typeface="仿宋" panose="02010609060101010101" pitchFamily="49" charset="-122"/>
                <a:ea typeface="仿宋" panose="02010609060101010101" pitchFamily="49" charset="-122"/>
              </a:endParaRPr>
            </a:p>
          </p:txBody>
        </p:sp>
        <p:sp>
          <p:nvSpPr>
            <p:cNvPr id="30" name="Rectangle 5">
              <a:extLst>
                <a:ext uri="{FF2B5EF4-FFF2-40B4-BE49-F238E27FC236}">
                  <a16:creationId xmlns:a16="http://schemas.microsoft.com/office/drawing/2014/main" id="{DF21BBCD-9DB2-4CCD-A6C8-AD7CB04B0C67}"/>
                </a:ext>
              </a:extLst>
            </p:cNvPr>
            <p:cNvSpPr>
              <a:spLocks noChangeArrowheads="1"/>
            </p:cNvSpPr>
            <p:nvPr/>
          </p:nvSpPr>
          <p:spPr bwMode="auto">
            <a:xfrm>
              <a:off x="29279" y="5854"/>
              <a:ext cx="7297" cy="2997"/>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defTabSz="914400" fontAlgn="base">
                <a:spcBef>
                  <a:spcPct val="0"/>
                </a:spcBef>
                <a:spcAft>
                  <a:spcPct val="0"/>
                </a:spcAft>
              </a:pPr>
              <a:r>
                <a:rPr lang="en-US" altLang="zh-CN" sz="2000" b="1">
                  <a:latin typeface="仿宋" panose="02010609060101010101" pitchFamily="49" charset="-122"/>
                  <a:ea typeface="仿宋" panose="02010609060101010101" pitchFamily="49" charset="-122"/>
                  <a:cs typeface="Times New Roman" pitchFamily="18" charset="0"/>
                </a:rPr>
                <a:t>JList</a:t>
              </a:r>
            </a:p>
          </p:txBody>
        </p:sp>
        <p:sp>
          <p:nvSpPr>
            <p:cNvPr id="31" name="Rectangle 6">
              <a:extLst>
                <a:ext uri="{FF2B5EF4-FFF2-40B4-BE49-F238E27FC236}">
                  <a16:creationId xmlns:a16="http://schemas.microsoft.com/office/drawing/2014/main" id="{E126DC40-702C-44A1-BBB5-3CC7A705199C}"/>
                </a:ext>
              </a:extLst>
            </p:cNvPr>
            <p:cNvSpPr>
              <a:spLocks noChangeArrowheads="1"/>
            </p:cNvSpPr>
            <p:nvPr/>
          </p:nvSpPr>
          <p:spPr bwMode="auto">
            <a:xfrm>
              <a:off x="29279" y="10833"/>
              <a:ext cx="10779" cy="2997"/>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defTabSz="914400" fontAlgn="base">
                <a:spcBef>
                  <a:spcPct val="0"/>
                </a:spcBef>
                <a:spcAft>
                  <a:spcPct val="0"/>
                </a:spcAft>
              </a:pPr>
              <a:r>
                <a:rPr lang="en-US" altLang="zh-CN" sz="2000" b="1" dirty="0" err="1">
                  <a:latin typeface="仿宋" panose="02010609060101010101" pitchFamily="49" charset="-122"/>
                  <a:ea typeface="仿宋" panose="02010609060101010101" pitchFamily="49" charset="-122"/>
                  <a:cs typeface="Times New Roman" pitchFamily="18" charset="0"/>
                </a:rPr>
                <a:t>AbstractButton</a:t>
              </a:r>
              <a:endParaRPr lang="en-US" altLang="zh-CN" sz="2000" b="1" dirty="0">
                <a:latin typeface="仿宋" panose="02010609060101010101" pitchFamily="49" charset="-122"/>
                <a:ea typeface="仿宋" panose="02010609060101010101" pitchFamily="49" charset="-122"/>
                <a:cs typeface="Times New Roman" pitchFamily="18" charset="0"/>
              </a:endParaRPr>
            </a:p>
          </p:txBody>
        </p:sp>
        <p:sp>
          <p:nvSpPr>
            <p:cNvPr id="32" name="Rectangle 7">
              <a:extLst>
                <a:ext uri="{FF2B5EF4-FFF2-40B4-BE49-F238E27FC236}">
                  <a16:creationId xmlns:a16="http://schemas.microsoft.com/office/drawing/2014/main" id="{FF60F9A7-F6FB-4EE1-B008-3A46A4AE427B}"/>
                </a:ext>
              </a:extLst>
            </p:cNvPr>
            <p:cNvSpPr>
              <a:spLocks noChangeArrowheads="1"/>
            </p:cNvSpPr>
            <p:nvPr/>
          </p:nvSpPr>
          <p:spPr bwMode="auto">
            <a:xfrm>
              <a:off x="29279" y="15786"/>
              <a:ext cx="7297" cy="2997"/>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defTabSz="914400" fontAlgn="base">
                <a:spcBef>
                  <a:spcPct val="0"/>
                </a:spcBef>
                <a:spcAft>
                  <a:spcPct val="0"/>
                </a:spcAft>
              </a:pPr>
              <a:r>
                <a:rPr lang="en-US" altLang="zh-CN" sz="2000" b="1" dirty="0" err="1">
                  <a:latin typeface="仿宋" panose="02010609060101010101" pitchFamily="49" charset="-122"/>
                  <a:ea typeface="仿宋" panose="02010609060101010101" pitchFamily="49" charset="-122"/>
                  <a:cs typeface="Times New Roman" pitchFamily="18" charset="0"/>
                </a:rPr>
                <a:t>JMenuBar</a:t>
              </a:r>
              <a:endParaRPr lang="en-US" altLang="zh-CN" sz="2000" b="1" dirty="0">
                <a:latin typeface="仿宋" panose="02010609060101010101" pitchFamily="49" charset="-122"/>
                <a:ea typeface="仿宋" panose="02010609060101010101" pitchFamily="49" charset="-122"/>
                <a:cs typeface="Times New Roman" pitchFamily="18" charset="0"/>
              </a:endParaRPr>
            </a:p>
          </p:txBody>
        </p:sp>
        <p:sp>
          <p:nvSpPr>
            <p:cNvPr id="33" name="Rectangle 8">
              <a:extLst>
                <a:ext uri="{FF2B5EF4-FFF2-40B4-BE49-F238E27FC236}">
                  <a16:creationId xmlns:a16="http://schemas.microsoft.com/office/drawing/2014/main" id="{61068BB9-1768-4154-8CE7-39A181A1CDE2}"/>
                </a:ext>
              </a:extLst>
            </p:cNvPr>
            <p:cNvSpPr>
              <a:spLocks noChangeArrowheads="1"/>
            </p:cNvSpPr>
            <p:nvPr/>
          </p:nvSpPr>
          <p:spPr bwMode="auto">
            <a:xfrm>
              <a:off x="29279" y="20739"/>
              <a:ext cx="7297" cy="2997"/>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defTabSz="914400" fontAlgn="base">
                <a:spcBef>
                  <a:spcPct val="0"/>
                </a:spcBef>
                <a:spcAft>
                  <a:spcPct val="0"/>
                </a:spcAft>
              </a:pPr>
              <a:r>
                <a:rPr lang="en-US" altLang="zh-CN" sz="2000" b="1">
                  <a:latin typeface="仿宋" panose="02010609060101010101" pitchFamily="49" charset="-122"/>
                  <a:ea typeface="仿宋" panose="02010609060101010101" pitchFamily="49" charset="-122"/>
                  <a:cs typeface="Times New Roman" pitchFamily="18" charset="0"/>
                </a:rPr>
                <a:t>JTable</a:t>
              </a:r>
            </a:p>
          </p:txBody>
        </p:sp>
        <p:sp>
          <p:nvSpPr>
            <p:cNvPr id="34" name="Rectangle 9">
              <a:extLst>
                <a:ext uri="{FF2B5EF4-FFF2-40B4-BE49-F238E27FC236}">
                  <a16:creationId xmlns:a16="http://schemas.microsoft.com/office/drawing/2014/main" id="{B7C43A6A-BC9B-454D-A70D-4551FB1CF1BD}"/>
                </a:ext>
              </a:extLst>
            </p:cNvPr>
            <p:cNvSpPr>
              <a:spLocks noChangeArrowheads="1"/>
            </p:cNvSpPr>
            <p:nvPr/>
          </p:nvSpPr>
          <p:spPr bwMode="auto">
            <a:xfrm>
              <a:off x="29279" y="25692"/>
              <a:ext cx="7297" cy="2997"/>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defTabSz="914400" fontAlgn="base">
                <a:spcBef>
                  <a:spcPct val="0"/>
                </a:spcBef>
                <a:spcAft>
                  <a:spcPct val="0"/>
                </a:spcAft>
              </a:pPr>
              <a:r>
                <a:rPr lang="en-US" altLang="zh-CN" sz="2000" b="1">
                  <a:latin typeface="仿宋" panose="02010609060101010101" pitchFamily="49" charset="-122"/>
                  <a:ea typeface="仿宋" panose="02010609060101010101" pitchFamily="49" charset="-122"/>
                  <a:cs typeface="Times New Roman" pitchFamily="18" charset="0"/>
                </a:rPr>
                <a:t>JPanel</a:t>
              </a:r>
            </a:p>
          </p:txBody>
        </p:sp>
        <p:sp>
          <p:nvSpPr>
            <p:cNvPr id="35" name="Rectangle 10">
              <a:extLst>
                <a:ext uri="{FF2B5EF4-FFF2-40B4-BE49-F238E27FC236}">
                  <a16:creationId xmlns:a16="http://schemas.microsoft.com/office/drawing/2014/main" id="{6062596E-792B-4700-82C6-A9F42AEE0C78}"/>
                </a:ext>
              </a:extLst>
            </p:cNvPr>
            <p:cNvSpPr>
              <a:spLocks noChangeArrowheads="1"/>
            </p:cNvSpPr>
            <p:nvPr/>
          </p:nvSpPr>
          <p:spPr bwMode="auto">
            <a:xfrm>
              <a:off x="29279" y="30645"/>
              <a:ext cx="11351" cy="2997"/>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defTabSz="914400" fontAlgn="base">
                <a:spcBef>
                  <a:spcPct val="0"/>
                </a:spcBef>
                <a:spcAft>
                  <a:spcPct val="0"/>
                </a:spcAft>
              </a:pPr>
              <a:r>
                <a:rPr lang="en-US" altLang="zh-CN" sz="2000" b="1" dirty="0" err="1">
                  <a:latin typeface="仿宋" panose="02010609060101010101" pitchFamily="49" charset="-122"/>
                  <a:ea typeface="仿宋" panose="02010609060101010101" pitchFamily="49" charset="-122"/>
                  <a:cs typeface="Times New Roman" pitchFamily="18" charset="0"/>
                </a:rPr>
                <a:t>JTextComponent</a:t>
              </a:r>
              <a:endParaRPr lang="en-US" altLang="zh-CN" sz="2000" b="1" dirty="0">
                <a:latin typeface="仿宋" panose="02010609060101010101" pitchFamily="49" charset="-122"/>
                <a:ea typeface="仿宋" panose="02010609060101010101" pitchFamily="49" charset="-122"/>
                <a:cs typeface="Times New Roman" pitchFamily="18" charset="0"/>
              </a:endParaRPr>
            </a:p>
          </p:txBody>
        </p:sp>
        <p:sp>
          <p:nvSpPr>
            <p:cNvPr id="36" name="Rectangle 11">
              <a:extLst>
                <a:ext uri="{FF2B5EF4-FFF2-40B4-BE49-F238E27FC236}">
                  <a16:creationId xmlns:a16="http://schemas.microsoft.com/office/drawing/2014/main" id="{3BE2C76E-095E-4780-B7BA-1578D8BA3BB4}"/>
                </a:ext>
              </a:extLst>
            </p:cNvPr>
            <p:cNvSpPr>
              <a:spLocks noChangeArrowheads="1"/>
            </p:cNvSpPr>
            <p:nvPr/>
          </p:nvSpPr>
          <p:spPr bwMode="auto">
            <a:xfrm>
              <a:off x="29279" y="35598"/>
              <a:ext cx="7297" cy="2997"/>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defTabSz="914400" fontAlgn="base">
                <a:spcBef>
                  <a:spcPct val="0"/>
                </a:spcBef>
                <a:spcAft>
                  <a:spcPct val="0"/>
                </a:spcAft>
              </a:pPr>
              <a:r>
                <a:rPr lang="en-US" altLang="zh-CN" sz="2000" b="1">
                  <a:latin typeface="仿宋" panose="02010609060101010101" pitchFamily="49" charset="-122"/>
                  <a:ea typeface="仿宋" panose="02010609060101010101" pitchFamily="49" charset="-122"/>
                  <a:cs typeface="Times New Roman" pitchFamily="18" charset="0"/>
                </a:rPr>
                <a:t>JTree</a:t>
              </a:r>
            </a:p>
          </p:txBody>
        </p:sp>
        <p:sp>
          <p:nvSpPr>
            <p:cNvPr id="37" name="Rectangle 12">
              <a:extLst>
                <a:ext uri="{FF2B5EF4-FFF2-40B4-BE49-F238E27FC236}">
                  <a16:creationId xmlns:a16="http://schemas.microsoft.com/office/drawing/2014/main" id="{F7D18A77-DD0E-4405-82E8-A6DB835143EE}"/>
                </a:ext>
              </a:extLst>
            </p:cNvPr>
            <p:cNvSpPr>
              <a:spLocks noChangeArrowheads="1"/>
            </p:cNvSpPr>
            <p:nvPr/>
          </p:nvSpPr>
          <p:spPr bwMode="auto">
            <a:xfrm>
              <a:off x="29279" y="40589"/>
              <a:ext cx="8440" cy="2997"/>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defTabSz="914400" fontAlgn="base">
                <a:spcBef>
                  <a:spcPct val="0"/>
                </a:spcBef>
                <a:spcAft>
                  <a:spcPct val="0"/>
                </a:spcAft>
              </a:pPr>
              <a:r>
                <a:rPr lang="en-US" altLang="zh-CN" sz="2000" b="1">
                  <a:latin typeface="仿宋" panose="02010609060101010101" pitchFamily="49" charset="-122"/>
                  <a:ea typeface="仿宋" panose="02010609060101010101" pitchFamily="49" charset="-122"/>
                  <a:cs typeface="Times New Roman" pitchFamily="18" charset="0"/>
                </a:rPr>
                <a:t>JOptionPane</a:t>
              </a:r>
            </a:p>
          </p:txBody>
        </p:sp>
        <p:sp>
          <p:nvSpPr>
            <p:cNvPr id="38" name="Rectangle 13">
              <a:extLst>
                <a:ext uri="{FF2B5EF4-FFF2-40B4-BE49-F238E27FC236}">
                  <a16:creationId xmlns:a16="http://schemas.microsoft.com/office/drawing/2014/main" id="{16CAF6E5-108D-48C6-AB62-0604A76277E8}"/>
                </a:ext>
              </a:extLst>
            </p:cNvPr>
            <p:cNvSpPr>
              <a:spLocks noChangeArrowheads="1"/>
            </p:cNvSpPr>
            <p:nvPr/>
          </p:nvSpPr>
          <p:spPr bwMode="auto">
            <a:xfrm>
              <a:off x="11065" y="3515"/>
              <a:ext cx="8487" cy="2997"/>
            </a:xfrm>
            <a:prstGeom prst="rect">
              <a:avLst/>
            </a:prstGeom>
            <a:solidFill>
              <a:srgbClr val="FFC000"/>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itchFamily="18" charset="0"/>
                </a:rPr>
                <a:t>Component</a:t>
              </a:r>
              <a:endParaRPr kumimoji="0" lang="en-US" altLang="zh-CN" sz="2000" b="1" i="0" u="none" strike="noStrike" cap="none" normalizeH="0" baseline="0" dirty="0">
                <a:ln>
                  <a:noFill/>
                </a:ln>
                <a:solidFill>
                  <a:schemeClr val="tx1"/>
                </a:solidFill>
                <a:effectLst/>
                <a:latin typeface="仿宋" panose="02010609060101010101" pitchFamily="49" charset="-122"/>
                <a:ea typeface="仿宋" panose="02010609060101010101" pitchFamily="49" charset="-122"/>
              </a:endParaRPr>
            </a:p>
          </p:txBody>
        </p:sp>
        <p:sp>
          <p:nvSpPr>
            <p:cNvPr id="39" name="Rectangle 14">
              <a:extLst>
                <a:ext uri="{FF2B5EF4-FFF2-40B4-BE49-F238E27FC236}">
                  <a16:creationId xmlns:a16="http://schemas.microsoft.com/office/drawing/2014/main" id="{788DDE4A-1EE3-44AA-B52A-A8727208A06B}"/>
                </a:ext>
              </a:extLst>
            </p:cNvPr>
            <p:cNvSpPr>
              <a:spLocks noChangeArrowheads="1"/>
            </p:cNvSpPr>
            <p:nvPr/>
          </p:nvSpPr>
          <p:spPr bwMode="auto">
            <a:xfrm>
              <a:off x="5715" y="15760"/>
              <a:ext cx="7296" cy="2997"/>
            </a:xfrm>
            <a:prstGeom prst="rect">
              <a:avLst/>
            </a:prstGeom>
            <a:solidFill>
              <a:schemeClr val="tx2">
                <a:lumMod val="40000"/>
                <a:lumOff val="6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itchFamily="18" charset="0"/>
                </a:rPr>
                <a:t>Window</a:t>
              </a:r>
              <a:endParaRPr kumimoji="0" lang="en-US" altLang="zh-CN" sz="2000" b="1" i="0" u="none" strike="noStrike" cap="none" normalizeH="0" baseline="0" dirty="0">
                <a:ln>
                  <a:noFill/>
                </a:ln>
                <a:solidFill>
                  <a:schemeClr val="tx1"/>
                </a:solidFill>
                <a:effectLst/>
                <a:latin typeface="仿宋" panose="02010609060101010101" pitchFamily="49" charset="-122"/>
                <a:ea typeface="仿宋" panose="02010609060101010101" pitchFamily="49" charset="-122"/>
              </a:endParaRPr>
            </a:p>
          </p:txBody>
        </p:sp>
        <p:sp>
          <p:nvSpPr>
            <p:cNvPr id="40" name="Rectangle 15">
              <a:extLst>
                <a:ext uri="{FF2B5EF4-FFF2-40B4-BE49-F238E27FC236}">
                  <a16:creationId xmlns:a16="http://schemas.microsoft.com/office/drawing/2014/main" id="{2B07F6C2-D0F1-4F07-A463-418AF3E9596B}"/>
                </a:ext>
              </a:extLst>
            </p:cNvPr>
            <p:cNvSpPr>
              <a:spLocks noChangeArrowheads="1"/>
            </p:cNvSpPr>
            <p:nvPr/>
          </p:nvSpPr>
          <p:spPr bwMode="auto">
            <a:xfrm>
              <a:off x="16229" y="15811"/>
              <a:ext cx="8917" cy="2997"/>
            </a:xfrm>
            <a:prstGeom prst="rect">
              <a:avLst/>
            </a:prstGeom>
            <a:solidFill>
              <a:schemeClr val="tx2">
                <a:lumMod val="40000"/>
                <a:lumOff val="6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defTabSz="914400" fontAlgn="base">
                <a:spcBef>
                  <a:spcPct val="0"/>
                </a:spcBef>
                <a:spcAft>
                  <a:spcPct val="0"/>
                </a:spcAft>
              </a:pPr>
              <a:r>
                <a:rPr lang="en-US" altLang="zh-CN" sz="2000" b="1" dirty="0" err="1">
                  <a:latin typeface="仿宋" panose="02010609060101010101" pitchFamily="49" charset="-122"/>
                  <a:ea typeface="仿宋" panose="02010609060101010101" pitchFamily="49" charset="-122"/>
                  <a:cs typeface="Times New Roman" pitchFamily="18" charset="0"/>
                </a:rPr>
                <a:t>JComponent</a:t>
              </a:r>
              <a:endParaRPr lang="en-US" altLang="zh-CN" sz="2000" b="1" dirty="0">
                <a:latin typeface="仿宋" panose="02010609060101010101" pitchFamily="49" charset="-122"/>
                <a:ea typeface="仿宋" panose="02010609060101010101" pitchFamily="49" charset="-122"/>
                <a:cs typeface="Times New Roman" pitchFamily="18" charset="0"/>
              </a:endParaRPr>
            </a:p>
          </p:txBody>
        </p:sp>
        <p:sp>
          <p:nvSpPr>
            <p:cNvPr id="41" name="Rectangle 16">
              <a:extLst>
                <a:ext uri="{FF2B5EF4-FFF2-40B4-BE49-F238E27FC236}">
                  <a16:creationId xmlns:a16="http://schemas.microsoft.com/office/drawing/2014/main" id="{767396F5-36BA-4C76-B717-626F1F128041}"/>
                </a:ext>
              </a:extLst>
            </p:cNvPr>
            <p:cNvSpPr>
              <a:spLocks noChangeArrowheads="1"/>
            </p:cNvSpPr>
            <p:nvPr/>
          </p:nvSpPr>
          <p:spPr bwMode="auto">
            <a:xfrm>
              <a:off x="1143" y="21729"/>
              <a:ext cx="7296" cy="2997"/>
            </a:xfrm>
            <a:prstGeom prst="rect">
              <a:avLst/>
            </a:prstGeom>
            <a:solidFill>
              <a:schemeClr val="bg2">
                <a:lumMod val="75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仿宋" panose="02010609060101010101" pitchFamily="49" charset="-122"/>
                  <a:ea typeface="仿宋" panose="02010609060101010101" pitchFamily="49" charset="-122"/>
                  <a:cs typeface="Times New Roman" pitchFamily="18" charset="0"/>
                </a:rPr>
                <a:t>Frame</a:t>
              </a:r>
              <a:endParaRPr kumimoji="0" lang="en-US" altLang="zh-CN" sz="2000" b="1" i="0" u="none" strike="noStrike" cap="none" normalizeH="0" baseline="0">
                <a:ln>
                  <a:noFill/>
                </a:ln>
                <a:solidFill>
                  <a:schemeClr val="tx1"/>
                </a:solidFill>
                <a:effectLst/>
                <a:latin typeface="仿宋" panose="02010609060101010101" pitchFamily="49" charset="-122"/>
                <a:ea typeface="仿宋" panose="02010609060101010101" pitchFamily="49" charset="-122"/>
              </a:endParaRPr>
            </a:p>
          </p:txBody>
        </p:sp>
        <p:sp>
          <p:nvSpPr>
            <p:cNvPr id="42" name="Rectangle 17">
              <a:extLst>
                <a:ext uri="{FF2B5EF4-FFF2-40B4-BE49-F238E27FC236}">
                  <a16:creationId xmlns:a16="http://schemas.microsoft.com/office/drawing/2014/main" id="{6BE9B82E-FE3A-442D-97FE-2CF7530C867A}"/>
                </a:ext>
              </a:extLst>
            </p:cNvPr>
            <p:cNvSpPr>
              <a:spLocks noChangeArrowheads="1"/>
            </p:cNvSpPr>
            <p:nvPr/>
          </p:nvSpPr>
          <p:spPr bwMode="auto">
            <a:xfrm>
              <a:off x="10287" y="21729"/>
              <a:ext cx="7296" cy="2997"/>
            </a:xfrm>
            <a:prstGeom prst="rect">
              <a:avLst/>
            </a:prstGeom>
            <a:solidFill>
              <a:schemeClr val="bg2">
                <a:lumMod val="75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defTabSz="914400" fontAlgn="base">
                <a:spcBef>
                  <a:spcPct val="0"/>
                </a:spcBef>
                <a:spcAft>
                  <a:spcPct val="0"/>
                </a:spcAft>
              </a:pPr>
              <a:r>
                <a:rPr lang="en-US" altLang="zh-CN" sz="2000" b="1">
                  <a:latin typeface="仿宋" panose="02010609060101010101" pitchFamily="49" charset="-122"/>
                  <a:ea typeface="仿宋" panose="02010609060101010101" pitchFamily="49" charset="-122"/>
                  <a:cs typeface="Times New Roman" pitchFamily="18" charset="0"/>
                </a:rPr>
                <a:t>Dialog</a:t>
              </a:r>
            </a:p>
          </p:txBody>
        </p:sp>
        <p:sp>
          <p:nvSpPr>
            <p:cNvPr id="43" name="AutoShape 18">
              <a:extLst>
                <a:ext uri="{FF2B5EF4-FFF2-40B4-BE49-F238E27FC236}">
                  <a16:creationId xmlns:a16="http://schemas.microsoft.com/office/drawing/2014/main" id="{4BB137B1-80B7-49F5-96A8-EA288A840B7D}"/>
                </a:ext>
              </a:extLst>
            </p:cNvPr>
            <p:cNvSpPr>
              <a:spLocks noChangeShapeType="1"/>
            </p:cNvSpPr>
            <p:nvPr/>
          </p:nvSpPr>
          <p:spPr bwMode="auto">
            <a:xfrm flipV="1">
              <a:off x="27432" y="17284"/>
              <a:ext cx="1847" cy="7"/>
            </a:xfrm>
            <a:prstGeom prst="straightConnector1">
              <a:avLst/>
            </a:prstGeom>
            <a:noFill/>
            <a:ln w="9525">
              <a:solidFill>
                <a:srgbClr val="000000"/>
              </a:solidFill>
              <a:round/>
              <a:headEnd/>
              <a:tailEnd type="triangle" w="med" len="med"/>
            </a:ln>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44" name="AutoShape 19">
              <a:extLst>
                <a:ext uri="{FF2B5EF4-FFF2-40B4-BE49-F238E27FC236}">
                  <a16:creationId xmlns:a16="http://schemas.microsoft.com/office/drawing/2014/main" id="{39C1CD9D-BDD1-4E62-9E73-4F160504C5AF}"/>
                </a:ext>
              </a:extLst>
            </p:cNvPr>
            <p:cNvSpPr>
              <a:spLocks noChangeShapeType="1"/>
            </p:cNvSpPr>
            <p:nvPr/>
          </p:nvSpPr>
          <p:spPr bwMode="auto">
            <a:xfrm flipV="1">
              <a:off x="27412" y="1644"/>
              <a:ext cx="1848" cy="7"/>
            </a:xfrm>
            <a:prstGeom prst="straightConnector1">
              <a:avLst/>
            </a:prstGeom>
            <a:noFill/>
            <a:ln w="9525">
              <a:solidFill>
                <a:srgbClr val="000000"/>
              </a:solidFill>
              <a:round/>
              <a:headEnd/>
              <a:tailEnd type="triangle" w="med" len="med"/>
            </a:ln>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45" name="AutoShape 20">
              <a:extLst>
                <a:ext uri="{FF2B5EF4-FFF2-40B4-BE49-F238E27FC236}">
                  <a16:creationId xmlns:a16="http://schemas.microsoft.com/office/drawing/2014/main" id="{59A1D78E-9443-44F2-BECB-5CB5FD8A4B41}"/>
                </a:ext>
              </a:extLst>
            </p:cNvPr>
            <p:cNvSpPr>
              <a:spLocks noChangeShapeType="1"/>
            </p:cNvSpPr>
            <p:nvPr/>
          </p:nvSpPr>
          <p:spPr bwMode="auto">
            <a:xfrm flipV="1">
              <a:off x="27412" y="7473"/>
              <a:ext cx="1848" cy="7"/>
            </a:xfrm>
            <a:prstGeom prst="straightConnector1">
              <a:avLst/>
            </a:prstGeom>
            <a:noFill/>
            <a:ln w="9525">
              <a:solidFill>
                <a:srgbClr val="000000"/>
              </a:solidFill>
              <a:round/>
              <a:headEnd/>
              <a:tailEnd type="triangle" w="med" len="med"/>
            </a:ln>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46" name="AutoShape 21">
              <a:extLst>
                <a:ext uri="{FF2B5EF4-FFF2-40B4-BE49-F238E27FC236}">
                  <a16:creationId xmlns:a16="http://schemas.microsoft.com/office/drawing/2014/main" id="{874B27CC-EE3C-4070-96D7-CC3C1E24F97A}"/>
                </a:ext>
              </a:extLst>
            </p:cNvPr>
            <p:cNvSpPr>
              <a:spLocks noChangeShapeType="1"/>
            </p:cNvSpPr>
            <p:nvPr/>
          </p:nvSpPr>
          <p:spPr bwMode="auto">
            <a:xfrm flipV="1">
              <a:off x="27368" y="12293"/>
              <a:ext cx="1848" cy="6"/>
            </a:xfrm>
            <a:prstGeom prst="straightConnector1">
              <a:avLst/>
            </a:prstGeom>
            <a:noFill/>
            <a:ln w="9525">
              <a:solidFill>
                <a:srgbClr val="000000"/>
              </a:solidFill>
              <a:round/>
              <a:headEnd/>
              <a:tailEnd type="triangle" w="med" len="med"/>
            </a:ln>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47" name="AutoShape 22">
              <a:extLst>
                <a:ext uri="{FF2B5EF4-FFF2-40B4-BE49-F238E27FC236}">
                  <a16:creationId xmlns:a16="http://schemas.microsoft.com/office/drawing/2014/main" id="{2FCBD328-358D-41EF-A23F-BA85099D44FD}"/>
                </a:ext>
              </a:extLst>
            </p:cNvPr>
            <p:cNvSpPr>
              <a:spLocks noChangeShapeType="1"/>
            </p:cNvSpPr>
            <p:nvPr/>
          </p:nvSpPr>
          <p:spPr bwMode="auto">
            <a:xfrm flipV="1">
              <a:off x="27368" y="22307"/>
              <a:ext cx="1848" cy="6"/>
            </a:xfrm>
            <a:prstGeom prst="straightConnector1">
              <a:avLst/>
            </a:prstGeom>
            <a:noFill/>
            <a:ln w="9525">
              <a:solidFill>
                <a:srgbClr val="000000"/>
              </a:solidFill>
              <a:round/>
              <a:headEnd/>
              <a:tailEnd type="triangle" w="med" len="med"/>
            </a:ln>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48" name="AutoShape 23">
              <a:extLst>
                <a:ext uri="{FF2B5EF4-FFF2-40B4-BE49-F238E27FC236}">
                  <a16:creationId xmlns:a16="http://schemas.microsoft.com/office/drawing/2014/main" id="{B6724E8F-D7CE-48E0-B88F-E12333DF5031}"/>
                </a:ext>
              </a:extLst>
            </p:cNvPr>
            <p:cNvSpPr>
              <a:spLocks noChangeShapeType="1"/>
            </p:cNvSpPr>
            <p:nvPr/>
          </p:nvSpPr>
          <p:spPr bwMode="auto">
            <a:xfrm flipV="1">
              <a:off x="27412" y="27324"/>
              <a:ext cx="1848" cy="6"/>
            </a:xfrm>
            <a:prstGeom prst="straightConnector1">
              <a:avLst/>
            </a:prstGeom>
            <a:noFill/>
            <a:ln w="9525">
              <a:solidFill>
                <a:srgbClr val="000000"/>
              </a:solidFill>
              <a:round/>
              <a:headEnd/>
              <a:tailEnd type="triangle" w="med" len="med"/>
            </a:ln>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49" name="AutoShape 24">
              <a:extLst>
                <a:ext uri="{FF2B5EF4-FFF2-40B4-BE49-F238E27FC236}">
                  <a16:creationId xmlns:a16="http://schemas.microsoft.com/office/drawing/2014/main" id="{98C24B84-5158-4497-B1CB-C93DF63FD9E5}"/>
                </a:ext>
              </a:extLst>
            </p:cNvPr>
            <p:cNvSpPr>
              <a:spLocks noChangeShapeType="1"/>
            </p:cNvSpPr>
            <p:nvPr/>
          </p:nvSpPr>
          <p:spPr bwMode="auto">
            <a:xfrm flipV="1">
              <a:off x="27432" y="32232"/>
              <a:ext cx="1847" cy="6"/>
            </a:xfrm>
            <a:prstGeom prst="straightConnector1">
              <a:avLst/>
            </a:prstGeom>
            <a:noFill/>
            <a:ln w="9525">
              <a:solidFill>
                <a:srgbClr val="000000"/>
              </a:solidFill>
              <a:round/>
              <a:headEnd/>
              <a:tailEnd type="triangle" w="med" len="med"/>
            </a:ln>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50" name="AutoShape 25">
              <a:extLst>
                <a:ext uri="{FF2B5EF4-FFF2-40B4-BE49-F238E27FC236}">
                  <a16:creationId xmlns:a16="http://schemas.microsoft.com/office/drawing/2014/main" id="{6A3C515C-AE09-400D-AD7D-2290FDA2FA07}"/>
                </a:ext>
              </a:extLst>
            </p:cNvPr>
            <p:cNvSpPr>
              <a:spLocks noChangeShapeType="1"/>
            </p:cNvSpPr>
            <p:nvPr/>
          </p:nvSpPr>
          <p:spPr bwMode="auto">
            <a:xfrm flipV="1">
              <a:off x="27432" y="37344"/>
              <a:ext cx="1847" cy="6"/>
            </a:xfrm>
            <a:prstGeom prst="straightConnector1">
              <a:avLst/>
            </a:prstGeom>
            <a:noFill/>
            <a:ln w="9525">
              <a:solidFill>
                <a:srgbClr val="000000"/>
              </a:solidFill>
              <a:round/>
              <a:headEnd/>
              <a:tailEnd type="triangle" w="med" len="med"/>
            </a:ln>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52" name="AutoShape 26">
              <a:extLst>
                <a:ext uri="{FF2B5EF4-FFF2-40B4-BE49-F238E27FC236}">
                  <a16:creationId xmlns:a16="http://schemas.microsoft.com/office/drawing/2014/main" id="{90A8029E-0FCC-478D-B393-ECF2F3AF93C7}"/>
                </a:ext>
              </a:extLst>
            </p:cNvPr>
            <p:cNvSpPr>
              <a:spLocks noChangeShapeType="1"/>
            </p:cNvSpPr>
            <p:nvPr/>
          </p:nvSpPr>
          <p:spPr bwMode="auto">
            <a:xfrm flipV="1">
              <a:off x="27432" y="41567"/>
              <a:ext cx="1847" cy="6"/>
            </a:xfrm>
            <a:prstGeom prst="straightConnector1">
              <a:avLst/>
            </a:prstGeom>
            <a:noFill/>
            <a:ln w="9525">
              <a:solidFill>
                <a:srgbClr val="000000"/>
              </a:solidFill>
              <a:round/>
              <a:headEnd/>
              <a:tailEnd type="triangle" w="med" len="med"/>
            </a:ln>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71" name="Rectangle 27">
              <a:extLst>
                <a:ext uri="{FF2B5EF4-FFF2-40B4-BE49-F238E27FC236}">
                  <a16:creationId xmlns:a16="http://schemas.microsoft.com/office/drawing/2014/main" id="{C6529A03-0E7D-4656-9B80-CC224E7B321A}"/>
                </a:ext>
              </a:extLst>
            </p:cNvPr>
            <p:cNvSpPr>
              <a:spLocks noChangeArrowheads="1"/>
            </p:cNvSpPr>
            <p:nvPr/>
          </p:nvSpPr>
          <p:spPr bwMode="auto">
            <a:xfrm>
              <a:off x="11430" y="8826"/>
              <a:ext cx="7296" cy="2997"/>
            </a:xfrm>
            <a:prstGeom prst="rect">
              <a:avLst/>
            </a:prstGeom>
            <a:solidFill>
              <a:schemeClr val="accent6">
                <a:lumMod val="40000"/>
                <a:lumOff val="6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defTabSz="914400" fontAlgn="base">
                <a:spcBef>
                  <a:spcPct val="0"/>
                </a:spcBef>
                <a:spcAft>
                  <a:spcPct val="0"/>
                </a:spcAft>
              </a:pPr>
              <a:r>
                <a:rPr lang="en-US" altLang="zh-CN" sz="2000" b="1" dirty="0">
                  <a:latin typeface="仿宋" panose="02010609060101010101" pitchFamily="49" charset="-122"/>
                  <a:ea typeface="仿宋" panose="02010609060101010101" pitchFamily="49" charset="-122"/>
                  <a:cs typeface="Times New Roman" pitchFamily="18" charset="0"/>
                </a:rPr>
                <a:t>Container</a:t>
              </a:r>
            </a:p>
          </p:txBody>
        </p:sp>
        <p:sp>
          <p:nvSpPr>
            <p:cNvPr id="72" name="AutoShape 28">
              <a:extLst>
                <a:ext uri="{FF2B5EF4-FFF2-40B4-BE49-F238E27FC236}">
                  <a16:creationId xmlns:a16="http://schemas.microsoft.com/office/drawing/2014/main" id="{A013F01A-EA6E-4C82-9244-CD75FD56EF69}"/>
                </a:ext>
              </a:extLst>
            </p:cNvPr>
            <p:cNvSpPr>
              <a:spLocks noChangeShapeType="1"/>
            </p:cNvSpPr>
            <p:nvPr/>
          </p:nvSpPr>
          <p:spPr bwMode="auto">
            <a:xfrm>
              <a:off x="15074" y="6845"/>
              <a:ext cx="7" cy="1981"/>
            </a:xfrm>
            <a:prstGeom prst="straightConnector1">
              <a:avLst/>
            </a:prstGeom>
            <a:noFill/>
            <a:ln w="9525">
              <a:solidFill>
                <a:srgbClr val="000000"/>
              </a:solidFill>
              <a:round/>
              <a:headEnd/>
              <a:tailEnd type="triangle" w="med" len="med"/>
            </a:ln>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73" name="AutoShape 29">
              <a:extLst>
                <a:ext uri="{FF2B5EF4-FFF2-40B4-BE49-F238E27FC236}">
                  <a16:creationId xmlns:a16="http://schemas.microsoft.com/office/drawing/2014/main" id="{9FD1FEBD-5692-403C-9819-37D27222489C}"/>
                </a:ext>
              </a:extLst>
            </p:cNvPr>
            <p:cNvSpPr>
              <a:spLocks noChangeShapeType="1"/>
            </p:cNvSpPr>
            <p:nvPr/>
          </p:nvSpPr>
          <p:spPr bwMode="auto">
            <a:xfrm>
              <a:off x="21005" y="13779"/>
              <a:ext cx="7" cy="1981"/>
            </a:xfrm>
            <a:prstGeom prst="straightConnector1">
              <a:avLst/>
            </a:prstGeom>
            <a:noFill/>
            <a:ln w="9525">
              <a:solidFill>
                <a:srgbClr val="000000"/>
              </a:solidFill>
              <a:round/>
              <a:headEnd/>
              <a:tailEnd type="triangle" w="med" len="med"/>
            </a:ln>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74" name="AutoShape 30">
              <a:extLst>
                <a:ext uri="{FF2B5EF4-FFF2-40B4-BE49-F238E27FC236}">
                  <a16:creationId xmlns:a16="http://schemas.microsoft.com/office/drawing/2014/main" id="{88AE6613-D945-46EF-8AAF-4DA98D7CB243}"/>
                </a:ext>
              </a:extLst>
            </p:cNvPr>
            <p:cNvSpPr>
              <a:spLocks noChangeShapeType="1"/>
            </p:cNvSpPr>
            <p:nvPr/>
          </p:nvSpPr>
          <p:spPr bwMode="auto">
            <a:xfrm>
              <a:off x="9144" y="13779"/>
              <a:ext cx="6" cy="1981"/>
            </a:xfrm>
            <a:prstGeom prst="straightConnector1">
              <a:avLst/>
            </a:prstGeom>
            <a:noFill/>
            <a:ln w="9525">
              <a:solidFill>
                <a:srgbClr val="000000"/>
              </a:solidFill>
              <a:round/>
              <a:headEnd/>
              <a:tailEnd type="triangle" w="med" len="med"/>
            </a:ln>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75" name="AutoShape 31">
              <a:extLst>
                <a:ext uri="{FF2B5EF4-FFF2-40B4-BE49-F238E27FC236}">
                  <a16:creationId xmlns:a16="http://schemas.microsoft.com/office/drawing/2014/main" id="{97C5ED50-9010-4336-B6C3-5C1310BC60A2}"/>
                </a:ext>
              </a:extLst>
            </p:cNvPr>
            <p:cNvSpPr>
              <a:spLocks noChangeShapeType="1"/>
            </p:cNvSpPr>
            <p:nvPr/>
          </p:nvSpPr>
          <p:spPr bwMode="auto">
            <a:xfrm>
              <a:off x="9144" y="13811"/>
              <a:ext cx="11868" cy="6"/>
            </a:xfrm>
            <a:prstGeom prst="straightConnector1">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76" name="AutoShape 32">
              <a:extLst>
                <a:ext uri="{FF2B5EF4-FFF2-40B4-BE49-F238E27FC236}">
                  <a16:creationId xmlns:a16="http://schemas.microsoft.com/office/drawing/2014/main" id="{AC3CDAF7-8030-4788-9CA5-1287E5B00843}"/>
                </a:ext>
              </a:extLst>
            </p:cNvPr>
            <p:cNvSpPr>
              <a:spLocks noChangeShapeType="1"/>
            </p:cNvSpPr>
            <p:nvPr/>
          </p:nvSpPr>
          <p:spPr bwMode="auto">
            <a:xfrm>
              <a:off x="14859" y="11849"/>
              <a:ext cx="6" cy="1981"/>
            </a:xfrm>
            <a:prstGeom prst="straightConnector1">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77" name="AutoShape 33">
              <a:extLst>
                <a:ext uri="{FF2B5EF4-FFF2-40B4-BE49-F238E27FC236}">
                  <a16:creationId xmlns:a16="http://schemas.microsoft.com/office/drawing/2014/main" id="{1BED550E-E546-4FB4-9243-BA5653B5D644}"/>
                </a:ext>
              </a:extLst>
            </p:cNvPr>
            <p:cNvSpPr>
              <a:spLocks noChangeShapeType="1"/>
            </p:cNvSpPr>
            <p:nvPr/>
          </p:nvSpPr>
          <p:spPr bwMode="auto">
            <a:xfrm>
              <a:off x="4565" y="19748"/>
              <a:ext cx="7" cy="1981"/>
            </a:xfrm>
            <a:prstGeom prst="straightConnector1">
              <a:avLst/>
            </a:prstGeom>
            <a:noFill/>
            <a:ln w="9525">
              <a:solidFill>
                <a:srgbClr val="000000"/>
              </a:solidFill>
              <a:round/>
              <a:headEnd/>
              <a:tailEnd type="triangle" w="med" len="med"/>
            </a:ln>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78" name="AutoShape 34">
              <a:extLst>
                <a:ext uri="{FF2B5EF4-FFF2-40B4-BE49-F238E27FC236}">
                  <a16:creationId xmlns:a16="http://schemas.microsoft.com/office/drawing/2014/main" id="{24B1D3B9-5E55-4745-B165-8B0326CA2916}"/>
                </a:ext>
              </a:extLst>
            </p:cNvPr>
            <p:cNvSpPr>
              <a:spLocks noChangeShapeType="1"/>
            </p:cNvSpPr>
            <p:nvPr/>
          </p:nvSpPr>
          <p:spPr bwMode="auto">
            <a:xfrm>
              <a:off x="13716" y="19773"/>
              <a:ext cx="6" cy="1982"/>
            </a:xfrm>
            <a:prstGeom prst="straightConnector1">
              <a:avLst/>
            </a:prstGeom>
            <a:noFill/>
            <a:ln w="9525">
              <a:solidFill>
                <a:srgbClr val="000000"/>
              </a:solidFill>
              <a:round/>
              <a:headEnd/>
              <a:tailEnd type="triangle" w="med" len="med"/>
            </a:ln>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79" name="AutoShape 35">
              <a:extLst>
                <a:ext uri="{FF2B5EF4-FFF2-40B4-BE49-F238E27FC236}">
                  <a16:creationId xmlns:a16="http://schemas.microsoft.com/office/drawing/2014/main" id="{0485CA20-E7F9-49E1-B959-6338D3BFA07A}"/>
                </a:ext>
              </a:extLst>
            </p:cNvPr>
            <p:cNvSpPr>
              <a:spLocks noChangeShapeType="1"/>
            </p:cNvSpPr>
            <p:nvPr/>
          </p:nvSpPr>
          <p:spPr bwMode="auto">
            <a:xfrm>
              <a:off x="4578" y="19773"/>
              <a:ext cx="9144" cy="7"/>
            </a:xfrm>
            <a:prstGeom prst="straightConnector1">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80" name="Rectangle 36">
              <a:extLst>
                <a:ext uri="{FF2B5EF4-FFF2-40B4-BE49-F238E27FC236}">
                  <a16:creationId xmlns:a16="http://schemas.microsoft.com/office/drawing/2014/main" id="{9B74AC14-BCC8-4C8F-9B86-E4105DE56053}"/>
                </a:ext>
              </a:extLst>
            </p:cNvPr>
            <p:cNvSpPr>
              <a:spLocks noChangeArrowheads="1"/>
            </p:cNvSpPr>
            <p:nvPr/>
          </p:nvSpPr>
          <p:spPr bwMode="auto">
            <a:xfrm>
              <a:off x="1143" y="26708"/>
              <a:ext cx="7296" cy="2997"/>
            </a:xfrm>
            <a:prstGeom prst="rect">
              <a:avLst/>
            </a:prstGeom>
            <a:solidFill>
              <a:schemeClr val="accent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仿宋" panose="02010609060101010101" pitchFamily="49" charset="-122"/>
                  <a:ea typeface="仿宋" panose="02010609060101010101" pitchFamily="49" charset="-122"/>
                  <a:cs typeface="Times New Roman" pitchFamily="18" charset="0"/>
                </a:rPr>
                <a:t>JFrame</a:t>
              </a:r>
              <a:endParaRPr kumimoji="0" lang="en-US" altLang="zh-CN" sz="2000" b="1" i="0" u="none" strike="noStrike" cap="none" normalizeH="0" baseline="0">
                <a:ln>
                  <a:noFill/>
                </a:ln>
                <a:solidFill>
                  <a:schemeClr val="tx1"/>
                </a:solidFill>
                <a:effectLst/>
                <a:latin typeface="仿宋" panose="02010609060101010101" pitchFamily="49" charset="-122"/>
                <a:ea typeface="仿宋" panose="02010609060101010101" pitchFamily="49" charset="-122"/>
              </a:endParaRPr>
            </a:p>
          </p:txBody>
        </p:sp>
        <p:sp>
          <p:nvSpPr>
            <p:cNvPr id="81" name="AutoShape 37">
              <a:extLst>
                <a:ext uri="{FF2B5EF4-FFF2-40B4-BE49-F238E27FC236}">
                  <a16:creationId xmlns:a16="http://schemas.microsoft.com/office/drawing/2014/main" id="{7AFC6320-AAF1-49C7-B544-0843C97452C2}"/>
                </a:ext>
              </a:extLst>
            </p:cNvPr>
            <p:cNvSpPr>
              <a:spLocks noChangeShapeType="1"/>
            </p:cNvSpPr>
            <p:nvPr/>
          </p:nvSpPr>
          <p:spPr bwMode="auto">
            <a:xfrm>
              <a:off x="4572" y="24726"/>
              <a:ext cx="6" cy="1982"/>
            </a:xfrm>
            <a:prstGeom prst="straightConnector1">
              <a:avLst/>
            </a:prstGeom>
            <a:noFill/>
            <a:ln w="9525">
              <a:solidFill>
                <a:srgbClr val="000000"/>
              </a:solidFill>
              <a:round/>
              <a:headEnd/>
              <a:tailEnd type="triangle" w="med" len="med"/>
            </a:ln>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82" name="Rectangle 38">
              <a:extLst>
                <a:ext uri="{FF2B5EF4-FFF2-40B4-BE49-F238E27FC236}">
                  <a16:creationId xmlns:a16="http://schemas.microsoft.com/office/drawing/2014/main" id="{023F4B41-D8FE-4E9E-971D-E139E3720613}"/>
                </a:ext>
              </a:extLst>
            </p:cNvPr>
            <p:cNvSpPr>
              <a:spLocks noChangeArrowheads="1"/>
            </p:cNvSpPr>
            <p:nvPr/>
          </p:nvSpPr>
          <p:spPr bwMode="auto">
            <a:xfrm>
              <a:off x="10287" y="26708"/>
              <a:ext cx="7296" cy="2997"/>
            </a:xfrm>
            <a:prstGeom prst="rect">
              <a:avLst/>
            </a:prstGeom>
            <a:solidFill>
              <a:schemeClr val="accent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defTabSz="914400" fontAlgn="base">
                <a:spcBef>
                  <a:spcPct val="0"/>
                </a:spcBef>
                <a:spcAft>
                  <a:spcPct val="0"/>
                </a:spcAft>
              </a:pPr>
              <a:r>
                <a:rPr lang="en-US" altLang="zh-CN" sz="2000" b="1">
                  <a:latin typeface="仿宋" panose="02010609060101010101" pitchFamily="49" charset="-122"/>
                  <a:ea typeface="仿宋" panose="02010609060101010101" pitchFamily="49" charset="-122"/>
                  <a:cs typeface="Times New Roman" pitchFamily="18" charset="0"/>
                </a:rPr>
                <a:t>JDialog</a:t>
              </a:r>
            </a:p>
          </p:txBody>
        </p:sp>
        <p:sp>
          <p:nvSpPr>
            <p:cNvPr id="83" name="AutoShape 39">
              <a:extLst>
                <a:ext uri="{FF2B5EF4-FFF2-40B4-BE49-F238E27FC236}">
                  <a16:creationId xmlns:a16="http://schemas.microsoft.com/office/drawing/2014/main" id="{144A706F-FEF5-4941-BCF5-9AE2DACF226C}"/>
                </a:ext>
              </a:extLst>
            </p:cNvPr>
            <p:cNvSpPr>
              <a:spLocks noChangeShapeType="1"/>
            </p:cNvSpPr>
            <p:nvPr/>
          </p:nvSpPr>
          <p:spPr bwMode="auto">
            <a:xfrm>
              <a:off x="13919" y="24726"/>
              <a:ext cx="6" cy="1982"/>
            </a:xfrm>
            <a:prstGeom prst="straightConnector1">
              <a:avLst/>
            </a:prstGeom>
            <a:noFill/>
            <a:ln w="9525">
              <a:solidFill>
                <a:srgbClr val="000000"/>
              </a:solidFill>
              <a:round/>
              <a:headEnd/>
              <a:tailEnd type="triangle" w="med" len="med"/>
            </a:ln>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84" name="AutoShape 40">
              <a:extLst>
                <a:ext uri="{FF2B5EF4-FFF2-40B4-BE49-F238E27FC236}">
                  <a16:creationId xmlns:a16="http://schemas.microsoft.com/office/drawing/2014/main" id="{2083228D-3ADF-4704-85EA-25618EABCC60}"/>
                </a:ext>
              </a:extLst>
            </p:cNvPr>
            <p:cNvSpPr>
              <a:spLocks noChangeShapeType="1"/>
            </p:cNvSpPr>
            <p:nvPr/>
          </p:nvSpPr>
          <p:spPr bwMode="auto">
            <a:xfrm>
              <a:off x="9137" y="18783"/>
              <a:ext cx="7" cy="1016"/>
            </a:xfrm>
            <a:prstGeom prst="straightConnector1">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85" name="AutoShape 41">
              <a:extLst>
                <a:ext uri="{FF2B5EF4-FFF2-40B4-BE49-F238E27FC236}">
                  <a16:creationId xmlns:a16="http://schemas.microsoft.com/office/drawing/2014/main" id="{A2A17DF6-D7E7-4892-A34D-E99C7C7AF9ED}"/>
                </a:ext>
              </a:extLst>
            </p:cNvPr>
            <p:cNvSpPr>
              <a:spLocks noChangeShapeType="1"/>
            </p:cNvSpPr>
            <p:nvPr/>
          </p:nvSpPr>
          <p:spPr bwMode="auto">
            <a:xfrm>
              <a:off x="27432" y="1644"/>
              <a:ext cx="6" cy="39929"/>
            </a:xfrm>
            <a:prstGeom prst="straightConnector1">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86" name="AutoShape 42">
              <a:extLst>
                <a:ext uri="{FF2B5EF4-FFF2-40B4-BE49-F238E27FC236}">
                  <a16:creationId xmlns:a16="http://schemas.microsoft.com/office/drawing/2014/main" id="{E3199F73-01FB-4E58-AF38-292DBF93EAFF}"/>
                </a:ext>
              </a:extLst>
            </p:cNvPr>
            <p:cNvSpPr>
              <a:spLocks noChangeShapeType="1"/>
            </p:cNvSpPr>
            <p:nvPr/>
          </p:nvSpPr>
          <p:spPr bwMode="auto">
            <a:xfrm flipV="1">
              <a:off x="25146" y="17291"/>
              <a:ext cx="2292" cy="19"/>
            </a:xfrm>
            <a:prstGeom prst="straightConnector1">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87" name="Rectangle 43">
              <a:extLst>
                <a:ext uri="{FF2B5EF4-FFF2-40B4-BE49-F238E27FC236}">
                  <a16:creationId xmlns:a16="http://schemas.microsoft.com/office/drawing/2014/main" id="{CB9BDD37-7AF6-482A-87C1-582D5BB196D3}"/>
                </a:ext>
              </a:extLst>
            </p:cNvPr>
            <p:cNvSpPr>
              <a:spLocks noChangeArrowheads="1"/>
            </p:cNvSpPr>
            <p:nvPr/>
          </p:nvSpPr>
          <p:spPr bwMode="auto">
            <a:xfrm>
              <a:off x="43097" y="5854"/>
              <a:ext cx="9582" cy="2997"/>
            </a:xfrm>
            <a:prstGeom prst="rect">
              <a:avLst/>
            </a:prstGeom>
            <a:solidFill>
              <a:schemeClr val="accent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仿宋" panose="02010609060101010101" pitchFamily="49" charset="-122"/>
                  <a:ea typeface="仿宋" panose="02010609060101010101" pitchFamily="49" charset="-122"/>
                  <a:cs typeface="Times New Roman" pitchFamily="18" charset="0"/>
                </a:rPr>
                <a:t>JButton</a:t>
              </a:r>
              <a:endParaRPr kumimoji="0" lang="en-US" altLang="zh-CN" sz="2000" b="1" i="0" u="none" strike="noStrike" cap="none" normalizeH="0" baseline="0">
                <a:ln>
                  <a:noFill/>
                </a:ln>
                <a:solidFill>
                  <a:schemeClr val="tx1"/>
                </a:solidFill>
                <a:effectLst/>
                <a:latin typeface="仿宋" panose="02010609060101010101" pitchFamily="49" charset="-122"/>
                <a:ea typeface="仿宋" panose="02010609060101010101" pitchFamily="49" charset="-122"/>
              </a:endParaRPr>
            </a:p>
          </p:txBody>
        </p:sp>
        <p:sp>
          <p:nvSpPr>
            <p:cNvPr id="88" name="AutoShape 44">
              <a:extLst>
                <a:ext uri="{FF2B5EF4-FFF2-40B4-BE49-F238E27FC236}">
                  <a16:creationId xmlns:a16="http://schemas.microsoft.com/office/drawing/2014/main" id="{5FD5335C-008C-4461-9157-01A95C248298}"/>
                </a:ext>
              </a:extLst>
            </p:cNvPr>
            <p:cNvSpPr>
              <a:spLocks noChangeShapeType="1"/>
            </p:cNvSpPr>
            <p:nvPr/>
          </p:nvSpPr>
          <p:spPr bwMode="auto">
            <a:xfrm flipV="1">
              <a:off x="41186" y="7315"/>
              <a:ext cx="1847" cy="6"/>
            </a:xfrm>
            <a:prstGeom prst="straightConnector1">
              <a:avLst/>
            </a:prstGeom>
            <a:noFill/>
            <a:ln w="9525">
              <a:solidFill>
                <a:srgbClr val="000000"/>
              </a:solidFill>
              <a:round/>
              <a:headEnd/>
              <a:tailEnd type="triangle" w="med" len="med"/>
            </a:ln>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89" name="Rectangle 45">
              <a:extLst>
                <a:ext uri="{FF2B5EF4-FFF2-40B4-BE49-F238E27FC236}">
                  <a16:creationId xmlns:a16="http://schemas.microsoft.com/office/drawing/2014/main" id="{27F1614D-6B9F-4AD5-921A-3EB60F44087B}"/>
                </a:ext>
              </a:extLst>
            </p:cNvPr>
            <p:cNvSpPr>
              <a:spLocks noChangeArrowheads="1"/>
            </p:cNvSpPr>
            <p:nvPr/>
          </p:nvSpPr>
          <p:spPr bwMode="auto">
            <a:xfrm>
              <a:off x="43160" y="15811"/>
              <a:ext cx="9583" cy="2997"/>
            </a:xfrm>
            <a:prstGeom prst="rect">
              <a:avLst/>
            </a:prstGeom>
            <a:solidFill>
              <a:schemeClr val="accent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defTabSz="914400" fontAlgn="base">
                <a:spcBef>
                  <a:spcPct val="0"/>
                </a:spcBef>
                <a:spcAft>
                  <a:spcPct val="0"/>
                </a:spcAft>
              </a:pPr>
              <a:r>
                <a:rPr lang="en-US" altLang="zh-CN" sz="2000" b="1">
                  <a:latin typeface="仿宋" panose="02010609060101010101" pitchFamily="49" charset="-122"/>
                  <a:ea typeface="仿宋" panose="02010609060101010101" pitchFamily="49" charset="-122"/>
                  <a:cs typeface="Times New Roman" pitchFamily="18" charset="0"/>
                </a:rPr>
                <a:t>JToggleButton</a:t>
              </a:r>
            </a:p>
          </p:txBody>
        </p:sp>
        <p:sp>
          <p:nvSpPr>
            <p:cNvPr id="90" name="AutoShape 46">
              <a:extLst>
                <a:ext uri="{FF2B5EF4-FFF2-40B4-BE49-F238E27FC236}">
                  <a16:creationId xmlns:a16="http://schemas.microsoft.com/office/drawing/2014/main" id="{0382F59A-D059-4B89-9738-1FF097C6304E}"/>
                </a:ext>
              </a:extLst>
            </p:cNvPr>
            <p:cNvSpPr>
              <a:spLocks noChangeShapeType="1"/>
            </p:cNvSpPr>
            <p:nvPr/>
          </p:nvSpPr>
          <p:spPr bwMode="auto">
            <a:xfrm flipV="1">
              <a:off x="41249" y="17272"/>
              <a:ext cx="1848" cy="6"/>
            </a:xfrm>
            <a:prstGeom prst="straightConnector1">
              <a:avLst/>
            </a:prstGeom>
            <a:noFill/>
            <a:ln w="9525">
              <a:solidFill>
                <a:srgbClr val="000000"/>
              </a:solidFill>
              <a:round/>
              <a:headEnd/>
              <a:tailEnd type="triangle" w="med" len="med"/>
            </a:ln>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91" name="Rectangle 47">
              <a:extLst>
                <a:ext uri="{FF2B5EF4-FFF2-40B4-BE49-F238E27FC236}">
                  <a16:creationId xmlns:a16="http://schemas.microsoft.com/office/drawing/2014/main" id="{2BE25D39-8408-4C90-9683-DD619559D30B}"/>
                </a:ext>
              </a:extLst>
            </p:cNvPr>
            <p:cNvSpPr>
              <a:spLocks noChangeArrowheads="1"/>
            </p:cNvSpPr>
            <p:nvPr/>
          </p:nvSpPr>
          <p:spPr bwMode="auto">
            <a:xfrm>
              <a:off x="43160" y="10833"/>
              <a:ext cx="9583" cy="2997"/>
            </a:xfrm>
            <a:prstGeom prst="rect">
              <a:avLst/>
            </a:prstGeom>
            <a:solidFill>
              <a:schemeClr val="accent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defTabSz="914400" fontAlgn="base">
                <a:spcBef>
                  <a:spcPct val="0"/>
                </a:spcBef>
                <a:spcAft>
                  <a:spcPct val="0"/>
                </a:spcAft>
              </a:pPr>
              <a:r>
                <a:rPr lang="en-US" altLang="zh-CN" sz="2000" b="1" dirty="0" err="1">
                  <a:latin typeface="仿宋" panose="02010609060101010101" pitchFamily="49" charset="-122"/>
                  <a:ea typeface="仿宋" panose="02010609060101010101" pitchFamily="49" charset="-122"/>
                  <a:cs typeface="Times New Roman" pitchFamily="18" charset="0"/>
                </a:rPr>
                <a:t>JMenuItem</a:t>
              </a:r>
              <a:endParaRPr lang="en-US" altLang="zh-CN" sz="2000" b="1" dirty="0">
                <a:latin typeface="仿宋" panose="02010609060101010101" pitchFamily="49" charset="-122"/>
                <a:ea typeface="仿宋" panose="02010609060101010101" pitchFamily="49" charset="-122"/>
                <a:cs typeface="Times New Roman" pitchFamily="18" charset="0"/>
              </a:endParaRPr>
            </a:p>
          </p:txBody>
        </p:sp>
        <p:sp>
          <p:nvSpPr>
            <p:cNvPr id="92" name="AutoShape 48">
              <a:extLst>
                <a:ext uri="{FF2B5EF4-FFF2-40B4-BE49-F238E27FC236}">
                  <a16:creationId xmlns:a16="http://schemas.microsoft.com/office/drawing/2014/main" id="{14B78122-8AF9-4FD2-BECD-E38B92BC3950}"/>
                </a:ext>
              </a:extLst>
            </p:cNvPr>
            <p:cNvSpPr>
              <a:spLocks noChangeShapeType="1"/>
            </p:cNvSpPr>
            <p:nvPr/>
          </p:nvSpPr>
          <p:spPr bwMode="auto">
            <a:xfrm flipV="1">
              <a:off x="41249" y="12293"/>
              <a:ext cx="1848" cy="6"/>
            </a:xfrm>
            <a:prstGeom prst="straightConnector1">
              <a:avLst/>
            </a:prstGeom>
            <a:noFill/>
            <a:ln w="9525">
              <a:solidFill>
                <a:srgbClr val="000000"/>
              </a:solidFill>
              <a:round/>
              <a:headEnd/>
              <a:tailEnd type="triangle" w="med" len="med"/>
            </a:ln>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96" name="Rectangle 49">
              <a:extLst>
                <a:ext uri="{FF2B5EF4-FFF2-40B4-BE49-F238E27FC236}">
                  <a16:creationId xmlns:a16="http://schemas.microsoft.com/office/drawing/2014/main" id="{A04AD170-0F77-4B46-94DD-894234B09662}"/>
                </a:ext>
              </a:extLst>
            </p:cNvPr>
            <p:cNvSpPr>
              <a:spLocks noChangeArrowheads="1"/>
            </p:cNvSpPr>
            <p:nvPr/>
          </p:nvSpPr>
          <p:spPr bwMode="auto">
            <a:xfrm>
              <a:off x="43160" y="30645"/>
              <a:ext cx="9583" cy="2997"/>
            </a:xfrm>
            <a:prstGeom prst="rect">
              <a:avLst/>
            </a:prstGeom>
            <a:solidFill>
              <a:schemeClr val="accent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defTabSz="914400" fontAlgn="base">
                <a:spcBef>
                  <a:spcPct val="0"/>
                </a:spcBef>
                <a:spcAft>
                  <a:spcPct val="0"/>
                </a:spcAft>
              </a:pPr>
              <a:r>
                <a:rPr lang="en-US" altLang="zh-CN" sz="2000" b="1">
                  <a:latin typeface="仿宋" panose="02010609060101010101" pitchFamily="49" charset="-122"/>
                  <a:ea typeface="仿宋" panose="02010609060101010101" pitchFamily="49" charset="-122"/>
                  <a:cs typeface="Times New Roman" pitchFamily="18" charset="0"/>
                </a:rPr>
                <a:t>JTextArea</a:t>
              </a:r>
            </a:p>
          </p:txBody>
        </p:sp>
        <p:sp>
          <p:nvSpPr>
            <p:cNvPr id="97" name="AutoShape 50">
              <a:extLst>
                <a:ext uri="{FF2B5EF4-FFF2-40B4-BE49-F238E27FC236}">
                  <a16:creationId xmlns:a16="http://schemas.microsoft.com/office/drawing/2014/main" id="{74E21178-0D46-40A3-865B-E844E20D34C6}"/>
                </a:ext>
              </a:extLst>
            </p:cNvPr>
            <p:cNvSpPr>
              <a:spLocks noChangeShapeType="1"/>
            </p:cNvSpPr>
            <p:nvPr/>
          </p:nvSpPr>
          <p:spPr bwMode="auto">
            <a:xfrm flipV="1">
              <a:off x="41249" y="32105"/>
              <a:ext cx="1848" cy="6"/>
            </a:xfrm>
            <a:prstGeom prst="straightConnector1">
              <a:avLst/>
            </a:prstGeom>
            <a:noFill/>
            <a:ln w="9525">
              <a:solidFill>
                <a:srgbClr val="000000"/>
              </a:solidFill>
              <a:round/>
              <a:headEnd/>
              <a:tailEnd type="triangle" w="med" len="med"/>
            </a:ln>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98" name="Rectangle 51">
              <a:extLst>
                <a:ext uri="{FF2B5EF4-FFF2-40B4-BE49-F238E27FC236}">
                  <a16:creationId xmlns:a16="http://schemas.microsoft.com/office/drawing/2014/main" id="{148DE639-1ADC-41D7-841F-F9EF462DC6B6}"/>
                </a:ext>
              </a:extLst>
            </p:cNvPr>
            <p:cNvSpPr>
              <a:spLocks noChangeArrowheads="1"/>
            </p:cNvSpPr>
            <p:nvPr/>
          </p:nvSpPr>
          <p:spPr bwMode="auto">
            <a:xfrm>
              <a:off x="43160" y="35598"/>
              <a:ext cx="9583" cy="2997"/>
            </a:xfrm>
            <a:prstGeom prst="rect">
              <a:avLst/>
            </a:prstGeom>
            <a:solidFill>
              <a:schemeClr val="accent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defTabSz="914400" fontAlgn="base">
                <a:spcBef>
                  <a:spcPct val="0"/>
                </a:spcBef>
                <a:spcAft>
                  <a:spcPct val="0"/>
                </a:spcAft>
              </a:pPr>
              <a:r>
                <a:rPr lang="en-US" altLang="zh-CN" sz="2000" b="1">
                  <a:latin typeface="仿宋" panose="02010609060101010101" pitchFamily="49" charset="-122"/>
                  <a:ea typeface="仿宋" panose="02010609060101010101" pitchFamily="49" charset="-122"/>
                  <a:cs typeface="Times New Roman" pitchFamily="18" charset="0"/>
                </a:rPr>
                <a:t>JEditorPane</a:t>
              </a:r>
            </a:p>
          </p:txBody>
        </p:sp>
        <p:sp>
          <p:nvSpPr>
            <p:cNvPr id="99" name="AutoShape 52">
              <a:extLst>
                <a:ext uri="{FF2B5EF4-FFF2-40B4-BE49-F238E27FC236}">
                  <a16:creationId xmlns:a16="http://schemas.microsoft.com/office/drawing/2014/main" id="{E97B6A68-7974-4F0A-97A4-E381885EE555}"/>
                </a:ext>
              </a:extLst>
            </p:cNvPr>
            <p:cNvSpPr>
              <a:spLocks noChangeShapeType="1"/>
            </p:cNvSpPr>
            <p:nvPr/>
          </p:nvSpPr>
          <p:spPr bwMode="auto">
            <a:xfrm flipV="1">
              <a:off x="41249" y="37058"/>
              <a:ext cx="1848" cy="6"/>
            </a:xfrm>
            <a:prstGeom prst="straightConnector1">
              <a:avLst/>
            </a:prstGeom>
            <a:noFill/>
            <a:ln w="9525">
              <a:solidFill>
                <a:srgbClr val="000000"/>
              </a:solidFill>
              <a:round/>
              <a:headEnd/>
              <a:tailEnd type="triangle" w="med" len="med"/>
            </a:ln>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100" name="Rectangle 53">
              <a:extLst>
                <a:ext uri="{FF2B5EF4-FFF2-40B4-BE49-F238E27FC236}">
                  <a16:creationId xmlns:a16="http://schemas.microsoft.com/office/drawing/2014/main" id="{AFC65ACB-FD2A-4516-BB72-50BE0946739C}"/>
                </a:ext>
              </a:extLst>
            </p:cNvPr>
            <p:cNvSpPr>
              <a:spLocks noChangeArrowheads="1"/>
            </p:cNvSpPr>
            <p:nvPr/>
          </p:nvSpPr>
          <p:spPr bwMode="auto">
            <a:xfrm>
              <a:off x="43160" y="25692"/>
              <a:ext cx="9583" cy="2997"/>
            </a:xfrm>
            <a:prstGeom prst="rect">
              <a:avLst/>
            </a:prstGeom>
            <a:solidFill>
              <a:schemeClr val="accent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defTabSz="914400" fontAlgn="base">
                <a:spcBef>
                  <a:spcPct val="0"/>
                </a:spcBef>
                <a:spcAft>
                  <a:spcPct val="0"/>
                </a:spcAft>
              </a:pPr>
              <a:r>
                <a:rPr lang="en-US" altLang="zh-CN" sz="2000" b="1">
                  <a:latin typeface="仿宋" panose="02010609060101010101" pitchFamily="49" charset="-122"/>
                  <a:ea typeface="仿宋" panose="02010609060101010101" pitchFamily="49" charset="-122"/>
                  <a:cs typeface="Times New Roman" pitchFamily="18" charset="0"/>
                </a:rPr>
                <a:t>JTextField</a:t>
              </a:r>
            </a:p>
          </p:txBody>
        </p:sp>
        <p:sp>
          <p:nvSpPr>
            <p:cNvPr id="101" name="AutoShape 54">
              <a:extLst>
                <a:ext uri="{FF2B5EF4-FFF2-40B4-BE49-F238E27FC236}">
                  <a16:creationId xmlns:a16="http://schemas.microsoft.com/office/drawing/2014/main" id="{EA2B8E80-14AE-4DB7-A3CA-E18AD1A847FD}"/>
                </a:ext>
              </a:extLst>
            </p:cNvPr>
            <p:cNvSpPr>
              <a:spLocks noChangeShapeType="1"/>
            </p:cNvSpPr>
            <p:nvPr/>
          </p:nvSpPr>
          <p:spPr bwMode="auto">
            <a:xfrm flipV="1">
              <a:off x="41249" y="27152"/>
              <a:ext cx="1848" cy="6"/>
            </a:xfrm>
            <a:prstGeom prst="straightConnector1">
              <a:avLst/>
            </a:prstGeom>
            <a:noFill/>
            <a:ln w="9525">
              <a:solidFill>
                <a:srgbClr val="000000"/>
              </a:solidFill>
              <a:round/>
              <a:headEnd/>
              <a:tailEnd type="triangle" w="med" len="med"/>
            </a:ln>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102" name="AutoShape 55">
              <a:extLst>
                <a:ext uri="{FF2B5EF4-FFF2-40B4-BE49-F238E27FC236}">
                  <a16:creationId xmlns:a16="http://schemas.microsoft.com/office/drawing/2014/main" id="{259EC9E3-8E26-458A-B10F-CCA6294C1A9F}"/>
                </a:ext>
              </a:extLst>
            </p:cNvPr>
            <p:cNvSpPr>
              <a:spLocks noChangeShapeType="1"/>
            </p:cNvSpPr>
            <p:nvPr/>
          </p:nvSpPr>
          <p:spPr bwMode="auto">
            <a:xfrm>
              <a:off x="41249" y="7321"/>
              <a:ext cx="0" cy="9989"/>
            </a:xfrm>
            <a:prstGeom prst="straightConnector1">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103" name="AutoShape 56">
              <a:extLst>
                <a:ext uri="{FF2B5EF4-FFF2-40B4-BE49-F238E27FC236}">
                  <a16:creationId xmlns:a16="http://schemas.microsoft.com/office/drawing/2014/main" id="{849C9920-2676-4E4A-A3E4-C0DFEC7020C9}"/>
                </a:ext>
              </a:extLst>
            </p:cNvPr>
            <p:cNvSpPr>
              <a:spLocks noChangeShapeType="1"/>
            </p:cNvSpPr>
            <p:nvPr/>
          </p:nvSpPr>
          <p:spPr bwMode="auto">
            <a:xfrm>
              <a:off x="41249" y="27070"/>
              <a:ext cx="6" cy="9988"/>
            </a:xfrm>
            <a:prstGeom prst="straightConnector1">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104" name="AutoShape 57">
              <a:extLst>
                <a:ext uri="{FF2B5EF4-FFF2-40B4-BE49-F238E27FC236}">
                  <a16:creationId xmlns:a16="http://schemas.microsoft.com/office/drawing/2014/main" id="{5FE5F431-7CA7-4EBE-88D7-AB7A06829DCD}"/>
                </a:ext>
              </a:extLst>
            </p:cNvPr>
            <p:cNvSpPr>
              <a:spLocks noChangeShapeType="1"/>
            </p:cNvSpPr>
            <p:nvPr/>
          </p:nvSpPr>
          <p:spPr bwMode="auto">
            <a:xfrm>
              <a:off x="40058" y="12296"/>
              <a:ext cx="1197" cy="3"/>
            </a:xfrm>
            <a:prstGeom prst="straightConnector1">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105" name="AutoShape 58">
              <a:extLst>
                <a:ext uri="{FF2B5EF4-FFF2-40B4-BE49-F238E27FC236}">
                  <a16:creationId xmlns:a16="http://schemas.microsoft.com/office/drawing/2014/main" id="{D50AB1F3-258D-4EF9-9F62-687F7A080C92}"/>
                </a:ext>
              </a:extLst>
            </p:cNvPr>
            <p:cNvSpPr>
              <a:spLocks noChangeShapeType="1"/>
            </p:cNvSpPr>
            <p:nvPr/>
          </p:nvSpPr>
          <p:spPr bwMode="auto">
            <a:xfrm flipV="1">
              <a:off x="40630" y="32111"/>
              <a:ext cx="625" cy="127"/>
            </a:xfrm>
            <a:prstGeom prst="straightConnector1">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grpSp>
      <p:sp>
        <p:nvSpPr>
          <p:cNvPr id="106" name="矩形 105">
            <a:extLst>
              <a:ext uri="{FF2B5EF4-FFF2-40B4-BE49-F238E27FC236}">
                <a16:creationId xmlns:a16="http://schemas.microsoft.com/office/drawing/2014/main" id="{946DCA2E-640F-4974-96E9-89E2C51AF048}"/>
              </a:ext>
            </a:extLst>
          </p:cNvPr>
          <p:cNvSpPr/>
          <p:nvPr/>
        </p:nvSpPr>
        <p:spPr>
          <a:xfrm>
            <a:off x="4592313" y="6513857"/>
            <a:ext cx="3124200" cy="369332"/>
          </a:xfrm>
          <a:prstGeom prst="rect">
            <a:avLst/>
          </a:prstGeom>
        </p:spPr>
        <p:txBody>
          <a:bodyPr wrap="square">
            <a:spAutoFit/>
          </a:bodyPr>
          <a:lstStyle/>
          <a:p>
            <a:r>
              <a:rPr lang="en-US" altLang="zh-CN" b="1" dirty="0">
                <a:latin typeface="仿宋" panose="02010609060101010101" pitchFamily="49" charset="-122"/>
                <a:ea typeface="仿宋" panose="02010609060101010101" pitchFamily="49" charset="-122"/>
              </a:rPr>
              <a:t>Swing</a:t>
            </a:r>
            <a:r>
              <a:rPr lang="zh-CN" altLang="zh-CN" b="1" dirty="0">
                <a:latin typeface="仿宋" panose="02010609060101010101" pitchFamily="49" charset="-122"/>
                <a:ea typeface="仿宋" panose="02010609060101010101" pitchFamily="49" charset="-122"/>
              </a:rPr>
              <a:t>包部分类结构</a:t>
            </a:r>
            <a:endParaRPr lang="zh-CN" altLang="en-US"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827884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wipe(right)">
                                      <p:cBhvr>
                                        <p:cTn id="11" dur="500"/>
                                        <p:tgtEl>
                                          <p:spTgt spid="53"/>
                                        </p:tgtEl>
                                      </p:cBhvr>
                                    </p:animEffect>
                                  </p:childTnLst>
                                </p:cTn>
                              </p:par>
                              <p:par>
                                <p:cTn id="12" presetID="31" presetClass="entr" presetSubtype="0"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p:cTn id="14" dur="1000" fill="hold"/>
                                        <p:tgtEl>
                                          <p:spTgt spid="27"/>
                                        </p:tgtEl>
                                        <p:attrNameLst>
                                          <p:attrName>ppt_w</p:attrName>
                                        </p:attrNameLst>
                                      </p:cBhvr>
                                      <p:tavLst>
                                        <p:tav tm="0">
                                          <p:val>
                                            <p:fltVal val="0"/>
                                          </p:val>
                                        </p:tav>
                                        <p:tav tm="100000">
                                          <p:val>
                                            <p:strVal val="#ppt_w"/>
                                          </p:val>
                                        </p:tav>
                                      </p:tavLst>
                                    </p:anim>
                                    <p:anim calcmode="lin" valueType="num">
                                      <p:cBhvr>
                                        <p:cTn id="15" dur="1000" fill="hold"/>
                                        <p:tgtEl>
                                          <p:spTgt spid="27"/>
                                        </p:tgtEl>
                                        <p:attrNameLst>
                                          <p:attrName>ppt_h</p:attrName>
                                        </p:attrNameLst>
                                      </p:cBhvr>
                                      <p:tavLst>
                                        <p:tav tm="0">
                                          <p:val>
                                            <p:fltVal val="0"/>
                                          </p:val>
                                        </p:tav>
                                        <p:tav tm="100000">
                                          <p:val>
                                            <p:strVal val="#ppt_h"/>
                                          </p:val>
                                        </p:tav>
                                      </p:tavLst>
                                    </p:anim>
                                    <p:anim calcmode="lin" valueType="num">
                                      <p:cBhvr>
                                        <p:cTn id="16" dur="1000" fill="hold"/>
                                        <p:tgtEl>
                                          <p:spTgt spid="27"/>
                                        </p:tgtEl>
                                        <p:attrNameLst>
                                          <p:attrName>style.rotation</p:attrName>
                                        </p:attrNameLst>
                                      </p:cBhvr>
                                      <p:tavLst>
                                        <p:tav tm="0">
                                          <p:val>
                                            <p:fltVal val="90"/>
                                          </p:val>
                                        </p:tav>
                                        <p:tav tm="100000">
                                          <p:val>
                                            <p:fltVal val="0"/>
                                          </p:val>
                                        </p:tav>
                                      </p:tavLst>
                                    </p:anim>
                                    <p:animEffect transition="in" filter="fade">
                                      <p:cBhvr>
                                        <p:cTn id="17" dur="1000"/>
                                        <p:tgtEl>
                                          <p:spTgt spid="27"/>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106"/>
                                        </p:tgtEl>
                                        <p:attrNameLst>
                                          <p:attrName>style.visibility</p:attrName>
                                        </p:attrNameLst>
                                      </p:cBhvr>
                                      <p:to>
                                        <p:strVal val="visible"/>
                                      </p:to>
                                    </p:set>
                                    <p:anim calcmode="lin" valueType="num">
                                      <p:cBhvr>
                                        <p:cTn id="20" dur="1000" fill="hold"/>
                                        <p:tgtEl>
                                          <p:spTgt spid="106"/>
                                        </p:tgtEl>
                                        <p:attrNameLst>
                                          <p:attrName>ppt_w</p:attrName>
                                        </p:attrNameLst>
                                      </p:cBhvr>
                                      <p:tavLst>
                                        <p:tav tm="0">
                                          <p:val>
                                            <p:fltVal val="0"/>
                                          </p:val>
                                        </p:tav>
                                        <p:tav tm="100000">
                                          <p:val>
                                            <p:strVal val="#ppt_w"/>
                                          </p:val>
                                        </p:tav>
                                      </p:tavLst>
                                    </p:anim>
                                    <p:anim calcmode="lin" valueType="num">
                                      <p:cBhvr>
                                        <p:cTn id="21" dur="1000" fill="hold"/>
                                        <p:tgtEl>
                                          <p:spTgt spid="106"/>
                                        </p:tgtEl>
                                        <p:attrNameLst>
                                          <p:attrName>ppt_h</p:attrName>
                                        </p:attrNameLst>
                                      </p:cBhvr>
                                      <p:tavLst>
                                        <p:tav tm="0">
                                          <p:val>
                                            <p:fltVal val="0"/>
                                          </p:val>
                                        </p:tav>
                                        <p:tav tm="100000">
                                          <p:val>
                                            <p:strVal val="#ppt_h"/>
                                          </p:val>
                                        </p:tav>
                                      </p:tavLst>
                                    </p:anim>
                                    <p:anim calcmode="lin" valueType="num">
                                      <p:cBhvr>
                                        <p:cTn id="22" dur="1000" fill="hold"/>
                                        <p:tgtEl>
                                          <p:spTgt spid="106"/>
                                        </p:tgtEl>
                                        <p:attrNameLst>
                                          <p:attrName>style.rotation</p:attrName>
                                        </p:attrNameLst>
                                      </p:cBhvr>
                                      <p:tavLst>
                                        <p:tav tm="0">
                                          <p:val>
                                            <p:fltVal val="90"/>
                                          </p:val>
                                        </p:tav>
                                        <p:tav tm="100000">
                                          <p:val>
                                            <p:fltVal val="0"/>
                                          </p:val>
                                        </p:tav>
                                      </p:tavLst>
                                    </p:anim>
                                    <p:animEffect transition="in" filter="fade">
                                      <p:cBhvr>
                                        <p:cTn id="23" dur="1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106"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几种特殊的监视器</a:t>
              </a:r>
            </a:p>
          </p:txBody>
        </p:sp>
      </p:grpSp>
      <p:sp>
        <p:nvSpPr>
          <p:cNvPr id="7" name="矩形 6">
            <a:extLst>
              <a:ext uri="{FF2B5EF4-FFF2-40B4-BE49-F238E27FC236}">
                <a16:creationId xmlns:a16="http://schemas.microsoft.com/office/drawing/2014/main" id="{CC4CD29D-EF24-4ADF-AD6C-606D01FBE1F1}"/>
              </a:ext>
            </a:extLst>
          </p:cNvPr>
          <p:cNvSpPr/>
          <p:nvPr/>
        </p:nvSpPr>
        <p:spPr>
          <a:xfrm>
            <a:off x="0" y="2358082"/>
            <a:ext cx="12187591" cy="32758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8" name="组合 7">
            <a:extLst>
              <a:ext uri="{FF2B5EF4-FFF2-40B4-BE49-F238E27FC236}">
                <a16:creationId xmlns:a16="http://schemas.microsoft.com/office/drawing/2014/main" id="{4CF4B8C5-1328-4EF2-A28C-E7FF17574611}"/>
              </a:ext>
            </a:extLst>
          </p:cNvPr>
          <p:cNvGrpSpPr/>
          <p:nvPr/>
        </p:nvGrpSpPr>
        <p:grpSpPr>
          <a:xfrm>
            <a:off x="-1587" y="1977171"/>
            <a:ext cx="12187591" cy="543168"/>
            <a:chOff x="0" y="2962700"/>
            <a:chExt cx="12190412" cy="543294"/>
          </a:xfrm>
        </p:grpSpPr>
        <p:sp>
          <p:nvSpPr>
            <p:cNvPr id="9" name="Freeform 3">
              <a:extLst>
                <a:ext uri="{FF2B5EF4-FFF2-40B4-BE49-F238E27FC236}">
                  <a16:creationId xmlns:a16="http://schemas.microsoft.com/office/drawing/2014/main" id="{23922718-5068-4B84-AEB4-42EEAF002B23}"/>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0" name="内容占位符 2">
              <a:extLst>
                <a:ext uri="{FF2B5EF4-FFF2-40B4-BE49-F238E27FC236}">
                  <a16:creationId xmlns:a16="http://schemas.microsoft.com/office/drawing/2014/main" id="{552DF736-1A5F-4350-B33D-5CEF6096A629}"/>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适配器</a:t>
              </a:r>
              <a:r>
                <a:rPr lang="zh-CN" altLang="zh-CN" sz="2400" b="1" dirty="0">
                  <a:solidFill>
                    <a:schemeClr val="tx1"/>
                  </a:solidFill>
                  <a:latin typeface="仿宋" panose="02010609060101010101" pitchFamily="49" charset="-122"/>
                  <a:ea typeface="仿宋" panose="02010609060101010101" pitchFamily="49" charset="-122"/>
                </a:rPr>
                <a:t>的实例做监视器</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11" name="内容占位符 2">
            <a:extLst>
              <a:ext uri="{FF2B5EF4-FFF2-40B4-BE49-F238E27FC236}">
                <a16:creationId xmlns:a16="http://schemas.microsoft.com/office/drawing/2014/main" id="{2E0E5C45-4FD0-4C94-B769-8D7471AC94A9}"/>
              </a:ext>
            </a:extLst>
          </p:cNvPr>
          <p:cNvSpPr txBox="1">
            <a:spLocks/>
          </p:cNvSpPr>
          <p:nvPr/>
        </p:nvSpPr>
        <p:spPr>
          <a:xfrm>
            <a:off x="448801" y="2530231"/>
            <a:ext cx="10875691" cy="126060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当接口中多于一个方法时，</a:t>
            </a:r>
            <a:r>
              <a:rPr lang="en-US" altLang="zh-CN" sz="2400" b="1" dirty="0">
                <a:solidFill>
                  <a:schemeClr val="tx1"/>
                </a:solidFill>
                <a:latin typeface="仿宋" panose="02010609060101010101" pitchFamily="49" charset="-122"/>
                <a:ea typeface="仿宋" panose="02010609060101010101" pitchFamily="49" charset="-122"/>
              </a:rPr>
              <a:t>Java</a:t>
            </a:r>
            <a:r>
              <a:rPr lang="zh-CN" altLang="en-US" sz="2400" b="1" dirty="0">
                <a:solidFill>
                  <a:schemeClr val="tx1"/>
                </a:solidFill>
                <a:latin typeface="仿宋" panose="02010609060101010101" pitchFamily="49" charset="-122"/>
                <a:ea typeface="仿宋" panose="02010609060101010101" pitchFamily="49" charset="-122"/>
              </a:rPr>
              <a:t>核心</a:t>
            </a:r>
            <a:r>
              <a:rPr lang="en-US" altLang="zh-CN" sz="2400" b="1" dirty="0">
                <a:solidFill>
                  <a:schemeClr val="tx1"/>
                </a:solidFill>
                <a:latin typeface="仿宋" panose="02010609060101010101" pitchFamily="49" charset="-122"/>
                <a:ea typeface="仿宋" panose="02010609060101010101" pitchFamily="49" charset="-122"/>
              </a:rPr>
              <a:t>API</a:t>
            </a:r>
            <a:r>
              <a:rPr lang="zh-CN" altLang="en-US" sz="2400" b="1" dirty="0">
                <a:solidFill>
                  <a:schemeClr val="tx1"/>
                </a:solidFill>
                <a:latin typeface="仿宋" panose="02010609060101010101" pitchFamily="49" charset="-122"/>
                <a:ea typeface="仿宋" panose="02010609060101010101" pitchFamily="49" charset="-122"/>
              </a:rPr>
              <a:t>就提供一个相应的适配器类，比如</a:t>
            </a:r>
            <a:r>
              <a:rPr lang="en-US" altLang="zh-CN" sz="2400" b="1" dirty="0" err="1">
                <a:solidFill>
                  <a:schemeClr val="tx1"/>
                </a:solidFill>
                <a:latin typeface="仿宋" panose="02010609060101010101" pitchFamily="49" charset="-122"/>
                <a:ea typeface="仿宋" panose="02010609060101010101" pitchFamily="49" charset="-122"/>
              </a:rPr>
              <a:t>MouseAdapter</a:t>
            </a: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err="1">
                <a:solidFill>
                  <a:schemeClr val="tx1"/>
                </a:solidFill>
                <a:latin typeface="仿宋" panose="02010609060101010101" pitchFamily="49" charset="-122"/>
                <a:ea typeface="仿宋" panose="02010609060101010101" pitchFamily="49" charset="-122"/>
              </a:rPr>
              <a:t>WindowAdapter</a:t>
            </a: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err="1">
                <a:solidFill>
                  <a:schemeClr val="tx1"/>
                </a:solidFill>
                <a:latin typeface="仿宋" panose="02010609060101010101" pitchFamily="49" charset="-122"/>
                <a:ea typeface="仿宋" panose="02010609060101010101" pitchFamily="49" charset="-122"/>
              </a:rPr>
              <a:t>FocusAdapter</a:t>
            </a:r>
            <a:r>
              <a:rPr lang="zh-CN" altLang="en-US" sz="2400" b="1" dirty="0">
                <a:solidFill>
                  <a:schemeClr val="tx1"/>
                </a:solidFill>
                <a:latin typeface="仿宋" panose="02010609060101010101" pitchFamily="49" charset="-122"/>
                <a:ea typeface="仿宋" panose="02010609060101010101" pitchFamily="49" charset="-122"/>
              </a:rPr>
              <a:t>等类。适配器已经实现了相应的接口，当用户定义适配器的子类时，只需在子类中重写所需要的接口方法即可。</a:t>
            </a:r>
          </a:p>
        </p:txBody>
      </p:sp>
      <p:sp>
        <p:nvSpPr>
          <p:cNvPr id="12" name="Rectangle 3">
            <a:extLst>
              <a:ext uri="{FF2B5EF4-FFF2-40B4-BE49-F238E27FC236}">
                <a16:creationId xmlns:a16="http://schemas.microsoft.com/office/drawing/2014/main" id="{F531DA7A-79A1-42FE-ADEF-F831110084B6}"/>
              </a:ext>
            </a:extLst>
          </p:cNvPr>
          <p:cNvSpPr txBox="1">
            <a:spLocks noChangeArrowheads="1"/>
          </p:cNvSpPr>
          <p:nvPr/>
        </p:nvSpPr>
        <p:spPr>
          <a:xfrm>
            <a:off x="448800" y="4196985"/>
            <a:ext cx="10706879" cy="20456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C00000"/>
                </a:solidFill>
                <a:latin typeface="Comic Sans MS" panose="030F0702030302020204" pitchFamily="66" charset="0"/>
              </a:rPr>
              <a:t>Each of the AWT listener interfaces that has more than one method comes with a </a:t>
            </a:r>
            <a:r>
              <a:rPr lang="en-US" altLang="zh-CN" sz="2400" b="1" dirty="0">
                <a:solidFill>
                  <a:srgbClr val="C00000"/>
                </a:solidFill>
                <a:latin typeface="Comic Sans MS" panose="030F0702030302020204" pitchFamily="66" charset="0"/>
              </a:rPr>
              <a:t>companion adapter </a:t>
            </a:r>
            <a:r>
              <a:rPr lang="en-US" altLang="zh-CN" sz="2400" dirty="0">
                <a:solidFill>
                  <a:srgbClr val="C00000"/>
                </a:solidFill>
                <a:latin typeface="Comic Sans MS" panose="030F0702030302020204" pitchFamily="66" charset="0"/>
              </a:rPr>
              <a:t>class </a:t>
            </a:r>
            <a:r>
              <a:rPr lang="en-US" altLang="zh-CN" sz="2400" dirty="0">
                <a:latin typeface="Comic Sans MS" panose="030F0702030302020204" pitchFamily="66" charset="0"/>
              </a:rPr>
              <a:t>that implements all the methods in the interface but does nothing with them.</a:t>
            </a:r>
          </a:p>
        </p:txBody>
      </p:sp>
    </p:spTree>
    <p:extLst>
      <p:ext uri="{BB962C8B-B14F-4D97-AF65-F5344CB8AC3E}">
        <p14:creationId xmlns:p14="http://schemas.microsoft.com/office/powerpoint/2010/main" val="282074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11">
                                            <p:txEl>
                                              <p:pRg st="0" end="0"/>
                                            </p:txEl>
                                          </p:spTgt>
                                        </p:tgtEl>
                                        <p:attrNameLst>
                                          <p:attrName>style.visibility</p:attrName>
                                        </p:attrNameLst>
                                      </p:cBhvr>
                                      <p:to>
                                        <p:strVal val="visible"/>
                                      </p:to>
                                    </p:set>
                                    <p:anim calcmode="lin" valueType="num">
                                      <p:cBhvr additive="base">
                                        <p:cTn id="18"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P spid="11" grpId="0" uiExpand="1"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几种特殊的监视器</a:t>
              </a:r>
            </a:p>
          </p:txBody>
        </p:sp>
      </p:grpSp>
      <p:sp>
        <p:nvSpPr>
          <p:cNvPr id="7" name="矩形 6">
            <a:extLst>
              <a:ext uri="{FF2B5EF4-FFF2-40B4-BE49-F238E27FC236}">
                <a16:creationId xmlns:a16="http://schemas.microsoft.com/office/drawing/2014/main" id="{CC4CD29D-EF24-4ADF-AD6C-606D01FBE1F1}"/>
              </a:ext>
            </a:extLst>
          </p:cNvPr>
          <p:cNvSpPr/>
          <p:nvPr/>
        </p:nvSpPr>
        <p:spPr>
          <a:xfrm>
            <a:off x="0" y="2358082"/>
            <a:ext cx="12187591" cy="32758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8" name="组合 7">
            <a:extLst>
              <a:ext uri="{FF2B5EF4-FFF2-40B4-BE49-F238E27FC236}">
                <a16:creationId xmlns:a16="http://schemas.microsoft.com/office/drawing/2014/main" id="{4CF4B8C5-1328-4EF2-A28C-E7FF17574611}"/>
              </a:ext>
            </a:extLst>
          </p:cNvPr>
          <p:cNvGrpSpPr/>
          <p:nvPr/>
        </p:nvGrpSpPr>
        <p:grpSpPr>
          <a:xfrm>
            <a:off x="-1587" y="1977171"/>
            <a:ext cx="12187591" cy="543168"/>
            <a:chOff x="0" y="2962700"/>
            <a:chExt cx="12190412" cy="543294"/>
          </a:xfrm>
        </p:grpSpPr>
        <p:sp>
          <p:nvSpPr>
            <p:cNvPr id="9" name="Freeform 3">
              <a:extLst>
                <a:ext uri="{FF2B5EF4-FFF2-40B4-BE49-F238E27FC236}">
                  <a16:creationId xmlns:a16="http://schemas.microsoft.com/office/drawing/2014/main" id="{23922718-5068-4B84-AEB4-42EEAF002B23}"/>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0" name="内容占位符 2">
              <a:extLst>
                <a:ext uri="{FF2B5EF4-FFF2-40B4-BE49-F238E27FC236}">
                  <a16:creationId xmlns:a16="http://schemas.microsoft.com/office/drawing/2014/main" id="{552DF736-1A5F-4350-B33D-5CEF6096A629}"/>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适配器</a:t>
              </a:r>
              <a:r>
                <a:rPr lang="zh-CN" altLang="zh-CN" sz="2400" b="1" dirty="0">
                  <a:solidFill>
                    <a:schemeClr val="tx1"/>
                  </a:solidFill>
                  <a:latin typeface="仿宋" panose="02010609060101010101" pitchFamily="49" charset="-122"/>
                  <a:ea typeface="仿宋" panose="02010609060101010101" pitchFamily="49" charset="-122"/>
                </a:rPr>
                <a:t>的实例做监视器</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13" name="Rectangle 3">
            <a:extLst>
              <a:ext uri="{FF2B5EF4-FFF2-40B4-BE49-F238E27FC236}">
                <a16:creationId xmlns:a16="http://schemas.microsoft.com/office/drawing/2014/main" id="{C5469463-4576-4613-BA04-F6702EA642F9}"/>
              </a:ext>
            </a:extLst>
          </p:cNvPr>
          <p:cNvSpPr txBox="1">
            <a:spLocks noChangeArrowheads="1"/>
          </p:cNvSpPr>
          <p:nvPr/>
        </p:nvSpPr>
        <p:spPr>
          <a:xfrm>
            <a:off x="1345741" y="2644921"/>
            <a:ext cx="9036050" cy="33699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defRPr/>
            </a:pPr>
            <a:r>
              <a:rPr lang="en-US" altLang="zh-CN" sz="2400">
                <a:latin typeface="Comic Sans MS" pitchFamily="66" charset="0"/>
              </a:rPr>
              <a:t>class Terminator implements WindowListener { </a:t>
            </a:r>
          </a:p>
          <a:p>
            <a:pPr marL="423863" lvl="1" indent="0">
              <a:buFont typeface="Wingdings" panose="05000000000000000000" pitchFamily="2" charset="2"/>
              <a:buNone/>
              <a:defRPr/>
            </a:pPr>
            <a:r>
              <a:rPr lang="en-US" altLang="zh-CN" sz="2000" i="1">
                <a:solidFill>
                  <a:schemeClr val="tx2">
                    <a:lumMod val="75000"/>
                  </a:schemeClr>
                </a:solidFill>
                <a:latin typeface="Comic Sans MS" pitchFamily="66" charset="0"/>
              </a:rPr>
              <a:t>public void windowClosing(WindowEvent e) { System.exit(0); } </a:t>
            </a:r>
          </a:p>
          <a:p>
            <a:pPr marL="423863" lvl="1" indent="0">
              <a:buFont typeface="Wingdings" panose="05000000000000000000" pitchFamily="2" charset="2"/>
              <a:buNone/>
              <a:defRPr/>
            </a:pPr>
            <a:r>
              <a:rPr lang="en-US" altLang="zh-CN" sz="2000">
                <a:latin typeface="Comic Sans MS" pitchFamily="66" charset="0"/>
              </a:rPr>
              <a:t>public void windowOpened(WindowEvent e) {} </a:t>
            </a:r>
          </a:p>
          <a:p>
            <a:pPr marL="423863" lvl="1" indent="0">
              <a:buFont typeface="Wingdings" panose="05000000000000000000" pitchFamily="2" charset="2"/>
              <a:buNone/>
              <a:defRPr/>
            </a:pPr>
            <a:r>
              <a:rPr lang="en-US" altLang="zh-CN" sz="2000">
                <a:latin typeface="Comic Sans MS" pitchFamily="66" charset="0"/>
              </a:rPr>
              <a:t>public void windowClosed(WindowEvent e) {} </a:t>
            </a:r>
          </a:p>
          <a:p>
            <a:pPr marL="423863" lvl="1" indent="0">
              <a:buFont typeface="Wingdings" panose="05000000000000000000" pitchFamily="2" charset="2"/>
              <a:buNone/>
              <a:defRPr/>
            </a:pPr>
            <a:r>
              <a:rPr lang="en-US" altLang="zh-CN" sz="2000">
                <a:latin typeface="Comic Sans MS" pitchFamily="66" charset="0"/>
              </a:rPr>
              <a:t>public void windowIconified(WindowEvent e) {} </a:t>
            </a:r>
          </a:p>
          <a:p>
            <a:pPr marL="423863" lvl="1" indent="0">
              <a:buFont typeface="Wingdings" panose="05000000000000000000" pitchFamily="2" charset="2"/>
              <a:buNone/>
              <a:defRPr/>
            </a:pPr>
            <a:r>
              <a:rPr lang="en-US" altLang="zh-CN" sz="2000">
                <a:latin typeface="Comic Sans MS" pitchFamily="66" charset="0"/>
              </a:rPr>
              <a:t>public void windowDeiconified(WindowEvent e) {} </a:t>
            </a:r>
          </a:p>
          <a:p>
            <a:pPr marL="423863" lvl="1" indent="0">
              <a:buFont typeface="Wingdings" panose="05000000000000000000" pitchFamily="2" charset="2"/>
              <a:buNone/>
              <a:defRPr/>
            </a:pPr>
            <a:r>
              <a:rPr lang="en-US" altLang="zh-CN" sz="2000">
                <a:latin typeface="Comic Sans MS" pitchFamily="66" charset="0"/>
              </a:rPr>
              <a:t>public void windowActivated(WindowEvent e) {} </a:t>
            </a:r>
          </a:p>
          <a:p>
            <a:pPr marL="423863" lvl="1" indent="0">
              <a:buFont typeface="Wingdings" panose="05000000000000000000" pitchFamily="2" charset="2"/>
              <a:buNone/>
              <a:defRPr/>
            </a:pPr>
            <a:r>
              <a:rPr lang="en-US" altLang="zh-CN" sz="2000">
                <a:latin typeface="Comic Sans MS" pitchFamily="66" charset="0"/>
              </a:rPr>
              <a:t>public void windowDeactivated(WindowEvent e) {} </a:t>
            </a:r>
          </a:p>
          <a:p>
            <a:pPr marL="0" indent="0">
              <a:buFont typeface="Wingdings" panose="05000000000000000000" pitchFamily="2" charset="2"/>
              <a:buNone/>
              <a:defRPr/>
            </a:pPr>
            <a:r>
              <a:rPr lang="en-US" altLang="zh-CN" sz="2400">
                <a:latin typeface="Comic Sans MS" pitchFamily="66" charset="0"/>
              </a:rPr>
              <a:t>} </a:t>
            </a:r>
            <a:endParaRPr lang="en-US" altLang="zh-CN" sz="2400" dirty="0">
              <a:latin typeface="Comic Sans MS" pitchFamily="66" charset="0"/>
            </a:endParaRPr>
          </a:p>
        </p:txBody>
      </p:sp>
    </p:spTree>
    <p:extLst>
      <p:ext uri="{BB962C8B-B14F-4D97-AF65-F5344CB8AC3E}">
        <p14:creationId xmlns:p14="http://schemas.microsoft.com/office/powerpoint/2010/main" val="343966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几种特殊的监视器</a:t>
              </a:r>
            </a:p>
          </p:txBody>
        </p:sp>
      </p:grpSp>
      <p:sp>
        <p:nvSpPr>
          <p:cNvPr id="7" name="矩形 6">
            <a:extLst>
              <a:ext uri="{FF2B5EF4-FFF2-40B4-BE49-F238E27FC236}">
                <a16:creationId xmlns:a16="http://schemas.microsoft.com/office/drawing/2014/main" id="{CC4CD29D-EF24-4ADF-AD6C-606D01FBE1F1}"/>
              </a:ext>
            </a:extLst>
          </p:cNvPr>
          <p:cNvSpPr/>
          <p:nvPr/>
        </p:nvSpPr>
        <p:spPr>
          <a:xfrm>
            <a:off x="0" y="2358082"/>
            <a:ext cx="12187591" cy="32758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8" name="组合 7">
            <a:extLst>
              <a:ext uri="{FF2B5EF4-FFF2-40B4-BE49-F238E27FC236}">
                <a16:creationId xmlns:a16="http://schemas.microsoft.com/office/drawing/2014/main" id="{4CF4B8C5-1328-4EF2-A28C-E7FF17574611}"/>
              </a:ext>
            </a:extLst>
          </p:cNvPr>
          <p:cNvGrpSpPr/>
          <p:nvPr/>
        </p:nvGrpSpPr>
        <p:grpSpPr>
          <a:xfrm>
            <a:off x="-1587" y="1977171"/>
            <a:ext cx="12187591" cy="543168"/>
            <a:chOff x="0" y="2962700"/>
            <a:chExt cx="12190412" cy="543294"/>
          </a:xfrm>
        </p:grpSpPr>
        <p:sp>
          <p:nvSpPr>
            <p:cNvPr id="9" name="Freeform 3">
              <a:extLst>
                <a:ext uri="{FF2B5EF4-FFF2-40B4-BE49-F238E27FC236}">
                  <a16:creationId xmlns:a16="http://schemas.microsoft.com/office/drawing/2014/main" id="{23922718-5068-4B84-AEB4-42EEAF002B23}"/>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0" name="内容占位符 2">
              <a:extLst>
                <a:ext uri="{FF2B5EF4-FFF2-40B4-BE49-F238E27FC236}">
                  <a16:creationId xmlns:a16="http://schemas.microsoft.com/office/drawing/2014/main" id="{552DF736-1A5F-4350-B33D-5CEF6096A629}"/>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适配器</a:t>
              </a:r>
              <a:r>
                <a:rPr lang="zh-CN" altLang="zh-CN" sz="2400" b="1" dirty="0">
                  <a:solidFill>
                    <a:schemeClr val="tx1"/>
                  </a:solidFill>
                  <a:latin typeface="仿宋" panose="02010609060101010101" pitchFamily="49" charset="-122"/>
                  <a:ea typeface="仿宋" panose="02010609060101010101" pitchFamily="49" charset="-122"/>
                </a:rPr>
                <a:t>的实例做监视器</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12" name="Rectangle 3">
            <a:extLst>
              <a:ext uri="{FF2B5EF4-FFF2-40B4-BE49-F238E27FC236}">
                <a16:creationId xmlns:a16="http://schemas.microsoft.com/office/drawing/2014/main" id="{B689B0C8-BD6F-45C4-8BA3-100A98AD9DFB}"/>
              </a:ext>
            </a:extLst>
          </p:cNvPr>
          <p:cNvSpPr txBox="1">
            <a:spLocks noChangeArrowheads="1"/>
          </p:cNvSpPr>
          <p:nvPr/>
        </p:nvSpPr>
        <p:spPr>
          <a:xfrm>
            <a:off x="928468" y="2730428"/>
            <a:ext cx="9036050" cy="3962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altLang="zh-CN" sz="2400" dirty="0">
                <a:latin typeface="Comic Sans MS" pitchFamily="66" charset="0"/>
              </a:rPr>
              <a:t>Let us make use of the window adapter. We can extend the </a:t>
            </a:r>
            <a:r>
              <a:rPr lang="en-US" altLang="zh-CN" sz="2400" b="1" dirty="0" err="1">
                <a:latin typeface="Comic Sans MS" pitchFamily="66" charset="0"/>
              </a:rPr>
              <a:t>WindowAdapter</a:t>
            </a:r>
            <a:r>
              <a:rPr lang="en-US" altLang="zh-CN" sz="2400" dirty="0">
                <a:latin typeface="Comic Sans MS" pitchFamily="66" charset="0"/>
              </a:rPr>
              <a:t> class, inherit six of the do-nothing methods, and override the </a:t>
            </a:r>
            <a:r>
              <a:rPr lang="en-US" altLang="zh-CN" sz="2400" dirty="0" err="1">
                <a:latin typeface="Comic Sans MS" pitchFamily="66" charset="0"/>
              </a:rPr>
              <a:t>windowClosing</a:t>
            </a:r>
            <a:r>
              <a:rPr lang="en-US" altLang="zh-CN" sz="2400" dirty="0">
                <a:latin typeface="Comic Sans MS" pitchFamily="66" charset="0"/>
              </a:rPr>
              <a:t> method:</a:t>
            </a:r>
          </a:p>
          <a:p>
            <a:pPr>
              <a:defRPr/>
            </a:pPr>
            <a:endParaRPr lang="en-US" altLang="zh-CN" sz="2400" dirty="0">
              <a:latin typeface="Comic Sans MS" pitchFamily="66" charset="0"/>
            </a:endParaRPr>
          </a:p>
          <a:p>
            <a:pPr marL="0" indent="0">
              <a:buFont typeface="Wingdings" panose="05000000000000000000" pitchFamily="2" charset="2"/>
              <a:buNone/>
              <a:defRPr/>
            </a:pPr>
            <a:r>
              <a:rPr lang="en-US" altLang="zh-CN" sz="2400" dirty="0">
                <a:latin typeface="Comic Sans MS" pitchFamily="66" charset="0"/>
              </a:rPr>
              <a:t>class Terminator extends </a:t>
            </a:r>
            <a:r>
              <a:rPr lang="en-US" altLang="zh-CN" sz="2400" dirty="0" err="1">
                <a:latin typeface="Comic Sans MS" pitchFamily="66" charset="0"/>
              </a:rPr>
              <a:t>WindowAdapter</a:t>
            </a:r>
            <a:r>
              <a:rPr lang="en-US" altLang="zh-CN" sz="2400" dirty="0">
                <a:latin typeface="Comic Sans MS" pitchFamily="66" charset="0"/>
              </a:rPr>
              <a:t> { </a:t>
            </a:r>
          </a:p>
          <a:p>
            <a:pPr marL="423863" lvl="1" indent="0">
              <a:buFont typeface="Wingdings" panose="05000000000000000000" pitchFamily="2" charset="2"/>
              <a:buNone/>
              <a:defRPr/>
            </a:pPr>
            <a:r>
              <a:rPr lang="en-US" altLang="zh-CN" sz="2000" dirty="0">
                <a:latin typeface="Comic Sans MS" pitchFamily="66" charset="0"/>
              </a:rPr>
              <a:t>public void </a:t>
            </a:r>
            <a:r>
              <a:rPr lang="en-US" altLang="zh-CN" sz="2000" dirty="0" err="1">
                <a:latin typeface="Comic Sans MS" pitchFamily="66" charset="0"/>
              </a:rPr>
              <a:t>windowClosing</a:t>
            </a:r>
            <a:r>
              <a:rPr lang="en-US" altLang="zh-CN" sz="2000" dirty="0">
                <a:latin typeface="Comic Sans MS" pitchFamily="66" charset="0"/>
              </a:rPr>
              <a:t>(</a:t>
            </a:r>
            <a:r>
              <a:rPr lang="en-US" altLang="zh-CN" sz="2000" dirty="0" err="1">
                <a:latin typeface="Comic Sans MS" pitchFamily="66" charset="0"/>
              </a:rPr>
              <a:t>WindowEvent</a:t>
            </a:r>
            <a:r>
              <a:rPr lang="en-US" altLang="zh-CN" sz="2000" dirty="0">
                <a:latin typeface="Comic Sans MS" pitchFamily="66" charset="0"/>
              </a:rPr>
              <a:t> e) { </a:t>
            </a:r>
          </a:p>
          <a:p>
            <a:pPr marL="423863" lvl="1" indent="0">
              <a:buFont typeface="Wingdings" panose="05000000000000000000" pitchFamily="2" charset="2"/>
              <a:buNone/>
              <a:defRPr/>
            </a:pPr>
            <a:r>
              <a:rPr lang="en-US" altLang="zh-CN" sz="2000" dirty="0">
                <a:latin typeface="Comic Sans MS" pitchFamily="66" charset="0"/>
              </a:rPr>
              <a:t>	</a:t>
            </a:r>
            <a:r>
              <a:rPr lang="en-US" altLang="zh-CN" sz="2000" dirty="0" err="1">
                <a:latin typeface="Comic Sans MS" pitchFamily="66" charset="0"/>
              </a:rPr>
              <a:t>System.exit</a:t>
            </a:r>
            <a:r>
              <a:rPr lang="en-US" altLang="zh-CN" sz="2000" dirty="0">
                <a:latin typeface="Comic Sans MS" pitchFamily="66" charset="0"/>
              </a:rPr>
              <a:t>(0);  </a:t>
            </a:r>
          </a:p>
          <a:p>
            <a:pPr marL="423863" lvl="1" indent="0">
              <a:buFont typeface="Wingdings" panose="05000000000000000000" pitchFamily="2" charset="2"/>
              <a:buNone/>
              <a:defRPr/>
            </a:pPr>
            <a:r>
              <a:rPr lang="en-US" altLang="zh-CN" sz="2000" dirty="0">
                <a:latin typeface="Comic Sans MS" pitchFamily="66" charset="0"/>
              </a:rPr>
              <a:t>} </a:t>
            </a:r>
          </a:p>
          <a:p>
            <a:pPr marL="0" indent="0">
              <a:buFont typeface="Wingdings" panose="05000000000000000000" pitchFamily="2" charset="2"/>
              <a:buNone/>
              <a:defRPr/>
            </a:pPr>
            <a:r>
              <a:rPr lang="en-US" altLang="zh-CN" sz="2400" dirty="0">
                <a:latin typeface="Comic Sans MS" pitchFamily="66" charset="0"/>
              </a:rPr>
              <a:t>} </a:t>
            </a:r>
          </a:p>
        </p:txBody>
      </p:sp>
    </p:spTree>
    <p:extLst>
      <p:ext uri="{BB962C8B-B14F-4D97-AF65-F5344CB8AC3E}">
        <p14:creationId xmlns:p14="http://schemas.microsoft.com/office/powerpoint/2010/main" val="25921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Effect transition="in" filter="fade">
                                      <p:cBhvr>
                                        <p:cTn id="19" dur="1000"/>
                                        <p:tgtEl>
                                          <p:spTgt spid="12">
                                            <p:txEl>
                                              <p:pRg st="2" end="2"/>
                                            </p:txEl>
                                          </p:spTgt>
                                        </p:tgtEl>
                                      </p:cBhvr>
                                    </p:animEffect>
                                    <p:anim calcmode="lin" valueType="num">
                                      <p:cBhvr>
                                        <p:cTn id="20"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2">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
                                            <p:txEl>
                                              <p:pRg st="3" end="3"/>
                                            </p:txEl>
                                          </p:spTgt>
                                        </p:tgtEl>
                                        <p:attrNameLst>
                                          <p:attrName>style.visibility</p:attrName>
                                        </p:attrNameLst>
                                      </p:cBhvr>
                                      <p:to>
                                        <p:strVal val="visible"/>
                                      </p:to>
                                    </p:set>
                                    <p:animEffect transition="in" filter="fade">
                                      <p:cBhvr>
                                        <p:cTn id="24" dur="1000"/>
                                        <p:tgtEl>
                                          <p:spTgt spid="12">
                                            <p:txEl>
                                              <p:pRg st="3" end="3"/>
                                            </p:txEl>
                                          </p:spTgt>
                                        </p:tgtEl>
                                      </p:cBhvr>
                                    </p:animEffect>
                                    <p:anim calcmode="lin" valueType="num">
                                      <p:cBhvr>
                                        <p:cTn id="25"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2">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animEffect transition="in" filter="fade">
                                      <p:cBhvr>
                                        <p:cTn id="29" dur="1000"/>
                                        <p:tgtEl>
                                          <p:spTgt spid="12">
                                            <p:txEl>
                                              <p:pRg st="4" end="4"/>
                                            </p:txEl>
                                          </p:spTgt>
                                        </p:tgtEl>
                                      </p:cBhvr>
                                    </p:animEffect>
                                    <p:anim calcmode="lin" valueType="num">
                                      <p:cBhvr>
                                        <p:cTn id="30"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2">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2">
                                            <p:txEl>
                                              <p:pRg st="5" end="5"/>
                                            </p:txEl>
                                          </p:spTgt>
                                        </p:tgtEl>
                                        <p:attrNameLst>
                                          <p:attrName>style.visibility</p:attrName>
                                        </p:attrNameLst>
                                      </p:cBhvr>
                                      <p:to>
                                        <p:strVal val="visible"/>
                                      </p:to>
                                    </p:set>
                                    <p:animEffect transition="in" filter="fade">
                                      <p:cBhvr>
                                        <p:cTn id="34" dur="1000"/>
                                        <p:tgtEl>
                                          <p:spTgt spid="12">
                                            <p:txEl>
                                              <p:pRg st="5" end="5"/>
                                            </p:txEl>
                                          </p:spTgt>
                                        </p:tgtEl>
                                      </p:cBhvr>
                                    </p:animEffect>
                                    <p:anim calcmode="lin" valueType="num">
                                      <p:cBhvr>
                                        <p:cTn id="35"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12">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2">
                                            <p:txEl>
                                              <p:pRg st="6" end="6"/>
                                            </p:txEl>
                                          </p:spTgt>
                                        </p:tgtEl>
                                        <p:attrNameLst>
                                          <p:attrName>style.visibility</p:attrName>
                                        </p:attrNameLst>
                                      </p:cBhvr>
                                      <p:to>
                                        <p:strVal val="visible"/>
                                      </p:to>
                                    </p:set>
                                    <p:animEffect transition="in" filter="fade">
                                      <p:cBhvr>
                                        <p:cTn id="39" dur="1000"/>
                                        <p:tgtEl>
                                          <p:spTgt spid="12">
                                            <p:txEl>
                                              <p:pRg st="6" end="6"/>
                                            </p:txEl>
                                          </p:spTgt>
                                        </p:tgtEl>
                                      </p:cBhvr>
                                    </p:animEffect>
                                    <p:anim calcmode="lin" valueType="num">
                                      <p:cBhvr>
                                        <p:cTn id="40"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几种特殊的监视器</a:t>
              </a:r>
            </a:p>
          </p:txBody>
        </p:sp>
      </p:grpSp>
      <p:sp>
        <p:nvSpPr>
          <p:cNvPr id="7" name="矩形 6">
            <a:extLst>
              <a:ext uri="{FF2B5EF4-FFF2-40B4-BE49-F238E27FC236}">
                <a16:creationId xmlns:a16="http://schemas.microsoft.com/office/drawing/2014/main" id="{CC4CD29D-EF24-4ADF-AD6C-606D01FBE1F1}"/>
              </a:ext>
            </a:extLst>
          </p:cNvPr>
          <p:cNvSpPr/>
          <p:nvPr/>
        </p:nvSpPr>
        <p:spPr>
          <a:xfrm>
            <a:off x="0" y="2358082"/>
            <a:ext cx="12187591" cy="32758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8" name="组合 7">
            <a:extLst>
              <a:ext uri="{FF2B5EF4-FFF2-40B4-BE49-F238E27FC236}">
                <a16:creationId xmlns:a16="http://schemas.microsoft.com/office/drawing/2014/main" id="{4CF4B8C5-1328-4EF2-A28C-E7FF17574611}"/>
              </a:ext>
            </a:extLst>
          </p:cNvPr>
          <p:cNvGrpSpPr/>
          <p:nvPr/>
        </p:nvGrpSpPr>
        <p:grpSpPr>
          <a:xfrm>
            <a:off x="-1587" y="1977171"/>
            <a:ext cx="12187591" cy="543168"/>
            <a:chOff x="0" y="2962700"/>
            <a:chExt cx="12190412" cy="543294"/>
          </a:xfrm>
        </p:grpSpPr>
        <p:sp>
          <p:nvSpPr>
            <p:cNvPr id="9" name="Freeform 3">
              <a:extLst>
                <a:ext uri="{FF2B5EF4-FFF2-40B4-BE49-F238E27FC236}">
                  <a16:creationId xmlns:a16="http://schemas.microsoft.com/office/drawing/2014/main" id="{23922718-5068-4B84-AEB4-42EEAF002B23}"/>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0" name="内容占位符 2">
              <a:extLst>
                <a:ext uri="{FF2B5EF4-FFF2-40B4-BE49-F238E27FC236}">
                  <a16:creationId xmlns:a16="http://schemas.microsoft.com/office/drawing/2014/main" id="{552DF736-1A5F-4350-B33D-5CEF6096A629}"/>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适配器</a:t>
              </a:r>
              <a:r>
                <a:rPr lang="zh-CN" altLang="zh-CN" sz="2400" b="1" dirty="0">
                  <a:solidFill>
                    <a:schemeClr val="tx1"/>
                  </a:solidFill>
                  <a:latin typeface="仿宋" panose="02010609060101010101" pitchFamily="49" charset="-122"/>
                  <a:ea typeface="仿宋" panose="02010609060101010101" pitchFamily="49" charset="-122"/>
                </a:rPr>
                <a:t>的实例做监视器</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13" name="Rectangle 3">
            <a:extLst>
              <a:ext uri="{FF2B5EF4-FFF2-40B4-BE49-F238E27FC236}">
                <a16:creationId xmlns:a16="http://schemas.microsoft.com/office/drawing/2014/main" id="{D62EDBE3-9C06-4094-9A2B-D801366AD1C0}"/>
              </a:ext>
            </a:extLst>
          </p:cNvPr>
          <p:cNvSpPr txBox="1">
            <a:spLocks noChangeArrowheads="1"/>
          </p:cNvSpPr>
          <p:nvPr/>
        </p:nvSpPr>
        <p:spPr>
          <a:xfrm>
            <a:off x="829994" y="2530232"/>
            <a:ext cx="10944664" cy="1647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altLang="zh-CN" sz="2400" dirty="0">
                <a:latin typeface="Comic Sans MS" pitchFamily="66" charset="0"/>
              </a:rPr>
              <a:t>Now you can register an object of type Terminator as the event listener:</a:t>
            </a:r>
          </a:p>
          <a:p>
            <a:pPr marL="842963" lvl="2" indent="0">
              <a:buFont typeface="Wingdings" panose="05000000000000000000" pitchFamily="2" charset="2"/>
              <a:buNone/>
              <a:defRPr/>
            </a:pPr>
            <a:r>
              <a:rPr lang="en-US" altLang="zh-CN" i="1" dirty="0" err="1">
                <a:solidFill>
                  <a:schemeClr val="tx2">
                    <a:lumMod val="75000"/>
                  </a:schemeClr>
                </a:solidFill>
                <a:latin typeface="Comic Sans MS" pitchFamily="66" charset="0"/>
              </a:rPr>
              <a:t>WindowListener</a:t>
            </a:r>
            <a:r>
              <a:rPr lang="en-US" altLang="zh-CN" i="1" dirty="0">
                <a:solidFill>
                  <a:schemeClr val="tx2">
                    <a:lumMod val="75000"/>
                  </a:schemeClr>
                </a:solidFill>
                <a:latin typeface="Comic Sans MS" pitchFamily="66" charset="0"/>
              </a:rPr>
              <a:t> listener = new Terminator(); </a:t>
            </a:r>
          </a:p>
          <a:p>
            <a:pPr marL="842963" lvl="2" indent="0">
              <a:buFont typeface="Wingdings" panose="05000000000000000000" pitchFamily="2" charset="2"/>
              <a:buNone/>
              <a:defRPr/>
            </a:pPr>
            <a:r>
              <a:rPr lang="en-US" altLang="zh-CN" i="1" dirty="0" err="1">
                <a:solidFill>
                  <a:schemeClr val="tx2">
                    <a:lumMod val="75000"/>
                  </a:schemeClr>
                </a:solidFill>
                <a:latin typeface="Comic Sans MS" pitchFamily="66" charset="0"/>
              </a:rPr>
              <a:t>frame.addWindowListener</a:t>
            </a:r>
            <a:r>
              <a:rPr lang="en-US" altLang="zh-CN" i="1" dirty="0">
                <a:solidFill>
                  <a:schemeClr val="tx2">
                    <a:lumMod val="75000"/>
                  </a:schemeClr>
                </a:solidFill>
                <a:latin typeface="Comic Sans MS" pitchFamily="66" charset="0"/>
              </a:rPr>
              <a:t>(listener); </a:t>
            </a:r>
          </a:p>
          <a:p>
            <a:pPr marL="842963" lvl="2" indent="0">
              <a:buFont typeface="Wingdings" panose="05000000000000000000" pitchFamily="2" charset="2"/>
              <a:buNone/>
              <a:defRPr/>
            </a:pPr>
            <a:r>
              <a:rPr lang="en-US" altLang="zh-CN" i="1" dirty="0">
                <a:solidFill>
                  <a:schemeClr val="tx2">
                    <a:lumMod val="75000"/>
                  </a:schemeClr>
                </a:solidFill>
                <a:latin typeface="Comic Sans MS" pitchFamily="66" charset="0"/>
              </a:rPr>
              <a:t>//</a:t>
            </a:r>
            <a:r>
              <a:rPr lang="en-US" altLang="zh-CN" i="1" dirty="0" err="1">
                <a:solidFill>
                  <a:schemeClr val="tx2">
                    <a:lumMod val="75000"/>
                  </a:schemeClr>
                </a:solidFill>
                <a:latin typeface="Comic Sans MS" pitchFamily="66" charset="0"/>
              </a:rPr>
              <a:t>frame.addWindowListener</a:t>
            </a:r>
            <a:r>
              <a:rPr lang="en-US" altLang="zh-CN" i="1" dirty="0">
                <a:solidFill>
                  <a:schemeClr val="tx2">
                    <a:lumMod val="75000"/>
                  </a:schemeClr>
                </a:solidFill>
                <a:latin typeface="Comic Sans MS" pitchFamily="66" charset="0"/>
              </a:rPr>
              <a:t>(new Terminator());</a:t>
            </a:r>
          </a:p>
        </p:txBody>
      </p:sp>
      <p:sp>
        <p:nvSpPr>
          <p:cNvPr id="14" name="Rectangle 3">
            <a:extLst>
              <a:ext uri="{FF2B5EF4-FFF2-40B4-BE49-F238E27FC236}">
                <a16:creationId xmlns:a16="http://schemas.microsoft.com/office/drawing/2014/main" id="{E0B93E15-8A5B-4D84-9B21-B37FFF97CAEF}"/>
              </a:ext>
            </a:extLst>
          </p:cNvPr>
          <p:cNvSpPr txBox="1">
            <a:spLocks noChangeArrowheads="1"/>
          </p:cNvSpPr>
          <p:nvPr/>
        </p:nvSpPr>
        <p:spPr>
          <a:xfrm>
            <a:off x="829993" y="4156601"/>
            <a:ext cx="9903655" cy="22052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altLang="zh-CN" sz="2400" dirty="0">
                <a:latin typeface="Comic Sans MS" pitchFamily="66" charset="0"/>
              </a:rPr>
              <a:t>Even like this:</a:t>
            </a:r>
          </a:p>
          <a:p>
            <a:pPr marL="842963" lvl="2" indent="0">
              <a:buFont typeface="Wingdings" panose="05000000000000000000" pitchFamily="2" charset="2"/>
              <a:buNone/>
              <a:defRPr/>
            </a:pPr>
            <a:r>
              <a:rPr lang="en-US" altLang="zh-CN" i="1" dirty="0" err="1">
                <a:solidFill>
                  <a:schemeClr val="tx2">
                    <a:lumMod val="75000"/>
                  </a:schemeClr>
                </a:solidFill>
                <a:latin typeface="Comic Sans MS" pitchFamily="66" charset="0"/>
              </a:rPr>
              <a:t>frame.addWindowListener</a:t>
            </a:r>
            <a:r>
              <a:rPr lang="en-US" altLang="zh-CN" i="1" dirty="0">
                <a:solidFill>
                  <a:schemeClr val="tx2">
                    <a:lumMod val="75000"/>
                  </a:schemeClr>
                </a:solidFill>
                <a:latin typeface="Comic Sans MS" pitchFamily="66" charset="0"/>
              </a:rPr>
              <a:t>(new </a:t>
            </a:r>
            <a:r>
              <a:rPr lang="en-US" altLang="zh-CN" i="1" dirty="0" err="1">
                <a:solidFill>
                  <a:schemeClr val="tx2">
                    <a:lumMod val="75000"/>
                  </a:schemeClr>
                </a:solidFill>
                <a:latin typeface="Comic Sans MS" pitchFamily="66" charset="0"/>
              </a:rPr>
              <a:t>WindowAdapter</a:t>
            </a:r>
            <a:r>
              <a:rPr lang="en-US" altLang="zh-CN" i="1" dirty="0">
                <a:solidFill>
                  <a:schemeClr val="tx2">
                    <a:lumMod val="75000"/>
                  </a:schemeClr>
                </a:solidFill>
                <a:latin typeface="Comic Sans MS" pitchFamily="66" charset="0"/>
              </a:rPr>
              <a:t>() { </a:t>
            </a:r>
          </a:p>
          <a:p>
            <a:pPr marL="1262063" lvl="3" indent="0">
              <a:buFont typeface="Wingdings" panose="05000000000000000000" pitchFamily="2" charset="2"/>
              <a:buNone/>
              <a:defRPr/>
            </a:pPr>
            <a:r>
              <a:rPr lang="en-US" altLang="zh-CN" i="1" dirty="0">
                <a:solidFill>
                  <a:schemeClr val="tx2">
                    <a:lumMod val="75000"/>
                  </a:schemeClr>
                </a:solidFill>
                <a:latin typeface="Comic Sans MS" pitchFamily="66" charset="0"/>
              </a:rPr>
              <a:t>public void </a:t>
            </a:r>
            <a:r>
              <a:rPr lang="en-US" altLang="zh-CN" i="1" dirty="0" err="1">
                <a:solidFill>
                  <a:schemeClr val="tx2">
                    <a:lumMod val="75000"/>
                  </a:schemeClr>
                </a:solidFill>
                <a:latin typeface="Comic Sans MS" pitchFamily="66" charset="0"/>
              </a:rPr>
              <a:t>windowClosing</a:t>
            </a:r>
            <a:r>
              <a:rPr lang="en-US" altLang="zh-CN" i="1" dirty="0">
                <a:solidFill>
                  <a:schemeClr val="tx2">
                    <a:lumMod val="75000"/>
                  </a:schemeClr>
                </a:solidFill>
                <a:latin typeface="Comic Sans MS" pitchFamily="66" charset="0"/>
              </a:rPr>
              <a:t>(</a:t>
            </a:r>
            <a:r>
              <a:rPr lang="en-US" altLang="zh-CN" i="1" dirty="0" err="1">
                <a:solidFill>
                  <a:schemeClr val="tx2">
                    <a:lumMod val="75000"/>
                  </a:schemeClr>
                </a:solidFill>
                <a:latin typeface="Comic Sans MS" pitchFamily="66" charset="0"/>
              </a:rPr>
              <a:t>WindowEvent</a:t>
            </a:r>
            <a:r>
              <a:rPr lang="en-US" altLang="zh-CN" i="1" dirty="0">
                <a:solidFill>
                  <a:schemeClr val="tx2">
                    <a:lumMod val="75000"/>
                  </a:schemeClr>
                </a:solidFill>
                <a:latin typeface="Comic Sans MS" pitchFamily="66" charset="0"/>
              </a:rPr>
              <a:t> e) { </a:t>
            </a:r>
          </a:p>
          <a:p>
            <a:pPr marL="1262063" lvl="3" indent="0">
              <a:buFont typeface="Wingdings" panose="05000000000000000000" pitchFamily="2" charset="2"/>
              <a:buNone/>
              <a:defRPr/>
            </a:pPr>
            <a:r>
              <a:rPr lang="en-US" altLang="zh-CN" i="1" dirty="0">
                <a:solidFill>
                  <a:schemeClr val="tx2">
                    <a:lumMod val="75000"/>
                  </a:schemeClr>
                </a:solidFill>
                <a:latin typeface="Comic Sans MS" pitchFamily="66" charset="0"/>
              </a:rPr>
              <a:t>	</a:t>
            </a:r>
            <a:r>
              <a:rPr lang="en-US" altLang="zh-CN" i="1" dirty="0" err="1">
                <a:solidFill>
                  <a:schemeClr val="tx2">
                    <a:lumMod val="75000"/>
                  </a:schemeClr>
                </a:solidFill>
                <a:latin typeface="Comic Sans MS" pitchFamily="66" charset="0"/>
              </a:rPr>
              <a:t>System.exit</a:t>
            </a:r>
            <a:r>
              <a:rPr lang="en-US" altLang="zh-CN" i="1" dirty="0">
                <a:solidFill>
                  <a:schemeClr val="tx2">
                    <a:lumMod val="75000"/>
                  </a:schemeClr>
                </a:solidFill>
                <a:latin typeface="Comic Sans MS" pitchFamily="66" charset="0"/>
              </a:rPr>
              <a:t>(0); </a:t>
            </a:r>
          </a:p>
          <a:p>
            <a:pPr marL="842963" lvl="2" indent="0">
              <a:buFont typeface="Wingdings" panose="05000000000000000000" pitchFamily="2" charset="2"/>
              <a:buNone/>
              <a:defRPr/>
            </a:pPr>
            <a:r>
              <a:rPr lang="en-US" altLang="zh-CN" i="1" dirty="0">
                <a:solidFill>
                  <a:schemeClr val="tx2">
                    <a:lumMod val="75000"/>
                  </a:schemeClr>
                </a:solidFill>
                <a:latin typeface="Comic Sans MS" pitchFamily="66" charset="0"/>
              </a:rPr>
              <a:t>	    } </a:t>
            </a:r>
          </a:p>
          <a:p>
            <a:pPr marL="842963" lvl="2" indent="0">
              <a:buFont typeface="Wingdings" panose="05000000000000000000" pitchFamily="2" charset="2"/>
              <a:buNone/>
              <a:defRPr/>
            </a:pPr>
            <a:r>
              <a:rPr lang="en-US" altLang="zh-CN" i="1" dirty="0">
                <a:solidFill>
                  <a:schemeClr val="tx2">
                    <a:lumMod val="75000"/>
                  </a:schemeClr>
                </a:solidFill>
                <a:latin typeface="Comic Sans MS" pitchFamily="66" charset="0"/>
              </a:rPr>
              <a:t>}); </a:t>
            </a:r>
          </a:p>
        </p:txBody>
      </p:sp>
    </p:spTree>
    <p:extLst>
      <p:ext uri="{BB962C8B-B14F-4D97-AF65-F5344CB8AC3E}">
        <p14:creationId xmlns:p14="http://schemas.microsoft.com/office/powerpoint/2010/main" val="66431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1" end="1"/>
                                            </p:txEl>
                                          </p:spTgt>
                                        </p:tgtEl>
                                        <p:attrNameLst>
                                          <p:attrName>style.visibility</p:attrName>
                                        </p:attrNameLst>
                                      </p:cBhvr>
                                      <p:to>
                                        <p:strVal val="visible"/>
                                      </p:to>
                                    </p:set>
                                    <p:anim calcmode="lin" valueType="num">
                                      <p:cBhvr additive="base">
                                        <p:cTn id="19"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
                                            <p:txEl>
                                              <p:pRg st="2" end="2"/>
                                            </p:txEl>
                                          </p:spTgt>
                                        </p:tgtEl>
                                        <p:attrNameLst>
                                          <p:attrName>style.visibility</p:attrName>
                                        </p:attrNameLst>
                                      </p:cBhvr>
                                      <p:to>
                                        <p:strVal val="visible"/>
                                      </p:to>
                                    </p:set>
                                    <p:anim calcmode="lin" valueType="num">
                                      <p:cBhvr additive="base">
                                        <p:cTn id="23"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
                                            <p:txEl>
                                              <p:pRg st="3" end="3"/>
                                            </p:txEl>
                                          </p:spTgt>
                                        </p:tgtEl>
                                        <p:attrNameLst>
                                          <p:attrName>style.visibility</p:attrName>
                                        </p:attrNameLst>
                                      </p:cBhvr>
                                      <p:to>
                                        <p:strVal val="visible"/>
                                      </p:to>
                                    </p:set>
                                    <p:anim calcmode="lin" valueType="num">
                                      <p:cBhvr additive="base">
                                        <p:cTn id="27"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几种特殊的监视器</a:t>
              </a:r>
            </a:p>
          </p:txBody>
        </p:sp>
      </p:grpSp>
      <p:sp>
        <p:nvSpPr>
          <p:cNvPr id="7" name="矩形 6">
            <a:extLst>
              <a:ext uri="{FF2B5EF4-FFF2-40B4-BE49-F238E27FC236}">
                <a16:creationId xmlns:a16="http://schemas.microsoft.com/office/drawing/2014/main" id="{CC4CD29D-EF24-4ADF-AD6C-606D01FBE1F1}"/>
              </a:ext>
            </a:extLst>
          </p:cNvPr>
          <p:cNvSpPr/>
          <p:nvPr/>
        </p:nvSpPr>
        <p:spPr>
          <a:xfrm>
            <a:off x="0" y="2358082"/>
            <a:ext cx="12187591" cy="32758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8" name="组合 7">
            <a:extLst>
              <a:ext uri="{FF2B5EF4-FFF2-40B4-BE49-F238E27FC236}">
                <a16:creationId xmlns:a16="http://schemas.microsoft.com/office/drawing/2014/main" id="{4CF4B8C5-1328-4EF2-A28C-E7FF17574611}"/>
              </a:ext>
            </a:extLst>
          </p:cNvPr>
          <p:cNvGrpSpPr/>
          <p:nvPr/>
        </p:nvGrpSpPr>
        <p:grpSpPr>
          <a:xfrm>
            <a:off x="-1587" y="1977171"/>
            <a:ext cx="12187591" cy="543168"/>
            <a:chOff x="0" y="2962700"/>
            <a:chExt cx="12190412" cy="543294"/>
          </a:xfrm>
        </p:grpSpPr>
        <p:sp>
          <p:nvSpPr>
            <p:cNvPr id="9" name="Freeform 3">
              <a:extLst>
                <a:ext uri="{FF2B5EF4-FFF2-40B4-BE49-F238E27FC236}">
                  <a16:creationId xmlns:a16="http://schemas.microsoft.com/office/drawing/2014/main" id="{23922718-5068-4B84-AEB4-42EEAF002B23}"/>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0" name="内容占位符 2">
              <a:extLst>
                <a:ext uri="{FF2B5EF4-FFF2-40B4-BE49-F238E27FC236}">
                  <a16:creationId xmlns:a16="http://schemas.microsoft.com/office/drawing/2014/main" id="{552DF736-1A5F-4350-B33D-5CEF6096A629}"/>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适配器</a:t>
              </a:r>
              <a:r>
                <a:rPr lang="zh-CN" altLang="zh-CN" sz="2400" b="1" dirty="0">
                  <a:solidFill>
                    <a:schemeClr val="tx1"/>
                  </a:solidFill>
                  <a:latin typeface="仿宋" panose="02010609060101010101" pitchFamily="49" charset="-122"/>
                  <a:ea typeface="仿宋" panose="02010609060101010101" pitchFamily="49" charset="-122"/>
                </a:rPr>
                <a:t>的实例做监视器</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11" name="内容占位符 2">
            <a:extLst>
              <a:ext uri="{FF2B5EF4-FFF2-40B4-BE49-F238E27FC236}">
                <a16:creationId xmlns:a16="http://schemas.microsoft.com/office/drawing/2014/main" id="{2E0E5C45-4FD0-4C94-B769-8D7471AC94A9}"/>
              </a:ext>
            </a:extLst>
          </p:cNvPr>
          <p:cNvSpPr txBox="1">
            <a:spLocks/>
          </p:cNvSpPr>
          <p:nvPr/>
        </p:nvSpPr>
        <p:spPr>
          <a:xfrm>
            <a:off x="1436905" y="2816523"/>
            <a:ext cx="8944886" cy="126060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zh-CN" sz="2400" b="1" dirty="0">
                <a:solidFill>
                  <a:schemeClr val="tx1"/>
                </a:solidFill>
                <a:latin typeface="仿宋" panose="02010609060101010101" pitchFamily="49" charset="-122"/>
                <a:ea typeface="仿宋" panose="02010609060101010101" pitchFamily="49" charset="-122"/>
              </a:rPr>
              <a:t>组件所在的窗口做监视器，能让事件的处理比较方便，这是因为，监视器可以方便的操作窗口中的其他成员。使用窗口的实例做监视器，将损失监视器的复用性，但是，如果事件的处理比较简单，系统也不复杂时，让窗口做监视器是一个不错的选择。</a:t>
            </a: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2" name="文本框 1">
            <a:extLst>
              <a:ext uri="{FF2B5EF4-FFF2-40B4-BE49-F238E27FC236}">
                <a16:creationId xmlns:a16="http://schemas.microsoft.com/office/drawing/2014/main" id="{56D0B80C-6776-4DC5-B629-75DFFDEFAC7F}"/>
              </a:ext>
            </a:extLst>
          </p:cNvPr>
          <p:cNvSpPr txBox="1"/>
          <p:nvPr/>
        </p:nvSpPr>
        <p:spPr>
          <a:xfrm>
            <a:off x="829311" y="5619278"/>
            <a:ext cx="9790948" cy="523220"/>
          </a:xfrm>
          <a:prstGeom prst="rect">
            <a:avLst/>
          </a:prstGeom>
          <a:noFill/>
        </p:spPr>
        <p:txBody>
          <a:bodyPr wrap="square" rtlCol="0">
            <a:spAutoFit/>
          </a:bodyPr>
          <a:lstStyle/>
          <a:p>
            <a:r>
              <a:rPr lang="zh-CN" altLang="en-US" sz="2800" b="1" dirty="0">
                <a:latin typeface="仿宋" panose="02010609060101010101" pitchFamily="49" charset="-122"/>
                <a:ea typeface="仿宋" panose="02010609060101010101" pitchFamily="49" charset="-122"/>
              </a:rPr>
              <a:t>下例的</a:t>
            </a:r>
            <a:r>
              <a:rPr lang="zh-CN" altLang="zh-CN" sz="2800" b="1" dirty="0">
                <a:latin typeface="仿宋" panose="02010609060101010101" pitchFamily="49" charset="-122"/>
                <a:ea typeface="仿宋" panose="02010609060101010101" pitchFamily="49" charset="-122"/>
                <a:hlinkClick r:id="rId2" action="ppaction://hlinkfile"/>
              </a:rPr>
              <a:t>猜数字小游戏</a:t>
            </a:r>
            <a:r>
              <a:rPr lang="zh-CN" altLang="en-US" sz="2800" b="1" dirty="0">
                <a:latin typeface="仿宋" panose="02010609060101010101" pitchFamily="49" charset="-122"/>
                <a:ea typeface="仿宋" panose="02010609060101010101" pitchFamily="49" charset="-122"/>
              </a:rPr>
              <a:t>利用</a:t>
            </a:r>
            <a:r>
              <a:rPr lang="en-US" altLang="zh-CN" sz="2800" b="1" dirty="0" err="1">
                <a:latin typeface="仿宋" panose="02010609060101010101" pitchFamily="49" charset="-122"/>
                <a:ea typeface="仿宋" panose="02010609060101010101" pitchFamily="49" charset="-122"/>
              </a:rPr>
              <a:t>Lamda</a:t>
            </a:r>
            <a:r>
              <a:rPr lang="zh-CN" altLang="en-US" sz="2800" b="1" dirty="0">
                <a:latin typeface="仿宋" panose="02010609060101010101" pitchFamily="49" charset="-122"/>
                <a:ea typeface="仿宋" panose="02010609060101010101" pitchFamily="49" charset="-122"/>
              </a:rPr>
              <a:t>表达式与窗口对象实现监视器。</a:t>
            </a:r>
          </a:p>
        </p:txBody>
      </p:sp>
    </p:spTree>
    <p:extLst>
      <p:ext uri="{BB962C8B-B14F-4D97-AF65-F5344CB8AC3E}">
        <p14:creationId xmlns:p14="http://schemas.microsoft.com/office/powerpoint/2010/main" val="290885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11">
                                            <p:txEl>
                                              <p:pRg st="0" end="0"/>
                                            </p:txEl>
                                          </p:spTgt>
                                        </p:tgtEl>
                                        <p:attrNameLst>
                                          <p:attrName>style.visibility</p:attrName>
                                        </p:attrNameLst>
                                      </p:cBhvr>
                                      <p:to>
                                        <p:strVal val="visible"/>
                                      </p:to>
                                    </p:set>
                                    <p:anim calcmode="lin" valueType="num">
                                      <p:cBhvr additive="base">
                                        <p:cTn id="18"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P spid="11" grpId="0" uiExpand="1"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按钮绑定到键盘</a:t>
              </a:r>
            </a:p>
          </p:txBody>
        </p:sp>
      </p:grpSp>
      <p:sp>
        <p:nvSpPr>
          <p:cNvPr id="7" name="矩形 6">
            <a:extLst>
              <a:ext uri="{FF2B5EF4-FFF2-40B4-BE49-F238E27FC236}">
                <a16:creationId xmlns:a16="http://schemas.microsoft.com/office/drawing/2014/main" id="{CC4CD29D-EF24-4ADF-AD6C-606D01FBE1F1}"/>
              </a:ext>
            </a:extLst>
          </p:cNvPr>
          <p:cNvSpPr/>
          <p:nvPr/>
        </p:nvSpPr>
        <p:spPr>
          <a:xfrm>
            <a:off x="0" y="2113231"/>
            <a:ext cx="12187591" cy="35206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文本框 13">
            <a:extLst>
              <a:ext uri="{FF2B5EF4-FFF2-40B4-BE49-F238E27FC236}">
                <a16:creationId xmlns:a16="http://schemas.microsoft.com/office/drawing/2014/main" id="{6D617F3A-A7FC-490C-A6E9-FD386D9767DD}"/>
              </a:ext>
            </a:extLst>
          </p:cNvPr>
          <p:cNvSpPr txBox="1"/>
          <p:nvPr/>
        </p:nvSpPr>
        <p:spPr>
          <a:xfrm>
            <a:off x="1278153" y="1707784"/>
            <a:ext cx="9476942" cy="1200329"/>
          </a:xfrm>
          <a:prstGeom prst="rect">
            <a:avLst/>
          </a:prstGeom>
          <a:noFill/>
        </p:spPr>
        <p:txBody>
          <a:bodyPr wrap="square">
            <a:spAutoFit/>
          </a:bodyPr>
          <a:lstStyle/>
          <a:p>
            <a:r>
              <a:rPr lang="zh-CN" altLang="en-US" sz="2400" b="1" dirty="0">
                <a:latin typeface="仿宋" panose="02010609060101010101" pitchFamily="49" charset="-122"/>
                <a:ea typeface="仿宋" panose="02010609060101010101" pitchFamily="49" charset="-122"/>
              </a:rPr>
              <a:t>有些时候用户</a:t>
            </a:r>
            <a:r>
              <a:rPr lang="zh-CN" altLang="zh-CN" sz="2400" b="1" dirty="0">
                <a:latin typeface="仿宋" panose="02010609060101010101" pitchFamily="49" charset="-122"/>
                <a:ea typeface="仿宋" panose="02010609060101010101" pitchFamily="49" charset="-122"/>
              </a:rPr>
              <a:t>希望敲击键盘上的某个键和用鼠标单击按钮程序做出同样的反应</a:t>
            </a:r>
            <a:r>
              <a:rPr lang="zh-CN" altLang="en-US" sz="2400" b="1" dirty="0">
                <a:latin typeface="仿宋" panose="02010609060101010101" pitchFamily="49" charset="-122"/>
                <a:ea typeface="仿宋" panose="02010609060101010101" pitchFamily="49" charset="-122"/>
              </a:rPr>
              <a:t>：</a:t>
            </a:r>
            <a:r>
              <a:rPr lang="zh-CN" altLang="zh-CN" sz="2400" b="1" dirty="0">
                <a:latin typeface="仿宋" panose="02010609060101010101" pitchFamily="49" charset="-122"/>
                <a:ea typeface="仿宋" panose="02010609060101010101" pitchFamily="49" charset="-122"/>
              </a:rPr>
              <a:t>按钮绑定到键盘通常被理解为用户直接敲击某个键代替用鼠标单击该按钮所产生的效果。</a:t>
            </a:r>
          </a:p>
        </p:txBody>
      </p:sp>
      <p:sp>
        <p:nvSpPr>
          <p:cNvPr id="15" name="矩形 14">
            <a:extLst>
              <a:ext uri="{FF2B5EF4-FFF2-40B4-BE49-F238E27FC236}">
                <a16:creationId xmlns:a16="http://schemas.microsoft.com/office/drawing/2014/main" id="{41701519-5C0D-441B-8506-44D8660215B1}"/>
              </a:ext>
            </a:extLst>
          </p:cNvPr>
          <p:cNvSpPr/>
          <p:nvPr/>
        </p:nvSpPr>
        <p:spPr>
          <a:xfrm>
            <a:off x="1278152" y="3173479"/>
            <a:ext cx="9476942" cy="830997"/>
          </a:xfrm>
          <a:prstGeom prst="rect">
            <a:avLst/>
          </a:prstGeom>
          <a:noFill/>
        </p:spPr>
        <p:txBody>
          <a:bodyPr wrap="square">
            <a:spAutoFit/>
          </a:bodyPr>
          <a:lstStyle/>
          <a:p>
            <a:r>
              <a:rPr lang="zh-CN" altLang="en-US" sz="2400" b="1" dirty="0">
                <a:solidFill>
                  <a:srgbClr val="FF0000"/>
                </a:solidFill>
                <a:latin typeface="仿宋" panose="02010609060101010101" pitchFamily="49" charset="-122"/>
                <a:ea typeface="仿宋" panose="02010609060101010101" pitchFamily="49" charset="-122"/>
              </a:rPr>
              <a:t>对监视按钮的键盘操作的监视器</a:t>
            </a:r>
            <a:r>
              <a:rPr lang="zh-CN" altLang="en-US" sz="2400" b="1" dirty="0">
                <a:latin typeface="仿宋" panose="02010609060101010101" pitchFamily="49" charset="-122"/>
                <a:ea typeface="仿宋" panose="02010609060101010101" pitchFamily="49" charset="-122"/>
              </a:rPr>
              <a:t>有着更加严格的特殊的要求：要求创建监视器的类必须实现</a:t>
            </a:r>
            <a:r>
              <a:rPr lang="en-US" altLang="zh-CN" sz="2400" b="1" dirty="0" err="1">
                <a:latin typeface="仿宋" panose="02010609060101010101" pitchFamily="49" charset="-122"/>
                <a:ea typeface="仿宋" panose="02010609060101010101" pitchFamily="49" charset="-122"/>
              </a:rPr>
              <a:t>ActionListener</a:t>
            </a:r>
            <a:r>
              <a:rPr lang="zh-CN" altLang="en-US" sz="2400" b="1" dirty="0">
                <a:latin typeface="仿宋" panose="02010609060101010101" pitchFamily="49" charset="-122"/>
                <a:ea typeface="仿宋" panose="02010609060101010101" pitchFamily="49" charset="-122"/>
              </a:rPr>
              <a:t>接口的子接口</a:t>
            </a:r>
            <a:r>
              <a:rPr lang="en-US" altLang="zh-CN" sz="2400" b="1" dirty="0">
                <a:latin typeface="仿宋" panose="02010609060101010101" pitchFamily="49" charset="-122"/>
                <a:ea typeface="仿宋" panose="02010609060101010101" pitchFamily="49" charset="-122"/>
              </a:rPr>
              <a:t>Action</a:t>
            </a:r>
            <a:r>
              <a:rPr lang="zh-CN" altLang="en-US" sz="2400" b="1" dirty="0">
                <a:latin typeface="仿宋" panose="02010609060101010101" pitchFamily="49" charset="-122"/>
                <a:ea typeface="仿宋" panose="02010609060101010101" pitchFamily="49" charset="-122"/>
              </a:rPr>
              <a:t>。</a:t>
            </a:r>
          </a:p>
        </p:txBody>
      </p:sp>
      <p:sp>
        <p:nvSpPr>
          <p:cNvPr id="16" name="矩形 15">
            <a:extLst>
              <a:ext uri="{FF2B5EF4-FFF2-40B4-BE49-F238E27FC236}">
                <a16:creationId xmlns:a16="http://schemas.microsoft.com/office/drawing/2014/main" id="{30D772CF-8E18-45A7-8DCC-4594FD483E75}"/>
              </a:ext>
            </a:extLst>
          </p:cNvPr>
          <p:cNvSpPr/>
          <p:nvPr/>
        </p:nvSpPr>
        <p:spPr>
          <a:xfrm>
            <a:off x="1278152" y="4469711"/>
            <a:ext cx="10341761" cy="1569660"/>
          </a:xfrm>
          <a:prstGeom prst="rect">
            <a:avLst/>
          </a:prstGeom>
        </p:spPr>
        <p:txBody>
          <a:bodyPr wrap="square">
            <a:spAutoFit/>
          </a:bodyPr>
          <a:lstStyle/>
          <a:p>
            <a:r>
              <a:rPr lang="en-US" altLang="zh-CN" sz="2400" dirty="0" err="1">
                <a:latin typeface="仿宋" panose="02010609060101010101" pitchFamily="49" charset="-122"/>
                <a:ea typeface="仿宋" panose="02010609060101010101" pitchFamily="49" charset="-122"/>
              </a:rPr>
              <a:t>javax.swing.AbstractAction</a:t>
            </a:r>
            <a:r>
              <a:rPr lang="zh-CN" altLang="en-US" sz="2400" dirty="0">
                <a:latin typeface="仿宋" panose="02010609060101010101" pitchFamily="49" charset="-122"/>
                <a:ea typeface="仿宋" panose="02010609060101010101" pitchFamily="49" charset="-122"/>
              </a:rPr>
              <a:t>类已经实现了</a:t>
            </a:r>
            <a:r>
              <a:rPr lang="en-US" altLang="zh-CN" sz="2400" dirty="0">
                <a:latin typeface="仿宋" panose="02010609060101010101" pitchFamily="49" charset="-122"/>
                <a:ea typeface="仿宋" panose="02010609060101010101" pitchFamily="49" charset="-122"/>
              </a:rPr>
              <a:t>Action</a:t>
            </a:r>
            <a:r>
              <a:rPr lang="zh-CN" altLang="en-US" sz="2400" dirty="0">
                <a:latin typeface="仿宋" panose="02010609060101010101" pitchFamily="49" charset="-122"/>
                <a:ea typeface="仿宋" panose="02010609060101010101" pitchFamily="49" charset="-122"/>
              </a:rPr>
              <a:t>接口，因为大部分应用不需要实现</a:t>
            </a:r>
            <a:r>
              <a:rPr lang="en-US" altLang="zh-CN" sz="2400" dirty="0">
                <a:latin typeface="仿宋" panose="02010609060101010101" pitchFamily="49" charset="-122"/>
                <a:ea typeface="仿宋" panose="02010609060101010101" pitchFamily="49" charset="-122"/>
              </a:rPr>
              <a:t>Action</a:t>
            </a:r>
            <a:r>
              <a:rPr lang="zh-CN" altLang="en-US" sz="2400" dirty="0">
                <a:latin typeface="仿宋" panose="02010609060101010101" pitchFamily="49" charset="-122"/>
                <a:ea typeface="仿宋" panose="02010609060101010101" pitchFamily="49" charset="-122"/>
              </a:rPr>
              <a:t>中的其他方法，因此编写</a:t>
            </a:r>
            <a:r>
              <a:rPr lang="en-US" altLang="zh-CN" sz="2400" dirty="0" err="1">
                <a:latin typeface="仿宋" panose="02010609060101010101" pitchFamily="49" charset="-122"/>
                <a:ea typeface="仿宋" panose="02010609060101010101" pitchFamily="49" charset="-122"/>
              </a:rPr>
              <a:t>AbstractAction</a:t>
            </a:r>
            <a:r>
              <a:rPr lang="zh-CN" altLang="en-US" sz="2400" dirty="0">
                <a:latin typeface="仿宋" panose="02010609060101010101" pitchFamily="49" charset="-122"/>
                <a:ea typeface="仿宋" panose="02010609060101010101" pitchFamily="49" charset="-122"/>
              </a:rPr>
              <a:t>类的子类时，只要重写 </a:t>
            </a:r>
            <a:r>
              <a:rPr lang="en-US" altLang="zh-CN" sz="2400" b="1" dirty="0">
                <a:latin typeface="仿宋" panose="02010609060101010101" pitchFamily="49" charset="-122"/>
                <a:ea typeface="仿宋" panose="02010609060101010101" pitchFamily="49" charset="-122"/>
              </a:rPr>
              <a:t>public void </a:t>
            </a:r>
            <a:r>
              <a:rPr lang="en-US" altLang="zh-CN" sz="2400" b="1" dirty="0" err="1">
                <a:latin typeface="仿宋" panose="02010609060101010101" pitchFamily="49" charset="-122"/>
                <a:ea typeface="仿宋" panose="02010609060101010101" pitchFamily="49" charset="-122"/>
              </a:rPr>
              <a:t>actionPerform</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ActionEvent</a:t>
            </a:r>
            <a:r>
              <a:rPr lang="en-US" altLang="zh-CN" sz="2400" b="1" dirty="0">
                <a:latin typeface="仿宋" panose="02010609060101010101" pitchFamily="49" charset="-122"/>
                <a:ea typeface="仿宋" panose="02010609060101010101" pitchFamily="49" charset="-122"/>
              </a:rPr>
              <a:t> e)</a:t>
            </a:r>
          </a:p>
          <a:p>
            <a:r>
              <a:rPr lang="zh-CN" altLang="en-US" sz="2400" dirty="0">
                <a:latin typeface="仿宋" panose="02010609060101010101" pitchFamily="49" charset="-122"/>
                <a:ea typeface="仿宋" panose="02010609060101010101" pitchFamily="49" charset="-122"/>
              </a:rPr>
              <a:t>方法即可。</a:t>
            </a:r>
          </a:p>
        </p:txBody>
      </p:sp>
    </p:spTree>
    <p:extLst>
      <p:ext uri="{BB962C8B-B14F-4D97-AF65-F5344CB8AC3E}">
        <p14:creationId xmlns:p14="http://schemas.microsoft.com/office/powerpoint/2010/main" val="68481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按钮绑定到键盘</a:t>
              </a:r>
            </a:p>
          </p:txBody>
        </p:sp>
      </p:grpSp>
      <p:sp>
        <p:nvSpPr>
          <p:cNvPr id="7" name="矩形 6">
            <a:extLst>
              <a:ext uri="{FF2B5EF4-FFF2-40B4-BE49-F238E27FC236}">
                <a16:creationId xmlns:a16="http://schemas.microsoft.com/office/drawing/2014/main" id="{CC4CD29D-EF24-4ADF-AD6C-606D01FBE1F1}"/>
              </a:ext>
            </a:extLst>
          </p:cNvPr>
          <p:cNvSpPr/>
          <p:nvPr/>
        </p:nvSpPr>
        <p:spPr>
          <a:xfrm>
            <a:off x="0" y="2113231"/>
            <a:ext cx="12187591" cy="35206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1DCB0526-AA63-46AB-A0E3-9B04DE1C3363}"/>
              </a:ext>
            </a:extLst>
          </p:cNvPr>
          <p:cNvSpPr/>
          <p:nvPr/>
        </p:nvSpPr>
        <p:spPr>
          <a:xfrm>
            <a:off x="679101" y="2342404"/>
            <a:ext cx="11508489" cy="830997"/>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1</a:t>
            </a:r>
            <a:r>
              <a:rPr lang="zh-CN" altLang="en-US" sz="2400" dirty="0">
                <a:latin typeface="仿宋" panose="02010609060101010101" pitchFamily="49" charset="-122"/>
                <a:ea typeface="仿宋" panose="02010609060101010101" pitchFamily="49" charset="-122"/>
              </a:rPr>
              <a:t>）得到输入映射对象：</a:t>
            </a:r>
            <a:endParaRPr lang="en-US" altLang="zh-CN" sz="2400" dirty="0">
              <a:latin typeface="仿宋" panose="02010609060101010101" pitchFamily="49" charset="-122"/>
              <a:ea typeface="仿宋" panose="02010609060101010101" pitchFamily="49" charset="-122"/>
            </a:endParaRPr>
          </a:p>
          <a:p>
            <a:r>
              <a:rPr lang="en-US" altLang="zh-CN" sz="2400" dirty="0">
                <a:latin typeface="仿宋" panose="02010609060101010101" pitchFamily="49" charset="-122"/>
                <a:ea typeface="仿宋" panose="02010609060101010101" pitchFamily="49" charset="-122"/>
              </a:rPr>
              <a:t> </a:t>
            </a:r>
            <a:r>
              <a:rPr lang="en-US" altLang="zh-CN" sz="2400" dirty="0" err="1">
                <a:latin typeface="仿宋" panose="02010609060101010101" pitchFamily="49" charset="-122"/>
                <a:ea typeface="仿宋" panose="02010609060101010101" pitchFamily="49" charset="-122"/>
              </a:rPr>
              <a:t>InputMap</a:t>
            </a:r>
            <a:r>
              <a:rPr lang="en-US" altLang="zh-CN" sz="2400"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inputmap</a:t>
            </a:r>
            <a:r>
              <a:rPr lang="en-US" altLang="zh-CN" sz="2400" b="1" dirty="0">
                <a:latin typeface="仿宋" panose="02010609060101010101" pitchFamily="49" charset="-122"/>
                <a:ea typeface="仿宋" panose="02010609060101010101" pitchFamily="49" charset="-122"/>
              </a:rPr>
              <a:t> = </a:t>
            </a:r>
            <a:r>
              <a:rPr lang="en-US" altLang="zh-CN" sz="2400" b="1" dirty="0" err="1">
                <a:latin typeface="仿宋" panose="02010609060101010101" pitchFamily="49" charset="-122"/>
                <a:ea typeface="仿宋" panose="02010609060101010101" pitchFamily="49" charset="-122"/>
              </a:rPr>
              <a:t>button.getInputMap</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JComponent.</a:t>
            </a:r>
            <a:r>
              <a:rPr lang="en-US" altLang="zh-CN" sz="2400" b="1" dirty="0" err="1">
                <a:solidFill>
                  <a:srgbClr val="C00000"/>
                </a:solidFill>
                <a:latin typeface="仿宋" panose="02010609060101010101" pitchFamily="49" charset="-122"/>
                <a:ea typeface="仿宋" panose="02010609060101010101" pitchFamily="49" charset="-122"/>
              </a:rPr>
              <a:t>WHEN_IN_FOCUSED_WINDOW</a:t>
            </a:r>
            <a:r>
              <a:rPr lang="en-US" altLang="zh-CN" sz="2400" b="1" dirty="0">
                <a:latin typeface="仿宋" panose="02010609060101010101" pitchFamily="49" charset="-122"/>
                <a:ea typeface="仿宋" panose="02010609060101010101" pitchFamily="49" charset="-122"/>
              </a:rPr>
              <a:t>)</a:t>
            </a:r>
          </a:p>
        </p:txBody>
      </p:sp>
      <p:sp>
        <p:nvSpPr>
          <p:cNvPr id="12" name="矩形 11">
            <a:extLst>
              <a:ext uri="{FF2B5EF4-FFF2-40B4-BE49-F238E27FC236}">
                <a16:creationId xmlns:a16="http://schemas.microsoft.com/office/drawing/2014/main" id="{89F160F7-D5E8-461F-9F3E-E5C0E9D41836}"/>
              </a:ext>
            </a:extLst>
          </p:cNvPr>
          <p:cNvSpPr/>
          <p:nvPr/>
        </p:nvSpPr>
        <p:spPr>
          <a:xfrm>
            <a:off x="679100" y="3429000"/>
            <a:ext cx="10490647" cy="830997"/>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2</a:t>
            </a:r>
            <a:r>
              <a:rPr lang="zh-CN" altLang="en-US" sz="2400" dirty="0">
                <a:latin typeface="仿宋" panose="02010609060101010101" pitchFamily="49" charset="-122"/>
                <a:ea typeface="仿宋" panose="02010609060101010101" pitchFamily="49" charset="-122"/>
              </a:rPr>
              <a:t>） 输入映射设置键盘以及对应的关键字，例如：</a:t>
            </a:r>
            <a:endParaRPr lang="en-US" altLang="zh-CN" sz="2400"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inputmap.put</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KeyStroke.getKeyStroke</a:t>
            </a:r>
            <a:r>
              <a:rPr lang="en-US" altLang="zh-CN" sz="2400" b="1" dirty="0">
                <a:latin typeface="仿宋" panose="02010609060101010101" pitchFamily="49" charset="-122"/>
                <a:ea typeface="仿宋" panose="02010609060101010101" pitchFamily="49" charset="-122"/>
              </a:rPr>
              <a:t>("A"),"dog");</a:t>
            </a:r>
            <a:endParaRPr lang="zh-CN" altLang="en-US" sz="2400" b="1" dirty="0">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66B60E63-3ADA-48D1-BDBB-FE7104D94289}"/>
              </a:ext>
            </a:extLst>
          </p:cNvPr>
          <p:cNvSpPr/>
          <p:nvPr/>
        </p:nvSpPr>
        <p:spPr>
          <a:xfrm>
            <a:off x="679100" y="4433595"/>
            <a:ext cx="11351356" cy="1200329"/>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3</a:t>
            </a:r>
            <a:r>
              <a:rPr lang="zh-CN" altLang="en-US" sz="2400" dirty="0">
                <a:latin typeface="仿宋" panose="02010609060101010101" pitchFamily="49" charset="-122"/>
                <a:ea typeface="仿宋" panose="02010609060101010101" pitchFamily="49" charset="-122"/>
              </a:rPr>
              <a:t>）按钮绑定到键盘</a:t>
            </a:r>
            <a:endParaRPr lang="en-US" altLang="zh-CN" sz="2400"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button.getActionMap</a:t>
            </a:r>
            <a:r>
              <a:rPr lang="en-US" altLang="zh-CN" sz="2400" b="1" dirty="0">
                <a:latin typeface="仿宋" panose="02010609060101010101" pitchFamily="49" charset="-122"/>
                <a:ea typeface="仿宋" panose="02010609060101010101" pitchFamily="49" charset="-122"/>
              </a:rPr>
              <a:t>(). put("</a:t>
            </a:r>
            <a:r>
              <a:rPr lang="en-US" altLang="zh-CN" sz="2400" b="1" dirty="0" err="1">
                <a:latin typeface="仿宋" panose="02010609060101010101" pitchFamily="49" charset="-122"/>
                <a:ea typeface="仿宋" panose="02010609060101010101" pitchFamily="49" charset="-122"/>
              </a:rPr>
              <a:t>dog",</a:t>
            </a:r>
            <a:r>
              <a:rPr lang="en-US" altLang="zh-CN" sz="2400" b="1" dirty="0" err="1">
                <a:solidFill>
                  <a:srgbClr val="C00000"/>
                </a:solidFill>
                <a:latin typeface="仿宋" panose="02010609060101010101" pitchFamily="49" charset="-122"/>
                <a:ea typeface="仿宋" panose="02010609060101010101" pitchFamily="49" charset="-122"/>
              </a:rPr>
              <a:t>listener</a:t>
            </a:r>
            <a:r>
              <a:rPr lang="en-US" altLang="zh-CN" sz="2400" b="1" dirty="0">
                <a:latin typeface="仿宋" panose="02010609060101010101" pitchFamily="49" charset="-122"/>
                <a:ea typeface="仿宋" panose="02010609060101010101" pitchFamily="49" charset="-122"/>
              </a:rPr>
              <a:t>);</a:t>
            </a:r>
          </a:p>
          <a:p>
            <a:r>
              <a:rPr lang="en-US" altLang="zh-CN" sz="2400" dirty="0">
                <a:latin typeface="仿宋" panose="02010609060101010101" pitchFamily="49" charset="-122"/>
                <a:ea typeface="仿宋" panose="02010609060101010101" pitchFamily="49" charset="-122"/>
              </a:rPr>
              <a:t> </a:t>
            </a:r>
            <a:r>
              <a:rPr lang="zh-CN" altLang="zh-CN" sz="2400" dirty="0">
                <a:latin typeface="仿宋" panose="02010609060101010101" pitchFamily="49" charset="-122"/>
                <a:ea typeface="仿宋" panose="02010609060101010101" pitchFamily="49" charset="-122"/>
              </a:rPr>
              <a:t>实现单击键盘上的键通知监视器的过程</a:t>
            </a:r>
            <a:r>
              <a:rPr lang="en-US" altLang="zh-CN" sz="2400" dirty="0">
                <a:latin typeface="仿宋" panose="02010609060101010101" pitchFamily="49" charset="-122"/>
                <a:ea typeface="仿宋" panose="02010609060101010101" pitchFamily="49" charset="-122"/>
              </a:rPr>
              <a:t>.</a:t>
            </a:r>
            <a:endParaRPr lang="zh-CN" altLang="en-US" sz="2400" dirty="0">
              <a:latin typeface="仿宋" panose="02010609060101010101" pitchFamily="49" charset="-122"/>
              <a:ea typeface="仿宋" panose="02010609060101010101" pitchFamily="49" charset="-122"/>
            </a:endParaRPr>
          </a:p>
        </p:txBody>
      </p:sp>
      <p:sp>
        <p:nvSpPr>
          <p:cNvPr id="17" name="文本框 16">
            <a:extLst>
              <a:ext uri="{FF2B5EF4-FFF2-40B4-BE49-F238E27FC236}">
                <a16:creationId xmlns:a16="http://schemas.microsoft.com/office/drawing/2014/main" id="{10400A07-B987-4468-B0C0-FC111262A90A}"/>
              </a:ext>
            </a:extLst>
          </p:cNvPr>
          <p:cNvSpPr txBox="1"/>
          <p:nvPr/>
        </p:nvSpPr>
        <p:spPr>
          <a:xfrm>
            <a:off x="1295121" y="1583891"/>
            <a:ext cx="5138224" cy="461665"/>
          </a:xfrm>
          <a:prstGeom prst="rect">
            <a:avLst/>
          </a:prstGeom>
          <a:noFill/>
        </p:spPr>
        <p:txBody>
          <a:bodyPr wrap="square">
            <a:spAutoFit/>
          </a:bodyPr>
          <a:lstStyle/>
          <a:p>
            <a:r>
              <a:rPr lang="zh-CN" altLang="en-US" sz="2400" b="1" dirty="0">
                <a:latin typeface="仿宋" panose="02010609060101010101" pitchFamily="49" charset="-122"/>
                <a:ea typeface="仿宋" panose="02010609060101010101" pitchFamily="49" charset="-122"/>
              </a:rPr>
              <a:t>指定监视器的步骤如下：</a:t>
            </a:r>
          </a:p>
        </p:txBody>
      </p:sp>
      <p:sp>
        <p:nvSpPr>
          <p:cNvPr id="18" name="文本框 17">
            <a:extLst>
              <a:ext uri="{FF2B5EF4-FFF2-40B4-BE49-F238E27FC236}">
                <a16:creationId xmlns:a16="http://schemas.microsoft.com/office/drawing/2014/main" id="{4324D2C4-C939-414C-9A27-561B15C5866B}"/>
              </a:ext>
            </a:extLst>
          </p:cNvPr>
          <p:cNvSpPr txBox="1"/>
          <p:nvPr/>
        </p:nvSpPr>
        <p:spPr>
          <a:xfrm>
            <a:off x="3263402" y="5889523"/>
            <a:ext cx="7639059" cy="461665"/>
          </a:xfrm>
          <a:prstGeom prst="rect">
            <a:avLst/>
          </a:prstGeom>
          <a:noFill/>
        </p:spPr>
        <p:txBody>
          <a:bodyPr wrap="square">
            <a:spAutoFit/>
          </a:bodyPr>
          <a:lstStyle/>
          <a:p>
            <a:r>
              <a:rPr lang="zh-CN" altLang="en-US" sz="2400" b="1" dirty="0">
                <a:latin typeface="仿宋" panose="02010609060101010101" pitchFamily="49" charset="-122"/>
                <a:ea typeface="仿宋" panose="02010609060101010101" pitchFamily="49" charset="-122"/>
              </a:rPr>
              <a:t>假设 </a:t>
            </a:r>
            <a:r>
              <a:rPr lang="en-US" altLang="zh-CN" sz="2400" b="1" dirty="0">
                <a:latin typeface="仿宋" panose="02010609060101010101" pitchFamily="49" charset="-122"/>
                <a:ea typeface="仿宋" panose="02010609060101010101" pitchFamily="49" charset="-122"/>
              </a:rPr>
              <a:t> </a:t>
            </a:r>
            <a:r>
              <a:rPr lang="en-US" altLang="zh-CN" sz="2400" b="1" dirty="0">
                <a:solidFill>
                  <a:srgbClr val="C00000"/>
                </a:solidFill>
                <a:latin typeface="仿宋" panose="02010609060101010101" pitchFamily="49" charset="-122"/>
                <a:ea typeface="仿宋" panose="02010609060101010101" pitchFamily="49" charset="-122"/>
              </a:rPr>
              <a:t>listener </a:t>
            </a:r>
            <a:r>
              <a:rPr lang="zh-CN" altLang="zh-CN" sz="2400" b="1" dirty="0">
                <a:latin typeface="仿宋" panose="02010609060101010101" pitchFamily="49" charset="-122"/>
                <a:ea typeface="仿宋" panose="02010609060101010101" pitchFamily="49" charset="-122"/>
              </a:rPr>
              <a:t>是</a:t>
            </a:r>
            <a:r>
              <a:rPr lang="en-US" altLang="zh-CN" sz="2400" b="1" dirty="0" err="1">
                <a:latin typeface="仿宋" panose="02010609060101010101" pitchFamily="49" charset="-122"/>
                <a:ea typeface="仿宋" panose="02010609060101010101" pitchFamily="49" charset="-122"/>
              </a:rPr>
              <a:t>AbstractAction</a:t>
            </a:r>
            <a:r>
              <a:rPr lang="zh-CN" altLang="zh-CN" sz="2400" b="1" dirty="0">
                <a:latin typeface="仿宋" panose="02010609060101010101" pitchFamily="49" charset="-122"/>
                <a:ea typeface="仿宋" panose="02010609060101010101" pitchFamily="49" charset="-122"/>
              </a:rPr>
              <a:t>类的子类的实例</a:t>
            </a:r>
            <a:endParaRPr lang="zh-CN" altLang="en-US"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94310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按钮绑定到键盘</a:t>
              </a:r>
            </a:p>
          </p:txBody>
        </p:sp>
      </p:grpSp>
      <p:sp>
        <p:nvSpPr>
          <p:cNvPr id="7" name="矩形 6">
            <a:extLst>
              <a:ext uri="{FF2B5EF4-FFF2-40B4-BE49-F238E27FC236}">
                <a16:creationId xmlns:a16="http://schemas.microsoft.com/office/drawing/2014/main" id="{CC4CD29D-EF24-4ADF-AD6C-606D01FBE1F1}"/>
              </a:ext>
            </a:extLst>
          </p:cNvPr>
          <p:cNvSpPr/>
          <p:nvPr/>
        </p:nvSpPr>
        <p:spPr>
          <a:xfrm>
            <a:off x="0" y="2113231"/>
            <a:ext cx="12187591" cy="35206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66B60E63-3ADA-48D1-BDBB-FE7104D94289}"/>
              </a:ext>
            </a:extLst>
          </p:cNvPr>
          <p:cNvSpPr/>
          <p:nvPr/>
        </p:nvSpPr>
        <p:spPr>
          <a:xfrm>
            <a:off x="1143317" y="2919470"/>
            <a:ext cx="8082472" cy="954107"/>
          </a:xfrm>
          <a:prstGeom prst="rect">
            <a:avLst/>
          </a:prstGeom>
        </p:spPr>
        <p:txBody>
          <a:bodyPr wrap="square">
            <a:spAutoFit/>
          </a:bodyPr>
          <a:lstStyle/>
          <a:p>
            <a:r>
              <a:rPr lang="zh-CN" altLang="en-US" sz="2800" b="1" dirty="0">
                <a:latin typeface="仿宋" panose="02010609060101010101" pitchFamily="49" charset="-122"/>
                <a:ea typeface="仿宋" panose="02010609060101010101" pitchFamily="49" charset="-122"/>
                <a:hlinkClick r:id="rId2" action="ppaction://hlinkfile"/>
              </a:rPr>
              <a:t>下例中</a:t>
            </a:r>
            <a:r>
              <a:rPr lang="zh-CN" altLang="en-US" sz="2800" b="1" dirty="0">
                <a:latin typeface="仿宋" panose="02010609060101010101" pitchFamily="49" charset="-122"/>
                <a:ea typeface="仿宋" panose="02010609060101010101" pitchFamily="49" charset="-122"/>
              </a:rPr>
              <a:t>，将</a:t>
            </a:r>
            <a:r>
              <a:rPr lang="zh-CN" altLang="zh-CN" sz="2800" b="1" dirty="0">
                <a:latin typeface="仿宋" panose="02010609060101010101" pitchFamily="49" charset="-122"/>
                <a:ea typeface="仿宋" panose="02010609060101010101" pitchFamily="49" charset="-122"/>
              </a:rPr>
              <a:t>按钮</a:t>
            </a:r>
            <a:r>
              <a:rPr lang="zh-CN" altLang="en-US" sz="2800" b="1" dirty="0">
                <a:latin typeface="仿宋" panose="02010609060101010101" pitchFamily="49" charset="-122"/>
                <a:ea typeface="仿宋" panose="02010609060101010101" pitchFamily="49" charset="-122"/>
              </a:rPr>
              <a:t>的单击绑定到</a:t>
            </a:r>
            <a:r>
              <a:rPr lang="zh-CN" altLang="zh-CN" sz="2800" b="1" dirty="0">
                <a:latin typeface="仿宋" panose="02010609060101010101" pitchFamily="49" charset="-122"/>
                <a:ea typeface="仿宋" panose="02010609060101010101" pitchFamily="49" charset="-122"/>
              </a:rPr>
              <a:t>键盘的</a:t>
            </a:r>
            <a:r>
              <a:rPr lang="en-US" altLang="zh-CN" sz="2800" b="1" dirty="0">
                <a:latin typeface="仿宋" panose="02010609060101010101" pitchFamily="49" charset="-122"/>
                <a:ea typeface="仿宋" panose="02010609060101010101" pitchFamily="49" charset="-122"/>
              </a:rPr>
              <a:t>’A’</a:t>
            </a:r>
            <a:r>
              <a:rPr lang="zh-CN" altLang="zh-CN" sz="2800" b="1" dirty="0">
                <a:latin typeface="仿宋" panose="02010609060101010101" pitchFamily="49" charset="-122"/>
                <a:ea typeface="仿宋" panose="02010609060101010101" pitchFamily="49" charset="-122"/>
              </a:rPr>
              <a:t>键</a:t>
            </a:r>
            <a:r>
              <a:rPr lang="zh-CN" altLang="en-US" sz="2800" b="1" dirty="0">
                <a:latin typeface="仿宋" panose="02010609060101010101" pitchFamily="49" charset="-122"/>
                <a:ea typeface="仿宋" panose="02010609060101010101" pitchFamily="49" charset="-122"/>
              </a:rPr>
              <a:t>的击键</a:t>
            </a:r>
            <a:r>
              <a:rPr lang="zh-CN" altLang="zh-CN" sz="2800" b="1" dirty="0">
                <a:latin typeface="仿宋" panose="02010609060101010101" pitchFamily="49" charset="-122"/>
                <a:ea typeface="仿宋" panose="02010609060101010101" pitchFamily="49" charset="-122"/>
              </a:rPr>
              <a:t>，</a:t>
            </a:r>
            <a:r>
              <a:rPr lang="zh-CN" altLang="en-US" sz="2800" b="1" dirty="0">
                <a:latin typeface="仿宋" panose="02010609060101010101" pitchFamily="49" charset="-122"/>
                <a:ea typeface="仿宋" panose="02010609060101010101" pitchFamily="49" charset="-122"/>
              </a:rPr>
              <a:t>单击按钮或击</a:t>
            </a:r>
            <a:r>
              <a:rPr lang="en-US" altLang="zh-CN" sz="2800" b="1" dirty="0">
                <a:latin typeface="仿宋" panose="02010609060101010101" pitchFamily="49" charset="-122"/>
                <a:ea typeface="仿宋" panose="02010609060101010101" pitchFamily="49" charset="-122"/>
              </a:rPr>
              <a:t>’A’</a:t>
            </a:r>
            <a:r>
              <a:rPr lang="zh-CN" altLang="en-US" sz="2800" b="1" dirty="0">
                <a:latin typeface="仿宋" panose="02010609060101010101" pitchFamily="49" charset="-122"/>
                <a:ea typeface="仿宋" panose="02010609060101010101" pitchFamily="49" charset="-122"/>
              </a:rPr>
              <a:t>键时，</a:t>
            </a:r>
            <a:r>
              <a:rPr lang="zh-CN" altLang="zh-CN" sz="2800" b="1" dirty="0">
                <a:latin typeface="仿宋" panose="02010609060101010101" pitchFamily="49" charset="-122"/>
                <a:ea typeface="仿宋" panose="02010609060101010101" pitchFamily="49" charset="-122"/>
              </a:rPr>
              <a:t>程序</a:t>
            </a:r>
            <a:r>
              <a:rPr lang="zh-CN" altLang="en-US" sz="2800" b="1" dirty="0">
                <a:latin typeface="仿宋" panose="02010609060101010101" pitchFamily="49" charset="-122"/>
                <a:ea typeface="仿宋" panose="02010609060101010101" pitchFamily="49" charset="-122"/>
              </a:rPr>
              <a:t>都</a:t>
            </a:r>
            <a:r>
              <a:rPr lang="zh-CN" altLang="zh-CN" sz="2800" b="1" dirty="0">
                <a:latin typeface="仿宋" panose="02010609060101010101" pitchFamily="49" charset="-122"/>
                <a:ea typeface="仿宋" panose="02010609060101010101" pitchFamily="49" charset="-122"/>
              </a:rPr>
              <a:t>将移动按钮</a:t>
            </a:r>
            <a:endParaRPr lang="zh-CN" altLang="en-US" sz="28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4020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800" b="1" dirty="0">
                  <a:solidFill>
                    <a:schemeClr val="tx1">
                      <a:lumMod val="95000"/>
                      <a:lumOff val="5000"/>
                    </a:schemeClr>
                  </a:solidFill>
                  <a:latin typeface="仿宋" panose="02010609060101010101" pitchFamily="49" charset="-122"/>
                  <a:ea typeface="仿宋" panose="02010609060101010101" pitchFamily="49" charset="-122"/>
                </a:rPr>
                <a:t>Actions</a:t>
              </a:r>
              <a:endParaRPr lang="zh-CN" altLang="en-US" sz="28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7" name="矩形 6">
            <a:extLst>
              <a:ext uri="{FF2B5EF4-FFF2-40B4-BE49-F238E27FC236}">
                <a16:creationId xmlns:a16="http://schemas.microsoft.com/office/drawing/2014/main" id="{CC4CD29D-EF24-4ADF-AD6C-606D01FBE1F1}"/>
              </a:ext>
            </a:extLst>
          </p:cNvPr>
          <p:cNvSpPr/>
          <p:nvPr/>
        </p:nvSpPr>
        <p:spPr>
          <a:xfrm>
            <a:off x="0" y="2113231"/>
            <a:ext cx="12187591" cy="35206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Rectangle 2">
            <a:extLst>
              <a:ext uri="{FF2B5EF4-FFF2-40B4-BE49-F238E27FC236}">
                <a16:creationId xmlns:a16="http://schemas.microsoft.com/office/drawing/2014/main" id="{B5A58701-365B-47BA-AED5-E34415BF7030}"/>
              </a:ext>
            </a:extLst>
          </p:cNvPr>
          <p:cNvSpPr>
            <a:spLocks noChangeArrowheads="1"/>
          </p:cNvSpPr>
          <p:nvPr/>
        </p:nvSpPr>
        <p:spPr bwMode="auto">
          <a:xfrm>
            <a:off x="407963" y="2064398"/>
            <a:ext cx="1156364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is common to have multiple ways to activate the same command. The user can choose a certain function through a menu, a keystroke, or a button on a toolbar. This is easy to achieve in the AWT event model: </a:t>
            </a:r>
            <a:r>
              <a:rPr kumimoji="0" lang="zh-CN" altLang="zh-C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link all events to the same listener</a:t>
            </a: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example, suppose blueAction is an action listener whose actionPerformed method changes the background color to blue. You can attach the same object as a listener to several event sources:</a:t>
            </a:r>
          </a:p>
          <a:p>
            <a:pPr marL="800100" lvl="1" indent="-342900" eaLnBrk="0" fontAlgn="base" hangingPunct="0">
              <a:spcBef>
                <a:spcPct val="0"/>
              </a:spcBef>
              <a:spcAft>
                <a:spcPct val="0"/>
              </a:spcAft>
              <a:buFont typeface="Wingdings" panose="05000000000000000000" pitchFamily="2" charset="2"/>
              <a:buChar char="ü"/>
            </a:pP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toolbar button labeled "Blue"</a:t>
            </a:r>
          </a:p>
          <a:p>
            <a:pPr marL="800100" lvl="1" indent="-342900" eaLnBrk="0" fontAlgn="base" hangingPunct="0">
              <a:spcBef>
                <a:spcPct val="0"/>
              </a:spcBef>
              <a:spcAft>
                <a:spcPct val="0"/>
              </a:spcAft>
              <a:buFont typeface="Wingdings" panose="05000000000000000000" pitchFamily="2" charset="2"/>
              <a:buChar char="ü"/>
            </a:pP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menu item labeled "Blue"</a:t>
            </a:r>
          </a:p>
          <a:p>
            <a:pPr marL="800100" lvl="1" indent="-342900" eaLnBrk="0" fontAlgn="base" hangingPunct="0">
              <a:spcBef>
                <a:spcPct val="0"/>
              </a:spcBef>
              <a:spcAft>
                <a:spcPct val="0"/>
              </a:spcAft>
              <a:buFont typeface="Wingdings" panose="05000000000000000000" pitchFamily="2" charset="2"/>
              <a:buChar char="ü"/>
            </a:pP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keystroke CTRL+B</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989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800" b="1" dirty="0">
                  <a:solidFill>
                    <a:schemeClr val="tx1">
                      <a:lumMod val="95000"/>
                      <a:lumOff val="5000"/>
                    </a:schemeClr>
                  </a:solidFill>
                  <a:latin typeface="仿宋" panose="02010609060101010101" pitchFamily="49" charset="-122"/>
                  <a:ea typeface="仿宋" panose="02010609060101010101" pitchFamily="49" charset="-122"/>
                </a:rPr>
                <a:t>Actions</a:t>
              </a:r>
              <a:endParaRPr lang="zh-CN" altLang="en-US" sz="28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7" name="矩形 6">
            <a:extLst>
              <a:ext uri="{FF2B5EF4-FFF2-40B4-BE49-F238E27FC236}">
                <a16:creationId xmlns:a16="http://schemas.microsoft.com/office/drawing/2014/main" id="{CC4CD29D-EF24-4ADF-AD6C-606D01FBE1F1}"/>
              </a:ext>
            </a:extLst>
          </p:cNvPr>
          <p:cNvSpPr/>
          <p:nvPr/>
        </p:nvSpPr>
        <p:spPr>
          <a:xfrm>
            <a:off x="0" y="2113231"/>
            <a:ext cx="12187591" cy="35206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Rectangle 2">
            <a:extLst>
              <a:ext uri="{FF2B5EF4-FFF2-40B4-BE49-F238E27FC236}">
                <a16:creationId xmlns:a16="http://schemas.microsoft.com/office/drawing/2014/main" id="{B5A58701-365B-47BA-AED5-E34415BF7030}"/>
              </a:ext>
            </a:extLst>
          </p:cNvPr>
          <p:cNvSpPr>
            <a:spLocks noChangeArrowheads="1"/>
          </p:cNvSpPr>
          <p:nvPr/>
        </p:nvSpPr>
        <p:spPr bwMode="auto">
          <a:xfrm>
            <a:off x="400643" y="2021793"/>
            <a:ext cx="1170183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Then the color change command is handled in a uniform way, no matter whether it was caused by a button click, a menu selection, or a key press.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Swing package provides a very useful mechanism to encapsulate commands and to attach them to multiple event sources: the Action interface. An action is an object that encapsulates</a:t>
            </a:r>
            <a:r>
              <a:rPr lang="en-US" altLang="zh-CN" sz="2400" dirty="0">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ü"/>
            </a:pPr>
            <a:r>
              <a:rPr lang="en-US" altLang="zh-CN" sz="2400" dirty="0">
                <a:latin typeface="Times New Roman" panose="02020603050405020304" pitchFamily="18" charset="0"/>
                <a:cs typeface="Times New Roman" panose="02020603050405020304" pitchFamily="18" charset="0"/>
              </a:rPr>
              <a:t>A description of the command (as a text string and an optional icon); and</a:t>
            </a:r>
          </a:p>
          <a:p>
            <a:pPr marL="800100" lvl="1" indent="-342900">
              <a:buFont typeface="Wingdings" panose="05000000000000000000" pitchFamily="2" charset="2"/>
              <a:buChar char="ü"/>
            </a:pPr>
            <a:r>
              <a:rPr lang="en-US" altLang="zh-CN" sz="2400" dirty="0">
                <a:latin typeface="Times New Roman" panose="02020603050405020304" pitchFamily="18" charset="0"/>
                <a:cs typeface="Times New Roman" panose="02020603050405020304" pitchFamily="18" charset="0"/>
              </a:rPr>
              <a:t>Parameters that are necessary to carry out the command (such as the requested color in our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28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3792" y="2210084"/>
            <a:ext cx="12187591" cy="32758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容器类</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Container</a:t>
              </a:r>
              <a:r>
                <a:rPr lang="zh-CN" altLang="en-US" sz="2400" b="1" dirty="0">
                  <a:solidFill>
                    <a:schemeClr val="tx1"/>
                  </a:solidFill>
                  <a:latin typeface="仿宋" panose="02010609060101010101" pitchFamily="49" charset="-122"/>
                  <a:ea typeface="仿宋" panose="02010609060101010101" pitchFamily="49" charset="-122"/>
                </a:rPr>
                <a:t>和组件类</a:t>
              </a:r>
              <a:r>
                <a:rPr lang="en-US" altLang="zh-CN" sz="2400" b="1" dirty="0">
                  <a:solidFill>
                    <a:schemeClr val="tx1"/>
                  </a:solidFill>
                  <a:latin typeface="仿宋" panose="02010609060101010101" pitchFamily="49" charset="-122"/>
                  <a:ea typeface="仿宋" panose="02010609060101010101" pitchFamily="49" charset="-122"/>
                </a:rPr>
                <a:t>Component</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27" name="Rectangle 3">
            <a:extLst>
              <a:ext uri="{FF2B5EF4-FFF2-40B4-BE49-F238E27FC236}">
                <a16:creationId xmlns:a16="http://schemas.microsoft.com/office/drawing/2014/main" id="{38E29156-D93F-45AE-8DB1-F972DE30B46E}"/>
              </a:ext>
            </a:extLst>
          </p:cNvPr>
          <p:cNvSpPr txBox="1">
            <a:spLocks noChangeArrowheads="1"/>
          </p:cNvSpPr>
          <p:nvPr/>
        </p:nvSpPr>
        <p:spPr>
          <a:xfrm>
            <a:off x="310811" y="2491574"/>
            <a:ext cx="11570376" cy="39338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b="1" dirty="0">
                <a:latin typeface="仿宋" panose="02010609060101010101" pitchFamily="49" charset="-122"/>
                <a:ea typeface="仿宋" panose="02010609060101010101" pitchFamily="49" charset="-122"/>
              </a:rPr>
              <a:t>    Java</a:t>
            </a:r>
            <a:r>
              <a:rPr lang="zh-CN" altLang="en-US" b="1" dirty="0">
                <a:latin typeface="仿宋" panose="02010609060101010101" pitchFamily="49" charset="-122"/>
                <a:ea typeface="仿宋" panose="02010609060101010101" pitchFamily="49" charset="-122"/>
              </a:rPr>
              <a:t>把由</a:t>
            </a:r>
            <a:r>
              <a:rPr lang="en-US" altLang="zh-CN" b="1" dirty="0">
                <a:latin typeface="仿宋" panose="02010609060101010101" pitchFamily="49" charset="-122"/>
                <a:ea typeface="仿宋" panose="02010609060101010101" pitchFamily="49" charset="-122"/>
              </a:rPr>
              <a:t>Component</a:t>
            </a:r>
            <a:r>
              <a:rPr lang="zh-CN" altLang="en-US" b="1" dirty="0">
                <a:latin typeface="仿宋" panose="02010609060101010101" pitchFamily="49" charset="-122"/>
                <a:ea typeface="仿宋" panose="02010609060101010101" pitchFamily="49" charset="-122"/>
              </a:rPr>
              <a:t>类的子类或间接子类创建的对象称为一个组件</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把由</a:t>
            </a:r>
            <a:r>
              <a:rPr lang="en-US" altLang="zh-CN" b="1" dirty="0">
                <a:latin typeface="仿宋" panose="02010609060101010101" pitchFamily="49" charset="-122"/>
                <a:ea typeface="仿宋" panose="02010609060101010101" pitchFamily="49" charset="-122"/>
              </a:rPr>
              <a:t>Container</a:t>
            </a:r>
            <a:r>
              <a:rPr lang="zh-CN" altLang="en-US" b="1" dirty="0">
                <a:latin typeface="仿宋" panose="02010609060101010101" pitchFamily="49" charset="-122"/>
                <a:ea typeface="仿宋" panose="02010609060101010101" pitchFamily="49" charset="-122"/>
              </a:rPr>
              <a:t>的子类或间接子类创建的对象称为一个容器。</a:t>
            </a:r>
          </a:p>
          <a:p>
            <a:pPr algn="just">
              <a:buFont typeface="Wingdings" panose="05000000000000000000" pitchFamily="2" charset="2"/>
              <a:buNone/>
            </a:pPr>
            <a:r>
              <a:rPr lang="zh-CN" altLang="en-US" b="1" dirty="0">
                <a:latin typeface="仿宋" panose="02010609060101010101" pitchFamily="49" charset="-122"/>
                <a:ea typeface="仿宋" panose="02010609060101010101" pitchFamily="49" charset="-122"/>
              </a:rPr>
              <a:t> </a:t>
            </a:r>
            <a:r>
              <a:rPr lang="zh-CN" altLang="en-US" b="1" dirty="0">
                <a:solidFill>
                  <a:srgbClr val="FF3399"/>
                </a:solidFill>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 可以向容器添加组件。</a:t>
            </a:r>
            <a:r>
              <a:rPr lang="en-US" altLang="zh-CN" b="1" dirty="0">
                <a:latin typeface="仿宋" panose="02010609060101010101" pitchFamily="49" charset="-122"/>
                <a:ea typeface="仿宋" panose="02010609060101010101" pitchFamily="49" charset="-122"/>
              </a:rPr>
              <a:t>Container</a:t>
            </a:r>
            <a:r>
              <a:rPr lang="zh-CN" altLang="en-US" b="1" dirty="0">
                <a:latin typeface="仿宋" panose="02010609060101010101" pitchFamily="49" charset="-122"/>
                <a:ea typeface="仿宋" panose="02010609060101010101" pitchFamily="49" charset="-122"/>
              </a:rPr>
              <a:t>类提供了一个</a:t>
            </a:r>
            <a:r>
              <a:rPr lang="en-US" altLang="zh-CN" b="1" dirty="0">
                <a:latin typeface="仿宋" panose="02010609060101010101" pitchFamily="49" charset="-122"/>
                <a:ea typeface="仿宋" panose="02010609060101010101" pitchFamily="49" charset="-122"/>
              </a:rPr>
              <a:t>public</a:t>
            </a:r>
            <a:r>
              <a:rPr lang="zh-CN" altLang="en-US" b="1" dirty="0">
                <a:latin typeface="仿宋" panose="02010609060101010101" pitchFamily="49" charset="-122"/>
                <a:ea typeface="仿宋" panose="02010609060101010101" pitchFamily="49" charset="-122"/>
              </a:rPr>
              <a:t>方法</a:t>
            </a:r>
            <a:r>
              <a:rPr lang="en-US" altLang="zh-CN" b="1" dirty="0">
                <a:latin typeface="仿宋" panose="02010609060101010101" pitchFamily="49" charset="-122"/>
                <a:ea typeface="仿宋" panose="02010609060101010101" pitchFamily="49" charset="-122"/>
              </a:rPr>
              <a:t>add()</a:t>
            </a:r>
            <a:r>
              <a:rPr lang="zh-CN" altLang="en-US" b="1" dirty="0">
                <a:latin typeface="仿宋" panose="02010609060101010101" pitchFamily="49" charset="-122"/>
                <a:ea typeface="仿宋" panose="02010609060101010101" pitchFamily="49" charset="-122"/>
              </a:rPr>
              <a:t>，一个容器可以调用这个方法将组件添加到该容器中。</a:t>
            </a:r>
          </a:p>
          <a:p>
            <a:pPr algn="just">
              <a:buFont typeface="Wingdings" panose="05000000000000000000" pitchFamily="2" charset="2"/>
              <a:buNone/>
            </a:pPr>
            <a:r>
              <a:rPr lang="zh-CN" altLang="en-US" b="1" dirty="0">
                <a:latin typeface="仿宋" panose="02010609060101010101" pitchFamily="49" charset="-122"/>
                <a:ea typeface="仿宋" panose="02010609060101010101" pitchFamily="49" charset="-122"/>
              </a:rPr>
              <a:t> </a:t>
            </a:r>
            <a:r>
              <a:rPr lang="zh-CN" altLang="en-US" b="1" dirty="0">
                <a:solidFill>
                  <a:srgbClr val="FF3399"/>
                </a:solidFill>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调用</a:t>
            </a:r>
            <a:r>
              <a:rPr lang="en-US" altLang="zh-CN" b="1" dirty="0" err="1">
                <a:latin typeface="仿宋" panose="02010609060101010101" pitchFamily="49" charset="-122"/>
                <a:ea typeface="仿宋" panose="02010609060101010101" pitchFamily="49" charset="-122"/>
              </a:rPr>
              <a:t>removeAll</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方法可以移掉容器中的全部组件，调用</a:t>
            </a:r>
            <a:r>
              <a:rPr lang="en-US" altLang="zh-CN" b="1" dirty="0">
                <a:latin typeface="仿宋" panose="02010609060101010101" pitchFamily="49" charset="-122"/>
                <a:ea typeface="仿宋" panose="02010609060101010101" pitchFamily="49" charset="-122"/>
              </a:rPr>
              <a:t>remove(Component c)</a:t>
            </a:r>
            <a:r>
              <a:rPr lang="zh-CN" altLang="en-US" b="1" dirty="0">
                <a:latin typeface="仿宋" panose="02010609060101010101" pitchFamily="49" charset="-122"/>
                <a:ea typeface="仿宋" panose="02010609060101010101" pitchFamily="49" charset="-122"/>
              </a:rPr>
              <a:t>方法可以移掉容器中参数指定的组件。</a:t>
            </a:r>
            <a:r>
              <a:rPr lang="zh-CN" altLang="en-US" b="1" dirty="0">
                <a:solidFill>
                  <a:srgbClr val="FF3399"/>
                </a:solidFill>
                <a:latin typeface="仿宋" panose="02010609060101010101" pitchFamily="49" charset="-122"/>
                <a:ea typeface="仿宋" panose="02010609060101010101" pitchFamily="49" charset="-122"/>
              </a:rPr>
              <a:t> </a:t>
            </a:r>
            <a:endParaRPr lang="zh-CN" altLang="en-US"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20692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7">
                                            <p:txEl>
                                              <p:pRg st="0" end="0"/>
                                            </p:txEl>
                                          </p:spTgt>
                                        </p:tgtEl>
                                        <p:attrNameLst>
                                          <p:attrName>style.visibility</p:attrName>
                                        </p:attrNameLst>
                                      </p:cBhvr>
                                      <p:to>
                                        <p:strVal val="visible"/>
                                      </p:to>
                                    </p:set>
                                    <p:anim calcmode="lin" valueType="num">
                                      <p:cBhvr additive="base">
                                        <p:cTn id="20"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7">
                                            <p:txEl>
                                              <p:pRg st="1" end="1"/>
                                            </p:txEl>
                                          </p:spTgt>
                                        </p:tgtEl>
                                        <p:attrNameLst>
                                          <p:attrName>style.visibility</p:attrName>
                                        </p:attrNameLst>
                                      </p:cBhvr>
                                      <p:to>
                                        <p:strVal val="visible"/>
                                      </p:to>
                                    </p:set>
                                    <p:anim calcmode="lin" valueType="num">
                                      <p:cBhvr additive="base">
                                        <p:cTn id="26" dur="500" fill="hold"/>
                                        <p:tgtEl>
                                          <p:spTgt spid="27">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7">
                                            <p:txEl>
                                              <p:pRg st="2" end="2"/>
                                            </p:txEl>
                                          </p:spTgt>
                                        </p:tgtEl>
                                        <p:attrNameLst>
                                          <p:attrName>style.visibility</p:attrName>
                                        </p:attrNameLst>
                                      </p:cBhvr>
                                      <p:to>
                                        <p:strVal val="visible"/>
                                      </p:to>
                                    </p:set>
                                    <p:anim calcmode="lin" valueType="num">
                                      <p:cBhvr additive="base">
                                        <p:cTn id="32" dur="500" fill="hold"/>
                                        <p:tgtEl>
                                          <p:spTgt spid="27">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800" b="1" dirty="0">
                  <a:solidFill>
                    <a:schemeClr val="tx1">
                      <a:lumMod val="95000"/>
                      <a:lumOff val="5000"/>
                    </a:schemeClr>
                  </a:solidFill>
                  <a:latin typeface="仿宋" panose="02010609060101010101" pitchFamily="49" charset="-122"/>
                  <a:ea typeface="仿宋" panose="02010609060101010101" pitchFamily="49" charset="-122"/>
                </a:rPr>
                <a:t>Actions</a:t>
              </a:r>
              <a:endParaRPr lang="zh-CN" altLang="en-US" sz="28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7" name="矩形 6">
            <a:extLst>
              <a:ext uri="{FF2B5EF4-FFF2-40B4-BE49-F238E27FC236}">
                <a16:creationId xmlns:a16="http://schemas.microsoft.com/office/drawing/2014/main" id="{CC4CD29D-EF24-4ADF-AD6C-606D01FBE1F1}"/>
              </a:ext>
            </a:extLst>
          </p:cNvPr>
          <p:cNvSpPr/>
          <p:nvPr/>
        </p:nvSpPr>
        <p:spPr>
          <a:xfrm>
            <a:off x="0" y="2113231"/>
            <a:ext cx="12187591" cy="35206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Rectangle 2">
            <a:extLst>
              <a:ext uri="{FF2B5EF4-FFF2-40B4-BE49-F238E27FC236}">
                <a16:creationId xmlns:a16="http://schemas.microsoft.com/office/drawing/2014/main" id="{B5A58701-365B-47BA-AED5-E34415BF7030}"/>
              </a:ext>
            </a:extLst>
          </p:cNvPr>
          <p:cNvSpPr>
            <a:spLocks noChangeArrowheads="1"/>
          </p:cNvSpPr>
          <p:nvPr/>
        </p:nvSpPr>
        <p:spPr bwMode="auto">
          <a:xfrm>
            <a:off x="400643" y="2071249"/>
            <a:ext cx="1170183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The Action interface has the following methods:</a:t>
            </a:r>
          </a:p>
          <a:p>
            <a:pPr marL="800100" lvl="1" indent="-342900" eaLnBrk="0" fontAlgn="base" hangingPunct="0">
              <a:spcBef>
                <a:spcPct val="0"/>
              </a:spcBef>
              <a:spcAft>
                <a:spcPct val="0"/>
              </a:spcAft>
              <a:buFont typeface="Wingdings" panose="05000000000000000000" pitchFamily="2" charset="2"/>
              <a:buChar char="ü"/>
            </a:pPr>
            <a:r>
              <a:rPr kumimoji="0" lang="zh-CN" altLang="zh-CN" sz="2400" b="0"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void </a:t>
            </a:r>
            <a:r>
              <a:rPr kumimoji="0" lang="zh-CN" altLang="zh-CN" sz="2400" b="1" i="1"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actionPerformed</a:t>
            </a:r>
            <a:r>
              <a:rPr kumimoji="0" lang="zh-CN" altLang="zh-CN" sz="2400" b="0"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(ActionEvent event) </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p>
            <a:pPr marL="800100" lvl="1" indent="-342900" eaLnBrk="0" fontAlgn="base" hangingPunct="0">
              <a:spcBef>
                <a:spcPct val="0"/>
              </a:spcBef>
              <a:spcAft>
                <a:spcPct val="0"/>
              </a:spcAft>
              <a:buFont typeface="Wingdings" panose="05000000000000000000" pitchFamily="2" charset="2"/>
              <a:buChar char="ü"/>
            </a:pPr>
            <a:r>
              <a:rPr kumimoji="0" lang="zh-CN" altLang="zh-CN" sz="2400" b="0"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void </a:t>
            </a:r>
            <a:r>
              <a:rPr lang="zh-CN" altLang="zh-CN" sz="2400" b="1" i="1" dirty="0">
                <a:latin typeface="Times New Roman" panose="02020603050405020304" pitchFamily="18" charset="0"/>
                <a:ea typeface="仿宋" panose="02010609060101010101" pitchFamily="49" charset="-122"/>
                <a:cs typeface="Times New Roman" panose="02020603050405020304" pitchFamily="18" charset="0"/>
              </a:rPr>
              <a:t>setEnabled</a:t>
            </a:r>
            <a:r>
              <a:rPr kumimoji="0" lang="zh-CN" altLang="zh-CN" sz="2400" b="0"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(boolean b) </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p>
            <a:pPr marL="800100" lvl="1" indent="-342900" eaLnBrk="0" fontAlgn="base" hangingPunct="0">
              <a:spcBef>
                <a:spcPct val="0"/>
              </a:spcBef>
              <a:spcAft>
                <a:spcPct val="0"/>
              </a:spcAft>
              <a:buFont typeface="Wingdings" panose="05000000000000000000" pitchFamily="2" charset="2"/>
              <a:buChar char="ü"/>
            </a:pPr>
            <a:r>
              <a:rPr kumimoji="0" lang="zh-CN" altLang="zh-CN" sz="2400" b="0"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boolean </a:t>
            </a:r>
            <a:r>
              <a:rPr lang="zh-CN" altLang="zh-CN" sz="2400" b="1" i="1" dirty="0">
                <a:latin typeface="Times New Roman" panose="02020603050405020304" pitchFamily="18" charset="0"/>
                <a:ea typeface="仿宋" panose="02010609060101010101" pitchFamily="49" charset="-122"/>
                <a:cs typeface="Times New Roman" panose="02020603050405020304" pitchFamily="18" charset="0"/>
              </a:rPr>
              <a:t>isEnabled</a:t>
            </a:r>
            <a:r>
              <a:rPr kumimoji="0" lang="zh-CN" altLang="zh-CN" sz="2400" b="0"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 </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p>
            <a:pPr marL="800100" lvl="1" indent="-342900" eaLnBrk="0" fontAlgn="base" hangingPunct="0">
              <a:spcBef>
                <a:spcPct val="0"/>
              </a:spcBef>
              <a:spcAft>
                <a:spcPct val="0"/>
              </a:spcAft>
              <a:buFont typeface="Wingdings" panose="05000000000000000000" pitchFamily="2" charset="2"/>
              <a:buChar char="ü"/>
            </a:pPr>
            <a:r>
              <a:rPr kumimoji="0" lang="zh-CN" altLang="zh-CN" sz="2400" b="0"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void </a:t>
            </a:r>
            <a:r>
              <a:rPr lang="zh-CN" altLang="zh-CN" sz="2400" b="1" i="1" dirty="0">
                <a:latin typeface="Times New Roman" panose="02020603050405020304" pitchFamily="18" charset="0"/>
                <a:ea typeface="仿宋" panose="02010609060101010101" pitchFamily="49" charset="-122"/>
                <a:cs typeface="Times New Roman" panose="02020603050405020304" pitchFamily="18" charset="0"/>
              </a:rPr>
              <a:t>putValue</a:t>
            </a:r>
            <a:r>
              <a:rPr kumimoji="0" lang="zh-CN" altLang="zh-CN" sz="2400" b="0"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(String key, Object value)</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p>
            <a:pPr marL="800100" lvl="1" indent="-342900" eaLnBrk="0" fontAlgn="base" hangingPunct="0">
              <a:spcBef>
                <a:spcPct val="0"/>
              </a:spcBef>
              <a:spcAft>
                <a:spcPct val="0"/>
              </a:spcAft>
              <a:buFont typeface="Wingdings" panose="05000000000000000000" pitchFamily="2" charset="2"/>
              <a:buChar char="ü"/>
            </a:pPr>
            <a:r>
              <a:rPr kumimoji="0" lang="zh-CN" altLang="zh-CN" sz="2400" b="0"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Object </a:t>
            </a:r>
            <a:r>
              <a:rPr lang="zh-CN" altLang="zh-CN" sz="2400" b="1" i="1" dirty="0">
                <a:latin typeface="Times New Roman" panose="02020603050405020304" pitchFamily="18" charset="0"/>
                <a:ea typeface="仿宋" panose="02010609060101010101" pitchFamily="49" charset="-122"/>
                <a:cs typeface="Times New Roman" panose="02020603050405020304" pitchFamily="18" charset="0"/>
              </a:rPr>
              <a:t>getValue</a:t>
            </a:r>
            <a:r>
              <a:rPr kumimoji="0" lang="zh-CN" altLang="zh-CN" sz="2400" b="0"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(String key) </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p>
            <a:pPr marL="800100" lvl="1" indent="-342900" eaLnBrk="0" fontAlgn="base" hangingPunct="0">
              <a:spcBef>
                <a:spcPct val="0"/>
              </a:spcBef>
              <a:spcAft>
                <a:spcPct val="0"/>
              </a:spcAft>
              <a:buFont typeface="Wingdings" panose="05000000000000000000" pitchFamily="2" charset="2"/>
              <a:buChar char="ü"/>
            </a:pPr>
            <a:r>
              <a:rPr kumimoji="0" lang="zh-CN" altLang="zh-CN" sz="2400" b="0"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void </a:t>
            </a:r>
            <a:r>
              <a:rPr lang="zh-CN" altLang="zh-CN" sz="2400" b="1" i="1" dirty="0">
                <a:latin typeface="Times New Roman" panose="02020603050405020304" pitchFamily="18" charset="0"/>
                <a:ea typeface="仿宋" panose="02010609060101010101" pitchFamily="49" charset="-122"/>
                <a:cs typeface="Times New Roman" panose="02020603050405020304" pitchFamily="18" charset="0"/>
              </a:rPr>
              <a:t>addPropertyChangeListener</a:t>
            </a:r>
            <a:r>
              <a:rPr kumimoji="0" lang="zh-CN" altLang="zh-CN" sz="2400" b="0"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(PropertyChangeListener listener) </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p>
            <a:pPr marL="800100" lvl="1" indent="-342900" eaLnBrk="0" fontAlgn="base" hangingPunct="0">
              <a:spcBef>
                <a:spcPct val="0"/>
              </a:spcBef>
              <a:spcAft>
                <a:spcPct val="0"/>
              </a:spcAft>
              <a:buFont typeface="Wingdings" panose="05000000000000000000" pitchFamily="2" charset="2"/>
              <a:buChar char="ü"/>
            </a:pPr>
            <a:r>
              <a:rPr kumimoji="0" lang="zh-CN" altLang="zh-CN" sz="2400" b="0"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void </a:t>
            </a:r>
            <a:r>
              <a:rPr lang="zh-CN" altLang="zh-CN" sz="2400" b="1" i="1" dirty="0">
                <a:latin typeface="Times New Roman" panose="02020603050405020304" pitchFamily="18" charset="0"/>
                <a:ea typeface="仿宋" panose="02010609060101010101" pitchFamily="49" charset="-122"/>
                <a:cs typeface="Times New Roman" panose="02020603050405020304" pitchFamily="18" charset="0"/>
              </a:rPr>
              <a:t>removePropertyChangeListener</a:t>
            </a:r>
            <a:r>
              <a:rPr kumimoji="0" lang="zh-CN" altLang="zh-CN" sz="2400" b="0"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(PropertyChangeListener listener) </a:t>
            </a:r>
          </a:p>
        </p:txBody>
      </p:sp>
    </p:spTree>
    <p:extLst>
      <p:ext uri="{BB962C8B-B14F-4D97-AF65-F5344CB8AC3E}">
        <p14:creationId xmlns:p14="http://schemas.microsoft.com/office/powerpoint/2010/main" val="319912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800" b="1" dirty="0">
                  <a:solidFill>
                    <a:schemeClr val="tx1">
                      <a:lumMod val="95000"/>
                      <a:lumOff val="5000"/>
                    </a:schemeClr>
                  </a:solidFill>
                  <a:latin typeface="仿宋" panose="02010609060101010101" pitchFamily="49" charset="-122"/>
                  <a:ea typeface="仿宋" panose="02010609060101010101" pitchFamily="49" charset="-122"/>
                </a:rPr>
                <a:t>Actions</a:t>
              </a:r>
              <a:endParaRPr lang="zh-CN" altLang="en-US" sz="28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7" name="矩形 6">
            <a:extLst>
              <a:ext uri="{FF2B5EF4-FFF2-40B4-BE49-F238E27FC236}">
                <a16:creationId xmlns:a16="http://schemas.microsoft.com/office/drawing/2014/main" id="{CC4CD29D-EF24-4ADF-AD6C-606D01FBE1F1}"/>
              </a:ext>
            </a:extLst>
          </p:cNvPr>
          <p:cNvSpPr/>
          <p:nvPr/>
        </p:nvSpPr>
        <p:spPr>
          <a:xfrm>
            <a:off x="0" y="2113231"/>
            <a:ext cx="12187591" cy="35206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chemeClr val="tx1"/>
                </a:solidFill>
                <a:latin typeface="Times New Roman" panose="02020603050405020304" pitchFamily="18" charset="0"/>
                <a:cs typeface="Times New Roman" panose="02020603050405020304" pitchFamily="18" charset="0"/>
              </a:rPr>
              <a:t>The </a:t>
            </a:r>
            <a:r>
              <a:rPr lang="en-US" altLang="zh-CN" sz="2800" b="1" i="1" dirty="0" err="1">
                <a:solidFill>
                  <a:schemeClr val="tx1"/>
                </a:solidFill>
                <a:latin typeface="Times New Roman" panose="02020603050405020304" pitchFamily="18" charset="0"/>
                <a:cs typeface="Times New Roman" panose="02020603050405020304" pitchFamily="18" charset="0"/>
              </a:rPr>
              <a:t>putValue</a:t>
            </a:r>
            <a:r>
              <a:rPr lang="en-US" altLang="zh-CN" sz="2800" b="1" dirty="0">
                <a:solidFill>
                  <a:schemeClr val="tx1"/>
                </a:solidFill>
                <a:latin typeface="Times New Roman" panose="02020603050405020304" pitchFamily="18" charset="0"/>
                <a:cs typeface="Times New Roman" panose="02020603050405020304" pitchFamily="18" charset="0"/>
              </a:rPr>
              <a:t> and </a:t>
            </a:r>
            <a:r>
              <a:rPr lang="en-US" altLang="zh-CN" sz="2800" b="1" i="1" dirty="0" err="1">
                <a:solidFill>
                  <a:schemeClr val="tx1"/>
                </a:solidFill>
                <a:latin typeface="Times New Roman" panose="02020603050405020304" pitchFamily="18" charset="0"/>
                <a:cs typeface="Times New Roman" panose="02020603050405020304" pitchFamily="18" charset="0"/>
              </a:rPr>
              <a:t>getValue</a:t>
            </a:r>
            <a:r>
              <a:rPr lang="en-US" altLang="zh-CN" sz="2800" b="1" dirty="0">
                <a:solidFill>
                  <a:schemeClr val="tx1"/>
                </a:solidFill>
                <a:latin typeface="Times New Roman" panose="02020603050405020304" pitchFamily="18" charset="0"/>
                <a:cs typeface="Times New Roman" panose="02020603050405020304" pitchFamily="18" charset="0"/>
              </a:rPr>
              <a:t> methods let you store and retrieve arbitrary </a:t>
            </a:r>
            <a:r>
              <a:rPr lang="en-US" altLang="zh-CN" sz="2800" b="1" i="1" dirty="0">
                <a:solidFill>
                  <a:schemeClr val="tx1"/>
                </a:solidFill>
                <a:latin typeface="Times New Roman" panose="02020603050405020304" pitchFamily="18" charset="0"/>
                <a:cs typeface="Times New Roman" panose="02020603050405020304" pitchFamily="18" charset="0"/>
              </a:rPr>
              <a:t>name/value </a:t>
            </a:r>
            <a:r>
              <a:rPr lang="en-US" altLang="zh-CN" sz="2800" b="1" dirty="0">
                <a:solidFill>
                  <a:schemeClr val="tx1"/>
                </a:solidFill>
                <a:latin typeface="Times New Roman" panose="02020603050405020304" pitchFamily="18" charset="0"/>
                <a:cs typeface="Times New Roman" panose="02020603050405020304" pitchFamily="18" charset="0"/>
              </a:rPr>
              <a:t>pairs in the action object. A couple of important predefined strings, namely, Action.NAME and </a:t>
            </a:r>
            <a:r>
              <a:rPr lang="en-US" altLang="zh-CN" sz="2800" b="1" dirty="0" err="1">
                <a:solidFill>
                  <a:schemeClr val="tx1"/>
                </a:solidFill>
                <a:latin typeface="Times New Roman" panose="02020603050405020304" pitchFamily="18" charset="0"/>
                <a:cs typeface="Times New Roman" panose="02020603050405020304" pitchFamily="18" charset="0"/>
              </a:rPr>
              <a:t>Action.SMALL_ICON</a:t>
            </a:r>
            <a:r>
              <a:rPr lang="en-US" altLang="zh-CN" sz="2800" b="1" dirty="0">
                <a:solidFill>
                  <a:schemeClr val="tx1"/>
                </a:solidFill>
                <a:latin typeface="Times New Roman" panose="02020603050405020304" pitchFamily="18" charset="0"/>
                <a:cs typeface="Times New Roman" panose="02020603050405020304" pitchFamily="18" charset="0"/>
              </a:rPr>
              <a:t>, store action names and icons into an action object:</a:t>
            </a:r>
          </a:p>
          <a:p>
            <a:r>
              <a:rPr lang="en-US" altLang="zh-CN" sz="2400" b="1" dirty="0">
                <a:solidFill>
                  <a:schemeClr val="tx1"/>
                </a:solidFill>
                <a:latin typeface="Times New Roman" panose="02020603050405020304" pitchFamily="18" charset="0"/>
                <a:cs typeface="Times New Roman" panose="02020603050405020304" pitchFamily="18" charset="0"/>
              </a:rPr>
              <a:t>	</a:t>
            </a:r>
            <a:r>
              <a:rPr lang="en-US" altLang="zh-CN" sz="2800" b="1" i="1" dirty="0" err="1">
                <a:solidFill>
                  <a:schemeClr val="tx1"/>
                </a:solidFill>
                <a:latin typeface="Times New Roman" panose="02020603050405020304" pitchFamily="18" charset="0"/>
                <a:cs typeface="Times New Roman" panose="02020603050405020304" pitchFamily="18" charset="0"/>
              </a:rPr>
              <a:t>action.putValue</a:t>
            </a:r>
            <a:r>
              <a:rPr lang="en-US" altLang="zh-CN" sz="2800" b="1" i="1" dirty="0">
                <a:solidFill>
                  <a:schemeClr val="tx1"/>
                </a:solidFill>
                <a:latin typeface="Times New Roman" panose="02020603050405020304" pitchFamily="18" charset="0"/>
                <a:cs typeface="Times New Roman" panose="02020603050405020304" pitchFamily="18" charset="0"/>
              </a:rPr>
              <a:t>(Action.NAME, "Blue"); </a:t>
            </a:r>
          </a:p>
          <a:p>
            <a:r>
              <a:rPr lang="en-US" altLang="zh-CN" sz="2800" b="1" i="1" dirty="0">
                <a:solidFill>
                  <a:schemeClr val="tx1"/>
                </a:solidFill>
                <a:latin typeface="Times New Roman" panose="02020603050405020304" pitchFamily="18" charset="0"/>
                <a:cs typeface="Times New Roman" panose="02020603050405020304" pitchFamily="18" charset="0"/>
              </a:rPr>
              <a:t>	</a:t>
            </a:r>
            <a:r>
              <a:rPr lang="en-US" altLang="zh-CN" sz="2800" b="1" i="1" dirty="0" err="1">
                <a:solidFill>
                  <a:schemeClr val="tx1"/>
                </a:solidFill>
                <a:latin typeface="Times New Roman" panose="02020603050405020304" pitchFamily="18" charset="0"/>
                <a:cs typeface="Times New Roman" panose="02020603050405020304" pitchFamily="18" charset="0"/>
              </a:rPr>
              <a:t>action.putValue</a:t>
            </a:r>
            <a:r>
              <a:rPr lang="en-US" altLang="zh-CN" sz="2800" b="1" i="1" dirty="0">
                <a:solidFill>
                  <a:schemeClr val="tx1"/>
                </a:solidFill>
                <a:latin typeface="Times New Roman" panose="02020603050405020304" pitchFamily="18" charset="0"/>
                <a:cs typeface="Times New Roman" panose="02020603050405020304" pitchFamily="18" charset="0"/>
              </a:rPr>
              <a:t>(</a:t>
            </a:r>
            <a:r>
              <a:rPr lang="en-US" altLang="zh-CN" sz="2800" b="1" i="1" dirty="0" err="1">
                <a:solidFill>
                  <a:schemeClr val="tx1"/>
                </a:solidFill>
                <a:latin typeface="Times New Roman" panose="02020603050405020304" pitchFamily="18" charset="0"/>
                <a:cs typeface="Times New Roman" panose="02020603050405020304" pitchFamily="18" charset="0"/>
              </a:rPr>
              <a:t>Action.SMALL_ICON</a:t>
            </a:r>
            <a:r>
              <a:rPr lang="en-US" altLang="zh-CN" sz="2800" b="1" i="1" dirty="0">
                <a:solidFill>
                  <a:schemeClr val="tx1"/>
                </a:solidFill>
                <a:latin typeface="Times New Roman" panose="02020603050405020304" pitchFamily="18" charset="0"/>
                <a:cs typeface="Times New Roman" panose="02020603050405020304" pitchFamily="18" charset="0"/>
              </a:rPr>
              <a:t>, new </a:t>
            </a:r>
            <a:r>
              <a:rPr lang="en-US" altLang="zh-CN" sz="2800" b="1" i="1" dirty="0" err="1">
                <a:solidFill>
                  <a:schemeClr val="tx1"/>
                </a:solidFill>
                <a:latin typeface="Times New Roman" panose="02020603050405020304" pitchFamily="18" charset="0"/>
                <a:cs typeface="Times New Roman" panose="02020603050405020304" pitchFamily="18" charset="0"/>
              </a:rPr>
              <a:t>ImageIcon</a:t>
            </a:r>
            <a:r>
              <a:rPr lang="en-US" altLang="zh-CN" sz="2800" b="1" i="1" dirty="0">
                <a:solidFill>
                  <a:schemeClr val="tx1"/>
                </a:solidFill>
                <a:latin typeface="Times New Roman" panose="02020603050405020304" pitchFamily="18" charset="0"/>
                <a:cs typeface="Times New Roman" panose="02020603050405020304" pitchFamily="18" charset="0"/>
              </a:rPr>
              <a:t>("blue-ball.gif")); </a:t>
            </a:r>
            <a:endParaRPr lang="zh-CN" altLang="en-US" sz="2800" b="1"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2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800" b="1" dirty="0">
                  <a:solidFill>
                    <a:schemeClr val="tx1">
                      <a:lumMod val="95000"/>
                      <a:lumOff val="5000"/>
                    </a:schemeClr>
                  </a:solidFill>
                  <a:latin typeface="仿宋" panose="02010609060101010101" pitchFamily="49" charset="-122"/>
                  <a:ea typeface="仿宋" panose="02010609060101010101" pitchFamily="49" charset="-122"/>
                </a:rPr>
                <a:t>Actions</a:t>
              </a:r>
              <a:endParaRPr lang="zh-CN" altLang="en-US" sz="28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7" name="矩形 6">
            <a:extLst>
              <a:ext uri="{FF2B5EF4-FFF2-40B4-BE49-F238E27FC236}">
                <a16:creationId xmlns:a16="http://schemas.microsoft.com/office/drawing/2014/main" id="{CC4CD29D-EF24-4ADF-AD6C-606D01FBE1F1}"/>
              </a:ext>
            </a:extLst>
          </p:cNvPr>
          <p:cNvSpPr/>
          <p:nvPr/>
        </p:nvSpPr>
        <p:spPr>
          <a:xfrm>
            <a:off x="0" y="2113231"/>
            <a:ext cx="12187591" cy="35206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文本框 8">
            <a:extLst>
              <a:ext uri="{FF2B5EF4-FFF2-40B4-BE49-F238E27FC236}">
                <a16:creationId xmlns:a16="http://schemas.microsoft.com/office/drawing/2014/main" id="{70AA1C26-32D7-4FF6-9EAE-75719F37C18E}"/>
              </a:ext>
            </a:extLst>
          </p:cNvPr>
          <p:cNvSpPr txBox="1"/>
          <p:nvPr/>
        </p:nvSpPr>
        <p:spPr>
          <a:xfrm>
            <a:off x="3245371" y="1701896"/>
            <a:ext cx="4894288"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Predefined Action Table Names</a:t>
            </a:r>
            <a:endParaRPr lang="zh-CN" altLang="en-US" sz="2400" dirty="0">
              <a:latin typeface="Times New Roman" panose="02020603050405020304" pitchFamily="18" charset="0"/>
              <a:cs typeface="Times New Roman" panose="02020603050405020304" pitchFamily="18" charset="0"/>
            </a:endParaRPr>
          </a:p>
        </p:txBody>
      </p:sp>
      <p:graphicFrame>
        <p:nvGraphicFramePr>
          <p:cNvPr id="3" name="表格 3">
            <a:extLst>
              <a:ext uri="{FF2B5EF4-FFF2-40B4-BE49-F238E27FC236}">
                <a16:creationId xmlns:a16="http://schemas.microsoft.com/office/drawing/2014/main" id="{22554A21-71AF-40CB-A2B7-4C80A73EE62E}"/>
              </a:ext>
            </a:extLst>
          </p:cNvPr>
          <p:cNvGraphicFramePr>
            <a:graphicFrameLocks noGrp="1"/>
          </p:cNvGraphicFramePr>
          <p:nvPr>
            <p:extLst>
              <p:ext uri="{D42A27DB-BD31-4B8C-83A1-F6EECF244321}">
                <p14:modId xmlns:p14="http://schemas.microsoft.com/office/powerpoint/2010/main" val="288353127"/>
              </p:ext>
            </p:extLst>
          </p:nvPr>
        </p:nvGraphicFramePr>
        <p:xfrm>
          <a:off x="281084" y="2143192"/>
          <a:ext cx="11718410" cy="4577080"/>
        </p:xfrm>
        <a:graphic>
          <a:graphicData uri="http://schemas.openxmlformats.org/drawingml/2006/table">
            <a:tbl>
              <a:tblPr firstRow="1" bandRow="1">
                <a:tableStyleId>{5C22544A-7EE6-4342-B048-85BDC9FD1C3A}</a:tableStyleId>
              </a:tblPr>
              <a:tblGrid>
                <a:gridCol w="3424642">
                  <a:extLst>
                    <a:ext uri="{9D8B030D-6E8A-4147-A177-3AD203B41FA5}">
                      <a16:colId xmlns:a16="http://schemas.microsoft.com/office/drawing/2014/main" val="3615764928"/>
                    </a:ext>
                  </a:extLst>
                </a:gridCol>
                <a:gridCol w="8293768">
                  <a:extLst>
                    <a:ext uri="{9D8B030D-6E8A-4147-A177-3AD203B41FA5}">
                      <a16:colId xmlns:a16="http://schemas.microsoft.com/office/drawing/2014/main" val="133641499"/>
                    </a:ext>
                  </a:extLst>
                </a:gridCol>
              </a:tblGrid>
              <a:tr h="370840">
                <a:tc>
                  <a:txBody>
                    <a:bodyPr/>
                    <a:lstStyle/>
                    <a:p>
                      <a:r>
                        <a:rPr lang="en-US" altLang="zh-CN" dirty="0"/>
                        <a:t>Name</a:t>
                      </a:r>
                      <a:endParaRPr lang="zh-CN" altLang="en-US" dirty="0"/>
                    </a:p>
                  </a:txBody>
                  <a:tcPr/>
                </a:tc>
                <a:tc>
                  <a:txBody>
                    <a:bodyPr/>
                    <a:lstStyle/>
                    <a:p>
                      <a:r>
                        <a:rPr lang="en-US" altLang="zh-CN" dirty="0"/>
                        <a:t>Value</a:t>
                      </a:r>
                      <a:endParaRPr lang="zh-CN" altLang="en-US" dirty="0"/>
                    </a:p>
                  </a:txBody>
                  <a:tcPr/>
                </a:tc>
                <a:extLst>
                  <a:ext uri="{0D108BD9-81ED-4DB2-BD59-A6C34878D82A}">
                    <a16:rowId xmlns:a16="http://schemas.microsoft.com/office/drawing/2014/main" val="120585753"/>
                  </a:ext>
                </a:extLst>
              </a:tr>
              <a:tr h="370840">
                <a:tc>
                  <a:txBody>
                    <a:bodyPr/>
                    <a:lstStyle/>
                    <a:p>
                      <a:r>
                        <a:rPr lang="en-US" altLang="zh-CN" sz="2400" dirty="0">
                          <a:latin typeface="Times New Roman" panose="02020603050405020304" pitchFamily="18" charset="0"/>
                          <a:cs typeface="Times New Roman" panose="02020603050405020304" pitchFamily="18" charset="0"/>
                        </a:rPr>
                        <a:t>NAME</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Times New Roman" panose="02020603050405020304" pitchFamily="18" charset="0"/>
                          <a:cs typeface="Times New Roman" panose="02020603050405020304" pitchFamily="18" charset="0"/>
                        </a:rPr>
                        <a:t>The name of the action; displayed on buttons and menu items.</a:t>
                      </a:r>
                    </a:p>
                    <a:p>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75121380"/>
                  </a:ext>
                </a:extLst>
              </a:tr>
              <a:tr h="180191">
                <a:tc>
                  <a:txBody>
                    <a:bodyPr/>
                    <a:lstStyle/>
                    <a:p>
                      <a:r>
                        <a:rPr lang="en-US" altLang="zh-CN" sz="2400" dirty="0">
                          <a:latin typeface="Times New Roman" panose="02020603050405020304" pitchFamily="18" charset="0"/>
                          <a:cs typeface="Times New Roman" panose="02020603050405020304" pitchFamily="18" charset="0"/>
                        </a:rPr>
                        <a:t>SMALL_ICON</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Times New Roman" panose="02020603050405020304" pitchFamily="18" charset="0"/>
                          <a:cs typeface="Times New Roman" panose="02020603050405020304" pitchFamily="18" charset="0"/>
                        </a:rPr>
                        <a:t>A place to store a small icon; for display in a button, menu item, or toolbar.</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36788295"/>
                  </a:ext>
                </a:extLst>
              </a:tr>
              <a:tr h="370840">
                <a:tc>
                  <a:txBody>
                    <a:bodyPr/>
                    <a:lstStyle/>
                    <a:p>
                      <a:r>
                        <a:rPr lang="en-US" altLang="zh-CN" sz="2400" dirty="0">
                          <a:latin typeface="Times New Roman" panose="02020603050405020304" pitchFamily="18" charset="0"/>
                          <a:cs typeface="Times New Roman" panose="02020603050405020304" pitchFamily="18" charset="0"/>
                        </a:rPr>
                        <a:t>SHORT_DESCRIPTION</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A short description of the icon; for display in a tooltip.</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3186111"/>
                  </a:ext>
                </a:extLst>
              </a:tr>
              <a:tr h="370840">
                <a:tc>
                  <a:txBody>
                    <a:bodyPr/>
                    <a:lstStyle/>
                    <a:p>
                      <a:r>
                        <a:rPr lang="en-US" altLang="zh-CN" sz="2400" dirty="0">
                          <a:latin typeface="Times New Roman" panose="02020603050405020304" pitchFamily="18" charset="0"/>
                          <a:cs typeface="Times New Roman" panose="02020603050405020304" pitchFamily="18" charset="0"/>
                        </a:rPr>
                        <a:t>LONG_DESCRIPTION</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Times New Roman" panose="02020603050405020304" pitchFamily="18" charset="0"/>
                          <a:cs typeface="Times New Roman" panose="02020603050405020304" pitchFamily="18" charset="0"/>
                        </a:rPr>
                        <a:t>A long description of the icon; for potential use in online help. No Swing component uses this value.</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69631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Times New Roman" panose="02020603050405020304" pitchFamily="18" charset="0"/>
                          <a:cs typeface="Times New Roman" panose="02020603050405020304" pitchFamily="18" charset="0"/>
                        </a:rPr>
                        <a:t>MNEMONIC_KEY</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A mnemonic abbreviation; for display in menu items </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08333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Times New Roman" panose="02020603050405020304" pitchFamily="18" charset="0"/>
                          <a:cs typeface="Times New Roman" panose="02020603050405020304" pitchFamily="18" charset="0"/>
                        </a:rPr>
                        <a:t>ACCELERATOR_KEY</a:t>
                      </a:r>
                    </a:p>
                    <a:p>
                      <a:endParaRPr lang="zh-CN" alt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Times New Roman" panose="02020603050405020304" pitchFamily="18" charset="0"/>
                          <a:cs typeface="Times New Roman" panose="02020603050405020304" pitchFamily="18" charset="0"/>
                        </a:rPr>
                        <a:t>A place to store an accelerator keystroke. No Swing component uses this value.</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100755"/>
                  </a:ext>
                </a:extLst>
              </a:tr>
            </a:tbl>
          </a:graphicData>
        </a:graphic>
      </p:graphicFrame>
    </p:spTree>
    <p:extLst>
      <p:ext uri="{BB962C8B-B14F-4D97-AF65-F5344CB8AC3E}">
        <p14:creationId xmlns:p14="http://schemas.microsoft.com/office/powerpoint/2010/main" val="231864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800" b="1" dirty="0">
                  <a:solidFill>
                    <a:schemeClr val="tx1">
                      <a:lumMod val="95000"/>
                      <a:lumOff val="5000"/>
                    </a:schemeClr>
                  </a:solidFill>
                  <a:latin typeface="仿宋" panose="02010609060101010101" pitchFamily="49" charset="-122"/>
                  <a:ea typeface="仿宋" panose="02010609060101010101" pitchFamily="49" charset="-122"/>
                </a:rPr>
                <a:t>Actions</a:t>
              </a:r>
              <a:endParaRPr lang="zh-CN" altLang="en-US" sz="28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7" name="矩形 6">
            <a:extLst>
              <a:ext uri="{FF2B5EF4-FFF2-40B4-BE49-F238E27FC236}">
                <a16:creationId xmlns:a16="http://schemas.microsoft.com/office/drawing/2014/main" id="{CC4CD29D-EF24-4ADF-AD6C-606D01FBE1F1}"/>
              </a:ext>
            </a:extLst>
          </p:cNvPr>
          <p:cNvSpPr/>
          <p:nvPr/>
        </p:nvSpPr>
        <p:spPr>
          <a:xfrm>
            <a:off x="0" y="2113231"/>
            <a:ext cx="12187591" cy="35206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 name="文本框 2">
            <a:extLst>
              <a:ext uri="{FF2B5EF4-FFF2-40B4-BE49-F238E27FC236}">
                <a16:creationId xmlns:a16="http://schemas.microsoft.com/office/drawing/2014/main" id="{F5D68BA5-EC86-4304-8285-E819634959F0}"/>
              </a:ext>
            </a:extLst>
          </p:cNvPr>
          <p:cNvSpPr txBox="1"/>
          <p:nvPr/>
        </p:nvSpPr>
        <p:spPr>
          <a:xfrm>
            <a:off x="447655" y="2285490"/>
            <a:ext cx="7188387" cy="2677656"/>
          </a:xfrm>
          <a:prstGeom prst="rect">
            <a:avLst/>
          </a:prstGeom>
          <a:noFill/>
        </p:spPr>
        <p:txBody>
          <a:bodyPr wrap="square" rtlCol="0">
            <a:spAutoFit/>
          </a:bodyPr>
          <a:lstStyle/>
          <a:p>
            <a:r>
              <a:rPr kumimoji="0" lang="zh-CN"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the action object is added to a menu or toolbar, then the name and icon are automatically retrieved and displayed in the menu item or toolbar button. The </a:t>
            </a:r>
            <a:r>
              <a:rPr kumimoji="0" lang="zh-CN" altLang="zh-CN" sz="28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SHORT_DESCRIPTION </a:t>
            </a:r>
            <a:r>
              <a:rPr kumimoji="0" lang="zh-CN"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 turns into a tooltip.</a:t>
            </a:r>
          </a:p>
          <a:p>
            <a:endParaRPr lang="zh-CN" altLang="en-US" sz="28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AE1CAD6E-A3F2-47CD-83A9-AF925C6F7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1740" y="2481074"/>
            <a:ext cx="4044858" cy="2482072"/>
          </a:xfrm>
          <a:prstGeom prst="rect">
            <a:avLst/>
          </a:prstGeom>
        </p:spPr>
      </p:pic>
    </p:spTree>
    <p:extLst>
      <p:ext uri="{BB962C8B-B14F-4D97-AF65-F5344CB8AC3E}">
        <p14:creationId xmlns:p14="http://schemas.microsoft.com/office/powerpoint/2010/main" val="37801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800" b="1" dirty="0">
                  <a:solidFill>
                    <a:schemeClr val="tx1">
                      <a:lumMod val="95000"/>
                      <a:lumOff val="5000"/>
                    </a:schemeClr>
                  </a:solidFill>
                  <a:latin typeface="仿宋" panose="02010609060101010101" pitchFamily="49" charset="-122"/>
                  <a:ea typeface="仿宋" panose="02010609060101010101" pitchFamily="49" charset="-122"/>
                </a:rPr>
                <a:t>Actions</a:t>
              </a:r>
              <a:endParaRPr lang="zh-CN" altLang="en-US" sz="28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7" name="矩形 6">
            <a:extLst>
              <a:ext uri="{FF2B5EF4-FFF2-40B4-BE49-F238E27FC236}">
                <a16:creationId xmlns:a16="http://schemas.microsoft.com/office/drawing/2014/main" id="{CC4CD29D-EF24-4ADF-AD6C-606D01FBE1F1}"/>
              </a:ext>
            </a:extLst>
          </p:cNvPr>
          <p:cNvSpPr/>
          <p:nvPr/>
        </p:nvSpPr>
        <p:spPr>
          <a:xfrm>
            <a:off x="0" y="2113231"/>
            <a:ext cx="12187591" cy="35206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 name="文本框 1">
            <a:extLst>
              <a:ext uri="{FF2B5EF4-FFF2-40B4-BE49-F238E27FC236}">
                <a16:creationId xmlns:a16="http://schemas.microsoft.com/office/drawing/2014/main" id="{425B2DD7-67B9-4E4D-9F88-CA28190EDF7E}"/>
              </a:ext>
            </a:extLst>
          </p:cNvPr>
          <p:cNvSpPr txBox="1"/>
          <p:nvPr/>
        </p:nvSpPr>
        <p:spPr>
          <a:xfrm>
            <a:off x="1143317" y="2388669"/>
            <a:ext cx="10549462" cy="3416320"/>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The final two methods of the Action interface allow other objects, in particular menus or toolbars that trigger the action, to be notified when the properties of the action object change. </a:t>
            </a:r>
          </a:p>
          <a:p>
            <a:r>
              <a:rPr lang="en-US" altLang="zh-CN" sz="2400" dirty="0">
                <a:latin typeface="Times New Roman" panose="02020603050405020304" pitchFamily="18" charset="0"/>
                <a:cs typeface="Times New Roman" panose="02020603050405020304" pitchFamily="18" charset="0"/>
              </a:rPr>
              <a:t>For example, if a menu is added as a property change listener of an action object and the action object is subsequently disabled, then the menu is called and can gray out the action name. Property change listeners are a general construct that is a part of the "JavaBeans" component model. You can find out more about beans and their properties in Volume 2</a:t>
            </a:r>
            <a:r>
              <a:rPr lang="en-US" altLang="zh-CN" sz="2400" b="1" dirty="0">
                <a:latin typeface="Times New Roman" panose="02020603050405020304" pitchFamily="18" charset="0"/>
                <a:cs typeface="Times New Roman" panose="02020603050405020304" pitchFamily="18" charset="0"/>
              </a:rPr>
              <a:t>(Core Java)</a:t>
            </a:r>
            <a:endParaRPr lang="zh-CN" altLang="en-US" sz="2400" b="1"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877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800" b="1" dirty="0">
                  <a:solidFill>
                    <a:schemeClr val="tx1">
                      <a:lumMod val="95000"/>
                      <a:lumOff val="5000"/>
                    </a:schemeClr>
                  </a:solidFill>
                  <a:latin typeface="仿宋" panose="02010609060101010101" pitchFamily="49" charset="-122"/>
                  <a:ea typeface="仿宋" panose="02010609060101010101" pitchFamily="49" charset="-122"/>
                </a:rPr>
                <a:t>Actions</a:t>
              </a:r>
              <a:endParaRPr lang="zh-CN" altLang="en-US" sz="28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7" name="矩形 6">
            <a:extLst>
              <a:ext uri="{FF2B5EF4-FFF2-40B4-BE49-F238E27FC236}">
                <a16:creationId xmlns:a16="http://schemas.microsoft.com/office/drawing/2014/main" id="{CC4CD29D-EF24-4ADF-AD6C-606D01FBE1F1}"/>
              </a:ext>
            </a:extLst>
          </p:cNvPr>
          <p:cNvSpPr/>
          <p:nvPr/>
        </p:nvSpPr>
        <p:spPr>
          <a:xfrm>
            <a:off x="0" y="2113231"/>
            <a:ext cx="12187591" cy="35206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 name="文本框 1">
            <a:extLst>
              <a:ext uri="{FF2B5EF4-FFF2-40B4-BE49-F238E27FC236}">
                <a16:creationId xmlns:a16="http://schemas.microsoft.com/office/drawing/2014/main" id="{D6AA61CA-F61C-499F-8F23-D5D18857590A}"/>
              </a:ext>
            </a:extLst>
          </p:cNvPr>
          <p:cNvSpPr txBox="1"/>
          <p:nvPr/>
        </p:nvSpPr>
        <p:spPr>
          <a:xfrm>
            <a:off x="1143317" y="2392278"/>
            <a:ext cx="10214494" cy="353943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Note that Action is an interface, not a class. Any class implementing this interface must implement the seven methods we just discussed. Fortunately, a friendly soul has provided a class </a:t>
            </a:r>
            <a:r>
              <a:rPr lang="en-US" altLang="zh-CN" sz="2800" b="1" i="1" dirty="0" err="1">
                <a:latin typeface="Times New Roman" panose="02020603050405020304" pitchFamily="18" charset="0"/>
                <a:cs typeface="Times New Roman" panose="02020603050405020304" pitchFamily="18" charset="0"/>
              </a:rPr>
              <a:t>AbstractAction</a:t>
            </a:r>
            <a:r>
              <a:rPr lang="en-US" altLang="zh-CN" sz="2800" dirty="0">
                <a:latin typeface="Times New Roman" panose="02020603050405020304" pitchFamily="18" charset="0"/>
                <a:cs typeface="Times New Roman" panose="02020603050405020304" pitchFamily="18" charset="0"/>
              </a:rPr>
              <a:t> that implements all methods except for </a:t>
            </a:r>
            <a:r>
              <a:rPr lang="en-US" altLang="zh-CN" sz="2800" b="1" i="1" dirty="0" err="1">
                <a:latin typeface="Times New Roman" panose="02020603050405020304" pitchFamily="18" charset="0"/>
                <a:cs typeface="Times New Roman" panose="02020603050405020304" pitchFamily="18" charset="0"/>
              </a:rPr>
              <a:t>actionPerformed</a:t>
            </a:r>
            <a:r>
              <a:rPr lang="en-US" altLang="zh-CN" sz="2800" dirty="0">
                <a:latin typeface="Times New Roman" panose="02020603050405020304" pitchFamily="18" charset="0"/>
                <a:cs typeface="Times New Roman" panose="02020603050405020304" pitchFamily="18" charset="0"/>
              </a:rPr>
              <a:t>. That class takes care of storing all name/value pairs and managing the property change listeners. You simply extend </a:t>
            </a:r>
            <a:r>
              <a:rPr lang="en-US" altLang="zh-CN" sz="2800" dirty="0" err="1">
                <a:latin typeface="Times New Roman" panose="02020603050405020304" pitchFamily="18" charset="0"/>
                <a:cs typeface="Times New Roman" panose="02020603050405020304" pitchFamily="18" charset="0"/>
              </a:rPr>
              <a:t>AbstractAction</a:t>
            </a:r>
            <a:r>
              <a:rPr lang="en-US" altLang="zh-CN" sz="2800" dirty="0">
                <a:latin typeface="Times New Roman" panose="02020603050405020304" pitchFamily="18" charset="0"/>
                <a:cs typeface="Times New Roman" panose="02020603050405020304" pitchFamily="18" charset="0"/>
              </a:rPr>
              <a:t> and supply an </a:t>
            </a:r>
            <a:r>
              <a:rPr lang="en-US" altLang="zh-CN" sz="2800" dirty="0" err="1">
                <a:latin typeface="Times New Roman" panose="02020603050405020304" pitchFamily="18" charset="0"/>
                <a:cs typeface="Times New Roman" panose="02020603050405020304" pitchFamily="18" charset="0"/>
              </a:rPr>
              <a:t>actionPerformed</a:t>
            </a:r>
            <a:r>
              <a:rPr lang="en-US" altLang="zh-CN" sz="2800" dirty="0">
                <a:latin typeface="Times New Roman" panose="02020603050405020304" pitchFamily="18" charset="0"/>
                <a:cs typeface="Times New Roman" panose="02020603050405020304" pitchFamily="18" charset="0"/>
              </a:rPr>
              <a:t> method.</a:t>
            </a:r>
          </a:p>
          <a:p>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453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800" b="1" dirty="0">
                  <a:solidFill>
                    <a:schemeClr val="tx1">
                      <a:lumMod val="95000"/>
                      <a:lumOff val="5000"/>
                    </a:schemeClr>
                  </a:solidFill>
                  <a:latin typeface="仿宋" panose="02010609060101010101" pitchFamily="49" charset="-122"/>
                  <a:ea typeface="仿宋" panose="02010609060101010101" pitchFamily="49" charset="-122"/>
                </a:rPr>
                <a:t>Actions</a:t>
              </a:r>
              <a:endParaRPr lang="zh-CN" altLang="en-US" sz="28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7" name="矩形 6">
            <a:extLst>
              <a:ext uri="{FF2B5EF4-FFF2-40B4-BE49-F238E27FC236}">
                <a16:creationId xmlns:a16="http://schemas.microsoft.com/office/drawing/2014/main" id="{CC4CD29D-EF24-4ADF-AD6C-606D01FBE1F1}"/>
              </a:ext>
            </a:extLst>
          </p:cNvPr>
          <p:cNvSpPr/>
          <p:nvPr/>
        </p:nvSpPr>
        <p:spPr>
          <a:xfrm>
            <a:off x="0" y="2113231"/>
            <a:ext cx="12187591" cy="35206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 name="文本框 1">
            <a:extLst>
              <a:ext uri="{FF2B5EF4-FFF2-40B4-BE49-F238E27FC236}">
                <a16:creationId xmlns:a16="http://schemas.microsoft.com/office/drawing/2014/main" id="{6866E195-499C-47D5-9E85-69BB6E664492}"/>
              </a:ext>
            </a:extLst>
          </p:cNvPr>
          <p:cNvSpPr txBox="1"/>
          <p:nvPr/>
        </p:nvSpPr>
        <p:spPr>
          <a:xfrm>
            <a:off x="1143317" y="2481074"/>
            <a:ext cx="10218821" cy="353943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Let's build an </a:t>
            </a:r>
            <a:r>
              <a:rPr lang="en-US" altLang="zh-CN" sz="2800" b="1" i="1" dirty="0">
                <a:latin typeface="Times New Roman" panose="02020603050405020304" pitchFamily="18" charset="0"/>
                <a:cs typeface="Times New Roman" panose="02020603050405020304" pitchFamily="18" charset="0"/>
              </a:rPr>
              <a:t>action object </a:t>
            </a:r>
            <a:r>
              <a:rPr lang="en-US" altLang="zh-CN" sz="2800" dirty="0">
                <a:latin typeface="Times New Roman" panose="02020603050405020304" pitchFamily="18" charset="0"/>
                <a:cs typeface="Times New Roman" panose="02020603050405020304" pitchFamily="18" charset="0"/>
              </a:rPr>
              <a:t>that can execute color change commands. We store the </a:t>
            </a:r>
            <a:r>
              <a:rPr lang="en-US" altLang="zh-CN" sz="2800" b="1" i="1" dirty="0">
                <a:latin typeface="Times New Roman" panose="02020603050405020304" pitchFamily="18" charset="0"/>
                <a:cs typeface="Times New Roman" panose="02020603050405020304" pitchFamily="18" charset="0"/>
              </a:rPr>
              <a:t>name</a:t>
            </a:r>
            <a:r>
              <a:rPr lang="en-US" altLang="zh-CN" sz="2800" dirty="0">
                <a:latin typeface="Times New Roman" panose="02020603050405020304" pitchFamily="18" charset="0"/>
                <a:cs typeface="Times New Roman" panose="02020603050405020304" pitchFamily="18" charset="0"/>
              </a:rPr>
              <a:t> of the command, </a:t>
            </a:r>
            <a:r>
              <a:rPr lang="en-US" altLang="zh-CN" sz="2800" b="1" i="1" dirty="0">
                <a:latin typeface="Times New Roman" panose="02020603050405020304" pitchFamily="18" charset="0"/>
                <a:cs typeface="Times New Roman" panose="02020603050405020304" pitchFamily="18" charset="0"/>
              </a:rPr>
              <a:t>an icon</a:t>
            </a:r>
            <a:r>
              <a:rPr lang="en-US" altLang="zh-CN" sz="2800" dirty="0">
                <a:latin typeface="Times New Roman" panose="02020603050405020304" pitchFamily="18" charset="0"/>
                <a:cs typeface="Times New Roman" panose="02020603050405020304" pitchFamily="18" charset="0"/>
              </a:rPr>
              <a:t>, and the </a:t>
            </a:r>
            <a:r>
              <a:rPr lang="en-US" altLang="zh-CN" sz="2800" b="1" i="1" dirty="0">
                <a:latin typeface="Times New Roman" panose="02020603050405020304" pitchFamily="18" charset="0"/>
                <a:cs typeface="Times New Roman" panose="02020603050405020304" pitchFamily="18" charset="0"/>
              </a:rPr>
              <a:t>desired color</a:t>
            </a:r>
            <a:r>
              <a:rPr lang="en-US" altLang="zh-CN" sz="2800" dirty="0">
                <a:latin typeface="Times New Roman" panose="02020603050405020304" pitchFamily="18" charset="0"/>
                <a:cs typeface="Times New Roman" panose="02020603050405020304" pitchFamily="18" charset="0"/>
              </a:rPr>
              <a:t>. We store the color in the table of name/value pairs that the </a:t>
            </a:r>
            <a:r>
              <a:rPr lang="en-US" altLang="zh-CN" sz="2800" dirty="0" err="1">
                <a:latin typeface="Times New Roman" panose="02020603050405020304" pitchFamily="18" charset="0"/>
                <a:cs typeface="Times New Roman" panose="02020603050405020304" pitchFamily="18" charset="0"/>
              </a:rPr>
              <a:t>AbstractAction</a:t>
            </a:r>
            <a:r>
              <a:rPr lang="en-US" altLang="zh-CN" sz="2800" dirty="0">
                <a:latin typeface="Times New Roman" panose="02020603050405020304" pitchFamily="18" charset="0"/>
                <a:cs typeface="Times New Roman" panose="02020603050405020304" pitchFamily="18" charset="0"/>
              </a:rPr>
              <a:t> class provides. Here is the code for the </a:t>
            </a:r>
            <a:r>
              <a:rPr lang="en-US" altLang="zh-CN" sz="2800" dirty="0" err="1">
                <a:latin typeface="Times New Roman" panose="02020603050405020304" pitchFamily="18" charset="0"/>
                <a:cs typeface="Times New Roman" panose="02020603050405020304" pitchFamily="18" charset="0"/>
              </a:rPr>
              <a:t>ColorAction</a:t>
            </a:r>
            <a:r>
              <a:rPr lang="en-US" altLang="zh-CN" sz="2800" dirty="0">
                <a:latin typeface="Times New Roman" panose="02020603050405020304" pitchFamily="18" charset="0"/>
                <a:cs typeface="Times New Roman" panose="02020603050405020304" pitchFamily="18" charset="0"/>
              </a:rPr>
              <a:t> class. </a:t>
            </a:r>
            <a:r>
              <a:rPr lang="en-US" altLang="zh-CN" sz="2800" b="1" i="1" dirty="0">
                <a:latin typeface="Times New Roman" panose="02020603050405020304" pitchFamily="18" charset="0"/>
                <a:cs typeface="Times New Roman" panose="02020603050405020304" pitchFamily="18" charset="0"/>
              </a:rPr>
              <a:t>The constructor </a:t>
            </a:r>
            <a:r>
              <a:rPr lang="en-US" altLang="zh-CN" sz="2800" dirty="0">
                <a:latin typeface="Times New Roman" panose="02020603050405020304" pitchFamily="18" charset="0"/>
                <a:cs typeface="Times New Roman" panose="02020603050405020304" pitchFamily="18" charset="0"/>
              </a:rPr>
              <a:t>sets the name/value pairs, and the </a:t>
            </a:r>
            <a:r>
              <a:rPr lang="en-US" altLang="zh-CN" sz="2800" b="1" i="1" dirty="0" err="1">
                <a:latin typeface="Times New Roman" panose="02020603050405020304" pitchFamily="18" charset="0"/>
                <a:cs typeface="Times New Roman" panose="02020603050405020304" pitchFamily="18" charset="0"/>
              </a:rPr>
              <a:t>actionPerformed</a:t>
            </a:r>
            <a:r>
              <a:rPr lang="en-US" altLang="zh-CN" sz="2800" dirty="0">
                <a:latin typeface="Times New Roman" panose="02020603050405020304" pitchFamily="18" charset="0"/>
                <a:cs typeface="Times New Roman" panose="02020603050405020304" pitchFamily="18" charset="0"/>
              </a:rPr>
              <a:t> method carries out the color change action.</a:t>
            </a:r>
          </a:p>
          <a:p>
            <a:endParaRPr lang="zh-CN" altLang="en-US" sz="2800" dirty="0">
              <a:latin typeface="Times New Roman" panose="02020603050405020304" pitchFamily="18" charset="0"/>
              <a:cs typeface="Times New Roman" panose="02020603050405020304" pitchFamily="18" charset="0"/>
            </a:endParaRPr>
          </a:p>
          <a:p>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31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800" b="1" dirty="0">
                  <a:solidFill>
                    <a:schemeClr val="tx1">
                      <a:lumMod val="95000"/>
                      <a:lumOff val="5000"/>
                    </a:schemeClr>
                  </a:solidFill>
                  <a:latin typeface="仿宋" panose="02010609060101010101" pitchFamily="49" charset="-122"/>
                  <a:ea typeface="仿宋" panose="02010609060101010101" pitchFamily="49" charset="-122"/>
                </a:rPr>
                <a:t>Actions</a:t>
              </a:r>
              <a:endParaRPr lang="zh-CN" altLang="en-US" sz="28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7" name="矩形 6">
            <a:extLst>
              <a:ext uri="{FF2B5EF4-FFF2-40B4-BE49-F238E27FC236}">
                <a16:creationId xmlns:a16="http://schemas.microsoft.com/office/drawing/2014/main" id="{CC4CD29D-EF24-4ADF-AD6C-606D01FBE1F1}"/>
              </a:ext>
            </a:extLst>
          </p:cNvPr>
          <p:cNvSpPr/>
          <p:nvPr/>
        </p:nvSpPr>
        <p:spPr>
          <a:xfrm>
            <a:off x="0" y="2113231"/>
            <a:ext cx="12187591" cy="35206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 name="文本框 3">
            <a:extLst>
              <a:ext uri="{FF2B5EF4-FFF2-40B4-BE49-F238E27FC236}">
                <a16:creationId xmlns:a16="http://schemas.microsoft.com/office/drawing/2014/main" id="{4E01FEB0-BA24-4635-8264-98D8FF2F7CDA}"/>
              </a:ext>
            </a:extLst>
          </p:cNvPr>
          <p:cNvSpPr txBox="1"/>
          <p:nvPr/>
        </p:nvSpPr>
        <p:spPr>
          <a:xfrm>
            <a:off x="986548" y="1678969"/>
            <a:ext cx="10214494" cy="4893647"/>
          </a:xfrm>
          <a:prstGeom prst="rect">
            <a:avLst/>
          </a:prstGeom>
          <a:noFill/>
        </p:spPr>
        <p:txBody>
          <a:bodyPr wrap="square" rtlCol="0">
            <a:spAutoFit/>
          </a:bodyPr>
          <a:lstStyle/>
          <a:p>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public class ColorAction extends AbstractAction { </a:t>
            </a:r>
            <a:endPar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public ColorAction(String name, Icon icon, Color c) { </a:t>
            </a:r>
            <a:endPar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putValue(Action.NAME, name); </a:t>
            </a:r>
            <a:endPar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putValue(Action.SMALL_ICON, icon); </a:t>
            </a:r>
            <a:endPar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putValue("color", c); </a:t>
            </a:r>
            <a:endPar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putValue(Action.SHORT_DESCRIPTION, "Set panel color to " + </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name.toLowerCase()); </a:t>
            </a:r>
            <a:endPar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public void actionPerformed(ActionEvent event) {</a:t>
            </a:r>
            <a:endPar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Color c = (Color) getValue("color"); </a:t>
            </a:r>
            <a:endPar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setBackground(c); </a:t>
            </a:r>
            <a:endPar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6854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800" b="1" dirty="0">
                  <a:solidFill>
                    <a:schemeClr val="tx1">
                      <a:lumMod val="95000"/>
                      <a:lumOff val="5000"/>
                    </a:schemeClr>
                  </a:solidFill>
                  <a:latin typeface="仿宋" panose="02010609060101010101" pitchFamily="49" charset="-122"/>
                  <a:ea typeface="仿宋" panose="02010609060101010101" pitchFamily="49" charset="-122"/>
                </a:rPr>
                <a:t>Actions</a:t>
              </a:r>
              <a:endParaRPr lang="zh-CN" altLang="en-US" sz="28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7" name="矩形 6">
            <a:extLst>
              <a:ext uri="{FF2B5EF4-FFF2-40B4-BE49-F238E27FC236}">
                <a16:creationId xmlns:a16="http://schemas.microsoft.com/office/drawing/2014/main" id="{CC4CD29D-EF24-4ADF-AD6C-606D01FBE1F1}"/>
              </a:ext>
            </a:extLst>
          </p:cNvPr>
          <p:cNvSpPr/>
          <p:nvPr/>
        </p:nvSpPr>
        <p:spPr>
          <a:xfrm>
            <a:off x="0" y="2113231"/>
            <a:ext cx="12187591" cy="35206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 name="文本框 1">
            <a:extLst>
              <a:ext uri="{FF2B5EF4-FFF2-40B4-BE49-F238E27FC236}">
                <a16:creationId xmlns:a16="http://schemas.microsoft.com/office/drawing/2014/main" id="{A9234C15-2C47-43E3-9DB2-AF3734037D81}"/>
              </a:ext>
            </a:extLst>
          </p:cNvPr>
          <p:cNvSpPr txBox="1"/>
          <p:nvPr/>
        </p:nvSpPr>
        <p:spPr>
          <a:xfrm>
            <a:off x="-32257" y="2286355"/>
            <a:ext cx="12187591" cy="4031873"/>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Our test program creates three objects of this class, such as</a:t>
            </a:r>
          </a:p>
          <a:p>
            <a:endParaRPr lang="en-US" altLang="zh-CN" sz="3200" dirty="0">
              <a:latin typeface="Times New Roman" panose="02020603050405020304" pitchFamily="18" charset="0"/>
              <a:cs typeface="Times New Roman" panose="02020603050405020304" pitchFamily="18" charset="0"/>
            </a:endParaRPr>
          </a:p>
          <a:p>
            <a:r>
              <a:rPr lang="en-US" altLang="zh-CN" sz="2400" b="1" i="1" dirty="0">
                <a:latin typeface="Times New Roman" panose="02020603050405020304" pitchFamily="18" charset="0"/>
                <a:cs typeface="Times New Roman" panose="02020603050405020304" pitchFamily="18" charset="0"/>
              </a:rPr>
              <a:t>Action </a:t>
            </a:r>
            <a:r>
              <a:rPr lang="en-US" altLang="zh-CN" sz="2400" b="1" i="1" dirty="0" err="1">
                <a:latin typeface="Times New Roman" panose="02020603050405020304" pitchFamily="18" charset="0"/>
                <a:cs typeface="Times New Roman" panose="02020603050405020304" pitchFamily="18" charset="0"/>
              </a:rPr>
              <a:t>blueAction</a:t>
            </a:r>
            <a:r>
              <a:rPr lang="en-US" altLang="zh-CN" sz="2400" b="1" i="1" dirty="0">
                <a:latin typeface="Times New Roman" panose="02020603050405020304" pitchFamily="18" charset="0"/>
                <a:cs typeface="Times New Roman" panose="02020603050405020304" pitchFamily="18" charset="0"/>
              </a:rPr>
              <a:t> = new </a:t>
            </a:r>
            <a:r>
              <a:rPr lang="en-US" altLang="zh-CN" sz="2400" b="1" i="1" dirty="0" err="1">
                <a:latin typeface="Times New Roman" panose="02020603050405020304" pitchFamily="18" charset="0"/>
                <a:cs typeface="Times New Roman" panose="02020603050405020304" pitchFamily="18" charset="0"/>
              </a:rPr>
              <a:t>ColorAction</a:t>
            </a:r>
            <a:r>
              <a:rPr lang="en-US" altLang="zh-CN" sz="2400" b="1" i="1" dirty="0">
                <a:latin typeface="Times New Roman" panose="02020603050405020304" pitchFamily="18" charset="0"/>
                <a:cs typeface="Times New Roman" panose="02020603050405020304" pitchFamily="18" charset="0"/>
              </a:rPr>
              <a:t>("Blue", new </a:t>
            </a:r>
            <a:r>
              <a:rPr lang="en-US" altLang="zh-CN" sz="2400" b="1" i="1" dirty="0" err="1">
                <a:latin typeface="Times New Roman" panose="02020603050405020304" pitchFamily="18" charset="0"/>
                <a:cs typeface="Times New Roman" panose="02020603050405020304" pitchFamily="18" charset="0"/>
              </a:rPr>
              <a:t>ImageIcon</a:t>
            </a:r>
            <a:r>
              <a:rPr lang="en-US" altLang="zh-CN" sz="2400" b="1" i="1" dirty="0">
                <a:latin typeface="Times New Roman" panose="02020603050405020304" pitchFamily="18" charset="0"/>
                <a:cs typeface="Times New Roman" panose="02020603050405020304" pitchFamily="18" charset="0"/>
              </a:rPr>
              <a:t>("blue-ball.gif"), </a:t>
            </a:r>
            <a:r>
              <a:rPr lang="en-US" altLang="zh-CN" sz="2400" b="1" i="1" dirty="0" err="1">
                <a:latin typeface="Times New Roman" panose="02020603050405020304" pitchFamily="18" charset="0"/>
                <a:cs typeface="Times New Roman" panose="02020603050405020304" pitchFamily="18" charset="0"/>
              </a:rPr>
              <a:t>Color.BLUE</a:t>
            </a:r>
            <a:r>
              <a:rPr lang="en-US" altLang="zh-CN" sz="2400" b="1" i="1" dirty="0">
                <a:latin typeface="Times New Roman" panose="02020603050405020304" pitchFamily="18" charset="0"/>
                <a:cs typeface="Times New Roman" panose="02020603050405020304" pitchFamily="18" charset="0"/>
              </a:rPr>
              <a:t>); </a:t>
            </a:r>
            <a:br>
              <a:rPr lang="en-US" altLang="zh-CN" sz="2400" dirty="0">
                <a:latin typeface="Times New Roman" panose="02020603050405020304" pitchFamily="18" charset="0"/>
                <a:cs typeface="Times New Roman" panose="02020603050405020304" pitchFamily="18" charset="0"/>
              </a:rPr>
            </a:br>
            <a:endParaRPr lang="en-US" altLang="zh-CN" sz="24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Next, let's associate this action with a button. That is easy because we can use a </a:t>
            </a:r>
            <a:r>
              <a:rPr lang="en-US" altLang="zh-CN" sz="3200" dirty="0" err="1">
                <a:latin typeface="Times New Roman" panose="02020603050405020304" pitchFamily="18" charset="0"/>
                <a:cs typeface="Times New Roman" panose="02020603050405020304" pitchFamily="18" charset="0"/>
              </a:rPr>
              <a:t>JButton</a:t>
            </a:r>
            <a:r>
              <a:rPr lang="en-US" altLang="zh-CN" sz="3200" dirty="0">
                <a:latin typeface="Times New Roman" panose="02020603050405020304" pitchFamily="18" charset="0"/>
                <a:cs typeface="Times New Roman" panose="02020603050405020304" pitchFamily="18" charset="0"/>
              </a:rPr>
              <a:t> constructor that takes an Action object.</a:t>
            </a:r>
          </a:p>
          <a:p>
            <a:endParaRPr lang="en-US" altLang="zh-CN" sz="3200" dirty="0">
              <a:latin typeface="Times New Roman" panose="02020603050405020304" pitchFamily="18" charset="0"/>
              <a:cs typeface="Times New Roman" panose="02020603050405020304" pitchFamily="18" charset="0"/>
            </a:endParaRPr>
          </a:p>
          <a:p>
            <a:r>
              <a:rPr lang="en-US" altLang="zh-CN" sz="2400" b="1" i="1" dirty="0" err="1">
                <a:latin typeface="Times New Roman" panose="02020603050405020304" pitchFamily="18" charset="0"/>
                <a:cs typeface="Times New Roman" panose="02020603050405020304" pitchFamily="18" charset="0"/>
              </a:rPr>
              <a:t>JButton</a:t>
            </a:r>
            <a:r>
              <a:rPr lang="en-US" altLang="zh-CN" sz="2400" b="1" i="1" dirty="0">
                <a:latin typeface="Times New Roman" panose="02020603050405020304" pitchFamily="18" charset="0"/>
                <a:cs typeface="Times New Roman" panose="02020603050405020304" pitchFamily="18" charset="0"/>
              </a:rPr>
              <a:t> </a:t>
            </a:r>
            <a:r>
              <a:rPr lang="en-US" altLang="zh-CN" sz="2400" b="1" i="1" dirty="0" err="1">
                <a:latin typeface="Times New Roman" panose="02020603050405020304" pitchFamily="18" charset="0"/>
                <a:cs typeface="Times New Roman" panose="02020603050405020304" pitchFamily="18" charset="0"/>
              </a:rPr>
              <a:t>blueButton</a:t>
            </a:r>
            <a:r>
              <a:rPr lang="en-US" altLang="zh-CN" sz="2400" b="1" i="1" dirty="0">
                <a:latin typeface="Times New Roman" panose="02020603050405020304" pitchFamily="18" charset="0"/>
                <a:cs typeface="Times New Roman" panose="02020603050405020304" pitchFamily="18" charset="0"/>
              </a:rPr>
              <a:t> = new </a:t>
            </a:r>
            <a:r>
              <a:rPr lang="en-US" altLang="zh-CN" sz="2400" b="1" i="1" dirty="0" err="1">
                <a:latin typeface="Times New Roman" panose="02020603050405020304" pitchFamily="18" charset="0"/>
                <a:cs typeface="Times New Roman" panose="02020603050405020304" pitchFamily="18" charset="0"/>
              </a:rPr>
              <a:t>JButton</a:t>
            </a:r>
            <a:r>
              <a:rPr lang="en-US" altLang="zh-CN" sz="2400" b="1" i="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blueAction</a:t>
            </a:r>
            <a:r>
              <a:rPr lang="en-US" altLang="zh-CN" sz="2400" b="1" i="1" dirty="0">
                <a:latin typeface="Times New Roman" panose="02020603050405020304" pitchFamily="18" charset="0"/>
                <a:cs typeface="Times New Roman" panose="02020603050405020304" pitchFamily="18" charset="0"/>
              </a:rPr>
              <a:t>); </a:t>
            </a:r>
            <a:endParaRPr lang="zh-CN" altLang="en-US" sz="2400" b="1" i="1"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760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800" b="1" dirty="0">
                  <a:solidFill>
                    <a:schemeClr val="tx1">
                      <a:lumMod val="95000"/>
                      <a:lumOff val="5000"/>
                    </a:schemeClr>
                  </a:solidFill>
                  <a:latin typeface="仿宋" panose="02010609060101010101" pitchFamily="49" charset="-122"/>
                  <a:ea typeface="仿宋" panose="02010609060101010101" pitchFamily="49" charset="-122"/>
                </a:rPr>
                <a:t>Actions</a:t>
              </a:r>
              <a:endParaRPr lang="zh-CN" altLang="en-US" sz="28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7" name="矩形 6">
            <a:extLst>
              <a:ext uri="{FF2B5EF4-FFF2-40B4-BE49-F238E27FC236}">
                <a16:creationId xmlns:a16="http://schemas.microsoft.com/office/drawing/2014/main" id="{CC4CD29D-EF24-4ADF-AD6C-606D01FBE1F1}"/>
              </a:ext>
            </a:extLst>
          </p:cNvPr>
          <p:cNvSpPr/>
          <p:nvPr/>
        </p:nvSpPr>
        <p:spPr>
          <a:xfrm>
            <a:off x="0" y="2113231"/>
            <a:ext cx="12187591" cy="35206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 name="文本框 1">
            <a:extLst>
              <a:ext uri="{FF2B5EF4-FFF2-40B4-BE49-F238E27FC236}">
                <a16:creationId xmlns:a16="http://schemas.microsoft.com/office/drawing/2014/main" id="{95075DFB-E53D-4FE9-B23D-0EAF17C6FF4F}"/>
              </a:ext>
            </a:extLst>
          </p:cNvPr>
          <p:cNvSpPr txBox="1"/>
          <p:nvPr/>
        </p:nvSpPr>
        <p:spPr>
          <a:xfrm>
            <a:off x="513347" y="2143927"/>
            <a:ext cx="11149264" cy="3970318"/>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    Finally, we want to add the action objects to </a:t>
            </a:r>
            <a:r>
              <a:rPr lang="en-US" altLang="zh-CN" sz="2800" b="1" i="1" dirty="0">
                <a:latin typeface="Times New Roman" panose="02020603050405020304" pitchFamily="18" charset="0"/>
                <a:cs typeface="Times New Roman" panose="02020603050405020304" pitchFamily="18" charset="0"/>
              </a:rPr>
              <a:t>keystrokes</a:t>
            </a:r>
            <a:r>
              <a:rPr lang="en-US" altLang="zh-CN" sz="2800" dirty="0">
                <a:latin typeface="Times New Roman" panose="02020603050405020304" pitchFamily="18" charset="0"/>
                <a:cs typeface="Times New Roman" panose="02020603050405020304" pitchFamily="18" charset="0"/>
              </a:rPr>
              <a:t> so that the actions are carried out when the user types keyboard commands. </a:t>
            </a:r>
          </a:p>
          <a:p>
            <a:r>
              <a:rPr lang="en-US" altLang="zh-CN" sz="2800" dirty="0">
                <a:latin typeface="Times New Roman" panose="02020603050405020304" pitchFamily="18" charset="0"/>
                <a:cs typeface="Times New Roman" panose="02020603050405020304" pitchFamily="18" charset="0"/>
              </a:rPr>
              <a:t>    Now we run into a technical complexity</a:t>
            </a:r>
            <a:r>
              <a:rPr lang="en-US" altLang="zh-CN" sz="2800" b="1" i="1" dirty="0">
                <a:latin typeface="Times New Roman" panose="02020603050405020304" pitchFamily="18" charset="0"/>
                <a:cs typeface="Times New Roman" panose="02020603050405020304" pitchFamily="18" charset="0"/>
              </a:rPr>
              <a:t>. Keystrokes are delivered to the component that has focus.</a:t>
            </a:r>
            <a:r>
              <a:rPr lang="en-US" altLang="zh-CN" sz="2800" dirty="0">
                <a:latin typeface="Times New Roman" panose="02020603050405020304" pitchFamily="18" charset="0"/>
                <a:cs typeface="Times New Roman" panose="02020603050405020304" pitchFamily="18" charset="0"/>
              </a:rPr>
              <a:t> Our sample application is made up of several components, namely, three buttons inside a panel. Therefore, at any time, any one of the three buttons may have focus. Each of the buttons would need to handle key events and listen to the CTRL+Y, CTRL+B, and CTRL+R keys.</a:t>
            </a:r>
          </a:p>
          <a:p>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263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3792" y="2210084"/>
            <a:ext cx="12187591" cy="32758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容器类</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Container</a:t>
              </a:r>
              <a:r>
                <a:rPr lang="zh-CN" altLang="en-US" sz="2400" b="1" dirty="0">
                  <a:solidFill>
                    <a:schemeClr val="tx1"/>
                  </a:solidFill>
                  <a:latin typeface="仿宋" panose="02010609060101010101" pitchFamily="49" charset="-122"/>
                  <a:ea typeface="仿宋" panose="02010609060101010101" pitchFamily="49" charset="-122"/>
                </a:rPr>
                <a:t>和组件类</a:t>
              </a:r>
              <a:r>
                <a:rPr lang="en-US" altLang="zh-CN" sz="2400" b="1" dirty="0">
                  <a:solidFill>
                    <a:schemeClr val="tx1"/>
                  </a:solidFill>
                  <a:latin typeface="仿宋" panose="02010609060101010101" pitchFamily="49" charset="-122"/>
                  <a:ea typeface="仿宋" panose="02010609060101010101" pitchFamily="49" charset="-122"/>
                </a:rPr>
                <a:t>Component</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27" name="Rectangle 3">
            <a:extLst>
              <a:ext uri="{FF2B5EF4-FFF2-40B4-BE49-F238E27FC236}">
                <a16:creationId xmlns:a16="http://schemas.microsoft.com/office/drawing/2014/main" id="{0A63B813-359D-418A-B802-37750A55488F}"/>
              </a:ext>
            </a:extLst>
          </p:cNvPr>
          <p:cNvSpPr txBox="1">
            <a:spLocks noChangeArrowheads="1"/>
          </p:cNvSpPr>
          <p:nvPr/>
        </p:nvSpPr>
        <p:spPr>
          <a:xfrm>
            <a:off x="641367" y="2531034"/>
            <a:ext cx="10915329" cy="39338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None/>
            </a:pPr>
            <a:r>
              <a:rPr lang="zh-CN" altLang="en-US" b="1">
                <a:solidFill>
                  <a:srgbClr val="FF3399"/>
                </a:solidFill>
                <a:latin typeface="仿宋" panose="02010609060101010101" pitchFamily="49" charset="-122"/>
                <a:ea typeface="仿宋" panose="02010609060101010101" pitchFamily="49" charset="-122"/>
              </a:rPr>
              <a:t>◆</a:t>
            </a:r>
            <a:r>
              <a:rPr lang="zh-CN" altLang="en-US" b="1">
                <a:latin typeface="仿宋" panose="02010609060101010101" pitchFamily="49" charset="-122"/>
                <a:ea typeface="仿宋" panose="02010609060101010101" pitchFamily="49" charset="-122"/>
              </a:rPr>
              <a:t> 每当容器添加新的组件或移掉组件时，应该让容器调用</a:t>
            </a:r>
            <a:r>
              <a:rPr lang="en-US" altLang="zh-CN" b="1">
                <a:latin typeface="仿宋" panose="02010609060101010101" pitchFamily="49" charset="-122"/>
                <a:ea typeface="仿宋" panose="02010609060101010101" pitchFamily="49" charset="-122"/>
              </a:rPr>
              <a:t>validate()</a:t>
            </a:r>
            <a:r>
              <a:rPr lang="zh-CN" altLang="en-US" b="1">
                <a:latin typeface="仿宋" panose="02010609060101010101" pitchFamily="49" charset="-122"/>
                <a:ea typeface="仿宋" panose="02010609060101010101" pitchFamily="49" charset="-122"/>
              </a:rPr>
              <a:t>方法，以保证容器中的组件能正确显示出来。</a:t>
            </a:r>
            <a:endParaRPr lang="en-US" altLang="zh-CN" b="1">
              <a:latin typeface="仿宋" panose="02010609060101010101" pitchFamily="49" charset="-122"/>
              <a:ea typeface="仿宋" panose="02010609060101010101" pitchFamily="49" charset="-122"/>
            </a:endParaRPr>
          </a:p>
          <a:p>
            <a:pPr algn="just">
              <a:buFont typeface="Wingdings" panose="05000000000000000000" pitchFamily="2" charset="2"/>
              <a:buNone/>
            </a:pPr>
            <a:endParaRPr lang="en-US" altLang="zh-CN" b="1">
              <a:latin typeface="仿宋" panose="02010609060101010101" pitchFamily="49" charset="-122"/>
              <a:ea typeface="仿宋" panose="02010609060101010101" pitchFamily="49" charset="-122"/>
            </a:endParaRPr>
          </a:p>
          <a:p>
            <a:pPr algn="just">
              <a:buFont typeface="Wingdings" panose="05000000000000000000" pitchFamily="2" charset="2"/>
              <a:buNone/>
            </a:pPr>
            <a:r>
              <a:rPr lang="zh-CN" altLang="en-US" b="1">
                <a:solidFill>
                  <a:srgbClr val="FF0000"/>
                </a:solidFill>
                <a:latin typeface="仿宋" panose="02010609060101010101" pitchFamily="49" charset="-122"/>
                <a:ea typeface="仿宋" panose="02010609060101010101" pitchFamily="49" charset="-122"/>
              </a:rPr>
              <a:t>  容器本身也是一个组件，因此可以把一个容器添加到另一个容器中实现容器的嵌套。</a:t>
            </a:r>
          </a:p>
          <a:p>
            <a:pPr algn="just">
              <a:buFont typeface="Wingdings" panose="05000000000000000000" pitchFamily="2" charset="2"/>
              <a:buNone/>
            </a:pPr>
            <a:endParaRPr lang="zh-CN" altLang="en-US"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43313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7">
                                            <p:txEl>
                                              <p:pRg st="0" end="0"/>
                                            </p:txEl>
                                          </p:spTgt>
                                        </p:tgtEl>
                                        <p:attrNameLst>
                                          <p:attrName>style.visibility</p:attrName>
                                        </p:attrNameLst>
                                      </p:cBhvr>
                                      <p:to>
                                        <p:strVal val="visible"/>
                                      </p:to>
                                    </p:set>
                                    <p:anim calcmode="lin" valueType="num">
                                      <p:cBhvr additive="base">
                                        <p:cTn id="20"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7">
                                            <p:txEl>
                                              <p:pRg st="2" end="2"/>
                                            </p:txEl>
                                          </p:spTgt>
                                        </p:tgtEl>
                                        <p:attrNameLst>
                                          <p:attrName>style.visibility</p:attrName>
                                        </p:attrNameLst>
                                      </p:cBhvr>
                                      <p:to>
                                        <p:strVal val="visible"/>
                                      </p:to>
                                    </p:set>
                                    <p:anim calcmode="lin" valueType="num">
                                      <p:cBhvr additive="base">
                                        <p:cTn id="26" dur="500" fill="hold"/>
                                        <p:tgtEl>
                                          <p:spTgt spid="27">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800" b="1" dirty="0">
                  <a:solidFill>
                    <a:schemeClr val="tx1">
                      <a:lumMod val="95000"/>
                      <a:lumOff val="5000"/>
                    </a:schemeClr>
                  </a:solidFill>
                  <a:latin typeface="仿宋" panose="02010609060101010101" pitchFamily="49" charset="-122"/>
                  <a:ea typeface="仿宋" panose="02010609060101010101" pitchFamily="49" charset="-122"/>
                </a:rPr>
                <a:t>Actions</a:t>
              </a:r>
              <a:endParaRPr lang="zh-CN" altLang="en-US" sz="28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7" name="矩形 6">
            <a:extLst>
              <a:ext uri="{FF2B5EF4-FFF2-40B4-BE49-F238E27FC236}">
                <a16:creationId xmlns:a16="http://schemas.microsoft.com/office/drawing/2014/main" id="{CC4CD29D-EF24-4ADF-AD6C-606D01FBE1F1}"/>
              </a:ext>
            </a:extLst>
          </p:cNvPr>
          <p:cNvSpPr/>
          <p:nvPr/>
        </p:nvSpPr>
        <p:spPr>
          <a:xfrm>
            <a:off x="0" y="2113231"/>
            <a:ext cx="12187591" cy="3822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 name="文本框 1">
            <a:extLst>
              <a:ext uri="{FF2B5EF4-FFF2-40B4-BE49-F238E27FC236}">
                <a16:creationId xmlns:a16="http://schemas.microsoft.com/office/drawing/2014/main" id="{7CBE5100-DE2C-4014-B87D-32114318028E}"/>
              </a:ext>
            </a:extLst>
          </p:cNvPr>
          <p:cNvSpPr txBox="1"/>
          <p:nvPr/>
        </p:nvSpPr>
        <p:spPr>
          <a:xfrm>
            <a:off x="0" y="2021793"/>
            <a:ext cx="12187591" cy="34163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To associate actions with keystrokes, you first need to generate objects of the </a:t>
            </a:r>
            <a:r>
              <a:rPr lang="en-US" altLang="zh-CN" sz="2800" dirty="0" err="1">
                <a:latin typeface="Times New Roman" panose="02020603050405020304" pitchFamily="18" charset="0"/>
                <a:cs typeface="Times New Roman" panose="02020603050405020304" pitchFamily="18" charset="0"/>
              </a:rPr>
              <a:t>KeyStroke</a:t>
            </a:r>
            <a:r>
              <a:rPr lang="en-US" altLang="zh-CN" sz="2800" dirty="0">
                <a:latin typeface="Times New Roman" panose="02020603050405020304" pitchFamily="18" charset="0"/>
                <a:cs typeface="Times New Roman" panose="02020603050405020304" pitchFamily="18" charset="0"/>
              </a:rPr>
              <a:t> class. This is a convenience class that encapsulates the description of a key. To generate a </a:t>
            </a:r>
            <a:r>
              <a:rPr lang="en-US" altLang="zh-CN" sz="2800" b="1" i="1" dirty="0" err="1">
                <a:latin typeface="Times New Roman" panose="02020603050405020304" pitchFamily="18" charset="0"/>
                <a:cs typeface="Times New Roman" panose="02020603050405020304" pitchFamily="18" charset="0"/>
              </a:rPr>
              <a:t>KeyStroke</a:t>
            </a:r>
            <a:r>
              <a:rPr lang="en-US" altLang="zh-CN" sz="2800" dirty="0">
                <a:latin typeface="Times New Roman" panose="02020603050405020304" pitchFamily="18" charset="0"/>
                <a:cs typeface="Times New Roman" panose="02020603050405020304" pitchFamily="18" charset="0"/>
              </a:rPr>
              <a:t> object, you don't call a constructor but instead use the static </a:t>
            </a:r>
            <a:r>
              <a:rPr lang="en-US" altLang="zh-CN" sz="2800" b="1" i="1" dirty="0" err="1">
                <a:latin typeface="Times New Roman" panose="02020603050405020304" pitchFamily="18" charset="0"/>
                <a:cs typeface="Times New Roman" panose="02020603050405020304" pitchFamily="18" charset="0"/>
              </a:rPr>
              <a:t>getKeyStroke</a:t>
            </a:r>
            <a:r>
              <a:rPr lang="en-US" altLang="zh-CN" sz="2800" dirty="0">
                <a:latin typeface="Times New Roman" panose="02020603050405020304" pitchFamily="18" charset="0"/>
                <a:cs typeface="Times New Roman" panose="02020603050405020304" pitchFamily="18" charset="0"/>
              </a:rPr>
              <a:t> method of the </a:t>
            </a:r>
            <a:r>
              <a:rPr lang="en-US" altLang="zh-CN" sz="2800" dirty="0" err="1">
                <a:latin typeface="Times New Roman" panose="02020603050405020304" pitchFamily="18" charset="0"/>
                <a:cs typeface="Times New Roman" panose="02020603050405020304" pitchFamily="18" charset="0"/>
              </a:rPr>
              <a:t>KeyStroke</a:t>
            </a:r>
            <a:r>
              <a:rPr lang="en-US" altLang="zh-CN" sz="2800" dirty="0">
                <a:latin typeface="Times New Roman" panose="02020603050405020304" pitchFamily="18" charset="0"/>
                <a:cs typeface="Times New Roman" panose="02020603050405020304" pitchFamily="18" charset="0"/>
              </a:rPr>
              <a:t> class. You specify the virtual key code and the flags (such as SHIFT and CONTROL key combinations):</a:t>
            </a:r>
          </a:p>
          <a:p>
            <a:endParaRPr lang="en-US" altLang="zh-CN" sz="2800" dirty="0">
              <a:latin typeface="Times New Roman" panose="02020603050405020304" pitchFamily="18" charset="0"/>
              <a:cs typeface="Times New Roman" panose="02020603050405020304" pitchFamily="18" charset="0"/>
            </a:endParaRPr>
          </a:p>
          <a:p>
            <a:r>
              <a:rPr lang="en-US" altLang="zh-CN" sz="2400" b="1" i="1" dirty="0" err="1">
                <a:latin typeface="Times New Roman" panose="02020603050405020304" pitchFamily="18" charset="0"/>
                <a:cs typeface="Times New Roman" panose="02020603050405020304" pitchFamily="18" charset="0"/>
              </a:rPr>
              <a:t>KeyStroke</a:t>
            </a:r>
            <a:r>
              <a:rPr lang="en-US" altLang="zh-CN" sz="2400" b="1" i="1" dirty="0">
                <a:latin typeface="Times New Roman" panose="02020603050405020304" pitchFamily="18" charset="0"/>
                <a:cs typeface="Times New Roman" panose="02020603050405020304" pitchFamily="18" charset="0"/>
              </a:rPr>
              <a:t> </a:t>
            </a:r>
            <a:r>
              <a:rPr lang="en-US" altLang="zh-CN" sz="2400" b="1" i="1" dirty="0" err="1">
                <a:latin typeface="Times New Roman" panose="02020603050405020304" pitchFamily="18" charset="0"/>
                <a:cs typeface="Times New Roman" panose="02020603050405020304" pitchFamily="18" charset="0"/>
              </a:rPr>
              <a:t>ctrlBKey</a:t>
            </a:r>
            <a:r>
              <a:rPr lang="en-US" altLang="zh-CN" sz="2400" b="1" i="1" dirty="0">
                <a:latin typeface="Times New Roman" panose="02020603050405020304" pitchFamily="18" charset="0"/>
                <a:cs typeface="Times New Roman" panose="02020603050405020304" pitchFamily="18" charset="0"/>
              </a:rPr>
              <a:t> = </a:t>
            </a:r>
            <a:r>
              <a:rPr lang="en-US" altLang="zh-CN" sz="2400" b="1" i="1" dirty="0" err="1">
                <a:latin typeface="Times New Roman" panose="02020603050405020304" pitchFamily="18" charset="0"/>
                <a:cs typeface="Times New Roman" panose="02020603050405020304" pitchFamily="18" charset="0"/>
              </a:rPr>
              <a:t>KeyStroke.getKeyStroke</a:t>
            </a:r>
            <a:r>
              <a:rPr lang="en-US" altLang="zh-CN" sz="2400" b="1" i="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KeyEvent.VK_B</a:t>
            </a:r>
            <a:r>
              <a:rPr lang="en-US" altLang="zh-CN" sz="2400" b="1" i="1" dirty="0">
                <a:latin typeface="Times New Roman" panose="02020603050405020304" pitchFamily="18" charset="0"/>
                <a:cs typeface="Times New Roman" panose="02020603050405020304" pitchFamily="18" charset="0"/>
              </a:rPr>
              <a:t>, </a:t>
            </a:r>
            <a:r>
              <a:rPr lang="en-US" altLang="zh-CN" sz="2400" b="1" i="1" dirty="0" err="1">
                <a:latin typeface="Times New Roman" panose="02020603050405020304" pitchFamily="18" charset="0"/>
                <a:cs typeface="Times New Roman" panose="02020603050405020304" pitchFamily="18" charset="0"/>
              </a:rPr>
              <a:t>InputEvent.CTRL_MASK</a:t>
            </a:r>
            <a:r>
              <a:rPr lang="en-US" altLang="zh-CN" sz="2400" b="1" i="1" dirty="0">
                <a:latin typeface="Times New Roman" panose="02020603050405020304" pitchFamily="18" charset="0"/>
                <a:cs typeface="Times New Roman" panose="02020603050405020304" pitchFamily="18" charset="0"/>
              </a:rPr>
              <a:t>);</a:t>
            </a:r>
          </a:p>
          <a:p>
            <a:endParaRPr lang="zh-CN" altLang="en-US" sz="24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811C43DA-30A1-49FC-9E4B-3E933197F934}"/>
              </a:ext>
            </a:extLst>
          </p:cNvPr>
          <p:cNvSpPr txBox="1"/>
          <p:nvPr/>
        </p:nvSpPr>
        <p:spPr>
          <a:xfrm>
            <a:off x="-32257" y="5371562"/>
            <a:ext cx="12187591" cy="1323439"/>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Alternatively, you can describe the keystroke as a string:</a:t>
            </a:r>
          </a:p>
          <a:p>
            <a:r>
              <a:rPr lang="en-US" altLang="zh-CN" sz="2400" b="1" i="1" dirty="0" err="1">
                <a:latin typeface="Times New Roman" panose="02020603050405020304" pitchFamily="18" charset="0"/>
                <a:cs typeface="Times New Roman" panose="02020603050405020304" pitchFamily="18" charset="0"/>
              </a:rPr>
              <a:t>KeyStroke</a:t>
            </a:r>
            <a:r>
              <a:rPr lang="en-US" altLang="zh-CN" sz="2400" b="1" i="1" dirty="0">
                <a:latin typeface="Times New Roman" panose="02020603050405020304" pitchFamily="18" charset="0"/>
                <a:cs typeface="Times New Roman" panose="02020603050405020304" pitchFamily="18" charset="0"/>
              </a:rPr>
              <a:t> </a:t>
            </a:r>
            <a:r>
              <a:rPr lang="en-US" altLang="zh-CN" sz="2400" b="1" i="1" dirty="0" err="1">
                <a:latin typeface="Times New Roman" panose="02020603050405020304" pitchFamily="18" charset="0"/>
                <a:cs typeface="Times New Roman" panose="02020603050405020304" pitchFamily="18" charset="0"/>
              </a:rPr>
              <a:t>ctrlBKey</a:t>
            </a:r>
            <a:r>
              <a:rPr lang="en-US" altLang="zh-CN" sz="2400" b="1" i="1" dirty="0">
                <a:latin typeface="Times New Roman" panose="02020603050405020304" pitchFamily="18" charset="0"/>
                <a:cs typeface="Times New Roman" panose="02020603050405020304" pitchFamily="18" charset="0"/>
              </a:rPr>
              <a:t> = </a:t>
            </a:r>
            <a:r>
              <a:rPr lang="en-US" altLang="zh-CN" sz="2400" b="1" i="1" dirty="0" err="1">
                <a:latin typeface="Times New Roman" panose="02020603050405020304" pitchFamily="18" charset="0"/>
                <a:cs typeface="Times New Roman" panose="02020603050405020304" pitchFamily="18" charset="0"/>
              </a:rPr>
              <a:t>KeyStroke.getKeyStroke</a:t>
            </a:r>
            <a:r>
              <a:rPr lang="en-US" altLang="zh-CN" sz="2400" b="1" i="1" dirty="0">
                <a:latin typeface="Times New Roman" panose="02020603050405020304" pitchFamily="18" charset="0"/>
                <a:cs typeface="Times New Roman" panose="02020603050405020304" pitchFamily="18" charset="0"/>
              </a:rPr>
              <a:t>("ctrl B");</a:t>
            </a:r>
          </a:p>
          <a:p>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455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800" b="1" dirty="0">
                  <a:solidFill>
                    <a:schemeClr val="tx1">
                      <a:lumMod val="95000"/>
                      <a:lumOff val="5000"/>
                    </a:schemeClr>
                  </a:solidFill>
                  <a:latin typeface="仿宋" panose="02010609060101010101" pitchFamily="49" charset="-122"/>
                  <a:ea typeface="仿宋" panose="02010609060101010101" pitchFamily="49" charset="-122"/>
                </a:rPr>
                <a:t>Actions</a:t>
              </a:r>
              <a:endParaRPr lang="zh-CN" altLang="en-US" sz="28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7" name="矩形 6">
            <a:extLst>
              <a:ext uri="{FF2B5EF4-FFF2-40B4-BE49-F238E27FC236}">
                <a16:creationId xmlns:a16="http://schemas.microsoft.com/office/drawing/2014/main" id="{CC4CD29D-EF24-4ADF-AD6C-606D01FBE1F1}"/>
              </a:ext>
            </a:extLst>
          </p:cNvPr>
          <p:cNvSpPr/>
          <p:nvPr/>
        </p:nvSpPr>
        <p:spPr>
          <a:xfrm>
            <a:off x="0" y="2113231"/>
            <a:ext cx="12187591" cy="35206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仿宋" panose="02010609060101010101" pitchFamily="49" charset="-122"/>
              <a:ea typeface="仿宋" panose="02010609060101010101" pitchFamily="49" charset="-122"/>
            </a:endParaRPr>
          </a:p>
        </p:txBody>
      </p:sp>
      <p:sp>
        <p:nvSpPr>
          <p:cNvPr id="8" name="Rectangle 2">
            <a:extLst>
              <a:ext uri="{FF2B5EF4-FFF2-40B4-BE49-F238E27FC236}">
                <a16:creationId xmlns:a16="http://schemas.microsoft.com/office/drawing/2014/main" id="{C98F860E-3649-410F-B345-6E659A928CC0}"/>
              </a:ext>
            </a:extLst>
          </p:cNvPr>
          <p:cNvSpPr>
            <a:spLocks noChangeArrowheads="1"/>
          </p:cNvSpPr>
          <p:nvPr/>
        </p:nvSpPr>
        <p:spPr bwMode="auto">
          <a:xfrm>
            <a:off x="38856" y="2178561"/>
            <a:ext cx="1218318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Every JComponent has three input maps, each mapping KeyStroke objects to associated actions. The three input maps correspond to three different conditions</a:t>
            </a:r>
          </a:p>
        </p:txBody>
      </p:sp>
      <p:graphicFrame>
        <p:nvGraphicFramePr>
          <p:cNvPr id="2" name="表格 2">
            <a:extLst>
              <a:ext uri="{FF2B5EF4-FFF2-40B4-BE49-F238E27FC236}">
                <a16:creationId xmlns:a16="http://schemas.microsoft.com/office/drawing/2014/main" id="{3B7F3504-917F-4433-9D56-AB83CD74E31A}"/>
              </a:ext>
            </a:extLst>
          </p:cNvPr>
          <p:cNvGraphicFramePr>
            <a:graphicFrameLocks noGrp="1"/>
          </p:cNvGraphicFramePr>
          <p:nvPr>
            <p:extLst>
              <p:ext uri="{D42A27DB-BD31-4B8C-83A1-F6EECF244321}">
                <p14:modId xmlns:p14="http://schemas.microsoft.com/office/powerpoint/2010/main" val="2038100324"/>
              </p:ext>
            </p:extLst>
          </p:nvPr>
        </p:nvGraphicFramePr>
        <p:xfrm>
          <a:off x="281084" y="3652331"/>
          <a:ext cx="11333869" cy="3108960"/>
        </p:xfrm>
        <a:graphic>
          <a:graphicData uri="http://schemas.openxmlformats.org/drawingml/2006/table">
            <a:tbl>
              <a:tblPr firstRow="1" bandRow="1">
                <a:tableStyleId>{5C22544A-7EE6-4342-B048-85BDC9FD1C3A}</a:tableStyleId>
              </a:tblPr>
              <a:tblGrid>
                <a:gridCol w="6047908">
                  <a:extLst>
                    <a:ext uri="{9D8B030D-6E8A-4147-A177-3AD203B41FA5}">
                      <a16:colId xmlns:a16="http://schemas.microsoft.com/office/drawing/2014/main" val="1143968431"/>
                    </a:ext>
                  </a:extLst>
                </a:gridCol>
                <a:gridCol w="5285961">
                  <a:extLst>
                    <a:ext uri="{9D8B030D-6E8A-4147-A177-3AD203B41FA5}">
                      <a16:colId xmlns:a16="http://schemas.microsoft.com/office/drawing/2014/main" val="117775675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Times New Roman" panose="02020603050405020304" pitchFamily="18" charset="0"/>
                          <a:cs typeface="Times New Roman" panose="02020603050405020304" pitchFamily="18" charset="0"/>
                        </a:rPr>
                        <a:t>Flag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Times New Roman" panose="02020603050405020304" pitchFamily="18" charset="0"/>
                          <a:cs typeface="Times New Roman" panose="02020603050405020304" pitchFamily="18" charset="0"/>
                        </a:rPr>
                        <a:t>Invoke Action</a:t>
                      </a:r>
                    </a:p>
                  </a:txBody>
                  <a:tcPr/>
                </a:tc>
                <a:extLst>
                  <a:ext uri="{0D108BD9-81ED-4DB2-BD59-A6C34878D82A}">
                    <a16:rowId xmlns:a16="http://schemas.microsoft.com/office/drawing/2014/main" val="3695322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i="1" dirty="0">
                          <a:latin typeface="Times New Roman" panose="02020603050405020304" pitchFamily="18" charset="0"/>
                          <a:cs typeface="Times New Roman" panose="02020603050405020304" pitchFamily="18" charset="0"/>
                        </a:rPr>
                        <a:t>WHEN_FOCUSED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a:latin typeface="Times New Roman" panose="02020603050405020304" pitchFamily="18" charset="0"/>
                          <a:cs typeface="Times New Roman" panose="02020603050405020304" pitchFamily="18" charset="0"/>
                        </a:rPr>
                        <a:t>When this component has keyboard focus</a:t>
                      </a:r>
                    </a:p>
                  </a:txBody>
                  <a:tcPr/>
                </a:tc>
                <a:extLst>
                  <a:ext uri="{0D108BD9-81ED-4DB2-BD59-A6C34878D82A}">
                    <a16:rowId xmlns:a16="http://schemas.microsoft.com/office/drawing/2014/main" val="1030197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i="1" dirty="0">
                          <a:latin typeface="Times New Roman" panose="02020603050405020304" pitchFamily="18" charset="0"/>
                          <a:cs typeface="Times New Roman" panose="02020603050405020304" pitchFamily="18" charset="0"/>
                        </a:rPr>
                        <a:t>WHEN_ANCESTOR_OF_FOCUSED_COMPONENT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a:latin typeface="Times New Roman" panose="02020603050405020304" pitchFamily="18" charset="0"/>
                          <a:cs typeface="Times New Roman" panose="02020603050405020304" pitchFamily="18" charset="0"/>
                        </a:rPr>
                        <a:t>When this component contains the component that has keyboard focus</a:t>
                      </a:r>
                    </a:p>
                    <a:p>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942282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i="1" dirty="0">
                          <a:latin typeface="Times New Roman" panose="02020603050405020304" pitchFamily="18" charset="0"/>
                          <a:cs typeface="Times New Roman" panose="02020603050405020304" pitchFamily="18" charset="0"/>
                        </a:rPr>
                        <a:t>WHEN_IN_FOCUSED_WINDOW</a:t>
                      </a:r>
                    </a:p>
                    <a:p>
                      <a:endParaRPr lang="zh-CN" altLang="en-US" sz="2000" b="1" i="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a:latin typeface="Times New Roman" panose="02020603050405020304" pitchFamily="18" charset="0"/>
                          <a:cs typeface="Times New Roman" panose="02020603050405020304" pitchFamily="18" charset="0"/>
                        </a:rPr>
                        <a:t>When this component is contained in the same window as the component that has keyboard focus</a:t>
                      </a:r>
                    </a:p>
                    <a:p>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36217907"/>
                  </a:ext>
                </a:extLst>
              </a:tr>
            </a:tbl>
          </a:graphicData>
        </a:graphic>
      </p:graphicFrame>
      <p:sp>
        <p:nvSpPr>
          <p:cNvPr id="3" name="文本框 2">
            <a:extLst>
              <a:ext uri="{FF2B5EF4-FFF2-40B4-BE49-F238E27FC236}">
                <a16:creationId xmlns:a16="http://schemas.microsoft.com/office/drawing/2014/main" id="{6BE0775E-142F-46CD-B612-7190691ADC2D}"/>
              </a:ext>
            </a:extLst>
          </p:cNvPr>
          <p:cNvSpPr txBox="1"/>
          <p:nvPr/>
        </p:nvSpPr>
        <p:spPr>
          <a:xfrm>
            <a:off x="4010528" y="3305889"/>
            <a:ext cx="3064042" cy="400110"/>
          </a:xfrm>
          <a:prstGeom prst="rect">
            <a:avLst/>
          </a:prstGeom>
          <a:noFill/>
        </p:spPr>
        <p:txBody>
          <a:bodyPr wrap="square" rtlCol="0">
            <a:spAutoFit/>
          </a:bodyPr>
          <a:lstStyle/>
          <a:p>
            <a:r>
              <a:rPr lang="en-US" altLang="zh-CN" sz="2000" b="1" i="1" dirty="0">
                <a:latin typeface="Times New Roman" panose="02020603050405020304" pitchFamily="18" charset="0"/>
                <a:cs typeface="Times New Roman" panose="02020603050405020304" pitchFamily="18" charset="0"/>
              </a:rPr>
              <a:t>Input Map Conditions</a:t>
            </a:r>
            <a:endParaRPr lang="zh-CN" alt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8855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800" b="1" dirty="0">
                  <a:solidFill>
                    <a:schemeClr val="tx1">
                      <a:lumMod val="95000"/>
                      <a:lumOff val="5000"/>
                    </a:schemeClr>
                  </a:solidFill>
                  <a:latin typeface="仿宋" panose="02010609060101010101" pitchFamily="49" charset="-122"/>
                  <a:ea typeface="仿宋" panose="02010609060101010101" pitchFamily="49" charset="-122"/>
                </a:rPr>
                <a:t>Actions</a:t>
              </a:r>
              <a:endParaRPr lang="zh-CN" altLang="en-US" sz="28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7" name="矩形 6">
            <a:extLst>
              <a:ext uri="{FF2B5EF4-FFF2-40B4-BE49-F238E27FC236}">
                <a16:creationId xmlns:a16="http://schemas.microsoft.com/office/drawing/2014/main" id="{CC4CD29D-EF24-4ADF-AD6C-606D01FBE1F1}"/>
              </a:ext>
            </a:extLst>
          </p:cNvPr>
          <p:cNvSpPr/>
          <p:nvPr/>
        </p:nvSpPr>
        <p:spPr>
          <a:xfrm>
            <a:off x="0" y="2113231"/>
            <a:ext cx="12187591" cy="35206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 name="文本框 1">
            <a:extLst>
              <a:ext uri="{FF2B5EF4-FFF2-40B4-BE49-F238E27FC236}">
                <a16:creationId xmlns:a16="http://schemas.microsoft.com/office/drawing/2014/main" id="{1D8C798C-2127-4B19-96E5-44E71CBF41A4}"/>
              </a:ext>
            </a:extLst>
          </p:cNvPr>
          <p:cNvSpPr txBox="1"/>
          <p:nvPr/>
        </p:nvSpPr>
        <p:spPr>
          <a:xfrm>
            <a:off x="274695" y="1704256"/>
            <a:ext cx="11912896" cy="5262979"/>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Keystroke processing checks these maps in the following order:</a:t>
            </a:r>
          </a:p>
          <a:p>
            <a:pPr marL="800100" lvl="1" indent="-342900">
              <a:buFont typeface="Wingdings" panose="05000000000000000000" pitchFamily="2" charset="2"/>
              <a:buChar char="ü"/>
            </a:pPr>
            <a:r>
              <a:rPr lang="en-US" altLang="zh-CN" sz="2400" b="0" dirty="0">
                <a:effectLst/>
                <a:latin typeface="Times New Roman" panose="02020603050405020304" pitchFamily="18" charset="0"/>
                <a:cs typeface="Times New Roman" panose="02020603050405020304" pitchFamily="18" charset="0"/>
              </a:rPr>
              <a:t>Check the WHEN_FOCUSED map of the component with input focus. If the keystroke exists, execute the corresponding action. If the action is enabled, stop processing.</a:t>
            </a:r>
          </a:p>
          <a:p>
            <a:pPr marL="800100" lvl="1" indent="-342900">
              <a:buFont typeface="Wingdings" panose="05000000000000000000" pitchFamily="2" charset="2"/>
              <a:buChar char="ü"/>
            </a:pPr>
            <a:r>
              <a:rPr lang="en-US" altLang="zh-CN" sz="2400" b="0" dirty="0">
                <a:effectLst/>
                <a:latin typeface="Times New Roman" panose="02020603050405020304" pitchFamily="18" charset="0"/>
                <a:cs typeface="Times New Roman" panose="02020603050405020304" pitchFamily="18" charset="0"/>
              </a:rPr>
              <a:t>Starting from the component with input focus, check the WHEN_ANCESTOR_OF_FOCUSED_COMPONENT maps of its parent components. As soon as a map with the keystroke is found, execute the corresponding action. If the action is enabled, stop processing.</a:t>
            </a:r>
          </a:p>
          <a:p>
            <a:pPr marL="800100" lvl="1" indent="-342900">
              <a:buFont typeface="Wingdings" panose="05000000000000000000" pitchFamily="2" charset="2"/>
              <a:buChar char="ü"/>
            </a:pPr>
            <a:r>
              <a:rPr lang="en-US" altLang="zh-CN" sz="2400" b="0" dirty="0">
                <a:effectLst/>
                <a:latin typeface="Times New Roman" panose="02020603050405020304" pitchFamily="18" charset="0"/>
                <a:cs typeface="Times New Roman" panose="02020603050405020304" pitchFamily="18" charset="0"/>
              </a:rPr>
              <a:t>Look at all visible and enabled components in the window with input focus that have this keystroke registered in a WHEN_IN_FOCUSED_WINDOW map. Give these components (in the order of their keystroke registration) a chance to execute the corresponding action. As soon as the first enabled action is executed, stop processing. This part of the process is somewhat fragile if a keystroke appears in more than one WHEN_IN_FOCUSED_WINDOW map.</a:t>
            </a:r>
          </a:p>
          <a:p>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82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800" b="1" dirty="0">
                  <a:solidFill>
                    <a:schemeClr val="tx1">
                      <a:lumMod val="95000"/>
                      <a:lumOff val="5000"/>
                    </a:schemeClr>
                  </a:solidFill>
                  <a:latin typeface="仿宋" panose="02010609060101010101" pitchFamily="49" charset="-122"/>
                  <a:ea typeface="仿宋" panose="02010609060101010101" pitchFamily="49" charset="-122"/>
                </a:rPr>
                <a:t>Actions</a:t>
              </a:r>
              <a:endParaRPr lang="zh-CN" altLang="en-US" sz="28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7" name="矩形 6">
            <a:extLst>
              <a:ext uri="{FF2B5EF4-FFF2-40B4-BE49-F238E27FC236}">
                <a16:creationId xmlns:a16="http://schemas.microsoft.com/office/drawing/2014/main" id="{CC4CD29D-EF24-4ADF-AD6C-606D01FBE1F1}"/>
              </a:ext>
            </a:extLst>
          </p:cNvPr>
          <p:cNvSpPr/>
          <p:nvPr/>
        </p:nvSpPr>
        <p:spPr>
          <a:xfrm>
            <a:off x="0" y="2113231"/>
            <a:ext cx="12187591" cy="35206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 name="文本框 1">
            <a:extLst>
              <a:ext uri="{FF2B5EF4-FFF2-40B4-BE49-F238E27FC236}">
                <a16:creationId xmlns:a16="http://schemas.microsoft.com/office/drawing/2014/main" id="{CAF05C8B-9DBC-4B3F-BCD0-A643EBDF249F}"/>
              </a:ext>
            </a:extLst>
          </p:cNvPr>
          <p:cNvSpPr txBox="1"/>
          <p:nvPr/>
        </p:nvSpPr>
        <p:spPr>
          <a:xfrm>
            <a:off x="281083" y="2310063"/>
            <a:ext cx="11782579" cy="3046988"/>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You obtain an input map from the component with the </a:t>
            </a:r>
            <a:r>
              <a:rPr lang="en-US" altLang="zh-CN" sz="2400" b="1" i="1" dirty="0" err="1">
                <a:latin typeface="Times New Roman" panose="02020603050405020304" pitchFamily="18" charset="0"/>
                <a:cs typeface="Times New Roman" panose="02020603050405020304" pitchFamily="18" charset="0"/>
              </a:rPr>
              <a:t>getInputMap</a:t>
            </a:r>
            <a:r>
              <a:rPr lang="en-US" altLang="zh-CN" sz="2400" dirty="0">
                <a:latin typeface="Times New Roman" panose="02020603050405020304" pitchFamily="18" charset="0"/>
                <a:cs typeface="Times New Roman" panose="02020603050405020304" pitchFamily="18" charset="0"/>
              </a:rPr>
              <a:t> method, for example:</a:t>
            </a:r>
          </a:p>
          <a:p>
            <a:r>
              <a:rPr lang="en-US" altLang="zh-CN" sz="2400" dirty="0">
                <a:latin typeface="Times New Roman" panose="02020603050405020304" pitchFamily="18" charset="0"/>
                <a:cs typeface="Times New Roman" panose="02020603050405020304" pitchFamily="18" charset="0"/>
              </a:rPr>
              <a:t>	</a:t>
            </a:r>
            <a:r>
              <a:rPr lang="en-US" altLang="zh-CN" sz="2400" b="1" i="1" dirty="0" err="1">
                <a:latin typeface="Times New Roman" panose="02020603050405020304" pitchFamily="18" charset="0"/>
                <a:cs typeface="Times New Roman" panose="02020603050405020304" pitchFamily="18" charset="0"/>
              </a:rPr>
              <a:t>InputMap</a:t>
            </a:r>
            <a:r>
              <a:rPr lang="en-US" altLang="zh-CN" sz="2400" b="1" i="1" dirty="0">
                <a:latin typeface="Times New Roman" panose="02020603050405020304" pitchFamily="18" charset="0"/>
                <a:cs typeface="Times New Roman" panose="02020603050405020304" pitchFamily="18" charset="0"/>
              </a:rPr>
              <a:t> </a:t>
            </a:r>
            <a:r>
              <a:rPr lang="en-US" altLang="zh-CN" sz="2400" b="1" i="1" dirty="0" err="1">
                <a:latin typeface="Times New Roman" panose="02020603050405020304" pitchFamily="18" charset="0"/>
                <a:cs typeface="Times New Roman" panose="02020603050405020304" pitchFamily="18" charset="0"/>
              </a:rPr>
              <a:t>imap</a:t>
            </a:r>
            <a:r>
              <a:rPr lang="en-US" altLang="zh-CN" sz="2400" b="1" i="1" dirty="0">
                <a:latin typeface="Times New Roman" panose="02020603050405020304" pitchFamily="18" charset="0"/>
                <a:cs typeface="Times New Roman" panose="02020603050405020304" pitchFamily="18" charset="0"/>
              </a:rPr>
              <a:t> = </a:t>
            </a:r>
            <a:r>
              <a:rPr lang="en-US" altLang="zh-CN" sz="2400" b="1" i="1" dirty="0" err="1">
                <a:latin typeface="Times New Roman" panose="02020603050405020304" pitchFamily="18" charset="0"/>
                <a:cs typeface="Times New Roman" panose="02020603050405020304" pitchFamily="18" charset="0"/>
              </a:rPr>
              <a:t>panel.getInputMap</a:t>
            </a:r>
            <a:r>
              <a:rPr lang="en-US" altLang="zh-CN" sz="2400" b="1" i="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JComponent.WHEN_FOCUSED</a:t>
            </a:r>
            <a:r>
              <a:rPr lang="en-US" altLang="zh-CN" sz="2400" b="1" i="1" dirty="0">
                <a:latin typeface="Times New Roman" panose="02020603050405020304" pitchFamily="18" charset="0"/>
                <a:cs typeface="Times New Roman" panose="02020603050405020304" pitchFamily="18" charset="0"/>
              </a:rPr>
              <a:t>); </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The </a:t>
            </a:r>
            <a:r>
              <a:rPr lang="en-US" altLang="zh-CN" sz="2400" b="1" dirty="0">
                <a:latin typeface="Times New Roman" panose="02020603050405020304" pitchFamily="18" charset="0"/>
                <a:cs typeface="Times New Roman" panose="02020603050405020304" pitchFamily="18" charset="0"/>
              </a:rPr>
              <a:t>WHEN_FOCUSED </a:t>
            </a:r>
            <a:r>
              <a:rPr lang="en-US" altLang="zh-CN" sz="2400" dirty="0">
                <a:latin typeface="Times New Roman" panose="02020603050405020304" pitchFamily="18" charset="0"/>
                <a:cs typeface="Times New Roman" panose="02020603050405020304" pitchFamily="18" charset="0"/>
              </a:rPr>
              <a:t>condition means that this map is consulted when the current component has the keyboard focus. In our situation, that isn't the map we want. One of the buttons, not the panel, has the input focus. Either of the other two map choices works fine for inserting the color change keystrokes. </a:t>
            </a:r>
          </a:p>
          <a:p>
            <a:r>
              <a:rPr lang="en-US" altLang="zh-CN" sz="2400" dirty="0">
                <a:latin typeface="Times New Roman" panose="02020603050405020304" pitchFamily="18" charset="0"/>
                <a:cs typeface="Times New Roman" panose="02020603050405020304" pitchFamily="18" charset="0"/>
              </a:rPr>
              <a:t>We use </a:t>
            </a:r>
            <a:r>
              <a:rPr lang="en-US" altLang="zh-CN" sz="2400" b="1" i="1" dirty="0">
                <a:latin typeface="Times New Roman" panose="02020603050405020304" pitchFamily="18" charset="0"/>
                <a:cs typeface="Times New Roman" panose="02020603050405020304" pitchFamily="18" charset="0"/>
              </a:rPr>
              <a:t>WHEN_ANCESTOR_OF_FOCUSED_COMPONENT </a:t>
            </a:r>
            <a:r>
              <a:rPr lang="en-US" altLang="zh-CN" sz="2400" dirty="0">
                <a:latin typeface="Times New Roman" panose="02020603050405020304" pitchFamily="18" charset="0"/>
                <a:cs typeface="Times New Roman" panose="02020603050405020304" pitchFamily="18" charset="0"/>
              </a:rPr>
              <a:t>in our example program.</a:t>
            </a:r>
          </a:p>
          <a:p>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575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800" b="1" dirty="0">
                  <a:solidFill>
                    <a:schemeClr val="tx1">
                      <a:lumMod val="95000"/>
                      <a:lumOff val="5000"/>
                    </a:schemeClr>
                  </a:solidFill>
                  <a:latin typeface="仿宋" panose="02010609060101010101" pitchFamily="49" charset="-122"/>
                  <a:ea typeface="仿宋" panose="02010609060101010101" pitchFamily="49" charset="-122"/>
                </a:rPr>
                <a:t>Actions</a:t>
              </a:r>
              <a:endParaRPr lang="zh-CN" altLang="en-US" sz="28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7" name="矩形 6">
            <a:extLst>
              <a:ext uri="{FF2B5EF4-FFF2-40B4-BE49-F238E27FC236}">
                <a16:creationId xmlns:a16="http://schemas.microsoft.com/office/drawing/2014/main" id="{CC4CD29D-EF24-4ADF-AD6C-606D01FBE1F1}"/>
              </a:ext>
            </a:extLst>
          </p:cNvPr>
          <p:cNvSpPr/>
          <p:nvPr/>
        </p:nvSpPr>
        <p:spPr>
          <a:xfrm>
            <a:off x="0" y="2113231"/>
            <a:ext cx="12187591" cy="35206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 name="文本框 1">
            <a:extLst>
              <a:ext uri="{FF2B5EF4-FFF2-40B4-BE49-F238E27FC236}">
                <a16:creationId xmlns:a16="http://schemas.microsoft.com/office/drawing/2014/main" id="{F2ECCB55-05BA-49E3-8510-61D4D23E78DF}"/>
              </a:ext>
            </a:extLst>
          </p:cNvPr>
          <p:cNvSpPr txBox="1"/>
          <p:nvPr/>
        </p:nvSpPr>
        <p:spPr>
          <a:xfrm>
            <a:off x="725055" y="2336393"/>
            <a:ext cx="11053011" cy="2185214"/>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The </a:t>
            </a:r>
            <a:r>
              <a:rPr lang="en-US" altLang="zh-CN" sz="2800" b="1" i="1" dirty="0" err="1">
                <a:latin typeface="Times New Roman" panose="02020603050405020304" pitchFamily="18" charset="0"/>
                <a:cs typeface="Times New Roman" panose="02020603050405020304" pitchFamily="18" charset="0"/>
              </a:rPr>
              <a:t>InputMap</a:t>
            </a:r>
            <a:r>
              <a:rPr lang="en-US" altLang="zh-CN" sz="2800" dirty="0">
                <a:latin typeface="Times New Roman" panose="02020603050405020304" pitchFamily="18" charset="0"/>
                <a:cs typeface="Times New Roman" panose="02020603050405020304" pitchFamily="18" charset="0"/>
              </a:rPr>
              <a:t> doesn't directly map </a:t>
            </a:r>
            <a:r>
              <a:rPr lang="en-US" altLang="zh-CN" sz="2800" b="1" i="1" dirty="0" err="1">
                <a:latin typeface="Times New Roman" panose="02020603050405020304" pitchFamily="18" charset="0"/>
                <a:cs typeface="Times New Roman" panose="02020603050405020304" pitchFamily="18" charset="0"/>
              </a:rPr>
              <a:t>KeyStroke</a:t>
            </a:r>
            <a:r>
              <a:rPr lang="en-US" altLang="zh-CN" sz="2800" dirty="0">
                <a:latin typeface="Times New Roman" panose="02020603050405020304" pitchFamily="18" charset="0"/>
                <a:cs typeface="Times New Roman" panose="02020603050405020304" pitchFamily="18" charset="0"/>
              </a:rPr>
              <a:t> objects to </a:t>
            </a:r>
            <a:r>
              <a:rPr lang="en-US" altLang="zh-CN" sz="2800" b="1" i="1" dirty="0">
                <a:latin typeface="Times New Roman" panose="02020603050405020304" pitchFamily="18" charset="0"/>
                <a:cs typeface="Times New Roman" panose="02020603050405020304" pitchFamily="18" charset="0"/>
              </a:rPr>
              <a:t>Action</a:t>
            </a:r>
            <a:r>
              <a:rPr lang="en-US" altLang="zh-CN" sz="2800" dirty="0">
                <a:latin typeface="Times New Roman" panose="02020603050405020304" pitchFamily="18" charset="0"/>
                <a:cs typeface="Times New Roman" panose="02020603050405020304" pitchFamily="18" charset="0"/>
              </a:rPr>
              <a:t> objects. Instead, it maps to arbitrary objects, and a second map, implemented by the </a:t>
            </a:r>
            <a:r>
              <a:rPr lang="en-US" altLang="zh-CN" sz="2800" b="1" i="1" dirty="0" err="1">
                <a:latin typeface="Times New Roman" panose="02020603050405020304" pitchFamily="18" charset="0"/>
                <a:cs typeface="Times New Roman" panose="02020603050405020304" pitchFamily="18" charset="0"/>
              </a:rPr>
              <a:t>ActionMap</a:t>
            </a:r>
            <a:r>
              <a:rPr lang="en-US" altLang="zh-CN" sz="2800" dirty="0">
                <a:latin typeface="Times New Roman" panose="02020603050405020304" pitchFamily="18" charset="0"/>
                <a:cs typeface="Times New Roman" panose="02020603050405020304" pitchFamily="18" charset="0"/>
              </a:rPr>
              <a:t> class, maps objects to actions. That makes it easier to share the same actions among keystrokes that come from different input maps.</a:t>
            </a:r>
          </a:p>
          <a:p>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647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800" b="1" dirty="0">
                  <a:solidFill>
                    <a:schemeClr val="tx1">
                      <a:lumMod val="95000"/>
                      <a:lumOff val="5000"/>
                    </a:schemeClr>
                  </a:solidFill>
                  <a:latin typeface="仿宋" panose="02010609060101010101" pitchFamily="49" charset="-122"/>
                  <a:ea typeface="仿宋" panose="02010609060101010101" pitchFamily="49" charset="-122"/>
                </a:rPr>
                <a:t>Actions</a:t>
              </a:r>
              <a:endParaRPr lang="zh-CN" altLang="en-US" sz="28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7" name="矩形 6">
            <a:extLst>
              <a:ext uri="{FF2B5EF4-FFF2-40B4-BE49-F238E27FC236}">
                <a16:creationId xmlns:a16="http://schemas.microsoft.com/office/drawing/2014/main" id="{CC4CD29D-EF24-4ADF-AD6C-606D01FBE1F1}"/>
              </a:ext>
            </a:extLst>
          </p:cNvPr>
          <p:cNvSpPr/>
          <p:nvPr/>
        </p:nvSpPr>
        <p:spPr>
          <a:xfrm>
            <a:off x="0" y="2113231"/>
            <a:ext cx="12187591" cy="35206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 name="文本框 1">
            <a:extLst>
              <a:ext uri="{FF2B5EF4-FFF2-40B4-BE49-F238E27FC236}">
                <a16:creationId xmlns:a16="http://schemas.microsoft.com/office/drawing/2014/main" id="{F2ECCB55-05BA-49E3-8510-61D4D23E78DF}"/>
              </a:ext>
            </a:extLst>
          </p:cNvPr>
          <p:cNvSpPr txBox="1"/>
          <p:nvPr/>
        </p:nvSpPr>
        <p:spPr>
          <a:xfrm>
            <a:off x="567289" y="2117295"/>
            <a:ext cx="11053011" cy="1384995"/>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Thus, each component has </a:t>
            </a:r>
            <a:r>
              <a:rPr lang="en-US" altLang="zh-CN" sz="2800" b="1" i="1" dirty="0">
                <a:latin typeface="Times New Roman" panose="02020603050405020304" pitchFamily="18" charset="0"/>
                <a:cs typeface="Times New Roman" panose="02020603050405020304" pitchFamily="18" charset="0"/>
              </a:rPr>
              <a:t>three input maps </a:t>
            </a:r>
            <a:r>
              <a:rPr lang="en-US" altLang="zh-CN" sz="2800" dirty="0">
                <a:latin typeface="Times New Roman" panose="02020603050405020304" pitchFamily="18" charset="0"/>
                <a:cs typeface="Times New Roman" panose="02020603050405020304" pitchFamily="18" charset="0"/>
              </a:rPr>
              <a:t>and </a:t>
            </a:r>
            <a:r>
              <a:rPr lang="en-US" altLang="zh-CN" sz="2800" b="1" i="1" dirty="0">
                <a:latin typeface="Times New Roman" panose="02020603050405020304" pitchFamily="18" charset="0"/>
                <a:cs typeface="Times New Roman" panose="02020603050405020304" pitchFamily="18" charset="0"/>
              </a:rPr>
              <a:t>one action map</a:t>
            </a:r>
            <a:r>
              <a:rPr lang="en-US" altLang="zh-CN" sz="2800" dirty="0">
                <a:latin typeface="Times New Roman" panose="02020603050405020304" pitchFamily="18" charset="0"/>
                <a:cs typeface="Times New Roman" panose="02020603050405020304" pitchFamily="18" charset="0"/>
              </a:rPr>
              <a:t>. To tie them together, you need to come up with names for the actions. Here is how you can tie a key to an action:</a:t>
            </a:r>
          </a:p>
        </p:txBody>
      </p:sp>
      <p:sp>
        <p:nvSpPr>
          <p:cNvPr id="9" name="文本框 8">
            <a:extLst>
              <a:ext uri="{FF2B5EF4-FFF2-40B4-BE49-F238E27FC236}">
                <a16:creationId xmlns:a16="http://schemas.microsoft.com/office/drawing/2014/main" id="{B5047035-C2DB-49F2-A5BD-2FB0FAC8F370}"/>
              </a:ext>
            </a:extLst>
          </p:cNvPr>
          <p:cNvSpPr txBox="1"/>
          <p:nvPr/>
        </p:nvSpPr>
        <p:spPr>
          <a:xfrm>
            <a:off x="1190726" y="3873577"/>
            <a:ext cx="9806136" cy="1384995"/>
          </a:xfrm>
          <a:prstGeom prst="rect">
            <a:avLst/>
          </a:prstGeom>
          <a:noFill/>
        </p:spPr>
        <p:txBody>
          <a:bodyPr wrap="square" rtlCol="0">
            <a:spAutoFit/>
          </a:bodyPr>
          <a:lstStyle/>
          <a:p>
            <a:r>
              <a:rPr lang="en-US" altLang="zh-CN" sz="2800" b="1" i="1" dirty="0" err="1">
                <a:solidFill>
                  <a:srgbClr val="FF0000"/>
                </a:solidFill>
                <a:latin typeface="Times New Roman" panose="02020603050405020304" pitchFamily="18" charset="0"/>
                <a:cs typeface="Times New Roman" panose="02020603050405020304" pitchFamily="18" charset="0"/>
              </a:rPr>
              <a:t>imap.put</a:t>
            </a:r>
            <a:r>
              <a:rPr lang="en-US" altLang="zh-CN" sz="2800" b="1" i="1" dirty="0">
                <a:solidFill>
                  <a:srgbClr val="FF0000"/>
                </a:solidFill>
                <a:latin typeface="Times New Roman" panose="02020603050405020304" pitchFamily="18" charset="0"/>
                <a:cs typeface="Times New Roman" panose="02020603050405020304" pitchFamily="18" charset="0"/>
              </a:rPr>
              <a:t>(</a:t>
            </a:r>
            <a:r>
              <a:rPr lang="en-US" altLang="zh-CN" sz="2800" b="1" i="1" dirty="0" err="1">
                <a:solidFill>
                  <a:srgbClr val="FF0000"/>
                </a:solidFill>
                <a:latin typeface="Times New Roman" panose="02020603050405020304" pitchFamily="18" charset="0"/>
                <a:cs typeface="Times New Roman" panose="02020603050405020304" pitchFamily="18" charset="0"/>
              </a:rPr>
              <a:t>KeyStroke.getKeyStroke</a:t>
            </a:r>
            <a:r>
              <a:rPr lang="en-US" altLang="zh-CN" sz="2800" b="1" i="1" dirty="0">
                <a:solidFill>
                  <a:srgbClr val="FF0000"/>
                </a:solidFill>
                <a:latin typeface="Times New Roman" panose="02020603050405020304" pitchFamily="18" charset="0"/>
                <a:cs typeface="Times New Roman" panose="02020603050405020304" pitchFamily="18" charset="0"/>
              </a:rPr>
              <a:t>("ctrl Y"), "</a:t>
            </a:r>
            <a:r>
              <a:rPr lang="en-US" altLang="zh-CN" sz="2800" b="1" i="1" dirty="0" err="1">
                <a:solidFill>
                  <a:srgbClr val="FF0000"/>
                </a:solidFill>
                <a:latin typeface="Times New Roman" panose="02020603050405020304" pitchFamily="18" charset="0"/>
                <a:cs typeface="Times New Roman" panose="02020603050405020304" pitchFamily="18" charset="0"/>
              </a:rPr>
              <a:t>panel.yellow</a:t>
            </a:r>
            <a:r>
              <a:rPr lang="en-US" altLang="zh-CN" sz="2800" b="1" i="1" dirty="0">
                <a:solidFill>
                  <a:srgbClr val="FF0000"/>
                </a:solidFill>
                <a:latin typeface="Times New Roman" panose="02020603050405020304" pitchFamily="18" charset="0"/>
                <a:cs typeface="Times New Roman" panose="02020603050405020304" pitchFamily="18" charset="0"/>
              </a:rPr>
              <a:t>"); </a:t>
            </a:r>
          </a:p>
          <a:p>
            <a:r>
              <a:rPr lang="en-US" altLang="zh-CN" sz="2800" b="1" i="1" dirty="0" err="1">
                <a:solidFill>
                  <a:srgbClr val="FF0000"/>
                </a:solidFill>
                <a:latin typeface="Times New Roman" panose="02020603050405020304" pitchFamily="18" charset="0"/>
                <a:cs typeface="Times New Roman" panose="02020603050405020304" pitchFamily="18" charset="0"/>
              </a:rPr>
              <a:t>ActionMap</a:t>
            </a:r>
            <a:r>
              <a:rPr lang="en-US" altLang="zh-CN" sz="2800" b="1" i="1" dirty="0">
                <a:solidFill>
                  <a:srgbClr val="FF0000"/>
                </a:solidFill>
                <a:latin typeface="Times New Roman" panose="02020603050405020304" pitchFamily="18" charset="0"/>
                <a:cs typeface="Times New Roman" panose="02020603050405020304" pitchFamily="18" charset="0"/>
              </a:rPr>
              <a:t> </a:t>
            </a:r>
            <a:r>
              <a:rPr lang="en-US" altLang="zh-CN" sz="2800" b="1" i="1" dirty="0" err="1">
                <a:solidFill>
                  <a:srgbClr val="FF0000"/>
                </a:solidFill>
                <a:latin typeface="Times New Roman" panose="02020603050405020304" pitchFamily="18" charset="0"/>
                <a:cs typeface="Times New Roman" panose="02020603050405020304" pitchFamily="18" charset="0"/>
              </a:rPr>
              <a:t>amap</a:t>
            </a:r>
            <a:r>
              <a:rPr lang="en-US" altLang="zh-CN" sz="2800" b="1" i="1" dirty="0">
                <a:solidFill>
                  <a:srgbClr val="FF0000"/>
                </a:solidFill>
                <a:latin typeface="Times New Roman" panose="02020603050405020304" pitchFamily="18" charset="0"/>
                <a:cs typeface="Times New Roman" panose="02020603050405020304" pitchFamily="18" charset="0"/>
              </a:rPr>
              <a:t> = </a:t>
            </a:r>
            <a:r>
              <a:rPr lang="en-US" altLang="zh-CN" sz="2800" b="1" i="1" dirty="0" err="1">
                <a:solidFill>
                  <a:srgbClr val="FF0000"/>
                </a:solidFill>
                <a:latin typeface="Times New Roman" panose="02020603050405020304" pitchFamily="18" charset="0"/>
                <a:cs typeface="Times New Roman" panose="02020603050405020304" pitchFamily="18" charset="0"/>
              </a:rPr>
              <a:t>panel.getActionMap</a:t>
            </a:r>
            <a:r>
              <a:rPr lang="en-US" altLang="zh-CN" sz="2800" b="1" i="1" dirty="0">
                <a:solidFill>
                  <a:srgbClr val="FF0000"/>
                </a:solidFill>
                <a:latin typeface="Times New Roman" panose="02020603050405020304" pitchFamily="18" charset="0"/>
                <a:cs typeface="Times New Roman" panose="02020603050405020304" pitchFamily="18" charset="0"/>
              </a:rPr>
              <a:t>(); </a:t>
            </a:r>
          </a:p>
          <a:p>
            <a:r>
              <a:rPr lang="en-US" altLang="zh-CN" sz="2800" b="1" i="1" dirty="0" err="1">
                <a:solidFill>
                  <a:srgbClr val="FF0000"/>
                </a:solidFill>
                <a:latin typeface="Times New Roman" panose="02020603050405020304" pitchFamily="18" charset="0"/>
                <a:cs typeface="Times New Roman" panose="02020603050405020304" pitchFamily="18" charset="0"/>
              </a:rPr>
              <a:t>amap.put</a:t>
            </a:r>
            <a:r>
              <a:rPr lang="en-US" altLang="zh-CN" sz="2800" b="1" i="1" dirty="0">
                <a:solidFill>
                  <a:srgbClr val="FF0000"/>
                </a:solidFill>
                <a:latin typeface="Times New Roman" panose="02020603050405020304" pitchFamily="18" charset="0"/>
                <a:cs typeface="Times New Roman" panose="02020603050405020304" pitchFamily="18" charset="0"/>
              </a:rPr>
              <a:t>("</a:t>
            </a:r>
            <a:r>
              <a:rPr lang="en-US" altLang="zh-CN" sz="2800" b="1" i="1" dirty="0" err="1">
                <a:solidFill>
                  <a:srgbClr val="FF0000"/>
                </a:solidFill>
                <a:latin typeface="Times New Roman" panose="02020603050405020304" pitchFamily="18" charset="0"/>
                <a:cs typeface="Times New Roman" panose="02020603050405020304" pitchFamily="18" charset="0"/>
              </a:rPr>
              <a:t>panel.yellow</a:t>
            </a:r>
            <a:r>
              <a:rPr lang="en-US" altLang="zh-CN" sz="2800" b="1" i="1" dirty="0">
                <a:solidFill>
                  <a:srgbClr val="FF0000"/>
                </a:solidFill>
                <a:latin typeface="Times New Roman" panose="02020603050405020304" pitchFamily="18" charset="0"/>
                <a:cs typeface="Times New Roman" panose="02020603050405020304" pitchFamily="18" charset="0"/>
              </a:rPr>
              <a:t>", </a:t>
            </a:r>
            <a:r>
              <a:rPr lang="en-US" altLang="zh-CN" sz="2800" b="1" i="1" dirty="0" err="1">
                <a:solidFill>
                  <a:srgbClr val="FF0000"/>
                </a:solidFill>
                <a:latin typeface="Times New Roman" panose="02020603050405020304" pitchFamily="18" charset="0"/>
                <a:cs typeface="Times New Roman" panose="02020603050405020304" pitchFamily="18" charset="0"/>
              </a:rPr>
              <a:t>yellowAction</a:t>
            </a:r>
            <a:r>
              <a:rPr lang="en-US" altLang="zh-CN" sz="2800" b="1" i="1" dirty="0">
                <a:solidFill>
                  <a:srgbClr val="FF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2954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800" b="1" dirty="0">
                  <a:solidFill>
                    <a:schemeClr val="tx1">
                      <a:lumMod val="95000"/>
                      <a:lumOff val="5000"/>
                    </a:schemeClr>
                  </a:solidFill>
                  <a:latin typeface="仿宋" panose="02010609060101010101" pitchFamily="49" charset="-122"/>
                  <a:ea typeface="仿宋" panose="02010609060101010101" pitchFamily="49" charset="-122"/>
                </a:rPr>
                <a:t>Actions</a:t>
              </a:r>
              <a:endParaRPr lang="zh-CN" altLang="en-US" sz="28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7" name="矩形 6">
            <a:extLst>
              <a:ext uri="{FF2B5EF4-FFF2-40B4-BE49-F238E27FC236}">
                <a16:creationId xmlns:a16="http://schemas.microsoft.com/office/drawing/2014/main" id="{CC4CD29D-EF24-4ADF-AD6C-606D01FBE1F1}"/>
              </a:ext>
            </a:extLst>
          </p:cNvPr>
          <p:cNvSpPr/>
          <p:nvPr/>
        </p:nvSpPr>
        <p:spPr>
          <a:xfrm>
            <a:off x="0" y="2113231"/>
            <a:ext cx="12187591" cy="35206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 name="文本框 1">
            <a:extLst>
              <a:ext uri="{FF2B5EF4-FFF2-40B4-BE49-F238E27FC236}">
                <a16:creationId xmlns:a16="http://schemas.microsoft.com/office/drawing/2014/main" id="{4AB6EA92-9D9E-40BC-A7FC-D931E27C9A25}"/>
              </a:ext>
            </a:extLst>
          </p:cNvPr>
          <p:cNvSpPr txBox="1"/>
          <p:nvPr/>
        </p:nvSpPr>
        <p:spPr>
          <a:xfrm>
            <a:off x="657725" y="2250405"/>
            <a:ext cx="11529866" cy="353943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To summarize, here is what you do to </a:t>
            </a:r>
            <a:r>
              <a:rPr lang="en-US" altLang="zh-CN" sz="2800" b="1" i="1" dirty="0">
                <a:latin typeface="Times New Roman" panose="02020603050405020304" pitchFamily="18" charset="0"/>
                <a:cs typeface="Times New Roman" panose="02020603050405020304" pitchFamily="18" charset="0"/>
              </a:rPr>
              <a:t>carry out the same action in response to a button, a menu item, or a keystroke</a:t>
            </a:r>
            <a:r>
              <a:rPr lang="en-US" altLang="zh-CN" sz="2800" dirty="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ü"/>
            </a:pPr>
            <a:r>
              <a:rPr lang="en-US" altLang="zh-CN" sz="2800" b="0" dirty="0">
                <a:effectLst/>
                <a:latin typeface="Times New Roman" panose="02020603050405020304" pitchFamily="18" charset="0"/>
                <a:cs typeface="Times New Roman" panose="02020603050405020304" pitchFamily="18" charset="0"/>
              </a:rPr>
              <a:t>Implement a class that extends the </a:t>
            </a:r>
            <a:r>
              <a:rPr lang="en-US" altLang="zh-CN" sz="2800" b="0" dirty="0" err="1">
                <a:effectLst/>
                <a:latin typeface="Times New Roman" panose="02020603050405020304" pitchFamily="18" charset="0"/>
                <a:cs typeface="Times New Roman" panose="02020603050405020304" pitchFamily="18" charset="0"/>
              </a:rPr>
              <a:t>AbstractAction</a:t>
            </a:r>
            <a:r>
              <a:rPr lang="en-US" altLang="zh-CN" sz="2800" b="0" dirty="0">
                <a:effectLst/>
                <a:latin typeface="Times New Roman" panose="02020603050405020304" pitchFamily="18" charset="0"/>
                <a:cs typeface="Times New Roman" panose="02020603050405020304" pitchFamily="18" charset="0"/>
              </a:rPr>
              <a:t> class. You may be able to use the same class for multiple related actions.</a:t>
            </a:r>
          </a:p>
          <a:p>
            <a:pPr marL="914400" lvl="1" indent="-457200">
              <a:buFont typeface="Wingdings" panose="05000000000000000000" pitchFamily="2" charset="2"/>
              <a:buChar char="ü"/>
            </a:pPr>
            <a:r>
              <a:rPr lang="en-US" altLang="zh-CN" sz="2800" b="0" dirty="0">
                <a:effectLst/>
                <a:latin typeface="Times New Roman" panose="02020603050405020304" pitchFamily="18" charset="0"/>
                <a:cs typeface="Times New Roman" panose="02020603050405020304" pitchFamily="18" charset="0"/>
              </a:rPr>
              <a:t>Construct an object of the action class.</a:t>
            </a:r>
          </a:p>
          <a:p>
            <a:pPr marL="914400" lvl="1" indent="-457200">
              <a:buFont typeface="Wingdings" panose="05000000000000000000" pitchFamily="2" charset="2"/>
              <a:buChar char="ü"/>
            </a:pPr>
            <a:r>
              <a:rPr lang="en-US" altLang="zh-CN" sz="2800" b="0" dirty="0">
                <a:effectLst/>
                <a:latin typeface="Times New Roman" panose="02020603050405020304" pitchFamily="18" charset="0"/>
                <a:cs typeface="Times New Roman" panose="02020603050405020304" pitchFamily="18" charset="0"/>
              </a:rPr>
              <a:t>Construct a button or menu item from the action object. The constructor will read the label text and icon from the action object.</a:t>
            </a:r>
          </a:p>
          <a:p>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729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800" b="1" dirty="0">
                  <a:solidFill>
                    <a:schemeClr val="tx1">
                      <a:lumMod val="95000"/>
                      <a:lumOff val="5000"/>
                    </a:schemeClr>
                  </a:solidFill>
                  <a:latin typeface="仿宋" panose="02010609060101010101" pitchFamily="49" charset="-122"/>
                  <a:ea typeface="仿宋" panose="02010609060101010101" pitchFamily="49" charset="-122"/>
                </a:rPr>
                <a:t>Actions</a:t>
              </a:r>
              <a:endParaRPr lang="zh-CN" altLang="en-US" sz="28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7" name="矩形 6">
            <a:extLst>
              <a:ext uri="{FF2B5EF4-FFF2-40B4-BE49-F238E27FC236}">
                <a16:creationId xmlns:a16="http://schemas.microsoft.com/office/drawing/2014/main" id="{CC4CD29D-EF24-4ADF-AD6C-606D01FBE1F1}"/>
              </a:ext>
            </a:extLst>
          </p:cNvPr>
          <p:cNvSpPr/>
          <p:nvPr/>
        </p:nvSpPr>
        <p:spPr>
          <a:xfrm>
            <a:off x="0" y="2113231"/>
            <a:ext cx="12187591" cy="35206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 name="文本框 1">
            <a:extLst>
              <a:ext uri="{FF2B5EF4-FFF2-40B4-BE49-F238E27FC236}">
                <a16:creationId xmlns:a16="http://schemas.microsoft.com/office/drawing/2014/main" id="{4AB6EA92-9D9E-40BC-A7FC-D931E27C9A25}"/>
              </a:ext>
            </a:extLst>
          </p:cNvPr>
          <p:cNvSpPr txBox="1"/>
          <p:nvPr/>
        </p:nvSpPr>
        <p:spPr>
          <a:xfrm>
            <a:off x="-32257" y="2117295"/>
            <a:ext cx="12187591" cy="4832092"/>
          </a:xfrm>
          <a:prstGeom prst="rect">
            <a:avLst/>
          </a:prstGeom>
          <a:noFill/>
        </p:spPr>
        <p:txBody>
          <a:bodyPr wrap="square" rtlCol="0">
            <a:spAutoFit/>
          </a:bodyPr>
          <a:lstStyle/>
          <a:p>
            <a:pPr marL="914400" lvl="1" indent="-457200">
              <a:buFont typeface="Wingdings" panose="05000000000000000000" pitchFamily="2" charset="2"/>
              <a:buChar char="ü"/>
            </a:pPr>
            <a:r>
              <a:rPr lang="en-US" altLang="zh-CN" sz="2800" dirty="0">
                <a:latin typeface="Times New Roman" panose="02020603050405020304" pitchFamily="18" charset="0"/>
                <a:cs typeface="Times New Roman" panose="02020603050405020304" pitchFamily="18" charset="0"/>
              </a:rPr>
              <a:t>For actions that can be triggered by keystrokes, you have to carry out additional steps. </a:t>
            </a:r>
            <a:r>
              <a:rPr lang="en-US" altLang="zh-CN" sz="2800" b="1" i="1" dirty="0">
                <a:latin typeface="Times New Roman" panose="02020603050405020304" pitchFamily="18" charset="0"/>
                <a:cs typeface="Times New Roman" panose="02020603050405020304" pitchFamily="18" charset="0"/>
              </a:rPr>
              <a:t>First locate the top-level component of the window, such as a panel that contains all other components</a:t>
            </a:r>
            <a:r>
              <a:rPr lang="en-US" altLang="zh-CN" sz="2800" dirty="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ü"/>
            </a:pPr>
            <a:r>
              <a:rPr lang="en-US" altLang="zh-CN" sz="2800" dirty="0">
                <a:latin typeface="Times New Roman" panose="02020603050405020304" pitchFamily="18" charset="0"/>
                <a:cs typeface="Times New Roman" panose="02020603050405020304" pitchFamily="18" charset="0"/>
              </a:rPr>
              <a:t>Then </a:t>
            </a:r>
            <a:r>
              <a:rPr lang="en-US" altLang="zh-CN" sz="2800" b="1" i="1" dirty="0">
                <a:latin typeface="Times New Roman" panose="02020603050405020304" pitchFamily="18" charset="0"/>
                <a:cs typeface="Times New Roman" panose="02020603050405020304" pitchFamily="18" charset="0"/>
              </a:rPr>
              <a:t>get the WHEN_ANCESTOR_OF_FOCUSED_COMPONENT input map of the top-level component</a:t>
            </a:r>
            <a:r>
              <a:rPr lang="en-US" altLang="zh-CN" sz="2800" dirty="0">
                <a:latin typeface="Times New Roman" panose="02020603050405020304" pitchFamily="18" charset="0"/>
                <a:cs typeface="Times New Roman" panose="02020603050405020304" pitchFamily="18" charset="0"/>
              </a:rPr>
              <a:t>. Make a </a:t>
            </a:r>
            <a:r>
              <a:rPr lang="en-US" altLang="zh-CN" sz="2800" dirty="0" err="1">
                <a:latin typeface="Times New Roman" panose="02020603050405020304" pitchFamily="18" charset="0"/>
                <a:cs typeface="Times New Roman" panose="02020603050405020304" pitchFamily="18" charset="0"/>
              </a:rPr>
              <a:t>KeyStroke</a:t>
            </a:r>
            <a:r>
              <a:rPr lang="en-US" altLang="zh-CN" sz="2800" dirty="0">
                <a:latin typeface="Times New Roman" panose="02020603050405020304" pitchFamily="18" charset="0"/>
                <a:cs typeface="Times New Roman" panose="02020603050405020304" pitchFamily="18" charset="0"/>
              </a:rPr>
              <a:t> object for the desired keystroke. Make an action key object, such as a string that describes your action. </a:t>
            </a:r>
            <a:r>
              <a:rPr lang="en-US" altLang="zh-CN" sz="2800" b="1" dirty="0">
                <a:latin typeface="Times New Roman" panose="02020603050405020304" pitchFamily="18" charset="0"/>
                <a:cs typeface="Times New Roman" panose="02020603050405020304" pitchFamily="18" charset="0"/>
              </a:rPr>
              <a:t>Add the pair (</a:t>
            </a:r>
            <a:r>
              <a:rPr lang="en-US" altLang="zh-CN" sz="2800" b="1" i="1" dirty="0">
                <a:solidFill>
                  <a:srgbClr val="FF0000"/>
                </a:solidFill>
                <a:latin typeface="Times New Roman" panose="02020603050405020304" pitchFamily="18" charset="0"/>
                <a:cs typeface="Times New Roman" panose="02020603050405020304" pitchFamily="18" charset="0"/>
              </a:rPr>
              <a:t>keystroke</a:t>
            </a:r>
            <a:r>
              <a:rPr lang="en-US" altLang="zh-CN" sz="2800" b="1" dirty="0">
                <a:solidFill>
                  <a:srgbClr val="FF0000"/>
                </a:solidFill>
                <a:latin typeface="Times New Roman" panose="02020603050405020304" pitchFamily="18" charset="0"/>
                <a:cs typeface="Times New Roman" panose="02020603050405020304" pitchFamily="18" charset="0"/>
              </a:rPr>
              <a:t>, </a:t>
            </a:r>
            <a:r>
              <a:rPr lang="en-US" altLang="zh-CN" sz="2800" b="1" i="1" dirty="0">
                <a:solidFill>
                  <a:srgbClr val="FF0000"/>
                </a:solidFill>
                <a:latin typeface="Times New Roman" panose="02020603050405020304" pitchFamily="18" charset="0"/>
                <a:cs typeface="Times New Roman" panose="02020603050405020304" pitchFamily="18" charset="0"/>
              </a:rPr>
              <a:t>action key</a:t>
            </a:r>
            <a:r>
              <a:rPr lang="en-US" altLang="zh-CN" sz="2800" b="1" dirty="0">
                <a:latin typeface="Times New Roman" panose="02020603050405020304" pitchFamily="18" charset="0"/>
                <a:cs typeface="Times New Roman" panose="02020603050405020304" pitchFamily="18" charset="0"/>
              </a:rPr>
              <a:t>) into the input map.</a:t>
            </a:r>
          </a:p>
          <a:p>
            <a:pPr marL="914400" lvl="1" indent="-457200">
              <a:buFont typeface="Wingdings" panose="05000000000000000000" pitchFamily="2" charset="2"/>
              <a:buChar char="ü"/>
            </a:pPr>
            <a:r>
              <a:rPr lang="en-US" altLang="zh-CN" sz="2800" dirty="0">
                <a:latin typeface="Times New Roman" panose="02020603050405020304" pitchFamily="18" charset="0"/>
                <a:cs typeface="Times New Roman" panose="02020603050405020304" pitchFamily="18" charset="0"/>
              </a:rPr>
              <a:t>Finally, get the action map of the top-level component. </a:t>
            </a:r>
            <a:r>
              <a:rPr lang="en-US" altLang="zh-CN" sz="2800" b="1" dirty="0">
                <a:latin typeface="Times New Roman" panose="02020603050405020304" pitchFamily="18" charset="0"/>
                <a:cs typeface="Times New Roman" panose="02020603050405020304" pitchFamily="18" charset="0"/>
              </a:rPr>
              <a:t>Add the pair (</a:t>
            </a:r>
            <a:r>
              <a:rPr lang="en-US" altLang="zh-CN" sz="2800" b="1" i="1" dirty="0">
                <a:solidFill>
                  <a:srgbClr val="FF0000"/>
                </a:solidFill>
                <a:latin typeface="Times New Roman" panose="02020603050405020304" pitchFamily="18" charset="0"/>
                <a:cs typeface="Times New Roman" panose="02020603050405020304" pitchFamily="18" charset="0"/>
              </a:rPr>
              <a:t>action key, action object</a:t>
            </a:r>
            <a:r>
              <a:rPr lang="en-US" altLang="zh-CN" sz="2800" b="1" dirty="0">
                <a:latin typeface="Times New Roman" panose="02020603050405020304" pitchFamily="18" charset="0"/>
                <a:cs typeface="Times New Roman" panose="02020603050405020304" pitchFamily="18" charset="0"/>
              </a:rPr>
              <a:t>) into the map.</a:t>
            </a:r>
          </a:p>
          <a:p>
            <a:pPr marL="914400" lvl="1" indent="-457200">
              <a:buFont typeface="Wingdings" panose="05000000000000000000" pitchFamily="2" charset="2"/>
              <a:buChar char="ü"/>
            </a:pPr>
            <a:endParaRPr lang="en-US" altLang="zh-CN" sz="2800" b="0" dirty="0">
              <a:effectLst/>
              <a:latin typeface="Times New Roman" panose="02020603050405020304" pitchFamily="18" charset="0"/>
              <a:cs typeface="Times New Roman" panose="02020603050405020304" pitchFamily="18" charset="0"/>
            </a:endParaRPr>
          </a:p>
          <a:p>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559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800" b="1" dirty="0">
                  <a:solidFill>
                    <a:schemeClr val="tx1">
                      <a:lumMod val="95000"/>
                      <a:lumOff val="5000"/>
                    </a:schemeClr>
                  </a:solidFill>
                  <a:latin typeface="仿宋" panose="02010609060101010101" pitchFamily="49" charset="-122"/>
                  <a:ea typeface="仿宋" panose="02010609060101010101" pitchFamily="49" charset="-122"/>
                </a:rPr>
                <a:t>Actions</a:t>
              </a:r>
              <a:endParaRPr lang="zh-CN" altLang="en-US" sz="28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7" name="矩形 6">
            <a:extLst>
              <a:ext uri="{FF2B5EF4-FFF2-40B4-BE49-F238E27FC236}">
                <a16:creationId xmlns:a16="http://schemas.microsoft.com/office/drawing/2014/main" id="{CC4CD29D-EF24-4ADF-AD6C-606D01FBE1F1}"/>
              </a:ext>
            </a:extLst>
          </p:cNvPr>
          <p:cNvSpPr/>
          <p:nvPr/>
        </p:nvSpPr>
        <p:spPr>
          <a:xfrm>
            <a:off x="0" y="2113231"/>
            <a:ext cx="12187591" cy="35206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pic>
        <p:nvPicPr>
          <p:cNvPr id="8" name="图片 7">
            <a:extLst>
              <a:ext uri="{FF2B5EF4-FFF2-40B4-BE49-F238E27FC236}">
                <a16:creationId xmlns:a16="http://schemas.microsoft.com/office/drawing/2014/main" id="{D751C52D-FAF7-4029-9FEC-6CCDAB0E70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9909" y="2481074"/>
            <a:ext cx="4400857" cy="2700526"/>
          </a:xfrm>
          <a:prstGeom prst="rect">
            <a:avLst/>
          </a:prstGeom>
        </p:spPr>
      </p:pic>
      <p:sp>
        <p:nvSpPr>
          <p:cNvPr id="2" name="文本框 1">
            <a:extLst>
              <a:ext uri="{FF2B5EF4-FFF2-40B4-BE49-F238E27FC236}">
                <a16:creationId xmlns:a16="http://schemas.microsoft.com/office/drawing/2014/main" id="{7FEC17C8-1D5B-4FA3-996F-8F5A009E2D58}"/>
              </a:ext>
            </a:extLst>
          </p:cNvPr>
          <p:cNvSpPr txBox="1"/>
          <p:nvPr/>
        </p:nvSpPr>
        <p:spPr>
          <a:xfrm>
            <a:off x="181234" y="2465032"/>
            <a:ext cx="7021671" cy="2677656"/>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hlinkClick r:id="rId4" action="ppaction://hlinkfile"/>
              </a:rPr>
              <a:t>ActionsTest.java </a:t>
            </a:r>
            <a:r>
              <a:rPr lang="en-US" altLang="zh-CN" sz="2800" dirty="0">
                <a:latin typeface="Times New Roman" panose="02020603050405020304" pitchFamily="18" charset="0"/>
                <a:cs typeface="Times New Roman" panose="02020603050405020304" pitchFamily="18" charset="0"/>
              </a:rPr>
              <a:t>shows the complete code of the program that maps both buttons and keystrokes to action objects. Try it out clicking either the buttons or pressing CTRL+Y, CTRL+B, or CTRL+R changes the panel color.</a:t>
            </a:r>
          </a:p>
          <a:p>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323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中介者模式</a:t>
              </a:r>
            </a:p>
          </p:txBody>
        </p:sp>
      </p:grpSp>
      <p:sp>
        <p:nvSpPr>
          <p:cNvPr id="7" name="矩形 6">
            <a:extLst>
              <a:ext uri="{FF2B5EF4-FFF2-40B4-BE49-F238E27FC236}">
                <a16:creationId xmlns:a16="http://schemas.microsoft.com/office/drawing/2014/main" id="{CC4CD29D-EF24-4ADF-AD6C-606D01FBE1F1}"/>
              </a:ext>
            </a:extLst>
          </p:cNvPr>
          <p:cNvSpPr/>
          <p:nvPr/>
        </p:nvSpPr>
        <p:spPr>
          <a:xfrm>
            <a:off x="0" y="2113231"/>
            <a:ext cx="12187591" cy="35206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E9C1642A-6B23-45D1-9BE9-DB236294A3B0}"/>
              </a:ext>
            </a:extLst>
          </p:cNvPr>
          <p:cNvSpPr/>
          <p:nvPr/>
        </p:nvSpPr>
        <p:spPr>
          <a:xfrm>
            <a:off x="1143316" y="3399837"/>
            <a:ext cx="8712968" cy="2308324"/>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rPr>
              <a:t>结构中包括四种角色：</a:t>
            </a:r>
          </a:p>
          <a:p>
            <a:pPr marL="342900" indent="-342900">
              <a:buFont typeface="Wingdings" panose="05000000000000000000" pitchFamily="2" charset="2"/>
              <a:buChar char="ü"/>
            </a:pPr>
            <a:r>
              <a:rPr lang="zh-CN" altLang="en-US" sz="2400" dirty="0">
                <a:latin typeface="仿宋" panose="02010609060101010101" pitchFamily="49" charset="-122"/>
                <a:ea typeface="仿宋" panose="02010609060101010101" pitchFamily="49" charset="-122"/>
              </a:rPr>
              <a:t>中介者（</a:t>
            </a:r>
            <a:r>
              <a:rPr lang="en-US" altLang="zh-CN" sz="2400" dirty="0">
                <a:latin typeface="仿宋" panose="02010609060101010101" pitchFamily="49" charset="-122"/>
                <a:ea typeface="仿宋" panose="02010609060101010101" pitchFamily="49" charset="-122"/>
              </a:rPr>
              <a:t>Mediator</a:t>
            </a:r>
            <a:r>
              <a:rPr lang="zh-CN" altLang="en-US" sz="2400" dirty="0">
                <a:latin typeface="仿宋" panose="02010609060101010101" pitchFamily="49" charset="-122"/>
                <a:ea typeface="仿宋" panose="02010609060101010101" pitchFamily="49" charset="-122"/>
              </a:rPr>
              <a:t>）：中介者是一个接口。</a:t>
            </a:r>
          </a:p>
          <a:p>
            <a:pPr marL="342900" indent="-342900">
              <a:buFont typeface="Wingdings" panose="05000000000000000000" pitchFamily="2" charset="2"/>
              <a:buChar char="ü"/>
            </a:pPr>
            <a:r>
              <a:rPr lang="zh-CN" altLang="en-US" sz="2400" dirty="0">
                <a:latin typeface="仿宋" panose="02010609060101010101" pitchFamily="49" charset="-122"/>
                <a:ea typeface="仿宋" panose="02010609060101010101" pitchFamily="49" charset="-122"/>
              </a:rPr>
              <a:t>具体中介者（</a:t>
            </a:r>
            <a:r>
              <a:rPr lang="en-US" altLang="zh-CN" sz="2400" dirty="0" err="1">
                <a:latin typeface="仿宋" panose="02010609060101010101" pitchFamily="49" charset="-122"/>
                <a:ea typeface="仿宋" panose="02010609060101010101" pitchFamily="49" charset="-122"/>
              </a:rPr>
              <a:t>ConcreteMediator</a:t>
            </a:r>
            <a:r>
              <a:rPr lang="zh-CN" altLang="en-US" sz="2400" dirty="0">
                <a:latin typeface="仿宋" panose="02010609060101010101" pitchFamily="49" charset="-122"/>
                <a:ea typeface="仿宋" panose="02010609060101010101" pitchFamily="49" charset="-122"/>
              </a:rPr>
              <a:t>）：具体中介者是实现中介者接口的类。</a:t>
            </a:r>
          </a:p>
          <a:p>
            <a:pPr marL="342900" indent="-342900">
              <a:buFont typeface="Wingdings" panose="05000000000000000000" pitchFamily="2" charset="2"/>
              <a:buChar char="ü"/>
            </a:pPr>
            <a:r>
              <a:rPr lang="zh-CN" altLang="en-US" sz="2400" dirty="0">
                <a:latin typeface="仿宋" panose="02010609060101010101" pitchFamily="49" charset="-122"/>
                <a:ea typeface="仿宋" panose="02010609060101010101" pitchFamily="49" charset="-122"/>
              </a:rPr>
              <a:t>同事（</a:t>
            </a:r>
            <a:r>
              <a:rPr lang="en-US" altLang="zh-CN" sz="2400" dirty="0">
                <a:latin typeface="仿宋" panose="02010609060101010101" pitchFamily="49" charset="-122"/>
                <a:ea typeface="仿宋" panose="02010609060101010101" pitchFamily="49" charset="-122"/>
              </a:rPr>
              <a:t>Colleague</a:t>
            </a:r>
            <a:r>
              <a:rPr lang="zh-CN" altLang="en-US" sz="2400" dirty="0">
                <a:latin typeface="仿宋" panose="02010609060101010101" pitchFamily="49" charset="-122"/>
                <a:ea typeface="仿宋" panose="02010609060101010101" pitchFamily="49" charset="-122"/>
              </a:rPr>
              <a:t>）：一个接口。</a:t>
            </a:r>
          </a:p>
          <a:p>
            <a:pPr marL="342900" indent="-342900">
              <a:buFont typeface="Wingdings" panose="05000000000000000000" pitchFamily="2" charset="2"/>
              <a:buChar char="ü"/>
            </a:pPr>
            <a:r>
              <a:rPr lang="zh-CN" altLang="en-US" sz="2400" dirty="0">
                <a:latin typeface="仿宋" panose="02010609060101010101" pitchFamily="49" charset="-122"/>
                <a:ea typeface="仿宋" panose="02010609060101010101" pitchFamily="49" charset="-122"/>
              </a:rPr>
              <a:t>具体同事（</a:t>
            </a:r>
            <a:r>
              <a:rPr lang="en-US" altLang="zh-CN" sz="2400" dirty="0" err="1">
                <a:latin typeface="仿宋" panose="02010609060101010101" pitchFamily="49" charset="-122"/>
                <a:ea typeface="仿宋" panose="02010609060101010101" pitchFamily="49" charset="-122"/>
              </a:rPr>
              <a:t>ConcreteColleague</a:t>
            </a:r>
            <a:r>
              <a:rPr lang="zh-CN" altLang="en-US" sz="2400" dirty="0">
                <a:latin typeface="仿宋" panose="02010609060101010101" pitchFamily="49" charset="-122"/>
                <a:ea typeface="仿宋" panose="02010609060101010101" pitchFamily="49" charset="-122"/>
              </a:rPr>
              <a:t>）实现同事接口的类。</a:t>
            </a:r>
          </a:p>
        </p:txBody>
      </p:sp>
      <p:sp>
        <p:nvSpPr>
          <p:cNvPr id="10" name="矩形 9">
            <a:extLst>
              <a:ext uri="{FF2B5EF4-FFF2-40B4-BE49-F238E27FC236}">
                <a16:creationId xmlns:a16="http://schemas.microsoft.com/office/drawing/2014/main" id="{13F16760-7D69-4856-8D44-8C5BDE19D114}"/>
              </a:ext>
            </a:extLst>
          </p:cNvPr>
          <p:cNvSpPr/>
          <p:nvPr/>
        </p:nvSpPr>
        <p:spPr>
          <a:xfrm>
            <a:off x="1143316" y="1708175"/>
            <a:ext cx="9027625" cy="1200329"/>
          </a:xfrm>
          <a:prstGeom prst="rect">
            <a:avLst/>
          </a:prstGeom>
        </p:spPr>
        <p:txBody>
          <a:bodyPr wrap="square">
            <a:spAutoFit/>
          </a:bodyPr>
          <a:lstStyle/>
          <a:p>
            <a:r>
              <a:rPr lang="zh-CN" altLang="en-US" sz="2400" b="1" dirty="0">
                <a:solidFill>
                  <a:schemeClr val="tx1"/>
                </a:solidFill>
                <a:latin typeface="仿宋" panose="02010609060101010101" pitchFamily="49" charset="-122"/>
                <a:ea typeface="仿宋" panose="02010609060101010101" pitchFamily="49" charset="-122"/>
              </a:rPr>
              <a:t>用一个中介对象来封装一系列的对象交互。中介者使各对象不需要显示地相互引用，从而使其耦合松散，而且可以独立地改变它们之间的交互</a:t>
            </a:r>
            <a:r>
              <a:rPr lang="en-US" altLang="zh-CN" sz="2400" b="1" dirty="0">
                <a:solidFill>
                  <a:schemeClr val="tx1"/>
                </a:solidFill>
                <a:latin typeface="仿宋" panose="02010609060101010101" pitchFamily="49" charset="-122"/>
                <a:ea typeface="仿宋" panose="02010609060101010101" pitchFamily="49" charset="-122"/>
              </a:rPr>
              <a:t>.</a:t>
            </a:r>
            <a:endParaRPr lang="zh-CN" altLang="en-US" sz="24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59691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3792" y="2210084"/>
            <a:ext cx="12187591" cy="32758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容器类</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Container</a:t>
              </a:r>
              <a:r>
                <a:rPr lang="zh-CN" altLang="en-US" sz="2400" b="1" dirty="0">
                  <a:solidFill>
                    <a:schemeClr val="tx1"/>
                  </a:solidFill>
                  <a:latin typeface="仿宋" panose="02010609060101010101" pitchFamily="49" charset="-122"/>
                  <a:ea typeface="仿宋" panose="02010609060101010101" pitchFamily="49" charset="-122"/>
                </a:rPr>
                <a:t>和组件类</a:t>
              </a:r>
              <a:r>
                <a:rPr lang="en-US" altLang="zh-CN" sz="2400" b="1" dirty="0">
                  <a:solidFill>
                    <a:schemeClr val="tx1"/>
                  </a:solidFill>
                  <a:latin typeface="仿宋" panose="02010609060101010101" pitchFamily="49" charset="-122"/>
                  <a:ea typeface="仿宋" panose="02010609060101010101" pitchFamily="49" charset="-122"/>
                </a:rPr>
                <a:t>Component</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Tree>
    <p:extLst>
      <p:ext uri="{BB962C8B-B14F-4D97-AF65-F5344CB8AC3E}">
        <p14:creationId xmlns:p14="http://schemas.microsoft.com/office/powerpoint/2010/main" val="138615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中介者模式</a:t>
              </a:r>
            </a:p>
          </p:txBody>
        </p:sp>
      </p:grpSp>
      <p:sp>
        <p:nvSpPr>
          <p:cNvPr id="7" name="矩形 6">
            <a:extLst>
              <a:ext uri="{FF2B5EF4-FFF2-40B4-BE49-F238E27FC236}">
                <a16:creationId xmlns:a16="http://schemas.microsoft.com/office/drawing/2014/main" id="{CC4CD29D-EF24-4ADF-AD6C-606D01FBE1F1}"/>
              </a:ext>
            </a:extLst>
          </p:cNvPr>
          <p:cNvSpPr/>
          <p:nvPr/>
        </p:nvSpPr>
        <p:spPr>
          <a:xfrm>
            <a:off x="0" y="2113231"/>
            <a:ext cx="12187591" cy="35206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pic>
        <p:nvPicPr>
          <p:cNvPr id="8" name="Picture 3">
            <a:extLst>
              <a:ext uri="{FF2B5EF4-FFF2-40B4-BE49-F238E27FC236}">
                <a16:creationId xmlns:a16="http://schemas.microsoft.com/office/drawing/2014/main" id="{3FAF45D3-1B00-447A-9401-34782B2D6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424" y="2109167"/>
            <a:ext cx="8469349"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a:extLst>
              <a:ext uri="{FF2B5EF4-FFF2-40B4-BE49-F238E27FC236}">
                <a16:creationId xmlns:a16="http://schemas.microsoft.com/office/drawing/2014/main" id="{A0F5FDAC-2D11-4600-A2BB-1AB2765650E0}"/>
              </a:ext>
            </a:extLst>
          </p:cNvPr>
          <p:cNvSpPr/>
          <p:nvPr/>
        </p:nvSpPr>
        <p:spPr>
          <a:xfrm>
            <a:off x="963183" y="5008730"/>
            <a:ext cx="10036139" cy="120032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sz="2400" dirty="0">
                <a:latin typeface="仿宋" panose="02010609060101010101" pitchFamily="49" charset="-122"/>
                <a:ea typeface="仿宋" panose="02010609060101010101" pitchFamily="49" charset="-122"/>
              </a:rPr>
              <a:t>具体中介者包含有所有具体同事（</a:t>
            </a:r>
            <a:r>
              <a:rPr lang="en-US" altLang="zh-CN" sz="2400" dirty="0" err="1">
                <a:latin typeface="仿宋" panose="02010609060101010101" pitchFamily="49" charset="-122"/>
                <a:ea typeface="仿宋" panose="02010609060101010101" pitchFamily="49" charset="-122"/>
              </a:rPr>
              <a:t>ConcreteColleague</a:t>
            </a:r>
            <a:r>
              <a:rPr lang="zh-CN" altLang="en-US" sz="2400" dirty="0">
                <a:latin typeface="仿宋" panose="02010609060101010101" pitchFamily="49" charset="-122"/>
                <a:ea typeface="仿宋" panose="02010609060101010101" pitchFamily="49" charset="-122"/>
              </a:rPr>
              <a:t>）的引用，比如允许具体中介者通过组合或方法的参数来调用任何一个同事，并通过实现中介者接口中的方法来满足具体同事之间的通信请求。</a:t>
            </a:r>
          </a:p>
        </p:txBody>
      </p:sp>
    </p:spTree>
    <p:extLst>
      <p:ext uri="{BB962C8B-B14F-4D97-AF65-F5344CB8AC3E}">
        <p14:creationId xmlns:p14="http://schemas.microsoft.com/office/powerpoint/2010/main" val="25608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使用中介者模式</a:t>
              </a:r>
            </a:p>
          </p:txBody>
        </p:sp>
      </p:grpSp>
      <p:sp>
        <p:nvSpPr>
          <p:cNvPr id="7" name="矩形 6">
            <a:extLst>
              <a:ext uri="{FF2B5EF4-FFF2-40B4-BE49-F238E27FC236}">
                <a16:creationId xmlns:a16="http://schemas.microsoft.com/office/drawing/2014/main" id="{CC4CD29D-EF24-4ADF-AD6C-606D01FBE1F1}"/>
              </a:ext>
            </a:extLst>
          </p:cNvPr>
          <p:cNvSpPr/>
          <p:nvPr/>
        </p:nvSpPr>
        <p:spPr>
          <a:xfrm>
            <a:off x="0" y="2113231"/>
            <a:ext cx="12187591" cy="35206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latin typeface="仿宋" panose="02010609060101010101" pitchFamily="49" charset="-122"/>
                <a:ea typeface="仿宋" panose="02010609060101010101" pitchFamily="49" charset="-122"/>
              </a:rPr>
              <a:t>GUI</a:t>
            </a:r>
            <a:r>
              <a:rPr lang="zh-CN" altLang="en-US" sz="2400" dirty="0">
                <a:solidFill>
                  <a:schemeClr val="tx1"/>
                </a:solidFill>
                <a:latin typeface="仿宋" panose="02010609060101010101" pitchFamily="49" charset="-122"/>
                <a:ea typeface="仿宋" panose="02010609060101010101" pitchFamily="49" charset="-122"/>
              </a:rPr>
              <a:t>程序时，即使组件不是很多，但是之间的交互也可能非常复杂，这时经常需要使用中介者模式协调各个组件。</a:t>
            </a:r>
          </a:p>
          <a:p>
            <a:r>
              <a:rPr lang="zh-CN" altLang="en-US" sz="2400" dirty="0">
                <a:solidFill>
                  <a:schemeClr val="tx1"/>
                </a:solidFill>
                <a:latin typeface="仿宋" panose="02010609060101010101" pitchFamily="49" charset="-122"/>
                <a:ea typeface="仿宋" panose="02010609060101010101" pitchFamily="49" charset="-122"/>
              </a:rPr>
              <a:t>比如一个程序需要实现如下的功能：</a:t>
            </a:r>
          </a:p>
          <a:p>
            <a:pPr marL="342900" indent="-342900">
              <a:buFont typeface="Wingdings" panose="05000000000000000000" pitchFamily="2" charset="2"/>
              <a:buChar char="ü"/>
            </a:pPr>
            <a:r>
              <a:rPr lang="zh-CN" altLang="en-US" sz="2400" dirty="0">
                <a:solidFill>
                  <a:schemeClr val="tx1"/>
                </a:solidFill>
                <a:latin typeface="仿宋" panose="02010609060101010101" pitchFamily="49" charset="-122"/>
                <a:ea typeface="仿宋" panose="02010609060101010101" pitchFamily="49" charset="-122"/>
              </a:rPr>
              <a:t>程序中有一个文本区，当文本区中有文本被选中时，负责复制和剪贴的组件将处于可用状态；当文本区中未有文本被选中时，负责复制和剪贴的组件将处于非可用状态</a:t>
            </a:r>
          </a:p>
          <a:p>
            <a:pPr marL="342900" indent="-342900">
              <a:buFont typeface="Wingdings" panose="05000000000000000000" pitchFamily="2" charset="2"/>
              <a:buChar char="ü"/>
            </a:pPr>
            <a:r>
              <a:rPr lang="zh-CN" altLang="en-US" sz="2400" dirty="0">
                <a:solidFill>
                  <a:schemeClr val="tx1"/>
                </a:solidFill>
                <a:latin typeface="仿宋" panose="02010609060101010101" pitchFamily="49" charset="-122"/>
                <a:ea typeface="仿宋" panose="02010609060101010101" pitchFamily="49" charset="-122"/>
              </a:rPr>
              <a:t>当剪贴板上无内容时，负责粘贴的组件处于非可用状态；当粘贴板上有内容时负责粘贴的组件处于可用状态。</a:t>
            </a:r>
          </a:p>
        </p:txBody>
      </p:sp>
    </p:spTree>
    <p:extLst>
      <p:ext uri="{BB962C8B-B14F-4D97-AF65-F5344CB8AC3E}">
        <p14:creationId xmlns:p14="http://schemas.microsoft.com/office/powerpoint/2010/main" val="279828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使用中介者模式</a:t>
              </a:r>
            </a:p>
          </p:txBody>
        </p:sp>
      </p:grpSp>
      <p:sp>
        <p:nvSpPr>
          <p:cNvPr id="7" name="矩形 6">
            <a:extLst>
              <a:ext uri="{FF2B5EF4-FFF2-40B4-BE49-F238E27FC236}">
                <a16:creationId xmlns:a16="http://schemas.microsoft.com/office/drawing/2014/main" id="{CC4CD29D-EF24-4ADF-AD6C-606D01FBE1F1}"/>
              </a:ext>
            </a:extLst>
          </p:cNvPr>
          <p:cNvSpPr/>
          <p:nvPr/>
        </p:nvSpPr>
        <p:spPr>
          <a:xfrm>
            <a:off x="0" y="2113231"/>
            <a:ext cx="12187591" cy="35206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602C02B5-8079-417B-B6EC-9303AE3A0AD6}"/>
              </a:ext>
            </a:extLst>
          </p:cNvPr>
          <p:cNvSpPr/>
          <p:nvPr/>
        </p:nvSpPr>
        <p:spPr>
          <a:xfrm>
            <a:off x="281084" y="2290228"/>
            <a:ext cx="7498350" cy="3416320"/>
          </a:xfrm>
          <a:prstGeom prst="rect">
            <a:avLst/>
          </a:prstGeom>
        </p:spPr>
        <p:txBody>
          <a:bodyPr wrap="square">
            <a:spAutoFit/>
          </a:bodyPr>
          <a:lstStyle/>
          <a:p>
            <a:r>
              <a:rPr lang="en-US" altLang="zh-CN" sz="2400" b="1" dirty="0">
                <a:latin typeface="仿宋" panose="02010609060101010101" pitchFamily="49" charset="-122"/>
                <a:ea typeface="仿宋" panose="02010609060101010101" pitchFamily="49" charset="-122"/>
              </a:rPr>
              <a:t>1</a:t>
            </a:r>
            <a:r>
              <a:rPr lang="zh-CN" altLang="en-US" sz="2400" b="1" dirty="0">
                <a:latin typeface="仿宋" panose="02010609060101010101" pitchFamily="49" charset="-122"/>
                <a:ea typeface="仿宋" panose="02010609060101010101" pitchFamily="49" charset="-122"/>
              </a:rPr>
              <a:t>．具体同事</a:t>
            </a:r>
          </a:p>
          <a:p>
            <a:r>
              <a:rPr lang="zh-CN" altLang="en-US" sz="2400" dirty="0">
                <a:latin typeface="仿宋" panose="02010609060101010101" pitchFamily="49" charset="-122"/>
                <a:ea typeface="仿宋" panose="02010609060101010101" pitchFamily="49" charset="-122"/>
              </a:rPr>
              <a:t>具体同事是</a:t>
            </a:r>
            <a:r>
              <a:rPr lang="en-US" altLang="zh-CN" sz="2400" dirty="0" err="1">
                <a:latin typeface="仿宋" panose="02010609060101010101" pitchFamily="49" charset="-122"/>
                <a:ea typeface="仿宋" panose="02010609060101010101" pitchFamily="49" charset="-122"/>
              </a:rPr>
              <a:t>javax.swing</a:t>
            </a:r>
            <a:r>
              <a:rPr lang="zh-CN" altLang="en-US" sz="2400" dirty="0">
                <a:latin typeface="仿宋" panose="02010609060101010101" pitchFamily="49" charset="-122"/>
                <a:ea typeface="仿宋" panose="02010609060101010101" pitchFamily="49" charset="-122"/>
              </a:rPr>
              <a:t>包中的</a:t>
            </a:r>
            <a:r>
              <a:rPr lang="en-US" altLang="zh-CN" sz="2400" dirty="0" err="1">
                <a:latin typeface="仿宋" panose="02010609060101010101" pitchFamily="49" charset="-122"/>
                <a:ea typeface="仿宋" panose="02010609060101010101" pitchFamily="49" charset="-122"/>
              </a:rPr>
              <a:t>JMenu</a:t>
            </a:r>
            <a:r>
              <a:rPr lang="zh-CN" altLang="en-US" sz="2400" dirty="0">
                <a:latin typeface="仿宋" panose="02010609060101010101" pitchFamily="49" charset="-122"/>
                <a:ea typeface="仿宋" panose="02010609060101010101" pitchFamily="49" charset="-122"/>
              </a:rPr>
              <a:t>、</a:t>
            </a:r>
            <a:r>
              <a:rPr lang="en-US" altLang="zh-CN" sz="2400" dirty="0" err="1">
                <a:latin typeface="仿宋" panose="02010609060101010101" pitchFamily="49" charset="-122"/>
                <a:ea typeface="仿宋" panose="02010609060101010101" pitchFamily="49" charset="-122"/>
              </a:rPr>
              <a:t>JMenuItem</a:t>
            </a:r>
            <a:r>
              <a:rPr lang="zh-CN" altLang="en-US" sz="2400" dirty="0">
                <a:latin typeface="仿宋" panose="02010609060101010101" pitchFamily="49" charset="-122"/>
                <a:ea typeface="仿宋" panose="02010609060101010101" pitchFamily="49" charset="-122"/>
              </a:rPr>
              <a:t>以及</a:t>
            </a:r>
            <a:r>
              <a:rPr lang="en-US" altLang="zh-CN" sz="2400" dirty="0" err="1">
                <a:latin typeface="仿宋" panose="02010609060101010101" pitchFamily="49" charset="-122"/>
                <a:ea typeface="仿宋" panose="02010609060101010101" pitchFamily="49" charset="-122"/>
              </a:rPr>
              <a:t>JTextArea</a:t>
            </a:r>
            <a:r>
              <a:rPr lang="zh-CN" altLang="en-US" sz="2400" dirty="0">
                <a:latin typeface="仿宋" panose="02010609060101010101" pitchFamily="49" charset="-122"/>
                <a:ea typeface="仿宋" panose="02010609060101010101" pitchFamily="49" charset="-122"/>
              </a:rPr>
              <a:t>类。</a:t>
            </a:r>
          </a:p>
          <a:p>
            <a:r>
              <a:rPr lang="en-US" altLang="zh-CN" sz="2400" b="1" dirty="0">
                <a:latin typeface="仿宋" panose="02010609060101010101" pitchFamily="49" charset="-122"/>
                <a:ea typeface="仿宋" panose="02010609060101010101" pitchFamily="49" charset="-122"/>
              </a:rPr>
              <a:t>2</a:t>
            </a:r>
            <a:r>
              <a:rPr lang="zh-CN" altLang="en-US" sz="2400" b="1" dirty="0">
                <a:latin typeface="仿宋" panose="02010609060101010101" pitchFamily="49" charset="-122"/>
                <a:ea typeface="仿宋" panose="02010609060101010101" pitchFamily="49" charset="-122"/>
              </a:rPr>
              <a:t>．具体中介者</a:t>
            </a:r>
          </a:p>
          <a:p>
            <a:r>
              <a:rPr lang="zh-CN" altLang="en-US" sz="2400" dirty="0">
                <a:latin typeface="仿宋" panose="02010609060101010101" pitchFamily="49" charset="-122"/>
                <a:ea typeface="仿宋" panose="02010609060101010101" pitchFamily="49" charset="-122"/>
              </a:rPr>
              <a:t>具体中介者类是</a:t>
            </a:r>
            <a:r>
              <a:rPr lang="en-US" altLang="zh-CN" sz="2400" dirty="0" err="1">
                <a:latin typeface="仿宋" panose="02010609060101010101" pitchFamily="49" charset="-122"/>
                <a:ea typeface="仿宋" panose="02010609060101010101" pitchFamily="49" charset="-122"/>
              </a:rPr>
              <a:t>ConcreteMediator</a:t>
            </a:r>
            <a:r>
              <a:rPr lang="zh-CN" altLang="en-US" sz="2400" dirty="0">
                <a:latin typeface="仿宋" panose="02010609060101010101" pitchFamily="49" charset="-122"/>
                <a:ea typeface="仿宋" panose="02010609060101010101" pitchFamily="49" charset="-122"/>
              </a:rPr>
              <a:t>类</a:t>
            </a:r>
            <a:r>
              <a:rPr lang="en-US" altLang="zh-CN" sz="2400" dirty="0">
                <a:latin typeface="仿宋" panose="02010609060101010101" pitchFamily="49" charset="-122"/>
                <a:ea typeface="仿宋" panose="02010609060101010101" pitchFamily="49" charset="-122"/>
                <a:hlinkClick r:id="rId2" action="ppaction://hlinkfile"/>
              </a:rPr>
              <a:t>(</a:t>
            </a:r>
            <a:r>
              <a:rPr lang="en-US" altLang="zh-CN" sz="2400" b="1" dirty="0">
                <a:latin typeface="仿宋" panose="02010609060101010101" pitchFamily="49" charset="-122"/>
                <a:ea typeface="仿宋" panose="02010609060101010101" pitchFamily="49" charset="-122"/>
                <a:hlinkClick r:id="rId3" action="ppaction://hlinkfile"/>
              </a:rPr>
              <a:t>ConcreteMediator.java</a:t>
            </a:r>
            <a:r>
              <a:rPr lang="en-US" altLang="zh-CN" sz="2400" dirty="0">
                <a:latin typeface="仿宋" panose="02010609060101010101" pitchFamily="49" charset="-122"/>
                <a:ea typeface="仿宋" panose="02010609060101010101" pitchFamily="49" charset="-122"/>
              </a:rPr>
              <a:t>).</a:t>
            </a:r>
          </a:p>
          <a:p>
            <a:r>
              <a:rPr lang="en-US" altLang="zh-CN" sz="2400" b="1" dirty="0">
                <a:latin typeface="仿宋" panose="02010609060101010101" pitchFamily="49" charset="-122"/>
                <a:ea typeface="仿宋" panose="02010609060101010101" pitchFamily="49" charset="-122"/>
              </a:rPr>
              <a:t>3</a:t>
            </a:r>
            <a:r>
              <a:rPr lang="zh-CN" altLang="en-US" sz="2400" b="1" dirty="0">
                <a:latin typeface="仿宋" panose="02010609060101010101" pitchFamily="49" charset="-122"/>
                <a:ea typeface="仿宋" panose="02010609060101010101" pitchFamily="49" charset="-122"/>
              </a:rPr>
              <a:t>．应用程序</a:t>
            </a:r>
          </a:p>
          <a:p>
            <a:r>
              <a:rPr lang="en-US" altLang="zh-CN" sz="2400" dirty="0">
                <a:latin typeface="仿宋" panose="02010609060101010101" pitchFamily="49" charset="-122"/>
                <a:ea typeface="仿宋" panose="02010609060101010101" pitchFamily="49" charset="-122"/>
                <a:hlinkClick r:id="rId4" action="ppaction://hlinkfile"/>
              </a:rPr>
              <a:t>Appletcation.java</a:t>
            </a:r>
            <a:r>
              <a:rPr lang="zh-CN" altLang="en-US" sz="2400" dirty="0">
                <a:latin typeface="仿宋" panose="02010609060101010101" pitchFamily="49" charset="-122"/>
                <a:ea typeface="仿宋" panose="02010609060101010101" pitchFamily="49" charset="-122"/>
              </a:rPr>
              <a:t>使用了中介者模式中所涉及的类</a:t>
            </a:r>
            <a:r>
              <a:rPr lang="en-US" altLang="zh-CN" sz="2400" dirty="0">
                <a:latin typeface="仿宋" panose="02010609060101010101" pitchFamily="49" charset="-122"/>
                <a:ea typeface="仿宋" panose="02010609060101010101" pitchFamily="49" charset="-122"/>
              </a:rPr>
              <a:t>.</a:t>
            </a:r>
            <a:endParaRPr lang="zh-CN" altLang="en-US" sz="2400" dirty="0">
              <a:latin typeface="仿宋" panose="02010609060101010101" pitchFamily="49" charset="-122"/>
              <a:ea typeface="仿宋" panose="02010609060101010101" pitchFamily="49" charset="-122"/>
            </a:endParaRPr>
          </a:p>
          <a:p>
            <a:endParaRPr lang="zh-CN" altLang="en-US" sz="2400" dirty="0">
              <a:latin typeface="仿宋" panose="02010609060101010101" pitchFamily="49" charset="-122"/>
              <a:ea typeface="仿宋" panose="02010609060101010101" pitchFamily="49" charset="-122"/>
            </a:endParaRPr>
          </a:p>
        </p:txBody>
      </p:sp>
      <p:pic>
        <p:nvPicPr>
          <p:cNvPr id="10" name="Picture 2">
            <a:extLst>
              <a:ext uri="{FF2B5EF4-FFF2-40B4-BE49-F238E27FC236}">
                <a16:creationId xmlns:a16="http://schemas.microsoft.com/office/drawing/2014/main" id="{C37D63C9-4B97-402E-94AD-B55149E470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4442" y="2481074"/>
            <a:ext cx="3384376" cy="235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364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GUI</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程序发布</a:t>
              </a:r>
            </a:p>
          </p:txBody>
        </p:sp>
      </p:grpSp>
      <p:sp>
        <p:nvSpPr>
          <p:cNvPr id="7" name="矩形 6">
            <a:extLst>
              <a:ext uri="{FF2B5EF4-FFF2-40B4-BE49-F238E27FC236}">
                <a16:creationId xmlns:a16="http://schemas.microsoft.com/office/drawing/2014/main" id="{CC4CD29D-EF24-4ADF-AD6C-606D01FBE1F1}"/>
              </a:ext>
            </a:extLst>
          </p:cNvPr>
          <p:cNvSpPr/>
          <p:nvPr/>
        </p:nvSpPr>
        <p:spPr>
          <a:xfrm>
            <a:off x="0" y="2113231"/>
            <a:ext cx="12187591" cy="35206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03776E53-6165-447D-A909-BEE4E1EFA71A}"/>
              </a:ext>
            </a:extLst>
          </p:cNvPr>
          <p:cNvSpPr/>
          <p:nvPr/>
        </p:nvSpPr>
        <p:spPr>
          <a:xfrm>
            <a:off x="557041" y="2263924"/>
            <a:ext cx="3416320" cy="461665"/>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altLang="zh-CN" sz="2400" dirty="0">
                <a:latin typeface="仿宋" panose="02010609060101010101" pitchFamily="49" charset="-122"/>
                <a:ea typeface="仿宋" panose="02010609060101010101" pitchFamily="49" charset="-122"/>
              </a:rPr>
              <a:t>1</a:t>
            </a:r>
            <a:r>
              <a:rPr lang="zh-CN" altLang="en-US" sz="2400" dirty="0">
                <a:latin typeface="仿宋" panose="02010609060101010101" pitchFamily="49" charset="-122"/>
                <a:ea typeface="仿宋" panose="02010609060101010101" pitchFamily="49" charset="-122"/>
              </a:rPr>
              <a:t>．清单文件</a:t>
            </a:r>
            <a:r>
              <a:rPr lang="en-US" altLang="zh-CN" sz="2400" dirty="0">
                <a:latin typeface="仿宋" panose="02010609060101010101" pitchFamily="49" charset="-122"/>
                <a:ea typeface="仿宋" panose="02010609060101010101" pitchFamily="49" charset="-122"/>
              </a:rPr>
              <a:t>(</a:t>
            </a:r>
            <a:r>
              <a:rPr lang="en-US" altLang="zh-CN" sz="2400" dirty="0" err="1">
                <a:latin typeface="仿宋" panose="02010609060101010101" pitchFamily="49" charset="-122"/>
                <a:ea typeface="仿宋" panose="02010609060101010101" pitchFamily="49" charset="-122"/>
              </a:rPr>
              <a:t>mygui.mf</a:t>
            </a:r>
            <a:r>
              <a:rPr lang="en-US" altLang="zh-CN" sz="2400" dirty="0">
                <a:latin typeface="仿宋" panose="02010609060101010101" pitchFamily="49" charset="-122"/>
                <a:ea typeface="仿宋" panose="02010609060101010101" pitchFamily="49" charset="-122"/>
              </a:rPr>
              <a:t>)</a:t>
            </a:r>
            <a:endParaRPr lang="zh-CN" altLang="en-US" sz="2400" dirty="0">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F55B3D8A-E245-4D8C-890E-C72559E94D88}"/>
              </a:ext>
            </a:extLst>
          </p:cNvPr>
          <p:cNvSpPr/>
          <p:nvPr/>
        </p:nvSpPr>
        <p:spPr>
          <a:xfrm>
            <a:off x="619572" y="2904081"/>
            <a:ext cx="3994631"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a:latin typeface="仿宋" panose="02010609060101010101" pitchFamily="49" charset="-122"/>
                <a:ea typeface="仿宋" panose="02010609060101010101" pitchFamily="49" charset="-122"/>
              </a:rPr>
              <a:t>Manifest-Version: 1.0</a:t>
            </a:r>
            <a:endParaRPr lang="zh-CN" altLang="zh-CN" sz="2400" dirty="0">
              <a:latin typeface="仿宋" panose="02010609060101010101" pitchFamily="49" charset="-122"/>
              <a:ea typeface="仿宋" panose="02010609060101010101" pitchFamily="49" charset="-122"/>
            </a:endParaRPr>
          </a:p>
          <a:p>
            <a:r>
              <a:rPr lang="en-US" altLang="zh-CN" sz="2400" dirty="0">
                <a:latin typeface="仿宋" panose="02010609060101010101" pitchFamily="49" charset="-122"/>
                <a:ea typeface="仿宋" panose="02010609060101010101" pitchFamily="49" charset="-122"/>
              </a:rPr>
              <a:t>Main-Class: Application</a:t>
            </a:r>
            <a:endParaRPr lang="zh-CN" altLang="zh-CN" sz="2400" dirty="0">
              <a:latin typeface="仿宋" panose="02010609060101010101" pitchFamily="49" charset="-122"/>
              <a:ea typeface="仿宋" panose="02010609060101010101" pitchFamily="49" charset="-122"/>
            </a:endParaRPr>
          </a:p>
          <a:p>
            <a:r>
              <a:rPr lang="en-US" altLang="zh-CN" sz="2400" dirty="0">
                <a:latin typeface="仿宋" panose="02010609060101010101" pitchFamily="49" charset="-122"/>
                <a:ea typeface="仿宋" panose="02010609060101010101" pitchFamily="49" charset="-122"/>
              </a:rPr>
              <a:t>Created-By: 11</a:t>
            </a:r>
            <a:endParaRPr lang="zh-CN" altLang="en-US" sz="2400" dirty="0">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89AAEFAF-0659-4A5F-B174-42EAD050F4C1}"/>
              </a:ext>
            </a:extLst>
          </p:cNvPr>
          <p:cNvSpPr/>
          <p:nvPr/>
        </p:nvSpPr>
        <p:spPr>
          <a:xfrm>
            <a:off x="5348763" y="2673248"/>
            <a:ext cx="6838828" cy="1200329"/>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rPr>
              <a:t>在</a:t>
            </a:r>
            <a:r>
              <a:rPr lang="en-US" altLang="zh-CN" sz="2400" dirty="0">
                <a:latin typeface="仿宋" panose="02010609060101010101" pitchFamily="49" charset="-122"/>
                <a:ea typeface="仿宋" panose="02010609060101010101" pitchFamily="49" charset="-122"/>
              </a:rPr>
              <a:t>Manifest-Version</a:t>
            </a:r>
            <a:r>
              <a:rPr lang="zh-CN" altLang="en-US" sz="2400" dirty="0">
                <a:latin typeface="仿宋" panose="02010609060101010101" pitchFamily="49" charset="-122"/>
                <a:ea typeface="仿宋" panose="02010609060101010101" pitchFamily="49" charset="-122"/>
              </a:rPr>
              <a:t>：和 </a:t>
            </a:r>
            <a:r>
              <a:rPr lang="en-US" altLang="zh-CN" sz="2400" dirty="0">
                <a:latin typeface="仿宋" panose="02010609060101010101" pitchFamily="49" charset="-122"/>
                <a:ea typeface="仿宋" panose="02010609060101010101" pitchFamily="49" charset="-122"/>
              </a:rPr>
              <a:t>1.0</a:t>
            </a:r>
            <a:r>
              <a:rPr lang="zh-CN" altLang="en-US" sz="2400" dirty="0">
                <a:latin typeface="仿宋" panose="02010609060101010101" pitchFamily="49" charset="-122"/>
                <a:ea typeface="仿宋" panose="02010609060101010101" pitchFamily="49" charset="-122"/>
              </a:rPr>
              <a:t>之间、</a:t>
            </a:r>
            <a:r>
              <a:rPr lang="en-US" altLang="zh-CN" sz="2400" dirty="0">
                <a:latin typeface="仿宋" panose="02010609060101010101" pitchFamily="49" charset="-122"/>
                <a:ea typeface="仿宋" panose="02010609060101010101" pitchFamily="49" charset="-122"/>
              </a:rPr>
              <a:t>Main-Class</a:t>
            </a:r>
            <a:r>
              <a:rPr lang="zh-CN" altLang="en-US" sz="2400" dirty="0">
                <a:latin typeface="仿宋" panose="02010609060101010101" pitchFamily="49" charset="-122"/>
                <a:ea typeface="仿宋" panose="02010609060101010101" pitchFamily="49" charset="-122"/>
              </a:rPr>
              <a:t>：和主类</a:t>
            </a:r>
            <a:r>
              <a:rPr lang="en-US" altLang="zh-CN" sz="2400" dirty="0">
                <a:latin typeface="仿宋" panose="02010609060101010101" pitchFamily="49" charset="-122"/>
                <a:ea typeface="仿宋" panose="02010609060101010101" pitchFamily="49" charset="-122"/>
              </a:rPr>
              <a:t>Example10_16</a:t>
            </a:r>
            <a:r>
              <a:rPr lang="zh-CN" altLang="en-US" sz="2400" dirty="0">
                <a:latin typeface="仿宋" panose="02010609060101010101" pitchFamily="49" charset="-122"/>
                <a:ea typeface="仿宋" panose="02010609060101010101" pitchFamily="49" charset="-122"/>
              </a:rPr>
              <a:t>之间，以及</a:t>
            </a:r>
            <a:r>
              <a:rPr lang="en-US" altLang="zh-CN" sz="2400" dirty="0">
                <a:latin typeface="仿宋" panose="02010609060101010101" pitchFamily="49" charset="-122"/>
                <a:ea typeface="仿宋" panose="02010609060101010101" pitchFamily="49" charset="-122"/>
              </a:rPr>
              <a:t>Created-By</a:t>
            </a:r>
            <a:r>
              <a:rPr lang="zh-CN" altLang="en-US" sz="2400" dirty="0">
                <a:latin typeface="仿宋" panose="02010609060101010101" pitchFamily="49" charset="-122"/>
                <a:ea typeface="仿宋" panose="02010609060101010101" pitchFamily="49" charset="-122"/>
              </a:rPr>
              <a:t>：和</a:t>
            </a:r>
            <a:r>
              <a:rPr lang="en-US" altLang="zh-CN" sz="2400" dirty="0">
                <a:latin typeface="仿宋" panose="02010609060101010101" pitchFamily="49" charset="-122"/>
                <a:ea typeface="仿宋" panose="02010609060101010101" pitchFamily="49" charset="-122"/>
              </a:rPr>
              <a:t>11</a:t>
            </a:r>
            <a:r>
              <a:rPr lang="zh-CN" altLang="en-US" sz="2400" dirty="0">
                <a:latin typeface="仿宋" panose="02010609060101010101" pitchFamily="49" charset="-122"/>
                <a:ea typeface="仿宋" panose="02010609060101010101" pitchFamily="49" charset="-122"/>
              </a:rPr>
              <a:t>之间必须</a:t>
            </a:r>
            <a:r>
              <a:rPr lang="zh-CN" altLang="en-US" sz="2400" b="1" dirty="0">
                <a:latin typeface="仿宋" panose="02010609060101010101" pitchFamily="49" charset="-122"/>
                <a:ea typeface="仿宋" panose="02010609060101010101" pitchFamily="49" charset="-122"/>
              </a:rPr>
              <a:t>有且只有一个空格</a:t>
            </a:r>
            <a:r>
              <a:rPr lang="en-US" altLang="zh-CN" sz="2400" b="1" dirty="0">
                <a:latin typeface="仿宋" panose="02010609060101010101" pitchFamily="49" charset="-122"/>
                <a:ea typeface="仿宋" panose="02010609060101010101" pitchFamily="49" charset="-122"/>
              </a:rPr>
              <a:t>.</a:t>
            </a:r>
            <a:endParaRPr lang="zh-CN" altLang="en-US"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05544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GUI</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程序发布</a:t>
              </a:r>
            </a:p>
          </p:txBody>
        </p:sp>
      </p:grpSp>
      <p:sp>
        <p:nvSpPr>
          <p:cNvPr id="7" name="矩形 6">
            <a:extLst>
              <a:ext uri="{FF2B5EF4-FFF2-40B4-BE49-F238E27FC236}">
                <a16:creationId xmlns:a16="http://schemas.microsoft.com/office/drawing/2014/main" id="{CC4CD29D-EF24-4ADF-AD6C-606D01FBE1F1}"/>
              </a:ext>
            </a:extLst>
          </p:cNvPr>
          <p:cNvSpPr/>
          <p:nvPr/>
        </p:nvSpPr>
        <p:spPr>
          <a:xfrm>
            <a:off x="0" y="2113231"/>
            <a:ext cx="12187591" cy="35206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A0C1BAB1-E21D-45A8-8954-C5DF921DD448}"/>
              </a:ext>
            </a:extLst>
          </p:cNvPr>
          <p:cNvSpPr/>
          <p:nvPr/>
        </p:nvSpPr>
        <p:spPr>
          <a:xfrm>
            <a:off x="931459" y="2109167"/>
            <a:ext cx="4536008"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dirty="0">
                <a:latin typeface="仿宋" panose="02010609060101010101" pitchFamily="49" charset="-122"/>
                <a:ea typeface="仿宋" panose="02010609060101010101" pitchFamily="49" charset="-122"/>
              </a:rPr>
              <a:t>2</a:t>
            </a:r>
            <a:r>
              <a:rPr lang="zh-CN" altLang="en-US" sz="2400" dirty="0">
                <a:latin typeface="仿宋" panose="02010609060101010101" pitchFamily="49" charset="-122"/>
                <a:ea typeface="仿宋" panose="02010609060101010101" pitchFamily="49" charset="-122"/>
              </a:rPr>
              <a:t>．生成</a:t>
            </a:r>
            <a:r>
              <a:rPr lang="en-US" altLang="zh-CN" sz="2400" dirty="0">
                <a:latin typeface="仿宋" panose="02010609060101010101" pitchFamily="49" charset="-122"/>
                <a:ea typeface="仿宋" panose="02010609060101010101" pitchFamily="49" charset="-122"/>
              </a:rPr>
              <a:t>JAR</a:t>
            </a:r>
            <a:r>
              <a:rPr lang="zh-CN" altLang="en-US" sz="2400" dirty="0">
                <a:latin typeface="仿宋" panose="02010609060101010101" pitchFamily="49" charset="-122"/>
                <a:ea typeface="仿宋" panose="02010609060101010101" pitchFamily="49" charset="-122"/>
              </a:rPr>
              <a:t>文件</a:t>
            </a:r>
            <a:r>
              <a:rPr lang="en-US" altLang="zh-CN" sz="2400" dirty="0">
                <a:latin typeface="仿宋" panose="02010609060101010101" pitchFamily="49" charset="-122"/>
                <a:ea typeface="仿宋" panose="02010609060101010101" pitchFamily="49" charset="-122"/>
              </a:rPr>
              <a:t>(mediator.jar)</a:t>
            </a:r>
            <a:endParaRPr lang="zh-CN" altLang="en-US" sz="2400" dirty="0">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19158A44-C63A-4457-B105-A9E1AA1F2FE0}"/>
              </a:ext>
            </a:extLst>
          </p:cNvPr>
          <p:cNvSpPr/>
          <p:nvPr/>
        </p:nvSpPr>
        <p:spPr>
          <a:xfrm>
            <a:off x="931459" y="2956268"/>
            <a:ext cx="9971004" cy="2677656"/>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altLang="zh-CN" sz="2400" dirty="0">
                <a:latin typeface="仿宋" panose="02010609060101010101" pitchFamily="49" charset="-122"/>
                <a:ea typeface="仿宋" panose="02010609060101010101" pitchFamily="49" charset="-122"/>
              </a:rPr>
              <a:t>D:..\</a:t>
            </a:r>
            <a:r>
              <a:rPr lang="it-IT" altLang="zh-CN" sz="2400" dirty="0">
                <a:latin typeface="仿宋" panose="02010609060101010101" pitchFamily="49" charset="-122"/>
                <a:ea typeface="仿宋" panose="02010609060101010101" pitchFamily="49" charset="-122"/>
              </a:rPr>
              <a:t>JAVA\2022\code\c008\mediator</a:t>
            </a:r>
            <a:r>
              <a:rPr lang="en-US" altLang="zh-CN" sz="2400" dirty="0">
                <a:latin typeface="仿宋" panose="02010609060101010101" pitchFamily="49" charset="-122"/>
                <a:ea typeface="仿宋" panose="02010609060101010101" pitchFamily="49" charset="-122"/>
              </a:rPr>
              <a:t>&gt; </a:t>
            </a:r>
            <a:r>
              <a:rPr lang="en-US" altLang="zh-CN" sz="2400" b="1" dirty="0">
                <a:latin typeface="仿宋" panose="02010609060101010101" pitchFamily="49" charset="-122"/>
                <a:ea typeface="仿宋" panose="02010609060101010101" pitchFamily="49" charset="-122"/>
              </a:rPr>
              <a:t>jar -</a:t>
            </a:r>
            <a:r>
              <a:rPr lang="en-US" altLang="zh-CN" sz="2400" b="1" dirty="0" err="1">
                <a:latin typeface="仿宋" panose="02010609060101010101" pitchFamily="49" charset="-122"/>
                <a:ea typeface="仿宋" panose="02010609060101010101" pitchFamily="49" charset="-122"/>
              </a:rPr>
              <a:t>cvf</a:t>
            </a:r>
            <a:r>
              <a:rPr lang="en-US" altLang="zh-CN" sz="2400" b="1" dirty="0">
                <a:latin typeface="仿宋" panose="02010609060101010101" pitchFamily="49" charset="-122"/>
                <a:ea typeface="仿宋" panose="02010609060101010101" pitchFamily="49" charset="-122"/>
              </a:rPr>
              <a:t> mediator.jar </a:t>
            </a:r>
            <a:r>
              <a:rPr lang="en-US" altLang="zh-CN" sz="2400" b="1" dirty="0" err="1">
                <a:latin typeface="仿宋" panose="02010609060101010101" pitchFamily="49" charset="-122"/>
                <a:ea typeface="仿宋" panose="02010609060101010101" pitchFamily="49" charset="-122"/>
              </a:rPr>
              <a:t>mygui.mf</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Application.class</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ConcreteMediator.class</a:t>
            </a:r>
            <a:endParaRPr lang="en-US" altLang="zh-CN" sz="2400" b="1"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如果</a:t>
            </a:r>
            <a:r>
              <a:rPr lang="en-US" altLang="zh-CN" sz="2400" dirty="0">
                <a:latin typeface="仿宋" panose="02010609060101010101" pitchFamily="49" charset="-122"/>
                <a:ea typeface="仿宋" panose="02010609060101010101" pitchFamily="49" charset="-122"/>
              </a:rPr>
              <a:t>D:..\</a:t>
            </a:r>
            <a:r>
              <a:rPr lang="it-IT" altLang="zh-CN" sz="2400" dirty="0">
                <a:latin typeface="仿宋" panose="02010609060101010101" pitchFamily="49" charset="-122"/>
                <a:ea typeface="仿宋" panose="02010609060101010101" pitchFamily="49" charset="-122"/>
              </a:rPr>
              <a:t>JAVA\2022\code\c008\mediator</a:t>
            </a:r>
            <a:r>
              <a:rPr lang="zh-CN" altLang="en-US" sz="2400" dirty="0">
                <a:latin typeface="仿宋" panose="02010609060101010101" pitchFamily="49" charset="-122"/>
                <a:ea typeface="仿宋" panose="02010609060101010101" pitchFamily="49" charset="-122"/>
              </a:rPr>
              <a:t>目录下的字节码文件刚好是应用程序需要的全部字节码文件，也可以如下生成</a:t>
            </a:r>
            <a:r>
              <a:rPr lang="en-US" altLang="zh-CN" sz="2400" dirty="0">
                <a:latin typeface="仿宋" panose="02010609060101010101" pitchFamily="49" charset="-122"/>
                <a:ea typeface="仿宋" panose="02010609060101010101" pitchFamily="49" charset="-122"/>
              </a:rPr>
              <a:t>JAR</a:t>
            </a:r>
            <a:r>
              <a:rPr lang="zh-CN" altLang="en-US" sz="2400" dirty="0">
                <a:latin typeface="仿宋" panose="02010609060101010101" pitchFamily="49" charset="-122"/>
                <a:ea typeface="仿宋" panose="02010609060101010101" pitchFamily="49" charset="-122"/>
              </a:rPr>
              <a:t>文件</a:t>
            </a:r>
            <a:r>
              <a:rPr lang="en-US" altLang="zh-CN" sz="2400" dirty="0">
                <a:latin typeface="仿宋" panose="02010609060101010101" pitchFamily="49" charset="-122"/>
                <a:ea typeface="仿宋" panose="02010609060101010101" pitchFamily="49" charset="-122"/>
              </a:rPr>
              <a:t>Tom.jar</a:t>
            </a:r>
            <a:r>
              <a:rPr lang="zh-CN" altLang="en-US" sz="2400" dirty="0">
                <a:latin typeface="仿宋" panose="02010609060101010101" pitchFamily="49" charset="-122"/>
                <a:ea typeface="仿宋" panose="02010609060101010101" pitchFamily="49" charset="-122"/>
              </a:rPr>
              <a:t>：</a:t>
            </a:r>
            <a:endParaRPr lang="en-US" altLang="zh-CN" sz="2400" dirty="0">
              <a:latin typeface="仿宋" panose="02010609060101010101" pitchFamily="49" charset="-122"/>
              <a:ea typeface="仿宋" panose="02010609060101010101" pitchFamily="49" charset="-122"/>
            </a:endParaRPr>
          </a:p>
          <a:p>
            <a:endParaRPr lang="en-US" altLang="zh-CN" sz="2400" dirty="0">
              <a:latin typeface="仿宋" panose="02010609060101010101" pitchFamily="49" charset="-122"/>
              <a:ea typeface="仿宋" panose="02010609060101010101" pitchFamily="49" charset="-122"/>
            </a:endParaRPr>
          </a:p>
          <a:p>
            <a:r>
              <a:rPr lang="en-US" altLang="zh-CN" sz="2400" dirty="0">
                <a:latin typeface="仿宋" panose="02010609060101010101" pitchFamily="49" charset="-122"/>
                <a:ea typeface="仿宋" panose="02010609060101010101" pitchFamily="49" charset="-122"/>
              </a:rPr>
              <a:t>D:..\</a:t>
            </a:r>
            <a:r>
              <a:rPr lang="it-IT" altLang="zh-CN" sz="2400" dirty="0">
                <a:latin typeface="仿宋" panose="02010609060101010101" pitchFamily="49" charset="-122"/>
                <a:ea typeface="仿宋" panose="02010609060101010101" pitchFamily="49" charset="-122"/>
              </a:rPr>
              <a:t>JAVA\2022\code\c008\mediator</a:t>
            </a:r>
            <a:r>
              <a:rPr lang="en-US" altLang="zh-CN" sz="2400" dirty="0">
                <a:latin typeface="仿宋" panose="02010609060101010101" pitchFamily="49" charset="-122"/>
                <a:ea typeface="仿宋" panose="02010609060101010101" pitchFamily="49" charset="-122"/>
              </a:rPr>
              <a:t>&gt; </a:t>
            </a:r>
            <a:r>
              <a:rPr lang="en-US" altLang="zh-CN" sz="2400" b="1" dirty="0">
                <a:latin typeface="仿宋" panose="02010609060101010101" pitchFamily="49" charset="-122"/>
                <a:ea typeface="仿宋" panose="02010609060101010101" pitchFamily="49" charset="-122"/>
              </a:rPr>
              <a:t>jar -</a:t>
            </a:r>
            <a:r>
              <a:rPr lang="en-US" altLang="zh-CN" sz="2400" b="1" dirty="0" err="1">
                <a:latin typeface="仿宋" panose="02010609060101010101" pitchFamily="49" charset="-122"/>
                <a:ea typeface="仿宋" panose="02010609060101010101" pitchFamily="49" charset="-122"/>
              </a:rPr>
              <a:t>cvf</a:t>
            </a:r>
            <a:r>
              <a:rPr lang="en-US" altLang="zh-CN" sz="2400" b="1" dirty="0">
                <a:latin typeface="仿宋" panose="02010609060101010101" pitchFamily="49" charset="-122"/>
                <a:ea typeface="仿宋" panose="02010609060101010101" pitchFamily="49" charset="-122"/>
              </a:rPr>
              <a:t> mediator.jar </a:t>
            </a:r>
            <a:r>
              <a:rPr lang="en-US" altLang="zh-CN" sz="2400" b="1" dirty="0" err="1">
                <a:latin typeface="仿宋" panose="02010609060101010101" pitchFamily="49" charset="-122"/>
                <a:ea typeface="仿宋" panose="02010609060101010101" pitchFamily="49" charset="-122"/>
              </a:rPr>
              <a:t>mygui.mf</a:t>
            </a:r>
            <a:r>
              <a:rPr lang="en-US" altLang="zh-CN" sz="2400" b="1"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.class</a:t>
            </a:r>
          </a:p>
        </p:txBody>
      </p:sp>
    </p:spTree>
    <p:extLst>
      <p:ext uri="{BB962C8B-B14F-4D97-AF65-F5344CB8AC3E}">
        <p14:creationId xmlns:p14="http://schemas.microsoft.com/office/powerpoint/2010/main" val="285083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GUI</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程序发布</a:t>
              </a:r>
            </a:p>
          </p:txBody>
        </p:sp>
      </p:grpSp>
      <p:sp>
        <p:nvSpPr>
          <p:cNvPr id="7" name="矩形 6">
            <a:extLst>
              <a:ext uri="{FF2B5EF4-FFF2-40B4-BE49-F238E27FC236}">
                <a16:creationId xmlns:a16="http://schemas.microsoft.com/office/drawing/2014/main" id="{CC4CD29D-EF24-4ADF-AD6C-606D01FBE1F1}"/>
              </a:ext>
            </a:extLst>
          </p:cNvPr>
          <p:cNvSpPr/>
          <p:nvPr/>
        </p:nvSpPr>
        <p:spPr>
          <a:xfrm>
            <a:off x="0" y="2113231"/>
            <a:ext cx="12187591" cy="35206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15746F33-2702-41A8-9FF8-D7EB7820F499}"/>
              </a:ext>
            </a:extLst>
          </p:cNvPr>
          <p:cNvSpPr/>
          <p:nvPr/>
        </p:nvSpPr>
        <p:spPr>
          <a:xfrm>
            <a:off x="814704" y="2146038"/>
            <a:ext cx="4554289"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latin typeface="仿宋" panose="02010609060101010101" pitchFamily="49" charset="-122"/>
                <a:ea typeface="仿宋" panose="02010609060101010101" pitchFamily="49" charset="-122"/>
              </a:rPr>
              <a:t>3. </a:t>
            </a:r>
            <a:r>
              <a:rPr lang="zh-CN" altLang="en-US" sz="2400" b="1" dirty="0">
                <a:latin typeface="仿宋" panose="02010609060101010101" pitchFamily="49" charset="-122"/>
                <a:ea typeface="仿宋" panose="02010609060101010101" pitchFamily="49" charset="-122"/>
              </a:rPr>
              <a:t>制作</a:t>
            </a:r>
            <a:r>
              <a:rPr lang="en-US" altLang="zh-CN" sz="2400" b="1" dirty="0">
                <a:latin typeface="仿宋" panose="02010609060101010101" pitchFamily="49" charset="-122"/>
                <a:ea typeface="仿宋" panose="02010609060101010101" pitchFamily="49" charset="-122"/>
              </a:rPr>
              <a:t>bat</a:t>
            </a:r>
            <a:r>
              <a:rPr lang="zh-CN" altLang="en-US" sz="2400" b="1" dirty="0">
                <a:latin typeface="仿宋" panose="02010609060101010101" pitchFamily="49" charset="-122"/>
                <a:ea typeface="仿宋" panose="02010609060101010101" pitchFamily="49" charset="-122"/>
              </a:rPr>
              <a:t>文件</a:t>
            </a:r>
            <a:r>
              <a:rPr lang="en-US" altLang="zh-CN" sz="2400" b="1" dirty="0">
                <a:latin typeface="仿宋" panose="02010609060101010101" pitchFamily="49" charset="-122"/>
                <a:ea typeface="仿宋" panose="02010609060101010101" pitchFamily="49" charset="-122"/>
              </a:rPr>
              <a:t>(run.bat)</a:t>
            </a:r>
            <a:endParaRPr lang="zh-CN" altLang="en-US" sz="2400" b="1" dirty="0">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75C7122F-F9A6-425F-9577-A170C7B7CD9B}"/>
              </a:ext>
            </a:extLst>
          </p:cNvPr>
          <p:cNvSpPr/>
          <p:nvPr/>
        </p:nvSpPr>
        <p:spPr>
          <a:xfrm>
            <a:off x="814704" y="2753492"/>
            <a:ext cx="5125506" cy="1200329"/>
          </a:xfrm>
          <a:prstGeom prst="rect">
            <a:avLst/>
          </a:prstGeom>
          <a:solidFill>
            <a:schemeClr val="tx1">
              <a:lumMod val="50000"/>
              <a:lumOff val="5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b="1" dirty="0">
                <a:latin typeface="仿宋" panose="02010609060101010101" pitchFamily="49" charset="-122"/>
                <a:ea typeface="仿宋" panose="02010609060101010101" pitchFamily="49" charset="-122"/>
              </a:rPr>
              <a:t>path ./bin</a:t>
            </a:r>
            <a:endParaRPr lang="zh-CN"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pause</a:t>
            </a:r>
            <a:endParaRPr lang="zh-CN"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start </a:t>
            </a:r>
            <a:r>
              <a:rPr lang="en-US" altLang="zh-CN" sz="2400" b="1" dirty="0" err="1">
                <a:latin typeface="仿宋" panose="02010609060101010101" pitchFamily="49" charset="-122"/>
                <a:ea typeface="仿宋" panose="02010609060101010101" pitchFamily="49" charset="-122"/>
              </a:rPr>
              <a:t>javaw</a:t>
            </a:r>
            <a:r>
              <a:rPr lang="en-US" altLang="zh-CN" sz="2400" b="1" dirty="0">
                <a:latin typeface="仿宋" panose="02010609060101010101" pitchFamily="49" charset="-122"/>
                <a:ea typeface="仿宋" panose="02010609060101010101" pitchFamily="49" charset="-122"/>
              </a:rPr>
              <a:t> -jar mediator.jar</a:t>
            </a:r>
            <a:endParaRPr lang="zh-CN" altLang="zh-CN" sz="2400" b="1" dirty="0">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43A4A3F7-FAE8-47D7-9517-4D23F908A3AF}"/>
              </a:ext>
            </a:extLst>
          </p:cNvPr>
          <p:cNvSpPr/>
          <p:nvPr/>
        </p:nvSpPr>
        <p:spPr>
          <a:xfrm>
            <a:off x="814704" y="4104508"/>
            <a:ext cx="9937418" cy="1938992"/>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rPr>
              <a:t>将</a:t>
            </a:r>
            <a:r>
              <a:rPr lang="en-US" altLang="zh-CN" sz="2400" b="1" dirty="0">
                <a:latin typeface="仿宋" panose="02010609060101010101" pitchFamily="49" charset="-122"/>
                <a:ea typeface="仿宋" panose="02010609060101010101" pitchFamily="49" charset="-122"/>
              </a:rPr>
              <a:t>run.bat</a:t>
            </a:r>
            <a:r>
              <a:rPr lang="zh-CN" altLang="en-US" sz="2400" dirty="0">
                <a:latin typeface="仿宋" panose="02010609060101010101" pitchFamily="49" charset="-122"/>
                <a:ea typeface="仿宋" panose="02010609060101010101" pitchFamily="49" charset="-122"/>
              </a:rPr>
              <a:t>保存到新的文件夹中，比如名字为“软件发布”的文件夹，然后将</a:t>
            </a:r>
            <a:r>
              <a:rPr lang="en-US" altLang="zh-CN" sz="2400" b="1" dirty="0">
                <a:latin typeface="仿宋" panose="02010609060101010101" pitchFamily="49" charset="-122"/>
                <a:ea typeface="仿宋" panose="02010609060101010101" pitchFamily="49" charset="-122"/>
              </a:rPr>
              <a:t>mediator.jar</a:t>
            </a:r>
            <a:r>
              <a:rPr lang="zh-CN" altLang="en-US" sz="2400" dirty="0">
                <a:latin typeface="仿宋" panose="02010609060101010101" pitchFamily="49" charset="-122"/>
                <a:ea typeface="仿宋" panose="02010609060101010101" pitchFamily="49" charset="-122"/>
              </a:rPr>
              <a:t>，以及</a:t>
            </a:r>
            <a:r>
              <a:rPr lang="en-US" altLang="zh-CN" sz="2400" dirty="0">
                <a:latin typeface="仿宋" panose="02010609060101010101" pitchFamily="49" charset="-122"/>
                <a:ea typeface="仿宋" panose="02010609060101010101" pitchFamily="49" charset="-122"/>
              </a:rPr>
              <a:t>Java</a:t>
            </a:r>
            <a:r>
              <a:rPr lang="zh-CN" altLang="en-US" sz="2400" dirty="0">
                <a:latin typeface="仿宋" panose="02010609060101010101" pitchFamily="49" charset="-122"/>
                <a:ea typeface="仿宋" panose="02010609060101010101" pitchFamily="49" charset="-122"/>
              </a:rPr>
              <a:t>运行环境，即</a:t>
            </a:r>
            <a:r>
              <a:rPr lang="en-US" altLang="zh-CN" sz="2400" dirty="0">
                <a:latin typeface="仿宋" panose="02010609060101010101" pitchFamily="49" charset="-122"/>
                <a:ea typeface="仿宋" panose="02010609060101010101" pitchFamily="49" charset="-122"/>
              </a:rPr>
              <a:t>JDK</a:t>
            </a:r>
            <a:r>
              <a:rPr lang="zh-CN" altLang="en-US" sz="2400" dirty="0">
                <a:latin typeface="仿宋" panose="02010609060101010101" pitchFamily="49" charset="-122"/>
                <a:ea typeface="仿宋" panose="02010609060101010101" pitchFamily="49" charset="-122"/>
              </a:rPr>
              <a:t>安装目录下</a:t>
            </a:r>
            <a:r>
              <a:rPr lang="en-US" altLang="zh-CN" sz="2400" b="1" dirty="0">
                <a:latin typeface="仿宋" panose="02010609060101010101" pitchFamily="49" charset="-122"/>
                <a:ea typeface="仿宋" panose="02010609060101010101" pitchFamily="49" charset="-122"/>
              </a:rPr>
              <a:t>\bin</a:t>
            </a:r>
            <a:r>
              <a:rPr lang="zh-CN" altLang="en-US" sz="2400" dirty="0">
                <a:latin typeface="仿宋" panose="02010609060101010101" pitchFamily="49" charset="-122"/>
                <a:ea typeface="仿宋" panose="02010609060101010101" pitchFamily="49" charset="-122"/>
              </a:rPr>
              <a:t>和</a:t>
            </a:r>
            <a:r>
              <a:rPr lang="en-US" altLang="zh-CN" sz="2400" b="1" dirty="0">
                <a:latin typeface="仿宋" panose="02010609060101010101" pitchFamily="49" charset="-122"/>
                <a:ea typeface="仿宋" panose="02010609060101010101" pitchFamily="49" charset="-122"/>
              </a:rPr>
              <a:t>\lib</a:t>
            </a:r>
            <a:r>
              <a:rPr lang="zh-CN" altLang="en-US" sz="2400" dirty="0">
                <a:latin typeface="仿宋" panose="02010609060101010101" pitchFamily="49" charset="-122"/>
                <a:ea typeface="仿宋" panose="02010609060101010101" pitchFamily="49" charset="-122"/>
              </a:rPr>
              <a:t>复制到“软件发布”中。可以将“软件发布”文件夹作为软件发布，也可以用压缩工具将该“软件发布”下的所有文件压缩成</a:t>
            </a:r>
            <a:r>
              <a:rPr lang="en-US" altLang="zh-CN" sz="2400" dirty="0">
                <a:latin typeface="仿宋" panose="02010609060101010101" pitchFamily="49" charset="-122"/>
                <a:ea typeface="仿宋" panose="02010609060101010101" pitchFamily="49" charset="-122"/>
              </a:rPr>
              <a:t>.zip</a:t>
            </a:r>
            <a:r>
              <a:rPr lang="zh-CN" altLang="en-US" sz="2400" dirty="0">
                <a:latin typeface="仿宋" panose="02010609060101010101" pitchFamily="49" charset="-122"/>
                <a:ea typeface="仿宋" panose="02010609060101010101" pitchFamily="49" charset="-122"/>
              </a:rPr>
              <a:t>或</a:t>
            </a:r>
            <a:r>
              <a:rPr lang="en-US" altLang="zh-CN" sz="2400" dirty="0">
                <a:latin typeface="仿宋" panose="02010609060101010101" pitchFamily="49" charset="-122"/>
                <a:ea typeface="仿宋" panose="02010609060101010101" pitchFamily="49" charset="-122"/>
              </a:rPr>
              <a:t>.jar</a:t>
            </a:r>
            <a:r>
              <a:rPr lang="zh-CN" altLang="en-US" sz="2400" dirty="0">
                <a:latin typeface="仿宋" panose="02010609060101010101" pitchFamily="49" charset="-122"/>
                <a:ea typeface="仿宋" panose="02010609060101010101" pitchFamily="49" charset="-122"/>
              </a:rPr>
              <a:t>文件发布。用户解压后，双击</a:t>
            </a:r>
            <a:r>
              <a:rPr lang="en-US" altLang="zh-CN" sz="2400" b="1" dirty="0">
                <a:latin typeface="仿宋" panose="02010609060101010101" pitchFamily="49" charset="-122"/>
                <a:ea typeface="仿宋" panose="02010609060101010101" pitchFamily="49" charset="-122"/>
              </a:rPr>
              <a:t>run.bat</a:t>
            </a:r>
            <a:r>
              <a:rPr lang="zh-CN" altLang="en-US" sz="2400" dirty="0">
                <a:latin typeface="仿宋" panose="02010609060101010101" pitchFamily="49" charset="-122"/>
                <a:ea typeface="仿宋" panose="02010609060101010101" pitchFamily="49" charset="-122"/>
              </a:rPr>
              <a:t>即可运行程序</a:t>
            </a:r>
          </a:p>
        </p:txBody>
      </p:sp>
    </p:spTree>
    <p:extLst>
      <p:ext uri="{BB962C8B-B14F-4D97-AF65-F5344CB8AC3E}">
        <p14:creationId xmlns:p14="http://schemas.microsoft.com/office/powerpoint/2010/main" val="216874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图片 1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119" name="矩形 118"/>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120"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121" name="文本框 25"/>
          <p:cNvSpPr txBox="1"/>
          <p:nvPr/>
        </p:nvSpPr>
        <p:spPr>
          <a:xfrm>
            <a:off x="471183" y="1890773"/>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122" name="文本框 26"/>
          <p:cNvSpPr txBox="1"/>
          <p:nvPr/>
        </p:nvSpPr>
        <p:spPr>
          <a:xfrm>
            <a:off x="1397522" y="997011"/>
            <a:ext cx="3135276" cy="830805"/>
          </a:xfrm>
          <a:prstGeom prst="rect">
            <a:avLst/>
          </a:prstGeom>
          <a:noFill/>
        </p:spPr>
        <p:txBody>
          <a:bodyPr wrap="square" rtlCol="0">
            <a:spAutoFit/>
          </a:bodyPr>
          <a:lstStyle/>
          <a:p>
            <a:r>
              <a:rPr lang="en-US" altLang="zh-CN" sz="4799" b="1" dirty="0">
                <a:solidFill>
                  <a:schemeClr val="bg1"/>
                </a:solidFill>
                <a:latin typeface="Bodoni MT" panose="02070603080606020203" pitchFamily="18" charset="0"/>
              </a:rPr>
              <a:t>ONTENTS</a:t>
            </a:r>
            <a:endParaRPr lang="zh-CN" altLang="en-US" sz="5999" b="1" dirty="0">
              <a:solidFill>
                <a:schemeClr val="bg1"/>
              </a:solidFill>
              <a:latin typeface="Bodoni MT" panose="02070603080606020203" pitchFamily="18" charset="0"/>
            </a:endParaRPr>
          </a:p>
        </p:txBody>
      </p:sp>
      <p:sp>
        <p:nvSpPr>
          <p:cNvPr id="123" name="矩形 122"/>
          <p:cNvSpPr/>
          <p:nvPr/>
        </p:nvSpPr>
        <p:spPr>
          <a:xfrm>
            <a:off x="534687" y="1752751"/>
            <a:ext cx="3809118" cy="787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534688" y="2809146"/>
            <a:ext cx="1431147" cy="113884"/>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圆角 6">
            <a:extLst>
              <a:ext uri="{FF2B5EF4-FFF2-40B4-BE49-F238E27FC236}">
                <a16:creationId xmlns:a16="http://schemas.microsoft.com/office/drawing/2014/main" id="{DF15687C-4300-47A6-8B55-CC05F9D1AC74}"/>
              </a:ext>
            </a:extLst>
          </p:cNvPr>
          <p:cNvSpPr/>
          <p:nvPr/>
        </p:nvSpPr>
        <p:spPr>
          <a:xfrm>
            <a:off x="6081465" y="3654764"/>
            <a:ext cx="4590141"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rgbClr val="C00000"/>
              </a:solidFill>
              <a:latin typeface="仿宋" panose="02010609060101010101" pitchFamily="49" charset="-122"/>
              <a:ea typeface="仿宋" panose="02010609060101010101" pitchFamily="49" charset="-122"/>
            </a:endParaRPr>
          </a:p>
        </p:txBody>
      </p:sp>
      <p:grpSp>
        <p:nvGrpSpPr>
          <p:cNvPr id="126" name="组合 125">
            <a:extLst>
              <a:ext uri="{FF2B5EF4-FFF2-40B4-BE49-F238E27FC236}">
                <a16:creationId xmlns:a16="http://schemas.microsoft.com/office/drawing/2014/main" id="{D0E90A6A-02EF-4562-9C78-31FBB9098AE1}"/>
              </a:ext>
            </a:extLst>
          </p:cNvPr>
          <p:cNvGrpSpPr/>
          <p:nvPr/>
        </p:nvGrpSpPr>
        <p:grpSpPr>
          <a:xfrm>
            <a:off x="5275064" y="899371"/>
            <a:ext cx="549846" cy="617986"/>
            <a:chOff x="279401" y="2698750"/>
            <a:chExt cx="1473200" cy="1655763"/>
          </a:xfrm>
        </p:grpSpPr>
        <p:sp>
          <p:nvSpPr>
            <p:cNvPr id="127" name="Freeform 45">
              <a:extLst>
                <a:ext uri="{FF2B5EF4-FFF2-40B4-BE49-F238E27FC236}">
                  <a16:creationId xmlns:a16="http://schemas.microsoft.com/office/drawing/2014/main" id="{4F5092A3-CDCD-4D7D-B2A4-DE7CA6AB4878}"/>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8" name="Freeform 46">
              <a:extLst>
                <a:ext uri="{FF2B5EF4-FFF2-40B4-BE49-F238E27FC236}">
                  <a16:creationId xmlns:a16="http://schemas.microsoft.com/office/drawing/2014/main" id="{AC445AEE-F910-477B-9EBA-CADD22D025AA}"/>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9" name="Freeform 47">
              <a:extLst>
                <a:ext uri="{FF2B5EF4-FFF2-40B4-BE49-F238E27FC236}">
                  <a16:creationId xmlns:a16="http://schemas.microsoft.com/office/drawing/2014/main" id="{704A59BC-C3C5-465C-AEEB-2176E3A05AE2}"/>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0" name="Freeform 48">
              <a:extLst>
                <a:ext uri="{FF2B5EF4-FFF2-40B4-BE49-F238E27FC236}">
                  <a16:creationId xmlns:a16="http://schemas.microsoft.com/office/drawing/2014/main" id="{D15C58D7-1F27-43EC-965A-461AF7B99B1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1" name="Freeform 49">
              <a:extLst>
                <a:ext uri="{FF2B5EF4-FFF2-40B4-BE49-F238E27FC236}">
                  <a16:creationId xmlns:a16="http://schemas.microsoft.com/office/drawing/2014/main" id="{09D523CD-5811-4DB8-8190-05A3100E0C46}"/>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2" name="Oval 50">
              <a:extLst>
                <a:ext uri="{FF2B5EF4-FFF2-40B4-BE49-F238E27FC236}">
                  <a16:creationId xmlns:a16="http://schemas.microsoft.com/office/drawing/2014/main" id="{A7F401FA-7A58-4E2E-BFD7-1E4C6C43946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3" name="Freeform 51">
              <a:extLst>
                <a:ext uri="{FF2B5EF4-FFF2-40B4-BE49-F238E27FC236}">
                  <a16:creationId xmlns:a16="http://schemas.microsoft.com/office/drawing/2014/main" id="{97C9B5C9-F600-42AF-8FD8-7E082BFFC79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4" name="Freeform 52">
              <a:extLst>
                <a:ext uri="{FF2B5EF4-FFF2-40B4-BE49-F238E27FC236}">
                  <a16:creationId xmlns:a16="http://schemas.microsoft.com/office/drawing/2014/main" id="{06676E7D-E6B5-45A1-83E2-1764784B0E84}"/>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35" name="组合 134">
            <a:extLst>
              <a:ext uri="{FF2B5EF4-FFF2-40B4-BE49-F238E27FC236}">
                <a16:creationId xmlns:a16="http://schemas.microsoft.com/office/drawing/2014/main" id="{72528CC3-9E0D-4791-8FB5-49137FBCA54E}"/>
              </a:ext>
            </a:extLst>
          </p:cNvPr>
          <p:cNvGrpSpPr/>
          <p:nvPr/>
        </p:nvGrpSpPr>
        <p:grpSpPr>
          <a:xfrm>
            <a:off x="5275064" y="1813771"/>
            <a:ext cx="549846" cy="617986"/>
            <a:chOff x="279401" y="2698750"/>
            <a:chExt cx="1473200" cy="1655763"/>
          </a:xfrm>
        </p:grpSpPr>
        <p:sp>
          <p:nvSpPr>
            <p:cNvPr id="136" name="Freeform 45">
              <a:extLst>
                <a:ext uri="{FF2B5EF4-FFF2-40B4-BE49-F238E27FC236}">
                  <a16:creationId xmlns:a16="http://schemas.microsoft.com/office/drawing/2014/main" id="{E9F6B089-B290-45E6-A604-E80CBAA3A192}"/>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7" name="Freeform 46">
              <a:extLst>
                <a:ext uri="{FF2B5EF4-FFF2-40B4-BE49-F238E27FC236}">
                  <a16:creationId xmlns:a16="http://schemas.microsoft.com/office/drawing/2014/main" id="{5A5EABD9-ABE2-4699-A2C0-59AB0C27A5B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8" name="Freeform 47">
              <a:extLst>
                <a:ext uri="{FF2B5EF4-FFF2-40B4-BE49-F238E27FC236}">
                  <a16:creationId xmlns:a16="http://schemas.microsoft.com/office/drawing/2014/main" id="{86E000F2-053B-4378-BDB3-2FD6F7B25C06}"/>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9" name="Freeform 48">
              <a:extLst>
                <a:ext uri="{FF2B5EF4-FFF2-40B4-BE49-F238E27FC236}">
                  <a16:creationId xmlns:a16="http://schemas.microsoft.com/office/drawing/2014/main" id="{80B8AB53-7CB8-41DB-A602-A8080CC7E270}"/>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0" name="Freeform 49">
              <a:extLst>
                <a:ext uri="{FF2B5EF4-FFF2-40B4-BE49-F238E27FC236}">
                  <a16:creationId xmlns:a16="http://schemas.microsoft.com/office/drawing/2014/main" id="{215F1DD3-10A0-4ED1-99FE-86E6B69F5A06}"/>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1" name="Oval 50">
              <a:extLst>
                <a:ext uri="{FF2B5EF4-FFF2-40B4-BE49-F238E27FC236}">
                  <a16:creationId xmlns:a16="http://schemas.microsoft.com/office/drawing/2014/main" id="{F2B9B0D1-F8AA-41A5-A4DB-66895376FB55}"/>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2" name="Freeform 51">
              <a:extLst>
                <a:ext uri="{FF2B5EF4-FFF2-40B4-BE49-F238E27FC236}">
                  <a16:creationId xmlns:a16="http://schemas.microsoft.com/office/drawing/2014/main" id="{5719B38E-5735-4D70-B769-C2600E03D693}"/>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3" name="Freeform 52">
              <a:extLst>
                <a:ext uri="{FF2B5EF4-FFF2-40B4-BE49-F238E27FC236}">
                  <a16:creationId xmlns:a16="http://schemas.microsoft.com/office/drawing/2014/main" id="{BD10A6E8-7BD6-4CA9-A6EB-B527E50F432E}"/>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44" name="TextBox 68">
            <a:extLst>
              <a:ext uri="{FF2B5EF4-FFF2-40B4-BE49-F238E27FC236}">
                <a16:creationId xmlns:a16="http://schemas.microsoft.com/office/drawing/2014/main" id="{674745F0-17FE-4259-B1E1-F17C6B09FB7B}"/>
              </a:ext>
            </a:extLst>
          </p:cNvPr>
          <p:cNvSpPr txBox="1"/>
          <p:nvPr/>
        </p:nvSpPr>
        <p:spPr>
          <a:xfrm>
            <a:off x="6096000" y="1959181"/>
            <a:ext cx="399053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8.2   swing</a:t>
            </a:r>
            <a:endParaRPr lang="zh-CN" altLang="en-US" sz="2400" b="1" dirty="0">
              <a:latin typeface="仿宋" panose="02010609060101010101" pitchFamily="49" charset="-122"/>
              <a:ea typeface="仿宋" panose="02010609060101010101" pitchFamily="49" charset="-122"/>
            </a:endParaRPr>
          </a:p>
        </p:txBody>
      </p:sp>
      <p:grpSp>
        <p:nvGrpSpPr>
          <p:cNvPr id="145" name="组合 144">
            <a:extLst>
              <a:ext uri="{FF2B5EF4-FFF2-40B4-BE49-F238E27FC236}">
                <a16:creationId xmlns:a16="http://schemas.microsoft.com/office/drawing/2014/main" id="{29F6E41F-C3BA-4CCF-A479-1F8698A109D8}"/>
              </a:ext>
            </a:extLst>
          </p:cNvPr>
          <p:cNvGrpSpPr/>
          <p:nvPr/>
        </p:nvGrpSpPr>
        <p:grpSpPr>
          <a:xfrm>
            <a:off x="5275064" y="2742685"/>
            <a:ext cx="549846" cy="617986"/>
            <a:chOff x="279401" y="2698750"/>
            <a:chExt cx="1473200" cy="1655763"/>
          </a:xfrm>
        </p:grpSpPr>
        <p:sp>
          <p:nvSpPr>
            <p:cNvPr id="146" name="Freeform 45">
              <a:extLst>
                <a:ext uri="{FF2B5EF4-FFF2-40B4-BE49-F238E27FC236}">
                  <a16:creationId xmlns:a16="http://schemas.microsoft.com/office/drawing/2014/main" id="{B6D2AD38-A56A-4075-9EAD-FB738B658420}"/>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7" name="Freeform 46">
              <a:extLst>
                <a:ext uri="{FF2B5EF4-FFF2-40B4-BE49-F238E27FC236}">
                  <a16:creationId xmlns:a16="http://schemas.microsoft.com/office/drawing/2014/main" id="{0C0A5255-EC18-4543-A9F6-4B6B183B27A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8" name="Freeform 47">
              <a:extLst>
                <a:ext uri="{FF2B5EF4-FFF2-40B4-BE49-F238E27FC236}">
                  <a16:creationId xmlns:a16="http://schemas.microsoft.com/office/drawing/2014/main" id="{E2AF5550-BA69-4485-A6FB-80BB99096D62}"/>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9" name="Freeform 48">
              <a:extLst>
                <a:ext uri="{FF2B5EF4-FFF2-40B4-BE49-F238E27FC236}">
                  <a16:creationId xmlns:a16="http://schemas.microsoft.com/office/drawing/2014/main" id="{C84630C3-E618-420F-AD6F-30AE12BD001D}"/>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0" name="Freeform 49">
              <a:extLst>
                <a:ext uri="{FF2B5EF4-FFF2-40B4-BE49-F238E27FC236}">
                  <a16:creationId xmlns:a16="http://schemas.microsoft.com/office/drawing/2014/main" id="{9CB3C220-41D2-4819-8E7D-2D903E333D99}"/>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1" name="Oval 50">
              <a:extLst>
                <a:ext uri="{FF2B5EF4-FFF2-40B4-BE49-F238E27FC236}">
                  <a16:creationId xmlns:a16="http://schemas.microsoft.com/office/drawing/2014/main" id="{54C4B8F5-550D-452D-BF30-1C0E6F95EF05}"/>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2" name="Freeform 51">
              <a:extLst>
                <a:ext uri="{FF2B5EF4-FFF2-40B4-BE49-F238E27FC236}">
                  <a16:creationId xmlns:a16="http://schemas.microsoft.com/office/drawing/2014/main" id="{8176894B-3776-4791-AA36-4DB982688993}"/>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3" name="Freeform 52">
              <a:extLst>
                <a:ext uri="{FF2B5EF4-FFF2-40B4-BE49-F238E27FC236}">
                  <a16:creationId xmlns:a16="http://schemas.microsoft.com/office/drawing/2014/main" id="{4DB83D29-2ED9-403C-9D23-370370C93B71}"/>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54" name="TextBox 2">
            <a:extLst>
              <a:ext uri="{FF2B5EF4-FFF2-40B4-BE49-F238E27FC236}">
                <a16:creationId xmlns:a16="http://schemas.microsoft.com/office/drawing/2014/main" id="{6E0E7E55-5596-44EC-9A8A-0AEA7C5114C2}"/>
              </a:ext>
            </a:extLst>
          </p:cNvPr>
          <p:cNvSpPr txBox="1"/>
          <p:nvPr/>
        </p:nvSpPr>
        <p:spPr>
          <a:xfrm>
            <a:off x="6096000" y="1044781"/>
            <a:ext cx="2471225"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8.1   AWT</a:t>
            </a:r>
            <a:endParaRPr lang="zh-CN" altLang="en-US" sz="2400" b="1" dirty="0">
              <a:latin typeface="仿宋" panose="02010609060101010101" pitchFamily="49" charset="-122"/>
              <a:ea typeface="仿宋" panose="02010609060101010101" pitchFamily="49" charset="-122"/>
            </a:endParaRPr>
          </a:p>
        </p:txBody>
      </p:sp>
      <p:grpSp>
        <p:nvGrpSpPr>
          <p:cNvPr id="155" name="组合 154">
            <a:extLst>
              <a:ext uri="{FF2B5EF4-FFF2-40B4-BE49-F238E27FC236}">
                <a16:creationId xmlns:a16="http://schemas.microsoft.com/office/drawing/2014/main" id="{13213715-2570-4DE8-8A09-8CED9FE53A55}"/>
              </a:ext>
            </a:extLst>
          </p:cNvPr>
          <p:cNvGrpSpPr/>
          <p:nvPr/>
        </p:nvGrpSpPr>
        <p:grpSpPr>
          <a:xfrm>
            <a:off x="5275064" y="3595513"/>
            <a:ext cx="549846" cy="617986"/>
            <a:chOff x="279401" y="2698750"/>
            <a:chExt cx="1473200" cy="1655763"/>
          </a:xfrm>
        </p:grpSpPr>
        <p:sp>
          <p:nvSpPr>
            <p:cNvPr id="156" name="Freeform 45">
              <a:extLst>
                <a:ext uri="{FF2B5EF4-FFF2-40B4-BE49-F238E27FC236}">
                  <a16:creationId xmlns:a16="http://schemas.microsoft.com/office/drawing/2014/main" id="{BEAC1F43-CB11-4298-849B-0FB24F4746F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7" name="Freeform 46">
              <a:extLst>
                <a:ext uri="{FF2B5EF4-FFF2-40B4-BE49-F238E27FC236}">
                  <a16:creationId xmlns:a16="http://schemas.microsoft.com/office/drawing/2014/main" id="{215CD837-53EF-45FB-ABF0-89A7799F0302}"/>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8" name="Freeform 47">
              <a:extLst>
                <a:ext uri="{FF2B5EF4-FFF2-40B4-BE49-F238E27FC236}">
                  <a16:creationId xmlns:a16="http://schemas.microsoft.com/office/drawing/2014/main" id="{655F4F16-BCF1-4061-94E4-2C3E2E949B13}"/>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9" name="Freeform 48">
              <a:extLst>
                <a:ext uri="{FF2B5EF4-FFF2-40B4-BE49-F238E27FC236}">
                  <a16:creationId xmlns:a16="http://schemas.microsoft.com/office/drawing/2014/main" id="{E04FF7A9-9468-456E-9377-E88FB4EE6514}"/>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0" name="Freeform 49">
              <a:extLst>
                <a:ext uri="{FF2B5EF4-FFF2-40B4-BE49-F238E27FC236}">
                  <a16:creationId xmlns:a16="http://schemas.microsoft.com/office/drawing/2014/main" id="{9D7E5AFC-E378-4E99-B6BE-02C016CB7156}"/>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1" name="Oval 50">
              <a:extLst>
                <a:ext uri="{FF2B5EF4-FFF2-40B4-BE49-F238E27FC236}">
                  <a16:creationId xmlns:a16="http://schemas.microsoft.com/office/drawing/2014/main" id="{4E10EE90-4B89-4A60-BF20-BD01C1BD7C49}"/>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2" name="Freeform 51">
              <a:extLst>
                <a:ext uri="{FF2B5EF4-FFF2-40B4-BE49-F238E27FC236}">
                  <a16:creationId xmlns:a16="http://schemas.microsoft.com/office/drawing/2014/main" id="{B7A84E4C-5D3F-4F9A-B9B8-5A069E2426CB}"/>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3" name="Freeform 52">
              <a:extLst>
                <a:ext uri="{FF2B5EF4-FFF2-40B4-BE49-F238E27FC236}">
                  <a16:creationId xmlns:a16="http://schemas.microsoft.com/office/drawing/2014/main" id="{54EBD156-493A-422A-A277-01A1235F9CD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4" name="TextBox 78">
            <a:extLst>
              <a:ext uri="{FF2B5EF4-FFF2-40B4-BE49-F238E27FC236}">
                <a16:creationId xmlns:a16="http://schemas.microsoft.com/office/drawing/2014/main" id="{2C3199A4-02AF-46CD-A9B6-9982A37458DC}"/>
              </a:ext>
            </a:extLst>
          </p:cNvPr>
          <p:cNvSpPr txBox="1"/>
          <p:nvPr/>
        </p:nvSpPr>
        <p:spPr>
          <a:xfrm>
            <a:off x="6096000" y="3740923"/>
            <a:ext cx="4190206"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8.4   </a:t>
            </a:r>
            <a:r>
              <a:rPr lang="zh-CN" altLang="en-US" sz="2400" b="1" dirty="0">
                <a:solidFill>
                  <a:schemeClr val="bg1"/>
                </a:solidFill>
                <a:latin typeface="仿宋" panose="02010609060101010101" pitchFamily="49" charset="-122"/>
                <a:ea typeface="仿宋" panose="02010609060101010101" pitchFamily="49" charset="-122"/>
              </a:rPr>
              <a:t>小结</a:t>
            </a:r>
          </a:p>
        </p:txBody>
      </p:sp>
      <p:sp>
        <p:nvSpPr>
          <p:cNvPr id="165" name="TextBox 78">
            <a:extLst>
              <a:ext uri="{FF2B5EF4-FFF2-40B4-BE49-F238E27FC236}">
                <a16:creationId xmlns:a16="http://schemas.microsoft.com/office/drawing/2014/main" id="{1D5115C3-FF14-4B83-8C6D-DEF5DEDB6F97}"/>
              </a:ext>
            </a:extLst>
          </p:cNvPr>
          <p:cNvSpPr txBox="1"/>
          <p:nvPr/>
        </p:nvSpPr>
        <p:spPr>
          <a:xfrm>
            <a:off x="6096000" y="2888095"/>
            <a:ext cx="5031545"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8.3   </a:t>
            </a:r>
            <a:r>
              <a:rPr lang="zh-CN" altLang="en-US" sz="2400" b="1" dirty="0">
                <a:latin typeface="仿宋" panose="02010609060101010101" pitchFamily="49" charset="-122"/>
                <a:ea typeface="仿宋" panose="02010609060101010101" pitchFamily="49" charset="-122"/>
              </a:rPr>
              <a:t>理解事件及事件处理机制 </a:t>
            </a:r>
          </a:p>
        </p:txBody>
      </p:sp>
    </p:spTree>
    <p:extLst>
      <p:ext uri="{BB962C8B-B14F-4D97-AF65-F5344CB8AC3E}">
        <p14:creationId xmlns:p14="http://schemas.microsoft.com/office/powerpoint/2010/main" val="33075003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205" y="0"/>
            <a:ext cx="12189178"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latin typeface="仿宋" panose="02010609060101010101" pitchFamily="49" charset="-122"/>
              <a:ea typeface="仿宋" panose="02010609060101010101" pitchFamily="49" charset="-122"/>
            </a:endParaRPr>
          </a:p>
        </p:txBody>
      </p:sp>
      <p:sp>
        <p:nvSpPr>
          <p:cNvPr id="14" name="文本框 13"/>
          <p:cNvSpPr txBox="1"/>
          <p:nvPr/>
        </p:nvSpPr>
        <p:spPr>
          <a:xfrm>
            <a:off x="2503756" y="678818"/>
            <a:ext cx="1645325" cy="769441"/>
          </a:xfrm>
          <a:prstGeom prst="rect">
            <a:avLst/>
          </a:prstGeom>
          <a:noFill/>
        </p:spPr>
        <p:txBody>
          <a:bodyPr wrap="square" rtlCol="0">
            <a:spAutoFit/>
          </a:bodyPr>
          <a:lstStyle/>
          <a:p>
            <a:r>
              <a:rPr lang="zh-CN" altLang="en-US" sz="4399" dirty="0">
                <a:solidFill>
                  <a:schemeClr val="bg1"/>
                </a:solidFill>
                <a:latin typeface="仿宋" panose="02010609060101010101" pitchFamily="49" charset="-122"/>
                <a:ea typeface="仿宋" panose="02010609060101010101" pitchFamily="49" charset="-122"/>
              </a:rPr>
              <a:t>小结</a:t>
            </a:r>
          </a:p>
        </p:txBody>
      </p:sp>
      <p:sp>
        <p:nvSpPr>
          <p:cNvPr id="27" name="文本框 26"/>
          <p:cNvSpPr txBox="1"/>
          <p:nvPr/>
        </p:nvSpPr>
        <p:spPr>
          <a:xfrm>
            <a:off x="3886711" y="897189"/>
            <a:ext cx="2121153" cy="523220"/>
          </a:xfrm>
          <a:prstGeom prst="rect">
            <a:avLst/>
          </a:prstGeom>
          <a:noFill/>
        </p:spPr>
        <p:txBody>
          <a:bodyPr wrap="square" rtlCol="0">
            <a:spAutoFit/>
          </a:bodyPr>
          <a:lstStyle/>
          <a:p>
            <a:r>
              <a:rPr lang="en-US" altLang="zh-CN" sz="2799" b="1" dirty="0">
                <a:solidFill>
                  <a:schemeClr val="bg1"/>
                </a:solidFill>
                <a:latin typeface="仿宋" panose="02010609060101010101" pitchFamily="49" charset="-122"/>
                <a:ea typeface="仿宋" panose="02010609060101010101" pitchFamily="49" charset="-122"/>
              </a:rPr>
              <a:t>Summary</a:t>
            </a:r>
            <a:endParaRPr lang="zh-CN" altLang="en-US" sz="2799" b="1" dirty="0">
              <a:solidFill>
                <a:schemeClr val="bg1"/>
              </a:solidFill>
              <a:latin typeface="仿宋" panose="02010609060101010101" pitchFamily="49" charset="-122"/>
              <a:ea typeface="仿宋" panose="02010609060101010101" pitchFamily="49" charset="-122"/>
            </a:endParaRPr>
          </a:p>
        </p:txBody>
      </p:sp>
      <p:sp>
        <p:nvSpPr>
          <p:cNvPr id="2" name="矩形 1"/>
          <p:cNvSpPr/>
          <p:nvPr/>
        </p:nvSpPr>
        <p:spPr>
          <a:xfrm>
            <a:off x="1185189" y="1741867"/>
            <a:ext cx="10040027" cy="4570942"/>
          </a:xfrm>
          <a:prstGeom prst="rect">
            <a:avLst/>
          </a:prstGeom>
          <a:solidFill>
            <a:srgbClr val="FFFFFF">
              <a:alpha val="8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47" name="直接连接符 46"/>
          <p:cNvCxnSpPr/>
          <p:nvPr/>
        </p:nvCxnSpPr>
        <p:spPr>
          <a:xfrm>
            <a:off x="1420845" y="1086096"/>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948127" y="1086096"/>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913375" y="1063234"/>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4" name="椭圆 73"/>
          <p:cNvSpPr/>
          <p:nvPr/>
        </p:nvSpPr>
        <p:spPr>
          <a:xfrm>
            <a:off x="1894971" y="1063233"/>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5" name="椭圆 74"/>
          <p:cNvSpPr/>
          <p:nvPr/>
        </p:nvSpPr>
        <p:spPr>
          <a:xfrm rot="16200000">
            <a:off x="930761" y="592830"/>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76" name="直接连接符 75"/>
          <p:cNvCxnSpPr/>
          <p:nvPr/>
        </p:nvCxnSpPr>
        <p:spPr>
          <a:xfrm>
            <a:off x="1910754" y="1086094"/>
            <a:ext cx="29085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2151618" y="1033708"/>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8" name="椭圆 77"/>
          <p:cNvSpPr/>
          <p:nvPr/>
        </p:nvSpPr>
        <p:spPr>
          <a:xfrm>
            <a:off x="2151618" y="1039445"/>
            <a:ext cx="99976" cy="10001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79" name="直接连接符 78"/>
          <p:cNvCxnSpPr/>
          <p:nvPr/>
        </p:nvCxnSpPr>
        <p:spPr>
          <a:xfrm flipV="1">
            <a:off x="-119793" y="1081332"/>
            <a:ext cx="1665721" cy="1"/>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1115123" y="836941"/>
            <a:ext cx="562300" cy="513352"/>
            <a:chOff x="550862" y="596106"/>
            <a:chExt cx="1495425" cy="1365250"/>
          </a:xfrm>
          <a:solidFill>
            <a:srgbClr val="FFA000"/>
          </a:solidFill>
        </p:grpSpPr>
        <p:sp>
          <p:nvSpPr>
            <p:cNvPr id="81" name="Freeform 6"/>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2" name="Freeform 7"/>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3" name="Freeform 8"/>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cxnSp>
        <p:nvCxnSpPr>
          <p:cNvPr id="84" name="直接连接符 83"/>
          <p:cNvCxnSpPr/>
          <p:nvPr/>
        </p:nvCxnSpPr>
        <p:spPr>
          <a:xfrm>
            <a:off x="10179259" y="1190082"/>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9701779" y="1190081"/>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665440" y="1167220"/>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7" name="椭圆 86"/>
          <p:cNvSpPr/>
          <p:nvPr/>
        </p:nvSpPr>
        <p:spPr>
          <a:xfrm>
            <a:off x="10653385" y="1171981"/>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8" name="椭圆 87"/>
          <p:cNvSpPr/>
          <p:nvPr/>
        </p:nvSpPr>
        <p:spPr>
          <a:xfrm rot="16200000">
            <a:off x="9689175" y="696815"/>
            <a:ext cx="980168" cy="979813"/>
          </a:xfrm>
          <a:prstGeom prst="ellipse">
            <a:avLst/>
          </a:prstGeom>
          <a:solidFill>
            <a:schemeClr val="bg1"/>
          </a:solidFill>
          <a:ln w="1270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89" name="直接连接符 88"/>
          <p:cNvCxnSpPr/>
          <p:nvPr/>
        </p:nvCxnSpPr>
        <p:spPr>
          <a:xfrm>
            <a:off x="6307681" y="1191486"/>
            <a:ext cx="3032874"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9390546" y="1189576"/>
            <a:ext cx="307880" cy="2542"/>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rot="10800000">
            <a:off x="9340555" y="1139253"/>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2" name="椭圆 91"/>
          <p:cNvSpPr/>
          <p:nvPr/>
        </p:nvSpPr>
        <p:spPr>
          <a:xfrm>
            <a:off x="9342611" y="1136716"/>
            <a:ext cx="99976" cy="10001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93" name="直接连接符 92"/>
          <p:cNvCxnSpPr>
            <a:stCxn id="88" idx="4"/>
          </p:cNvCxnSpPr>
          <p:nvPr/>
        </p:nvCxnSpPr>
        <p:spPr>
          <a:xfrm flipV="1">
            <a:off x="10669166" y="1186722"/>
            <a:ext cx="1665721" cy="1"/>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a:off x="11327695" y="1052607"/>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5" name="组合 94"/>
          <p:cNvGrpSpPr/>
          <p:nvPr/>
        </p:nvGrpSpPr>
        <p:grpSpPr>
          <a:xfrm>
            <a:off x="9897676" y="956598"/>
            <a:ext cx="616901" cy="519009"/>
            <a:chOff x="5146675" y="766763"/>
            <a:chExt cx="1590676" cy="1338263"/>
          </a:xfrm>
        </p:grpSpPr>
        <p:sp>
          <p:nvSpPr>
            <p:cNvPr id="96" name="Oval 18"/>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7" name="Freeform 19"/>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8" name="Freeform 20"/>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9" name="Freeform 21"/>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0" name="Freeform 22"/>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1" name="Freeform 23"/>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2" name="Freeform 24"/>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3" name="Oval 25"/>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4" name="Freeform 26"/>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5" name="Freeform 27"/>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6" name="Oval 28"/>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7" name="Freeform 29"/>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45" name="矩形 44">
            <a:extLst>
              <a:ext uri="{FF2B5EF4-FFF2-40B4-BE49-F238E27FC236}">
                <a16:creationId xmlns:a16="http://schemas.microsoft.com/office/drawing/2014/main" id="{AEDF5A6A-0423-4BED-A20E-C9C648D9AFAC}"/>
              </a:ext>
            </a:extLst>
          </p:cNvPr>
          <p:cNvSpPr/>
          <p:nvPr/>
        </p:nvSpPr>
        <p:spPr>
          <a:xfrm>
            <a:off x="1481226" y="2110548"/>
            <a:ext cx="9643180" cy="2775760"/>
          </a:xfrm>
          <a:prstGeom prst="rect">
            <a:avLst/>
          </a:prstGeom>
        </p:spPr>
        <p:txBody>
          <a:bodyPr wrap="square">
            <a:spAutoFit/>
          </a:bodyPr>
          <a:lstStyle/>
          <a:p>
            <a:pPr indent="720000">
              <a:lnSpc>
                <a:spcPct val="150000"/>
              </a:lnSpc>
            </a:pPr>
            <a:r>
              <a:rPr lang="en-US" altLang="zh-CN" sz="2400" b="1" dirty="0">
                <a:latin typeface="仿宋" panose="02010609060101010101" pitchFamily="49" charset="-122"/>
                <a:ea typeface="仿宋" panose="02010609060101010101" pitchFamily="49" charset="-122"/>
              </a:rPr>
              <a:t>Java</a:t>
            </a:r>
            <a:r>
              <a:rPr lang="zh-CN" altLang="en-US" sz="2400" b="1" dirty="0">
                <a:latin typeface="仿宋" panose="02010609060101010101" pitchFamily="49" charset="-122"/>
                <a:ea typeface="仿宋" panose="02010609060101010101" pitchFamily="49" charset="-122"/>
              </a:rPr>
              <a:t>图形用户界面的组件结构和层次关系。</a:t>
            </a:r>
          </a:p>
          <a:p>
            <a:pPr indent="720000">
              <a:lnSpc>
                <a:spcPct val="150000"/>
              </a:lnSpc>
            </a:pPr>
            <a:r>
              <a:rPr lang="zh-CN" altLang="en-US" sz="2400" b="1" dirty="0">
                <a:latin typeface="仿宋" panose="02010609060101010101" pitchFamily="49" charset="-122"/>
                <a:ea typeface="仿宋" panose="02010609060101010101" pitchFamily="49" charset="-122"/>
              </a:rPr>
              <a:t>组成界面的几个重要组成部分：容器、构成各元素的组件以及常用的布局管理器。</a:t>
            </a:r>
          </a:p>
          <a:p>
            <a:pPr indent="720000">
              <a:lnSpc>
                <a:spcPct val="150000"/>
              </a:lnSpc>
            </a:pPr>
            <a:r>
              <a:rPr lang="en-US" altLang="zh-CN" sz="2400" b="1" dirty="0">
                <a:latin typeface="仿宋" panose="02010609060101010101" pitchFamily="49" charset="-122"/>
                <a:ea typeface="仿宋" panose="02010609060101010101" pitchFamily="49" charset="-122"/>
              </a:rPr>
              <a:t>Java</a:t>
            </a:r>
            <a:r>
              <a:rPr lang="zh-CN" altLang="en-US" sz="2400" b="1" dirty="0">
                <a:latin typeface="仿宋" panose="02010609060101010101" pitchFamily="49" charset="-122"/>
                <a:ea typeface="仿宋" panose="02010609060101010101" pitchFamily="49" charset="-122"/>
              </a:rPr>
              <a:t>的事件处理机制</a:t>
            </a:r>
          </a:p>
          <a:p>
            <a:pPr indent="720000">
              <a:lnSpc>
                <a:spcPct val="150000"/>
              </a:lnSpc>
            </a:pPr>
            <a:r>
              <a:rPr lang="en-US" altLang="zh-CN" sz="2400" b="1" dirty="0">
                <a:latin typeface="仿宋" panose="02010609060101010101" pitchFamily="49" charset="-122"/>
                <a:ea typeface="仿宋" panose="02010609060101010101" pitchFamily="49" charset="-122"/>
              </a:rPr>
              <a:t>Java</a:t>
            </a:r>
            <a:r>
              <a:rPr lang="zh-CN" altLang="en-US" sz="2400" b="1" dirty="0">
                <a:latin typeface="仿宋" panose="02010609060101010101" pitchFamily="49" charset="-122"/>
                <a:ea typeface="仿宋" panose="02010609060101010101" pitchFamily="49" charset="-122"/>
              </a:rPr>
              <a:t>提供的</a:t>
            </a:r>
            <a:r>
              <a:rPr lang="en-US" altLang="zh-CN" sz="2400" b="1" dirty="0">
                <a:latin typeface="仿宋" panose="02010609060101010101" pitchFamily="49" charset="-122"/>
                <a:ea typeface="仿宋" panose="02010609060101010101" pitchFamily="49" charset="-122"/>
              </a:rPr>
              <a:t>7</a:t>
            </a:r>
            <a:r>
              <a:rPr lang="zh-CN" altLang="en-US" sz="2400" b="1" dirty="0">
                <a:latin typeface="仿宋" panose="02010609060101010101" pitchFamily="49" charset="-122"/>
                <a:ea typeface="仿宋" panose="02010609060101010101" pitchFamily="49" charset="-122"/>
              </a:rPr>
              <a:t>种事件，通过案例进行了讲解。</a:t>
            </a:r>
          </a:p>
        </p:txBody>
      </p:sp>
    </p:spTree>
    <p:extLst>
      <p:ext uri="{BB962C8B-B14F-4D97-AF65-F5344CB8AC3E}">
        <p14:creationId xmlns:p14="http://schemas.microsoft.com/office/powerpoint/2010/main" val="173811684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5" name="矩形 4">
            <a:extLst>
              <a:ext uri="{FF2B5EF4-FFF2-40B4-BE49-F238E27FC236}">
                <a16:creationId xmlns:a16="http://schemas.microsoft.com/office/drawing/2014/main" id="{C8A094A9-8E23-4B48-98B1-DA4D04BCCB87}"/>
              </a:ext>
            </a:extLst>
          </p:cNvPr>
          <p:cNvSpPr/>
          <p:nvPr/>
        </p:nvSpPr>
        <p:spPr>
          <a:xfrm>
            <a:off x="0" y="6096000"/>
            <a:ext cx="12192000" cy="83899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GUI</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综合示例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hlinkClick r:id="rId2" action="ppaction://hlinkfile"/>
                </a:rPr>
                <a:t>俄罗斯方块</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48956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3FFD88D-BF89-48EC-9290-2F0644F78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30255"/>
          </a:xfrm>
          <a:prstGeom prst="rect">
            <a:avLst/>
          </a:prstGeom>
        </p:spPr>
      </p:pic>
      <p:sp>
        <p:nvSpPr>
          <p:cNvPr id="5" name="矩形 4">
            <a:extLst>
              <a:ext uri="{FF2B5EF4-FFF2-40B4-BE49-F238E27FC236}">
                <a16:creationId xmlns:a16="http://schemas.microsoft.com/office/drawing/2014/main" id="{BE330DB4-9685-4C7D-A3B8-BFA6B41156D9}"/>
              </a:ext>
            </a:extLst>
          </p:cNvPr>
          <p:cNvSpPr/>
          <p:nvPr/>
        </p:nvSpPr>
        <p:spPr>
          <a:xfrm>
            <a:off x="19744" y="0"/>
            <a:ext cx="12189178"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endParaRPr>
          </a:p>
        </p:txBody>
      </p:sp>
      <p:sp>
        <p:nvSpPr>
          <p:cNvPr id="6" name="椭圆 5">
            <a:extLst>
              <a:ext uri="{FF2B5EF4-FFF2-40B4-BE49-F238E27FC236}">
                <a16:creationId xmlns:a16="http://schemas.microsoft.com/office/drawing/2014/main" id="{81BF3D36-3BF4-4E7B-A663-9B90D04FD428}"/>
              </a:ext>
            </a:extLst>
          </p:cNvPr>
          <p:cNvSpPr/>
          <p:nvPr/>
        </p:nvSpPr>
        <p:spPr>
          <a:xfrm>
            <a:off x="4244913" y="1345474"/>
            <a:ext cx="3778347" cy="3779714"/>
          </a:xfrm>
          <a:prstGeom prst="ellipse">
            <a:avLst/>
          </a:prstGeom>
          <a:ln w="12700">
            <a:solidFill>
              <a:srgbClr val="FFFFFF">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11297C28-9027-4614-839A-E309F1E7C81D}"/>
              </a:ext>
            </a:extLst>
          </p:cNvPr>
          <p:cNvSpPr/>
          <p:nvPr/>
        </p:nvSpPr>
        <p:spPr>
          <a:xfrm>
            <a:off x="4520347" y="1605805"/>
            <a:ext cx="3238828" cy="3240000"/>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a:extLst>
              <a:ext uri="{FF2B5EF4-FFF2-40B4-BE49-F238E27FC236}">
                <a16:creationId xmlns:a16="http://schemas.microsoft.com/office/drawing/2014/main" id="{A3D24608-E803-4A3C-896A-3D276C7C6021}"/>
              </a:ext>
            </a:extLst>
          </p:cNvPr>
          <p:cNvCxnSpPr/>
          <p:nvPr/>
        </p:nvCxnSpPr>
        <p:spPr>
          <a:xfrm flipV="1">
            <a:off x="2026949" y="3297244"/>
            <a:ext cx="3355" cy="1081086"/>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25C6D8C9-F80F-4FEC-8063-50B54995F732}"/>
              </a:ext>
            </a:extLst>
          </p:cNvPr>
          <p:cNvCxnSpPr/>
          <p:nvPr/>
        </p:nvCxnSpPr>
        <p:spPr>
          <a:xfrm>
            <a:off x="2030304" y="3297244"/>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379E2416-6782-43F2-A864-B178CA198426}"/>
              </a:ext>
            </a:extLst>
          </p:cNvPr>
          <p:cNvCxnSpPr/>
          <p:nvPr/>
        </p:nvCxnSpPr>
        <p:spPr>
          <a:xfrm>
            <a:off x="1557586" y="3297244"/>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F8FDA163-5321-44BC-B593-6F1A4AF16E76}"/>
              </a:ext>
            </a:extLst>
          </p:cNvPr>
          <p:cNvSpPr/>
          <p:nvPr/>
        </p:nvSpPr>
        <p:spPr>
          <a:xfrm>
            <a:off x="1522834" y="3274382"/>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978F3A09-4621-42FF-B2CD-901CF0E64A0A}"/>
              </a:ext>
            </a:extLst>
          </p:cNvPr>
          <p:cNvSpPr/>
          <p:nvPr/>
        </p:nvSpPr>
        <p:spPr>
          <a:xfrm>
            <a:off x="2504430" y="3274381"/>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BFA05833-E77B-459E-AFE7-31FC80678818}"/>
              </a:ext>
            </a:extLst>
          </p:cNvPr>
          <p:cNvSpPr/>
          <p:nvPr/>
        </p:nvSpPr>
        <p:spPr>
          <a:xfrm rot="16200000">
            <a:off x="1540220" y="2803978"/>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01C879A3-692F-4AE7-95BF-171C905C7C12}"/>
              </a:ext>
            </a:extLst>
          </p:cNvPr>
          <p:cNvCxnSpPr/>
          <p:nvPr/>
        </p:nvCxnSpPr>
        <p:spPr>
          <a:xfrm flipV="1">
            <a:off x="10175904" y="3295840"/>
            <a:ext cx="3355" cy="1081086"/>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D2B1164-933E-4045-8EB3-250888760A56}"/>
              </a:ext>
            </a:extLst>
          </p:cNvPr>
          <p:cNvCxnSpPr/>
          <p:nvPr/>
        </p:nvCxnSpPr>
        <p:spPr>
          <a:xfrm>
            <a:off x="10179259" y="3295840"/>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0B0384A-B864-4C24-B774-9B81FAD7CA8B}"/>
              </a:ext>
            </a:extLst>
          </p:cNvPr>
          <p:cNvCxnSpPr/>
          <p:nvPr/>
        </p:nvCxnSpPr>
        <p:spPr>
          <a:xfrm>
            <a:off x="9701779" y="3295839"/>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DF439573-3377-4989-9B35-C42B05654495}"/>
              </a:ext>
            </a:extLst>
          </p:cNvPr>
          <p:cNvSpPr/>
          <p:nvPr/>
        </p:nvSpPr>
        <p:spPr>
          <a:xfrm>
            <a:off x="9665440" y="3272978"/>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09AFF372-FC44-4EDB-B6BA-5DA215731B36}"/>
              </a:ext>
            </a:extLst>
          </p:cNvPr>
          <p:cNvSpPr/>
          <p:nvPr/>
        </p:nvSpPr>
        <p:spPr>
          <a:xfrm>
            <a:off x="10653385" y="3277739"/>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1ED4CE43-B404-4F8F-AD69-AA6566225674}"/>
              </a:ext>
            </a:extLst>
          </p:cNvPr>
          <p:cNvSpPr/>
          <p:nvPr/>
        </p:nvSpPr>
        <p:spPr>
          <a:xfrm rot="16200000">
            <a:off x="9689175" y="2802573"/>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452C055B-B333-4A7B-8B40-4B34DA7D7D1F}"/>
              </a:ext>
            </a:extLst>
          </p:cNvPr>
          <p:cNvCxnSpPr/>
          <p:nvPr/>
        </p:nvCxnSpPr>
        <p:spPr>
          <a:xfrm>
            <a:off x="2520213" y="3297242"/>
            <a:ext cx="290852"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B4F2026E-3287-4C13-846F-197D58BC94B1}"/>
              </a:ext>
            </a:extLst>
          </p:cNvPr>
          <p:cNvSpPr/>
          <p:nvPr/>
        </p:nvSpPr>
        <p:spPr>
          <a:xfrm>
            <a:off x="2761077" y="3244856"/>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a:extLst>
              <a:ext uri="{FF2B5EF4-FFF2-40B4-BE49-F238E27FC236}">
                <a16:creationId xmlns:a16="http://schemas.microsoft.com/office/drawing/2014/main" id="{800EE3B3-501E-4328-8183-09457C9D0A90}"/>
              </a:ext>
            </a:extLst>
          </p:cNvPr>
          <p:cNvCxnSpPr/>
          <p:nvPr/>
        </p:nvCxnSpPr>
        <p:spPr>
          <a:xfrm>
            <a:off x="2811063" y="3297244"/>
            <a:ext cx="3284936" cy="632"/>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F6BE53A0-D47B-49EF-AD7D-21118993407D}"/>
              </a:ext>
            </a:extLst>
          </p:cNvPr>
          <p:cNvCxnSpPr/>
          <p:nvPr/>
        </p:nvCxnSpPr>
        <p:spPr>
          <a:xfrm flipH="1">
            <a:off x="9390546" y="3295335"/>
            <a:ext cx="307880" cy="2542"/>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AAAD542D-442E-4D6D-9F91-74F9984DE2E3}"/>
              </a:ext>
            </a:extLst>
          </p:cNvPr>
          <p:cNvSpPr/>
          <p:nvPr/>
        </p:nvSpPr>
        <p:spPr>
          <a:xfrm rot="10800000">
            <a:off x="9340555" y="3245012"/>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E482A5C1-DB5E-4762-942E-110FDD48094E}"/>
              </a:ext>
            </a:extLst>
          </p:cNvPr>
          <p:cNvCxnSpPr/>
          <p:nvPr/>
        </p:nvCxnSpPr>
        <p:spPr>
          <a:xfrm flipH="1">
            <a:off x="6096000" y="3296288"/>
            <a:ext cx="3294545"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A1C121E0-03C9-4C54-B4B6-DFCF17E3807D}"/>
              </a:ext>
            </a:extLst>
          </p:cNvPr>
          <p:cNvCxnSpPr>
            <a:stCxn id="6" idx="7"/>
          </p:cNvCxnSpPr>
          <p:nvPr/>
        </p:nvCxnSpPr>
        <p:spPr>
          <a:xfrm flipH="1">
            <a:off x="6096000" y="1898999"/>
            <a:ext cx="1373934" cy="1396335"/>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5A20F825-BA5E-4A6A-882A-86EA7DA99D64}"/>
              </a:ext>
            </a:extLst>
          </p:cNvPr>
          <p:cNvCxnSpPr>
            <a:stCxn id="6" idx="3"/>
          </p:cNvCxnSpPr>
          <p:nvPr/>
        </p:nvCxnSpPr>
        <p:spPr>
          <a:xfrm flipV="1">
            <a:off x="4798238" y="3295334"/>
            <a:ext cx="1297762" cy="1276328"/>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480B1CAF-F8C5-4FF2-981A-BABA0503FD4D}"/>
              </a:ext>
            </a:extLst>
          </p:cNvPr>
          <p:cNvCxnSpPr/>
          <p:nvPr/>
        </p:nvCxnSpPr>
        <p:spPr>
          <a:xfrm flipH="1" flipV="1">
            <a:off x="6099356" y="3300602"/>
            <a:ext cx="1318883" cy="1150629"/>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57997480-D55C-44F8-9389-078FD68956F1}"/>
              </a:ext>
            </a:extLst>
          </p:cNvPr>
          <p:cNvCxnSpPr>
            <a:endCxn id="34" idx="1"/>
          </p:cNvCxnSpPr>
          <p:nvPr/>
        </p:nvCxnSpPr>
        <p:spPr>
          <a:xfrm flipH="1" flipV="1">
            <a:off x="4877791" y="1977103"/>
            <a:ext cx="1221564" cy="1315378"/>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C290C461-FF47-4653-B656-C24A5A2E02F3}"/>
              </a:ext>
            </a:extLst>
          </p:cNvPr>
          <p:cNvSpPr/>
          <p:nvPr/>
        </p:nvSpPr>
        <p:spPr>
          <a:xfrm>
            <a:off x="2753564" y="3216147"/>
            <a:ext cx="152609" cy="152664"/>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916B531F-B19D-4D2E-8669-073D27AB0F9D}"/>
              </a:ext>
            </a:extLst>
          </p:cNvPr>
          <p:cNvSpPr/>
          <p:nvPr/>
        </p:nvSpPr>
        <p:spPr>
          <a:xfrm>
            <a:off x="9279806" y="3197348"/>
            <a:ext cx="160725" cy="16078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17FF65A7-7E7A-4E15-96D6-CA6D104E7BAE}"/>
              </a:ext>
            </a:extLst>
          </p:cNvPr>
          <p:cNvSpPr/>
          <p:nvPr/>
        </p:nvSpPr>
        <p:spPr>
          <a:xfrm>
            <a:off x="4754622" y="4533716"/>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87224768-3386-4CA0-81FD-AD30351638D8}"/>
              </a:ext>
            </a:extLst>
          </p:cNvPr>
          <p:cNvSpPr/>
          <p:nvPr/>
        </p:nvSpPr>
        <p:spPr>
          <a:xfrm>
            <a:off x="7419946" y="1856417"/>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0B3D2CB2-3C3D-4D0C-812C-7FA5E43F5D13}"/>
              </a:ext>
            </a:extLst>
          </p:cNvPr>
          <p:cNvSpPr/>
          <p:nvPr/>
        </p:nvSpPr>
        <p:spPr>
          <a:xfrm>
            <a:off x="4360748" y="1459873"/>
            <a:ext cx="3530587" cy="3531864"/>
          </a:xfrm>
          <a:prstGeom prst="ellips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24D0F3FF-72D9-48E8-ACA8-B976165615FC}"/>
              </a:ext>
            </a:extLst>
          </p:cNvPr>
          <p:cNvSpPr/>
          <p:nvPr/>
        </p:nvSpPr>
        <p:spPr>
          <a:xfrm>
            <a:off x="4838732" y="1949813"/>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83A604AA-7DC5-480F-9255-C81EA4A3AAF7}"/>
              </a:ext>
            </a:extLst>
          </p:cNvPr>
          <p:cNvSpPr/>
          <p:nvPr/>
        </p:nvSpPr>
        <p:spPr>
          <a:xfrm>
            <a:off x="7322138" y="4424160"/>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7A14DD77-8A8A-4E61-9E28-39019D431169}"/>
              </a:ext>
            </a:extLst>
          </p:cNvPr>
          <p:cNvGrpSpPr/>
          <p:nvPr/>
        </p:nvGrpSpPr>
        <p:grpSpPr>
          <a:xfrm>
            <a:off x="4514671" y="1605805"/>
            <a:ext cx="3238829" cy="3240000"/>
            <a:chOff x="4514099" y="1605805"/>
            <a:chExt cx="3240000" cy="3240000"/>
          </a:xfrm>
        </p:grpSpPr>
        <p:sp>
          <p:nvSpPr>
            <p:cNvPr id="38" name="椭圆 37">
              <a:extLst>
                <a:ext uri="{FF2B5EF4-FFF2-40B4-BE49-F238E27FC236}">
                  <a16:creationId xmlns:a16="http://schemas.microsoft.com/office/drawing/2014/main" id="{36EE90AD-3856-4C02-AA14-28EAC9EACB4A}"/>
                </a:ext>
              </a:extLst>
            </p:cNvPr>
            <p:cNvSpPr/>
            <p:nvPr/>
          </p:nvSpPr>
          <p:spPr>
            <a:xfrm>
              <a:off x="4514099" y="1605805"/>
              <a:ext cx="3240000" cy="3240000"/>
            </a:xfrm>
            <a:prstGeom prst="ellipse">
              <a:avLst/>
            </a:pr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42">
              <a:extLst>
                <a:ext uri="{FF2B5EF4-FFF2-40B4-BE49-F238E27FC236}">
                  <a16:creationId xmlns:a16="http://schemas.microsoft.com/office/drawing/2014/main" id="{729F789C-6FF8-4988-87D9-07720C5C4767}"/>
                </a:ext>
              </a:extLst>
            </p:cNvPr>
            <p:cNvSpPr txBox="1"/>
            <p:nvPr/>
          </p:nvSpPr>
          <p:spPr>
            <a:xfrm>
              <a:off x="4724220" y="2762074"/>
              <a:ext cx="2858485" cy="523220"/>
            </a:xfrm>
            <a:prstGeom prst="rect">
              <a:avLst/>
            </a:prstGeom>
            <a:noFill/>
          </p:spPr>
          <p:txBody>
            <a:bodyPr wrap="square" rtlCol="0">
              <a:spAutoFit/>
            </a:bodyPr>
            <a:lstStyle/>
            <a:p>
              <a:pPr algn="dist"/>
              <a:r>
                <a:rPr lang="zh-CN" altLang="en-US" sz="2799" b="1" dirty="0">
                  <a:solidFill>
                    <a:schemeClr val="bg1"/>
                  </a:solidFill>
                  <a:latin typeface="仿宋" panose="02010609060101010101" pitchFamily="49" charset="-122"/>
                  <a:ea typeface="仿宋" panose="02010609060101010101" pitchFamily="49" charset="-122"/>
                </a:rPr>
                <a:t>谢谢大家</a:t>
              </a:r>
            </a:p>
          </p:txBody>
        </p:sp>
        <p:sp>
          <p:nvSpPr>
            <p:cNvPr id="40" name="文本框 43">
              <a:extLst>
                <a:ext uri="{FF2B5EF4-FFF2-40B4-BE49-F238E27FC236}">
                  <a16:creationId xmlns:a16="http://schemas.microsoft.com/office/drawing/2014/main" id="{CFEED46C-FADD-4762-8863-1ADEAEA256A3}"/>
                </a:ext>
              </a:extLst>
            </p:cNvPr>
            <p:cNvSpPr txBox="1"/>
            <p:nvPr/>
          </p:nvSpPr>
          <p:spPr>
            <a:xfrm>
              <a:off x="4519776" y="3433912"/>
              <a:ext cx="3224090" cy="400110"/>
            </a:xfrm>
            <a:prstGeom prst="rect">
              <a:avLst/>
            </a:prstGeom>
            <a:noFill/>
          </p:spPr>
          <p:txBody>
            <a:bodyPr wrap="square" rtlCol="0">
              <a:spAutoFit/>
            </a:bodyPr>
            <a:lstStyle/>
            <a:p>
              <a:pPr algn="ctr"/>
              <a:r>
                <a:rPr lang="en-US" altLang="zh-CN" sz="2000" b="1" dirty="0">
                  <a:solidFill>
                    <a:schemeClr val="bg1"/>
                  </a:solidFill>
                  <a:latin typeface="仿宋" panose="02010609060101010101" pitchFamily="49" charset="-122"/>
                  <a:ea typeface="仿宋" panose="02010609060101010101" pitchFamily="49" charset="-122"/>
                </a:rPr>
                <a:t>Java</a:t>
              </a:r>
              <a:r>
                <a:rPr lang="zh-CN" altLang="en-US" sz="2000" b="1" dirty="0">
                  <a:solidFill>
                    <a:schemeClr val="bg1"/>
                  </a:solidFill>
                  <a:latin typeface="仿宋" panose="02010609060101010101" pitchFamily="49" charset="-122"/>
                  <a:ea typeface="仿宋" panose="02010609060101010101" pitchFamily="49" charset="-122"/>
                </a:rPr>
                <a:t>程序设计</a:t>
              </a:r>
            </a:p>
          </p:txBody>
        </p:sp>
      </p:grpSp>
      <p:cxnSp>
        <p:nvCxnSpPr>
          <p:cNvPr id="41" name="直接连接符 40">
            <a:extLst>
              <a:ext uri="{FF2B5EF4-FFF2-40B4-BE49-F238E27FC236}">
                <a16:creationId xmlns:a16="http://schemas.microsoft.com/office/drawing/2014/main" id="{F2B4B06A-EF2A-48AE-A62B-D5CF65CC5807}"/>
              </a:ext>
            </a:extLst>
          </p:cNvPr>
          <p:cNvCxnSpPr>
            <a:stCxn id="19" idx="4"/>
          </p:cNvCxnSpPr>
          <p:nvPr/>
        </p:nvCxnSpPr>
        <p:spPr>
          <a:xfrm flipV="1">
            <a:off x="10669166" y="3292480"/>
            <a:ext cx="1665721"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2C1FB052-3BEF-4E89-B62A-AEB6DFE89EB7}"/>
              </a:ext>
            </a:extLst>
          </p:cNvPr>
          <p:cNvCxnSpPr/>
          <p:nvPr/>
        </p:nvCxnSpPr>
        <p:spPr>
          <a:xfrm flipV="1">
            <a:off x="-119793" y="3292480"/>
            <a:ext cx="1665721"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43" name="椭圆 42">
            <a:extLst>
              <a:ext uri="{FF2B5EF4-FFF2-40B4-BE49-F238E27FC236}">
                <a16:creationId xmlns:a16="http://schemas.microsoft.com/office/drawing/2014/main" id="{29DF6446-0810-42B3-A94A-DF47FB0A247C}"/>
              </a:ext>
            </a:extLst>
          </p:cNvPr>
          <p:cNvSpPr/>
          <p:nvPr/>
        </p:nvSpPr>
        <p:spPr>
          <a:xfrm>
            <a:off x="588769" y="3148840"/>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EB93CC2F-B776-4D51-AA6F-11055A861D9F}"/>
              </a:ext>
            </a:extLst>
          </p:cNvPr>
          <p:cNvSpPr/>
          <p:nvPr/>
        </p:nvSpPr>
        <p:spPr>
          <a:xfrm>
            <a:off x="11327695" y="3158365"/>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a:extLst>
              <a:ext uri="{FF2B5EF4-FFF2-40B4-BE49-F238E27FC236}">
                <a16:creationId xmlns:a16="http://schemas.microsoft.com/office/drawing/2014/main" id="{21A5A68E-88A9-4193-A771-7A989334B7C8}"/>
              </a:ext>
            </a:extLst>
          </p:cNvPr>
          <p:cNvGrpSpPr/>
          <p:nvPr/>
        </p:nvGrpSpPr>
        <p:grpSpPr>
          <a:xfrm>
            <a:off x="3787185" y="920331"/>
            <a:ext cx="4654297" cy="4663235"/>
            <a:chOff x="4095140" y="1166024"/>
            <a:chExt cx="4140000" cy="4146450"/>
          </a:xfrm>
        </p:grpSpPr>
        <p:sp>
          <p:nvSpPr>
            <p:cNvPr id="46" name="椭圆 45">
              <a:extLst>
                <a:ext uri="{FF2B5EF4-FFF2-40B4-BE49-F238E27FC236}">
                  <a16:creationId xmlns:a16="http://schemas.microsoft.com/office/drawing/2014/main" id="{1633EA82-B0E9-46B6-AB14-7FF5EEFE3435}"/>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弧形 46">
              <a:extLst>
                <a:ext uri="{FF2B5EF4-FFF2-40B4-BE49-F238E27FC236}">
                  <a16:creationId xmlns:a16="http://schemas.microsoft.com/office/drawing/2014/main" id="{5C4577AE-B83D-44B2-A3E0-563C2F11459E}"/>
                </a:ext>
              </a:extLst>
            </p:cNvPr>
            <p:cNvSpPr/>
            <p:nvPr/>
          </p:nvSpPr>
          <p:spPr>
            <a:xfrm>
              <a:off x="4095140" y="1172474"/>
              <a:ext cx="4140000" cy="4140000"/>
            </a:xfrm>
            <a:prstGeom prst="arc">
              <a:avLst>
                <a:gd name="adj1" fmla="val 1193696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8" name="组合 47">
            <a:extLst>
              <a:ext uri="{FF2B5EF4-FFF2-40B4-BE49-F238E27FC236}">
                <a16:creationId xmlns:a16="http://schemas.microsoft.com/office/drawing/2014/main" id="{320EA642-260F-4477-A9E8-CDF9D9EF7AFC}"/>
              </a:ext>
            </a:extLst>
          </p:cNvPr>
          <p:cNvGrpSpPr/>
          <p:nvPr/>
        </p:nvGrpSpPr>
        <p:grpSpPr>
          <a:xfrm rot="12406911">
            <a:off x="3802146" y="908468"/>
            <a:ext cx="4654297" cy="4663235"/>
            <a:chOff x="4095140" y="1166024"/>
            <a:chExt cx="4140000" cy="4146450"/>
          </a:xfrm>
        </p:grpSpPr>
        <p:sp>
          <p:nvSpPr>
            <p:cNvPr id="49" name="椭圆 48">
              <a:extLst>
                <a:ext uri="{FF2B5EF4-FFF2-40B4-BE49-F238E27FC236}">
                  <a16:creationId xmlns:a16="http://schemas.microsoft.com/office/drawing/2014/main" id="{224D814C-BB42-4E79-BACA-9EAC714CE0E8}"/>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弧形 49">
              <a:extLst>
                <a:ext uri="{FF2B5EF4-FFF2-40B4-BE49-F238E27FC236}">
                  <a16:creationId xmlns:a16="http://schemas.microsoft.com/office/drawing/2014/main" id="{73015C8C-357D-4845-9642-841581251C14}"/>
                </a:ext>
              </a:extLst>
            </p:cNvPr>
            <p:cNvSpPr/>
            <p:nvPr/>
          </p:nvSpPr>
          <p:spPr>
            <a:xfrm>
              <a:off x="4095140" y="1172474"/>
              <a:ext cx="4140000" cy="4140000"/>
            </a:xfrm>
            <a:prstGeom prst="arc">
              <a:avLst>
                <a:gd name="adj1" fmla="val 14231143"/>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1" name="组合 50">
            <a:extLst>
              <a:ext uri="{FF2B5EF4-FFF2-40B4-BE49-F238E27FC236}">
                <a16:creationId xmlns:a16="http://schemas.microsoft.com/office/drawing/2014/main" id="{9B7E8D2F-08B9-403B-9E63-50F7F289C110}"/>
              </a:ext>
            </a:extLst>
          </p:cNvPr>
          <p:cNvGrpSpPr/>
          <p:nvPr/>
        </p:nvGrpSpPr>
        <p:grpSpPr>
          <a:xfrm rot="6181611">
            <a:off x="3774368" y="927626"/>
            <a:ext cx="4655982" cy="4661548"/>
            <a:chOff x="4095139" y="1166024"/>
            <a:chExt cx="4140001" cy="4146450"/>
          </a:xfrm>
        </p:grpSpPr>
        <p:sp>
          <p:nvSpPr>
            <p:cNvPr id="52" name="椭圆 51">
              <a:extLst>
                <a:ext uri="{FF2B5EF4-FFF2-40B4-BE49-F238E27FC236}">
                  <a16:creationId xmlns:a16="http://schemas.microsoft.com/office/drawing/2014/main" id="{EEC29CEC-5CC8-4978-9E54-A2145AB4C5DD}"/>
                </a:ext>
              </a:extLst>
            </p:cNvPr>
            <p:cNvSpPr/>
            <p:nvPr/>
          </p:nvSpPr>
          <p:spPr>
            <a:xfrm>
              <a:off x="4095139"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弧形 52">
              <a:extLst>
                <a:ext uri="{FF2B5EF4-FFF2-40B4-BE49-F238E27FC236}">
                  <a16:creationId xmlns:a16="http://schemas.microsoft.com/office/drawing/2014/main" id="{F6AA375E-B79B-44BB-BFF2-FCDF0D4FFA99}"/>
                </a:ext>
              </a:extLst>
            </p:cNvPr>
            <p:cNvSpPr/>
            <p:nvPr/>
          </p:nvSpPr>
          <p:spPr>
            <a:xfrm>
              <a:off x="4095140" y="1172474"/>
              <a:ext cx="4140000" cy="4140000"/>
            </a:xfrm>
            <a:prstGeom prst="arc">
              <a:avLst>
                <a:gd name="adj1" fmla="val 1316264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4" name="组合 53">
            <a:extLst>
              <a:ext uri="{FF2B5EF4-FFF2-40B4-BE49-F238E27FC236}">
                <a16:creationId xmlns:a16="http://schemas.microsoft.com/office/drawing/2014/main" id="{3D84B338-2E35-47E7-9B9B-EF7B9185DDFF}"/>
              </a:ext>
            </a:extLst>
          </p:cNvPr>
          <p:cNvGrpSpPr/>
          <p:nvPr/>
        </p:nvGrpSpPr>
        <p:grpSpPr>
          <a:xfrm>
            <a:off x="1724582" y="3048089"/>
            <a:ext cx="562300" cy="513352"/>
            <a:chOff x="550862" y="596106"/>
            <a:chExt cx="1495425" cy="1365250"/>
          </a:xfrm>
          <a:solidFill>
            <a:srgbClr val="FFA000"/>
          </a:solidFill>
        </p:grpSpPr>
        <p:sp>
          <p:nvSpPr>
            <p:cNvPr id="55" name="Freeform 6">
              <a:extLst>
                <a:ext uri="{FF2B5EF4-FFF2-40B4-BE49-F238E27FC236}">
                  <a16:creationId xmlns:a16="http://schemas.microsoft.com/office/drawing/2014/main" id="{78160D03-59D7-40CC-AA81-1DB89E09BEF4}"/>
                </a:ext>
              </a:extLst>
            </p:cNvPr>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6" name="Freeform 7">
              <a:extLst>
                <a:ext uri="{FF2B5EF4-FFF2-40B4-BE49-F238E27FC236}">
                  <a16:creationId xmlns:a16="http://schemas.microsoft.com/office/drawing/2014/main" id="{62422C50-380C-48BF-8B42-0F62591C5739}"/>
                </a:ext>
              </a:extLst>
            </p:cNvPr>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7" name="Freeform 8">
              <a:extLst>
                <a:ext uri="{FF2B5EF4-FFF2-40B4-BE49-F238E27FC236}">
                  <a16:creationId xmlns:a16="http://schemas.microsoft.com/office/drawing/2014/main" id="{BA4CD255-9326-434D-8125-F998C1567CC1}"/>
                </a:ext>
              </a:extLst>
            </p:cNvPr>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grpSp>
      <p:grpSp>
        <p:nvGrpSpPr>
          <p:cNvPr id="58" name="组合 57">
            <a:extLst>
              <a:ext uri="{FF2B5EF4-FFF2-40B4-BE49-F238E27FC236}">
                <a16:creationId xmlns:a16="http://schemas.microsoft.com/office/drawing/2014/main" id="{D519EFC3-5E4A-41DF-95E9-7FCA7989697F}"/>
              </a:ext>
            </a:extLst>
          </p:cNvPr>
          <p:cNvGrpSpPr/>
          <p:nvPr/>
        </p:nvGrpSpPr>
        <p:grpSpPr>
          <a:xfrm>
            <a:off x="9897676" y="3062356"/>
            <a:ext cx="616901" cy="519009"/>
            <a:chOff x="5146675" y="766763"/>
            <a:chExt cx="1590676" cy="1338263"/>
          </a:xfrm>
        </p:grpSpPr>
        <p:sp>
          <p:nvSpPr>
            <p:cNvPr id="59" name="Oval 18">
              <a:extLst>
                <a:ext uri="{FF2B5EF4-FFF2-40B4-BE49-F238E27FC236}">
                  <a16:creationId xmlns:a16="http://schemas.microsoft.com/office/drawing/2014/main" id="{EAC2BFD3-7830-4DC5-8897-BFBC242EA805}"/>
                </a:ext>
              </a:extLst>
            </p:cNvPr>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0" name="Freeform 19">
              <a:extLst>
                <a:ext uri="{FF2B5EF4-FFF2-40B4-BE49-F238E27FC236}">
                  <a16:creationId xmlns:a16="http://schemas.microsoft.com/office/drawing/2014/main" id="{D9AD9D27-6532-4D9F-B18A-8786732E058C}"/>
                </a:ext>
              </a:extLst>
            </p:cNvPr>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1" name="Freeform 20">
              <a:extLst>
                <a:ext uri="{FF2B5EF4-FFF2-40B4-BE49-F238E27FC236}">
                  <a16:creationId xmlns:a16="http://schemas.microsoft.com/office/drawing/2014/main" id="{3E00F361-2FB9-478E-B80C-C8995DDAB086}"/>
                </a:ext>
              </a:extLst>
            </p:cNvPr>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2" name="Freeform 21">
              <a:extLst>
                <a:ext uri="{FF2B5EF4-FFF2-40B4-BE49-F238E27FC236}">
                  <a16:creationId xmlns:a16="http://schemas.microsoft.com/office/drawing/2014/main" id="{735D0FA9-D196-4543-B3F2-4C0634E28062}"/>
                </a:ext>
              </a:extLst>
            </p:cNvPr>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3" name="Freeform 22">
              <a:extLst>
                <a:ext uri="{FF2B5EF4-FFF2-40B4-BE49-F238E27FC236}">
                  <a16:creationId xmlns:a16="http://schemas.microsoft.com/office/drawing/2014/main" id="{4C067A16-EB3A-4AF9-88A0-2E65A3998E3E}"/>
                </a:ext>
              </a:extLst>
            </p:cNvPr>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4" name="Freeform 23">
              <a:extLst>
                <a:ext uri="{FF2B5EF4-FFF2-40B4-BE49-F238E27FC236}">
                  <a16:creationId xmlns:a16="http://schemas.microsoft.com/office/drawing/2014/main" id="{CB2245CD-086A-4952-A70B-801300D9EC42}"/>
                </a:ext>
              </a:extLst>
            </p:cNvPr>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5" name="Freeform 24">
              <a:extLst>
                <a:ext uri="{FF2B5EF4-FFF2-40B4-BE49-F238E27FC236}">
                  <a16:creationId xmlns:a16="http://schemas.microsoft.com/office/drawing/2014/main" id="{29467CF5-13D5-486B-AAFD-C6638DAD4EC3}"/>
                </a:ext>
              </a:extLst>
            </p:cNvPr>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6" name="Oval 25">
              <a:extLst>
                <a:ext uri="{FF2B5EF4-FFF2-40B4-BE49-F238E27FC236}">
                  <a16:creationId xmlns:a16="http://schemas.microsoft.com/office/drawing/2014/main" id="{B26965F3-8259-4FD2-BBF6-3F411930B5EF}"/>
                </a:ext>
              </a:extLst>
            </p:cNvPr>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7" name="Freeform 26">
              <a:extLst>
                <a:ext uri="{FF2B5EF4-FFF2-40B4-BE49-F238E27FC236}">
                  <a16:creationId xmlns:a16="http://schemas.microsoft.com/office/drawing/2014/main" id="{50BA588B-C7C2-4C48-8C36-906138457A66}"/>
                </a:ext>
              </a:extLst>
            </p:cNvPr>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8" name="Freeform 27">
              <a:extLst>
                <a:ext uri="{FF2B5EF4-FFF2-40B4-BE49-F238E27FC236}">
                  <a16:creationId xmlns:a16="http://schemas.microsoft.com/office/drawing/2014/main" id="{5F623E0E-C4B0-493D-8EC6-E53AB6A0B992}"/>
                </a:ext>
              </a:extLst>
            </p:cNvPr>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9" name="Oval 28">
              <a:extLst>
                <a:ext uri="{FF2B5EF4-FFF2-40B4-BE49-F238E27FC236}">
                  <a16:creationId xmlns:a16="http://schemas.microsoft.com/office/drawing/2014/main" id="{EB04C61E-995D-4720-BC68-7BE17F62B6CA}"/>
                </a:ext>
              </a:extLst>
            </p:cNvPr>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0" name="Freeform 29">
              <a:extLst>
                <a:ext uri="{FF2B5EF4-FFF2-40B4-BE49-F238E27FC236}">
                  <a16:creationId xmlns:a16="http://schemas.microsoft.com/office/drawing/2014/main" id="{0E90A824-5F11-45B9-80DE-B336DECAEEE7}"/>
                </a:ext>
              </a:extLst>
            </p:cNvPr>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255186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3792" y="2210084"/>
            <a:ext cx="12187591" cy="32758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容器类</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Container</a:t>
              </a:r>
              <a:r>
                <a:rPr lang="zh-CN" altLang="en-US" sz="2400" b="1" dirty="0">
                  <a:solidFill>
                    <a:schemeClr val="tx1"/>
                  </a:solidFill>
                  <a:latin typeface="仿宋" panose="02010609060101010101" pitchFamily="49" charset="-122"/>
                  <a:ea typeface="仿宋" panose="02010609060101010101" pitchFamily="49" charset="-122"/>
                </a:rPr>
                <a:t>和组件类</a:t>
              </a:r>
              <a:r>
                <a:rPr lang="en-US" altLang="zh-CN" sz="2400" b="1" dirty="0">
                  <a:solidFill>
                    <a:schemeClr val="tx1"/>
                  </a:solidFill>
                  <a:latin typeface="仿宋" panose="02010609060101010101" pitchFamily="49" charset="-122"/>
                  <a:ea typeface="仿宋" panose="02010609060101010101" pitchFamily="49" charset="-122"/>
                </a:rPr>
                <a:t>Component</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Tree>
    <p:extLst>
      <p:ext uri="{BB962C8B-B14F-4D97-AF65-F5344CB8AC3E}">
        <p14:creationId xmlns:p14="http://schemas.microsoft.com/office/powerpoint/2010/main" val="355724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Swing</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组件</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1. </a:t>
              </a:r>
              <a:r>
                <a:rPr lang="en-US" altLang="zh-CN" sz="2400" b="1" dirty="0" err="1">
                  <a:solidFill>
                    <a:schemeClr val="tx1"/>
                  </a:solidFill>
                  <a:latin typeface="仿宋" panose="02010609060101010101" pitchFamily="49" charset="-122"/>
                  <a:ea typeface="仿宋" panose="02010609060101010101" pitchFamily="49" charset="-122"/>
                </a:rPr>
                <a:t>JFrame</a:t>
              </a:r>
              <a:r>
                <a:rPr lang="zh-CN" altLang="en-US" sz="2400" b="1" dirty="0">
                  <a:solidFill>
                    <a:schemeClr val="tx1"/>
                  </a:solidFill>
                  <a:latin typeface="仿宋" panose="02010609060101010101" pitchFamily="49" charset="-122"/>
                  <a:ea typeface="仿宋" panose="02010609060101010101" pitchFamily="49" charset="-122"/>
                </a:rPr>
                <a:t>类</a:t>
              </a: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grpSp>
        <p:nvGrpSpPr>
          <p:cNvPr id="53" name="组合 52">
            <a:extLst>
              <a:ext uri="{FF2B5EF4-FFF2-40B4-BE49-F238E27FC236}">
                <a16:creationId xmlns:a16="http://schemas.microsoft.com/office/drawing/2014/main" id="{5B8C44D3-D59D-4F47-92EE-563A443465EC}"/>
              </a:ext>
            </a:extLst>
          </p:cNvPr>
          <p:cNvGrpSpPr/>
          <p:nvPr/>
        </p:nvGrpSpPr>
        <p:grpSpPr>
          <a:xfrm flipH="1">
            <a:off x="7001965" y="5379375"/>
            <a:ext cx="5074664" cy="1304107"/>
            <a:chOff x="897607" y="5097000"/>
            <a:chExt cx="5075839" cy="1304409"/>
          </a:xfrm>
        </p:grpSpPr>
        <p:sp>
          <p:nvSpPr>
            <p:cNvPr id="55" name="矩形 54">
              <a:extLst>
                <a:ext uri="{FF2B5EF4-FFF2-40B4-BE49-F238E27FC236}">
                  <a16:creationId xmlns:a16="http://schemas.microsoft.com/office/drawing/2014/main" id="{7A3BB083-713C-40CA-8A1E-9F64EA10596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6" name="矩形 55">
              <a:extLst>
                <a:ext uri="{FF2B5EF4-FFF2-40B4-BE49-F238E27FC236}">
                  <a16:creationId xmlns:a16="http://schemas.microsoft.com/office/drawing/2014/main" id="{AD4A6898-8FA9-4CF5-A93C-D455149F8A8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7" name="矩形 56">
              <a:extLst>
                <a:ext uri="{FF2B5EF4-FFF2-40B4-BE49-F238E27FC236}">
                  <a16:creationId xmlns:a16="http://schemas.microsoft.com/office/drawing/2014/main" id="{F2F66149-FE66-47BC-9B35-D3F24A8C4C3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8" name="矩形 57">
              <a:extLst>
                <a:ext uri="{FF2B5EF4-FFF2-40B4-BE49-F238E27FC236}">
                  <a16:creationId xmlns:a16="http://schemas.microsoft.com/office/drawing/2014/main" id="{5AD52F01-E0FC-4A6E-B645-A0E4FCB86D0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9" name="矩形 58">
              <a:extLst>
                <a:ext uri="{FF2B5EF4-FFF2-40B4-BE49-F238E27FC236}">
                  <a16:creationId xmlns:a16="http://schemas.microsoft.com/office/drawing/2014/main" id="{FC4F8056-DD3D-4DA4-9A72-ECB41BB131EC}"/>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0" name="矩形 59">
              <a:extLst>
                <a:ext uri="{FF2B5EF4-FFF2-40B4-BE49-F238E27FC236}">
                  <a16:creationId xmlns:a16="http://schemas.microsoft.com/office/drawing/2014/main" id="{23A0C95F-D685-414F-91C6-07EF181142E0}"/>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1" name="矩形 60">
              <a:extLst>
                <a:ext uri="{FF2B5EF4-FFF2-40B4-BE49-F238E27FC236}">
                  <a16:creationId xmlns:a16="http://schemas.microsoft.com/office/drawing/2014/main" id="{DACAF166-F5BF-4ADD-A481-467091BB871C}"/>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2" name="矩形 61">
              <a:extLst>
                <a:ext uri="{FF2B5EF4-FFF2-40B4-BE49-F238E27FC236}">
                  <a16:creationId xmlns:a16="http://schemas.microsoft.com/office/drawing/2014/main" id="{323A1EC6-6BFA-41DB-B85E-ECBA25DE9A49}"/>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3" name="矩形 62">
              <a:extLst>
                <a:ext uri="{FF2B5EF4-FFF2-40B4-BE49-F238E27FC236}">
                  <a16:creationId xmlns:a16="http://schemas.microsoft.com/office/drawing/2014/main" id="{DD1F68C1-09B5-4BD7-9E09-25016E5F449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4" name="矩形 63">
              <a:extLst>
                <a:ext uri="{FF2B5EF4-FFF2-40B4-BE49-F238E27FC236}">
                  <a16:creationId xmlns:a16="http://schemas.microsoft.com/office/drawing/2014/main" id="{A2A63C92-95AA-4D18-99E0-B0B55CCF58B5}"/>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5" name="矩形 64">
              <a:extLst>
                <a:ext uri="{FF2B5EF4-FFF2-40B4-BE49-F238E27FC236}">
                  <a16:creationId xmlns:a16="http://schemas.microsoft.com/office/drawing/2014/main" id="{B9AF3E35-EBEB-4F62-B517-2BEA8AF02911}"/>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6" name="矩形 65">
              <a:extLst>
                <a:ext uri="{FF2B5EF4-FFF2-40B4-BE49-F238E27FC236}">
                  <a16:creationId xmlns:a16="http://schemas.microsoft.com/office/drawing/2014/main" id="{CE8AB21C-1E1D-41DE-AAF2-5B8AA718DA20}"/>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7" name="矩形 66">
              <a:extLst>
                <a:ext uri="{FF2B5EF4-FFF2-40B4-BE49-F238E27FC236}">
                  <a16:creationId xmlns:a16="http://schemas.microsoft.com/office/drawing/2014/main" id="{CFB46441-0C72-4AAA-AC68-D3600298C8D2}"/>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8" name="矩形 67">
              <a:extLst>
                <a:ext uri="{FF2B5EF4-FFF2-40B4-BE49-F238E27FC236}">
                  <a16:creationId xmlns:a16="http://schemas.microsoft.com/office/drawing/2014/main" id="{6D175B17-49B9-4CD9-8CC9-23C001A8A429}"/>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9" name="矩形 68">
              <a:extLst>
                <a:ext uri="{FF2B5EF4-FFF2-40B4-BE49-F238E27FC236}">
                  <a16:creationId xmlns:a16="http://schemas.microsoft.com/office/drawing/2014/main" id="{C4FCD49F-FB62-42BF-A0CA-2394E4C88F7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70" name="矩形 69">
              <a:extLst>
                <a:ext uri="{FF2B5EF4-FFF2-40B4-BE49-F238E27FC236}">
                  <a16:creationId xmlns:a16="http://schemas.microsoft.com/office/drawing/2014/main" id="{86C7D08F-9152-44AE-9B31-C655C1A9936D}"/>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lumMod val="85000"/>
                  </a:schemeClr>
                </a:solidFill>
                <a:latin typeface="仿宋" panose="02010609060101010101" pitchFamily="49" charset="-122"/>
                <a:ea typeface="仿宋" panose="02010609060101010101" pitchFamily="49" charset="-122"/>
              </a:endParaRPr>
            </a:p>
          </p:txBody>
        </p:sp>
      </p:grpSp>
      <p:sp>
        <p:nvSpPr>
          <p:cNvPr id="29" name="矩形 28">
            <a:extLst>
              <a:ext uri="{FF2B5EF4-FFF2-40B4-BE49-F238E27FC236}">
                <a16:creationId xmlns:a16="http://schemas.microsoft.com/office/drawing/2014/main" id="{E94C5E19-807B-4D27-8FD6-B8D4757198EE}"/>
              </a:ext>
            </a:extLst>
          </p:cNvPr>
          <p:cNvSpPr/>
          <p:nvPr/>
        </p:nvSpPr>
        <p:spPr>
          <a:xfrm>
            <a:off x="707635" y="1727532"/>
            <a:ext cx="11087852" cy="984500"/>
          </a:xfrm>
          <a:prstGeom prst="rect">
            <a:avLst/>
          </a:prstGeom>
        </p:spPr>
        <p:txBody>
          <a:bodyPr wrap="square">
            <a:spAutoFit/>
          </a:bodyPr>
          <a:lstStyle/>
          <a:p>
            <a:pPr indent="457200">
              <a:lnSpc>
                <a:spcPct val="130000"/>
              </a:lnSpc>
            </a:pPr>
            <a:r>
              <a:rPr lang="en-US" altLang="zh-CN" sz="2400" b="1" dirty="0" err="1">
                <a:latin typeface="仿宋" panose="02010609060101010101" pitchFamily="49" charset="-122"/>
                <a:ea typeface="仿宋" panose="02010609060101010101" pitchFamily="49" charset="-122"/>
              </a:rPr>
              <a:t>JFrame</a:t>
            </a:r>
            <a:r>
              <a:rPr lang="zh-CN" altLang="zh-CN" sz="2400" b="1" dirty="0">
                <a:latin typeface="仿宋" panose="02010609060101010101" pitchFamily="49" charset="-122"/>
                <a:ea typeface="仿宋" panose="02010609060101010101" pitchFamily="49" charset="-122"/>
              </a:rPr>
              <a:t>类是</a:t>
            </a:r>
            <a:r>
              <a:rPr lang="en-US" altLang="zh-CN" sz="2400" b="1" dirty="0">
                <a:latin typeface="仿宋" panose="02010609060101010101" pitchFamily="49" charset="-122"/>
                <a:ea typeface="仿宋" panose="02010609060101010101" pitchFamily="49" charset="-122"/>
              </a:rPr>
              <a:t>Container</a:t>
            </a:r>
            <a:r>
              <a:rPr lang="zh-CN" altLang="zh-CN" sz="2400" b="1" dirty="0">
                <a:latin typeface="仿宋" panose="02010609060101010101" pitchFamily="49" charset="-122"/>
                <a:ea typeface="仿宋" panose="02010609060101010101" pitchFamily="49" charset="-122"/>
              </a:rPr>
              <a:t>类的间接子类，一个</a:t>
            </a:r>
            <a:r>
              <a:rPr lang="en-US" altLang="zh-CN" sz="2400" b="1" dirty="0" err="1">
                <a:latin typeface="仿宋" panose="02010609060101010101" pitchFamily="49" charset="-122"/>
                <a:ea typeface="仿宋" panose="02010609060101010101" pitchFamily="49" charset="-122"/>
              </a:rPr>
              <a:t>JFrame</a:t>
            </a:r>
            <a:r>
              <a:rPr lang="zh-CN" altLang="zh-CN" sz="2400" b="1" dirty="0">
                <a:latin typeface="仿宋" panose="02010609060101010101" pitchFamily="49" charset="-122"/>
                <a:ea typeface="仿宋" panose="02010609060101010101" pitchFamily="49" charset="-122"/>
              </a:rPr>
              <a:t>对象显示出来后就是一个窗口，可以容纳其他组件。</a:t>
            </a:r>
            <a:endParaRPr lang="zh-CN" altLang="en-US" sz="2400" b="1" dirty="0">
              <a:latin typeface="仿宋" panose="02010609060101010101" pitchFamily="49" charset="-122"/>
              <a:ea typeface="仿宋" panose="02010609060101010101" pitchFamily="49" charset="-122"/>
            </a:endParaRPr>
          </a:p>
        </p:txBody>
      </p:sp>
      <p:graphicFrame>
        <p:nvGraphicFramePr>
          <p:cNvPr id="30" name="表格 29">
            <a:extLst>
              <a:ext uri="{FF2B5EF4-FFF2-40B4-BE49-F238E27FC236}">
                <a16:creationId xmlns:a16="http://schemas.microsoft.com/office/drawing/2014/main" id="{81A54A67-093F-48B6-866E-06B424243C85}"/>
              </a:ext>
            </a:extLst>
          </p:cNvPr>
          <p:cNvGraphicFramePr>
            <a:graphicFrameLocks noGrp="1"/>
          </p:cNvGraphicFramePr>
          <p:nvPr>
            <p:extLst>
              <p:ext uri="{D42A27DB-BD31-4B8C-83A1-F6EECF244321}">
                <p14:modId xmlns:p14="http://schemas.microsoft.com/office/powerpoint/2010/main" val="3912176247"/>
              </p:ext>
            </p:extLst>
          </p:nvPr>
        </p:nvGraphicFramePr>
        <p:xfrm>
          <a:off x="1375166" y="3641684"/>
          <a:ext cx="9525000" cy="2971800"/>
        </p:xfrm>
        <a:graphic>
          <a:graphicData uri="http://schemas.openxmlformats.org/drawingml/2006/table">
            <a:tbl>
              <a:tblPr>
                <a:tableStyleId>{16D9F66E-5EB9-4882-86FB-DCBF35E3C3E4}</a:tableStyleId>
              </a:tblPr>
              <a:tblGrid>
                <a:gridCol w="13716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4876800">
                  <a:extLst>
                    <a:ext uri="{9D8B030D-6E8A-4147-A177-3AD203B41FA5}">
                      <a16:colId xmlns:a16="http://schemas.microsoft.com/office/drawing/2014/main" val="20002"/>
                    </a:ext>
                  </a:extLst>
                </a:gridCol>
              </a:tblGrid>
              <a:tr h="457200">
                <a:tc>
                  <a:txBody>
                    <a:bodyPr/>
                    <a:lstStyle/>
                    <a:p>
                      <a:pPr algn="ctr"/>
                      <a:r>
                        <a:rPr lang="zh-CN" sz="2000" kern="100" dirty="0">
                          <a:latin typeface="仿宋" panose="02010609060101010101" pitchFamily="49" charset="-122"/>
                          <a:ea typeface="仿宋" panose="02010609060101010101" pitchFamily="49" charset="-122"/>
                        </a:rPr>
                        <a:t>返回类型</a:t>
                      </a:r>
                      <a:endParaRPr lang="zh-CN" sz="2000" kern="100" dirty="0">
                        <a:latin typeface="仿宋" panose="02010609060101010101" pitchFamily="49" charset="-122"/>
                        <a:ea typeface="仿宋" panose="02010609060101010101" pitchFamily="49" charset="-122"/>
                        <a:cs typeface="Times New Roman" pitchFamily="18" charset="0"/>
                      </a:endParaRPr>
                    </a:p>
                  </a:txBody>
                  <a:tcPr marL="68580" marR="68580" marT="0" marB="0" anchor="ctr">
                    <a:solidFill>
                      <a:srgbClr val="FFC000"/>
                    </a:solidFill>
                  </a:tcPr>
                </a:tc>
                <a:tc>
                  <a:txBody>
                    <a:bodyPr/>
                    <a:lstStyle/>
                    <a:p>
                      <a:pPr algn="ctr"/>
                      <a:r>
                        <a:rPr lang="zh-CN" sz="2000" kern="100" dirty="0">
                          <a:latin typeface="仿宋" panose="02010609060101010101" pitchFamily="49" charset="-122"/>
                          <a:ea typeface="仿宋" panose="02010609060101010101" pitchFamily="49" charset="-122"/>
                        </a:rPr>
                        <a:t>方法名</a:t>
                      </a:r>
                      <a:endParaRPr lang="zh-CN" sz="2000" kern="100" dirty="0">
                        <a:latin typeface="仿宋" panose="02010609060101010101" pitchFamily="49" charset="-122"/>
                        <a:ea typeface="仿宋" panose="02010609060101010101" pitchFamily="49" charset="-122"/>
                        <a:cs typeface="Times New Roman" pitchFamily="18" charset="0"/>
                      </a:endParaRPr>
                    </a:p>
                  </a:txBody>
                  <a:tcPr marL="68580" marR="68580" marT="0" marB="0" anchor="ctr">
                    <a:solidFill>
                      <a:srgbClr val="FFC000"/>
                    </a:solidFill>
                  </a:tcPr>
                </a:tc>
                <a:tc>
                  <a:txBody>
                    <a:bodyPr/>
                    <a:lstStyle/>
                    <a:p>
                      <a:pPr algn="ctr"/>
                      <a:r>
                        <a:rPr lang="zh-CN" sz="2000" kern="100" dirty="0">
                          <a:latin typeface="仿宋" panose="02010609060101010101" pitchFamily="49" charset="-122"/>
                          <a:ea typeface="仿宋" panose="02010609060101010101" pitchFamily="49" charset="-122"/>
                        </a:rPr>
                        <a:t>方法功能</a:t>
                      </a:r>
                      <a:endParaRPr lang="zh-CN" sz="2000" kern="100" dirty="0">
                        <a:latin typeface="仿宋" panose="02010609060101010101" pitchFamily="49" charset="-122"/>
                        <a:ea typeface="仿宋" panose="02010609060101010101" pitchFamily="49" charset="-122"/>
                        <a:cs typeface="Times New Roman" pitchFamily="18" charset="0"/>
                      </a:endParaRPr>
                    </a:p>
                  </a:txBody>
                  <a:tcPr marL="68580" marR="68580" marT="0" marB="0" anchor="ctr">
                    <a:solidFill>
                      <a:srgbClr val="FFC000"/>
                    </a:solidFill>
                  </a:tcPr>
                </a:tc>
                <a:extLst>
                  <a:ext uri="{0D108BD9-81ED-4DB2-BD59-A6C34878D82A}">
                    <a16:rowId xmlns:a16="http://schemas.microsoft.com/office/drawing/2014/main" val="10000"/>
                  </a:ext>
                </a:extLst>
              </a:tr>
              <a:tr h="457200">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kern="0" dirty="0">
                        <a:latin typeface="仿宋" panose="02010609060101010101" pitchFamily="49" charset="-122"/>
                        <a:ea typeface="仿宋" panose="02010609060101010101" pitchFamily="49" charset="-122"/>
                        <a:cs typeface="Times New Roman" pitchFamily="18" charset="0"/>
                      </a:endParaRPr>
                    </a:p>
                  </a:txBody>
                  <a:tcPr marL="68580" marR="68580" marT="0" marB="0" anchor="ctr"/>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err="1">
                          <a:latin typeface="仿宋" panose="02010609060101010101" pitchFamily="49" charset="-122"/>
                          <a:ea typeface="仿宋" panose="02010609060101010101" pitchFamily="49" charset="-122"/>
                        </a:rPr>
                        <a:t>JFrame</a:t>
                      </a:r>
                      <a:r>
                        <a:rPr lang="en-US" sz="2000" kern="0" dirty="0">
                          <a:latin typeface="仿宋" panose="02010609060101010101" pitchFamily="49" charset="-122"/>
                          <a:ea typeface="仿宋" panose="02010609060101010101" pitchFamily="49" charset="-122"/>
                        </a:rPr>
                        <a:t>()</a:t>
                      </a:r>
                      <a:endParaRPr lang="zh-CN" sz="2000" kern="100" dirty="0">
                        <a:latin typeface="仿宋" panose="02010609060101010101" pitchFamily="49" charset="-122"/>
                        <a:ea typeface="仿宋" panose="02010609060101010101" pitchFamily="49" charset="-122"/>
                        <a:cs typeface="Times New Roman" pitchFamily="18" charset="0"/>
                      </a:endParaRPr>
                    </a:p>
                  </a:txBody>
                  <a:tcPr marL="68580" marR="68580" marT="0" marB="0" anchor="ctr"/>
                </a:tc>
                <a:tc>
                  <a:txBody>
                    <a:bodyPr/>
                    <a:lstStyle/>
                    <a:p>
                      <a:r>
                        <a:rPr lang="zh-CN" sz="2000" kern="100" dirty="0">
                          <a:latin typeface="仿宋" panose="02010609060101010101" pitchFamily="49" charset="-122"/>
                          <a:ea typeface="仿宋" panose="02010609060101010101" pitchFamily="49" charset="-122"/>
                        </a:rPr>
                        <a:t>构造一个初始时不可见的窗口</a:t>
                      </a:r>
                      <a:endParaRPr lang="zh-CN" sz="2000" kern="100" dirty="0">
                        <a:latin typeface="仿宋" panose="02010609060101010101" pitchFamily="49" charset="-122"/>
                        <a:ea typeface="仿宋" panose="02010609060101010101" pitchFamily="49" charset="-122"/>
                        <a:cs typeface="Times New Roman" pitchFamily="18" charset="0"/>
                      </a:endParaRPr>
                    </a:p>
                  </a:txBody>
                  <a:tcPr marL="68580" marR="68580" marT="0" marB="0" anchor="ctr"/>
                </a:tc>
                <a:extLst>
                  <a:ext uri="{0D108BD9-81ED-4DB2-BD59-A6C34878D82A}">
                    <a16:rowId xmlns:a16="http://schemas.microsoft.com/office/drawing/2014/main" val="10001"/>
                  </a:ext>
                </a:extLst>
              </a:tr>
              <a:tr h="685800">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kern="0">
                        <a:latin typeface="仿宋" panose="02010609060101010101" pitchFamily="49" charset="-122"/>
                        <a:ea typeface="仿宋" panose="02010609060101010101" pitchFamily="49" charset="-122"/>
                        <a:cs typeface="Times New Roman" pitchFamily="18" charset="0"/>
                      </a:endParaRPr>
                    </a:p>
                  </a:txBody>
                  <a:tcPr marL="68580" marR="68580" marT="0" marB="0" anchor="ctr"/>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err="1">
                          <a:latin typeface="仿宋" panose="02010609060101010101" pitchFamily="49" charset="-122"/>
                          <a:ea typeface="仿宋" panose="02010609060101010101" pitchFamily="49" charset="-122"/>
                        </a:rPr>
                        <a:t>JFrame</a:t>
                      </a:r>
                      <a:r>
                        <a:rPr lang="en-US" sz="2000" kern="0" dirty="0">
                          <a:latin typeface="仿宋" panose="02010609060101010101" pitchFamily="49" charset="-122"/>
                          <a:ea typeface="仿宋" panose="02010609060101010101" pitchFamily="49" charset="-122"/>
                        </a:rPr>
                        <a:t>(String title)</a:t>
                      </a:r>
                      <a:endParaRPr lang="zh-CN" sz="2000" kern="100" dirty="0">
                        <a:latin typeface="仿宋" panose="02010609060101010101" pitchFamily="49" charset="-122"/>
                        <a:ea typeface="仿宋" panose="02010609060101010101" pitchFamily="49" charset="-122"/>
                        <a:cs typeface="Times New Roman" pitchFamily="18" charset="0"/>
                      </a:endParaRPr>
                    </a:p>
                  </a:txBody>
                  <a:tcPr marL="68580" marR="68580" marT="0" marB="0" anchor="ctr"/>
                </a:tc>
                <a:tc>
                  <a:txBody>
                    <a:bodyPr/>
                    <a:lstStyle/>
                    <a:p>
                      <a:r>
                        <a:rPr lang="zh-CN" sz="2000" kern="100" dirty="0">
                          <a:latin typeface="仿宋" panose="02010609060101010101" pitchFamily="49" charset="-122"/>
                          <a:ea typeface="仿宋" panose="02010609060101010101" pitchFamily="49" charset="-122"/>
                        </a:rPr>
                        <a:t>创建一个初始不可见的、指定标题的窗口</a:t>
                      </a:r>
                      <a:endParaRPr lang="zh-CN" sz="2000" kern="100" dirty="0">
                        <a:latin typeface="仿宋" panose="02010609060101010101" pitchFamily="49" charset="-122"/>
                        <a:ea typeface="仿宋" panose="02010609060101010101" pitchFamily="49" charset="-122"/>
                        <a:cs typeface="Times New Roman" pitchFamily="18" charset="0"/>
                      </a:endParaRPr>
                    </a:p>
                  </a:txBody>
                  <a:tcPr marL="68580" marR="68580" marT="0" marB="0" anchor="ctr"/>
                </a:tc>
                <a:extLst>
                  <a:ext uri="{0D108BD9-81ED-4DB2-BD59-A6C34878D82A}">
                    <a16:rowId xmlns:a16="http://schemas.microsoft.com/office/drawing/2014/main" val="10002"/>
                  </a:ext>
                </a:extLst>
              </a:tr>
              <a:tr h="0">
                <a:tc>
                  <a:txBody>
                    <a:bodyPr/>
                    <a:lstStyle/>
                    <a:p>
                      <a:r>
                        <a:rPr lang="en-US" sz="2000" kern="100">
                          <a:latin typeface="仿宋" panose="02010609060101010101" pitchFamily="49" charset="-122"/>
                          <a:ea typeface="仿宋" panose="02010609060101010101" pitchFamily="49" charset="-122"/>
                        </a:rPr>
                        <a:t>void</a:t>
                      </a:r>
                      <a:endParaRPr lang="zh-CN" sz="2000" kern="100">
                        <a:latin typeface="仿宋" panose="02010609060101010101" pitchFamily="49" charset="-122"/>
                        <a:ea typeface="仿宋" panose="02010609060101010101" pitchFamily="49" charset="-122"/>
                        <a:cs typeface="Times New Roman" pitchFamily="18" charset="0"/>
                      </a:endParaRPr>
                    </a:p>
                  </a:txBody>
                  <a:tcPr marL="68580" marR="68580" marT="0" marB="0" anchor="ctr"/>
                </a:tc>
                <a:tc>
                  <a:txBody>
                    <a:bodyPr/>
                    <a:lstStyle/>
                    <a:p>
                      <a:r>
                        <a:rPr lang="en-US" sz="2000" kern="100">
                          <a:latin typeface="仿宋" panose="02010609060101010101" pitchFamily="49" charset="-122"/>
                          <a:ea typeface="仿宋" panose="02010609060101010101" pitchFamily="49" charset="-122"/>
                        </a:rPr>
                        <a:t>setTitle(String title)</a:t>
                      </a:r>
                      <a:endParaRPr lang="zh-CN" sz="2000" kern="100">
                        <a:latin typeface="仿宋" panose="02010609060101010101" pitchFamily="49" charset="-122"/>
                        <a:ea typeface="仿宋" panose="02010609060101010101" pitchFamily="49" charset="-122"/>
                        <a:cs typeface="Times New Roman" pitchFamily="18" charset="0"/>
                      </a:endParaRPr>
                    </a:p>
                  </a:txBody>
                  <a:tcPr marL="68580" marR="68580" marT="0" marB="0" anchor="ctr"/>
                </a:tc>
                <a:tc>
                  <a:txBody>
                    <a:bodyPr/>
                    <a:lstStyle/>
                    <a:p>
                      <a:r>
                        <a:rPr lang="zh-CN" sz="2000" kern="100" dirty="0">
                          <a:latin typeface="仿宋" panose="02010609060101010101" pitchFamily="49" charset="-122"/>
                          <a:ea typeface="仿宋" panose="02010609060101010101" pitchFamily="49" charset="-122"/>
                        </a:rPr>
                        <a:t>设置窗口标题栏的内容</a:t>
                      </a:r>
                      <a:endParaRPr lang="zh-CN" sz="2000" kern="100" dirty="0">
                        <a:latin typeface="仿宋" panose="02010609060101010101" pitchFamily="49" charset="-122"/>
                        <a:ea typeface="仿宋" panose="02010609060101010101" pitchFamily="49" charset="-122"/>
                        <a:cs typeface="Times New Roman" pitchFamily="18" charset="0"/>
                      </a:endParaRPr>
                    </a:p>
                  </a:txBody>
                  <a:tcPr marL="68580" marR="68580" marT="0" marB="0" anchor="ctr"/>
                </a:tc>
                <a:extLst>
                  <a:ext uri="{0D108BD9-81ED-4DB2-BD59-A6C34878D82A}">
                    <a16:rowId xmlns:a16="http://schemas.microsoft.com/office/drawing/2014/main" val="10003"/>
                  </a:ext>
                </a:extLst>
              </a:tr>
              <a:tr h="381000">
                <a:tc>
                  <a:txBody>
                    <a:bodyPr/>
                    <a:lstStyle/>
                    <a:p>
                      <a:r>
                        <a:rPr lang="en-US" sz="2000" kern="100">
                          <a:latin typeface="仿宋" panose="02010609060101010101" pitchFamily="49" charset="-122"/>
                          <a:ea typeface="仿宋" panose="02010609060101010101" pitchFamily="49" charset="-122"/>
                        </a:rPr>
                        <a:t>void</a:t>
                      </a:r>
                      <a:endParaRPr lang="zh-CN" sz="2000" kern="100">
                        <a:latin typeface="仿宋" panose="02010609060101010101" pitchFamily="49" charset="-122"/>
                        <a:ea typeface="仿宋" panose="02010609060101010101" pitchFamily="49" charset="-122"/>
                        <a:cs typeface="Times New Roman" pitchFamily="18" charset="0"/>
                      </a:endParaRPr>
                    </a:p>
                  </a:txBody>
                  <a:tcPr marL="68580" marR="68580" marT="0" marB="0" anchor="ctr"/>
                </a:tc>
                <a:tc>
                  <a:txBody>
                    <a:bodyPr/>
                    <a:lstStyle/>
                    <a:p>
                      <a:r>
                        <a:rPr lang="en-US" sz="2000" kern="100" dirty="0" err="1">
                          <a:latin typeface="仿宋" panose="02010609060101010101" pitchFamily="49" charset="-122"/>
                          <a:ea typeface="仿宋" panose="02010609060101010101" pitchFamily="49" charset="-122"/>
                        </a:rPr>
                        <a:t>setSize</a:t>
                      </a:r>
                      <a:r>
                        <a:rPr lang="en-US" sz="2000" kern="100" dirty="0">
                          <a:latin typeface="仿宋" panose="02010609060101010101" pitchFamily="49" charset="-122"/>
                          <a:ea typeface="仿宋" panose="02010609060101010101" pitchFamily="49" charset="-122"/>
                        </a:rPr>
                        <a:t>(</a:t>
                      </a:r>
                      <a:r>
                        <a:rPr lang="en-US" sz="2000" kern="100" dirty="0" err="1">
                          <a:latin typeface="仿宋" panose="02010609060101010101" pitchFamily="49" charset="-122"/>
                          <a:ea typeface="仿宋" panose="02010609060101010101" pitchFamily="49" charset="-122"/>
                        </a:rPr>
                        <a:t>int</a:t>
                      </a:r>
                      <a:r>
                        <a:rPr lang="en-US" sz="2000" kern="100" dirty="0">
                          <a:latin typeface="仿宋" panose="02010609060101010101" pitchFamily="49" charset="-122"/>
                          <a:ea typeface="仿宋" panose="02010609060101010101" pitchFamily="49" charset="-122"/>
                        </a:rPr>
                        <a:t> </a:t>
                      </a:r>
                      <a:r>
                        <a:rPr lang="en-US" sz="2000" kern="100" dirty="0" err="1">
                          <a:latin typeface="仿宋" panose="02010609060101010101" pitchFamily="49" charset="-122"/>
                          <a:ea typeface="仿宋" panose="02010609060101010101" pitchFamily="49" charset="-122"/>
                        </a:rPr>
                        <a:t>width,int</a:t>
                      </a:r>
                      <a:r>
                        <a:rPr lang="en-US" sz="2000" kern="100" dirty="0">
                          <a:latin typeface="仿宋" panose="02010609060101010101" pitchFamily="49" charset="-122"/>
                          <a:ea typeface="仿宋" panose="02010609060101010101" pitchFamily="49" charset="-122"/>
                        </a:rPr>
                        <a:t> height)</a:t>
                      </a:r>
                      <a:endParaRPr lang="zh-CN" sz="2000" kern="100" dirty="0">
                        <a:latin typeface="仿宋" panose="02010609060101010101" pitchFamily="49" charset="-122"/>
                        <a:ea typeface="仿宋" panose="02010609060101010101" pitchFamily="49" charset="-122"/>
                        <a:cs typeface="Times New Roman" pitchFamily="18" charset="0"/>
                      </a:endParaRPr>
                    </a:p>
                  </a:txBody>
                  <a:tcPr marL="68580" marR="68580" marT="0" marB="0" anchor="ctr"/>
                </a:tc>
                <a:tc>
                  <a:txBody>
                    <a:bodyPr/>
                    <a:lstStyle/>
                    <a:p>
                      <a:r>
                        <a:rPr lang="zh-CN" sz="2000" kern="100" dirty="0">
                          <a:latin typeface="仿宋" panose="02010609060101010101" pitchFamily="49" charset="-122"/>
                          <a:ea typeface="仿宋" panose="02010609060101010101" pitchFamily="49" charset="-122"/>
                        </a:rPr>
                        <a:t>设置窗口的大小</a:t>
                      </a:r>
                      <a:endParaRPr lang="zh-CN" sz="2000" kern="100" dirty="0">
                        <a:latin typeface="仿宋" panose="02010609060101010101" pitchFamily="49" charset="-122"/>
                        <a:ea typeface="仿宋" panose="02010609060101010101" pitchFamily="49" charset="-122"/>
                        <a:cs typeface="Times New Roman" pitchFamily="18" charset="0"/>
                      </a:endParaRPr>
                    </a:p>
                  </a:txBody>
                  <a:tcPr marL="68580" marR="68580" marT="0" marB="0" anchor="ctr"/>
                </a:tc>
                <a:extLst>
                  <a:ext uri="{0D108BD9-81ED-4DB2-BD59-A6C34878D82A}">
                    <a16:rowId xmlns:a16="http://schemas.microsoft.com/office/drawing/2014/main" val="10004"/>
                  </a:ext>
                </a:extLst>
              </a:tr>
              <a:tr h="457200">
                <a:tc>
                  <a:txBody>
                    <a:bodyPr/>
                    <a:lstStyle/>
                    <a:p>
                      <a:r>
                        <a:rPr lang="en-US" sz="2000" kern="100">
                          <a:latin typeface="仿宋" panose="02010609060101010101" pitchFamily="49" charset="-122"/>
                          <a:ea typeface="仿宋" panose="02010609060101010101" pitchFamily="49" charset="-122"/>
                        </a:rPr>
                        <a:t>void</a:t>
                      </a:r>
                      <a:endParaRPr lang="zh-CN" sz="2000" kern="100">
                        <a:latin typeface="仿宋" panose="02010609060101010101" pitchFamily="49" charset="-122"/>
                        <a:ea typeface="仿宋" panose="02010609060101010101" pitchFamily="49" charset="-122"/>
                        <a:cs typeface="Times New Roman" pitchFamily="18" charset="0"/>
                      </a:endParaRPr>
                    </a:p>
                  </a:txBody>
                  <a:tcPr marL="68580" marR="68580" marT="0" marB="0" anchor="ctr"/>
                </a:tc>
                <a:tc>
                  <a:txBody>
                    <a:bodyPr/>
                    <a:lstStyle/>
                    <a:p>
                      <a:r>
                        <a:rPr lang="en-US" sz="2000" kern="100" dirty="0" err="1">
                          <a:latin typeface="仿宋" panose="02010609060101010101" pitchFamily="49" charset="-122"/>
                          <a:ea typeface="仿宋" panose="02010609060101010101" pitchFamily="49" charset="-122"/>
                        </a:rPr>
                        <a:t>setRisizable</a:t>
                      </a:r>
                      <a:r>
                        <a:rPr lang="en-US" sz="2000" kern="100" dirty="0">
                          <a:latin typeface="仿宋" panose="02010609060101010101" pitchFamily="49" charset="-122"/>
                          <a:ea typeface="仿宋" panose="02010609060101010101" pitchFamily="49" charset="-122"/>
                        </a:rPr>
                        <a:t>(</a:t>
                      </a:r>
                      <a:r>
                        <a:rPr lang="en-US" sz="2000" kern="100" dirty="0" err="1">
                          <a:latin typeface="仿宋" panose="02010609060101010101" pitchFamily="49" charset="-122"/>
                          <a:ea typeface="仿宋" panose="02010609060101010101" pitchFamily="49" charset="-122"/>
                        </a:rPr>
                        <a:t>boolean</a:t>
                      </a:r>
                      <a:r>
                        <a:rPr lang="en-US" sz="2000" kern="100" dirty="0">
                          <a:latin typeface="仿宋" panose="02010609060101010101" pitchFamily="49" charset="-122"/>
                          <a:ea typeface="仿宋" panose="02010609060101010101" pitchFamily="49" charset="-122"/>
                        </a:rPr>
                        <a:t> r)</a:t>
                      </a:r>
                      <a:endParaRPr lang="zh-CN" sz="2000" kern="100" dirty="0">
                        <a:latin typeface="仿宋" panose="02010609060101010101" pitchFamily="49" charset="-122"/>
                        <a:ea typeface="仿宋" panose="02010609060101010101" pitchFamily="49" charset="-122"/>
                        <a:cs typeface="Times New Roman" pitchFamily="18" charset="0"/>
                      </a:endParaRPr>
                    </a:p>
                  </a:txBody>
                  <a:tcPr marL="68580" marR="68580" marT="0" marB="0" anchor="ctr"/>
                </a:tc>
                <a:tc>
                  <a:txBody>
                    <a:bodyPr/>
                    <a:lstStyle/>
                    <a:p>
                      <a:r>
                        <a:rPr lang="zh-CN" sz="2000" kern="100" dirty="0">
                          <a:latin typeface="仿宋" panose="02010609060101010101" pitchFamily="49" charset="-122"/>
                          <a:ea typeface="仿宋" panose="02010609060101010101" pitchFamily="49" charset="-122"/>
                        </a:rPr>
                        <a:t>设置是否可以改变窗口大小</a:t>
                      </a:r>
                      <a:endParaRPr lang="zh-CN" sz="2000" kern="100" dirty="0">
                        <a:latin typeface="仿宋" panose="02010609060101010101" pitchFamily="49" charset="-122"/>
                        <a:ea typeface="仿宋" panose="02010609060101010101" pitchFamily="49" charset="-122"/>
                        <a:cs typeface="Times New Roman" pitchFamily="18" charset="0"/>
                      </a:endParaRPr>
                    </a:p>
                  </a:txBody>
                  <a:tcPr marL="68580" marR="68580" marT="0" marB="0" anchor="ctr"/>
                </a:tc>
                <a:extLst>
                  <a:ext uri="{0D108BD9-81ED-4DB2-BD59-A6C34878D82A}">
                    <a16:rowId xmlns:a16="http://schemas.microsoft.com/office/drawing/2014/main" val="10005"/>
                  </a:ext>
                </a:extLst>
              </a:tr>
            </a:tbl>
          </a:graphicData>
        </a:graphic>
      </p:graphicFrame>
      <p:sp>
        <p:nvSpPr>
          <p:cNvPr id="31" name="Rectangle 1">
            <a:extLst>
              <a:ext uri="{FF2B5EF4-FFF2-40B4-BE49-F238E27FC236}">
                <a16:creationId xmlns:a16="http://schemas.microsoft.com/office/drawing/2014/main" id="{7BE78C49-607A-415B-854E-C0D294BFFAA1}"/>
              </a:ext>
            </a:extLst>
          </p:cNvPr>
          <p:cNvSpPr>
            <a:spLocks noChangeArrowheads="1"/>
          </p:cNvSpPr>
          <p:nvPr/>
        </p:nvSpPr>
        <p:spPr bwMode="auto">
          <a:xfrm>
            <a:off x="4572968" y="3162274"/>
            <a:ext cx="2954655" cy="32316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b="1" i="0" u="none" strike="noStrike" cap="none" normalizeH="0" baseline="0" dirty="0">
                <a:ln>
                  <a:noFill/>
                </a:ln>
                <a:effectLst/>
                <a:latin typeface="仿宋" panose="02010609060101010101" pitchFamily="49" charset="-122"/>
                <a:ea typeface="仿宋" panose="02010609060101010101" pitchFamily="49" charset="-122"/>
                <a:cs typeface="Times New Roman" pitchFamily="18" charset="0"/>
              </a:rPr>
              <a:t>表</a:t>
            </a:r>
            <a:r>
              <a:rPr kumimoji="0" lang="en-US" altLang="zh-CN" b="1" i="0" u="none" strike="noStrike" cap="none" normalizeH="0" baseline="0" dirty="0">
                <a:ln>
                  <a:noFill/>
                </a:ln>
                <a:effectLst/>
                <a:latin typeface="仿宋" panose="02010609060101010101" pitchFamily="49" charset="-122"/>
                <a:ea typeface="仿宋" panose="02010609060101010101" pitchFamily="49" charset="-122"/>
                <a:cs typeface="Times New Roman" pitchFamily="18" charset="0"/>
              </a:rPr>
              <a:t>8.5 </a:t>
            </a:r>
            <a:r>
              <a:rPr kumimoji="0" lang="en-US" altLang="zh-CN" b="1" i="0" u="none" strike="noStrike" cap="none" normalizeH="0" baseline="0" dirty="0" err="1">
                <a:ln>
                  <a:noFill/>
                </a:ln>
                <a:effectLst/>
                <a:latin typeface="仿宋" panose="02010609060101010101" pitchFamily="49" charset="-122"/>
                <a:ea typeface="仿宋" panose="02010609060101010101" pitchFamily="49" charset="-122"/>
                <a:cs typeface="Times New Roman" pitchFamily="18" charset="0"/>
              </a:rPr>
              <a:t>JFrame</a:t>
            </a:r>
            <a:r>
              <a:rPr kumimoji="0" lang="zh-CN" altLang="en-US" b="1" i="0" u="none" strike="noStrike" cap="none" normalizeH="0" baseline="0" dirty="0">
                <a:ln>
                  <a:noFill/>
                </a:ln>
                <a:effectLst/>
                <a:latin typeface="仿宋" panose="02010609060101010101" pitchFamily="49" charset="-122"/>
                <a:ea typeface="仿宋" panose="02010609060101010101" pitchFamily="49" charset="-122"/>
                <a:cs typeface="Times New Roman" pitchFamily="18" charset="0"/>
              </a:rPr>
              <a:t>类的常用方法</a:t>
            </a:r>
            <a:endParaRPr kumimoji="0" lang="zh-CN" altLang="en-US" b="1" i="0" u="none" strike="noStrike" cap="none" normalizeH="0" baseline="0" dirty="0">
              <a:ln>
                <a:noFill/>
              </a:ln>
              <a:effectLst/>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6656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wipe(right)">
                                      <p:cBhvr>
                                        <p:cTn id="11" dur="500"/>
                                        <p:tgtEl>
                                          <p:spTgt spid="53"/>
                                        </p:tgtEl>
                                      </p:cBhvr>
                                    </p:animEffect>
                                  </p:childTnLst>
                                </p:cTn>
                              </p:par>
                            </p:childTnLst>
                          </p:cTn>
                        </p:par>
                        <p:par>
                          <p:cTn id="12" fill="hold">
                            <p:stCondLst>
                              <p:cond delay="1000"/>
                            </p:stCondLst>
                            <p:childTnLst>
                              <p:par>
                                <p:cTn id="13" presetID="2" presetClass="entr" presetSubtype="9"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0-#ppt_w/2"/>
                                          </p:val>
                                        </p:tav>
                                        <p:tav tm="100000">
                                          <p:val>
                                            <p:strVal val="#ppt_x"/>
                                          </p:val>
                                        </p:tav>
                                      </p:tavLst>
                                    </p:anim>
                                    <p:anim calcmode="lin" valueType="num">
                                      <p:cBhvr additive="base">
                                        <p:cTn id="16"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1000" fill="hold"/>
                                        <p:tgtEl>
                                          <p:spTgt spid="31"/>
                                        </p:tgtEl>
                                        <p:attrNameLst>
                                          <p:attrName>ppt_w</p:attrName>
                                        </p:attrNameLst>
                                      </p:cBhvr>
                                      <p:tavLst>
                                        <p:tav tm="0">
                                          <p:val>
                                            <p:fltVal val="0"/>
                                          </p:val>
                                        </p:tav>
                                        <p:tav tm="100000">
                                          <p:val>
                                            <p:strVal val="#ppt_w"/>
                                          </p:val>
                                        </p:tav>
                                      </p:tavLst>
                                    </p:anim>
                                    <p:anim calcmode="lin" valueType="num">
                                      <p:cBhvr>
                                        <p:cTn id="22" dur="1000" fill="hold"/>
                                        <p:tgtEl>
                                          <p:spTgt spid="31"/>
                                        </p:tgtEl>
                                        <p:attrNameLst>
                                          <p:attrName>ppt_h</p:attrName>
                                        </p:attrNameLst>
                                      </p:cBhvr>
                                      <p:tavLst>
                                        <p:tav tm="0">
                                          <p:val>
                                            <p:fltVal val="0"/>
                                          </p:val>
                                        </p:tav>
                                        <p:tav tm="100000">
                                          <p:val>
                                            <p:strVal val="#ppt_h"/>
                                          </p:val>
                                        </p:tav>
                                      </p:tavLst>
                                    </p:anim>
                                    <p:anim calcmode="lin" valueType="num">
                                      <p:cBhvr>
                                        <p:cTn id="23" dur="1000" fill="hold"/>
                                        <p:tgtEl>
                                          <p:spTgt spid="31"/>
                                        </p:tgtEl>
                                        <p:attrNameLst>
                                          <p:attrName>style.rotation</p:attrName>
                                        </p:attrNameLst>
                                      </p:cBhvr>
                                      <p:tavLst>
                                        <p:tav tm="0">
                                          <p:val>
                                            <p:fltVal val="90"/>
                                          </p:val>
                                        </p:tav>
                                        <p:tav tm="100000">
                                          <p:val>
                                            <p:fltVal val="0"/>
                                          </p:val>
                                        </p:tav>
                                      </p:tavLst>
                                    </p:anim>
                                    <p:animEffect transition="in" filter="fade">
                                      <p:cBhvr>
                                        <p:cTn id="24" dur="1000"/>
                                        <p:tgtEl>
                                          <p:spTgt spid="31"/>
                                        </p:tgtEl>
                                      </p:cBhvr>
                                    </p:animEffect>
                                  </p:childTnLst>
                                </p:cTn>
                              </p:par>
                              <p:par>
                                <p:cTn id="25" presetID="3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p:cTn id="27" dur="1000" fill="hold"/>
                                        <p:tgtEl>
                                          <p:spTgt spid="30"/>
                                        </p:tgtEl>
                                        <p:attrNameLst>
                                          <p:attrName>ppt_w</p:attrName>
                                        </p:attrNameLst>
                                      </p:cBhvr>
                                      <p:tavLst>
                                        <p:tav tm="0">
                                          <p:val>
                                            <p:fltVal val="0"/>
                                          </p:val>
                                        </p:tav>
                                        <p:tav tm="100000">
                                          <p:val>
                                            <p:strVal val="#ppt_w"/>
                                          </p:val>
                                        </p:tav>
                                      </p:tavLst>
                                    </p:anim>
                                    <p:anim calcmode="lin" valueType="num">
                                      <p:cBhvr>
                                        <p:cTn id="28" dur="1000" fill="hold"/>
                                        <p:tgtEl>
                                          <p:spTgt spid="30"/>
                                        </p:tgtEl>
                                        <p:attrNameLst>
                                          <p:attrName>ppt_h</p:attrName>
                                        </p:attrNameLst>
                                      </p:cBhvr>
                                      <p:tavLst>
                                        <p:tav tm="0">
                                          <p:val>
                                            <p:fltVal val="0"/>
                                          </p:val>
                                        </p:tav>
                                        <p:tav tm="100000">
                                          <p:val>
                                            <p:strVal val="#ppt_h"/>
                                          </p:val>
                                        </p:tav>
                                      </p:tavLst>
                                    </p:anim>
                                    <p:anim calcmode="lin" valueType="num">
                                      <p:cBhvr>
                                        <p:cTn id="29" dur="1000" fill="hold"/>
                                        <p:tgtEl>
                                          <p:spTgt spid="30"/>
                                        </p:tgtEl>
                                        <p:attrNameLst>
                                          <p:attrName>style.rotation</p:attrName>
                                        </p:attrNameLst>
                                      </p:cBhvr>
                                      <p:tavLst>
                                        <p:tav tm="0">
                                          <p:val>
                                            <p:fltVal val="90"/>
                                          </p:val>
                                        </p:tav>
                                        <p:tav tm="100000">
                                          <p:val>
                                            <p:fltVal val="0"/>
                                          </p:val>
                                        </p:tav>
                                      </p:tavLst>
                                    </p:anim>
                                    <p:animEffect transition="in" filter="fade">
                                      <p:cBhvr>
                                        <p:cTn id="30"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9" grpId="0"/>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Swing</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组件</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1. </a:t>
              </a:r>
              <a:r>
                <a:rPr lang="en-US" altLang="zh-CN" sz="2400" b="1" dirty="0" err="1">
                  <a:solidFill>
                    <a:schemeClr val="tx1"/>
                  </a:solidFill>
                  <a:latin typeface="仿宋" panose="02010609060101010101" pitchFamily="49" charset="-122"/>
                  <a:ea typeface="仿宋" panose="02010609060101010101" pitchFamily="49" charset="-122"/>
                </a:rPr>
                <a:t>JFrame</a:t>
              </a:r>
              <a:r>
                <a:rPr lang="zh-CN" altLang="en-US" sz="2400" b="1" dirty="0">
                  <a:solidFill>
                    <a:schemeClr val="tx1"/>
                  </a:solidFill>
                  <a:latin typeface="仿宋" panose="02010609060101010101" pitchFamily="49" charset="-122"/>
                  <a:ea typeface="仿宋" panose="02010609060101010101" pitchFamily="49" charset="-122"/>
                </a:rPr>
                <a:t>类</a:t>
              </a: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grpSp>
        <p:nvGrpSpPr>
          <p:cNvPr id="53" name="组合 52">
            <a:extLst>
              <a:ext uri="{FF2B5EF4-FFF2-40B4-BE49-F238E27FC236}">
                <a16:creationId xmlns:a16="http://schemas.microsoft.com/office/drawing/2014/main" id="{5B8C44D3-D59D-4F47-92EE-563A443465EC}"/>
              </a:ext>
            </a:extLst>
          </p:cNvPr>
          <p:cNvGrpSpPr/>
          <p:nvPr/>
        </p:nvGrpSpPr>
        <p:grpSpPr>
          <a:xfrm flipH="1">
            <a:off x="7001965" y="5379375"/>
            <a:ext cx="5074664" cy="1304107"/>
            <a:chOff x="897607" y="5097000"/>
            <a:chExt cx="5075839" cy="1304409"/>
          </a:xfrm>
        </p:grpSpPr>
        <p:sp>
          <p:nvSpPr>
            <p:cNvPr id="55" name="矩形 54">
              <a:extLst>
                <a:ext uri="{FF2B5EF4-FFF2-40B4-BE49-F238E27FC236}">
                  <a16:creationId xmlns:a16="http://schemas.microsoft.com/office/drawing/2014/main" id="{7A3BB083-713C-40CA-8A1E-9F64EA10596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6" name="矩形 55">
              <a:extLst>
                <a:ext uri="{FF2B5EF4-FFF2-40B4-BE49-F238E27FC236}">
                  <a16:creationId xmlns:a16="http://schemas.microsoft.com/office/drawing/2014/main" id="{AD4A6898-8FA9-4CF5-A93C-D455149F8A8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7" name="矩形 56">
              <a:extLst>
                <a:ext uri="{FF2B5EF4-FFF2-40B4-BE49-F238E27FC236}">
                  <a16:creationId xmlns:a16="http://schemas.microsoft.com/office/drawing/2014/main" id="{F2F66149-FE66-47BC-9B35-D3F24A8C4C3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8" name="矩形 57">
              <a:extLst>
                <a:ext uri="{FF2B5EF4-FFF2-40B4-BE49-F238E27FC236}">
                  <a16:creationId xmlns:a16="http://schemas.microsoft.com/office/drawing/2014/main" id="{5AD52F01-E0FC-4A6E-B645-A0E4FCB86D0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9" name="矩形 58">
              <a:extLst>
                <a:ext uri="{FF2B5EF4-FFF2-40B4-BE49-F238E27FC236}">
                  <a16:creationId xmlns:a16="http://schemas.microsoft.com/office/drawing/2014/main" id="{FC4F8056-DD3D-4DA4-9A72-ECB41BB131EC}"/>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0" name="矩形 59">
              <a:extLst>
                <a:ext uri="{FF2B5EF4-FFF2-40B4-BE49-F238E27FC236}">
                  <a16:creationId xmlns:a16="http://schemas.microsoft.com/office/drawing/2014/main" id="{23A0C95F-D685-414F-91C6-07EF181142E0}"/>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1" name="矩形 60">
              <a:extLst>
                <a:ext uri="{FF2B5EF4-FFF2-40B4-BE49-F238E27FC236}">
                  <a16:creationId xmlns:a16="http://schemas.microsoft.com/office/drawing/2014/main" id="{DACAF166-F5BF-4ADD-A481-467091BB871C}"/>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2" name="矩形 61">
              <a:extLst>
                <a:ext uri="{FF2B5EF4-FFF2-40B4-BE49-F238E27FC236}">
                  <a16:creationId xmlns:a16="http://schemas.microsoft.com/office/drawing/2014/main" id="{323A1EC6-6BFA-41DB-B85E-ECBA25DE9A49}"/>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3" name="矩形 62">
              <a:extLst>
                <a:ext uri="{FF2B5EF4-FFF2-40B4-BE49-F238E27FC236}">
                  <a16:creationId xmlns:a16="http://schemas.microsoft.com/office/drawing/2014/main" id="{DD1F68C1-09B5-4BD7-9E09-25016E5F449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4" name="矩形 63">
              <a:extLst>
                <a:ext uri="{FF2B5EF4-FFF2-40B4-BE49-F238E27FC236}">
                  <a16:creationId xmlns:a16="http://schemas.microsoft.com/office/drawing/2014/main" id="{A2A63C92-95AA-4D18-99E0-B0B55CCF58B5}"/>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5" name="矩形 64">
              <a:extLst>
                <a:ext uri="{FF2B5EF4-FFF2-40B4-BE49-F238E27FC236}">
                  <a16:creationId xmlns:a16="http://schemas.microsoft.com/office/drawing/2014/main" id="{B9AF3E35-EBEB-4F62-B517-2BEA8AF02911}"/>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6" name="矩形 65">
              <a:extLst>
                <a:ext uri="{FF2B5EF4-FFF2-40B4-BE49-F238E27FC236}">
                  <a16:creationId xmlns:a16="http://schemas.microsoft.com/office/drawing/2014/main" id="{CE8AB21C-1E1D-41DE-AAF2-5B8AA718DA20}"/>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7" name="矩形 66">
              <a:extLst>
                <a:ext uri="{FF2B5EF4-FFF2-40B4-BE49-F238E27FC236}">
                  <a16:creationId xmlns:a16="http://schemas.microsoft.com/office/drawing/2014/main" id="{CFB46441-0C72-4AAA-AC68-D3600298C8D2}"/>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8" name="矩形 67">
              <a:extLst>
                <a:ext uri="{FF2B5EF4-FFF2-40B4-BE49-F238E27FC236}">
                  <a16:creationId xmlns:a16="http://schemas.microsoft.com/office/drawing/2014/main" id="{6D175B17-49B9-4CD9-8CC9-23C001A8A429}"/>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9" name="矩形 68">
              <a:extLst>
                <a:ext uri="{FF2B5EF4-FFF2-40B4-BE49-F238E27FC236}">
                  <a16:creationId xmlns:a16="http://schemas.microsoft.com/office/drawing/2014/main" id="{C4FCD49F-FB62-42BF-A0CA-2394E4C88F7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70" name="矩形 69">
              <a:extLst>
                <a:ext uri="{FF2B5EF4-FFF2-40B4-BE49-F238E27FC236}">
                  <a16:creationId xmlns:a16="http://schemas.microsoft.com/office/drawing/2014/main" id="{86C7D08F-9152-44AE-9B31-C655C1A9936D}"/>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lumMod val="85000"/>
                  </a:schemeClr>
                </a:solidFill>
                <a:latin typeface="仿宋" panose="02010609060101010101" pitchFamily="49" charset="-122"/>
                <a:ea typeface="仿宋" panose="02010609060101010101" pitchFamily="49" charset="-122"/>
              </a:endParaRPr>
            </a:p>
          </p:txBody>
        </p:sp>
      </p:grpSp>
      <p:graphicFrame>
        <p:nvGraphicFramePr>
          <p:cNvPr id="32" name="表格 31">
            <a:extLst>
              <a:ext uri="{FF2B5EF4-FFF2-40B4-BE49-F238E27FC236}">
                <a16:creationId xmlns:a16="http://schemas.microsoft.com/office/drawing/2014/main" id="{275B1A25-A0FC-414B-B58B-51D5F0532AAE}"/>
              </a:ext>
            </a:extLst>
          </p:cNvPr>
          <p:cNvGraphicFramePr>
            <a:graphicFrameLocks noGrp="1"/>
          </p:cNvGraphicFramePr>
          <p:nvPr>
            <p:extLst>
              <p:ext uri="{D42A27DB-BD31-4B8C-83A1-F6EECF244321}">
                <p14:modId xmlns:p14="http://schemas.microsoft.com/office/powerpoint/2010/main" val="1594462588"/>
              </p:ext>
            </p:extLst>
          </p:nvPr>
        </p:nvGraphicFramePr>
        <p:xfrm>
          <a:off x="1142207" y="2362994"/>
          <a:ext cx="9753600" cy="3048000"/>
        </p:xfrm>
        <a:graphic>
          <a:graphicData uri="http://schemas.openxmlformats.org/drawingml/2006/table">
            <a:tbl>
              <a:tblPr>
                <a:tableStyleId>{16D9F66E-5EB9-4882-86FB-DCBF35E3C3E4}</a:tableStyleId>
              </a:tblPr>
              <a:tblGrid>
                <a:gridCol w="1371599">
                  <a:extLst>
                    <a:ext uri="{9D8B030D-6E8A-4147-A177-3AD203B41FA5}">
                      <a16:colId xmlns:a16="http://schemas.microsoft.com/office/drawing/2014/main" val="20000"/>
                    </a:ext>
                  </a:extLst>
                </a:gridCol>
                <a:gridCol w="3962401">
                  <a:extLst>
                    <a:ext uri="{9D8B030D-6E8A-4147-A177-3AD203B41FA5}">
                      <a16:colId xmlns:a16="http://schemas.microsoft.com/office/drawing/2014/main" val="20001"/>
                    </a:ext>
                  </a:extLst>
                </a:gridCol>
                <a:gridCol w="4419600">
                  <a:extLst>
                    <a:ext uri="{9D8B030D-6E8A-4147-A177-3AD203B41FA5}">
                      <a16:colId xmlns:a16="http://schemas.microsoft.com/office/drawing/2014/main" val="20002"/>
                    </a:ext>
                  </a:extLst>
                </a:gridCol>
              </a:tblGrid>
              <a:tr h="457200">
                <a:tc>
                  <a:txBody>
                    <a:bodyPr/>
                    <a:lstStyle/>
                    <a:p>
                      <a:pPr algn="ctr"/>
                      <a:r>
                        <a:rPr lang="zh-CN" sz="2000" kern="100" dirty="0">
                          <a:latin typeface="仿宋" panose="02010609060101010101" pitchFamily="49" charset="-122"/>
                          <a:ea typeface="仿宋" panose="02010609060101010101" pitchFamily="49" charset="-122"/>
                        </a:rPr>
                        <a:t>返回类型</a:t>
                      </a:r>
                      <a:endParaRPr lang="zh-CN" sz="2000" kern="100" dirty="0">
                        <a:latin typeface="仿宋" panose="02010609060101010101" pitchFamily="49" charset="-122"/>
                        <a:ea typeface="仿宋" panose="02010609060101010101" pitchFamily="49" charset="-122"/>
                        <a:cs typeface="Times New Roman" pitchFamily="18" charset="0"/>
                      </a:endParaRPr>
                    </a:p>
                  </a:txBody>
                  <a:tcPr marL="68580" marR="68580" marT="0" marB="0" anchor="ctr">
                    <a:solidFill>
                      <a:srgbClr val="FFC000"/>
                    </a:solidFill>
                  </a:tcPr>
                </a:tc>
                <a:tc>
                  <a:txBody>
                    <a:bodyPr/>
                    <a:lstStyle/>
                    <a:p>
                      <a:pPr algn="ctr"/>
                      <a:r>
                        <a:rPr lang="zh-CN" sz="2000" kern="100" dirty="0">
                          <a:latin typeface="仿宋" panose="02010609060101010101" pitchFamily="49" charset="-122"/>
                          <a:ea typeface="仿宋" panose="02010609060101010101" pitchFamily="49" charset="-122"/>
                        </a:rPr>
                        <a:t>方法名</a:t>
                      </a:r>
                      <a:endParaRPr lang="zh-CN" sz="2000" kern="100" dirty="0">
                        <a:latin typeface="仿宋" panose="02010609060101010101" pitchFamily="49" charset="-122"/>
                        <a:ea typeface="仿宋" panose="02010609060101010101" pitchFamily="49" charset="-122"/>
                        <a:cs typeface="Times New Roman" pitchFamily="18" charset="0"/>
                      </a:endParaRPr>
                    </a:p>
                  </a:txBody>
                  <a:tcPr marL="68580" marR="68580" marT="0" marB="0" anchor="ctr">
                    <a:solidFill>
                      <a:srgbClr val="FFC000"/>
                    </a:solidFill>
                  </a:tcPr>
                </a:tc>
                <a:tc>
                  <a:txBody>
                    <a:bodyPr/>
                    <a:lstStyle/>
                    <a:p>
                      <a:pPr algn="ctr"/>
                      <a:r>
                        <a:rPr lang="zh-CN" sz="2000" kern="100" dirty="0">
                          <a:latin typeface="仿宋" panose="02010609060101010101" pitchFamily="49" charset="-122"/>
                          <a:ea typeface="仿宋" panose="02010609060101010101" pitchFamily="49" charset="-122"/>
                        </a:rPr>
                        <a:t>方法功能</a:t>
                      </a:r>
                      <a:endParaRPr lang="zh-CN" sz="2000" kern="100" dirty="0">
                        <a:latin typeface="仿宋" panose="02010609060101010101" pitchFamily="49" charset="-122"/>
                        <a:ea typeface="仿宋" panose="02010609060101010101" pitchFamily="49" charset="-122"/>
                        <a:cs typeface="Times New Roman" pitchFamily="18" charset="0"/>
                      </a:endParaRPr>
                    </a:p>
                  </a:txBody>
                  <a:tcPr marL="68580" marR="68580" marT="0" marB="0" anchor="ctr">
                    <a:solidFill>
                      <a:srgbClr val="FFC000"/>
                    </a:solidFill>
                  </a:tcPr>
                </a:tc>
                <a:extLst>
                  <a:ext uri="{0D108BD9-81ED-4DB2-BD59-A6C34878D82A}">
                    <a16:rowId xmlns:a16="http://schemas.microsoft.com/office/drawing/2014/main" val="10000"/>
                  </a:ext>
                </a:extLst>
              </a:tr>
              <a:tr h="533400">
                <a:tc>
                  <a:txBody>
                    <a:bodyPr/>
                    <a:lstStyle/>
                    <a:p>
                      <a:r>
                        <a:rPr lang="en-US" sz="2000" kern="100" dirty="0">
                          <a:latin typeface="仿宋" panose="02010609060101010101" pitchFamily="49" charset="-122"/>
                          <a:ea typeface="仿宋" panose="02010609060101010101" pitchFamily="49" charset="-122"/>
                        </a:rPr>
                        <a:t>void</a:t>
                      </a:r>
                      <a:endParaRPr lang="zh-CN" sz="2000" kern="100" dirty="0">
                        <a:latin typeface="仿宋" panose="02010609060101010101" pitchFamily="49" charset="-122"/>
                        <a:ea typeface="仿宋" panose="02010609060101010101" pitchFamily="49" charset="-122"/>
                        <a:cs typeface="Times New Roman" pitchFamily="18" charset="0"/>
                      </a:endParaRPr>
                    </a:p>
                  </a:txBody>
                  <a:tcPr marL="68580" marR="68580" marT="0" marB="0" anchor="ctr"/>
                </a:tc>
                <a:tc>
                  <a:txBody>
                    <a:bodyPr/>
                    <a:lstStyle/>
                    <a:p>
                      <a:r>
                        <a:rPr lang="en-US" sz="2000" kern="100" dirty="0" err="1">
                          <a:latin typeface="仿宋" panose="02010609060101010101" pitchFamily="49" charset="-122"/>
                          <a:ea typeface="仿宋" panose="02010609060101010101" pitchFamily="49" charset="-122"/>
                        </a:rPr>
                        <a:t>setVisible</a:t>
                      </a:r>
                      <a:r>
                        <a:rPr lang="en-US" sz="2000" kern="100" dirty="0">
                          <a:latin typeface="仿宋" panose="02010609060101010101" pitchFamily="49" charset="-122"/>
                          <a:ea typeface="仿宋" panose="02010609060101010101" pitchFamily="49" charset="-122"/>
                        </a:rPr>
                        <a:t>(</a:t>
                      </a:r>
                      <a:r>
                        <a:rPr lang="en-US" sz="2000" kern="100" dirty="0" err="1">
                          <a:latin typeface="仿宋" panose="02010609060101010101" pitchFamily="49" charset="-122"/>
                          <a:ea typeface="仿宋" panose="02010609060101010101" pitchFamily="49" charset="-122"/>
                        </a:rPr>
                        <a:t>boolean</a:t>
                      </a:r>
                      <a:r>
                        <a:rPr lang="en-US" sz="2000" kern="100" dirty="0">
                          <a:latin typeface="仿宋" panose="02010609060101010101" pitchFamily="49" charset="-122"/>
                          <a:ea typeface="仿宋" panose="02010609060101010101" pitchFamily="49" charset="-122"/>
                        </a:rPr>
                        <a:t> v)</a:t>
                      </a:r>
                      <a:endParaRPr lang="zh-CN" sz="2000" kern="100" dirty="0">
                        <a:latin typeface="仿宋" panose="02010609060101010101" pitchFamily="49" charset="-122"/>
                        <a:ea typeface="仿宋" panose="02010609060101010101" pitchFamily="49" charset="-122"/>
                        <a:cs typeface="Times New Roman" pitchFamily="18" charset="0"/>
                      </a:endParaRPr>
                    </a:p>
                  </a:txBody>
                  <a:tcPr marL="68580" marR="68580" marT="0" marB="0" anchor="ctr"/>
                </a:tc>
                <a:tc>
                  <a:txBody>
                    <a:bodyPr/>
                    <a:lstStyle/>
                    <a:p>
                      <a:r>
                        <a:rPr lang="zh-CN" sz="2000" kern="100" dirty="0">
                          <a:latin typeface="仿宋" panose="02010609060101010101" pitchFamily="49" charset="-122"/>
                          <a:ea typeface="仿宋" panose="02010609060101010101" pitchFamily="49" charset="-122"/>
                        </a:rPr>
                        <a:t>设置窗口是否可见，默认不可见</a:t>
                      </a:r>
                      <a:endParaRPr lang="zh-CN" sz="2000" kern="100" dirty="0">
                        <a:latin typeface="仿宋" panose="02010609060101010101" pitchFamily="49" charset="-122"/>
                        <a:ea typeface="仿宋" panose="02010609060101010101" pitchFamily="49" charset="-122"/>
                        <a:cs typeface="Times New Roman" pitchFamily="18" charset="0"/>
                      </a:endParaRPr>
                    </a:p>
                  </a:txBody>
                  <a:tcPr marL="68580" marR="68580" marT="0" marB="0" anchor="ctr"/>
                </a:tc>
                <a:extLst>
                  <a:ext uri="{0D108BD9-81ED-4DB2-BD59-A6C34878D82A}">
                    <a16:rowId xmlns:a16="http://schemas.microsoft.com/office/drawing/2014/main" val="10001"/>
                  </a:ext>
                </a:extLst>
              </a:tr>
              <a:tr h="457200">
                <a:tc>
                  <a:txBody>
                    <a:bodyPr/>
                    <a:lstStyle/>
                    <a:p>
                      <a:r>
                        <a:rPr lang="en-US" sz="2000" kern="100">
                          <a:latin typeface="仿宋" panose="02010609060101010101" pitchFamily="49" charset="-122"/>
                          <a:ea typeface="仿宋" panose="02010609060101010101" pitchFamily="49" charset="-122"/>
                        </a:rPr>
                        <a:t>void</a:t>
                      </a:r>
                      <a:endParaRPr lang="zh-CN" sz="2000" kern="100">
                        <a:latin typeface="仿宋" panose="02010609060101010101" pitchFamily="49" charset="-122"/>
                        <a:ea typeface="仿宋" panose="02010609060101010101" pitchFamily="49" charset="-122"/>
                        <a:cs typeface="Times New Roman" pitchFamily="18" charset="0"/>
                      </a:endParaRPr>
                    </a:p>
                  </a:txBody>
                  <a:tcPr marL="68580" marR="68580" marT="0" marB="0" anchor="ctr"/>
                </a:tc>
                <a:tc>
                  <a:txBody>
                    <a:bodyPr/>
                    <a:lstStyle/>
                    <a:p>
                      <a:r>
                        <a:rPr lang="en-US" sz="2000" kern="100" dirty="0" err="1">
                          <a:latin typeface="仿宋" panose="02010609060101010101" pitchFamily="49" charset="-122"/>
                          <a:ea typeface="仿宋" panose="02010609060101010101" pitchFamily="49" charset="-122"/>
                        </a:rPr>
                        <a:t>setLocation</a:t>
                      </a:r>
                      <a:r>
                        <a:rPr lang="en-US" sz="2000" kern="100" dirty="0">
                          <a:latin typeface="仿宋" panose="02010609060101010101" pitchFamily="49" charset="-122"/>
                          <a:ea typeface="仿宋" panose="02010609060101010101" pitchFamily="49" charset="-122"/>
                        </a:rPr>
                        <a:t>(</a:t>
                      </a:r>
                      <a:r>
                        <a:rPr lang="en-US" sz="2000" kern="100" dirty="0" err="1">
                          <a:latin typeface="仿宋" panose="02010609060101010101" pitchFamily="49" charset="-122"/>
                          <a:ea typeface="仿宋" panose="02010609060101010101" pitchFamily="49" charset="-122"/>
                        </a:rPr>
                        <a:t>int</a:t>
                      </a:r>
                      <a:r>
                        <a:rPr lang="en-US" sz="2000" kern="100" dirty="0">
                          <a:latin typeface="仿宋" panose="02010609060101010101" pitchFamily="49" charset="-122"/>
                          <a:ea typeface="仿宋" panose="02010609060101010101" pitchFamily="49" charset="-122"/>
                        </a:rPr>
                        <a:t> </a:t>
                      </a:r>
                      <a:r>
                        <a:rPr lang="en-US" sz="2000" kern="100" dirty="0" err="1">
                          <a:latin typeface="仿宋" panose="02010609060101010101" pitchFamily="49" charset="-122"/>
                          <a:ea typeface="仿宋" panose="02010609060101010101" pitchFamily="49" charset="-122"/>
                        </a:rPr>
                        <a:t>x,int</a:t>
                      </a:r>
                      <a:r>
                        <a:rPr lang="en-US" sz="2000" kern="100" dirty="0">
                          <a:latin typeface="仿宋" panose="02010609060101010101" pitchFamily="49" charset="-122"/>
                          <a:ea typeface="仿宋" panose="02010609060101010101" pitchFamily="49" charset="-122"/>
                        </a:rPr>
                        <a:t> y)</a:t>
                      </a:r>
                      <a:endParaRPr lang="zh-CN" sz="2000" kern="100" dirty="0">
                        <a:latin typeface="仿宋" panose="02010609060101010101" pitchFamily="49" charset="-122"/>
                        <a:ea typeface="仿宋" panose="02010609060101010101" pitchFamily="49" charset="-122"/>
                        <a:cs typeface="Times New Roman" pitchFamily="18" charset="0"/>
                      </a:endParaRPr>
                    </a:p>
                  </a:txBody>
                  <a:tcPr marL="68580" marR="68580" marT="0" marB="0" anchor="ctr"/>
                </a:tc>
                <a:tc>
                  <a:txBody>
                    <a:bodyPr/>
                    <a:lstStyle/>
                    <a:p>
                      <a:r>
                        <a:rPr lang="zh-CN" sz="2000" kern="100">
                          <a:latin typeface="仿宋" panose="02010609060101010101" pitchFamily="49" charset="-122"/>
                          <a:ea typeface="仿宋" panose="02010609060101010101" pitchFamily="49" charset="-122"/>
                        </a:rPr>
                        <a:t>设置窗口的位置（窗口左上角坐标）</a:t>
                      </a:r>
                      <a:endParaRPr lang="zh-CN" sz="2000" kern="100">
                        <a:latin typeface="仿宋" panose="02010609060101010101" pitchFamily="49" charset="-122"/>
                        <a:ea typeface="仿宋" panose="02010609060101010101" pitchFamily="49" charset="-122"/>
                        <a:cs typeface="Times New Roman" pitchFamily="18" charset="0"/>
                      </a:endParaRPr>
                    </a:p>
                  </a:txBody>
                  <a:tcPr marL="68580" marR="68580" marT="0" marB="0" anchor="ctr"/>
                </a:tc>
                <a:extLst>
                  <a:ext uri="{0D108BD9-81ED-4DB2-BD59-A6C34878D82A}">
                    <a16:rowId xmlns:a16="http://schemas.microsoft.com/office/drawing/2014/main" val="10002"/>
                  </a:ext>
                </a:extLst>
              </a:tr>
              <a:tr h="457200">
                <a:tc>
                  <a:txBody>
                    <a:bodyPr/>
                    <a:lstStyle/>
                    <a:p>
                      <a:r>
                        <a:rPr lang="en-US" sz="2000" kern="100">
                          <a:latin typeface="仿宋" panose="02010609060101010101" pitchFamily="49" charset="-122"/>
                          <a:ea typeface="仿宋" panose="02010609060101010101" pitchFamily="49" charset="-122"/>
                        </a:rPr>
                        <a:t>void</a:t>
                      </a:r>
                      <a:endParaRPr lang="zh-CN" sz="2000" kern="100">
                        <a:latin typeface="仿宋" panose="02010609060101010101" pitchFamily="49" charset="-122"/>
                        <a:ea typeface="仿宋" panose="02010609060101010101" pitchFamily="49" charset="-122"/>
                        <a:cs typeface="Times New Roman" pitchFamily="18" charset="0"/>
                      </a:endParaRPr>
                    </a:p>
                  </a:txBody>
                  <a:tcPr marL="68580" marR="68580" marT="0" marB="0" anchor="ctr"/>
                </a:tc>
                <a:tc>
                  <a:txBody>
                    <a:bodyPr/>
                    <a:lstStyle/>
                    <a:p>
                      <a:r>
                        <a:rPr lang="en-US" sz="2000" kern="100" dirty="0" err="1">
                          <a:latin typeface="仿宋" panose="02010609060101010101" pitchFamily="49" charset="-122"/>
                          <a:ea typeface="仿宋" panose="02010609060101010101" pitchFamily="49" charset="-122"/>
                        </a:rPr>
                        <a:t>setLocationRelativeTo</a:t>
                      </a:r>
                      <a:r>
                        <a:rPr lang="en-US" sz="2000" kern="100" dirty="0">
                          <a:latin typeface="仿宋" panose="02010609060101010101" pitchFamily="49" charset="-122"/>
                          <a:ea typeface="仿宋" panose="02010609060101010101" pitchFamily="49" charset="-122"/>
                        </a:rPr>
                        <a:t>(null)</a:t>
                      </a:r>
                      <a:endParaRPr lang="zh-CN" sz="2000" kern="100" dirty="0">
                        <a:latin typeface="仿宋" panose="02010609060101010101" pitchFamily="49" charset="-122"/>
                        <a:ea typeface="仿宋" panose="02010609060101010101" pitchFamily="49" charset="-122"/>
                        <a:cs typeface="Times New Roman" pitchFamily="18" charset="0"/>
                      </a:endParaRPr>
                    </a:p>
                  </a:txBody>
                  <a:tcPr marL="68580" marR="68580" marT="0" marB="0" anchor="ctr"/>
                </a:tc>
                <a:tc>
                  <a:txBody>
                    <a:bodyPr/>
                    <a:lstStyle/>
                    <a:p>
                      <a:r>
                        <a:rPr lang="zh-CN" sz="2000" kern="100">
                          <a:latin typeface="仿宋" panose="02010609060101010101" pitchFamily="49" charset="-122"/>
                          <a:ea typeface="仿宋" panose="02010609060101010101" pitchFamily="49" charset="-122"/>
                        </a:rPr>
                        <a:t>设置窗口居中显示</a:t>
                      </a:r>
                      <a:endParaRPr lang="zh-CN" sz="2000" kern="100">
                        <a:latin typeface="仿宋" panose="02010609060101010101" pitchFamily="49" charset="-122"/>
                        <a:ea typeface="仿宋" panose="02010609060101010101" pitchFamily="49" charset="-122"/>
                        <a:cs typeface="Times New Roman" pitchFamily="18" charset="0"/>
                      </a:endParaRPr>
                    </a:p>
                  </a:txBody>
                  <a:tcPr marL="68580" marR="68580" marT="0" marB="0" anchor="ctr"/>
                </a:tc>
                <a:extLst>
                  <a:ext uri="{0D108BD9-81ED-4DB2-BD59-A6C34878D82A}">
                    <a16:rowId xmlns:a16="http://schemas.microsoft.com/office/drawing/2014/main" val="10003"/>
                  </a:ext>
                </a:extLst>
              </a:tr>
              <a:tr h="381000">
                <a:tc>
                  <a:txBody>
                    <a:bodyPr/>
                    <a:lstStyle/>
                    <a:p>
                      <a:r>
                        <a:rPr lang="en-US" sz="2000" kern="100">
                          <a:latin typeface="仿宋" panose="02010609060101010101" pitchFamily="49" charset="-122"/>
                          <a:ea typeface="仿宋" panose="02010609060101010101" pitchFamily="49" charset="-122"/>
                        </a:rPr>
                        <a:t>Container</a:t>
                      </a:r>
                      <a:endParaRPr lang="zh-CN" sz="2000" kern="100">
                        <a:latin typeface="仿宋" panose="02010609060101010101" pitchFamily="49" charset="-122"/>
                        <a:ea typeface="仿宋" panose="02010609060101010101" pitchFamily="49" charset="-122"/>
                        <a:cs typeface="Times New Roman" pitchFamily="18" charset="0"/>
                      </a:endParaRPr>
                    </a:p>
                  </a:txBody>
                  <a:tcPr marL="68580" marR="68580" marT="0" marB="0" anchor="ctr"/>
                </a:tc>
                <a:tc>
                  <a:txBody>
                    <a:bodyPr/>
                    <a:lstStyle/>
                    <a:p>
                      <a:r>
                        <a:rPr lang="en-US" sz="2000" kern="100" dirty="0" err="1">
                          <a:latin typeface="仿宋" panose="02010609060101010101" pitchFamily="49" charset="-122"/>
                          <a:ea typeface="仿宋" panose="02010609060101010101" pitchFamily="49" charset="-122"/>
                        </a:rPr>
                        <a:t>getContentpane</a:t>
                      </a:r>
                      <a:r>
                        <a:rPr lang="en-US" sz="2000" kern="100" dirty="0">
                          <a:latin typeface="仿宋" panose="02010609060101010101" pitchFamily="49" charset="-122"/>
                          <a:ea typeface="仿宋" panose="02010609060101010101" pitchFamily="49" charset="-122"/>
                        </a:rPr>
                        <a:t>()</a:t>
                      </a:r>
                      <a:endParaRPr lang="zh-CN" sz="2000" kern="100" dirty="0">
                        <a:latin typeface="仿宋" panose="02010609060101010101" pitchFamily="49" charset="-122"/>
                        <a:ea typeface="仿宋" panose="02010609060101010101" pitchFamily="49" charset="-122"/>
                        <a:cs typeface="Times New Roman" pitchFamily="18" charset="0"/>
                      </a:endParaRPr>
                    </a:p>
                  </a:txBody>
                  <a:tcPr marL="68580" marR="68580" marT="0" marB="0" anchor="ctr"/>
                </a:tc>
                <a:tc>
                  <a:txBody>
                    <a:bodyPr/>
                    <a:lstStyle/>
                    <a:p>
                      <a:r>
                        <a:rPr lang="zh-CN" sz="2000" kern="100" dirty="0">
                          <a:latin typeface="仿宋" panose="02010609060101010101" pitchFamily="49" charset="-122"/>
                          <a:ea typeface="仿宋" panose="02010609060101010101" pitchFamily="49" charset="-122"/>
                        </a:rPr>
                        <a:t>获取内容面板</a:t>
                      </a:r>
                      <a:endParaRPr lang="zh-CN" sz="2000" kern="100" dirty="0">
                        <a:latin typeface="仿宋" panose="02010609060101010101" pitchFamily="49" charset="-122"/>
                        <a:ea typeface="仿宋" panose="02010609060101010101" pitchFamily="49" charset="-122"/>
                        <a:cs typeface="Times New Roman" pitchFamily="18" charset="0"/>
                      </a:endParaRPr>
                    </a:p>
                  </a:txBody>
                  <a:tcPr marL="68580" marR="68580" marT="0" marB="0" anchor="ctr"/>
                </a:tc>
                <a:extLst>
                  <a:ext uri="{0D108BD9-81ED-4DB2-BD59-A6C34878D82A}">
                    <a16:rowId xmlns:a16="http://schemas.microsoft.com/office/drawing/2014/main" val="10004"/>
                  </a:ext>
                </a:extLst>
              </a:tr>
              <a:tr h="762000">
                <a:tc>
                  <a:txBody>
                    <a:bodyPr/>
                    <a:lstStyle/>
                    <a:p>
                      <a:r>
                        <a:rPr lang="en-US" sz="2000" kern="100" dirty="0">
                          <a:latin typeface="仿宋" panose="02010609060101010101" pitchFamily="49" charset="-122"/>
                          <a:ea typeface="仿宋" panose="02010609060101010101" pitchFamily="49" charset="-122"/>
                        </a:rPr>
                        <a:t>void</a:t>
                      </a:r>
                      <a:endParaRPr lang="zh-CN" sz="2000" kern="100" dirty="0">
                        <a:latin typeface="仿宋" panose="02010609060101010101" pitchFamily="49" charset="-122"/>
                        <a:ea typeface="仿宋" panose="02010609060101010101" pitchFamily="49" charset="-122"/>
                        <a:cs typeface="Times New Roman" pitchFamily="18" charset="0"/>
                      </a:endParaRPr>
                    </a:p>
                  </a:txBody>
                  <a:tcPr marL="68580" marR="68580" marT="0" marB="0" anchor="ctr"/>
                </a:tc>
                <a:tc>
                  <a:txBody>
                    <a:bodyPr/>
                    <a:lstStyle/>
                    <a:p>
                      <a:r>
                        <a:rPr lang="en-US" sz="2000" kern="100" dirty="0" err="1">
                          <a:latin typeface="仿宋" panose="02010609060101010101" pitchFamily="49" charset="-122"/>
                          <a:ea typeface="仿宋" panose="02010609060101010101" pitchFamily="49" charset="-122"/>
                        </a:rPr>
                        <a:t>setDefaultCloseOperation</a:t>
                      </a:r>
                      <a:r>
                        <a:rPr lang="en-US" sz="2000" kern="100" dirty="0">
                          <a:latin typeface="仿宋" panose="02010609060101010101" pitchFamily="49" charset="-122"/>
                          <a:ea typeface="仿宋" panose="02010609060101010101" pitchFamily="49" charset="-122"/>
                        </a:rPr>
                        <a:t>(</a:t>
                      </a:r>
                      <a:r>
                        <a:rPr lang="en-US" sz="2000" kern="100" dirty="0" err="1">
                          <a:latin typeface="仿宋" panose="02010609060101010101" pitchFamily="49" charset="-122"/>
                          <a:ea typeface="仿宋" panose="02010609060101010101" pitchFamily="49" charset="-122"/>
                        </a:rPr>
                        <a:t>int</a:t>
                      </a:r>
                      <a:r>
                        <a:rPr lang="en-US" sz="2000" kern="100" dirty="0">
                          <a:latin typeface="仿宋" panose="02010609060101010101" pitchFamily="49" charset="-122"/>
                          <a:ea typeface="仿宋" panose="02010609060101010101" pitchFamily="49" charset="-122"/>
                        </a:rPr>
                        <a:t> o)</a:t>
                      </a:r>
                      <a:endParaRPr lang="zh-CN" sz="2000" kern="100" dirty="0">
                        <a:latin typeface="仿宋" panose="02010609060101010101" pitchFamily="49" charset="-122"/>
                        <a:ea typeface="仿宋" panose="02010609060101010101" pitchFamily="49" charset="-122"/>
                        <a:cs typeface="Times New Roman" pitchFamily="18" charset="0"/>
                      </a:endParaRPr>
                    </a:p>
                  </a:txBody>
                  <a:tcPr marL="68580" marR="68580" marT="0" marB="0" anchor="ctr"/>
                </a:tc>
                <a:tc>
                  <a:txBody>
                    <a:bodyPr/>
                    <a:lstStyle/>
                    <a:p>
                      <a:r>
                        <a:rPr lang="zh-CN" sz="2000" kern="100" dirty="0">
                          <a:latin typeface="仿宋" panose="02010609060101010101" pitchFamily="49" charset="-122"/>
                          <a:ea typeface="仿宋" panose="02010609060101010101" pitchFamily="49" charset="-122"/>
                        </a:rPr>
                        <a:t>设置在此窗口上发起</a:t>
                      </a:r>
                      <a:r>
                        <a:rPr lang="en-US" sz="2000" kern="100" dirty="0">
                          <a:latin typeface="仿宋" panose="02010609060101010101" pitchFamily="49" charset="-122"/>
                          <a:ea typeface="仿宋" panose="02010609060101010101" pitchFamily="49" charset="-122"/>
                        </a:rPr>
                        <a:t> "close" </a:t>
                      </a:r>
                      <a:r>
                        <a:rPr lang="zh-CN" sz="2000" kern="100" dirty="0">
                          <a:latin typeface="仿宋" panose="02010609060101010101" pitchFamily="49" charset="-122"/>
                          <a:ea typeface="仿宋" panose="02010609060101010101" pitchFamily="49" charset="-122"/>
                        </a:rPr>
                        <a:t>时默认执行的操作。</a:t>
                      </a:r>
                      <a:endParaRPr lang="zh-CN" sz="2000" kern="100" dirty="0">
                        <a:latin typeface="仿宋" panose="02010609060101010101" pitchFamily="49" charset="-122"/>
                        <a:ea typeface="仿宋" panose="02010609060101010101" pitchFamily="49" charset="-122"/>
                        <a:cs typeface="Times New Roman" pitchFamily="18" charset="0"/>
                      </a:endParaRPr>
                    </a:p>
                  </a:txBody>
                  <a:tcPr marL="68580" marR="68580" marT="0" marB="0" anchor="ctr"/>
                </a:tc>
                <a:extLst>
                  <a:ext uri="{0D108BD9-81ED-4DB2-BD59-A6C34878D82A}">
                    <a16:rowId xmlns:a16="http://schemas.microsoft.com/office/drawing/2014/main" val="10005"/>
                  </a:ext>
                </a:extLst>
              </a:tr>
            </a:tbl>
          </a:graphicData>
        </a:graphic>
      </p:graphicFrame>
      <p:sp>
        <p:nvSpPr>
          <p:cNvPr id="33" name="Rectangle 1">
            <a:extLst>
              <a:ext uri="{FF2B5EF4-FFF2-40B4-BE49-F238E27FC236}">
                <a16:creationId xmlns:a16="http://schemas.microsoft.com/office/drawing/2014/main" id="{1E132786-4D45-462F-BEE6-14BAA0CFC272}"/>
              </a:ext>
            </a:extLst>
          </p:cNvPr>
          <p:cNvSpPr>
            <a:spLocks noChangeArrowheads="1"/>
          </p:cNvSpPr>
          <p:nvPr/>
        </p:nvSpPr>
        <p:spPr bwMode="auto">
          <a:xfrm>
            <a:off x="10059007" y="1951960"/>
            <a:ext cx="646331" cy="32316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b="1" i="0" u="none" strike="noStrike" cap="none" normalizeH="0" baseline="0" dirty="0">
                <a:ln>
                  <a:noFill/>
                </a:ln>
                <a:effectLst/>
                <a:latin typeface="仿宋" panose="02010609060101010101" pitchFamily="49" charset="-122"/>
                <a:ea typeface="仿宋" panose="02010609060101010101" pitchFamily="49" charset="-122"/>
              </a:rPr>
              <a:t>续表</a:t>
            </a:r>
          </a:p>
        </p:txBody>
      </p:sp>
      <p:grpSp>
        <p:nvGrpSpPr>
          <p:cNvPr id="34" name="组合 33">
            <a:extLst>
              <a:ext uri="{FF2B5EF4-FFF2-40B4-BE49-F238E27FC236}">
                <a16:creationId xmlns:a16="http://schemas.microsoft.com/office/drawing/2014/main" id="{86B2935A-3F09-41AF-BF43-6878B39DA5FE}"/>
              </a:ext>
            </a:extLst>
          </p:cNvPr>
          <p:cNvGrpSpPr/>
          <p:nvPr/>
        </p:nvGrpSpPr>
        <p:grpSpPr>
          <a:xfrm>
            <a:off x="227806" y="5715794"/>
            <a:ext cx="352250" cy="455613"/>
            <a:chOff x="5449889" y="1522413"/>
            <a:chExt cx="352250" cy="455613"/>
          </a:xfrm>
          <a:solidFill>
            <a:srgbClr val="FFFF00"/>
          </a:solidFill>
        </p:grpSpPr>
        <p:sp>
          <p:nvSpPr>
            <p:cNvPr id="35" name="Freeform 125">
              <a:extLst>
                <a:ext uri="{FF2B5EF4-FFF2-40B4-BE49-F238E27FC236}">
                  <a16:creationId xmlns:a16="http://schemas.microsoft.com/office/drawing/2014/main" id="{87C87FA2-917B-44D3-8864-585CED1B3BE8}"/>
                </a:ext>
              </a:extLst>
            </p:cNvPr>
            <p:cNvSpPr>
              <a:spLocks noEditPoints="1"/>
            </p:cNvSpPr>
            <p:nvPr/>
          </p:nvSpPr>
          <p:spPr bwMode="auto">
            <a:xfrm>
              <a:off x="5449889" y="15224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126">
              <a:extLst>
                <a:ext uri="{FF2B5EF4-FFF2-40B4-BE49-F238E27FC236}">
                  <a16:creationId xmlns:a16="http://schemas.microsoft.com/office/drawing/2014/main" id="{F9C12A01-BCE6-4D50-A8AF-F5A6676A179D}"/>
                </a:ext>
              </a:extLst>
            </p:cNvPr>
            <p:cNvSpPr>
              <a:spLocks noEditPoints="1"/>
            </p:cNvSpPr>
            <p:nvPr/>
          </p:nvSpPr>
          <p:spPr bwMode="auto">
            <a:xfrm>
              <a:off x="5575301" y="17145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38" name="Freeform 125">
            <a:extLst>
              <a:ext uri="{FF2B5EF4-FFF2-40B4-BE49-F238E27FC236}">
                <a16:creationId xmlns:a16="http://schemas.microsoft.com/office/drawing/2014/main" id="{BD3EC9E4-2CC6-4F74-AD9E-B29F580C49EE}"/>
              </a:ext>
            </a:extLst>
          </p:cNvPr>
          <p:cNvSpPr>
            <a:spLocks noEditPoints="1"/>
          </p:cNvSpPr>
          <p:nvPr/>
        </p:nvSpPr>
        <p:spPr bwMode="auto">
          <a:xfrm>
            <a:off x="227806" y="6250781"/>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solidFill>
            <a:srgbClr val="FFFF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126">
            <a:extLst>
              <a:ext uri="{FF2B5EF4-FFF2-40B4-BE49-F238E27FC236}">
                <a16:creationId xmlns:a16="http://schemas.microsoft.com/office/drawing/2014/main" id="{323ADA72-F289-46BC-9E5B-7D8D57FE7A18}"/>
              </a:ext>
            </a:extLst>
          </p:cNvPr>
          <p:cNvSpPr>
            <a:spLocks noEditPoints="1"/>
          </p:cNvSpPr>
          <p:nvPr/>
        </p:nvSpPr>
        <p:spPr bwMode="auto">
          <a:xfrm>
            <a:off x="353218" y="6442869"/>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solidFill>
            <a:srgbClr val="FFFF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 name="矩形 39">
            <a:extLst>
              <a:ext uri="{FF2B5EF4-FFF2-40B4-BE49-F238E27FC236}">
                <a16:creationId xmlns:a16="http://schemas.microsoft.com/office/drawing/2014/main" id="{4E8D59B2-0525-40CB-AF8B-185925BC2998}"/>
              </a:ext>
            </a:extLst>
          </p:cNvPr>
          <p:cNvSpPr/>
          <p:nvPr/>
        </p:nvSpPr>
        <p:spPr>
          <a:xfrm>
            <a:off x="0" y="5563394"/>
            <a:ext cx="12192000" cy="13716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内容占位符 2">
            <a:extLst>
              <a:ext uri="{FF2B5EF4-FFF2-40B4-BE49-F238E27FC236}">
                <a16:creationId xmlns:a16="http://schemas.microsoft.com/office/drawing/2014/main" id="{7EFCC843-C452-4542-8AFB-3550D0B2B145}"/>
              </a:ext>
            </a:extLst>
          </p:cNvPr>
          <p:cNvSpPr txBox="1">
            <a:spLocks/>
          </p:cNvSpPr>
          <p:nvPr/>
        </p:nvSpPr>
        <p:spPr>
          <a:xfrm>
            <a:off x="608806" y="5715794"/>
            <a:ext cx="11430000" cy="12192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rPr>
              <a:t>【</a:t>
            </a:r>
            <a:r>
              <a:rPr lang="zh-CN" altLang="en-US" sz="2400" dirty="0">
                <a:solidFill>
                  <a:schemeClr val="bg1"/>
                </a:solidFill>
              </a:rPr>
              <a:t>例</a:t>
            </a:r>
            <a:r>
              <a:rPr lang="en-US" altLang="zh-CN" sz="2400" dirty="0">
                <a:solidFill>
                  <a:schemeClr val="bg1"/>
                </a:solidFill>
              </a:rPr>
              <a:t>8.1】</a:t>
            </a:r>
            <a:r>
              <a:rPr lang="zh-CN" altLang="en-US" sz="2400" dirty="0">
                <a:solidFill>
                  <a:schemeClr val="bg1"/>
                </a:solidFill>
              </a:rPr>
              <a:t>创建一个新窗口，</a:t>
            </a:r>
            <a:r>
              <a:rPr lang="en-US" altLang="zh-CN" sz="2400" dirty="0">
                <a:solidFill>
                  <a:srgbClr val="FFFF00"/>
                </a:solidFill>
                <a:hlinkClick r:id="rId2" action="ppaction://hlinkfile"/>
              </a:rPr>
              <a:t>Example8_01.java    </a:t>
            </a:r>
            <a:endParaRPr lang="en-US" altLang="zh-CN" sz="2400" dirty="0">
              <a:solidFill>
                <a:srgbClr val="FFFF00"/>
              </a:solidFill>
            </a:endParaRPr>
          </a:p>
          <a:p>
            <a:pPr marL="0" indent="0">
              <a:buNone/>
            </a:pPr>
            <a:r>
              <a:rPr lang="en-US" altLang="zh-CN" sz="2400" dirty="0">
                <a:solidFill>
                  <a:schemeClr val="bg1"/>
                </a:solidFill>
              </a:rPr>
              <a:t>【</a:t>
            </a:r>
            <a:r>
              <a:rPr lang="zh-CN" altLang="en-US" sz="2400" dirty="0">
                <a:solidFill>
                  <a:schemeClr val="bg1"/>
                </a:solidFill>
              </a:rPr>
              <a:t>例</a:t>
            </a:r>
            <a:r>
              <a:rPr lang="en-US" altLang="zh-CN" sz="2400" dirty="0">
                <a:solidFill>
                  <a:schemeClr val="bg1"/>
                </a:solidFill>
              </a:rPr>
              <a:t>8.2】</a:t>
            </a:r>
            <a:r>
              <a:rPr lang="zh-CN" altLang="en-US" sz="2400" dirty="0">
                <a:solidFill>
                  <a:schemeClr val="bg1"/>
                </a:solidFill>
              </a:rPr>
              <a:t>通过继承方式创建一个新窗口。</a:t>
            </a:r>
            <a:r>
              <a:rPr lang="en-US" altLang="zh-CN" sz="2400" dirty="0">
                <a:solidFill>
                  <a:srgbClr val="FFFF00"/>
                </a:solidFill>
                <a:hlinkClick r:id="rId3" action="ppaction://hlinkfile"/>
              </a:rPr>
              <a:t>Example8_02.java</a:t>
            </a:r>
            <a:endParaRPr lang="en-US" altLang="zh-CN" sz="2400" dirty="0">
              <a:solidFill>
                <a:srgbClr val="FFFF00"/>
              </a:solidFill>
            </a:endParaRPr>
          </a:p>
        </p:txBody>
      </p:sp>
    </p:spTree>
    <p:extLst>
      <p:ext uri="{BB962C8B-B14F-4D97-AF65-F5344CB8AC3E}">
        <p14:creationId xmlns:p14="http://schemas.microsoft.com/office/powerpoint/2010/main" val="271308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wipe(right)">
                                      <p:cBhvr>
                                        <p:cTn id="11" dur="500"/>
                                        <p:tgtEl>
                                          <p:spTgt spid="53"/>
                                        </p:tgtEl>
                                      </p:cBhvr>
                                    </p:animEffect>
                                  </p:childTnLst>
                                </p:cTn>
                              </p:par>
                              <p:par>
                                <p:cTn id="12" presetID="31" presetClass="entr" presetSubtype="0"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anim calcmode="lin" valueType="num">
                                      <p:cBhvr>
                                        <p:cTn id="14" dur="1000" fill="hold"/>
                                        <p:tgtEl>
                                          <p:spTgt spid="33"/>
                                        </p:tgtEl>
                                        <p:attrNameLst>
                                          <p:attrName>ppt_w</p:attrName>
                                        </p:attrNameLst>
                                      </p:cBhvr>
                                      <p:tavLst>
                                        <p:tav tm="0">
                                          <p:val>
                                            <p:fltVal val="0"/>
                                          </p:val>
                                        </p:tav>
                                        <p:tav tm="100000">
                                          <p:val>
                                            <p:strVal val="#ppt_w"/>
                                          </p:val>
                                        </p:tav>
                                      </p:tavLst>
                                    </p:anim>
                                    <p:anim calcmode="lin" valueType="num">
                                      <p:cBhvr>
                                        <p:cTn id="15" dur="1000" fill="hold"/>
                                        <p:tgtEl>
                                          <p:spTgt spid="33"/>
                                        </p:tgtEl>
                                        <p:attrNameLst>
                                          <p:attrName>ppt_h</p:attrName>
                                        </p:attrNameLst>
                                      </p:cBhvr>
                                      <p:tavLst>
                                        <p:tav tm="0">
                                          <p:val>
                                            <p:fltVal val="0"/>
                                          </p:val>
                                        </p:tav>
                                        <p:tav tm="100000">
                                          <p:val>
                                            <p:strVal val="#ppt_h"/>
                                          </p:val>
                                        </p:tav>
                                      </p:tavLst>
                                    </p:anim>
                                    <p:anim calcmode="lin" valueType="num">
                                      <p:cBhvr>
                                        <p:cTn id="16" dur="1000" fill="hold"/>
                                        <p:tgtEl>
                                          <p:spTgt spid="33"/>
                                        </p:tgtEl>
                                        <p:attrNameLst>
                                          <p:attrName>style.rotation</p:attrName>
                                        </p:attrNameLst>
                                      </p:cBhvr>
                                      <p:tavLst>
                                        <p:tav tm="0">
                                          <p:val>
                                            <p:fltVal val="90"/>
                                          </p:val>
                                        </p:tav>
                                        <p:tav tm="100000">
                                          <p:val>
                                            <p:fltVal val="0"/>
                                          </p:val>
                                        </p:tav>
                                      </p:tavLst>
                                    </p:anim>
                                    <p:animEffect transition="in" filter="fade">
                                      <p:cBhvr>
                                        <p:cTn id="17" dur="1000"/>
                                        <p:tgtEl>
                                          <p:spTgt spid="33"/>
                                        </p:tgtEl>
                                      </p:cBhvr>
                                    </p:animEffect>
                                  </p:childTnLst>
                                </p:cTn>
                              </p:par>
                              <p:par>
                                <p:cTn id="18" presetID="31" presetClass="entr" presetSubtype="0" fill="hold" nodeType="with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p:cTn id="20" dur="1000" fill="hold"/>
                                        <p:tgtEl>
                                          <p:spTgt spid="32"/>
                                        </p:tgtEl>
                                        <p:attrNameLst>
                                          <p:attrName>ppt_w</p:attrName>
                                        </p:attrNameLst>
                                      </p:cBhvr>
                                      <p:tavLst>
                                        <p:tav tm="0">
                                          <p:val>
                                            <p:fltVal val="0"/>
                                          </p:val>
                                        </p:tav>
                                        <p:tav tm="100000">
                                          <p:val>
                                            <p:strVal val="#ppt_w"/>
                                          </p:val>
                                        </p:tav>
                                      </p:tavLst>
                                    </p:anim>
                                    <p:anim calcmode="lin" valueType="num">
                                      <p:cBhvr>
                                        <p:cTn id="21" dur="1000" fill="hold"/>
                                        <p:tgtEl>
                                          <p:spTgt spid="32"/>
                                        </p:tgtEl>
                                        <p:attrNameLst>
                                          <p:attrName>ppt_h</p:attrName>
                                        </p:attrNameLst>
                                      </p:cBhvr>
                                      <p:tavLst>
                                        <p:tav tm="0">
                                          <p:val>
                                            <p:fltVal val="0"/>
                                          </p:val>
                                        </p:tav>
                                        <p:tav tm="100000">
                                          <p:val>
                                            <p:strVal val="#ppt_h"/>
                                          </p:val>
                                        </p:tav>
                                      </p:tavLst>
                                    </p:anim>
                                    <p:anim calcmode="lin" valueType="num">
                                      <p:cBhvr>
                                        <p:cTn id="22" dur="1000" fill="hold"/>
                                        <p:tgtEl>
                                          <p:spTgt spid="32"/>
                                        </p:tgtEl>
                                        <p:attrNameLst>
                                          <p:attrName>style.rotation</p:attrName>
                                        </p:attrNameLst>
                                      </p:cBhvr>
                                      <p:tavLst>
                                        <p:tav tm="0">
                                          <p:val>
                                            <p:fltVal val="90"/>
                                          </p:val>
                                        </p:tav>
                                        <p:tav tm="100000">
                                          <p:val>
                                            <p:fltVal val="0"/>
                                          </p:val>
                                        </p:tav>
                                      </p:tavLst>
                                    </p:anim>
                                    <p:animEffect transition="in" filter="fade">
                                      <p:cBhvr>
                                        <p:cTn id="23" dur="1000"/>
                                        <p:tgtEl>
                                          <p:spTgt spid="32"/>
                                        </p:tgtEl>
                                      </p:cBhvr>
                                    </p:animEffect>
                                  </p:childTnLst>
                                </p:cTn>
                              </p:par>
                            </p:childTnLst>
                          </p:cTn>
                        </p:par>
                        <p:par>
                          <p:cTn id="24" fill="hold">
                            <p:stCondLst>
                              <p:cond delay="1500"/>
                            </p:stCondLst>
                            <p:childTnLst>
                              <p:par>
                                <p:cTn id="25" presetID="31" presetClass="entr" presetSubtype="0"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p:cTn id="27" dur="1000" fill="hold"/>
                                        <p:tgtEl>
                                          <p:spTgt spid="34"/>
                                        </p:tgtEl>
                                        <p:attrNameLst>
                                          <p:attrName>ppt_w</p:attrName>
                                        </p:attrNameLst>
                                      </p:cBhvr>
                                      <p:tavLst>
                                        <p:tav tm="0">
                                          <p:val>
                                            <p:fltVal val="0"/>
                                          </p:val>
                                        </p:tav>
                                        <p:tav tm="100000">
                                          <p:val>
                                            <p:strVal val="#ppt_w"/>
                                          </p:val>
                                        </p:tav>
                                      </p:tavLst>
                                    </p:anim>
                                    <p:anim calcmode="lin" valueType="num">
                                      <p:cBhvr>
                                        <p:cTn id="28" dur="1000" fill="hold"/>
                                        <p:tgtEl>
                                          <p:spTgt spid="34"/>
                                        </p:tgtEl>
                                        <p:attrNameLst>
                                          <p:attrName>ppt_h</p:attrName>
                                        </p:attrNameLst>
                                      </p:cBhvr>
                                      <p:tavLst>
                                        <p:tav tm="0">
                                          <p:val>
                                            <p:fltVal val="0"/>
                                          </p:val>
                                        </p:tav>
                                        <p:tav tm="100000">
                                          <p:val>
                                            <p:strVal val="#ppt_h"/>
                                          </p:val>
                                        </p:tav>
                                      </p:tavLst>
                                    </p:anim>
                                    <p:anim calcmode="lin" valueType="num">
                                      <p:cBhvr>
                                        <p:cTn id="29" dur="1000" fill="hold"/>
                                        <p:tgtEl>
                                          <p:spTgt spid="34"/>
                                        </p:tgtEl>
                                        <p:attrNameLst>
                                          <p:attrName>style.rotation</p:attrName>
                                        </p:attrNameLst>
                                      </p:cBhvr>
                                      <p:tavLst>
                                        <p:tav tm="0">
                                          <p:val>
                                            <p:fltVal val="90"/>
                                          </p:val>
                                        </p:tav>
                                        <p:tav tm="100000">
                                          <p:val>
                                            <p:fltVal val="0"/>
                                          </p:val>
                                        </p:tav>
                                      </p:tavLst>
                                    </p:anim>
                                    <p:animEffect transition="in" filter="fade">
                                      <p:cBhvr>
                                        <p:cTn id="30" dur="10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p:cTn id="35" dur="1000" fill="hold"/>
                                        <p:tgtEl>
                                          <p:spTgt spid="38"/>
                                        </p:tgtEl>
                                        <p:attrNameLst>
                                          <p:attrName>ppt_w</p:attrName>
                                        </p:attrNameLst>
                                      </p:cBhvr>
                                      <p:tavLst>
                                        <p:tav tm="0">
                                          <p:val>
                                            <p:fltVal val="0"/>
                                          </p:val>
                                        </p:tav>
                                        <p:tav tm="100000">
                                          <p:val>
                                            <p:strVal val="#ppt_w"/>
                                          </p:val>
                                        </p:tav>
                                      </p:tavLst>
                                    </p:anim>
                                    <p:anim calcmode="lin" valueType="num">
                                      <p:cBhvr>
                                        <p:cTn id="36" dur="1000" fill="hold"/>
                                        <p:tgtEl>
                                          <p:spTgt spid="38"/>
                                        </p:tgtEl>
                                        <p:attrNameLst>
                                          <p:attrName>ppt_h</p:attrName>
                                        </p:attrNameLst>
                                      </p:cBhvr>
                                      <p:tavLst>
                                        <p:tav tm="0">
                                          <p:val>
                                            <p:fltVal val="0"/>
                                          </p:val>
                                        </p:tav>
                                        <p:tav tm="100000">
                                          <p:val>
                                            <p:strVal val="#ppt_h"/>
                                          </p:val>
                                        </p:tav>
                                      </p:tavLst>
                                    </p:anim>
                                    <p:anim calcmode="lin" valueType="num">
                                      <p:cBhvr>
                                        <p:cTn id="37" dur="1000" fill="hold"/>
                                        <p:tgtEl>
                                          <p:spTgt spid="38"/>
                                        </p:tgtEl>
                                        <p:attrNameLst>
                                          <p:attrName>style.rotation</p:attrName>
                                        </p:attrNameLst>
                                      </p:cBhvr>
                                      <p:tavLst>
                                        <p:tav tm="0">
                                          <p:val>
                                            <p:fltVal val="90"/>
                                          </p:val>
                                        </p:tav>
                                        <p:tav tm="100000">
                                          <p:val>
                                            <p:fltVal val="0"/>
                                          </p:val>
                                        </p:tav>
                                      </p:tavLst>
                                    </p:anim>
                                    <p:animEffect transition="in" filter="fade">
                                      <p:cBhvr>
                                        <p:cTn id="38" dur="1000"/>
                                        <p:tgtEl>
                                          <p:spTgt spid="38"/>
                                        </p:tgtEl>
                                      </p:cBhvr>
                                    </p:animEffect>
                                  </p:childTnLst>
                                </p:cTn>
                              </p:par>
                            </p:childTnLst>
                          </p:cTn>
                        </p:par>
                        <p:par>
                          <p:cTn id="39" fill="hold">
                            <p:stCondLst>
                              <p:cond delay="1000"/>
                            </p:stCondLst>
                            <p:childTnLst>
                              <p:par>
                                <p:cTn id="40" presetID="31" presetClass="entr" presetSubtype="0" fill="hold" grpId="0" nodeType="after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 calcmode="lin" valueType="num">
                                      <p:cBhvr>
                                        <p:cTn id="44" dur="1000" fill="hold"/>
                                        <p:tgtEl>
                                          <p:spTgt spid="39"/>
                                        </p:tgtEl>
                                        <p:attrNameLst>
                                          <p:attrName>style.rotation</p:attrName>
                                        </p:attrNameLst>
                                      </p:cBhvr>
                                      <p:tavLst>
                                        <p:tav tm="0">
                                          <p:val>
                                            <p:fltVal val="90"/>
                                          </p:val>
                                        </p:tav>
                                        <p:tav tm="100000">
                                          <p:val>
                                            <p:fltVal val="0"/>
                                          </p:val>
                                        </p:tav>
                                      </p:tavLst>
                                    </p:anim>
                                    <p:animEffect transition="in" filter="fade">
                                      <p:cBhvr>
                                        <p:cTn id="45" dur="10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wipe(left)">
                                      <p:cBhvr>
                                        <p:cTn id="50" dur="500"/>
                                        <p:tgtEl>
                                          <p:spTgt spid="40"/>
                                        </p:tgtEl>
                                      </p:cBhvr>
                                    </p:animEffect>
                                  </p:childTnLst>
                                </p:cTn>
                              </p:par>
                            </p:childTnLst>
                          </p:cTn>
                        </p:par>
                        <p:par>
                          <p:cTn id="51" fill="hold">
                            <p:stCondLst>
                              <p:cond delay="500"/>
                            </p:stCondLst>
                            <p:childTnLst>
                              <p:par>
                                <p:cTn id="52" presetID="2" presetClass="entr" presetSubtype="2" fill="hold" nodeType="afterEffect">
                                  <p:stCondLst>
                                    <p:cond delay="0"/>
                                  </p:stCondLst>
                                  <p:childTnLst>
                                    <p:set>
                                      <p:cBhvr>
                                        <p:cTn id="53" dur="1" fill="hold">
                                          <p:stCondLst>
                                            <p:cond delay="0"/>
                                          </p:stCondLst>
                                        </p:cTn>
                                        <p:tgtEl>
                                          <p:spTgt spid="41">
                                            <p:txEl>
                                              <p:pRg st="0" end="0"/>
                                            </p:txEl>
                                          </p:spTgt>
                                        </p:tgtEl>
                                        <p:attrNameLst>
                                          <p:attrName>style.visibility</p:attrName>
                                        </p:attrNameLst>
                                      </p:cBhvr>
                                      <p:to>
                                        <p:strVal val="visible"/>
                                      </p:to>
                                    </p:set>
                                    <p:anim calcmode="lin" valueType="num">
                                      <p:cBhvr additive="base">
                                        <p:cTn id="54"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56" fill="hold">
                            <p:stCondLst>
                              <p:cond delay="1000"/>
                            </p:stCondLst>
                            <p:childTnLst>
                              <p:par>
                                <p:cTn id="57" presetID="2" presetClass="entr" presetSubtype="2" fill="hold" nodeType="afterEffect">
                                  <p:stCondLst>
                                    <p:cond delay="0"/>
                                  </p:stCondLst>
                                  <p:childTnLst>
                                    <p:set>
                                      <p:cBhvr>
                                        <p:cTn id="58" dur="1" fill="hold">
                                          <p:stCondLst>
                                            <p:cond delay="0"/>
                                          </p:stCondLst>
                                        </p:cTn>
                                        <p:tgtEl>
                                          <p:spTgt spid="41">
                                            <p:txEl>
                                              <p:pRg st="1" end="1"/>
                                            </p:txEl>
                                          </p:spTgt>
                                        </p:tgtEl>
                                        <p:attrNameLst>
                                          <p:attrName>style.visibility</p:attrName>
                                        </p:attrNameLst>
                                      </p:cBhvr>
                                      <p:to>
                                        <p:strVal val="visible"/>
                                      </p:to>
                                    </p:set>
                                    <p:anim calcmode="lin" valueType="num">
                                      <p:cBhvr additive="base">
                                        <p:cTn id="59" dur="500" fill="hold"/>
                                        <p:tgtEl>
                                          <p:spTgt spid="41">
                                            <p:txEl>
                                              <p:pRg st="1" end="1"/>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4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3" grpId="0"/>
      <p:bldP spid="38" grpId="0" animBg="1"/>
      <p:bldP spid="39" grpId="0" animBg="1"/>
      <p:bldP spid="4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Swing</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组件</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2.</a:t>
              </a:r>
              <a:r>
                <a:rPr lang="zh-CN" altLang="en-US" sz="2400" b="1" dirty="0">
                  <a:solidFill>
                    <a:schemeClr val="tx1"/>
                  </a:solidFill>
                  <a:latin typeface="仿宋" panose="02010609060101010101" pitchFamily="49" charset="-122"/>
                  <a:ea typeface="仿宋" panose="02010609060101010101" pitchFamily="49" charset="-122"/>
                </a:rPr>
                <a:t>窗口菜单</a:t>
              </a: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grpSp>
        <p:nvGrpSpPr>
          <p:cNvPr id="53" name="组合 52">
            <a:extLst>
              <a:ext uri="{FF2B5EF4-FFF2-40B4-BE49-F238E27FC236}">
                <a16:creationId xmlns:a16="http://schemas.microsoft.com/office/drawing/2014/main" id="{5B8C44D3-D59D-4F47-92EE-563A443465EC}"/>
              </a:ext>
            </a:extLst>
          </p:cNvPr>
          <p:cNvGrpSpPr/>
          <p:nvPr/>
        </p:nvGrpSpPr>
        <p:grpSpPr>
          <a:xfrm flipH="1">
            <a:off x="7001965" y="5379375"/>
            <a:ext cx="5074664" cy="1304107"/>
            <a:chOff x="897607" y="5097000"/>
            <a:chExt cx="5075839" cy="1304409"/>
          </a:xfrm>
        </p:grpSpPr>
        <p:sp>
          <p:nvSpPr>
            <p:cNvPr id="55" name="矩形 54">
              <a:extLst>
                <a:ext uri="{FF2B5EF4-FFF2-40B4-BE49-F238E27FC236}">
                  <a16:creationId xmlns:a16="http://schemas.microsoft.com/office/drawing/2014/main" id="{7A3BB083-713C-40CA-8A1E-9F64EA10596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6" name="矩形 55">
              <a:extLst>
                <a:ext uri="{FF2B5EF4-FFF2-40B4-BE49-F238E27FC236}">
                  <a16:creationId xmlns:a16="http://schemas.microsoft.com/office/drawing/2014/main" id="{AD4A6898-8FA9-4CF5-A93C-D455149F8A8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7" name="矩形 56">
              <a:extLst>
                <a:ext uri="{FF2B5EF4-FFF2-40B4-BE49-F238E27FC236}">
                  <a16:creationId xmlns:a16="http://schemas.microsoft.com/office/drawing/2014/main" id="{F2F66149-FE66-47BC-9B35-D3F24A8C4C3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8" name="矩形 57">
              <a:extLst>
                <a:ext uri="{FF2B5EF4-FFF2-40B4-BE49-F238E27FC236}">
                  <a16:creationId xmlns:a16="http://schemas.microsoft.com/office/drawing/2014/main" id="{5AD52F01-E0FC-4A6E-B645-A0E4FCB86D0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9" name="矩形 58">
              <a:extLst>
                <a:ext uri="{FF2B5EF4-FFF2-40B4-BE49-F238E27FC236}">
                  <a16:creationId xmlns:a16="http://schemas.microsoft.com/office/drawing/2014/main" id="{FC4F8056-DD3D-4DA4-9A72-ECB41BB131EC}"/>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0" name="矩形 59">
              <a:extLst>
                <a:ext uri="{FF2B5EF4-FFF2-40B4-BE49-F238E27FC236}">
                  <a16:creationId xmlns:a16="http://schemas.microsoft.com/office/drawing/2014/main" id="{23A0C95F-D685-414F-91C6-07EF181142E0}"/>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1" name="矩形 60">
              <a:extLst>
                <a:ext uri="{FF2B5EF4-FFF2-40B4-BE49-F238E27FC236}">
                  <a16:creationId xmlns:a16="http://schemas.microsoft.com/office/drawing/2014/main" id="{DACAF166-F5BF-4ADD-A481-467091BB871C}"/>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2" name="矩形 61">
              <a:extLst>
                <a:ext uri="{FF2B5EF4-FFF2-40B4-BE49-F238E27FC236}">
                  <a16:creationId xmlns:a16="http://schemas.microsoft.com/office/drawing/2014/main" id="{323A1EC6-6BFA-41DB-B85E-ECBA25DE9A49}"/>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3" name="矩形 62">
              <a:extLst>
                <a:ext uri="{FF2B5EF4-FFF2-40B4-BE49-F238E27FC236}">
                  <a16:creationId xmlns:a16="http://schemas.microsoft.com/office/drawing/2014/main" id="{DD1F68C1-09B5-4BD7-9E09-25016E5F449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4" name="矩形 63">
              <a:extLst>
                <a:ext uri="{FF2B5EF4-FFF2-40B4-BE49-F238E27FC236}">
                  <a16:creationId xmlns:a16="http://schemas.microsoft.com/office/drawing/2014/main" id="{A2A63C92-95AA-4D18-99E0-B0B55CCF58B5}"/>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5" name="矩形 64">
              <a:extLst>
                <a:ext uri="{FF2B5EF4-FFF2-40B4-BE49-F238E27FC236}">
                  <a16:creationId xmlns:a16="http://schemas.microsoft.com/office/drawing/2014/main" id="{B9AF3E35-EBEB-4F62-B517-2BEA8AF02911}"/>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6" name="矩形 65">
              <a:extLst>
                <a:ext uri="{FF2B5EF4-FFF2-40B4-BE49-F238E27FC236}">
                  <a16:creationId xmlns:a16="http://schemas.microsoft.com/office/drawing/2014/main" id="{CE8AB21C-1E1D-41DE-AAF2-5B8AA718DA20}"/>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7" name="矩形 66">
              <a:extLst>
                <a:ext uri="{FF2B5EF4-FFF2-40B4-BE49-F238E27FC236}">
                  <a16:creationId xmlns:a16="http://schemas.microsoft.com/office/drawing/2014/main" id="{CFB46441-0C72-4AAA-AC68-D3600298C8D2}"/>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8" name="矩形 67">
              <a:extLst>
                <a:ext uri="{FF2B5EF4-FFF2-40B4-BE49-F238E27FC236}">
                  <a16:creationId xmlns:a16="http://schemas.microsoft.com/office/drawing/2014/main" id="{6D175B17-49B9-4CD9-8CC9-23C001A8A429}"/>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9" name="矩形 68">
              <a:extLst>
                <a:ext uri="{FF2B5EF4-FFF2-40B4-BE49-F238E27FC236}">
                  <a16:creationId xmlns:a16="http://schemas.microsoft.com/office/drawing/2014/main" id="{C4FCD49F-FB62-42BF-A0CA-2394E4C88F7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70" name="矩形 69">
              <a:extLst>
                <a:ext uri="{FF2B5EF4-FFF2-40B4-BE49-F238E27FC236}">
                  <a16:creationId xmlns:a16="http://schemas.microsoft.com/office/drawing/2014/main" id="{86C7D08F-9152-44AE-9B31-C655C1A9936D}"/>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lumMod val="85000"/>
                  </a:schemeClr>
                </a:solidFill>
                <a:latin typeface="仿宋" panose="02010609060101010101" pitchFamily="49" charset="-122"/>
                <a:ea typeface="仿宋" panose="02010609060101010101" pitchFamily="49" charset="-122"/>
              </a:endParaRPr>
            </a:p>
          </p:txBody>
        </p:sp>
      </p:grpSp>
      <p:sp>
        <p:nvSpPr>
          <p:cNvPr id="37" name="矩形 36">
            <a:extLst>
              <a:ext uri="{FF2B5EF4-FFF2-40B4-BE49-F238E27FC236}">
                <a16:creationId xmlns:a16="http://schemas.microsoft.com/office/drawing/2014/main" id="{A949FC35-A73B-4978-A4DE-DDD996F3D856}"/>
              </a:ext>
            </a:extLst>
          </p:cNvPr>
          <p:cNvSpPr/>
          <p:nvPr/>
        </p:nvSpPr>
        <p:spPr>
          <a:xfrm>
            <a:off x="1328290" y="1667528"/>
            <a:ext cx="9065701" cy="400110"/>
          </a:xfrm>
          <a:prstGeom prst="rect">
            <a:avLst/>
          </a:prstGeom>
        </p:spPr>
        <p:txBody>
          <a:bodyPr wrap="square">
            <a:spAutoFit/>
          </a:bodyPr>
          <a:lstStyle/>
          <a:p>
            <a:r>
              <a:rPr lang="zh-CN" altLang="zh-CN" sz="2000" b="1" dirty="0">
                <a:latin typeface="仿宋" panose="02010609060101010101" pitchFamily="49" charset="-122"/>
                <a:ea typeface="仿宋" panose="02010609060101010101" pitchFamily="49" charset="-122"/>
              </a:rPr>
              <a:t>窗口菜单的设计</a:t>
            </a:r>
            <a:r>
              <a:rPr lang="zh-CN" altLang="en-US" sz="2000" b="1" dirty="0">
                <a:latin typeface="仿宋" panose="02010609060101010101" pitchFamily="49" charset="-122"/>
                <a:ea typeface="仿宋" panose="02010609060101010101" pitchFamily="49" charset="-122"/>
              </a:rPr>
              <a:t>需要</a:t>
            </a:r>
            <a:r>
              <a:rPr lang="zh-CN" altLang="zh-CN" sz="2000" b="1" dirty="0">
                <a:latin typeface="仿宋" panose="02010609060101010101" pitchFamily="49" charset="-122"/>
                <a:ea typeface="仿宋" panose="02010609060101010101" pitchFamily="49" charset="-122"/>
              </a:rPr>
              <a:t>通过多个组件共同配合来完成</a:t>
            </a:r>
            <a:endParaRPr lang="zh-CN" altLang="en-US" sz="2000" b="1" dirty="0">
              <a:latin typeface="仿宋" panose="02010609060101010101" pitchFamily="49" charset="-122"/>
              <a:ea typeface="仿宋" panose="02010609060101010101" pitchFamily="49" charset="-122"/>
            </a:endParaRPr>
          </a:p>
        </p:txBody>
      </p:sp>
      <p:sp>
        <p:nvSpPr>
          <p:cNvPr id="42" name="Rectangle 1">
            <a:extLst>
              <a:ext uri="{FF2B5EF4-FFF2-40B4-BE49-F238E27FC236}">
                <a16:creationId xmlns:a16="http://schemas.microsoft.com/office/drawing/2014/main" id="{D15CB4C6-A4B6-4DEC-B776-80588C241A1D}"/>
              </a:ext>
            </a:extLst>
          </p:cNvPr>
          <p:cNvSpPr>
            <a:spLocks noChangeArrowheads="1"/>
          </p:cNvSpPr>
          <p:nvPr/>
        </p:nvSpPr>
        <p:spPr bwMode="auto">
          <a:xfrm>
            <a:off x="1143317" y="2266276"/>
            <a:ext cx="7685075" cy="40008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pPr defTabSz="914217" fontAlgn="base">
              <a:spcBef>
                <a:spcPct val="0"/>
              </a:spcBef>
              <a:spcAft>
                <a:spcPct val="0"/>
              </a:spcAft>
            </a:pPr>
            <a:r>
              <a:rPr lang="zh-CN" altLang="en-US" sz="2000" b="1" dirty="0">
                <a:latin typeface="仿宋" panose="02010609060101010101" pitchFamily="49" charset="-122"/>
                <a:ea typeface="仿宋" panose="02010609060101010101" pitchFamily="49" charset="-122"/>
                <a:cs typeface="Times New Roman" pitchFamily="18" charset="0"/>
              </a:rPr>
              <a:t>（</a:t>
            </a:r>
            <a:r>
              <a:rPr lang="en-US" altLang="zh-CN" sz="2000" b="1" dirty="0">
                <a:latin typeface="仿宋" panose="02010609060101010101" pitchFamily="49" charset="-122"/>
                <a:ea typeface="仿宋" panose="02010609060101010101" pitchFamily="49" charset="-122"/>
                <a:cs typeface="Times New Roman" pitchFamily="18" charset="0"/>
              </a:rPr>
              <a:t>1</a:t>
            </a:r>
            <a:r>
              <a:rPr lang="zh-CN" altLang="en-US" sz="2000" b="1" dirty="0">
                <a:latin typeface="仿宋" panose="02010609060101010101" pitchFamily="49" charset="-122"/>
                <a:ea typeface="仿宋" panose="02010609060101010101" pitchFamily="49" charset="-122"/>
                <a:cs typeface="Times New Roman" pitchFamily="18" charset="0"/>
              </a:rPr>
              <a:t>）</a:t>
            </a:r>
            <a:r>
              <a:rPr lang="en-US" altLang="zh-CN" sz="2000" b="1" dirty="0" err="1">
                <a:latin typeface="仿宋" panose="02010609060101010101" pitchFamily="49" charset="-122"/>
                <a:ea typeface="仿宋" panose="02010609060101010101" pitchFamily="49" charset="-122"/>
                <a:cs typeface="Times New Roman" pitchFamily="18" charset="0"/>
              </a:rPr>
              <a:t>JMenuBar</a:t>
            </a:r>
            <a:r>
              <a:rPr lang="zh-CN" altLang="en-US" sz="2000" b="1" dirty="0">
                <a:latin typeface="仿宋" panose="02010609060101010101" pitchFamily="49" charset="-122"/>
                <a:ea typeface="仿宋" panose="02010609060101010101" pitchFamily="49" charset="-122"/>
                <a:cs typeface="Times New Roman" pitchFamily="18" charset="0"/>
              </a:rPr>
              <a:t>类：是</a:t>
            </a:r>
            <a:r>
              <a:rPr lang="en-US" altLang="zh-CN" sz="2000" b="1" dirty="0" err="1">
                <a:latin typeface="仿宋" panose="02010609060101010101" pitchFamily="49" charset="-122"/>
                <a:ea typeface="仿宋" panose="02010609060101010101" pitchFamily="49" charset="-122"/>
                <a:cs typeface="Times New Roman" pitchFamily="18" charset="0"/>
              </a:rPr>
              <a:t>JComponent</a:t>
            </a:r>
            <a:r>
              <a:rPr lang="zh-CN" altLang="en-US" sz="2000" b="1" dirty="0">
                <a:latin typeface="仿宋" panose="02010609060101010101" pitchFamily="49" charset="-122"/>
                <a:ea typeface="仿宋" panose="02010609060101010101" pitchFamily="49" charset="-122"/>
                <a:cs typeface="Times New Roman" pitchFamily="18" charset="0"/>
              </a:rPr>
              <a:t>的子类，用于创建一个菜单栏。</a:t>
            </a:r>
            <a:r>
              <a:rPr lang="zh-CN" altLang="en-US" sz="2000" b="1" dirty="0">
                <a:latin typeface="仿宋" panose="02010609060101010101" pitchFamily="49" charset="-122"/>
                <a:ea typeface="仿宋" panose="02010609060101010101" pitchFamily="49" charset="-122"/>
              </a:rPr>
              <a:t> </a:t>
            </a:r>
          </a:p>
        </p:txBody>
      </p:sp>
      <p:graphicFrame>
        <p:nvGraphicFramePr>
          <p:cNvPr id="43" name="表格 42">
            <a:extLst>
              <a:ext uri="{FF2B5EF4-FFF2-40B4-BE49-F238E27FC236}">
                <a16:creationId xmlns:a16="http://schemas.microsoft.com/office/drawing/2014/main" id="{DA54E213-4DCC-42D5-8723-0BDC076ACE38}"/>
              </a:ext>
            </a:extLst>
          </p:cNvPr>
          <p:cNvGraphicFramePr>
            <a:graphicFrameLocks noGrp="1"/>
          </p:cNvGraphicFramePr>
          <p:nvPr>
            <p:extLst>
              <p:ext uri="{D42A27DB-BD31-4B8C-83A1-F6EECF244321}">
                <p14:modId xmlns:p14="http://schemas.microsoft.com/office/powerpoint/2010/main" val="212862693"/>
              </p:ext>
            </p:extLst>
          </p:nvPr>
        </p:nvGraphicFramePr>
        <p:xfrm>
          <a:off x="1861565" y="3449784"/>
          <a:ext cx="8532426" cy="2361794"/>
        </p:xfrm>
        <a:graphic>
          <a:graphicData uri="http://schemas.openxmlformats.org/drawingml/2006/table">
            <a:tbl>
              <a:tblPr>
                <a:tableStyleId>{16D9F66E-5EB9-4882-86FB-DCBF35E3C3E4}</a:tableStyleId>
              </a:tblPr>
              <a:tblGrid>
                <a:gridCol w="2369242">
                  <a:extLst>
                    <a:ext uri="{9D8B030D-6E8A-4147-A177-3AD203B41FA5}">
                      <a16:colId xmlns:a16="http://schemas.microsoft.com/office/drawing/2014/main" val="20000"/>
                    </a:ext>
                  </a:extLst>
                </a:gridCol>
                <a:gridCol w="2277883">
                  <a:extLst>
                    <a:ext uri="{9D8B030D-6E8A-4147-A177-3AD203B41FA5}">
                      <a16:colId xmlns:a16="http://schemas.microsoft.com/office/drawing/2014/main" val="20001"/>
                    </a:ext>
                  </a:extLst>
                </a:gridCol>
                <a:gridCol w="3885301">
                  <a:extLst>
                    <a:ext uri="{9D8B030D-6E8A-4147-A177-3AD203B41FA5}">
                      <a16:colId xmlns:a16="http://schemas.microsoft.com/office/drawing/2014/main" val="20002"/>
                    </a:ext>
                  </a:extLst>
                </a:gridCol>
              </a:tblGrid>
              <a:tr h="457094">
                <a:tc>
                  <a:txBody>
                    <a:bodyPr/>
                    <a:lstStyle/>
                    <a:p>
                      <a:pPr algn="ctr">
                        <a:spcAft>
                          <a:spcPts val="0"/>
                        </a:spcAft>
                      </a:pPr>
                      <a:r>
                        <a:rPr lang="zh-CN" sz="2000" kern="100" dirty="0">
                          <a:latin typeface="仿宋" panose="02010609060101010101" pitchFamily="49" charset="-122"/>
                          <a:ea typeface="仿宋" panose="02010609060101010101" pitchFamily="49" charset="-122"/>
                        </a:rPr>
                        <a:t>返回类型</a:t>
                      </a:r>
                      <a:endParaRPr lang="zh-CN" sz="2000" kern="100" dirty="0">
                        <a:latin typeface="仿宋" panose="02010609060101010101" pitchFamily="49" charset="-122"/>
                        <a:ea typeface="仿宋" panose="02010609060101010101" pitchFamily="49" charset="-122"/>
                        <a:cs typeface="Times New Roman"/>
                      </a:endParaRPr>
                    </a:p>
                  </a:txBody>
                  <a:tcPr marL="68564" marR="68564" marT="0" marB="0" anchor="ctr">
                    <a:solidFill>
                      <a:srgbClr val="FFC000"/>
                    </a:solidFill>
                  </a:tcPr>
                </a:tc>
                <a:tc>
                  <a:txBody>
                    <a:bodyPr/>
                    <a:lstStyle/>
                    <a:p>
                      <a:pPr algn="ctr">
                        <a:spcAft>
                          <a:spcPts val="0"/>
                        </a:spcAft>
                      </a:pPr>
                      <a:r>
                        <a:rPr lang="zh-CN" sz="2000" kern="100" dirty="0">
                          <a:latin typeface="仿宋" panose="02010609060101010101" pitchFamily="49" charset="-122"/>
                          <a:ea typeface="仿宋" panose="02010609060101010101" pitchFamily="49" charset="-122"/>
                        </a:rPr>
                        <a:t>方法名</a:t>
                      </a:r>
                      <a:endParaRPr lang="zh-CN" sz="2000" kern="100" dirty="0">
                        <a:latin typeface="仿宋" panose="02010609060101010101" pitchFamily="49" charset="-122"/>
                        <a:ea typeface="仿宋" panose="02010609060101010101" pitchFamily="49" charset="-122"/>
                        <a:cs typeface="Times New Roman"/>
                      </a:endParaRPr>
                    </a:p>
                  </a:txBody>
                  <a:tcPr marL="68564" marR="68564" marT="0" marB="0" anchor="ctr">
                    <a:solidFill>
                      <a:srgbClr val="FFC000"/>
                    </a:solidFill>
                  </a:tcPr>
                </a:tc>
                <a:tc>
                  <a:txBody>
                    <a:bodyPr/>
                    <a:lstStyle/>
                    <a:p>
                      <a:pPr algn="ctr">
                        <a:spcAft>
                          <a:spcPts val="0"/>
                        </a:spcAft>
                      </a:pPr>
                      <a:r>
                        <a:rPr lang="zh-CN" sz="2000" kern="100" dirty="0">
                          <a:latin typeface="仿宋" panose="02010609060101010101" pitchFamily="49" charset="-122"/>
                          <a:ea typeface="仿宋" panose="02010609060101010101" pitchFamily="49" charset="-122"/>
                        </a:rPr>
                        <a:t>方法功能</a:t>
                      </a:r>
                      <a:endParaRPr lang="zh-CN" sz="2000" kern="100" dirty="0">
                        <a:latin typeface="仿宋" panose="02010609060101010101" pitchFamily="49" charset="-122"/>
                        <a:ea typeface="仿宋" panose="02010609060101010101" pitchFamily="49" charset="-122"/>
                        <a:cs typeface="Times New Roman"/>
                      </a:endParaRPr>
                    </a:p>
                  </a:txBody>
                  <a:tcPr marL="68564" marR="68564" marT="0" marB="0" anchor="ctr">
                    <a:solidFill>
                      <a:srgbClr val="FFC000"/>
                    </a:solidFill>
                  </a:tcPr>
                </a:tc>
                <a:extLst>
                  <a:ext uri="{0D108BD9-81ED-4DB2-BD59-A6C34878D82A}">
                    <a16:rowId xmlns:a16="http://schemas.microsoft.com/office/drawing/2014/main" val="10000"/>
                  </a:ext>
                </a:extLst>
              </a:tr>
              <a:tr h="457094">
                <a:tc>
                  <a:txBody>
                    <a:bodyPr/>
                    <a:lstStyle/>
                    <a:p>
                      <a:pPr algn="just">
                        <a:spcAft>
                          <a:spcPts val="0"/>
                        </a:spcAft>
                      </a:pPr>
                      <a:endParaRPr lang="en-US" sz="2000"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just">
                        <a:spcAft>
                          <a:spcPts val="0"/>
                        </a:spcAft>
                      </a:pPr>
                      <a:r>
                        <a:rPr lang="en-US" sz="2000" kern="100" dirty="0" err="1">
                          <a:latin typeface="仿宋" panose="02010609060101010101" pitchFamily="49" charset="-122"/>
                          <a:ea typeface="仿宋" panose="02010609060101010101" pitchFamily="49" charset="-122"/>
                        </a:rPr>
                        <a:t>JMenuBar</a:t>
                      </a:r>
                      <a:r>
                        <a:rPr lang="en-US" sz="2000" kern="100" dirty="0">
                          <a:latin typeface="仿宋" panose="02010609060101010101" pitchFamily="49" charset="-122"/>
                          <a:ea typeface="仿宋" panose="02010609060101010101" pitchFamily="49" charset="-122"/>
                        </a:rPr>
                        <a:t>()</a:t>
                      </a:r>
                      <a:endParaRPr lang="zh-CN" sz="2000"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just">
                        <a:spcAft>
                          <a:spcPts val="0"/>
                        </a:spcAft>
                      </a:pPr>
                      <a:r>
                        <a:rPr lang="zh-CN" sz="2000" kern="100">
                          <a:latin typeface="仿宋" panose="02010609060101010101" pitchFamily="49" charset="-122"/>
                          <a:ea typeface="仿宋" panose="02010609060101010101" pitchFamily="49" charset="-122"/>
                        </a:rPr>
                        <a:t>创建一个新的菜单栏</a:t>
                      </a:r>
                      <a:endParaRPr lang="zh-CN" sz="2000" kern="100">
                        <a:latin typeface="仿宋" panose="02010609060101010101" pitchFamily="49" charset="-122"/>
                        <a:ea typeface="仿宋" panose="02010609060101010101" pitchFamily="49" charset="-122"/>
                        <a:cs typeface="Times New Roman"/>
                      </a:endParaRPr>
                    </a:p>
                  </a:txBody>
                  <a:tcPr marL="68564" marR="68564" marT="0" marB="0" anchor="ctr"/>
                </a:tc>
                <a:extLst>
                  <a:ext uri="{0D108BD9-81ED-4DB2-BD59-A6C34878D82A}">
                    <a16:rowId xmlns:a16="http://schemas.microsoft.com/office/drawing/2014/main" val="10001"/>
                  </a:ext>
                </a:extLst>
              </a:tr>
              <a:tr h="457094">
                <a:tc>
                  <a:txBody>
                    <a:bodyPr/>
                    <a:lstStyle/>
                    <a:p>
                      <a:pPr algn="just">
                        <a:spcAft>
                          <a:spcPts val="0"/>
                        </a:spcAft>
                      </a:pPr>
                      <a:r>
                        <a:rPr lang="en-US" sz="2000" kern="100" dirty="0" err="1">
                          <a:latin typeface="仿宋" panose="02010609060101010101" pitchFamily="49" charset="-122"/>
                          <a:ea typeface="仿宋" panose="02010609060101010101" pitchFamily="49" charset="-122"/>
                        </a:rPr>
                        <a:t>JMenu</a:t>
                      </a:r>
                      <a:endParaRPr lang="zh-CN" sz="2000"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just">
                        <a:spcAft>
                          <a:spcPts val="0"/>
                        </a:spcAft>
                      </a:pPr>
                      <a:r>
                        <a:rPr lang="en-US" sz="2000" kern="100" dirty="0">
                          <a:latin typeface="仿宋" panose="02010609060101010101" pitchFamily="49" charset="-122"/>
                          <a:ea typeface="仿宋" panose="02010609060101010101" pitchFamily="49" charset="-122"/>
                        </a:rPr>
                        <a:t>add(</a:t>
                      </a:r>
                      <a:r>
                        <a:rPr lang="en-US" sz="2000" kern="100" dirty="0" err="1">
                          <a:latin typeface="仿宋" panose="02010609060101010101" pitchFamily="49" charset="-122"/>
                          <a:ea typeface="仿宋" panose="02010609060101010101" pitchFamily="49" charset="-122"/>
                        </a:rPr>
                        <a:t>JMenu</a:t>
                      </a:r>
                      <a:r>
                        <a:rPr lang="en-US" sz="2000" kern="100" dirty="0">
                          <a:latin typeface="仿宋" panose="02010609060101010101" pitchFamily="49" charset="-122"/>
                          <a:ea typeface="仿宋" panose="02010609060101010101" pitchFamily="49" charset="-122"/>
                        </a:rPr>
                        <a:t> c)</a:t>
                      </a:r>
                      <a:endParaRPr lang="zh-CN" sz="2000"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just">
                        <a:spcAft>
                          <a:spcPts val="0"/>
                        </a:spcAft>
                      </a:pPr>
                      <a:r>
                        <a:rPr lang="zh-CN" sz="2000" kern="100">
                          <a:latin typeface="仿宋" panose="02010609060101010101" pitchFamily="49" charset="-122"/>
                          <a:ea typeface="仿宋" panose="02010609060101010101" pitchFamily="49" charset="-122"/>
                        </a:rPr>
                        <a:t>将菜单添加到菜单栏的末尾。</a:t>
                      </a:r>
                      <a:endParaRPr lang="zh-CN" sz="2000" kern="100">
                        <a:latin typeface="仿宋" panose="02010609060101010101" pitchFamily="49" charset="-122"/>
                        <a:ea typeface="仿宋" panose="02010609060101010101" pitchFamily="49" charset="-122"/>
                        <a:cs typeface="Times New Roman"/>
                      </a:endParaRPr>
                    </a:p>
                  </a:txBody>
                  <a:tcPr marL="68564" marR="68564" marT="0" marB="0" anchor="ctr"/>
                </a:tc>
                <a:extLst>
                  <a:ext uri="{0D108BD9-81ED-4DB2-BD59-A6C34878D82A}">
                    <a16:rowId xmlns:a16="http://schemas.microsoft.com/office/drawing/2014/main" val="10002"/>
                  </a:ext>
                </a:extLst>
              </a:tr>
              <a:tr h="457094">
                <a:tc>
                  <a:txBody>
                    <a:bodyPr/>
                    <a:lstStyle/>
                    <a:p>
                      <a:pPr algn="just">
                        <a:spcAft>
                          <a:spcPts val="0"/>
                        </a:spcAft>
                      </a:pPr>
                      <a:r>
                        <a:rPr lang="en-US" sz="2000" kern="100">
                          <a:latin typeface="仿宋" panose="02010609060101010101" pitchFamily="49" charset="-122"/>
                          <a:ea typeface="仿宋" panose="02010609060101010101" pitchFamily="49" charset="-122"/>
                        </a:rPr>
                        <a:t>JMenu</a:t>
                      </a:r>
                      <a:endParaRPr lang="zh-CN" sz="2000" kern="10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just">
                        <a:spcAft>
                          <a:spcPts val="0"/>
                        </a:spcAft>
                      </a:pPr>
                      <a:r>
                        <a:rPr lang="en-US" sz="2000" kern="100" dirty="0" err="1">
                          <a:latin typeface="仿宋" panose="02010609060101010101" pitchFamily="49" charset="-122"/>
                          <a:ea typeface="仿宋" panose="02010609060101010101" pitchFamily="49" charset="-122"/>
                        </a:rPr>
                        <a:t>getMenu</a:t>
                      </a:r>
                      <a:r>
                        <a:rPr lang="en-US" sz="2000" kern="100" dirty="0">
                          <a:latin typeface="仿宋" panose="02010609060101010101" pitchFamily="49" charset="-122"/>
                          <a:ea typeface="仿宋" panose="02010609060101010101" pitchFamily="49" charset="-122"/>
                        </a:rPr>
                        <a:t>(</a:t>
                      </a:r>
                      <a:r>
                        <a:rPr lang="en-US" sz="2000" kern="100" dirty="0" err="1">
                          <a:latin typeface="仿宋" panose="02010609060101010101" pitchFamily="49" charset="-122"/>
                          <a:ea typeface="仿宋" panose="02010609060101010101" pitchFamily="49" charset="-122"/>
                        </a:rPr>
                        <a:t>int</a:t>
                      </a:r>
                      <a:r>
                        <a:rPr lang="en-US" sz="2000" kern="100" dirty="0">
                          <a:latin typeface="仿宋" panose="02010609060101010101" pitchFamily="49" charset="-122"/>
                          <a:ea typeface="仿宋" panose="02010609060101010101" pitchFamily="49" charset="-122"/>
                        </a:rPr>
                        <a:t> index)</a:t>
                      </a:r>
                      <a:endParaRPr lang="zh-CN" sz="2000"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just">
                        <a:spcAft>
                          <a:spcPts val="0"/>
                        </a:spcAft>
                      </a:pPr>
                      <a:r>
                        <a:rPr lang="zh-CN" sz="2000" kern="100" dirty="0">
                          <a:latin typeface="仿宋" panose="02010609060101010101" pitchFamily="49" charset="-122"/>
                          <a:ea typeface="仿宋" panose="02010609060101010101" pitchFamily="49" charset="-122"/>
                        </a:rPr>
                        <a:t>获取菜单栏中指定位置的菜单。</a:t>
                      </a:r>
                      <a:endParaRPr lang="zh-CN" sz="2000" kern="100" dirty="0">
                        <a:latin typeface="仿宋" panose="02010609060101010101" pitchFamily="49" charset="-122"/>
                        <a:ea typeface="仿宋" panose="02010609060101010101" pitchFamily="49" charset="-122"/>
                        <a:cs typeface="Times New Roman"/>
                      </a:endParaRPr>
                    </a:p>
                  </a:txBody>
                  <a:tcPr marL="68564" marR="68564" marT="0" marB="0" anchor="ctr"/>
                </a:tc>
                <a:extLst>
                  <a:ext uri="{0D108BD9-81ED-4DB2-BD59-A6C34878D82A}">
                    <a16:rowId xmlns:a16="http://schemas.microsoft.com/office/drawing/2014/main" val="10003"/>
                  </a:ext>
                </a:extLst>
              </a:tr>
              <a:tr h="380912">
                <a:tc>
                  <a:txBody>
                    <a:bodyPr/>
                    <a:lstStyle/>
                    <a:p>
                      <a:pPr algn="just">
                        <a:spcAft>
                          <a:spcPts val="0"/>
                        </a:spcAft>
                      </a:pPr>
                      <a:r>
                        <a:rPr lang="en-US" sz="2000" kern="100">
                          <a:latin typeface="仿宋" panose="02010609060101010101" pitchFamily="49" charset="-122"/>
                          <a:ea typeface="仿宋" panose="02010609060101010101" pitchFamily="49" charset="-122"/>
                        </a:rPr>
                        <a:t>int</a:t>
                      </a:r>
                      <a:endParaRPr lang="zh-CN" sz="2000" kern="10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just">
                        <a:spcAft>
                          <a:spcPts val="0"/>
                        </a:spcAft>
                      </a:pPr>
                      <a:r>
                        <a:rPr lang="en-US" sz="2000" kern="100" dirty="0" err="1">
                          <a:latin typeface="仿宋" panose="02010609060101010101" pitchFamily="49" charset="-122"/>
                          <a:ea typeface="仿宋" panose="02010609060101010101" pitchFamily="49" charset="-122"/>
                        </a:rPr>
                        <a:t>getMenuCount</a:t>
                      </a:r>
                      <a:r>
                        <a:rPr lang="en-US" sz="2000" kern="100" dirty="0">
                          <a:latin typeface="仿宋" panose="02010609060101010101" pitchFamily="49" charset="-122"/>
                          <a:ea typeface="仿宋" panose="02010609060101010101" pitchFamily="49" charset="-122"/>
                        </a:rPr>
                        <a:t>()</a:t>
                      </a:r>
                      <a:endParaRPr lang="zh-CN" sz="2000"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just">
                        <a:spcAft>
                          <a:spcPts val="0"/>
                        </a:spcAft>
                      </a:pPr>
                      <a:r>
                        <a:rPr lang="zh-CN" sz="2000" kern="100" dirty="0">
                          <a:latin typeface="仿宋" panose="02010609060101010101" pitchFamily="49" charset="-122"/>
                          <a:ea typeface="仿宋" panose="02010609060101010101" pitchFamily="49" charset="-122"/>
                        </a:rPr>
                        <a:t>获取菜单栏中的菜单数</a:t>
                      </a:r>
                      <a:endParaRPr lang="zh-CN" sz="2000" kern="100" dirty="0">
                        <a:latin typeface="仿宋" panose="02010609060101010101" pitchFamily="49" charset="-122"/>
                        <a:ea typeface="仿宋" panose="02010609060101010101" pitchFamily="49" charset="-122"/>
                        <a:cs typeface="Times New Roman"/>
                      </a:endParaRPr>
                    </a:p>
                  </a:txBody>
                  <a:tcPr marL="68564" marR="68564" marT="0" marB="0" anchor="ctr"/>
                </a:tc>
                <a:extLst>
                  <a:ext uri="{0D108BD9-81ED-4DB2-BD59-A6C34878D82A}">
                    <a16:rowId xmlns:a16="http://schemas.microsoft.com/office/drawing/2014/main" val="10004"/>
                  </a:ext>
                </a:extLst>
              </a:tr>
            </a:tbl>
          </a:graphicData>
        </a:graphic>
      </p:graphicFrame>
      <p:sp>
        <p:nvSpPr>
          <p:cNvPr id="44" name="Rectangle 2">
            <a:extLst>
              <a:ext uri="{FF2B5EF4-FFF2-40B4-BE49-F238E27FC236}">
                <a16:creationId xmlns:a16="http://schemas.microsoft.com/office/drawing/2014/main" id="{80E6017D-9E66-40A6-A21F-6C58799A6058}"/>
              </a:ext>
            </a:extLst>
          </p:cNvPr>
          <p:cNvSpPr>
            <a:spLocks noChangeArrowheads="1"/>
          </p:cNvSpPr>
          <p:nvPr/>
        </p:nvSpPr>
        <p:spPr bwMode="auto">
          <a:xfrm>
            <a:off x="3277253" y="3018030"/>
            <a:ext cx="3185445" cy="369310"/>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pPr defTabSz="914217" fontAlgn="base">
              <a:spcBef>
                <a:spcPct val="0"/>
              </a:spcBef>
              <a:spcAft>
                <a:spcPct val="0"/>
              </a:spcAft>
            </a:pPr>
            <a:r>
              <a:rPr lang="zh-CN" altLang="en-US" b="1" dirty="0">
                <a:latin typeface="仿宋" panose="02010609060101010101" pitchFamily="49" charset="-122"/>
                <a:ea typeface="仿宋" panose="02010609060101010101" pitchFamily="49" charset="-122"/>
                <a:cs typeface="Times New Roman" pitchFamily="18" charset="0"/>
              </a:rPr>
              <a:t>表</a:t>
            </a:r>
            <a:r>
              <a:rPr lang="en-US" altLang="zh-CN" b="1" dirty="0">
                <a:latin typeface="仿宋" panose="02010609060101010101" pitchFamily="49" charset="-122"/>
                <a:ea typeface="仿宋" panose="02010609060101010101" pitchFamily="49" charset="-122"/>
                <a:cs typeface="Times New Roman" pitchFamily="18" charset="0"/>
              </a:rPr>
              <a:t>8.6 </a:t>
            </a:r>
            <a:r>
              <a:rPr lang="en-US" altLang="zh-CN" b="1" dirty="0" err="1">
                <a:latin typeface="仿宋" panose="02010609060101010101" pitchFamily="49" charset="-122"/>
                <a:ea typeface="仿宋" panose="02010609060101010101" pitchFamily="49" charset="-122"/>
                <a:cs typeface="Times New Roman" pitchFamily="18" charset="0"/>
              </a:rPr>
              <a:t>JMenuBar</a:t>
            </a:r>
            <a:r>
              <a:rPr lang="zh-CN" altLang="en-US" b="1" dirty="0">
                <a:latin typeface="仿宋" panose="02010609060101010101" pitchFamily="49" charset="-122"/>
                <a:ea typeface="仿宋" panose="02010609060101010101" pitchFamily="49" charset="-122"/>
                <a:cs typeface="Times New Roman" pitchFamily="18" charset="0"/>
              </a:rPr>
              <a:t>类的常用方法</a:t>
            </a:r>
            <a:endParaRPr lang="zh-CN" altLang="en-US" b="1" dirty="0">
              <a:latin typeface="仿宋" panose="02010609060101010101" pitchFamily="49" charset="-122"/>
              <a:ea typeface="仿宋" panose="02010609060101010101" pitchFamily="49" charset="-122"/>
            </a:endParaRPr>
          </a:p>
        </p:txBody>
      </p:sp>
      <p:grpSp>
        <p:nvGrpSpPr>
          <p:cNvPr id="45" name="组合 44">
            <a:extLst>
              <a:ext uri="{FF2B5EF4-FFF2-40B4-BE49-F238E27FC236}">
                <a16:creationId xmlns:a16="http://schemas.microsoft.com/office/drawing/2014/main" id="{58CBB834-D4A4-4ABB-8E2C-F7DB3D5E3C32}"/>
              </a:ext>
            </a:extLst>
          </p:cNvPr>
          <p:cNvGrpSpPr/>
          <p:nvPr/>
        </p:nvGrpSpPr>
        <p:grpSpPr>
          <a:xfrm>
            <a:off x="2205" y="6019201"/>
            <a:ext cx="12189178" cy="914188"/>
            <a:chOff x="0" y="5334794"/>
            <a:chExt cx="12192000" cy="914400"/>
          </a:xfrm>
        </p:grpSpPr>
        <p:sp>
          <p:nvSpPr>
            <p:cNvPr id="46" name="矩形 45">
              <a:extLst>
                <a:ext uri="{FF2B5EF4-FFF2-40B4-BE49-F238E27FC236}">
                  <a16:creationId xmlns:a16="http://schemas.microsoft.com/office/drawing/2014/main" id="{0EF35EE8-8E99-45E3-ABF2-EA18E38B8041}"/>
                </a:ext>
              </a:extLst>
            </p:cNvPr>
            <p:cNvSpPr/>
            <p:nvPr/>
          </p:nvSpPr>
          <p:spPr>
            <a:xfrm>
              <a:off x="0" y="5334794"/>
              <a:ext cx="12192000" cy="838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47" name="组合 46">
              <a:extLst>
                <a:ext uri="{FF2B5EF4-FFF2-40B4-BE49-F238E27FC236}">
                  <a16:creationId xmlns:a16="http://schemas.microsoft.com/office/drawing/2014/main" id="{378BA806-858D-43A9-B557-064DFD4C67DF}"/>
                </a:ext>
              </a:extLst>
            </p:cNvPr>
            <p:cNvGrpSpPr/>
            <p:nvPr/>
          </p:nvGrpSpPr>
          <p:grpSpPr>
            <a:xfrm>
              <a:off x="227806" y="5487194"/>
              <a:ext cx="352250" cy="455613"/>
              <a:chOff x="5449889" y="1522413"/>
              <a:chExt cx="352250" cy="455613"/>
            </a:xfrm>
            <a:solidFill>
              <a:srgbClr val="FFFF00"/>
            </a:solidFill>
          </p:grpSpPr>
          <p:sp>
            <p:nvSpPr>
              <p:cNvPr id="49" name="Freeform 125">
                <a:extLst>
                  <a:ext uri="{FF2B5EF4-FFF2-40B4-BE49-F238E27FC236}">
                    <a16:creationId xmlns:a16="http://schemas.microsoft.com/office/drawing/2014/main" id="{D6A56C03-CBE7-49CF-A089-249AA7882004}"/>
                  </a:ext>
                </a:extLst>
              </p:cNvPr>
              <p:cNvSpPr>
                <a:spLocks noEditPoints="1"/>
              </p:cNvSpPr>
              <p:nvPr/>
            </p:nvSpPr>
            <p:spPr bwMode="auto">
              <a:xfrm>
                <a:off x="5449889" y="15224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0" name="Freeform 126">
                <a:extLst>
                  <a:ext uri="{FF2B5EF4-FFF2-40B4-BE49-F238E27FC236}">
                    <a16:creationId xmlns:a16="http://schemas.microsoft.com/office/drawing/2014/main" id="{3BAE9558-BB46-44B2-A94F-B745DA44FA32}"/>
                  </a:ext>
                </a:extLst>
              </p:cNvPr>
              <p:cNvSpPr>
                <a:spLocks noEditPoints="1"/>
              </p:cNvSpPr>
              <p:nvPr/>
            </p:nvSpPr>
            <p:spPr bwMode="auto">
              <a:xfrm>
                <a:off x="5575301" y="17145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48" name="内容占位符 2">
              <a:extLst>
                <a:ext uri="{FF2B5EF4-FFF2-40B4-BE49-F238E27FC236}">
                  <a16:creationId xmlns:a16="http://schemas.microsoft.com/office/drawing/2014/main" id="{6C225278-D0C1-47A4-9D5A-8F6F20EEF59B}"/>
                </a:ext>
              </a:extLst>
            </p:cNvPr>
            <p:cNvSpPr txBox="1">
              <a:spLocks/>
            </p:cNvSpPr>
            <p:nvPr/>
          </p:nvSpPr>
          <p:spPr>
            <a:xfrm>
              <a:off x="608806" y="5487194"/>
              <a:ext cx="11430000" cy="7620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bg1"/>
                  </a:solidFill>
                  <a:latin typeface="仿宋" panose="02010609060101010101" pitchFamily="49" charset="-122"/>
                  <a:ea typeface="仿宋" panose="02010609060101010101" pitchFamily="49" charset="-122"/>
                </a:rPr>
                <a:t>向窗口中添加</a:t>
              </a:r>
              <a:r>
                <a:rPr lang="en-US" altLang="zh-CN" sz="2400" b="1" dirty="0" err="1">
                  <a:solidFill>
                    <a:schemeClr val="bg1"/>
                  </a:solidFill>
                  <a:latin typeface="仿宋" panose="02010609060101010101" pitchFamily="49" charset="-122"/>
                  <a:ea typeface="仿宋" panose="02010609060101010101" pitchFamily="49" charset="-122"/>
                </a:rPr>
                <a:t>JMenuBar</a:t>
              </a:r>
              <a:r>
                <a:rPr lang="zh-CN" altLang="en-US" sz="2400" b="1" dirty="0">
                  <a:solidFill>
                    <a:schemeClr val="bg1"/>
                  </a:solidFill>
                  <a:latin typeface="仿宋" panose="02010609060101010101" pitchFamily="49" charset="-122"/>
                  <a:ea typeface="仿宋" panose="02010609060101010101" pitchFamily="49" charset="-122"/>
                </a:rPr>
                <a:t>的方法是：</a:t>
              </a:r>
              <a:r>
                <a:rPr lang="en-US" altLang="zh-CN" sz="2400" b="1" dirty="0" err="1">
                  <a:solidFill>
                    <a:schemeClr val="bg1"/>
                  </a:solidFill>
                  <a:latin typeface="仿宋" panose="02010609060101010101" pitchFamily="49" charset="-122"/>
                  <a:ea typeface="仿宋" panose="02010609060101010101" pitchFamily="49" charset="-122"/>
                </a:rPr>
                <a:t>setJMenuBar</a:t>
              </a:r>
              <a:r>
                <a:rPr lang="zh-CN" altLang="en-US" sz="2400" b="1" dirty="0">
                  <a:solidFill>
                    <a:schemeClr val="bg1"/>
                  </a:solidFill>
                  <a:latin typeface="仿宋" panose="02010609060101010101" pitchFamily="49" charset="-122"/>
                  <a:ea typeface="仿宋" panose="02010609060101010101" pitchFamily="49" charset="-122"/>
                </a:rPr>
                <a:t>（</a:t>
              </a:r>
              <a:r>
                <a:rPr lang="en-US" altLang="zh-CN" sz="2400" b="1" dirty="0" err="1">
                  <a:solidFill>
                    <a:schemeClr val="bg1"/>
                  </a:solidFill>
                  <a:latin typeface="仿宋" panose="02010609060101010101" pitchFamily="49" charset="-122"/>
                  <a:ea typeface="仿宋" panose="02010609060101010101" pitchFamily="49" charset="-122"/>
                </a:rPr>
                <a:t>JMenuBar</a:t>
              </a:r>
              <a:r>
                <a:rPr lang="en-US" altLang="zh-CN" sz="2400" b="1" dirty="0">
                  <a:solidFill>
                    <a:schemeClr val="bg1"/>
                  </a:solidFill>
                  <a:latin typeface="仿宋" panose="02010609060101010101" pitchFamily="49" charset="-122"/>
                  <a:ea typeface="仿宋" panose="02010609060101010101" pitchFamily="49" charset="-122"/>
                </a:rPr>
                <a:t> </a:t>
              </a:r>
              <a:r>
                <a:rPr lang="en-US" altLang="zh-CN" sz="2400" b="1" dirty="0" err="1">
                  <a:solidFill>
                    <a:schemeClr val="bg1"/>
                  </a:solidFill>
                  <a:latin typeface="仿宋" panose="02010609060101010101" pitchFamily="49" charset="-122"/>
                  <a:ea typeface="仿宋" panose="02010609060101010101" pitchFamily="49" charset="-122"/>
                </a:rPr>
                <a:t>menubar</a:t>
              </a:r>
              <a:r>
                <a:rPr lang="zh-CN" altLang="en-US" sz="2400" b="1" dirty="0">
                  <a:solidFill>
                    <a:schemeClr val="bg1"/>
                  </a:solidFill>
                  <a:latin typeface="仿宋" panose="02010609060101010101" pitchFamily="49" charset="-122"/>
                  <a:ea typeface="仿宋" panose="02010609060101010101" pitchFamily="49" charset="-122"/>
                </a:rPr>
                <a:t>）</a:t>
              </a:r>
            </a:p>
          </p:txBody>
        </p:sp>
      </p:grpSp>
    </p:spTree>
    <p:extLst>
      <p:ext uri="{BB962C8B-B14F-4D97-AF65-F5344CB8AC3E}">
        <p14:creationId xmlns:p14="http://schemas.microsoft.com/office/powerpoint/2010/main" val="426205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wipe(right)">
                                      <p:cBhvr>
                                        <p:cTn id="11" dur="500"/>
                                        <p:tgtEl>
                                          <p:spTgt spid="53"/>
                                        </p:tgtEl>
                                      </p:cBhvr>
                                    </p:animEffect>
                                  </p:childTnLst>
                                </p:cTn>
                              </p:par>
                            </p:childTnLst>
                          </p:cTn>
                        </p:par>
                        <p:par>
                          <p:cTn id="12" fill="hold">
                            <p:stCondLst>
                              <p:cond delay="1000"/>
                            </p:stCondLst>
                            <p:childTnLst>
                              <p:par>
                                <p:cTn id="13" presetID="2" presetClass="entr" presetSubtype="9"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0-#ppt_w/2"/>
                                          </p:val>
                                        </p:tav>
                                        <p:tav tm="100000">
                                          <p:val>
                                            <p:strVal val="#ppt_x"/>
                                          </p:val>
                                        </p:tav>
                                      </p:tavLst>
                                    </p:anim>
                                    <p:anim calcmode="lin" valueType="num">
                                      <p:cBhvr additive="base">
                                        <p:cTn id="16"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3"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fill="hold"/>
                                        <p:tgtEl>
                                          <p:spTgt spid="42"/>
                                        </p:tgtEl>
                                        <p:attrNameLst>
                                          <p:attrName>ppt_x</p:attrName>
                                        </p:attrNameLst>
                                      </p:cBhvr>
                                      <p:tavLst>
                                        <p:tav tm="0">
                                          <p:val>
                                            <p:strVal val="1+#ppt_w/2"/>
                                          </p:val>
                                        </p:tav>
                                        <p:tav tm="100000">
                                          <p:val>
                                            <p:strVal val="#ppt_x"/>
                                          </p:val>
                                        </p:tav>
                                      </p:tavLst>
                                    </p:anim>
                                    <p:anim calcmode="lin" valueType="num">
                                      <p:cBhvr additive="base">
                                        <p:cTn id="22" dur="500" fill="hold"/>
                                        <p:tgtEl>
                                          <p:spTgt spid="42"/>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 calcmode="lin" valueType="num">
                                      <p:cBhvr>
                                        <p:cTn id="27" dur="1000" fill="hold"/>
                                        <p:tgtEl>
                                          <p:spTgt spid="44"/>
                                        </p:tgtEl>
                                        <p:attrNameLst>
                                          <p:attrName>ppt_w</p:attrName>
                                        </p:attrNameLst>
                                      </p:cBhvr>
                                      <p:tavLst>
                                        <p:tav tm="0">
                                          <p:val>
                                            <p:fltVal val="0"/>
                                          </p:val>
                                        </p:tav>
                                        <p:tav tm="100000">
                                          <p:val>
                                            <p:strVal val="#ppt_w"/>
                                          </p:val>
                                        </p:tav>
                                      </p:tavLst>
                                    </p:anim>
                                    <p:anim calcmode="lin" valueType="num">
                                      <p:cBhvr>
                                        <p:cTn id="28" dur="1000" fill="hold"/>
                                        <p:tgtEl>
                                          <p:spTgt spid="44"/>
                                        </p:tgtEl>
                                        <p:attrNameLst>
                                          <p:attrName>ppt_h</p:attrName>
                                        </p:attrNameLst>
                                      </p:cBhvr>
                                      <p:tavLst>
                                        <p:tav tm="0">
                                          <p:val>
                                            <p:fltVal val="0"/>
                                          </p:val>
                                        </p:tav>
                                        <p:tav tm="100000">
                                          <p:val>
                                            <p:strVal val="#ppt_h"/>
                                          </p:val>
                                        </p:tav>
                                      </p:tavLst>
                                    </p:anim>
                                    <p:anim calcmode="lin" valueType="num">
                                      <p:cBhvr>
                                        <p:cTn id="29" dur="1000" fill="hold"/>
                                        <p:tgtEl>
                                          <p:spTgt spid="44"/>
                                        </p:tgtEl>
                                        <p:attrNameLst>
                                          <p:attrName>style.rotation</p:attrName>
                                        </p:attrNameLst>
                                      </p:cBhvr>
                                      <p:tavLst>
                                        <p:tav tm="0">
                                          <p:val>
                                            <p:fltVal val="90"/>
                                          </p:val>
                                        </p:tav>
                                        <p:tav tm="100000">
                                          <p:val>
                                            <p:fltVal val="0"/>
                                          </p:val>
                                        </p:tav>
                                      </p:tavLst>
                                    </p:anim>
                                    <p:animEffect transition="in" filter="fade">
                                      <p:cBhvr>
                                        <p:cTn id="30" dur="1000"/>
                                        <p:tgtEl>
                                          <p:spTgt spid="44"/>
                                        </p:tgtEl>
                                      </p:cBhvr>
                                    </p:animEffect>
                                  </p:childTnLst>
                                </p:cTn>
                              </p:par>
                            </p:childTnLst>
                          </p:cTn>
                        </p:par>
                        <p:par>
                          <p:cTn id="31" fill="hold">
                            <p:stCondLst>
                              <p:cond delay="1000"/>
                            </p:stCondLst>
                            <p:childTnLst>
                              <p:par>
                                <p:cTn id="32" presetID="31" presetClass="entr" presetSubtype="0"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 calcmode="lin" valueType="num">
                                      <p:cBhvr>
                                        <p:cTn id="34" dur="1000" fill="hold"/>
                                        <p:tgtEl>
                                          <p:spTgt spid="43"/>
                                        </p:tgtEl>
                                        <p:attrNameLst>
                                          <p:attrName>ppt_w</p:attrName>
                                        </p:attrNameLst>
                                      </p:cBhvr>
                                      <p:tavLst>
                                        <p:tav tm="0">
                                          <p:val>
                                            <p:fltVal val="0"/>
                                          </p:val>
                                        </p:tav>
                                        <p:tav tm="100000">
                                          <p:val>
                                            <p:strVal val="#ppt_w"/>
                                          </p:val>
                                        </p:tav>
                                      </p:tavLst>
                                    </p:anim>
                                    <p:anim calcmode="lin" valueType="num">
                                      <p:cBhvr>
                                        <p:cTn id="35" dur="1000" fill="hold"/>
                                        <p:tgtEl>
                                          <p:spTgt spid="43"/>
                                        </p:tgtEl>
                                        <p:attrNameLst>
                                          <p:attrName>ppt_h</p:attrName>
                                        </p:attrNameLst>
                                      </p:cBhvr>
                                      <p:tavLst>
                                        <p:tav tm="0">
                                          <p:val>
                                            <p:fltVal val="0"/>
                                          </p:val>
                                        </p:tav>
                                        <p:tav tm="100000">
                                          <p:val>
                                            <p:strVal val="#ppt_h"/>
                                          </p:val>
                                        </p:tav>
                                      </p:tavLst>
                                    </p:anim>
                                    <p:anim calcmode="lin" valueType="num">
                                      <p:cBhvr>
                                        <p:cTn id="36" dur="1000" fill="hold"/>
                                        <p:tgtEl>
                                          <p:spTgt spid="43"/>
                                        </p:tgtEl>
                                        <p:attrNameLst>
                                          <p:attrName>style.rotation</p:attrName>
                                        </p:attrNameLst>
                                      </p:cBhvr>
                                      <p:tavLst>
                                        <p:tav tm="0">
                                          <p:val>
                                            <p:fltVal val="90"/>
                                          </p:val>
                                        </p:tav>
                                        <p:tav tm="100000">
                                          <p:val>
                                            <p:fltVal val="0"/>
                                          </p:val>
                                        </p:tav>
                                      </p:tavLst>
                                    </p:anim>
                                    <p:animEffect transition="in" filter="fade">
                                      <p:cBhvr>
                                        <p:cTn id="37" dur="1000"/>
                                        <p:tgtEl>
                                          <p:spTgt spid="43"/>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barn(inVertical)">
                                      <p:cBhvr>
                                        <p:cTn id="4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7" grpId="0"/>
      <p:bldP spid="42" grpId="0"/>
      <p:bldP spid="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图片 1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119" name="矩形 118"/>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120"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121" name="文本框 25"/>
          <p:cNvSpPr txBox="1"/>
          <p:nvPr/>
        </p:nvSpPr>
        <p:spPr>
          <a:xfrm>
            <a:off x="471183" y="1890773"/>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122" name="文本框 26"/>
          <p:cNvSpPr txBox="1"/>
          <p:nvPr/>
        </p:nvSpPr>
        <p:spPr>
          <a:xfrm>
            <a:off x="1397522" y="997011"/>
            <a:ext cx="3135276" cy="830805"/>
          </a:xfrm>
          <a:prstGeom prst="rect">
            <a:avLst/>
          </a:prstGeom>
          <a:noFill/>
        </p:spPr>
        <p:txBody>
          <a:bodyPr wrap="square" rtlCol="0">
            <a:spAutoFit/>
          </a:bodyPr>
          <a:lstStyle/>
          <a:p>
            <a:r>
              <a:rPr lang="en-US" altLang="zh-CN" sz="4799" b="1" dirty="0">
                <a:solidFill>
                  <a:schemeClr val="bg1"/>
                </a:solidFill>
                <a:latin typeface="Bodoni MT" panose="02070603080606020203" pitchFamily="18" charset="0"/>
              </a:rPr>
              <a:t>ONTENTS</a:t>
            </a:r>
            <a:endParaRPr lang="zh-CN" altLang="en-US" sz="5999" b="1" dirty="0">
              <a:solidFill>
                <a:schemeClr val="bg1"/>
              </a:solidFill>
              <a:latin typeface="Bodoni MT" panose="02070603080606020203" pitchFamily="18" charset="0"/>
            </a:endParaRPr>
          </a:p>
        </p:txBody>
      </p:sp>
      <p:sp>
        <p:nvSpPr>
          <p:cNvPr id="123" name="矩形 122"/>
          <p:cNvSpPr/>
          <p:nvPr/>
        </p:nvSpPr>
        <p:spPr>
          <a:xfrm>
            <a:off x="534687" y="1752751"/>
            <a:ext cx="3809118" cy="787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534688" y="2809146"/>
            <a:ext cx="1431147" cy="113884"/>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圆角 6">
            <a:extLst>
              <a:ext uri="{FF2B5EF4-FFF2-40B4-BE49-F238E27FC236}">
                <a16:creationId xmlns:a16="http://schemas.microsoft.com/office/drawing/2014/main" id="{DF15687C-4300-47A6-8B55-CC05F9D1AC74}"/>
              </a:ext>
            </a:extLst>
          </p:cNvPr>
          <p:cNvSpPr/>
          <p:nvPr/>
        </p:nvSpPr>
        <p:spPr>
          <a:xfrm>
            <a:off x="6019006" y="951221"/>
            <a:ext cx="4590141"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rgbClr val="C00000"/>
              </a:solidFill>
              <a:latin typeface="仿宋" panose="02010609060101010101" pitchFamily="49" charset="-122"/>
              <a:ea typeface="仿宋" panose="02010609060101010101" pitchFamily="49" charset="-122"/>
            </a:endParaRPr>
          </a:p>
        </p:txBody>
      </p:sp>
      <p:grpSp>
        <p:nvGrpSpPr>
          <p:cNvPr id="126" name="组合 125">
            <a:extLst>
              <a:ext uri="{FF2B5EF4-FFF2-40B4-BE49-F238E27FC236}">
                <a16:creationId xmlns:a16="http://schemas.microsoft.com/office/drawing/2014/main" id="{D0E90A6A-02EF-4562-9C78-31FBB9098AE1}"/>
              </a:ext>
            </a:extLst>
          </p:cNvPr>
          <p:cNvGrpSpPr/>
          <p:nvPr/>
        </p:nvGrpSpPr>
        <p:grpSpPr>
          <a:xfrm>
            <a:off x="5275064" y="899371"/>
            <a:ext cx="549846" cy="617986"/>
            <a:chOff x="279401" y="2698750"/>
            <a:chExt cx="1473200" cy="1655763"/>
          </a:xfrm>
        </p:grpSpPr>
        <p:sp>
          <p:nvSpPr>
            <p:cNvPr id="127" name="Freeform 45">
              <a:extLst>
                <a:ext uri="{FF2B5EF4-FFF2-40B4-BE49-F238E27FC236}">
                  <a16:creationId xmlns:a16="http://schemas.microsoft.com/office/drawing/2014/main" id="{4F5092A3-CDCD-4D7D-B2A4-DE7CA6AB4878}"/>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8" name="Freeform 46">
              <a:extLst>
                <a:ext uri="{FF2B5EF4-FFF2-40B4-BE49-F238E27FC236}">
                  <a16:creationId xmlns:a16="http://schemas.microsoft.com/office/drawing/2014/main" id="{AC445AEE-F910-477B-9EBA-CADD22D025AA}"/>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9" name="Freeform 47">
              <a:extLst>
                <a:ext uri="{FF2B5EF4-FFF2-40B4-BE49-F238E27FC236}">
                  <a16:creationId xmlns:a16="http://schemas.microsoft.com/office/drawing/2014/main" id="{704A59BC-C3C5-465C-AEEB-2176E3A05AE2}"/>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0" name="Freeform 48">
              <a:extLst>
                <a:ext uri="{FF2B5EF4-FFF2-40B4-BE49-F238E27FC236}">
                  <a16:creationId xmlns:a16="http://schemas.microsoft.com/office/drawing/2014/main" id="{D15C58D7-1F27-43EC-965A-461AF7B99B1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1" name="Freeform 49">
              <a:extLst>
                <a:ext uri="{FF2B5EF4-FFF2-40B4-BE49-F238E27FC236}">
                  <a16:creationId xmlns:a16="http://schemas.microsoft.com/office/drawing/2014/main" id="{09D523CD-5811-4DB8-8190-05A3100E0C46}"/>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2" name="Oval 50">
              <a:extLst>
                <a:ext uri="{FF2B5EF4-FFF2-40B4-BE49-F238E27FC236}">
                  <a16:creationId xmlns:a16="http://schemas.microsoft.com/office/drawing/2014/main" id="{A7F401FA-7A58-4E2E-BFD7-1E4C6C43946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3" name="Freeform 51">
              <a:extLst>
                <a:ext uri="{FF2B5EF4-FFF2-40B4-BE49-F238E27FC236}">
                  <a16:creationId xmlns:a16="http://schemas.microsoft.com/office/drawing/2014/main" id="{97C9B5C9-F600-42AF-8FD8-7E082BFFC79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4" name="Freeform 52">
              <a:extLst>
                <a:ext uri="{FF2B5EF4-FFF2-40B4-BE49-F238E27FC236}">
                  <a16:creationId xmlns:a16="http://schemas.microsoft.com/office/drawing/2014/main" id="{06676E7D-E6B5-45A1-83E2-1764784B0E84}"/>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35" name="组合 134">
            <a:extLst>
              <a:ext uri="{FF2B5EF4-FFF2-40B4-BE49-F238E27FC236}">
                <a16:creationId xmlns:a16="http://schemas.microsoft.com/office/drawing/2014/main" id="{72528CC3-9E0D-4791-8FB5-49137FBCA54E}"/>
              </a:ext>
            </a:extLst>
          </p:cNvPr>
          <p:cNvGrpSpPr/>
          <p:nvPr/>
        </p:nvGrpSpPr>
        <p:grpSpPr>
          <a:xfrm>
            <a:off x="5275064" y="1813771"/>
            <a:ext cx="549846" cy="617986"/>
            <a:chOff x="279401" y="2698750"/>
            <a:chExt cx="1473200" cy="1655763"/>
          </a:xfrm>
        </p:grpSpPr>
        <p:sp>
          <p:nvSpPr>
            <p:cNvPr id="136" name="Freeform 45">
              <a:extLst>
                <a:ext uri="{FF2B5EF4-FFF2-40B4-BE49-F238E27FC236}">
                  <a16:creationId xmlns:a16="http://schemas.microsoft.com/office/drawing/2014/main" id="{E9F6B089-B290-45E6-A604-E80CBAA3A192}"/>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7" name="Freeform 46">
              <a:extLst>
                <a:ext uri="{FF2B5EF4-FFF2-40B4-BE49-F238E27FC236}">
                  <a16:creationId xmlns:a16="http://schemas.microsoft.com/office/drawing/2014/main" id="{5A5EABD9-ABE2-4699-A2C0-59AB0C27A5B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8" name="Freeform 47">
              <a:extLst>
                <a:ext uri="{FF2B5EF4-FFF2-40B4-BE49-F238E27FC236}">
                  <a16:creationId xmlns:a16="http://schemas.microsoft.com/office/drawing/2014/main" id="{86E000F2-053B-4378-BDB3-2FD6F7B25C06}"/>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9" name="Freeform 48">
              <a:extLst>
                <a:ext uri="{FF2B5EF4-FFF2-40B4-BE49-F238E27FC236}">
                  <a16:creationId xmlns:a16="http://schemas.microsoft.com/office/drawing/2014/main" id="{80B8AB53-7CB8-41DB-A602-A8080CC7E270}"/>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0" name="Freeform 49">
              <a:extLst>
                <a:ext uri="{FF2B5EF4-FFF2-40B4-BE49-F238E27FC236}">
                  <a16:creationId xmlns:a16="http://schemas.microsoft.com/office/drawing/2014/main" id="{215F1DD3-10A0-4ED1-99FE-86E6B69F5A06}"/>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1" name="Oval 50">
              <a:extLst>
                <a:ext uri="{FF2B5EF4-FFF2-40B4-BE49-F238E27FC236}">
                  <a16:creationId xmlns:a16="http://schemas.microsoft.com/office/drawing/2014/main" id="{F2B9B0D1-F8AA-41A5-A4DB-66895376FB55}"/>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2" name="Freeform 51">
              <a:extLst>
                <a:ext uri="{FF2B5EF4-FFF2-40B4-BE49-F238E27FC236}">
                  <a16:creationId xmlns:a16="http://schemas.microsoft.com/office/drawing/2014/main" id="{5719B38E-5735-4D70-B769-C2600E03D693}"/>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3" name="Freeform 52">
              <a:extLst>
                <a:ext uri="{FF2B5EF4-FFF2-40B4-BE49-F238E27FC236}">
                  <a16:creationId xmlns:a16="http://schemas.microsoft.com/office/drawing/2014/main" id="{BD10A6E8-7BD6-4CA9-A6EB-B527E50F432E}"/>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44" name="TextBox 68">
            <a:extLst>
              <a:ext uri="{FF2B5EF4-FFF2-40B4-BE49-F238E27FC236}">
                <a16:creationId xmlns:a16="http://schemas.microsoft.com/office/drawing/2014/main" id="{674745F0-17FE-4259-B1E1-F17C6B09FB7B}"/>
              </a:ext>
            </a:extLst>
          </p:cNvPr>
          <p:cNvSpPr txBox="1"/>
          <p:nvPr/>
        </p:nvSpPr>
        <p:spPr>
          <a:xfrm>
            <a:off x="6095999" y="1959181"/>
            <a:ext cx="4513149"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8.2   swing</a:t>
            </a:r>
            <a:endParaRPr lang="zh-CN" altLang="en-US" sz="2400" b="1" dirty="0">
              <a:latin typeface="仿宋" panose="02010609060101010101" pitchFamily="49" charset="-122"/>
              <a:ea typeface="仿宋" panose="02010609060101010101" pitchFamily="49" charset="-122"/>
            </a:endParaRPr>
          </a:p>
        </p:txBody>
      </p:sp>
      <p:grpSp>
        <p:nvGrpSpPr>
          <p:cNvPr id="145" name="组合 144">
            <a:extLst>
              <a:ext uri="{FF2B5EF4-FFF2-40B4-BE49-F238E27FC236}">
                <a16:creationId xmlns:a16="http://schemas.microsoft.com/office/drawing/2014/main" id="{29F6E41F-C3BA-4CCF-A479-1F8698A109D8}"/>
              </a:ext>
            </a:extLst>
          </p:cNvPr>
          <p:cNvGrpSpPr/>
          <p:nvPr/>
        </p:nvGrpSpPr>
        <p:grpSpPr>
          <a:xfrm>
            <a:off x="5275064" y="2742685"/>
            <a:ext cx="549846" cy="617986"/>
            <a:chOff x="279401" y="2698750"/>
            <a:chExt cx="1473200" cy="1655763"/>
          </a:xfrm>
        </p:grpSpPr>
        <p:sp>
          <p:nvSpPr>
            <p:cNvPr id="146" name="Freeform 45">
              <a:extLst>
                <a:ext uri="{FF2B5EF4-FFF2-40B4-BE49-F238E27FC236}">
                  <a16:creationId xmlns:a16="http://schemas.microsoft.com/office/drawing/2014/main" id="{B6D2AD38-A56A-4075-9EAD-FB738B658420}"/>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7" name="Freeform 46">
              <a:extLst>
                <a:ext uri="{FF2B5EF4-FFF2-40B4-BE49-F238E27FC236}">
                  <a16:creationId xmlns:a16="http://schemas.microsoft.com/office/drawing/2014/main" id="{0C0A5255-EC18-4543-A9F6-4B6B183B27A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8" name="Freeform 47">
              <a:extLst>
                <a:ext uri="{FF2B5EF4-FFF2-40B4-BE49-F238E27FC236}">
                  <a16:creationId xmlns:a16="http://schemas.microsoft.com/office/drawing/2014/main" id="{E2AF5550-BA69-4485-A6FB-80BB99096D62}"/>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9" name="Freeform 48">
              <a:extLst>
                <a:ext uri="{FF2B5EF4-FFF2-40B4-BE49-F238E27FC236}">
                  <a16:creationId xmlns:a16="http://schemas.microsoft.com/office/drawing/2014/main" id="{C84630C3-E618-420F-AD6F-30AE12BD001D}"/>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0" name="Freeform 49">
              <a:extLst>
                <a:ext uri="{FF2B5EF4-FFF2-40B4-BE49-F238E27FC236}">
                  <a16:creationId xmlns:a16="http://schemas.microsoft.com/office/drawing/2014/main" id="{9CB3C220-41D2-4819-8E7D-2D903E333D99}"/>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1" name="Oval 50">
              <a:extLst>
                <a:ext uri="{FF2B5EF4-FFF2-40B4-BE49-F238E27FC236}">
                  <a16:creationId xmlns:a16="http://schemas.microsoft.com/office/drawing/2014/main" id="{54C4B8F5-550D-452D-BF30-1C0E6F95EF05}"/>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2" name="Freeform 51">
              <a:extLst>
                <a:ext uri="{FF2B5EF4-FFF2-40B4-BE49-F238E27FC236}">
                  <a16:creationId xmlns:a16="http://schemas.microsoft.com/office/drawing/2014/main" id="{8176894B-3776-4791-AA36-4DB982688993}"/>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3" name="Freeform 52">
              <a:extLst>
                <a:ext uri="{FF2B5EF4-FFF2-40B4-BE49-F238E27FC236}">
                  <a16:creationId xmlns:a16="http://schemas.microsoft.com/office/drawing/2014/main" id="{4DB83D29-2ED9-403C-9D23-370370C93B71}"/>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54" name="TextBox 2">
            <a:extLst>
              <a:ext uri="{FF2B5EF4-FFF2-40B4-BE49-F238E27FC236}">
                <a16:creationId xmlns:a16="http://schemas.microsoft.com/office/drawing/2014/main" id="{6E0E7E55-5596-44EC-9A8A-0AEA7C5114C2}"/>
              </a:ext>
            </a:extLst>
          </p:cNvPr>
          <p:cNvSpPr txBox="1"/>
          <p:nvPr/>
        </p:nvSpPr>
        <p:spPr>
          <a:xfrm>
            <a:off x="6096000" y="1044781"/>
            <a:ext cx="2471225"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8.1   AWT</a:t>
            </a:r>
            <a:endParaRPr lang="zh-CN" altLang="en-US" sz="2400" b="1" dirty="0">
              <a:solidFill>
                <a:schemeClr val="bg1"/>
              </a:solidFill>
              <a:latin typeface="仿宋" panose="02010609060101010101" pitchFamily="49" charset="-122"/>
              <a:ea typeface="仿宋" panose="02010609060101010101" pitchFamily="49" charset="-122"/>
            </a:endParaRPr>
          </a:p>
        </p:txBody>
      </p:sp>
      <p:grpSp>
        <p:nvGrpSpPr>
          <p:cNvPr id="155" name="组合 154">
            <a:extLst>
              <a:ext uri="{FF2B5EF4-FFF2-40B4-BE49-F238E27FC236}">
                <a16:creationId xmlns:a16="http://schemas.microsoft.com/office/drawing/2014/main" id="{13213715-2570-4DE8-8A09-8CED9FE53A55}"/>
              </a:ext>
            </a:extLst>
          </p:cNvPr>
          <p:cNvGrpSpPr/>
          <p:nvPr/>
        </p:nvGrpSpPr>
        <p:grpSpPr>
          <a:xfrm>
            <a:off x="5275064" y="3595513"/>
            <a:ext cx="549846" cy="617986"/>
            <a:chOff x="279401" y="2698750"/>
            <a:chExt cx="1473200" cy="1655763"/>
          </a:xfrm>
        </p:grpSpPr>
        <p:sp>
          <p:nvSpPr>
            <p:cNvPr id="156" name="Freeform 45">
              <a:extLst>
                <a:ext uri="{FF2B5EF4-FFF2-40B4-BE49-F238E27FC236}">
                  <a16:creationId xmlns:a16="http://schemas.microsoft.com/office/drawing/2014/main" id="{BEAC1F43-CB11-4298-849B-0FB24F4746F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7" name="Freeform 46">
              <a:extLst>
                <a:ext uri="{FF2B5EF4-FFF2-40B4-BE49-F238E27FC236}">
                  <a16:creationId xmlns:a16="http://schemas.microsoft.com/office/drawing/2014/main" id="{215CD837-53EF-45FB-ABF0-89A7799F0302}"/>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8" name="Freeform 47">
              <a:extLst>
                <a:ext uri="{FF2B5EF4-FFF2-40B4-BE49-F238E27FC236}">
                  <a16:creationId xmlns:a16="http://schemas.microsoft.com/office/drawing/2014/main" id="{655F4F16-BCF1-4061-94E4-2C3E2E949B13}"/>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9" name="Freeform 48">
              <a:extLst>
                <a:ext uri="{FF2B5EF4-FFF2-40B4-BE49-F238E27FC236}">
                  <a16:creationId xmlns:a16="http://schemas.microsoft.com/office/drawing/2014/main" id="{E04FF7A9-9468-456E-9377-E88FB4EE6514}"/>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0" name="Freeform 49">
              <a:extLst>
                <a:ext uri="{FF2B5EF4-FFF2-40B4-BE49-F238E27FC236}">
                  <a16:creationId xmlns:a16="http://schemas.microsoft.com/office/drawing/2014/main" id="{9D7E5AFC-E378-4E99-B6BE-02C016CB7156}"/>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1" name="Oval 50">
              <a:extLst>
                <a:ext uri="{FF2B5EF4-FFF2-40B4-BE49-F238E27FC236}">
                  <a16:creationId xmlns:a16="http://schemas.microsoft.com/office/drawing/2014/main" id="{4E10EE90-4B89-4A60-BF20-BD01C1BD7C49}"/>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2" name="Freeform 51">
              <a:extLst>
                <a:ext uri="{FF2B5EF4-FFF2-40B4-BE49-F238E27FC236}">
                  <a16:creationId xmlns:a16="http://schemas.microsoft.com/office/drawing/2014/main" id="{B7A84E4C-5D3F-4F9A-B9B8-5A069E2426CB}"/>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3" name="Freeform 52">
              <a:extLst>
                <a:ext uri="{FF2B5EF4-FFF2-40B4-BE49-F238E27FC236}">
                  <a16:creationId xmlns:a16="http://schemas.microsoft.com/office/drawing/2014/main" id="{54EBD156-493A-422A-A277-01A1235F9CD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4" name="TextBox 78">
            <a:extLst>
              <a:ext uri="{FF2B5EF4-FFF2-40B4-BE49-F238E27FC236}">
                <a16:creationId xmlns:a16="http://schemas.microsoft.com/office/drawing/2014/main" id="{2C3199A4-02AF-46CD-A9B6-9982A37458DC}"/>
              </a:ext>
            </a:extLst>
          </p:cNvPr>
          <p:cNvSpPr txBox="1"/>
          <p:nvPr/>
        </p:nvSpPr>
        <p:spPr>
          <a:xfrm>
            <a:off x="6096000" y="3740923"/>
            <a:ext cx="41902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8.4   </a:t>
            </a:r>
            <a:r>
              <a:rPr lang="zh-CN" altLang="en-US" sz="2400" b="1" dirty="0">
                <a:latin typeface="仿宋" panose="02010609060101010101" pitchFamily="49" charset="-122"/>
                <a:ea typeface="仿宋" panose="02010609060101010101" pitchFamily="49" charset="-122"/>
              </a:rPr>
              <a:t>小结</a:t>
            </a:r>
          </a:p>
        </p:txBody>
      </p:sp>
      <p:sp>
        <p:nvSpPr>
          <p:cNvPr id="165" name="TextBox 78">
            <a:extLst>
              <a:ext uri="{FF2B5EF4-FFF2-40B4-BE49-F238E27FC236}">
                <a16:creationId xmlns:a16="http://schemas.microsoft.com/office/drawing/2014/main" id="{1D5115C3-FF14-4B83-8C6D-DEF5DEDB6F97}"/>
              </a:ext>
            </a:extLst>
          </p:cNvPr>
          <p:cNvSpPr txBox="1"/>
          <p:nvPr/>
        </p:nvSpPr>
        <p:spPr>
          <a:xfrm>
            <a:off x="6096000" y="2888095"/>
            <a:ext cx="5031545"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8.3   </a:t>
            </a:r>
            <a:r>
              <a:rPr lang="zh-CN" altLang="en-US" sz="2400" b="1" dirty="0">
                <a:latin typeface="仿宋" panose="02010609060101010101" pitchFamily="49" charset="-122"/>
                <a:ea typeface="仿宋" panose="02010609060101010101" pitchFamily="49" charset="-122"/>
              </a:rPr>
              <a:t>理解事件及事件处理机制 </a:t>
            </a:r>
          </a:p>
        </p:txBody>
      </p:sp>
    </p:spTree>
    <p:extLst>
      <p:ext uri="{BB962C8B-B14F-4D97-AF65-F5344CB8AC3E}">
        <p14:creationId xmlns:p14="http://schemas.microsoft.com/office/powerpoint/2010/main" val="691564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Swing</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组件</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2.</a:t>
              </a:r>
              <a:r>
                <a:rPr lang="zh-CN" altLang="en-US" sz="2400" b="1" dirty="0">
                  <a:solidFill>
                    <a:schemeClr val="tx1"/>
                  </a:solidFill>
                  <a:latin typeface="仿宋" panose="02010609060101010101" pitchFamily="49" charset="-122"/>
                  <a:ea typeface="仿宋" panose="02010609060101010101" pitchFamily="49" charset="-122"/>
                </a:rPr>
                <a:t>窗口菜单</a:t>
              </a: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grpSp>
        <p:nvGrpSpPr>
          <p:cNvPr id="53" name="组合 52">
            <a:extLst>
              <a:ext uri="{FF2B5EF4-FFF2-40B4-BE49-F238E27FC236}">
                <a16:creationId xmlns:a16="http://schemas.microsoft.com/office/drawing/2014/main" id="{5B8C44D3-D59D-4F47-92EE-563A443465EC}"/>
              </a:ext>
            </a:extLst>
          </p:cNvPr>
          <p:cNvGrpSpPr/>
          <p:nvPr/>
        </p:nvGrpSpPr>
        <p:grpSpPr>
          <a:xfrm flipH="1">
            <a:off x="7001965" y="5379375"/>
            <a:ext cx="5074664" cy="1304107"/>
            <a:chOff x="897607" y="5097000"/>
            <a:chExt cx="5075839" cy="1304409"/>
          </a:xfrm>
        </p:grpSpPr>
        <p:sp>
          <p:nvSpPr>
            <p:cNvPr id="55" name="矩形 54">
              <a:extLst>
                <a:ext uri="{FF2B5EF4-FFF2-40B4-BE49-F238E27FC236}">
                  <a16:creationId xmlns:a16="http://schemas.microsoft.com/office/drawing/2014/main" id="{7A3BB083-713C-40CA-8A1E-9F64EA10596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6" name="矩形 55">
              <a:extLst>
                <a:ext uri="{FF2B5EF4-FFF2-40B4-BE49-F238E27FC236}">
                  <a16:creationId xmlns:a16="http://schemas.microsoft.com/office/drawing/2014/main" id="{AD4A6898-8FA9-4CF5-A93C-D455149F8A8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7" name="矩形 56">
              <a:extLst>
                <a:ext uri="{FF2B5EF4-FFF2-40B4-BE49-F238E27FC236}">
                  <a16:creationId xmlns:a16="http://schemas.microsoft.com/office/drawing/2014/main" id="{F2F66149-FE66-47BC-9B35-D3F24A8C4C3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8" name="矩形 57">
              <a:extLst>
                <a:ext uri="{FF2B5EF4-FFF2-40B4-BE49-F238E27FC236}">
                  <a16:creationId xmlns:a16="http://schemas.microsoft.com/office/drawing/2014/main" id="{5AD52F01-E0FC-4A6E-B645-A0E4FCB86D0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9" name="矩形 58">
              <a:extLst>
                <a:ext uri="{FF2B5EF4-FFF2-40B4-BE49-F238E27FC236}">
                  <a16:creationId xmlns:a16="http://schemas.microsoft.com/office/drawing/2014/main" id="{FC4F8056-DD3D-4DA4-9A72-ECB41BB131EC}"/>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0" name="矩形 59">
              <a:extLst>
                <a:ext uri="{FF2B5EF4-FFF2-40B4-BE49-F238E27FC236}">
                  <a16:creationId xmlns:a16="http://schemas.microsoft.com/office/drawing/2014/main" id="{23A0C95F-D685-414F-91C6-07EF181142E0}"/>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1" name="矩形 60">
              <a:extLst>
                <a:ext uri="{FF2B5EF4-FFF2-40B4-BE49-F238E27FC236}">
                  <a16:creationId xmlns:a16="http://schemas.microsoft.com/office/drawing/2014/main" id="{DACAF166-F5BF-4ADD-A481-467091BB871C}"/>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2" name="矩形 61">
              <a:extLst>
                <a:ext uri="{FF2B5EF4-FFF2-40B4-BE49-F238E27FC236}">
                  <a16:creationId xmlns:a16="http://schemas.microsoft.com/office/drawing/2014/main" id="{323A1EC6-6BFA-41DB-B85E-ECBA25DE9A49}"/>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3" name="矩形 62">
              <a:extLst>
                <a:ext uri="{FF2B5EF4-FFF2-40B4-BE49-F238E27FC236}">
                  <a16:creationId xmlns:a16="http://schemas.microsoft.com/office/drawing/2014/main" id="{DD1F68C1-09B5-4BD7-9E09-25016E5F449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4" name="矩形 63">
              <a:extLst>
                <a:ext uri="{FF2B5EF4-FFF2-40B4-BE49-F238E27FC236}">
                  <a16:creationId xmlns:a16="http://schemas.microsoft.com/office/drawing/2014/main" id="{A2A63C92-95AA-4D18-99E0-B0B55CCF58B5}"/>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5" name="矩形 64">
              <a:extLst>
                <a:ext uri="{FF2B5EF4-FFF2-40B4-BE49-F238E27FC236}">
                  <a16:creationId xmlns:a16="http://schemas.microsoft.com/office/drawing/2014/main" id="{B9AF3E35-EBEB-4F62-B517-2BEA8AF02911}"/>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6" name="矩形 65">
              <a:extLst>
                <a:ext uri="{FF2B5EF4-FFF2-40B4-BE49-F238E27FC236}">
                  <a16:creationId xmlns:a16="http://schemas.microsoft.com/office/drawing/2014/main" id="{CE8AB21C-1E1D-41DE-AAF2-5B8AA718DA20}"/>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7" name="矩形 66">
              <a:extLst>
                <a:ext uri="{FF2B5EF4-FFF2-40B4-BE49-F238E27FC236}">
                  <a16:creationId xmlns:a16="http://schemas.microsoft.com/office/drawing/2014/main" id="{CFB46441-0C72-4AAA-AC68-D3600298C8D2}"/>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8" name="矩形 67">
              <a:extLst>
                <a:ext uri="{FF2B5EF4-FFF2-40B4-BE49-F238E27FC236}">
                  <a16:creationId xmlns:a16="http://schemas.microsoft.com/office/drawing/2014/main" id="{6D175B17-49B9-4CD9-8CC9-23C001A8A429}"/>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9" name="矩形 68">
              <a:extLst>
                <a:ext uri="{FF2B5EF4-FFF2-40B4-BE49-F238E27FC236}">
                  <a16:creationId xmlns:a16="http://schemas.microsoft.com/office/drawing/2014/main" id="{C4FCD49F-FB62-42BF-A0CA-2394E4C88F7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70" name="矩形 69">
              <a:extLst>
                <a:ext uri="{FF2B5EF4-FFF2-40B4-BE49-F238E27FC236}">
                  <a16:creationId xmlns:a16="http://schemas.microsoft.com/office/drawing/2014/main" id="{86C7D08F-9152-44AE-9B31-C655C1A9936D}"/>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lumMod val="85000"/>
                  </a:schemeClr>
                </a:solidFill>
                <a:latin typeface="仿宋" panose="02010609060101010101" pitchFamily="49" charset="-122"/>
                <a:ea typeface="仿宋" panose="02010609060101010101" pitchFamily="49" charset="-122"/>
              </a:endParaRPr>
            </a:p>
          </p:txBody>
        </p:sp>
      </p:grpSp>
      <p:sp>
        <p:nvSpPr>
          <p:cNvPr id="37" name="矩形 36">
            <a:extLst>
              <a:ext uri="{FF2B5EF4-FFF2-40B4-BE49-F238E27FC236}">
                <a16:creationId xmlns:a16="http://schemas.microsoft.com/office/drawing/2014/main" id="{A949FC35-A73B-4978-A4DE-DDD996F3D856}"/>
              </a:ext>
            </a:extLst>
          </p:cNvPr>
          <p:cNvSpPr/>
          <p:nvPr/>
        </p:nvSpPr>
        <p:spPr>
          <a:xfrm>
            <a:off x="1328290" y="1667528"/>
            <a:ext cx="9065701" cy="400110"/>
          </a:xfrm>
          <a:prstGeom prst="rect">
            <a:avLst/>
          </a:prstGeom>
        </p:spPr>
        <p:txBody>
          <a:bodyPr wrap="square">
            <a:spAutoFit/>
          </a:bodyPr>
          <a:lstStyle/>
          <a:p>
            <a:r>
              <a:rPr lang="zh-CN" altLang="zh-CN" sz="2000" b="1" dirty="0">
                <a:latin typeface="仿宋" panose="02010609060101010101" pitchFamily="49" charset="-122"/>
                <a:ea typeface="仿宋" panose="02010609060101010101" pitchFamily="49" charset="-122"/>
              </a:rPr>
              <a:t>窗口菜单的设计</a:t>
            </a:r>
            <a:r>
              <a:rPr lang="zh-CN" altLang="en-US" sz="2000" b="1" dirty="0">
                <a:latin typeface="仿宋" panose="02010609060101010101" pitchFamily="49" charset="-122"/>
                <a:ea typeface="仿宋" panose="02010609060101010101" pitchFamily="49" charset="-122"/>
              </a:rPr>
              <a:t>需要</a:t>
            </a:r>
            <a:r>
              <a:rPr lang="zh-CN" altLang="zh-CN" sz="2000" b="1" dirty="0">
                <a:latin typeface="仿宋" panose="02010609060101010101" pitchFamily="49" charset="-122"/>
                <a:ea typeface="仿宋" panose="02010609060101010101" pitchFamily="49" charset="-122"/>
              </a:rPr>
              <a:t>通过多个组件共同配合来完成</a:t>
            </a:r>
            <a:endParaRPr lang="zh-CN" altLang="en-US" sz="2000" b="1" dirty="0">
              <a:latin typeface="仿宋" panose="02010609060101010101" pitchFamily="49" charset="-122"/>
              <a:ea typeface="仿宋" panose="02010609060101010101" pitchFamily="49" charset="-122"/>
            </a:endParaRPr>
          </a:p>
        </p:txBody>
      </p:sp>
      <p:sp>
        <p:nvSpPr>
          <p:cNvPr id="34" name="Rectangle 1">
            <a:extLst>
              <a:ext uri="{FF2B5EF4-FFF2-40B4-BE49-F238E27FC236}">
                <a16:creationId xmlns:a16="http://schemas.microsoft.com/office/drawing/2014/main" id="{A99CF1EC-8BDA-4120-A25E-EC188E0FFB1E}"/>
              </a:ext>
            </a:extLst>
          </p:cNvPr>
          <p:cNvSpPr>
            <a:spLocks noChangeArrowheads="1"/>
          </p:cNvSpPr>
          <p:nvPr/>
        </p:nvSpPr>
        <p:spPr bwMode="auto">
          <a:xfrm>
            <a:off x="1121445" y="2088434"/>
            <a:ext cx="8135518" cy="707864"/>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pPr defTabSz="914217" fontAlgn="base">
              <a:spcBef>
                <a:spcPct val="0"/>
              </a:spcBef>
              <a:spcAft>
                <a:spcPct val="0"/>
              </a:spcAft>
            </a:pPr>
            <a:r>
              <a:rPr lang="zh-CN" altLang="en-US" sz="2000" b="1" dirty="0">
                <a:latin typeface="仿宋" panose="02010609060101010101" pitchFamily="49" charset="-122"/>
                <a:ea typeface="仿宋" panose="02010609060101010101" pitchFamily="49" charset="-122"/>
                <a:cs typeface="Times New Roman" pitchFamily="18" charset="0"/>
              </a:rPr>
              <a:t>（</a:t>
            </a:r>
            <a:r>
              <a:rPr lang="en-US" altLang="zh-CN" sz="2000" b="1" dirty="0">
                <a:latin typeface="仿宋" panose="02010609060101010101" pitchFamily="49" charset="-122"/>
                <a:ea typeface="仿宋" panose="02010609060101010101" pitchFamily="49" charset="-122"/>
                <a:cs typeface="Times New Roman" pitchFamily="18" charset="0"/>
              </a:rPr>
              <a:t>2</a:t>
            </a:r>
            <a:r>
              <a:rPr lang="zh-CN" altLang="en-US" sz="2000" b="1" dirty="0">
                <a:latin typeface="仿宋" panose="02010609060101010101" pitchFamily="49" charset="-122"/>
                <a:ea typeface="仿宋" panose="02010609060101010101" pitchFamily="49" charset="-122"/>
                <a:cs typeface="Times New Roman" pitchFamily="18" charset="0"/>
              </a:rPr>
              <a:t>）</a:t>
            </a:r>
            <a:r>
              <a:rPr lang="en-US" altLang="zh-CN" sz="2000" b="1" dirty="0" err="1">
                <a:latin typeface="仿宋" panose="02010609060101010101" pitchFamily="49" charset="-122"/>
                <a:ea typeface="仿宋" panose="02010609060101010101" pitchFamily="49" charset="-122"/>
                <a:cs typeface="Times New Roman" pitchFamily="18" charset="0"/>
              </a:rPr>
              <a:t>JMenu</a:t>
            </a:r>
            <a:r>
              <a:rPr lang="zh-CN" altLang="en-US" sz="2000" b="1" dirty="0">
                <a:latin typeface="仿宋" panose="02010609060101010101" pitchFamily="49" charset="-122"/>
                <a:ea typeface="仿宋" panose="02010609060101010101" pitchFamily="49" charset="-122"/>
                <a:cs typeface="Times New Roman" pitchFamily="18" charset="0"/>
              </a:rPr>
              <a:t>类：</a:t>
            </a:r>
            <a:r>
              <a:rPr lang="zh-CN" altLang="zh-CN" sz="2000" b="1" dirty="0">
                <a:latin typeface="仿宋" panose="02010609060101010101" pitchFamily="49" charset="-122"/>
                <a:ea typeface="仿宋" panose="02010609060101010101" pitchFamily="49" charset="-122"/>
              </a:rPr>
              <a:t>用于创建菜单，一个菜单栏中可以添加多个菜单对象</a:t>
            </a:r>
            <a:r>
              <a:rPr lang="zh-CN" altLang="en-US"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defTabSz="914217" fontAlgn="base">
              <a:spcBef>
                <a:spcPct val="0"/>
              </a:spcBef>
              <a:spcAft>
                <a:spcPct val="0"/>
              </a:spcAft>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菜单可以嵌套从而构成子菜单</a:t>
            </a:r>
            <a:r>
              <a:rPr lang="zh-CN" altLang="en-US" sz="2000" b="1" dirty="0">
                <a:latin typeface="仿宋" panose="02010609060101010101" pitchFamily="49" charset="-122"/>
                <a:ea typeface="仿宋" panose="02010609060101010101" pitchFamily="49" charset="-122"/>
              </a:rPr>
              <a:t>。</a:t>
            </a:r>
          </a:p>
        </p:txBody>
      </p:sp>
      <p:graphicFrame>
        <p:nvGraphicFramePr>
          <p:cNvPr id="35" name="表格 34">
            <a:extLst>
              <a:ext uri="{FF2B5EF4-FFF2-40B4-BE49-F238E27FC236}">
                <a16:creationId xmlns:a16="http://schemas.microsoft.com/office/drawing/2014/main" id="{AEF9B56E-3283-4E32-8369-F26CDA8701B3}"/>
              </a:ext>
            </a:extLst>
          </p:cNvPr>
          <p:cNvGraphicFramePr>
            <a:graphicFrameLocks noGrp="1"/>
          </p:cNvGraphicFramePr>
          <p:nvPr>
            <p:extLst>
              <p:ext uri="{D42A27DB-BD31-4B8C-83A1-F6EECF244321}">
                <p14:modId xmlns:p14="http://schemas.microsoft.com/office/powerpoint/2010/main" val="362512669"/>
              </p:ext>
            </p:extLst>
          </p:nvPr>
        </p:nvGraphicFramePr>
        <p:xfrm>
          <a:off x="1000632" y="3418763"/>
          <a:ext cx="10436984" cy="2743200"/>
        </p:xfrm>
        <a:graphic>
          <a:graphicData uri="http://schemas.openxmlformats.org/drawingml/2006/table">
            <a:tbl>
              <a:tblPr>
                <a:tableStyleId>{16D9F66E-5EB9-4882-86FB-DCBF35E3C3E4}</a:tableStyleId>
              </a:tblPr>
              <a:tblGrid>
                <a:gridCol w="1737968">
                  <a:extLst>
                    <a:ext uri="{9D8B030D-6E8A-4147-A177-3AD203B41FA5}">
                      <a16:colId xmlns:a16="http://schemas.microsoft.com/office/drawing/2014/main" val="20000"/>
                    </a:ext>
                  </a:extLst>
                </a:gridCol>
                <a:gridCol w="4196100">
                  <a:extLst>
                    <a:ext uri="{9D8B030D-6E8A-4147-A177-3AD203B41FA5}">
                      <a16:colId xmlns:a16="http://schemas.microsoft.com/office/drawing/2014/main" val="20001"/>
                    </a:ext>
                  </a:extLst>
                </a:gridCol>
                <a:gridCol w="4502916">
                  <a:extLst>
                    <a:ext uri="{9D8B030D-6E8A-4147-A177-3AD203B41FA5}">
                      <a16:colId xmlns:a16="http://schemas.microsoft.com/office/drawing/2014/main" val="20002"/>
                    </a:ext>
                  </a:extLst>
                </a:gridCol>
              </a:tblGrid>
              <a:tr h="304729">
                <a:tc>
                  <a:txBody>
                    <a:bodyPr/>
                    <a:lstStyle/>
                    <a:p>
                      <a:pPr algn="ctr">
                        <a:spcAft>
                          <a:spcPts val="0"/>
                        </a:spcAft>
                      </a:pPr>
                      <a:r>
                        <a:rPr lang="zh-CN" sz="2000" kern="100" dirty="0"/>
                        <a:t>返回类型</a:t>
                      </a:r>
                      <a:endParaRPr lang="zh-CN" sz="2000" kern="100" dirty="0">
                        <a:latin typeface="+mn-ea"/>
                        <a:ea typeface="+mn-ea"/>
                        <a:cs typeface="Times New Roman"/>
                      </a:endParaRPr>
                    </a:p>
                  </a:txBody>
                  <a:tcPr marL="68564" marR="68564" marT="0" marB="0" anchor="ctr">
                    <a:solidFill>
                      <a:srgbClr val="FFC000"/>
                    </a:solidFill>
                  </a:tcPr>
                </a:tc>
                <a:tc>
                  <a:txBody>
                    <a:bodyPr/>
                    <a:lstStyle/>
                    <a:p>
                      <a:pPr algn="ctr">
                        <a:spcAft>
                          <a:spcPts val="0"/>
                        </a:spcAft>
                      </a:pPr>
                      <a:r>
                        <a:rPr lang="zh-CN" sz="2000" kern="100" dirty="0"/>
                        <a:t>方法名</a:t>
                      </a:r>
                      <a:endParaRPr lang="zh-CN" sz="2000" kern="100" dirty="0">
                        <a:latin typeface="+mn-ea"/>
                        <a:ea typeface="+mn-ea"/>
                        <a:cs typeface="Times New Roman"/>
                      </a:endParaRPr>
                    </a:p>
                  </a:txBody>
                  <a:tcPr marL="68564" marR="68564" marT="0" marB="0" anchor="ctr">
                    <a:solidFill>
                      <a:srgbClr val="FFC000"/>
                    </a:solidFill>
                  </a:tcPr>
                </a:tc>
                <a:tc>
                  <a:txBody>
                    <a:bodyPr/>
                    <a:lstStyle/>
                    <a:p>
                      <a:pPr algn="ctr">
                        <a:spcAft>
                          <a:spcPts val="0"/>
                        </a:spcAft>
                      </a:pPr>
                      <a:r>
                        <a:rPr lang="zh-CN" sz="2000" kern="100" dirty="0"/>
                        <a:t>方法功能</a:t>
                      </a:r>
                      <a:endParaRPr lang="zh-CN" sz="2000" kern="100" dirty="0">
                        <a:latin typeface="+mn-ea"/>
                        <a:ea typeface="+mn-ea"/>
                        <a:cs typeface="Times New Roman"/>
                      </a:endParaRPr>
                    </a:p>
                  </a:txBody>
                  <a:tcPr marL="68564" marR="68564" marT="0" marB="0" anchor="ctr">
                    <a:solidFill>
                      <a:srgbClr val="FFC000"/>
                    </a:solidFill>
                  </a:tcPr>
                </a:tc>
                <a:extLst>
                  <a:ext uri="{0D108BD9-81ED-4DB2-BD59-A6C34878D82A}">
                    <a16:rowId xmlns:a16="http://schemas.microsoft.com/office/drawing/2014/main" val="10000"/>
                  </a:ext>
                </a:extLst>
              </a:tr>
              <a:tr h="304729">
                <a:tc>
                  <a:txBody>
                    <a:bodyPr/>
                    <a:lstStyle/>
                    <a:p>
                      <a:pPr algn="just">
                        <a:spcAft>
                          <a:spcPts val="0"/>
                        </a:spcAft>
                      </a:pPr>
                      <a:endParaRPr lang="en-US" sz="2000" kern="100">
                        <a:latin typeface="+mn-ea"/>
                        <a:ea typeface="+mn-ea"/>
                        <a:cs typeface="Times New Roman"/>
                      </a:endParaRPr>
                    </a:p>
                  </a:txBody>
                  <a:tcPr marL="68564" marR="68564" marT="0" marB="0" anchor="ctr"/>
                </a:tc>
                <a:tc>
                  <a:txBody>
                    <a:bodyPr/>
                    <a:lstStyle/>
                    <a:p>
                      <a:pPr algn="just">
                        <a:spcAft>
                          <a:spcPts val="0"/>
                        </a:spcAft>
                      </a:pPr>
                      <a:r>
                        <a:rPr lang="en-US" sz="2000" kern="100" dirty="0" err="1"/>
                        <a:t>JMenu</a:t>
                      </a:r>
                      <a:r>
                        <a:rPr lang="en-US" sz="2000" kern="100" dirty="0"/>
                        <a:t> ()</a:t>
                      </a:r>
                      <a:endParaRPr lang="zh-CN" sz="2000" kern="100" dirty="0">
                        <a:latin typeface="+mn-ea"/>
                        <a:ea typeface="+mn-ea"/>
                        <a:cs typeface="Times New Roman"/>
                      </a:endParaRPr>
                    </a:p>
                  </a:txBody>
                  <a:tcPr marL="68564" marR="68564" marT="0" marB="0" anchor="ctr"/>
                </a:tc>
                <a:tc>
                  <a:txBody>
                    <a:bodyPr/>
                    <a:lstStyle/>
                    <a:p>
                      <a:pPr algn="just">
                        <a:spcAft>
                          <a:spcPts val="0"/>
                        </a:spcAft>
                      </a:pPr>
                      <a:r>
                        <a:rPr lang="zh-CN" sz="2000" kern="100" dirty="0"/>
                        <a:t>创建一个新的菜单栏</a:t>
                      </a:r>
                      <a:endParaRPr lang="zh-CN" sz="2000" kern="100" dirty="0">
                        <a:latin typeface="+mn-ea"/>
                        <a:ea typeface="+mn-ea"/>
                        <a:cs typeface="Times New Roman"/>
                      </a:endParaRPr>
                    </a:p>
                  </a:txBody>
                  <a:tcPr marL="68564" marR="68564" marT="0" marB="0" anchor="ctr"/>
                </a:tc>
                <a:extLst>
                  <a:ext uri="{0D108BD9-81ED-4DB2-BD59-A6C34878D82A}">
                    <a16:rowId xmlns:a16="http://schemas.microsoft.com/office/drawing/2014/main" val="10001"/>
                  </a:ext>
                </a:extLst>
              </a:tr>
              <a:tr h="304729">
                <a:tc>
                  <a:txBody>
                    <a:bodyPr/>
                    <a:lstStyle/>
                    <a:p>
                      <a:pPr algn="just">
                        <a:spcAft>
                          <a:spcPts val="0"/>
                        </a:spcAft>
                      </a:pPr>
                      <a:endParaRPr lang="en-US" sz="2000" kern="100">
                        <a:latin typeface="+mn-ea"/>
                        <a:ea typeface="+mn-ea"/>
                        <a:cs typeface="Times New Roman"/>
                      </a:endParaRPr>
                    </a:p>
                  </a:txBody>
                  <a:tcPr marL="68564" marR="68564" marT="0" marB="0" anchor="ctr"/>
                </a:tc>
                <a:tc>
                  <a:txBody>
                    <a:bodyPr/>
                    <a:lstStyle/>
                    <a:p>
                      <a:pPr algn="just">
                        <a:spcAft>
                          <a:spcPts val="0"/>
                        </a:spcAft>
                      </a:pPr>
                      <a:r>
                        <a:rPr lang="en-US" sz="2000" kern="100" dirty="0" err="1"/>
                        <a:t>JMenu</a:t>
                      </a:r>
                      <a:r>
                        <a:rPr lang="en-US" sz="2000" kern="100" dirty="0"/>
                        <a:t> (String s)</a:t>
                      </a:r>
                      <a:endParaRPr lang="zh-CN" sz="2000" kern="100" dirty="0">
                        <a:latin typeface="+mn-ea"/>
                        <a:ea typeface="+mn-ea"/>
                        <a:cs typeface="Times New Roman"/>
                      </a:endParaRPr>
                    </a:p>
                  </a:txBody>
                  <a:tcPr marL="68564" marR="68564" marT="0" marB="0" anchor="ctr"/>
                </a:tc>
                <a:tc>
                  <a:txBody>
                    <a:bodyPr/>
                    <a:lstStyle/>
                    <a:p>
                      <a:pPr algn="just">
                        <a:spcAft>
                          <a:spcPts val="0"/>
                        </a:spcAft>
                      </a:pPr>
                      <a:r>
                        <a:rPr lang="zh-CN" sz="2000" kern="100"/>
                        <a:t>创建一个菜单标签为</a:t>
                      </a:r>
                      <a:r>
                        <a:rPr lang="en-US" sz="2000" kern="100"/>
                        <a:t>s</a:t>
                      </a:r>
                      <a:r>
                        <a:rPr lang="zh-CN" sz="2000" kern="100"/>
                        <a:t>的菜单栏</a:t>
                      </a:r>
                      <a:endParaRPr lang="zh-CN" sz="2000" kern="100">
                        <a:latin typeface="+mn-ea"/>
                        <a:ea typeface="+mn-ea"/>
                        <a:cs typeface="Times New Roman"/>
                      </a:endParaRPr>
                    </a:p>
                  </a:txBody>
                  <a:tcPr marL="68564" marR="68564" marT="0" marB="0" anchor="ctr"/>
                </a:tc>
                <a:extLst>
                  <a:ext uri="{0D108BD9-81ED-4DB2-BD59-A6C34878D82A}">
                    <a16:rowId xmlns:a16="http://schemas.microsoft.com/office/drawing/2014/main" val="10002"/>
                  </a:ext>
                </a:extLst>
              </a:tr>
              <a:tr h="304729">
                <a:tc>
                  <a:txBody>
                    <a:bodyPr/>
                    <a:lstStyle/>
                    <a:p>
                      <a:pPr algn="just">
                        <a:spcAft>
                          <a:spcPts val="0"/>
                        </a:spcAft>
                      </a:pPr>
                      <a:r>
                        <a:rPr lang="en-US" sz="2000" kern="100"/>
                        <a:t>JMenuItem</a:t>
                      </a:r>
                      <a:endParaRPr lang="zh-CN" sz="2000" kern="100">
                        <a:latin typeface="+mn-ea"/>
                        <a:ea typeface="+mn-ea"/>
                        <a:cs typeface="Times New Roman"/>
                      </a:endParaRPr>
                    </a:p>
                  </a:txBody>
                  <a:tcPr marL="68564" marR="68564" marT="0" marB="0" anchor="ctr"/>
                </a:tc>
                <a:tc>
                  <a:txBody>
                    <a:bodyPr/>
                    <a:lstStyle/>
                    <a:p>
                      <a:pPr algn="just">
                        <a:spcAft>
                          <a:spcPts val="0"/>
                        </a:spcAft>
                      </a:pPr>
                      <a:r>
                        <a:rPr lang="en-US" sz="2000" kern="100"/>
                        <a:t>add(JMenuItem item)</a:t>
                      </a:r>
                      <a:endParaRPr lang="zh-CN" sz="2000" kern="100">
                        <a:latin typeface="+mn-ea"/>
                        <a:ea typeface="+mn-ea"/>
                        <a:cs typeface="Times New Roman"/>
                      </a:endParaRPr>
                    </a:p>
                  </a:txBody>
                  <a:tcPr marL="68564" marR="68564" marT="0" marB="0" anchor="ctr"/>
                </a:tc>
                <a:tc>
                  <a:txBody>
                    <a:bodyPr/>
                    <a:lstStyle/>
                    <a:p>
                      <a:pPr algn="just">
                        <a:spcAft>
                          <a:spcPts val="0"/>
                        </a:spcAft>
                      </a:pPr>
                      <a:r>
                        <a:rPr lang="zh-CN" sz="2000" kern="100"/>
                        <a:t>将菜单项添加到菜单的末尾。</a:t>
                      </a:r>
                      <a:endParaRPr lang="zh-CN" sz="2000" kern="100">
                        <a:latin typeface="+mn-ea"/>
                        <a:ea typeface="+mn-ea"/>
                        <a:cs typeface="Times New Roman"/>
                      </a:endParaRPr>
                    </a:p>
                  </a:txBody>
                  <a:tcPr marL="68564" marR="68564" marT="0" marB="0" anchor="ctr"/>
                </a:tc>
                <a:extLst>
                  <a:ext uri="{0D108BD9-81ED-4DB2-BD59-A6C34878D82A}">
                    <a16:rowId xmlns:a16="http://schemas.microsoft.com/office/drawing/2014/main" val="10003"/>
                  </a:ext>
                </a:extLst>
              </a:tr>
              <a:tr h="304729">
                <a:tc>
                  <a:txBody>
                    <a:bodyPr/>
                    <a:lstStyle/>
                    <a:p>
                      <a:pPr algn="just">
                        <a:spcAft>
                          <a:spcPts val="0"/>
                        </a:spcAft>
                      </a:pPr>
                      <a:r>
                        <a:rPr lang="en-US" sz="2000" kern="100"/>
                        <a:t>JMenuItem</a:t>
                      </a:r>
                      <a:endParaRPr lang="zh-CN" sz="2000" kern="100">
                        <a:latin typeface="+mn-ea"/>
                        <a:ea typeface="+mn-ea"/>
                        <a:cs typeface="Times New Roman"/>
                      </a:endParaRPr>
                    </a:p>
                  </a:txBody>
                  <a:tcPr marL="68564" marR="68564" marT="0" marB="0" anchor="ctr"/>
                </a:tc>
                <a:tc>
                  <a:txBody>
                    <a:bodyPr/>
                    <a:lstStyle/>
                    <a:p>
                      <a:pPr algn="just">
                        <a:spcAft>
                          <a:spcPts val="0"/>
                        </a:spcAft>
                      </a:pPr>
                      <a:r>
                        <a:rPr lang="en-US" sz="2000" kern="100" dirty="0"/>
                        <a:t>insert(</a:t>
                      </a:r>
                      <a:r>
                        <a:rPr lang="en-US" sz="2000" kern="100" dirty="0" err="1"/>
                        <a:t>JMenuItem</a:t>
                      </a:r>
                      <a:r>
                        <a:rPr lang="en-US" sz="2000" kern="100" dirty="0"/>
                        <a:t> item, </a:t>
                      </a:r>
                      <a:r>
                        <a:rPr lang="en-US" sz="2000" kern="100" dirty="0" err="1"/>
                        <a:t>int</a:t>
                      </a:r>
                      <a:r>
                        <a:rPr lang="en-US" sz="2000" kern="100" dirty="0"/>
                        <a:t> </a:t>
                      </a:r>
                      <a:r>
                        <a:rPr lang="en-US" sz="2000" kern="100" dirty="0" err="1"/>
                        <a:t>pos</a:t>
                      </a:r>
                      <a:r>
                        <a:rPr lang="en-US" sz="2000" kern="100" dirty="0"/>
                        <a:t>)</a:t>
                      </a:r>
                      <a:endParaRPr lang="zh-CN" sz="2000" kern="100" dirty="0">
                        <a:latin typeface="+mn-ea"/>
                        <a:ea typeface="+mn-ea"/>
                        <a:cs typeface="Times New Roman"/>
                      </a:endParaRPr>
                    </a:p>
                  </a:txBody>
                  <a:tcPr marL="68564" marR="68564" marT="0" marB="0" anchor="ctr"/>
                </a:tc>
                <a:tc>
                  <a:txBody>
                    <a:bodyPr/>
                    <a:lstStyle/>
                    <a:p>
                      <a:pPr algn="just">
                        <a:spcAft>
                          <a:spcPts val="0"/>
                        </a:spcAft>
                      </a:pPr>
                      <a:r>
                        <a:rPr lang="zh-CN" sz="2000" kern="100"/>
                        <a:t>在给定位置插入新菜单项</a:t>
                      </a:r>
                      <a:endParaRPr lang="zh-CN" sz="2000" kern="100">
                        <a:latin typeface="+mn-ea"/>
                        <a:ea typeface="+mn-ea"/>
                        <a:cs typeface="Times New Roman"/>
                      </a:endParaRPr>
                    </a:p>
                  </a:txBody>
                  <a:tcPr marL="68564" marR="68564" marT="0" marB="0" anchor="ctr"/>
                </a:tc>
                <a:extLst>
                  <a:ext uri="{0D108BD9-81ED-4DB2-BD59-A6C34878D82A}">
                    <a16:rowId xmlns:a16="http://schemas.microsoft.com/office/drawing/2014/main" val="10004"/>
                  </a:ext>
                </a:extLst>
              </a:tr>
              <a:tr h="304729">
                <a:tc>
                  <a:txBody>
                    <a:bodyPr/>
                    <a:lstStyle/>
                    <a:p>
                      <a:pPr algn="just">
                        <a:spcAft>
                          <a:spcPts val="0"/>
                        </a:spcAft>
                      </a:pPr>
                      <a:r>
                        <a:rPr lang="en-US" sz="2000" kern="100"/>
                        <a:t>void</a:t>
                      </a:r>
                      <a:endParaRPr lang="zh-CN" sz="2000" kern="100">
                        <a:latin typeface="+mn-ea"/>
                        <a:ea typeface="+mn-ea"/>
                        <a:cs typeface="Times New Roman"/>
                      </a:endParaRPr>
                    </a:p>
                  </a:txBody>
                  <a:tcPr marL="68564" marR="68564" marT="0" marB="0" anchor="ctr"/>
                </a:tc>
                <a:tc>
                  <a:txBody>
                    <a:bodyPr/>
                    <a:lstStyle/>
                    <a:p>
                      <a:pPr algn="just">
                        <a:spcAft>
                          <a:spcPts val="0"/>
                        </a:spcAft>
                      </a:pPr>
                      <a:r>
                        <a:rPr lang="en-US" sz="2000" kern="100"/>
                        <a:t>addSeparator()</a:t>
                      </a:r>
                      <a:endParaRPr lang="zh-CN" sz="2000" kern="100">
                        <a:latin typeface="+mn-ea"/>
                        <a:ea typeface="+mn-ea"/>
                        <a:cs typeface="Times New Roman"/>
                      </a:endParaRPr>
                    </a:p>
                  </a:txBody>
                  <a:tcPr marL="68564" marR="68564" marT="0" marB="0" anchor="ctr"/>
                </a:tc>
                <a:tc>
                  <a:txBody>
                    <a:bodyPr/>
                    <a:lstStyle/>
                    <a:p>
                      <a:pPr algn="just">
                        <a:spcAft>
                          <a:spcPts val="0"/>
                        </a:spcAft>
                      </a:pPr>
                      <a:r>
                        <a:rPr lang="zh-CN" sz="2000" kern="100"/>
                        <a:t>将分隔符添加到菜单的末尾。</a:t>
                      </a:r>
                      <a:endParaRPr lang="zh-CN" sz="2000" kern="100">
                        <a:latin typeface="+mn-ea"/>
                        <a:ea typeface="+mn-ea"/>
                        <a:cs typeface="Times New Roman"/>
                      </a:endParaRPr>
                    </a:p>
                  </a:txBody>
                  <a:tcPr marL="68564" marR="68564" marT="0" marB="0" anchor="ctr"/>
                </a:tc>
                <a:extLst>
                  <a:ext uri="{0D108BD9-81ED-4DB2-BD59-A6C34878D82A}">
                    <a16:rowId xmlns:a16="http://schemas.microsoft.com/office/drawing/2014/main" val="10005"/>
                  </a:ext>
                </a:extLst>
              </a:tr>
              <a:tr h="304729">
                <a:tc>
                  <a:txBody>
                    <a:bodyPr/>
                    <a:lstStyle/>
                    <a:p>
                      <a:pPr algn="just">
                        <a:spcAft>
                          <a:spcPts val="0"/>
                        </a:spcAft>
                      </a:pPr>
                      <a:r>
                        <a:rPr lang="en-US" sz="2000" kern="100"/>
                        <a:t>JMenuItem</a:t>
                      </a:r>
                      <a:endParaRPr lang="zh-CN" sz="2000" kern="100">
                        <a:latin typeface="+mn-ea"/>
                        <a:ea typeface="+mn-ea"/>
                        <a:cs typeface="Times New Roman"/>
                      </a:endParaRPr>
                    </a:p>
                  </a:txBody>
                  <a:tcPr marL="68564" marR="68564" marT="0" marB="0" anchor="ctr"/>
                </a:tc>
                <a:tc>
                  <a:txBody>
                    <a:bodyPr/>
                    <a:lstStyle/>
                    <a:p>
                      <a:pPr algn="just">
                        <a:spcAft>
                          <a:spcPts val="0"/>
                        </a:spcAft>
                      </a:pPr>
                      <a:r>
                        <a:rPr lang="en-US" sz="2000" kern="100" dirty="0" err="1"/>
                        <a:t>getItem</a:t>
                      </a:r>
                      <a:r>
                        <a:rPr lang="en-US" sz="2000" kern="100" dirty="0"/>
                        <a:t>(</a:t>
                      </a:r>
                      <a:r>
                        <a:rPr lang="en-US" sz="2000" kern="100" dirty="0" err="1"/>
                        <a:t>int</a:t>
                      </a:r>
                      <a:r>
                        <a:rPr lang="en-US" sz="2000" kern="100" dirty="0"/>
                        <a:t> index)</a:t>
                      </a:r>
                      <a:endParaRPr lang="zh-CN" sz="2000" kern="100" dirty="0">
                        <a:latin typeface="+mn-ea"/>
                        <a:ea typeface="+mn-ea"/>
                        <a:cs typeface="Times New Roman"/>
                      </a:endParaRPr>
                    </a:p>
                  </a:txBody>
                  <a:tcPr marL="68564" marR="68564" marT="0" marB="0" anchor="ctr"/>
                </a:tc>
                <a:tc>
                  <a:txBody>
                    <a:bodyPr/>
                    <a:lstStyle/>
                    <a:p>
                      <a:pPr algn="just">
                        <a:spcAft>
                          <a:spcPts val="0"/>
                        </a:spcAft>
                      </a:pPr>
                      <a:r>
                        <a:rPr lang="zh-CN" sz="2000" kern="100" dirty="0"/>
                        <a:t>获取菜单中指定位置的菜单项。</a:t>
                      </a:r>
                      <a:endParaRPr lang="zh-CN" sz="2000" kern="100" dirty="0">
                        <a:latin typeface="+mn-ea"/>
                        <a:ea typeface="+mn-ea"/>
                        <a:cs typeface="Times New Roman"/>
                      </a:endParaRPr>
                    </a:p>
                  </a:txBody>
                  <a:tcPr marL="68564" marR="68564" marT="0" marB="0" anchor="ctr"/>
                </a:tc>
                <a:extLst>
                  <a:ext uri="{0D108BD9-81ED-4DB2-BD59-A6C34878D82A}">
                    <a16:rowId xmlns:a16="http://schemas.microsoft.com/office/drawing/2014/main" val="10006"/>
                  </a:ext>
                </a:extLst>
              </a:tr>
              <a:tr h="304729">
                <a:tc>
                  <a:txBody>
                    <a:bodyPr/>
                    <a:lstStyle/>
                    <a:p>
                      <a:pPr algn="just">
                        <a:spcAft>
                          <a:spcPts val="0"/>
                        </a:spcAft>
                      </a:pPr>
                      <a:r>
                        <a:rPr lang="en-US" sz="2000" kern="100"/>
                        <a:t>int</a:t>
                      </a:r>
                      <a:endParaRPr lang="zh-CN" sz="2000" kern="100">
                        <a:latin typeface="+mn-ea"/>
                        <a:ea typeface="+mn-ea"/>
                        <a:cs typeface="Times New Roman"/>
                      </a:endParaRPr>
                    </a:p>
                  </a:txBody>
                  <a:tcPr marL="68564" marR="68564" marT="0" marB="0" anchor="ctr"/>
                </a:tc>
                <a:tc>
                  <a:txBody>
                    <a:bodyPr/>
                    <a:lstStyle/>
                    <a:p>
                      <a:pPr algn="just">
                        <a:spcAft>
                          <a:spcPts val="0"/>
                        </a:spcAft>
                      </a:pPr>
                      <a:r>
                        <a:rPr lang="en-US" sz="2000" kern="100"/>
                        <a:t>getItemCount()</a:t>
                      </a:r>
                      <a:endParaRPr lang="zh-CN" sz="2000" kern="100">
                        <a:latin typeface="+mn-ea"/>
                        <a:ea typeface="+mn-ea"/>
                        <a:cs typeface="Times New Roman"/>
                      </a:endParaRPr>
                    </a:p>
                  </a:txBody>
                  <a:tcPr marL="68564" marR="68564" marT="0" marB="0" anchor="ctr"/>
                </a:tc>
                <a:tc>
                  <a:txBody>
                    <a:bodyPr/>
                    <a:lstStyle/>
                    <a:p>
                      <a:pPr algn="just">
                        <a:spcAft>
                          <a:spcPts val="0"/>
                        </a:spcAft>
                      </a:pPr>
                      <a:r>
                        <a:rPr lang="zh-CN" sz="2000" kern="100" dirty="0"/>
                        <a:t>获取菜单中的项数</a:t>
                      </a:r>
                      <a:endParaRPr lang="zh-CN" sz="2000" kern="100" dirty="0">
                        <a:latin typeface="+mn-ea"/>
                        <a:ea typeface="+mn-ea"/>
                        <a:cs typeface="Times New Roman"/>
                      </a:endParaRPr>
                    </a:p>
                  </a:txBody>
                  <a:tcPr marL="68564" marR="68564" marT="0" marB="0" anchor="ctr"/>
                </a:tc>
                <a:extLst>
                  <a:ext uri="{0D108BD9-81ED-4DB2-BD59-A6C34878D82A}">
                    <a16:rowId xmlns:a16="http://schemas.microsoft.com/office/drawing/2014/main" val="10007"/>
                  </a:ext>
                </a:extLst>
              </a:tr>
              <a:tr h="304729">
                <a:tc>
                  <a:txBody>
                    <a:bodyPr/>
                    <a:lstStyle/>
                    <a:p>
                      <a:pPr algn="just">
                        <a:spcAft>
                          <a:spcPts val="0"/>
                        </a:spcAft>
                      </a:pPr>
                      <a:r>
                        <a:rPr lang="en-US" sz="2000" kern="100"/>
                        <a:t>void</a:t>
                      </a:r>
                      <a:endParaRPr lang="zh-CN" sz="2000" kern="100">
                        <a:latin typeface="+mn-ea"/>
                        <a:ea typeface="+mn-ea"/>
                        <a:cs typeface="Times New Roman"/>
                      </a:endParaRPr>
                    </a:p>
                  </a:txBody>
                  <a:tcPr marL="68564" marR="68564" marT="0" marB="0" anchor="ctr"/>
                </a:tc>
                <a:tc>
                  <a:txBody>
                    <a:bodyPr/>
                    <a:lstStyle/>
                    <a:p>
                      <a:pPr algn="just">
                        <a:spcAft>
                          <a:spcPts val="0"/>
                        </a:spcAft>
                      </a:pPr>
                      <a:r>
                        <a:rPr lang="en-US" sz="2000" kern="100" dirty="0"/>
                        <a:t>remove(</a:t>
                      </a:r>
                      <a:r>
                        <a:rPr lang="en-US" sz="2000" kern="100" dirty="0" err="1"/>
                        <a:t>JMenuItem</a:t>
                      </a:r>
                      <a:r>
                        <a:rPr lang="en-US" sz="2000" kern="100" dirty="0"/>
                        <a:t> item)</a:t>
                      </a:r>
                      <a:endParaRPr lang="zh-CN" sz="2000" kern="100" dirty="0">
                        <a:latin typeface="+mn-ea"/>
                        <a:ea typeface="+mn-ea"/>
                        <a:cs typeface="Times New Roman"/>
                      </a:endParaRPr>
                    </a:p>
                  </a:txBody>
                  <a:tcPr marL="68564" marR="68564" marT="0" marB="0" anchor="ctr"/>
                </a:tc>
                <a:tc>
                  <a:txBody>
                    <a:bodyPr/>
                    <a:lstStyle/>
                    <a:p>
                      <a:pPr algn="just">
                        <a:spcAft>
                          <a:spcPts val="0"/>
                        </a:spcAft>
                      </a:pPr>
                      <a:r>
                        <a:rPr lang="zh-CN" sz="2000" kern="100" dirty="0"/>
                        <a:t>从菜单中移除指定菜单项</a:t>
                      </a:r>
                      <a:endParaRPr lang="zh-CN" sz="2000" kern="100" dirty="0">
                        <a:latin typeface="+mn-ea"/>
                        <a:ea typeface="+mn-ea"/>
                        <a:cs typeface="Times New Roman"/>
                      </a:endParaRPr>
                    </a:p>
                  </a:txBody>
                  <a:tcPr marL="68564" marR="68564" marT="0" marB="0" anchor="ctr"/>
                </a:tc>
                <a:extLst>
                  <a:ext uri="{0D108BD9-81ED-4DB2-BD59-A6C34878D82A}">
                    <a16:rowId xmlns:a16="http://schemas.microsoft.com/office/drawing/2014/main" val="10008"/>
                  </a:ext>
                </a:extLst>
              </a:tr>
            </a:tbl>
          </a:graphicData>
        </a:graphic>
      </p:graphicFrame>
      <p:sp>
        <p:nvSpPr>
          <p:cNvPr id="36" name="Rectangle 1">
            <a:extLst>
              <a:ext uri="{FF2B5EF4-FFF2-40B4-BE49-F238E27FC236}">
                <a16:creationId xmlns:a16="http://schemas.microsoft.com/office/drawing/2014/main" id="{A7202DDC-D8FC-466B-AE9A-D47EABEEB561}"/>
              </a:ext>
            </a:extLst>
          </p:cNvPr>
          <p:cNvSpPr>
            <a:spLocks noChangeArrowheads="1"/>
          </p:cNvSpPr>
          <p:nvPr/>
        </p:nvSpPr>
        <p:spPr bwMode="auto">
          <a:xfrm>
            <a:off x="4146340" y="2870424"/>
            <a:ext cx="3134150" cy="40008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pPr algn="ctr" defTabSz="914217" fontAlgn="base">
              <a:spcBef>
                <a:spcPct val="0"/>
              </a:spcBef>
              <a:spcAft>
                <a:spcPct val="0"/>
              </a:spcAft>
            </a:pPr>
            <a:r>
              <a:rPr lang="zh-CN" altLang="en-US" sz="2000" b="1" dirty="0">
                <a:latin typeface="仿宋" panose="02010609060101010101" pitchFamily="49" charset="-122"/>
                <a:ea typeface="仿宋" panose="02010609060101010101" pitchFamily="49" charset="-122"/>
                <a:cs typeface="Times New Roman" pitchFamily="18" charset="0"/>
              </a:rPr>
              <a:t>表</a:t>
            </a:r>
            <a:r>
              <a:rPr lang="en-US" altLang="zh-CN" sz="2000" b="1" dirty="0">
                <a:latin typeface="仿宋" panose="02010609060101010101" pitchFamily="49" charset="-122"/>
                <a:ea typeface="仿宋" panose="02010609060101010101" pitchFamily="49" charset="-122"/>
                <a:cs typeface="Times New Roman" pitchFamily="18" charset="0"/>
              </a:rPr>
              <a:t>8.7 </a:t>
            </a:r>
            <a:r>
              <a:rPr lang="en-US" altLang="zh-CN" sz="2000" b="1" dirty="0" err="1">
                <a:latin typeface="仿宋" panose="02010609060101010101" pitchFamily="49" charset="-122"/>
                <a:ea typeface="仿宋" panose="02010609060101010101" pitchFamily="49" charset="-122"/>
                <a:cs typeface="Times New Roman" pitchFamily="18" charset="0"/>
              </a:rPr>
              <a:t>JMenu</a:t>
            </a:r>
            <a:r>
              <a:rPr lang="zh-CN" altLang="en-US" sz="2000" b="1" dirty="0">
                <a:latin typeface="仿宋" panose="02010609060101010101" pitchFamily="49" charset="-122"/>
                <a:ea typeface="仿宋" panose="02010609060101010101" pitchFamily="49" charset="-122"/>
                <a:cs typeface="Times New Roman" pitchFamily="18" charset="0"/>
              </a:rPr>
              <a:t>类的常用方法</a:t>
            </a:r>
            <a:endParaRPr lang="zh-CN" altLang="en-US" sz="20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20931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wipe(right)">
                                      <p:cBhvr>
                                        <p:cTn id="11" dur="500"/>
                                        <p:tgtEl>
                                          <p:spTgt spid="53"/>
                                        </p:tgtEl>
                                      </p:cBhvr>
                                    </p:animEffect>
                                  </p:childTnLst>
                                </p:cTn>
                              </p:par>
                            </p:childTnLst>
                          </p:cTn>
                        </p:par>
                        <p:par>
                          <p:cTn id="12" fill="hold">
                            <p:stCondLst>
                              <p:cond delay="1000"/>
                            </p:stCondLst>
                            <p:childTnLst>
                              <p:par>
                                <p:cTn id="13" presetID="2" presetClass="entr" presetSubtype="9"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0-#ppt_w/2"/>
                                          </p:val>
                                        </p:tav>
                                        <p:tav tm="100000">
                                          <p:val>
                                            <p:strVal val="#ppt_x"/>
                                          </p:val>
                                        </p:tav>
                                      </p:tavLst>
                                    </p:anim>
                                    <p:anim calcmode="lin" valueType="num">
                                      <p:cBhvr additive="base">
                                        <p:cTn id="16" dur="500" fill="hold"/>
                                        <p:tgtEl>
                                          <p:spTgt spid="37"/>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0-#ppt_w/2"/>
                                          </p:val>
                                        </p:tav>
                                        <p:tav tm="100000">
                                          <p:val>
                                            <p:strVal val="#ppt_x"/>
                                          </p:val>
                                        </p:tav>
                                      </p:tavLst>
                                    </p:anim>
                                    <p:anim calcmode="lin" valueType="num">
                                      <p:cBhvr additive="base">
                                        <p:cTn id="20"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1000" fill="hold"/>
                                        <p:tgtEl>
                                          <p:spTgt spid="36"/>
                                        </p:tgtEl>
                                        <p:attrNameLst>
                                          <p:attrName>ppt_w</p:attrName>
                                        </p:attrNameLst>
                                      </p:cBhvr>
                                      <p:tavLst>
                                        <p:tav tm="0">
                                          <p:val>
                                            <p:fltVal val="0"/>
                                          </p:val>
                                        </p:tav>
                                        <p:tav tm="100000">
                                          <p:val>
                                            <p:strVal val="#ppt_w"/>
                                          </p:val>
                                        </p:tav>
                                      </p:tavLst>
                                    </p:anim>
                                    <p:anim calcmode="lin" valueType="num">
                                      <p:cBhvr>
                                        <p:cTn id="26" dur="1000" fill="hold"/>
                                        <p:tgtEl>
                                          <p:spTgt spid="36"/>
                                        </p:tgtEl>
                                        <p:attrNameLst>
                                          <p:attrName>ppt_h</p:attrName>
                                        </p:attrNameLst>
                                      </p:cBhvr>
                                      <p:tavLst>
                                        <p:tav tm="0">
                                          <p:val>
                                            <p:fltVal val="0"/>
                                          </p:val>
                                        </p:tav>
                                        <p:tav tm="100000">
                                          <p:val>
                                            <p:strVal val="#ppt_h"/>
                                          </p:val>
                                        </p:tav>
                                      </p:tavLst>
                                    </p:anim>
                                    <p:anim calcmode="lin" valueType="num">
                                      <p:cBhvr>
                                        <p:cTn id="27" dur="1000" fill="hold"/>
                                        <p:tgtEl>
                                          <p:spTgt spid="36"/>
                                        </p:tgtEl>
                                        <p:attrNameLst>
                                          <p:attrName>style.rotation</p:attrName>
                                        </p:attrNameLst>
                                      </p:cBhvr>
                                      <p:tavLst>
                                        <p:tav tm="0">
                                          <p:val>
                                            <p:fltVal val="90"/>
                                          </p:val>
                                        </p:tav>
                                        <p:tav tm="100000">
                                          <p:val>
                                            <p:fltVal val="0"/>
                                          </p:val>
                                        </p:tav>
                                      </p:tavLst>
                                    </p:anim>
                                    <p:animEffect transition="in" filter="fade">
                                      <p:cBhvr>
                                        <p:cTn id="28" dur="1000"/>
                                        <p:tgtEl>
                                          <p:spTgt spid="36"/>
                                        </p:tgtEl>
                                      </p:cBhvr>
                                    </p:animEffect>
                                  </p:childTnLst>
                                </p:cTn>
                              </p:par>
                              <p:par>
                                <p:cTn id="29" presetID="3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p:cTn id="31" dur="1000" fill="hold"/>
                                        <p:tgtEl>
                                          <p:spTgt spid="35"/>
                                        </p:tgtEl>
                                        <p:attrNameLst>
                                          <p:attrName>ppt_w</p:attrName>
                                        </p:attrNameLst>
                                      </p:cBhvr>
                                      <p:tavLst>
                                        <p:tav tm="0">
                                          <p:val>
                                            <p:fltVal val="0"/>
                                          </p:val>
                                        </p:tav>
                                        <p:tav tm="100000">
                                          <p:val>
                                            <p:strVal val="#ppt_w"/>
                                          </p:val>
                                        </p:tav>
                                      </p:tavLst>
                                    </p:anim>
                                    <p:anim calcmode="lin" valueType="num">
                                      <p:cBhvr>
                                        <p:cTn id="32" dur="1000" fill="hold"/>
                                        <p:tgtEl>
                                          <p:spTgt spid="35"/>
                                        </p:tgtEl>
                                        <p:attrNameLst>
                                          <p:attrName>ppt_h</p:attrName>
                                        </p:attrNameLst>
                                      </p:cBhvr>
                                      <p:tavLst>
                                        <p:tav tm="0">
                                          <p:val>
                                            <p:fltVal val="0"/>
                                          </p:val>
                                        </p:tav>
                                        <p:tav tm="100000">
                                          <p:val>
                                            <p:strVal val="#ppt_h"/>
                                          </p:val>
                                        </p:tav>
                                      </p:tavLst>
                                    </p:anim>
                                    <p:anim calcmode="lin" valueType="num">
                                      <p:cBhvr>
                                        <p:cTn id="33" dur="1000" fill="hold"/>
                                        <p:tgtEl>
                                          <p:spTgt spid="35"/>
                                        </p:tgtEl>
                                        <p:attrNameLst>
                                          <p:attrName>style.rotation</p:attrName>
                                        </p:attrNameLst>
                                      </p:cBhvr>
                                      <p:tavLst>
                                        <p:tav tm="0">
                                          <p:val>
                                            <p:fltVal val="90"/>
                                          </p:val>
                                        </p:tav>
                                        <p:tav tm="100000">
                                          <p:val>
                                            <p:fltVal val="0"/>
                                          </p:val>
                                        </p:tav>
                                      </p:tavLst>
                                    </p:anim>
                                    <p:animEffect transition="in" filter="fade">
                                      <p:cBhvr>
                                        <p:cTn id="34"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7" grpId="0"/>
      <p:bldP spid="34" grpId="0"/>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Swing</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组件</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2.</a:t>
              </a:r>
              <a:r>
                <a:rPr lang="zh-CN" altLang="en-US" sz="2400" b="1" dirty="0">
                  <a:solidFill>
                    <a:schemeClr val="tx1"/>
                  </a:solidFill>
                  <a:latin typeface="仿宋" panose="02010609060101010101" pitchFamily="49" charset="-122"/>
                  <a:ea typeface="仿宋" panose="02010609060101010101" pitchFamily="49" charset="-122"/>
                </a:rPr>
                <a:t>窗口菜单</a:t>
              </a: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grpSp>
        <p:nvGrpSpPr>
          <p:cNvPr id="53" name="组合 52">
            <a:extLst>
              <a:ext uri="{FF2B5EF4-FFF2-40B4-BE49-F238E27FC236}">
                <a16:creationId xmlns:a16="http://schemas.microsoft.com/office/drawing/2014/main" id="{5B8C44D3-D59D-4F47-92EE-563A443465EC}"/>
              </a:ext>
            </a:extLst>
          </p:cNvPr>
          <p:cNvGrpSpPr/>
          <p:nvPr/>
        </p:nvGrpSpPr>
        <p:grpSpPr>
          <a:xfrm flipH="1">
            <a:off x="7001965" y="5379375"/>
            <a:ext cx="5074664" cy="1304107"/>
            <a:chOff x="897607" y="5097000"/>
            <a:chExt cx="5075839" cy="1304409"/>
          </a:xfrm>
        </p:grpSpPr>
        <p:sp>
          <p:nvSpPr>
            <p:cNvPr id="55" name="矩形 54">
              <a:extLst>
                <a:ext uri="{FF2B5EF4-FFF2-40B4-BE49-F238E27FC236}">
                  <a16:creationId xmlns:a16="http://schemas.microsoft.com/office/drawing/2014/main" id="{7A3BB083-713C-40CA-8A1E-9F64EA10596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6" name="矩形 55">
              <a:extLst>
                <a:ext uri="{FF2B5EF4-FFF2-40B4-BE49-F238E27FC236}">
                  <a16:creationId xmlns:a16="http://schemas.microsoft.com/office/drawing/2014/main" id="{AD4A6898-8FA9-4CF5-A93C-D455149F8A8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7" name="矩形 56">
              <a:extLst>
                <a:ext uri="{FF2B5EF4-FFF2-40B4-BE49-F238E27FC236}">
                  <a16:creationId xmlns:a16="http://schemas.microsoft.com/office/drawing/2014/main" id="{F2F66149-FE66-47BC-9B35-D3F24A8C4C3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8" name="矩形 57">
              <a:extLst>
                <a:ext uri="{FF2B5EF4-FFF2-40B4-BE49-F238E27FC236}">
                  <a16:creationId xmlns:a16="http://schemas.microsoft.com/office/drawing/2014/main" id="{5AD52F01-E0FC-4A6E-B645-A0E4FCB86D0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9" name="矩形 58">
              <a:extLst>
                <a:ext uri="{FF2B5EF4-FFF2-40B4-BE49-F238E27FC236}">
                  <a16:creationId xmlns:a16="http://schemas.microsoft.com/office/drawing/2014/main" id="{FC4F8056-DD3D-4DA4-9A72-ECB41BB131EC}"/>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0" name="矩形 59">
              <a:extLst>
                <a:ext uri="{FF2B5EF4-FFF2-40B4-BE49-F238E27FC236}">
                  <a16:creationId xmlns:a16="http://schemas.microsoft.com/office/drawing/2014/main" id="{23A0C95F-D685-414F-91C6-07EF181142E0}"/>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1" name="矩形 60">
              <a:extLst>
                <a:ext uri="{FF2B5EF4-FFF2-40B4-BE49-F238E27FC236}">
                  <a16:creationId xmlns:a16="http://schemas.microsoft.com/office/drawing/2014/main" id="{DACAF166-F5BF-4ADD-A481-467091BB871C}"/>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2" name="矩形 61">
              <a:extLst>
                <a:ext uri="{FF2B5EF4-FFF2-40B4-BE49-F238E27FC236}">
                  <a16:creationId xmlns:a16="http://schemas.microsoft.com/office/drawing/2014/main" id="{323A1EC6-6BFA-41DB-B85E-ECBA25DE9A49}"/>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3" name="矩形 62">
              <a:extLst>
                <a:ext uri="{FF2B5EF4-FFF2-40B4-BE49-F238E27FC236}">
                  <a16:creationId xmlns:a16="http://schemas.microsoft.com/office/drawing/2014/main" id="{DD1F68C1-09B5-4BD7-9E09-25016E5F449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4" name="矩形 63">
              <a:extLst>
                <a:ext uri="{FF2B5EF4-FFF2-40B4-BE49-F238E27FC236}">
                  <a16:creationId xmlns:a16="http://schemas.microsoft.com/office/drawing/2014/main" id="{A2A63C92-95AA-4D18-99E0-B0B55CCF58B5}"/>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5" name="矩形 64">
              <a:extLst>
                <a:ext uri="{FF2B5EF4-FFF2-40B4-BE49-F238E27FC236}">
                  <a16:creationId xmlns:a16="http://schemas.microsoft.com/office/drawing/2014/main" id="{B9AF3E35-EBEB-4F62-B517-2BEA8AF02911}"/>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6" name="矩形 65">
              <a:extLst>
                <a:ext uri="{FF2B5EF4-FFF2-40B4-BE49-F238E27FC236}">
                  <a16:creationId xmlns:a16="http://schemas.microsoft.com/office/drawing/2014/main" id="{CE8AB21C-1E1D-41DE-AAF2-5B8AA718DA20}"/>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7" name="矩形 66">
              <a:extLst>
                <a:ext uri="{FF2B5EF4-FFF2-40B4-BE49-F238E27FC236}">
                  <a16:creationId xmlns:a16="http://schemas.microsoft.com/office/drawing/2014/main" id="{CFB46441-0C72-4AAA-AC68-D3600298C8D2}"/>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8" name="矩形 67">
              <a:extLst>
                <a:ext uri="{FF2B5EF4-FFF2-40B4-BE49-F238E27FC236}">
                  <a16:creationId xmlns:a16="http://schemas.microsoft.com/office/drawing/2014/main" id="{6D175B17-49B9-4CD9-8CC9-23C001A8A429}"/>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9" name="矩形 68">
              <a:extLst>
                <a:ext uri="{FF2B5EF4-FFF2-40B4-BE49-F238E27FC236}">
                  <a16:creationId xmlns:a16="http://schemas.microsoft.com/office/drawing/2014/main" id="{C4FCD49F-FB62-42BF-A0CA-2394E4C88F7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70" name="矩形 69">
              <a:extLst>
                <a:ext uri="{FF2B5EF4-FFF2-40B4-BE49-F238E27FC236}">
                  <a16:creationId xmlns:a16="http://schemas.microsoft.com/office/drawing/2014/main" id="{86C7D08F-9152-44AE-9B31-C655C1A9936D}"/>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lumMod val="8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sp>
        <p:nvSpPr>
          <p:cNvPr id="29" name="Rectangle 1">
            <a:extLst>
              <a:ext uri="{FF2B5EF4-FFF2-40B4-BE49-F238E27FC236}">
                <a16:creationId xmlns:a16="http://schemas.microsoft.com/office/drawing/2014/main" id="{CDEB6530-72F5-4D29-B6B2-D65FB648BC98}"/>
              </a:ext>
            </a:extLst>
          </p:cNvPr>
          <p:cNvSpPr>
            <a:spLocks noChangeArrowheads="1"/>
          </p:cNvSpPr>
          <p:nvPr/>
        </p:nvSpPr>
        <p:spPr bwMode="auto">
          <a:xfrm>
            <a:off x="726895" y="2030612"/>
            <a:ext cx="7862833"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pPr defTabSz="914217" fontAlgn="base">
              <a:spcBef>
                <a:spcPct val="0"/>
              </a:spcBef>
              <a:spcAft>
                <a:spcPct val="0"/>
              </a:spcAft>
            </a:pPr>
            <a:r>
              <a:rPr lang="zh-CN" altLang="en-US" b="1" dirty="0">
                <a:latin typeface="仿宋" panose="02010609060101010101" pitchFamily="49" charset="-122"/>
                <a:ea typeface="仿宋" panose="02010609060101010101" pitchFamily="49" charset="-122"/>
                <a:cs typeface="Times New Roman" pitchFamily="18" charset="0"/>
              </a:rPr>
              <a:t>（</a:t>
            </a:r>
            <a:r>
              <a:rPr lang="en-US" altLang="zh-CN" b="1" dirty="0">
                <a:latin typeface="仿宋" panose="02010609060101010101" pitchFamily="49" charset="-122"/>
                <a:ea typeface="仿宋" panose="02010609060101010101" pitchFamily="49" charset="-122"/>
                <a:cs typeface="Times New Roman" pitchFamily="18" charset="0"/>
              </a:rPr>
              <a:t>3</a:t>
            </a:r>
            <a:r>
              <a:rPr lang="zh-CN" altLang="en-US" b="1" dirty="0">
                <a:latin typeface="仿宋" panose="02010609060101010101" pitchFamily="49" charset="-122"/>
                <a:ea typeface="仿宋" panose="02010609060101010101" pitchFamily="49" charset="-122"/>
                <a:cs typeface="Times New Roman" pitchFamily="18" charset="0"/>
              </a:rPr>
              <a:t>）</a:t>
            </a:r>
            <a:r>
              <a:rPr lang="en-US" altLang="zh-CN" b="1" dirty="0" err="1">
                <a:latin typeface="仿宋" panose="02010609060101010101" pitchFamily="49" charset="-122"/>
                <a:ea typeface="仿宋" panose="02010609060101010101" pitchFamily="49" charset="-122"/>
                <a:cs typeface="Times New Roman" pitchFamily="18" charset="0"/>
              </a:rPr>
              <a:t>JMenuItem</a:t>
            </a:r>
            <a:r>
              <a:rPr lang="zh-CN" altLang="en-US" b="1" dirty="0">
                <a:latin typeface="仿宋" panose="02010609060101010101" pitchFamily="49" charset="-122"/>
                <a:ea typeface="仿宋" panose="02010609060101010101" pitchFamily="49" charset="-122"/>
                <a:cs typeface="Times New Roman" pitchFamily="18" charset="0"/>
              </a:rPr>
              <a:t>类：</a:t>
            </a:r>
            <a:r>
              <a:rPr lang="zh-CN" altLang="zh-CN" b="1" dirty="0">
                <a:latin typeface="仿宋" panose="02010609060101010101" pitchFamily="49" charset="-122"/>
                <a:ea typeface="仿宋" panose="02010609060101010101" pitchFamily="49" charset="-122"/>
              </a:rPr>
              <a:t>用于创建菜单项</a:t>
            </a:r>
            <a:r>
              <a:rPr lang="zh-CN" altLang="en-US" b="1" dirty="0">
                <a:latin typeface="仿宋" panose="02010609060101010101" pitchFamily="49" charset="-122"/>
                <a:ea typeface="仿宋" panose="02010609060101010101" pitchFamily="49" charset="-122"/>
              </a:rPr>
              <a:t>，</a:t>
            </a:r>
            <a:r>
              <a:rPr lang="zh-CN" altLang="zh-CN" b="1" dirty="0">
                <a:latin typeface="仿宋" panose="02010609060101010101" pitchFamily="49" charset="-122"/>
                <a:ea typeface="仿宋" panose="02010609060101010101" pitchFamily="49" charset="-122"/>
              </a:rPr>
              <a:t>每一个菜单中可以包含多个菜单项。</a:t>
            </a:r>
            <a:endParaRPr lang="zh-CN" altLang="en-US" b="1" dirty="0">
              <a:latin typeface="仿宋" panose="02010609060101010101" pitchFamily="49" charset="-122"/>
              <a:ea typeface="仿宋" panose="02010609060101010101" pitchFamily="49" charset="-122"/>
            </a:endParaRPr>
          </a:p>
        </p:txBody>
      </p:sp>
      <p:graphicFrame>
        <p:nvGraphicFramePr>
          <p:cNvPr id="30" name="表格 29">
            <a:extLst>
              <a:ext uri="{FF2B5EF4-FFF2-40B4-BE49-F238E27FC236}">
                <a16:creationId xmlns:a16="http://schemas.microsoft.com/office/drawing/2014/main" id="{81111E70-8B21-4EEE-8959-717103849E79}"/>
              </a:ext>
            </a:extLst>
          </p:cNvPr>
          <p:cNvGraphicFramePr>
            <a:graphicFrameLocks noGrp="1"/>
          </p:cNvGraphicFramePr>
          <p:nvPr/>
        </p:nvGraphicFramePr>
        <p:xfrm>
          <a:off x="1083564" y="3340428"/>
          <a:ext cx="10253741" cy="1828377"/>
        </p:xfrm>
        <a:graphic>
          <a:graphicData uri="http://schemas.openxmlformats.org/drawingml/2006/table">
            <a:tbl>
              <a:tblPr>
                <a:tableStyleId>{16D9F66E-5EB9-4882-86FB-DCBF35E3C3E4}</a:tableStyleId>
              </a:tblPr>
              <a:tblGrid>
                <a:gridCol w="1660274">
                  <a:extLst>
                    <a:ext uri="{9D8B030D-6E8A-4147-A177-3AD203B41FA5}">
                      <a16:colId xmlns:a16="http://schemas.microsoft.com/office/drawing/2014/main" val="20000"/>
                    </a:ext>
                  </a:extLst>
                </a:gridCol>
                <a:gridCol w="3641613">
                  <a:extLst>
                    <a:ext uri="{9D8B030D-6E8A-4147-A177-3AD203B41FA5}">
                      <a16:colId xmlns:a16="http://schemas.microsoft.com/office/drawing/2014/main" val="20001"/>
                    </a:ext>
                  </a:extLst>
                </a:gridCol>
                <a:gridCol w="4951854">
                  <a:extLst>
                    <a:ext uri="{9D8B030D-6E8A-4147-A177-3AD203B41FA5}">
                      <a16:colId xmlns:a16="http://schemas.microsoft.com/office/drawing/2014/main" val="20002"/>
                    </a:ext>
                  </a:extLst>
                </a:gridCol>
              </a:tblGrid>
              <a:tr h="380912">
                <a:tc>
                  <a:txBody>
                    <a:bodyPr/>
                    <a:lstStyle/>
                    <a:p>
                      <a:pPr algn="ctr">
                        <a:spcAft>
                          <a:spcPts val="0"/>
                        </a:spcAft>
                      </a:pPr>
                      <a:r>
                        <a:rPr lang="zh-CN" sz="2000" kern="100" dirty="0"/>
                        <a:t>返回类型</a:t>
                      </a:r>
                      <a:endParaRPr lang="zh-CN" sz="2000" kern="100" dirty="0">
                        <a:latin typeface="+mn-ea"/>
                        <a:ea typeface="+mn-ea"/>
                        <a:cs typeface="Times New Roman"/>
                      </a:endParaRPr>
                    </a:p>
                  </a:txBody>
                  <a:tcPr marL="68564" marR="68564" marT="0" marB="0" anchor="ctr">
                    <a:solidFill>
                      <a:srgbClr val="FFC000"/>
                    </a:solidFill>
                  </a:tcPr>
                </a:tc>
                <a:tc>
                  <a:txBody>
                    <a:bodyPr/>
                    <a:lstStyle/>
                    <a:p>
                      <a:pPr algn="ctr">
                        <a:spcAft>
                          <a:spcPts val="0"/>
                        </a:spcAft>
                      </a:pPr>
                      <a:r>
                        <a:rPr lang="zh-CN" sz="2000" kern="100" dirty="0"/>
                        <a:t>方法名</a:t>
                      </a:r>
                      <a:endParaRPr lang="zh-CN" sz="2000" kern="100" dirty="0">
                        <a:latin typeface="+mn-ea"/>
                        <a:ea typeface="+mn-ea"/>
                        <a:cs typeface="Times New Roman"/>
                      </a:endParaRPr>
                    </a:p>
                  </a:txBody>
                  <a:tcPr marL="68564" marR="68564" marT="0" marB="0" anchor="ctr">
                    <a:solidFill>
                      <a:srgbClr val="FFC000"/>
                    </a:solidFill>
                  </a:tcPr>
                </a:tc>
                <a:tc>
                  <a:txBody>
                    <a:bodyPr/>
                    <a:lstStyle/>
                    <a:p>
                      <a:pPr algn="ctr">
                        <a:spcAft>
                          <a:spcPts val="0"/>
                        </a:spcAft>
                      </a:pPr>
                      <a:r>
                        <a:rPr lang="zh-CN" sz="2000" kern="100" dirty="0"/>
                        <a:t>方法功能</a:t>
                      </a:r>
                      <a:endParaRPr lang="zh-CN" sz="2000" kern="100" dirty="0">
                        <a:latin typeface="+mn-ea"/>
                        <a:ea typeface="+mn-ea"/>
                        <a:cs typeface="Times New Roman"/>
                      </a:endParaRPr>
                    </a:p>
                  </a:txBody>
                  <a:tcPr marL="68564" marR="68564" marT="0" marB="0" anchor="ctr">
                    <a:solidFill>
                      <a:srgbClr val="FFC000"/>
                    </a:solidFill>
                  </a:tcPr>
                </a:tc>
                <a:extLst>
                  <a:ext uri="{0D108BD9-81ED-4DB2-BD59-A6C34878D82A}">
                    <a16:rowId xmlns:a16="http://schemas.microsoft.com/office/drawing/2014/main" val="10000"/>
                  </a:ext>
                </a:extLst>
              </a:tr>
              <a:tr h="457094">
                <a:tc>
                  <a:txBody>
                    <a:bodyPr/>
                    <a:lstStyle/>
                    <a:p>
                      <a:pPr algn="just">
                        <a:spcAft>
                          <a:spcPts val="0"/>
                        </a:spcAft>
                      </a:pPr>
                      <a:endParaRPr lang="en-US" sz="2000" kern="100">
                        <a:latin typeface="+mn-ea"/>
                        <a:ea typeface="+mn-ea"/>
                        <a:cs typeface="Times New Roman"/>
                      </a:endParaRPr>
                    </a:p>
                  </a:txBody>
                  <a:tcPr marL="68564" marR="68564" marT="0" marB="0" anchor="ctr"/>
                </a:tc>
                <a:tc>
                  <a:txBody>
                    <a:bodyPr/>
                    <a:lstStyle/>
                    <a:p>
                      <a:pPr algn="just">
                        <a:spcAft>
                          <a:spcPts val="0"/>
                        </a:spcAft>
                      </a:pPr>
                      <a:r>
                        <a:rPr lang="en-US" sz="2000" kern="100"/>
                        <a:t>JMenuItem(String s)</a:t>
                      </a:r>
                      <a:endParaRPr lang="zh-CN" sz="2000" kern="100">
                        <a:latin typeface="+mn-ea"/>
                        <a:ea typeface="+mn-ea"/>
                        <a:cs typeface="Times New Roman"/>
                      </a:endParaRPr>
                    </a:p>
                  </a:txBody>
                  <a:tcPr marL="68564" marR="68564" marT="0" marB="0" anchor="ctr"/>
                </a:tc>
                <a:tc>
                  <a:txBody>
                    <a:bodyPr/>
                    <a:lstStyle/>
                    <a:p>
                      <a:pPr algn="just">
                        <a:spcAft>
                          <a:spcPts val="0"/>
                        </a:spcAft>
                      </a:pPr>
                      <a:r>
                        <a:rPr lang="zh-CN" sz="2000" kern="100" dirty="0"/>
                        <a:t>创建一个指定名称的新菜单项</a:t>
                      </a:r>
                      <a:endParaRPr lang="zh-CN" sz="2000" kern="100" dirty="0">
                        <a:latin typeface="+mn-ea"/>
                        <a:ea typeface="+mn-ea"/>
                        <a:cs typeface="Times New Roman"/>
                      </a:endParaRPr>
                    </a:p>
                  </a:txBody>
                  <a:tcPr marL="68564" marR="68564" marT="0" marB="0" anchor="ctr"/>
                </a:tc>
                <a:extLst>
                  <a:ext uri="{0D108BD9-81ED-4DB2-BD59-A6C34878D82A}">
                    <a16:rowId xmlns:a16="http://schemas.microsoft.com/office/drawing/2014/main" val="10001"/>
                  </a:ext>
                </a:extLst>
              </a:tr>
              <a:tr h="533277">
                <a:tc>
                  <a:txBody>
                    <a:bodyPr/>
                    <a:lstStyle/>
                    <a:p>
                      <a:pPr algn="just">
                        <a:spcAft>
                          <a:spcPts val="0"/>
                        </a:spcAft>
                      </a:pPr>
                      <a:endParaRPr lang="en-US" sz="2000" kern="100">
                        <a:latin typeface="+mn-ea"/>
                        <a:ea typeface="+mn-ea"/>
                        <a:cs typeface="Times New Roman"/>
                      </a:endParaRPr>
                    </a:p>
                  </a:txBody>
                  <a:tcPr marL="68564" marR="68564" marT="0" marB="0" anchor="ctr"/>
                </a:tc>
                <a:tc>
                  <a:txBody>
                    <a:bodyPr/>
                    <a:lstStyle/>
                    <a:p>
                      <a:pPr algn="just">
                        <a:spcAft>
                          <a:spcPts val="0"/>
                        </a:spcAft>
                      </a:pPr>
                      <a:r>
                        <a:rPr lang="en-US" sz="2000" kern="100" dirty="0" err="1"/>
                        <a:t>JMenuItem</a:t>
                      </a:r>
                      <a:r>
                        <a:rPr lang="en-US" sz="2000" kern="100" dirty="0"/>
                        <a:t>(</a:t>
                      </a:r>
                      <a:r>
                        <a:rPr lang="en-US" sz="2000" kern="100" dirty="0" err="1"/>
                        <a:t>String,Icon</a:t>
                      </a:r>
                      <a:r>
                        <a:rPr lang="en-US" sz="2000" kern="100" dirty="0"/>
                        <a:t> icon)</a:t>
                      </a:r>
                      <a:endParaRPr lang="zh-CN" sz="2000" kern="100" dirty="0">
                        <a:latin typeface="+mn-ea"/>
                        <a:ea typeface="+mn-ea"/>
                        <a:cs typeface="Times New Roman"/>
                      </a:endParaRPr>
                    </a:p>
                  </a:txBody>
                  <a:tcPr marL="68564" marR="68564" marT="0" marB="0" anchor="ctr"/>
                </a:tc>
                <a:tc>
                  <a:txBody>
                    <a:bodyPr/>
                    <a:lstStyle/>
                    <a:p>
                      <a:pPr algn="just">
                        <a:spcAft>
                          <a:spcPts val="0"/>
                        </a:spcAft>
                      </a:pPr>
                      <a:r>
                        <a:rPr lang="zh-CN" sz="2000" kern="100" dirty="0"/>
                        <a:t>创建一个指定名称和图标的新菜单项</a:t>
                      </a:r>
                      <a:endParaRPr lang="zh-CN" sz="2000" kern="100" dirty="0">
                        <a:latin typeface="+mn-ea"/>
                        <a:ea typeface="+mn-ea"/>
                        <a:cs typeface="Times New Roman"/>
                      </a:endParaRPr>
                    </a:p>
                  </a:txBody>
                  <a:tcPr marL="68564" marR="68564" marT="0" marB="0" anchor="ctr"/>
                </a:tc>
                <a:extLst>
                  <a:ext uri="{0D108BD9-81ED-4DB2-BD59-A6C34878D82A}">
                    <a16:rowId xmlns:a16="http://schemas.microsoft.com/office/drawing/2014/main" val="10002"/>
                  </a:ext>
                </a:extLst>
              </a:tr>
              <a:tr h="457094">
                <a:tc>
                  <a:txBody>
                    <a:bodyPr/>
                    <a:lstStyle/>
                    <a:p>
                      <a:pPr algn="just">
                        <a:spcAft>
                          <a:spcPts val="0"/>
                        </a:spcAft>
                      </a:pPr>
                      <a:r>
                        <a:rPr lang="en-US" sz="2000" kern="100" dirty="0"/>
                        <a:t>void</a:t>
                      </a:r>
                      <a:endParaRPr lang="zh-CN" sz="2000" kern="100" dirty="0">
                        <a:latin typeface="+mn-ea"/>
                        <a:ea typeface="+mn-ea"/>
                        <a:cs typeface="Times New Roman"/>
                      </a:endParaRPr>
                    </a:p>
                  </a:txBody>
                  <a:tcPr marL="68564" marR="68564" marT="0" marB="0" anchor="ctr"/>
                </a:tc>
                <a:tc>
                  <a:txBody>
                    <a:bodyPr/>
                    <a:lstStyle/>
                    <a:p>
                      <a:pPr algn="just">
                        <a:spcAft>
                          <a:spcPts val="0"/>
                        </a:spcAft>
                      </a:pPr>
                      <a:r>
                        <a:rPr lang="en-US" sz="2000" kern="100" dirty="0" err="1"/>
                        <a:t>setEnabled</a:t>
                      </a:r>
                      <a:r>
                        <a:rPr lang="en-US" sz="2000" kern="100" dirty="0"/>
                        <a:t>(</a:t>
                      </a:r>
                      <a:r>
                        <a:rPr lang="en-US" sz="2000" kern="100" dirty="0" err="1"/>
                        <a:t>boolean</a:t>
                      </a:r>
                      <a:r>
                        <a:rPr lang="en-US" sz="2000" kern="100" dirty="0"/>
                        <a:t> b)</a:t>
                      </a:r>
                      <a:endParaRPr lang="zh-CN" sz="2000" kern="100" dirty="0">
                        <a:latin typeface="+mn-ea"/>
                        <a:ea typeface="+mn-ea"/>
                        <a:cs typeface="Times New Roman"/>
                      </a:endParaRPr>
                    </a:p>
                  </a:txBody>
                  <a:tcPr marL="68564" marR="68564" marT="0" marB="0" anchor="ctr"/>
                </a:tc>
                <a:tc>
                  <a:txBody>
                    <a:bodyPr/>
                    <a:lstStyle/>
                    <a:p>
                      <a:pPr algn="just">
                        <a:spcAft>
                          <a:spcPts val="0"/>
                        </a:spcAft>
                      </a:pPr>
                      <a:r>
                        <a:rPr lang="zh-CN" sz="2000" kern="100" dirty="0"/>
                        <a:t>启用或禁用菜单项。</a:t>
                      </a:r>
                      <a:endParaRPr lang="zh-CN" sz="2000" kern="100" dirty="0">
                        <a:latin typeface="+mn-ea"/>
                        <a:ea typeface="+mn-ea"/>
                        <a:cs typeface="Times New Roman"/>
                      </a:endParaRPr>
                    </a:p>
                  </a:txBody>
                  <a:tcPr marL="68564" marR="68564" marT="0" marB="0" anchor="ctr"/>
                </a:tc>
                <a:extLst>
                  <a:ext uri="{0D108BD9-81ED-4DB2-BD59-A6C34878D82A}">
                    <a16:rowId xmlns:a16="http://schemas.microsoft.com/office/drawing/2014/main" val="10003"/>
                  </a:ext>
                </a:extLst>
              </a:tr>
            </a:tbl>
          </a:graphicData>
        </a:graphic>
      </p:graphicFrame>
      <p:sp>
        <p:nvSpPr>
          <p:cNvPr id="31" name="Rectangle 1">
            <a:extLst>
              <a:ext uri="{FF2B5EF4-FFF2-40B4-BE49-F238E27FC236}">
                <a16:creationId xmlns:a16="http://schemas.microsoft.com/office/drawing/2014/main" id="{3BC2699F-6B1F-4988-B72D-72451BD43F53}"/>
              </a:ext>
            </a:extLst>
          </p:cNvPr>
          <p:cNvSpPr>
            <a:spLocks noChangeArrowheads="1"/>
          </p:cNvSpPr>
          <p:nvPr/>
        </p:nvSpPr>
        <p:spPr bwMode="auto">
          <a:xfrm>
            <a:off x="4118456" y="2730575"/>
            <a:ext cx="3100486" cy="369310"/>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pPr algn="ctr" defTabSz="914217" fontAlgn="base">
              <a:spcBef>
                <a:spcPct val="0"/>
              </a:spcBef>
              <a:spcAft>
                <a:spcPct val="0"/>
              </a:spcAft>
            </a:pPr>
            <a:r>
              <a:rPr lang="zh-CN" altLang="en-US" b="1" dirty="0">
                <a:latin typeface="仿宋" panose="02010609060101010101" pitchFamily="49" charset="-122"/>
                <a:ea typeface="仿宋" panose="02010609060101010101" pitchFamily="49" charset="-122"/>
                <a:cs typeface="Times New Roman" pitchFamily="18" charset="0"/>
              </a:rPr>
              <a:t>表</a:t>
            </a:r>
            <a:r>
              <a:rPr lang="en-US" altLang="zh-CN" b="1" dirty="0">
                <a:latin typeface="仿宋" panose="02010609060101010101" pitchFamily="49" charset="-122"/>
                <a:ea typeface="仿宋" panose="02010609060101010101" pitchFamily="49" charset="-122"/>
                <a:cs typeface="Times New Roman" pitchFamily="18" charset="0"/>
              </a:rPr>
              <a:t>8.8 </a:t>
            </a:r>
            <a:r>
              <a:rPr lang="en-US" altLang="zh-CN" b="1" dirty="0" err="1">
                <a:latin typeface="仿宋" panose="02010609060101010101" pitchFamily="49" charset="-122"/>
                <a:ea typeface="仿宋" panose="02010609060101010101" pitchFamily="49" charset="-122"/>
                <a:cs typeface="Times New Roman" pitchFamily="18" charset="0"/>
              </a:rPr>
              <a:t>JMenuItem</a:t>
            </a:r>
            <a:r>
              <a:rPr lang="zh-CN" altLang="en-US" b="1" dirty="0">
                <a:latin typeface="仿宋" panose="02010609060101010101" pitchFamily="49" charset="-122"/>
                <a:ea typeface="仿宋" panose="02010609060101010101" pitchFamily="49" charset="-122"/>
                <a:cs typeface="Times New Roman" pitchFamily="18" charset="0"/>
              </a:rPr>
              <a:t>类常用方法</a:t>
            </a:r>
            <a:endParaRPr lang="zh-CN" altLang="en-US" b="1" dirty="0">
              <a:latin typeface="仿宋" panose="02010609060101010101" pitchFamily="49" charset="-122"/>
              <a:ea typeface="仿宋" panose="02010609060101010101" pitchFamily="49" charset="-122"/>
            </a:endParaRPr>
          </a:p>
        </p:txBody>
      </p:sp>
      <p:grpSp>
        <p:nvGrpSpPr>
          <p:cNvPr id="32" name="组合 31">
            <a:extLst>
              <a:ext uri="{FF2B5EF4-FFF2-40B4-BE49-F238E27FC236}">
                <a16:creationId xmlns:a16="http://schemas.microsoft.com/office/drawing/2014/main" id="{16B70C2A-6450-44CE-A961-B620CBC86478}"/>
              </a:ext>
            </a:extLst>
          </p:cNvPr>
          <p:cNvGrpSpPr/>
          <p:nvPr/>
        </p:nvGrpSpPr>
        <p:grpSpPr>
          <a:xfrm>
            <a:off x="2205" y="6019201"/>
            <a:ext cx="12189178" cy="914188"/>
            <a:chOff x="0" y="5334794"/>
            <a:chExt cx="12192000" cy="914400"/>
          </a:xfrm>
        </p:grpSpPr>
        <p:sp>
          <p:nvSpPr>
            <p:cNvPr id="33" name="矩形 32">
              <a:extLst>
                <a:ext uri="{FF2B5EF4-FFF2-40B4-BE49-F238E27FC236}">
                  <a16:creationId xmlns:a16="http://schemas.microsoft.com/office/drawing/2014/main" id="{E14C49C1-17CA-4900-A28E-59B3E3F18243}"/>
                </a:ext>
              </a:extLst>
            </p:cNvPr>
            <p:cNvSpPr/>
            <p:nvPr/>
          </p:nvSpPr>
          <p:spPr>
            <a:xfrm>
              <a:off x="0" y="5334794"/>
              <a:ext cx="12192000" cy="838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38" name="组合 37">
              <a:extLst>
                <a:ext uri="{FF2B5EF4-FFF2-40B4-BE49-F238E27FC236}">
                  <a16:creationId xmlns:a16="http://schemas.microsoft.com/office/drawing/2014/main" id="{2765A989-93F6-4266-8C39-3917F083144A}"/>
                </a:ext>
              </a:extLst>
            </p:cNvPr>
            <p:cNvGrpSpPr/>
            <p:nvPr/>
          </p:nvGrpSpPr>
          <p:grpSpPr>
            <a:xfrm>
              <a:off x="227806" y="5487194"/>
              <a:ext cx="352250" cy="455613"/>
              <a:chOff x="5449889" y="1522413"/>
              <a:chExt cx="352250" cy="455613"/>
            </a:xfrm>
            <a:solidFill>
              <a:srgbClr val="FFFF00"/>
            </a:solidFill>
          </p:grpSpPr>
          <p:sp>
            <p:nvSpPr>
              <p:cNvPr id="40" name="Freeform 125">
                <a:extLst>
                  <a:ext uri="{FF2B5EF4-FFF2-40B4-BE49-F238E27FC236}">
                    <a16:creationId xmlns:a16="http://schemas.microsoft.com/office/drawing/2014/main" id="{748AA85A-663E-4AAB-8AA1-C8715E5A5EB8}"/>
                  </a:ext>
                </a:extLst>
              </p:cNvPr>
              <p:cNvSpPr>
                <a:spLocks noEditPoints="1"/>
              </p:cNvSpPr>
              <p:nvPr/>
            </p:nvSpPr>
            <p:spPr bwMode="auto">
              <a:xfrm>
                <a:off x="5449889" y="15224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41" name="Freeform 126">
                <a:extLst>
                  <a:ext uri="{FF2B5EF4-FFF2-40B4-BE49-F238E27FC236}">
                    <a16:creationId xmlns:a16="http://schemas.microsoft.com/office/drawing/2014/main" id="{C1465339-83AE-4375-AAD6-F94E408E6BF1}"/>
                  </a:ext>
                </a:extLst>
              </p:cNvPr>
              <p:cNvSpPr>
                <a:spLocks noEditPoints="1"/>
              </p:cNvSpPr>
              <p:nvPr/>
            </p:nvSpPr>
            <p:spPr bwMode="auto">
              <a:xfrm>
                <a:off x="5575301" y="17145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39" name="内容占位符 2">
              <a:extLst>
                <a:ext uri="{FF2B5EF4-FFF2-40B4-BE49-F238E27FC236}">
                  <a16:creationId xmlns:a16="http://schemas.microsoft.com/office/drawing/2014/main" id="{FB194AB9-3C03-4E31-9BCE-E5504067CAF6}"/>
                </a:ext>
              </a:extLst>
            </p:cNvPr>
            <p:cNvSpPr txBox="1">
              <a:spLocks/>
            </p:cNvSpPr>
            <p:nvPr/>
          </p:nvSpPr>
          <p:spPr>
            <a:xfrm>
              <a:off x="608806" y="5487194"/>
              <a:ext cx="11430000" cy="7620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8.3】</a:t>
              </a:r>
              <a:r>
                <a:rPr lang="zh-CN" altLang="en-US" sz="2400" b="1" dirty="0">
                  <a:solidFill>
                    <a:schemeClr val="bg1"/>
                  </a:solidFill>
                  <a:latin typeface="仿宋" panose="02010609060101010101" pitchFamily="49" charset="-122"/>
                  <a:ea typeface="仿宋" panose="02010609060101010101" pitchFamily="49" charset="-122"/>
                </a:rPr>
                <a:t>创建一个带有菜单的窗口     </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Example8_03.java </a:t>
              </a:r>
              <a:endParaRPr lang="en-US" altLang="zh-CN" sz="2400" b="1" dirty="0">
                <a:solidFill>
                  <a:srgbClr val="FFFF00"/>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6614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wipe(right)">
                                      <p:cBhvr>
                                        <p:cTn id="11" dur="500"/>
                                        <p:tgtEl>
                                          <p:spTgt spid="53"/>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additive="base">
                                        <p:cTn id="14" dur="500" fill="hold"/>
                                        <p:tgtEl>
                                          <p:spTgt spid="29"/>
                                        </p:tgtEl>
                                        <p:attrNameLst>
                                          <p:attrName>ppt_x</p:attrName>
                                        </p:attrNameLst>
                                      </p:cBhvr>
                                      <p:tavLst>
                                        <p:tav tm="0">
                                          <p:val>
                                            <p:strVal val="0-#ppt_w/2"/>
                                          </p:val>
                                        </p:tav>
                                        <p:tav tm="100000">
                                          <p:val>
                                            <p:strVal val="#ppt_x"/>
                                          </p:val>
                                        </p:tav>
                                      </p:tavLst>
                                    </p:anim>
                                    <p:anim calcmode="lin" valueType="num">
                                      <p:cBhvr additive="base">
                                        <p:cTn id="15"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 calcmode="lin" valueType="num">
                                      <p:cBhvr>
                                        <p:cTn id="20" dur="1000" fill="hold"/>
                                        <p:tgtEl>
                                          <p:spTgt spid="31"/>
                                        </p:tgtEl>
                                        <p:attrNameLst>
                                          <p:attrName>ppt_w</p:attrName>
                                        </p:attrNameLst>
                                      </p:cBhvr>
                                      <p:tavLst>
                                        <p:tav tm="0">
                                          <p:val>
                                            <p:fltVal val="0"/>
                                          </p:val>
                                        </p:tav>
                                        <p:tav tm="100000">
                                          <p:val>
                                            <p:strVal val="#ppt_w"/>
                                          </p:val>
                                        </p:tav>
                                      </p:tavLst>
                                    </p:anim>
                                    <p:anim calcmode="lin" valueType="num">
                                      <p:cBhvr>
                                        <p:cTn id="21" dur="1000" fill="hold"/>
                                        <p:tgtEl>
                                          <p:spTgt spid="31"/>
                                        </p:tgtEl>
                                        <p:attrNameLst>
                                          <p:attrName>ppt_h</p:attrName>
                                        </p:attrNameLst>
                                      </p:cBhvr>
                                      <p:tavLst>
                                        <p:tav tm="0">
                                          <p:val>
                                            <p:fltVal val="0"/>
                                          </p:val>
                                        </p:tav>
                                        <p:tav tm="100000">
                                          <p:val>
                                            <p:strVal val="#ppt_h"/>
                                          </p:val>
                                        </p:tav>
                                      </p:tavLst>
                                    </p:anim>
                                    <p:anim calcmode="lin" valueType="num">
                                      <p:cBhvr>
                                        <p:cTn id="22" dur="1000" fill="hold"/>
                                        <p:tgtEl>
                                          <p:spTgt spid="31"/>
                                        </p:tgtEl>
                                        <p:attrNameLst>
                                          <p:attrName>style.rotation</p:attrName>
                                        </p:attrNameLst>
                                      </p:cBhvr>
                                      <p:tavLst>
                                        <p:tav tm="0">
                                          <p:val>
                                            <p:fltVal val="90"/>
                                          </p:val>
                                        </p:tav>
                                        <p:tav tm="100000">
                                          <p:val>
                                            <p:fltVal val="0"/>
                                          </p:val>
                                        </p:tav>
                                      </p:tavLst>
                                    </p:anim>
                                    <p:animEffect transition="in" filter="fade">
                                      <p:cBhvr>
                                        <p:cTn id="23" dur="1000"/>
                                        <p:tgtEl>
                                          <p:spTgt spid="31"/>
                                        </p:tgtEl>
                                      </p:cBhvr>
                                    </p:animEffect>
                                  </p:childTnLst>
                                </p:cTn>
                              </p:par>
                              <p:par>
                                <p:cTn id="24" presetID="31" presetClass="entr" presetSubtype="0"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p:cTn id="26" dur="1000" fill="hold"/>
                                        <p:tgtEl>
                                          <p:spTgt spid="30"/>
                                        </p:tgtEl>
                                        <p:attrNameLst>
                                          <p:attrName>ppt_w</p:attrName>
                                        </p:attrNameLst>
                                      </p:cBhvr>
                                      <p:tavLst>
                                        <p:tav tm="0">
                                          <p:val>
                                            <p:fltVal val="0"/>
                                          </p:val>
                                        </p:tav>
                                        <p:tav tm="100000">
                                          <p:val>
                                            <p:strVal val="#ppt_w"/>
                                          </p:val>
                                        </p:tav>
                                      </p:tavLst>
                                    </p:anim>
                                    <p:anim calcmode="lin" valueType="num">
                                      <p:cBhvr>
                                        <p:cTn id="27" dur="1000" fill="hold"/>
                                        <p:tgtEl>
                                          <p:spTgt spid="30"/>
                                        </p:tgtEl>
                                        <p:attrNameLst>
                                          <p:attrName>ppt_h</p:attrName>
                                        </p:attrNameLst>
                                      </p:cBhvr>
                                      <p:tavLst>
                                        <p:tav tm="0">
                                          <p:val>
                                            <p:fltVal val="0"/>
                                          </p:val>
                                        </p:tav>
                                        <p:tav tm="100000">
                                          <p:val>
                                            <p:strVal val="#ppt_h"/>
                                          </p:val>
                                        </p:tav>
                                      </p:tavLst>
                                    </p:anim>
                                    <p:anim calcmode="lin" valueType="num">
                                      <p:cBhvr>
                                        <p:cTn id="28" dur="1000" fill="hold"/>
                                        <p:tgtEl>
                                          <p:spTgt spid="30"/>
                                        </p:tgtEl>
                                        <p:attrNameLst>
                                          <p:attrName>style.rotation</p:attrName>
                                        </p:attrNameLst>
                                      </p:cBhvr>
                                      <p:tavLst>
                                        <p:tav tm="0">
                                          <p:val>
                                            <p:fltVal val="90"/>
                                          </p:val>
                                        </p:tav>
                                        <p:tav tm="100000">
                                          <p:val>
                                            <p:fltVal val="0"/>
                                          </p:val>
                                        </p:tav>
                                      </p:tavLst>
                                    </p:anim>
                                    <p:animEffect transition="in" filter="fade">
                                      <p:cBhvr>
                                        <p:cTn id="29" dur="1000"/>
                                        <p:tgtEl>
                                          <p:spTgt spid="30"/>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barn(inVertical)">
                                      <p:cBhvr>
                                        <p:cTn id="3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9" grpId="0"/>
      <p:bldP spid="3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3792" y="2210084"/>
            <a:ext cx="12187591" cy="32758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Swing</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组件</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3.</a:t>
              </a:r>
              <a:r>
                <a:rPr lang="zh-CN" altLang="en-US" sz="2400" b="1" dirty="0">
                  <a:solidFill>
                    <a:schemeClr val="tx1"/>
                  </a:solidFill>
                  <a:latin typeface="仿宋" panose="02010609060101010101" pitchFamily="49" charset="-122"/>
                  <a:ea typeface="仿宋" panose="02010609060101010101" pitchFamily="49" charset="-122"/>
                </a:rPr>
                <a:t>常用组件</a:t>
              </a: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74" name="Rectangle 1">
            <a:extLst>
              <a:ext uri="{FF2B5EF4-FFF2-40B4-BE49-F238E27FC236}">
                <a16:creationId xmlns:a16="http://schemas.microsoft.com/office/drawing/2014/main" id="{7C71E09D-7007-41D2-9E16-03E6283116E0}"/>
              </a:ext>
            </a:extLst>
          </p:cNvPr>
          <p:cNvSpPr>
            <a:spLocks noChangeArrowheads="1"/>
          </p:cNvSpPr>
          <p:nvPr/>
        </p:nvSpPr>
        <p:spPr bwMode="auto">
          <a:xfrm>
            <a:off x="906281" y="2438587"/>
            <a:ext cx="6069248" cy="461643"/>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pPr defTabSz="914217" fontAlgn="base">
              <a:spcBef>
                <a:spcPct val="0"/>
              </a:spcBef>
              <a:spcAft>
                <a:spcPct val="0"/>
              </a:spcAft>
            </a:pPr>
            <a:r>
              <a:rPr lang="zh-CN" altLang="en-US" sz="2400" b="1" dirty="0">
                <a:latin typeface="仿宋" panose="02010609060101010101" pitchFamily="49" charset="-122"/>
                <a:ea typeface="仿宋" panose="02010609060101010101" pitchFamily="49" charset="-122"/>
                <a:cs typeface="Times New Roman" pitchFamily="18" charset="0"/>
              </a:rPr>
              <a:t>（</a:t>
            </a:r>
            <a:r>
              <a:rPr lang="en-US" altLang="zh-CN" sz="2400" b="1" dirty="0">
                <a:latin typeface="仿宋" panose="02010609060101010101" pitchFamily="49" charset="-122"/>
                <a:ea typeface="仿宋" panose="02010609060101010101" pitchFamily="49" charset="-122"/>
                <a:cs typeface="Times New Roman" pitchFamily="18" charset="0"/>
              </a:rPr>
              <a:t>1</a:t>
            </a:r>
            <a:r>
              <a:rPr lang="zh-CN" altLang="en-US" sz="2400" b="1" dirty="0">
                <a:latin typeface="仿宋" panose="02010609060101010101" pitchFamily="49" charset="-122"/>
                <a:ea typeface="仿宋" panose="02010609060101010101" pitchFamily="49" charset="-122"/>
                <a:cs typeface="Times New Roman" pitchFamily="18" charset="0"/>
              </a:rPr>
              <a:t>）</a:t>
            </a:r>
            <a:r>
              <a:rPr lang="en-US" altLang="zh-CN" sz="2400" b="1" dirty="0" err="1">
                <a:latin typeface="仿宋" panose="02010609060101010101" pitchFamily="49" charset="-122"/>
                <a:ea typeface="仿宋" panose="02010609060101010101" pitchFamily="49" charset="-122"/>
                <a:cs typeface="Times New Roman" pitchFamily="18" charset="0"/>
              </a:rPr>
              <a:t>JButton</a:t>
            </a:r>
            <a:r>
              <a:rPr lang="zh-CN" altLang="en-US" sz="2400" b="1" dirty="0">
                <a:latin typeface="仿宋" panose="02010609060101010101" pitchFamily="49" charset="-122"/>
                <a:ea typeface="仿宋" panose="02010609060101010101" pitchFamily="49" charset="-122"/>
                <a:cs typeface="Times New Roman" pitchFamily="18" charset="0"/>
              </a:rPr>
              <a:t>按钮类：</a:t>
            </a:r>
            <a:r>
              <a:rPr lang="zh-CN" altLang="zh-CN" sz="2400" b="1" dirty="0">
                <a:latin typeface="仿宋" panose="02010609060101010101" pitchFamily="49" charset="-122"/>
                <a:ea typeface="仿宋" panose="02010609060101010101" pitchFamily="49" charset="-122"/>
              </a:rPr>
              <a:t>用于创建普通按钮</a:t>
            </a:r>
            <a:r>
              <a:rPr lang="zh-CN" altLang="en-US" sz="2400" b="1" dirty="0">
                <a:latin typeface="仿宋" panose="02010609060101010101" pitchFamily="49" charset="-122"/>
                <a:ea typeface="仿宋" panose="02010609060101010101" pitchFamily="49" charset="-122"/>
              </a:rPr>
              <a:t>。</a:t>
            </a:r>
          </a:p>
        </p:txBody>
      </p:sp>
      <p:sp>
        <p:nvSpPr>
          <p:cNvPr id="75" name="矩形 74">
            <a:extLst>
              <a:ext uri="{FF2B5EF4-FFF2-40B4-BE49-F238E27FC236}">
                <a16:creationId xmlns:a16="http://schemas.microsoft.com/office/drawing/2014/main" id="{9D134BFB-257C-41DF-9B61-F6DB1B8E6457}"/>
              </a:ext>
            </a:extLst>
          </p:cNvPr>
          <p:cNvSpPr/>
          <p:nvPr/>
        </p:nvSpPr>
        <p:spPr>
          <a:xfrm>
            <a:off x="1211010" y="3015829"/>
            <a:ext cx="3124573" cy="461665"/>
          </a:xfrm>
          <a:prstGeom prst="rect">
            <a:avLst/>
          </a:prstGeom>
        </p:spPr>
        <p:txBody>
          <a:bodyPr wrap="none">
            <a:spAutoFit/>
          </a:bodyPr>
          <a:lstStyle/>
          <a:p>
            <a:r>
              <a:rPr lang="zh-CN" altLang="en-US" sz="2400" b="1" dirty="0">
                <a:latin typeface="仿宋" panose="02010609060101010101" pitchFamily="49" charset="-122"/>
                <a:ea typeface="仿宋" panose="02010609060101010101" pitchFamily="49" charset="-122"/>
                <a:cs typeface="Times New Roman" pitchFamily="18" charset="0"/>
              </a:rPr>
              <a:t> 常用的构造方法为：</a:t>
            </a:r>
            <a:endParaRPr lang="zh-CN" altLang="en-US" sz="2400" b="1" dirty="0">
              <a:latin typeface="仿宋" panose="02010609060101010101" pitchFamily="49" charset="-122"/>
              <a:ea typeface="仿宋" panose="02010609060101010101" pitchFamily="49" charset="-122"/>
            </a:endParaRPr>
          </a:p>
        </p:txBody>
      </p:sp>
      <p:sp>
        <p:nvSpPr>
          <p:cNvPr id="76" name="矩形 75">
            <a:extLst>
              <a:ext uri="{FF2B5EF4-FFF2-40B4-BE49-F238E27FC236}">
                <a16:creationId xmlns:a16="http://schemas.microsoft.com/office/drawing/2014/main" id="{9C83D671-54B6-4D1A-AF33-E4B5FB2BD546}"/>
              </a:ext>
            </a:extLst>
          </p:cNvPr>
          <p:cNvSpPr/>
          <p:nvPr/>
        </p:nvSpPr>
        <p:spPr>
          <a:xfrm>
            <a:off x="1449795" y="3590299"/>
            <a:ext cx="8404865" cy="461665"/>
          </a:xfrm>
          <a:prstGeom prst="rect">
            <a:avLst/>
          </a:prstGeom>
        </p:spPr>
        <p:txBody>
          <a:bodyPr wrap="none">
            <a:spAutoFit/>
          </a:bodyPr>
          <a:lstStyle/>
          <a:p>
            <a:r>
              <a:rPr lang="en-US" altLang="zh-CN" sz="2400" b="1" dirty="0">
                <a:latin typeface="仿宋" panose="02010609060101010101" pitchFamily="49" charset="-122"/>
                <a:ea typeface="仿宋" panose="02010609060101010101" pitchFamily="49" charset="-122"/>
                <a:cs typeface="Times New Roman" pitchFamily="18" charset="0"/>
              </a:rPr>
              <a:t>public </a:t>
            </a:r>
            <a:r>
              <a:rPr lang="en-US" altLang="zh-CN" sz="2400" b="1" dirty="0" err="1">
                <a:latin typeface="仿宋" panose="02010609060101010101" pitchFamily="49" charset="-122"/>
                <a:ea typeface="仿宋" panose="02010609060101010101" pitchFamily="49" charset="-122"/>
                <a:cs typeface="Times New Roman" pitchFamily="18" charset="0"/>
              </a:rPr>
              <a:t>JButton</a:t>
            </a:r>
            <a:r>
              <a:rPr lang="en-US" altLang="zh-CN" sz="2400" b="1" dirty="0">
                <a:latin typeface="仿宋" panose="02010609060101010101" pitchFamily="49" charset="-122"/>
                <a:ea typeface="仿宋" panose="02010609060101010101" pitchFamily="49" charset="-122"/>
                <a:cs typeface="Times New Roman" pitchFamily="18" charset="0"/>
              </a:rPr>
              <a:t>(String text)</a:t>
            </a:r>
            <a:r>
              <a:rPr lang="zh-CN" altLang="en-US" sz="2400" b="1" dirty="0">
                <a:latin typeface="仿宋" panose="02010609060101010101" pitchFamily="49" charset="-122"/>
                <a:ea typeface="仿宋" panose="02010609060101010101" pitchFamily="49" charset="-122"/>
                <a:cs typeface="Times New Roman" pitchFamily="18" charset="0"/>
              </a:rPr>
              <a:t>：创建一个带有文本的按钮。</a:t>
            </a:r>
            <a:endParaRPr lang="zh-CN" altLang="en-US" sz="2400" b="1" dirty="0">
              <a:latin typeface="仿宋" panose="02010609060101010101" pitchFamily="49" charset="-122"/>
              <a:ea typeface="仿宋" panose="02010609060101010101" pitchFamily="49" charset="-122"/>
            </a:endParaRPr>
          </a:p>
        </p:txBody>
      </p:sp>
      <p:sp>
        <p:nvSpPr>
          <p:cNvPr id="77" name="矩形 76">
            <a:extLst>
              <a:ext uri="{FF2B5EF4-FFF2-40B4-BE49-F238E27FC236}">
                <a16:creationId xmlns:a16="http://schemas.microsoft.com/office/drawing/2014/main" id="{09F4420A-F7F5-48FE-9CDE-153691E65DC8}"/>
              </a:ext>
            </a:extLst>
          </p:cNvPr>
          <p:cNvSpPr/>
          <p:nvPr/>
        </p:nvSpPr>
        <p:spPr>
          <a:xfrm>
            <a:off x="1432830" y="4237482"/>
            <a:ext cx="11352788" cy="461665"/>
          </a:xfrm>
          <a:prstGeom prst="rect">
            <a:avLst/>
          </a:prstGeom>
        </p:spPr>
        <p:txBody>
          <a:bodyPr wrap="none">
            <a:spAutoFit/>
          </a:bodyPr>
          <a:lstStyle/>
          <a:p>
            <a:r>
              <a:rPr lang="en-US" altLang="zh-CN" sz="2400" b="1" dirty="0">
                <a:latin typeface="仿宋" panose="02010609060101010101" pitchFamily="49" charset="-122"/>
                <a:ea typeface="仿宋" panose="02010609060101010101" pitchFamily="49" charset="-122"/>
                <a:cs typeface="Times New Roman" pitchFamily="18" charset="0"/>
              </a:rPr>
              <a:t>public </a:t>
            </a:r>
            <a:r>
              <a:rPr lang="en-US" altLang="zh-CN" sz="2400" b="1" dirty="0" err="1">
                <a:latin typeface="仿宋" panose="02010609060101010101" pitchFamily="49" charset="-122"/>
                <a:ea typeface="仿宋" panose="02010609060101010101" pitchFamily="49" charset="-122"/>
                <a:cs typeface="Times New Roman" pitchFamily="18" charset="0"/>
              </a:rPr>
              <a:t>JButton</a:t>
            </a:r>
            <a:r>
              <a:rPr lang="en-US" altLang="zh-CN" sz="2400" b="1" dirty="0">
                <a:latin typeface="仿宋" panose="02010609060101010101" pitchFamily="49" charset="-122"/>
                <a:ea typeface="仿宋" panose="02010609060101010101" pitchFamily="49" charset="-122"/>
                <a:cs typeface="Times New Roman" pitchFamily="18" charset="0"/>
              </a:rPr>
              <a:t>(String </a:t>
            </a:r>
            <a:r>
              <a:rPr lang="en-US" altLang="zh-CN" sz="2400" b="1" dirty="0" err="1">
                <a:latin typeface="仿宋" panose="02010609060101010101" pitchFamily="49" charset="-122"/>
                <a:ea typeface="仿宋" panose="02010609060101010101" pitchFamily="49" charset="-122"/>
                <a:cs typeface="Times New Roman" pitchFamily="18" charset="0"/>
              </a:rPr>
              <a:t>text,Icon</a:t>
            </a:r>
            <a:r>
              <a:rPr lang="en-US" altLang="zh-CN" sz="2400" b="1" dirty="0">
                <a:latin typeface="仿宋" panose="02010609060101010101" pitchFamily="49" charset="-122"/>
                <a:ea typeface="仿宋" panose="02010609060101010101" pitchFamily="49" charset="-122"/>
                <a:cs typeface="Times New Roman" pitchFamily="18" charset="0"/>
              </a:rPr>
              <a:t> icon)</a:t>
            </a:r>
            <a:r>
              <a:rPr lang="zh-CN" altLang="en-US" sz="2400" b="1" dirty="0">
                <a:latin typeface="仿宋" panose="02010609060101010101" pitchFamily="49" charset="-122"/>
                <a:ea typeface="仿宋" panose="02010609060101010101" pitchFamily="49" charset="-122"/>
                <a:cs typeface="Times New Roman" pitchFamily="18" charset="0"/>
              </a:rPr>
              <a:t>：创建一个带初始文本和图标的按钮。</a:t>
            </a:r>
            <a:r>
              <a:rPr lang="zh-CN" altLang="en-US" sz="2400" b="1" dirty="0">
                <a:latin typeface="仿宋" panose="02010609060101010101" pitchFamily="49" charset="-122"/>
                <a:ea typeface="仿宋" panose="02010609060101010101" pitchFamily="49" charset="-122"/>
              </a:rPr>
              <a:t> </a:t>
            </a:r>
          </a:p>
        </p:txBody>
      </p:sp>
    </p:spTree>
    <p:extLst>
      <p:ext uri="{BB962C8B-B14F-4D97-AF65-F5344CB8AC3E}">
        <p14:creationId xmlns:p14="http://schemas.microsoft.com/office/powerpoint/2010/main" val="278847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0-#ppt_w/2"/>
                                          </p:val>
                                        </p:tav>
                                        <p:tav tm="100000">
                                          <p:val>
                                            <p:strVal val="#ppt_x"/>
                                          </p:val>
                                        </p:tav>
                                      </p:tavLst>
                                    </p:anim>
                                    <p:anim calcmode="lin" valueType="num">
                                      <p:cBhvr additive="base">
                                        <p:cTn id="12" dur="500" fill="hold"/>
                                        <p:tgtEl>
                                          <p:spTgt spid="74"/>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3" fill="hold" grpId="0" nodeType="click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additive="base">
                                        <p:cTn id="17" dur="500" fill="hold"/>
                                        <p:tgtEl>
                                          <p:spTgt spid="75"/>
                                        </p:tgtEl>
                                        <p:attrNameLst>
                                          <p:attrName>ppt_x</p:attrName>
                                        </p:attrNameLst>
                                      </p:cBhvr>
                                      <p:tavLst>
                                        <p:tav tm="0">
                                          <p:val>
                                            <p:strVal val="1+#ppt_w/2"/>
                                          </p:val>
                                        </p:tav>
                                        <p:tav tm="100000">
                                          <p:val>
                                            <p:strVal val="#ppt_x"/>
                                          </p:val>
                                        </p:tav>
                                      </p:tavLst>
                                    </p:anim>
                                    <p:anim calcmode="lin" valueType="num">
                                      <p:cBhvr additive="base">
                                        <p:cTn id="18" dur="500" fill="hold"/>
                                        <p:tgtEl>
                                          <p:spTgt spid="75"/>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2" presetClass="entr" presetSubtype="8" fill="hold" grpId="0" nodeType="afterEffect">
                                  <p:stCondLst>
                                    <p:cond delay="0"/>
                                  </p:stCondLst>
                                  <p:childTnLst>
                                    <p:set>
                                      <p:cBhvr>
                                        <p:cTn id="21" dur="1" fill="hold">
                                          <p:stCondLst>
                                            <p:cond delay="0"/>
                                          </p:stCondLst>
                                        </p:cTn>
                                        <p:tgtEl>
                                          <p:spTgt spid="76"/>
                                        </p:tgtEl>
                                        <p:attrNameLst>
                                          <p:attrName>style.visibility</p:attrName>
                                        </p:attrNameLst>
                                      </p:cBhvr>
                                      <p:to>
                                        <p:strVal val="visible"/>
                                      </p:to>
                                    </p:set>
                                    <p:anim calcmode="lin" valueType="num">
                                      <p:cBhvr additive="base">
                                        <p:cTn id="22" dur="500" fill="hold"/>
                                        <p:tgtEl>
                                          <p:spTgt spid="76"/>
                                        </p:tgtEl>
                                        <p:attrNameLst>
                                          <p:attrName>ppt_x</p:attrName>
                                        </p:attrNameLst>
                                      </p:cBhvr>
                                      <p:tavLst>
                                        <p:tav tm="0">
                                          <p:val>
                                            <p:strVal val="0-#ppt_w/2"/>
                                          </p:val>
                                        </p:tav>
                                        <p:tav tm="100000">
                                          <p:val>
                                            <p:strVal val="#ppt_x"/>
                                          </p:val>
                                        </p:tav>
                                      </p:tavLst>
                                    </p:anim>
                                    <p:anim calcmode="lin" valueType="num">
                                      <p:cBhvr additive="base">
                                        <p:cTn id="23" dur="500" fill="hold"/>
                                        <p:tgtEl>
                                          <p:spTgt spid="76"/>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2" fill="hold" grpId="0" nodeType="afterEffect">
                                  <p:stCondLst>
                                    <p:cond delay="0"/>
                                  </p:stCondLst>
                                  <p:childTnLst>
                                    <p:set>
                                      <p:cBhvr>
                                        <p:cTn id="26" dur="1" fill="hold">
                                          <p:stCondLst>
                                            <p:cond delay="0"/>
                                          </p:stCondLst>
                                        </p:cTn>
                                        <p:tgtEl>
                                          <p:spTgt spid="77"/>
                                        </p:tgtEl>
                                        <p:attrNameLst>
                                          <p:attrName>style.visibility</p:attrName>
                                        </p:attrNameLst>
                                      </p:cBhvr>
                                      <p:to>
                                        <p:strVal val="visible"/>
                                      </p:to>
                                    </p:set>
                                    <p:anim calcmode="lin" valueType="num">
                                      <p:cBhvr additive="base">
                                        <p:cTn id="27" dur="500" fill="hold"/>
                                        <p:tgtEl>
                                          <p:spTgt spid="77"/>
                                        </p:tgtEl>
                                        <p:attrNameLst>
                                          <p:attrName>ppt_x</p:attrName>
                                        </p:attrNameLst>
                                      </p:cBhvr>
                                      <p:tavLst>
                                        <p:tav tm="0">
                                          <p:val>
                                            <p:strVal val="1+#ppt_w/2"/>
                                          </p:val>
                                        </p:tav>
                                        <p:tav tm="100000">
                                          <p:val>
                                            <p:strVal val="#ppt_x"/>
                                          </p:val>
                                        </p:tav>
                                      </p:tavLst>
                                    </p:anim>
                                    <p:anim calcmode="lin" valueType="num">
                                      <p:cBhvr additive="base">
                                        <p:cTn id="28" dur="500" fill="hold"/>
                                        <p:tgtEl>
                                          <p:spTgt spid="77"/>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left)">
                                      <p:cBhvr>
                                        <p:cTn id="32" dur="500"/>
                                        <p:tgtEl>
                                          <p:spTgt spid="34"/>
                                        </p:tgtEl>
                                      </p:cBhvr>
                                    </p:animEffect>
                                  </p:childTnLst>
                                </p:cTn>
                              </p:par>
                            </p:childTnLst>
                          </p:cTn>
                        </p:par>
                        <p:par>
                          <p:cTn id="33" fill="hold">
                            <p:stCondLst>
                              <p:cond delay="2000"/>
                            </p:stCondLst>
                            <p:childTnLst>
                              <p:par>
                                <p:cTn id="34" presetID="6" presetClass="entr" presetSubtype="16" fill="hold" grpId="0" nodeType="afterEffect">
                                  <p:stCondLst>
                                    <p:cond delay="0"/>
                                  </p:stCondLst>
                                  <p:childTnLst>
                                    <p:set>
                                      <p:cBhvr>
                                        <p:cTn id="35" dur="1" fill="hold">
                                          <p:stCondLst>
                                            <p:cond delay="0"/>
                                          </p:stCondLst>
                                        </p:cTn>
                                        <p:tgtEl>
                                          <p:spTgt spid="78"/>
                                        </p:tgtEl>
                                        <p:attrNameLst>
                                          <p:attrName>style.visibility</p:attrName>
                                        </p:attrNameLst>
                                      </p:cBhvr>
                                      <p:to>
                                        <p:strVal val="visible"/>
                                      </p:to>
                                    </p:set>
                                    <p:animEffect transition="in" filter="circle(in)">
                                      <p:cBhvr>
                                        <p:cTn id="36" dur="2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P spid="74" grpId="0"/>
      <p:bldP spid="75" grpId="0"/>
      <p:bldP spid="76" grpId="0"/>
      <p:bldP spid="7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3792" y="2210084"/>
            <a:ext cx="12187591" cy="35881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Swing</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组件</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3.</a:t>
              </a:r>
              <a:r>
                <a:rPr lang="zh-CN" altLang="en-US" sz="2400" b="1" dirty="0">
                  <a:solidFill>
                    <a:schemeClr val="tx1"/>
                  </a:solidFill>
                  <a:latin typeface="仿宋" panose="02010609060101010101" pitchFamily="49" charset="-122"/>
                  <a:ea typeface="仿宋" panose="02010609060101010101" pitchFamily="49" charset="-122"/>
                </a:rPr>
                <a:t>常用组件</a:t>
              </a: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31" name="Rectangle 1">
            <a:extLst>
              <a:ext uri="{FF2B5EF4-FFF2-40B4-BE49-F238E27FC236}">
                <a16:creationId xmlns:a16="http://schemas.microsoft.com/office/drawing/2014/main" id="{013B9576-E2EA-4996-8E93-7828C2E914E6}"/>
              </a:ext>
            </a:extLst>
          </p:cNvPr>
          <p:cNvSpPr>
            <a:spLocks noChangeArrowheads="1"/>
          </p:cNvSpPr>
          <p:nvPr/>
        </p:nvSpPr>
        <p:spPr bwMode="auto">
          <a:xfrm>
            <a:off x="499792" y="2118039"/>
            <a:ext cx="11503537" cy="3338980"/>
          </a:xfrm>
          <a:prstGeom prst="rect">
            <a:avLst/>
          </a:prstGeom>
          <a:noFill/>
          <a:ln w="9525">
            <a:noFill/>
            <a:miter lim="800000"/>
            <a:headEnd/>
            <a:tailEnd/>
          </a:ln>
          <a:effectLst/>
        </p:spPr>
        <p:txBody>
          <a:bodyPr vert="horz" wrap="square" lIns="269728" tIns="45709" rIns="91419" bIns="0" numCol="1" anchor="ctr" anchorCtr="0" compatLnSpc="1">
            <a:prstTxWarp prst="textNoShape">
              <a:avLst/>
            </a:prstTxWarp>
            <a:spAutoFit/>
          </a:bodyPr>
          <a:lstStyle/>
          <a:p>
            <a:pPr indent="269821" defTabSz="914217" fontAlgn="base">
              <a:lnSpc>
                <a:spcPct val="130000"/>
              </a:lnSpc>
              <a:spcBef>
                <a:spcPct val="0"/>
              </a:spcBef>
              <a:spcAft>
                <a:spcPct val="0"/>
              </a:spcAft>
            </a:pPr>
            <a:r>
              <a:rPr lang="zh-CN" altLang="en-US" sz="2400" b="1" dirty="0">
                <a:latin typeface="仿宋" panose="02010609060101010101" pitchFamily="49" charset="-122"/>
                <a:ea typeface="仿宋" panose="02010609060101010101" pitchFamily="49" charset="-122"/>
                <a:cs typeface="Times New Roman" pitchFamily="18" charset="0"/>
              </a:rPr>
              <a:t>（</a:t>
            </a:r>
            <a:r>
              <a:rPr lang="en-US" altLang="zh-CN" sz="2400" b="1" dirty="0">
                <a:latin typeface="仿宋" panose="02010609060101010101" pitchFamily="49" charset="-122"/>
                <a:ea typeface="仿宋" panose="02010609060101010101" pitchFamily="49" charset="-122"/>
                <a:cs typeface="Times New Roman" pitchFamily="18" charset="0"/>
              </a:rPr>
              <a:t>2</a:t>
            </a:r>
            <a:r>
              <a:rPr lang="zh-CN" altLang="en-US" sz="2400" b="1" dirty="0">
                <a:latin typeface="仿宋" panose="02010609060101010101" pitchFamily="49" charset="-122"/>
                <a:ea typeface="仿宋" panose="02010609060101010101" pitchFamily="49" charset="-122"/>
                <a:cs typeface="Times New Roman" pitchFamily="18" charset="0"/>
              </a:rPr>
              <a:t>） </a:t>
            </a:r>
            <a:r>
              <a:rPr lang="en-US" altLang="zh-CN" sz="2400" b="1" dirty="0" err="1">
                <a:latin typeface="仿宋" panose="02010609060101010101" pitchFamily="49" charset="-122"/>
                <a:ea typeface="仿宋" panose="02010609060101010101" pitchFamily="49" charset="-122"/>
                <a:cs typeface="Times New Roman" pitchFamily="18" charset="0"/>
              </a:rPr>
              <a:t>JRadioButton</a:t>
            </a:r>
            <a:r>
              <a:rPr lang="zh-CN" altLang="en-US" sz="2400" b="1" dirty="0">
                <a:latin typeface="仿宋" panose="02010609060101010101" pitchFamily="49" charset="-122"/>
                <a:ea typeface="仿宋" panose="02010609060101010101" pitchFamily="49" charset="-122"/>
                <a:cs typeface="Times New Roman" pitchFamily="18" charset="0"/>
              </a:rPr>
              <a:t>单选按钮类和</a:t>
            </a:r>
            <a:r>
              <a:rPr lang="en-US" altLang="zh-CN" sz="2400" b="1" dirty="0" err="1">
                <a:latin typeface="仿宋" panose="02010609060101010101" pitchFamily="49" charset="-122"/>
                <a:ea typeface="仿宋" panose="02010609060101010101" pitchFamily="49" charset="-122"/>
                <a:cs typeface="Times New Roman" pitchFamily="18" charset="0"/>
              </a:rPr>
              <a:t>ButtonGroup</a:t>
            </a:r>
            <a:r>
              <a:rPr lang="zh-CN" altLang="en-US" sz="2400" b="1" dirty="0">
                <a:latin typeface="仿宋" panose="02010609060101010101" pitchFamily="49" charset="-122"/>
                <a:ea typeface="仿宋" panose="02010609060101010101" pitchFamily="49" charset="-122"/>
                <a:cs typeface="Times New Roman" pitchFamily="18" charset="0"/>
              </a:rPr>
              <a:t>按钮作用域类</a:t>
            </a:r>
            <a:endParaRPr lang="en-US" altLang="zh-CN" sz="2400" b="1" dirty="0">
              <a:latin typeface="仿宋" panose="02010609060101010101" pitchFamily="49" charset="-122"/>
              <a:ea typeface="仿宋" panose="02010609060101010101" pitchFamily="49" charset="-122"/>
              <a:cs typeface="Times New Roman" pitchFamily="18" charset="0"/>
            </a:endParaRPr>
          </a:p>
          <a:p>
            <a:pPr indent="269821" defTabSz="914217" fontAlgn="base">
              <a:lnSpc>
                <a:spcPct val="130000"/>
              </a:lnSpc>
              <a:spcBef>
                <a:spcPct val="0"/>
              </a:spcBef>
              <a:spcAft>
                <a:spcPct val="0"/>
              </a:spcAft>
            </a:pPr>
            <a:r>
              <a:rPr lang="en-US" altLang="zh-CN" sz="2400" b="1" dirty="0" err="1">
                <a:latin typeface="仿宋" panose="02010609060101010101" pitchFamily="49" charset="-122"/>
                <a:ea typeface="仿宋" panose="02010609060101010101" pitchFamily="49" charset="-122"/>
                <a:cs typeface="Times New Roman" pitchFamily="18" charset="0"/>
              </a:rPr>
              <a:t>JRadioButton</a:t>
            </a:r>
            <a:r>
              <a:rPr lang="zh-CN" altLang="en-US" sz="2400" b="1" dirty="0">
                <a:latin typeface="仿宋" panose="02010609060101010101" pitchFamily="49" charset="-122"/>
                <a:ea typeface="仿宋" panose="02010609060101010101" pitchFamily="49" charset="-122"/>
                <a:cs typeface="Times New Roman" pitchFamily="18" charset="0"/>
              </a:rPr>
              <a:t>类用于创建单选按钮</a:t>
            </a:r>
            <a:endParaRPr lang="en-US" altLang="zh-CN" sz="2400" b="1" dirty="0">
              <a:latin typeface="仿宋" panose="02010609060101010101" pitchFamily="49" charset="-122"/>
              <a:ea typeface="仿宋" panose="02010609060101010101" pitchFamily="49" charset="-122"/>
              <a:cs typeface="Times New Roman" pitchFamily="18" charset="0"/>
            </a:endParaRPr>
          </a:p>
          <a:p>
            <a:pPr indent="269821" defTabSz="914217" fontAlgn="base">
              <a:lnSpc>
                <a:spcPct val="130000"/>
              </a:lnSpc>
              <a:spcBef>
                <a:spcPct val="0"/>
              </a:spcBef>
              <a:spcAft>
                <a:spcPct val="0"/>
              </a:spcAft>
            </a:pPr>
            <a:r>
              <a:rPr lang="zh-CN" altLang="en-US" sz="2400" b="1" dirty="0">
                <a:latin typeface="仿宋" panose="02010609060101010101" pitchFamily="49" charset="-122"/>
                <a:ea typeface="仿宋" panose="02010609060101010101" pitchFamily="49" charset="-122"/>
                <a:cs typeface="Times New Roman" pitchFamily="18" charset="0"/>
              </a:rPr>
              <a:t>构造方法：</a:t>
            </a:r>
            <a:endParaRPr lang="en-US" altLang="zh-CN" sz="2400" b="1" dirty="0">
              <a:latin typeface="仿宋" panose="02010609060101010101" pitchFamily="49" charset="-122"/>
              <a:ea typeface="仿宋" panose="02010609060101010101" pitchFamily="49" charset="-122"/>
              <a:cs typeface="Times New Roman" pitchFamily="18" charset="0"/>
            </a:endParaRPr>
          </a:p>
          <a:p>
            <a:pPr indent="890410" defTabSz="914217" fontAlgn="base">
              <a:lnSpc>
                <a:spcPct val="130000"/>
              </a:lnSpc>
              <a:spcBef>
                <a:spcPct val="0"/>
              </a:spcBef>
              <a:spcAft>
                <a:spcPct val="0"/>
              </a:spcAft>
            </a:pPr>
            <a:r>
              <a:rPr lang="en-US" altLang="zh-CN" sz="2400" b="1" dirty="0">
                <a:latin typeface="仿宋" panose="02010609060101010101" pitchFamily="49" charset="-122"/>
                <a:ea typeface="仿宋" panose="02010609060101010101" pitchFamily="49" charset="-122"/>
                <a:cs typeface="Times New Roman" pitchFamily="18" charset="0"/>
              </a:rPr>
              <a:t>public </a:t>
            </a:r>
            <a:r>
              <a:rPr lang="en-US" altLang="zh-CN" sz="2400" b="1" dirty="0" err="1">
                <a:latin typeface="仿宋" panose="02010609060101010101" pitchFamily="49" charset="-122"/>
                <a:ea typeface="仿宋" panose="02010609060101010101" pitchFamily="49" charset="-122"/>
                <a:cs typeface="Times New Roman" pitchFamily="18" charset="0"/>
              </a:rPr>
              <a:t>JRadioButton</a:t>
            </a:r>
            <a:r>
              <a:rPr lang="en-US" altLang="zh-CN" sz="2400" b="1" dirty="0">
                <a:latin typeface="仿宋" panose="02010609060101010101" pitchFamily="49" charset="-122"/>
                <a:ea typeface="仿宋" panose="02010609060101010101" pitchFamily="49" charset="-122"/>
                <a:cs typeface="Times New Roman" pitchFamily="18" charset="0"/>
              </a:rPr>
              <a:t>(String text)</a:t>
            </a:r>
          </a:p>
          <a:p>
            <a:pPr indent="890410" defTabSz="914217" fontAlgn="base">
              <a:lnSpc>
                <a:spcPct val="130000"/>
              </a:lnSpc>
              <a:spcBef>
                <a:spcPct val="0"/>
              </a:spcBef>
              <a:spcAft>
                <a:spcPct val="0"/>
              </a:spcAft>
            </a:pPr>
            <a:r>
              <a:rPr lang="en-US" altLang="zh-CN" sz="2400" b="1" dirty="0">
                <a:latin typeface="仿宋" panose="02010609060101010101" pitchFamily="49" charset="-122"/>
                <a:ea typeface="仿宋" panose="02010609060101010101" pitchFamily="49" charset="-122"/>
                <a:cs typeface="Times New Roman" pitchFamily="18" charset="0"/>
              </a:rPr>
              <a:t>public </a:t>
            </a:r>
            <a:r>
              <a:rPr lang="en-US" altLang="zh-CN" sz="2400" b="1" dirty="0" err="1">
                <a:latin typeface="仿宋" panose="02010609060101010101" pitchFamily="49" charset="-122"/>
                <a:ea typeface="仿宋" panose="02010609060101010101" pitchFamily="49" charset="-122"/>
                <a:cs typeface="Times New Roman" pitchFamily="18" charset="0"/>
              </a:rPr>
              <a:t>JRadioButton</a:t>
            </a:r>
            <a:r>
              <a:rPr lang="en-US" altLang="zh-CN" sz="2400" b="1" dirty="0">
                <a:latin typeface="仿宋" panose="02010609060101010101" pitchFamily="49" charset="-122"/>
                <a:ea typeface="仿宋" panose="02010609060101010101" pitchFamily="49" charset="-122"/>
                <a:cs typeface="Times New Roman" pitchFamily="18" charset="0"/>
              </a:rPr>
              <a:t>(String </a:t>
            </a:r>
            <a:r>
              <a:rPr lang="en-US" altLang="zh-CN" sz="2400" b="1" dirty="0" err="1">
                <a:latin typeface="仿宋" panose="02010609060101010101" pitchFamily="49" charset="-122"/>
                <a:ea typeface="仿宋" panose="02010609060101010101" pitchFamily="49" charset="-122"/>
                <a:cs typeface="Times New Roman" pitchFamily="18" charset="0"/>
              </a:rPr>
              <a:t>text,boolean</a:t>
            </a:r>
            <a:r>
              <a:rPr lang="en-US" altLang="zh-CN" sz="2400" b="1" dirty="0">
                <a:latin typeface="仿宋" panose="02010609060101010101" pitchFamily="49" charset="-122"/>
                <a:ea typeface="仿宋" panose="02010609060101010101" pitchFamily="49" charset="-122"/>
                <a:cs typeface="Times New Roman" pitchFamily="18" charset="0"/>
              </a:rPr>
              <a:t> selected)</a:t>
            </a:r>
          </a:p>
          <a:p>
            <a:pPr indent="269821" defTabSz="914217" fontAlgn="base">
              <a:lnSpc>
                <a:spcPct val="130000"/>
              </a:lnSpc>
              <a:spcBef>
                <a:spcPct val="0"/>
              </a:spcBef>
              <a:spcAft>
                <a:spcPct val="0"/>
              </a:spcAft>
            </a:pPr>
            <a:r>
              <a:rPr lang="zh-CN" altLang="en-US" sz="2400" b="1" dirty="0">
                <a:latin typeface="仿宋" panose="02010609060101010101" pitchFamily="49" charset="-122"/>
                <a:ea typeface="仿宋" panose="02010609060101010101" pitchFamily="49" charset="-122"/>
                <a:cs typeface="Times New Roman" pitchFamily="18" charset="0"/>
              </a:rPr>
              <a:t>第一个构造方法用于创建一个带初始文本的状态为未选择的单选按钮；</a:t>
            </a:r>
            <a:endParaRPr lang="en-US" altLang="zh-CN" sz="2400" b="1" dirty="0">
              <a:latin typeface="仿宋" panose="02010609060101010101" pitchFamily="49" charset="-122"/>
              <a:ea typeface="仿宋" panose="02010609060101010101" pitchFamily="49" charset="-122"/>
              <a:cs typeface="Times New Roman" pitchFamily="18" charset="0"/>
            </a:endParaRPr>
          </a:p>
          <a:p>
            <a:pPr indent="269821" defTabSz="914217" fontAlgn="base">
              <a:lnSpc>
                <a:spcPct val="130000"/>
              </a:lnSpc>
              <a:spcBef>
                <a:spcPct val="0"/>
              </a:spcBef>
              <a:spcAft>
                <a:spcPct val="0"/>
              </a:spcAft>
            </a:pPr>
            <a:r>
              <a:rPr lang="zh-CN" altLang="en-US" sz="2400" b="1" dirty="0">
                <a:latin typeface="仿宋" panose="02010609060101010101" pitchFamily="49" charset="-122"/>
                <a:ea typeface="仿宋" panose="02010609060101010101" pitchFamily="49" charset="-122"/>
                <a:cs typeface="Times New Roman" pitchFamily="18" charset="0"/>
              </a:rPr>
              <a:t>第二个构造方法用于创建一个带初始文本和选择状态的单选按钮。</a:t>
            </a:r>
            <a:r>
              <a:rPr lang="zh-CN" altLang="en-US" sz="2400" b="1" dirty="0">
                <a:latin typeface="仿宋" panose="02010609060101010101" pitchFamily="49" charset="-122"/>
                <a:ea typeface="仿宋" panose="02010609060101010101" pitchFamily="49" charset="-122"/>
              </a:rPr>
              <a:t> </a:t>
            </a:r>
          </a:p>
        </p:txBody>
      </p:sp>
    </p:spTree>
    <p:extLst>
      <p:ext uri="{BB962C8B-B14F-4D97-AF65-F5344CB8AC3E}">
        <p14:creationId xmlns:p14="http://schemas.microsoft.com/office/powerpoint/2010/main" val="280971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childTnLst>
                          </p:cTn>
                        </p:par>
                        <p:par>
                          <p:cTn id="16" fill="hold">
                            <p:stCondLst>
                              <p:cond delay="3000"/>
                            </p:stCondLst>
                            <p:childTnLst>
                              <p:par>
                                <p:cTn id="17" presetID="2" presetClass="entr" presetSubtype="9" fill="hold" grpId="0" nodeType="afterEffect">
                                  <p:stCondLst>
                                    <p:cond delay="0"/>
                                  </p:stCondLst>
                                  <p:childTnLst>
                                    <p:set>
                                      <p:cBhvr>
                                        <p:cTn id="18" dur="1" fill="hold">
                                          <p:stCondLst>
                                            <p:cond delay="0"/>
                                          </p:stCondLst>
                                        </p:cTn>
                                        <p:tgtEl>
                                          <p:spTgt spid="31">
                                            <p:txEl>
                                              <p:pRg st="0" end="0"/>
                                            </p:txEl>
                                          </p:spTgt>
                                        </p:tgtEl>
                                        <p:attrNameLst>
                                          <p:attrName>style.visibility</p:attrName>
                                        </p:attrNameLst>
                                      </p:cBhvr>
                                      <p:to>
                                        <p:strVal val="visible"/>
                                      </p:to>
                                    </p:set>
                                    <p:anim calcmode="lin" valueType="num">
                                      <p:cBhvr additive="base">
                                        <p:cTn id="19"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31">
                                            <p:txEl>
                                              <p:pRg st="1" end="1"/>
                                            </p:txEl>
                                          </p:spTgt>
                                        </p:tgtEl>
                                        <p:attrNameLst>
                                          <p:attrName>style.visibility</p:attrName>
                                        </p:attrNameLst>
                                      </p:cBhvr>
                                      <p:to>
                                        <p:strVal val="visible"/>
                                      </p:to>
                                    </p:set>
                                    <p:anim calcmode="lin" valueType="num">
                                      <p:cBhvr additive="base">
                                        <p:cTn id="25" dur="500" fill="hold"/>
                                        <p:tgtEl>
                                          <p:spTgt spid="31">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1">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31">
                                            <p:txEl>
                                              <p:pRg st="2" end="2"/>
                                            </p:txEl>
                                          </p:spTgt>
                                        </p:tgtEl>
                                        <p:attrNameLst>
                                          <p:attrName>style.visibility</p:attrName>
                                        </p:attrNameLst>
                                      </p:cBhvr>
                                      <p:to>
                                        <p:strVal val="visible"/>
                                      </p:to>
                                    </p:set>
                                    <p:anim calcmode="lin" valueType="num">
                                      <p:cBhvr additive="base">
                                        <p:cTn id="31" dur="500" fill="hold"/>
                                        <p:tgtEl>
                                          <p:spTgt spid="31">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1">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1">
                                            <p:txEl>
                                              <p:pRg st="3" end="3"/>
                                            </p:txEl>
                                          </p:spTgt>
                                        </p:tgtEl>
                                        <p:attrNameLst>
                                          <p:attrName>style.visibility</p:attrName>
                                        </p:attrNameLst>
                                      </p:cBhvr>
                                      <p:to>
                                        <p:strVal val="visible"/>
                                      </p:to>
                                    </p:set>
                                    <p:anim calcmode="lin" valueType="num">
                                      <p:cBhvr additive="base">
                                        <p:cTn id="37" dur="500" fill="hold"/>
                                        <p:tgtEl>
                                          <p:spTgt spid="31">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1">
                                            <p:txEl>
                                              <p:pRg st="4" end="4"/>
                                            </p:txEl>
                                          </p:spTgt>
                                        </p:tgtEl>
                                        <p:attrNameLst>
                                          <p:attrName>style.visibility</p:attrName>
                                        </p:attrNameLst>
                                      </p:cBhvr>
                                      <p:to>
                                        <p:strVal val="visible"/>
                                      </p:to>
                                    </p:set>
                                    <p:anim calcmode="lin" valueType="num">
                                      <p:cBhvr additive="base">
                                        <p:cTn id="43" dur="500" fill="hold"/>
                                        <p:tgtEl>
                                          <p:spTgt spid="31">
                                            <p:txEl>
                                              <p:pRg st="4" end="4"/>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9" fill="hold" grpId="0" nodeType="clickEffect">
                                  <p:stCondLst>
                                    <p:cond delay="0"/>
                                  </p:stCondLst>
                                  <p:childTnLst>
                                    <p:set>
                                      <p:cBhvr>
                                        <p:cTn id="48" dur="1" fill="hold">
                                          <p:stCondLst>
                                            <p:cond delay="0"/>
                                          </p:stCondLst>
                                        </p:cTn>
                                        <p:tgtEl>
                                          <p:spTgt spid="31">
                                            <p:txEl>
                                              <p:pRg st="5" end="5"/>
                                            </p:txEl>
                                          </p:spTgt>
                                        </p:tgtEl>
                                        <p:attrNameLst>
                                          <p:attrName>style.visibility</p:attrName>
                                        </p:attrNameLst>
                                      </p:cBhvr>
                                      <p:to>
                                        <p:strVal val="visible"/>
                                      </p:to>
                                    </p:set>
                                    <p:anim calcmode="lin" valueType="num">
                                      <p:cBhvr additive="base">
                                        <p:cTn id="49" dur="500" fill="hold"/>
                                        <p:tgtEl>
                                          <p:spTgt spid="31">
                                            <p:txEl>
                                              <p:p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1">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3" fill="hold" grpId="0" nodeType="clickEffect">
                                  <p:stCondLst>
                                    <p:cond delay="0"/>
                                  </p:stCondLst>
                                  <p:childTnLst>
                                    <p:set>
                                      <p:cBhvr>
                                        <p:cTn id="54" dur="1" fill="hold">
                                          <p:stCondLst>
                                            <p:cond delay="0"/>
                                          </p:stCondLst>
                                        </p:cTn>
                                        <p:tgtEl>
                                          <p:spTgt spid="31">
                                            <p:txEl>
                                              <p:pRg st="6" end="6"/>
                                            </p:txEl>
                                          </p:spTgt>
                                        </p:tgtEl>
                                        <p:attrNameLst>
                                          <p:attrName>style.visibility</p:attrName>
                                        </p:attrNameLst>
                                      </p:cBhvr>
                                      <p:to>
                                        <p:strVal val="visible"/>
                                      </p:to>
                                    </p:set>
                                    <p:anim calcmode="lin" valueType="num">
                                      <p:cBhvr additive="base">
                                        <p:cTn id="55" dur="500" fill="hold"/>
                                        <p:tgtEl>
                                          <p:spTgt spid="31">
                                            <p:txEl>
                                              <p:pRg st="6" end="6"/>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31">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P spid="31"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3792" y="2210084"/>
            <a:ext cx="12187591" cy="35881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Swing</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组件</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3.</a:t>
              </a:r>
              <a:r>
                <a:rPr lang="zh-CN" altLang="en-US" sz="2400" b="1" dirty="0">
                  <a:solidFill>
                    <a:schemeClr val="tx1"/>
                  </a:solidFill>
                  <a:latin typeface="仿宋" panose="02010609060101010101" pitchFamily="49" charset="-122"/>
                  <a:ea typeface="仿宋" panose="02010609060101010101" pitchFamily="49" charset="-122"/>
                </a:rPr>
                <a:t>常用组件</a:t>
              </a: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29" name="Rectangle 1">
            <a:extLst>
              <a:ext uri="{FF2B5EF4-FFF2-40B4-BE49-F238E27FC236}">
                <a16:creationId xmlns:a16="http://schemas.microsoft.com/office/drawing/2014/main" id="{40334D51-BD79-4DAA-B275-F68ECD5D1E9D}"/>
              </a:ext>
            </a:extLst>
          </p:cNvPr>
          <p:cNvSpPr>
            <a:spLocks noChangeArrowheads="1"/>
          </p:cNvSpPr>
          <p:nvPr/>
        </p:nvSpPr>
        <p:spPr bwMode="auto">
          <a:xfrm>
            <a:off x="929058" y="2536993"/>
            <a:ext cx="10151499" cy="1898586"/>
          </a:xfrm>
          <a:prstGeom prst="rect">
            <a:avLst/>
          </a:prstGeom>
          <a:noFill/>
          <a:ln w="9525">
            <a:noFill/>
            <a:miter lim="800000"/>
            <a:headEnd/>
            <a:tailEnd/>
          </a:ln>
          <a:effectLst/>
        </p:spPr>
        <p:txBody>
          <a:bodyPr vert="horz" wrap="square" lIns="269728" tIns="45709" rIns="91419" bIns="0" numCol="1" anchor="ctr" anchorCtr="0" compatLnSpc="1">
            <a:prstTxWarp prst="textNoShape">
              <a:avLst/>
            </a:prstTxWarp>
            <a:spAutoFit/>
          </a:bodyPr>
          <a:lstStyle/>
          <a:p>
            <a:pPr indent="269821" defTabSz="914217" fontAlgn="base">
              <a:lnSpc>
                <a:spcPct val="130000"/>
              </a:lnSpc>
              <a:spcBef>
                <a:spcPct val="0"/>
              </a:spcBef>
              <a:spcAft>
                <a:spcPct val="0"/>
              </a:spcAft>
            </a:pPr>
            <a:r>
              <a:rPr lang="en-US" altLang="zh-CN" sz="2400" b="1" dirty="0" err="1">
                <a:latin typeface="仿宋" panose="02010609060101010101" pitchFamily="49" charset="-122"/>
                <a:ea typeface="仿宋" panose="02010609060101010101" pitchFamily="49" charset="-122"/>
                <a:cs typeface="Times New Roman" pitchFamily="18" charset="0"/>
              </a:rPr>
              <a:t>ButtonGroup</a:t>
            </a:r>
            <a:r>
              <a:rPr lang="zh-CN" altLang="en-US" sz="2400" b="1" dirty="0">
                <a:latin typeface="仿宋" panose="02010609060101010101" pitchFamily="49" charset="-122"/>
                <a:ea typeface="仿宋" panose="02010609060101010101" pitchFamily="49" charset="-122"/>
                <a:cs typeface="Times New Roman" pitchFamily="18" charset="0"/>
              </a:rPr>
              <a:t>按钮作用域类的构造方法：</a:t>
            </a:r>
            <a:endParaRPr lang="en-US" altLang="zh-CN" sz="2400" b="1" dirty="0">
              <a:latin typeface="仿宋" panose="02010609060101010101" pitchFamily="49" charset="-122"/>
              <a:ea typeface="仿宋" panose="02010609060101010101" pitchFamily="49" charset="-122"/>
              <a:cs typeface="Times New Roman" pitchFamily="18" charset="0"/>
            </a:endParaRPr>
          </a:p>
          <a:p>
            <a:pPr indent="890410" defTabSz="914217" fontAlgn="base">
              <a:lnSpc>
                <a:spcPct val="130000"/>
              </a:lnSpc>
              <a:spcBef>
                <a:spcPct val="0"/>
              </a:spcBef>
              <a:spcAft>
                <a:spcPct val="0"/>
              </a:spcAft>
            </a:pPr>
            <a:r>
              <a:rPr lang="en-US" altLang="zh-CN" sz="2400" b="1" dirty="0">
                <a:latin typeface="仿宋" panose="02010609060101010101" pitchFamily="49" charset="-122"/>
                <a:ea typeface="仿宋" panose="02010609060101010101" pitchFamily="49" charset="-122"/>
                <a:cs typeface="Times New Roman" pitchFamily="18" charset="0"/>
              </a:rPr>
              <a:t>public </a:t>
            </a:r>
            <a:r>
              <a:rPr lang="en-US" altLang="zh-CN" sz="2400" b="1" dirty="0" err="1">
                <a:latin typeface="仿宋" panose="02010609060101010101" pitchFamily="49" charset="-122"/>
                <a:ea typeface="仿宋" panose="02010609060101010101" pitchFamily="49" charset="-122"/>
                <a:cs typeface="Times New Roman" pitchFamily="18" charset="0"/>
              </a:rPr>
              <a:t>ButtonGroup</a:t>
            </a:r>
            <a:r>
              <a:rPr lang="en-US" altLang="zh-CN" sz="2400" b="1" dirty="0">
                <a:latin typeface="仿宋" panose="02010609060101010101" pitchFamily="49" charset="-122"/>
                <a:ea typeface="仿宋" panose="02010609060101010101" pitchFamily="49" charset="-122"/>
                <a:cs typeface="Times New Roman" pitchFamily="18" charset="0"/>
              </a:rPr>
              <a:t>()</a:t>
            </a:r>
          </a:p>
          <a:p>
            <a:pPr indent="269821" defTabSz="914217" fontAlgn="base">
              <a:lnSpc>
                <a:spcPct val="130000"/>
              </a:lnSpc>
              <a:spcBef>
                <a:spcPct val="0"/>
              </a:spcBef>
              <a:spcAft>
                <a:spcPct val="0"/>
              </a:spcAft>
            </a:pPr>
            <a:r>
              <a:rPr lang="zh-CN" altLang="en-US" sz="2400" b="1" dirty="0">
                <a:latin typeface="仿宋" panose="02010609060101010101" pitchFamily="49" charset="-122"/>
                <a:ea typeface="仿宋" panose="02010609060101010101" pitchFamily="49" charset="-122"/>
                <a:cs typeface="Times New Roman" pitchFamily="18" charset="0"/>
              </a:rPr>
              <a:t>创建了作用域对象后，调用</a:t>
            </a:r>
            <a:r>
              <a:rPr lang="en-US" altLang="zh-CN" sz="2400" b="1" dirty="0">
                <a:latin typeface="仿宋" panose="02010609060101010101" pitchFamily="49" charset="-122"/>
                <a:ea typeface="仿宋" panose="02010609060101010101" pitchFamily="49" charset="-122"/>
                <a:cs typeface="Times New Roman" pitchFamily="18" charset="0"/>
              </a:rPr>
              <a:t>add(</a:t>
            </a:r>
            <a:r>
              <a:rPr lang="en-US" altLang="zh-CN" sz="2400" b="1" dirty="0" err="1">
                <a:latin typeface="仿宋" panose="02010609060101010101" pitchFamily="49" charset="-122"/>
                <a:ea typeface="仿宋" panose="02010609060101010101" pitchFamily="49" charset="-122"/>
                <a:cs typeface="Times New Roman" pitchFamily="18" charset="0"/>
              </a:rPr>
              <a:t>AbstractButton</a:t>
            </a:r>
            <a:r>
              <a:rPr lang="en-US" altLang="zh-CN" sz="2400" b="1" dirty="0">
                <a:latin typeface="仿宋" panose="02010609060101010101" pitchFamily="49" charset="-122"/>
                <a:ea typeface="仿宋" panose="02010609060101010101" pitchFamily="49" charset="-122"/>
                <a:cs typeface="Times New Roman" pitchFamily="18" charset="0"/>
              </a:rPr>
              <a:t> b)</a:t>
            </a:r>
            <a:r>
              <a:rPr lang="zh-CN" altLang="en-US" sz="2400" b="1" dirty="0">
                <a:latin typeface="仿宋" panose="02010609060101010101" pitchFamily="49" charset="-122"/>
                <a:ea typeface="仿宋" panose="02010609060101010101" pitchFamily="49" charset="-122"/>
                <a:cs typeface="Times New Roman" pitchFamily="18" charset="0"/>
              </a:rPr>
              <a:t>方法将单选按钮加入到指定作用域中。 </a:t>
            </a:r>
          </a:p>
        </p:txBody>
      </p:sp>
    </p:spTree>
    <p:extLst>
      <p:ext uri="{BB962C8B-B14F-4D97-AF65-F5344CB8AC3E}">
        <p14:creationId xmlns:p14="http://schemas.microsoft.com/office/powerpoint/2010/main" val="24392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childTnLst>
                          </p:cTn>
                        </p:par>
                        <p:par>
                          <p:cTn id="16" fill="hold">
                            <p:stCondLst>
                              <p:cond delay="3000"/>
                            </p:stCondLst>
                            <p:childTnLst>
                              <p:par>
                                <p:cTn id="17" presetID="2" presetClass="entr" presetSubtype="9" fill="hold" grpId="0" nodeType="afterEffect">
                                  <p:stCondLst>
                                    <p:cond delay="0"/>
                                  </p:stCondLst>
                                  <p:childTnLst>
                                    <p:set>
                                      <p:cBhvr>
                                        <p:cTn id="18" dur="1" fill="hold">
                                          <p:stCondLst>
                                            <p:cond delay="0"/>
                                          </p:stCondLst>
                                        </p:cTn>
                                        <p:tgtEl>
                                          <p:spTgt spid="29">
                                            <p:txEl>
                                              <p:pRg st="0" end="0"/>
                                            </p:txEl>
                                          </p:spTgt>
                                        </p:tgtEl>
                                        <p:attrNameLst>
                                          <p:attrName>style.visibility</p:attrName>
                                        </p:attrNameLst>
                                      </p:cBhvr>
                                      <p:to>
                                        <p:strVal val="visible"/>
                                      </p:to>
                                    </p:set>
                                    <p:anim calcmode="lin" valueType="num">
                                      <p:cBhvr additive="base">
                                        <p:cTn id="19"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3500"/>
                            </p:stCondLst>
                            <p:childTnLst>
                              <p:par>
                                <p:cTn id="22" presetID="2" presetClass="entr" presetSubtype="2" fill="hold" grpId="0" nodeType="afterEffect">
                                  <p:stCondLst>
                                    <p:cond delay="0"/>
                                  </p:stCondLst>
                                  <p:childTnLst>
                                    <p:set>
                                      <p:cBhvr>
                                        <p:cTn id="23" dur="1" fill="hold">
                                          <p:stCondLst>
                                            <p:cond delay="0"/>
                                          </p:stCondLst>
                                        </p:cTn>
                                        <p:tgtEl>
                                          <p:spTgt spid="29">
                                            <p:txEl>
                                              <p:pRg st="1" end="1"/>
                                            </p:txEl>
                                          </p:spTgt>
                                        </p:tgtEl>
                                        <p:attrNameLst>
                                          <p:attrName>style.visibility</p:attrName>
                                        </p:attrNameLst>
                                      </p:cBhvr>
                                      <p:to>
                                        <p:strVal val="visible"/>
                                      </p:to>
                                    </p:set>
                                    <p:anim calcmode="lin" valueType="num">
                                      <p:cBhvr additive="base">
                                        <p:cTn id="24" dur="500" fill="hold"/>
                                        <p:tgtEl>
                                          <p:spTgt spid="29">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9" fill="hold" grpId="0" nodeType="clickEffect">
                                  <p:stCondLst>
                                    <p:cond delay="0"/>
                                  </p:stCondLst>
                                  <p:childTnLst>
                                    <p:set>
                                      <p:cBhvr>
                                        <p:cTn id="29" dur="1" fill="hold">
                                          <p:stCondLst>
                                            <p:cond delay="0"/>
                                          </p:stCondLst>
                                        </p:cTn>
                                        <p:tgtEl>
                                          <p:spTgt spid="29">
                                            <p:txEl>
                                              <p:pRg st="2" end="2"/>
                                            </p:txEl>
                                          </p:spTgt>
                                        </p:tgtEl>
                                        <p:attrNameLst>
                                          <p:attrName>style.visibility</p:attrName>
                                        </p:attrNameLst>
                                      </p:cBhvr>
                                      <p:to>
                                        <p:strVal val="visible"/>
                                      </p:to>
                                    </p:set>
                                    <p:anim calcmode="lin" valueType="num">
                                      <p:cBhvr additive="base">
                                        <p:cTn id="30" dur="500" fill="hold"/>
                                        <p:tgtEl>
                                          <p:spTgt spid="29">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9">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P spid="29"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3792" y="1833721"/>
            <a:ext cx="12187591" cy="3964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Swing</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组件</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3.</a:t>
              </a:r>
              <a:r>
                <a:rPr lang="zh-CN" altLang="en-US" sz="2400" b="1" dirty="0">
                  <a:solidFill>
                    <a:schemeClr val="tx1"/>
                  </a:solidFill>
                  <a:latin typeface="仿宋" panose="02010609060101010101" pitchFamily="49" charset="-122"/>
                  <a:ea typeface="仿宋" panose="02010609060101010101" pitchFamily="49" charset="-122"/>
                </a:rPr>
                <a:t>常用组件</a:t>
              </a: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30" name="Rectangle 1">
            <a:extLst>
              <a:ext uri="{FF2B5EF4-FFF2-40B4-BE49-F238E27FC236}">
                <a16:creationId xmlns:a16="http://schemas.microsoft.com/office/drawing/2014/main" id="{5B0525CE-65D5-46D9-9E71-3BEBB3514707}"/>
              </a:ext>
            </a:extLst>
          </p:cNvPr>
          <p:cNvSpPr>
            <a:spLocks noChangeArrowheads="1"/>
          </p:cNvSpPr>
          <p:nvPr/>
        </p:nvSpPr>
        <p:spPr bwMode="auto">
          <a:xfrm>
            <a:off x="935954" y="1938957"/>
            <a:ext cx="10151499" cy="3819111"/>
          </a:xfrm>
          <a:prstGeom prst="rect">
            <a:avLst/>
          </a:prstGeom>
          <a:noFill/>
          <a:ln w="9525">
            <a:noFill/>
            <a:miter lim="800000"/>
            <a:headEnd/>
            <a:tailEnd/>
          </a:ln>
          <a:effectLst/>
        </p:spPr>
        <p:txBody>
          <a:bodyPr vert="horz" wrap="square" lIns="269728" tIns="45709" rIns="91419" bIns="0" numCol="1" anchor="ctr" anchorCtr="0" compatLnSpc="1">
            <a:prstTxWarp prst="textNoShape">
              <a:avLst/>
            </a:prstTxWarp>
            <a:spAutoFit/>
          </a:bodyPr>
          <a:lstStyle/>
          <a:p>
            <a:pPr indent="269821" defTabSz="914217" fontAlgn="base">
              <a:lnSpc>
                <a:spcPct val="130000"/>
              </a:lnSpc>
              <a:spcBef>
                <a:spcPct val="0"/>
              </a:spcBef>
              <a:spcAft>
                <a:spcPct val="0"/>
              </a:spcAft>
            </a:pPr>
            <a:r>
              <a:rPr lang="zh-CN" altLang="en-US" sz="2400" b="1" dirty="0">
                <a:latin typeface="仿宋" panose="02010609060101010101" pitchFamily="49" charset="-122"/>
                <a:ea typeface="仿宋" panose="02010609060101010101" pitchFamily="49" charset="-122"/>
                <a:cs typeface="Times New Roman" pitchFamily="18" charset="0"/>
              </a:rPr>
              <a:t>（</a:t>
            </a:r>
            <a:r>
              <a:rPr lang="en-US" altLang="zh-CN" sz="2400" b="1" dirty="0">
                <a:latin typeface="仿宋" panose="02010609060101010101" pitchFamily="49" charset="-122"/>
                <a:ea typeface="仿宋" panose="02010609060101010101" pitchFamily="49" charset="-122"/>
                <a:cs typeface="Times New Roman" pitchFamily="18" charset="0"/>
              </a:rPr>
              <a:t>3</a:t>
            </a:r>
            <a:r>
              <a:rPr lang="zh-CN" altLang="en-US" sz="2400" b="1" dirty="0">
                <a:latin typeface="仿宋" panose="02010609060101010101" pitchFamily="49" charset="-122"/>
                <a:ea typeface="仿宋" panose="02010609060101010101" pitchFamily="49" charset="-122"/>
                <a:cs typeface="Times New Roman" pitchFamily="18" charset="0"/>
              </a:rPr>
              <a:t>）</a:t>
            </a:r>
            <a:r>
              <a:rPr lang="en-US" altLang="zh-CN" sz="2400" b="1" dirty="0" err="1">
                <a:latin typeface="仿宋" panose="02010609060101010101" pitchFamily="49" charset="-122"/>
                <a:ea typeface="仿宋" panose="02010609060101010101" pitchFamily="49" charset="-122"/>
                <a:cs typeface="Times New Roman" pitchFamily="18" charset="0"/>
              </a:rPr>
              <a:t>JCheckBox</a:t>
            </a:r>
            <a:r>
              <a:rPr lang="zh-CN" altLang="en-US" sz="2400" b="1" dirty="0">
                <a:latin typeface="仿宋" panose="02010609060101010101" pitchFamily="49" charset="-122"/>
                <a:ea typeface="仿宋" panose="02010609060101010101" pitchFamily="49" charset="-122"/>
                <a:cs typeface="Times New Roman" pitchFamily="18" charset="0"/>
              </a:rPr>
              <a:t>复选框</a:t>
            </a:r>
            <a:endParaRPr lang="en-US" altLang="zh-CN" sz="2400" b="1" dirty="0">
              <a:latin typeface="仿宋" panose="02010609060101010101" pitchFamily="49" charset="-122"/>
              <a:ea typeface="仿宋" panose="02010609060101010101" pitchFamily="49" charset="-122"/>
              <a:cs typeface="Times New Roman" pitchFamily="18" charset="0"/>
            </a:endParaRPr>
          </a:p>
          <a:p>
            <a:pPr indent="890410" defTabSz="914217" fontAlgn="base">
              <a:lnSpc>
                <a:spcPct val="130000"/>
              </a:lnSpc>
              <a:spcBef>
                <a:spcPct val="0"/>
              </a:spcBef>
              <a:spcAft>
                <a:spcPct val="0"/>
              </a:spcAft>
            </a:pPr>
            <a:r>
              <a:rPr lang="en-US" altLang="zh-CN" sz="2400" b="1" dirty="0" err="1">
                <a:latin typeface="仿宋" panose="02010609060101010101" pitchFamily="49" charset="-122"/>
                <a:ea typeface="仿宋" panose="02010609060101010101" pitchFamily="49" charset="-122"/>
                <a:cs typeface="Times New Roman" pitchFamily="18" charset="0"/>
              </a:rPr>
              <a:t>JCheckBox</a:t>
            </a:r>
            <a:r>
              <a:rPr lang="zh-CN" altLang="en-US" sz="2400" b="1" dirty="0">
                <a:latin typeface="仿宋" panose="02010609060101010101" pitchFamily="49" charset="-122"/>
                <a:ea typeface="仿宋" panose="02010609060101010101" pitchFamily="49" charset="-122"/>
                <a:cs typeface="Times New Roman" pitchFamily="18" charset="0"/>
              </a:rPr>
              <a:t>类用于创建复选框</a:t>
            </a:r>
          </a:p>
          <a:p>
            <a:pPr indent="269821" defTabSz="914217" fontAlgn="base">
              <a:lnSpc>
                <a:spcPct val="130000"/>
              </a:lnSpc>
              <a:spcBef>
                <a:spcPct val="0"/>
              </a:spcBef>
              <a:spcAft>
                <a:spcPct val="0"/>
              </a:spcAft>
            </a:pPr>
            <a:r>
              <a:rPr lang="zh-CN" altLang="en-US" sz="2400" b="1" dirty="0">
                <a:latin typeface="仿宋" panose="02010609060101010101" pitchFamily="49" charset="-122"/>
                <a:ea typeface="仿宋" panose="02010609060101010101" pitchFamily="49" charset="-122"/>
                <a:cs typeface="Times New Roman" pitchFamily="18" charset="0"/>
              </a:rPr>
              <a:t>构造方法：</a:t>
            </a:r>
          </a:p>
          <a:p>
            <a:pPr indent="890410" defTabSz="914217" fontAlgn="base">
              <a:lnSpc>
                <a:spcPct val="130000"/>
              </a:lnSpc>
              <a:spcBef>
                <a:spcPct val="0"/>
              </a:spcBef>
              <a:spcAft>
                <a:spcPct val="0"/>
              </a:spcAft>
            </a:pPr>
            <a:r>
              <a:rPr lang="en-US" altLang="zh-CN" sz="2400" b="1" dirty="0" err="1">
                <a:latin typeface="仿宋" panose="02010609060101010101" pitchFamily="49" charset="-122"/>
                <a:ea typeface="仿宋" panose="02010609060101010101" pitchFamily="49" charset="-122"/>
                <a:cs typeface="Times New Roman" pitchFamily="18" charset="0"/>
              </a:rPr>
              <a:t>JCheckBox</a:t>
            </a:r>
            <a:r>
              <a:rPr lang="en-US" altLang="zh-CN" sz="2400" b="1" dirty="0">
                <a:latin typeface="仿宋" panose="02010609060101010101" pitchFamily="49" charset="-122"/>
                <a:ea typeface="仿宋" panose="02010609060101010101" pitchFamily="49" charset="-122"/>
                <a:cs typeface="Times New Roman" pitchFamily="18" charset="0"/>
              </a:rPr>
              <a:t>(String text)</a:t>
            </a:r>
          </a:p>
          <a:p>
            <a:pPr indent="890410" defTabSz="914217" fontAlgn="base">
              <a:lnSpc>
                <a:spcPct val="130000"/>
              </a:lnSpc>
              <a:spcBef>
                <a:spcPct val="0"/>
              </a:spcBef>
              <a:spcAft>
                <a:spcPct val="0"/>
              </a:spcAft>
            </a:pPr>
            <a:r>
              <a:rPr lang="en-US" altLang="zh-CN" sz="2400" b="1" dirty="0" err="1">
                <a:latin typeface="仿宋" panose="02010609060101010101" pitchFamily="49" charset="-122"/>
                <a:ea typeface="仿宋" panose="02010609060101010101" pitchFamily="49" charset="-122"/>
                <a:cs typeface="Times New Roman" pitchFamily="18" charset="0"/>
              </a:rPr>
              <a:t>JCheckBox</a:t>
            </a:r>
            <a:r>
              <a:rPr lang="en-US" altLang="zh-CN" sz="2400" b="1" dirty="0">
                <a:latin typeface="仿宋" panose="02010609060101010101" pitchFamily="49" charset="-122"/>
                <a:ea typeface="仿宋" panose="02010609060101010101" pitchFamily="49" charset="-122"/>
                <a:cs typeface="Times New Roman" pitchFamily="18" charset="0"/>
              </a:rPr>
              <a:t>(String </a:t>
            </a:r>
            <a:r>
              <a:rPr lang="en-US" altLang="zh-CN" sz="2400" b="1" dirty="0" err="1">
                <a:latin typeface="仿宋" panose="02010609060101010101" pitchFamily="49" charset="-122"/>
                <a:ea typeface="仿宋" panose="02010609060101010101" pitchFamily="49" charset="-122"/>
                <a:cs typeface="Times New Roman" pitchFamily="18" charset="0"/>
              </a:rPr>
              <a:t>text,boolean</a:t>
            </a:r>
            <a:r>
              <a:rPr lang="en-US" altLang="zh-CN" sz="2400" b="1" dirty="0">
                <a:latin typeface="仿宋" panose="02010609060101010101" pitchFamily="49" charset="-122"/>
                <a:ea typeface="仿宋" panose="02010609060101010101" pitchFamily="49" charset="-122"/>
                <a:cs typeface="Times New Roman" pitchFamily="18" charset="0"/>
              </a:rPr>
              <a:t> selected)</a:t>
            </a:r>
          </a:p>
          <a:p>
            <a:pPr indent="269821" defTabSz="914217" fontAlgn="base">
              <a:lnSpc>
                <a:spcPct val="130000"/>
              </a:lnSpc>
              <a:spcBef>
                <a:spcPct val="0"/>
              </a:spcBef>
              <a:spcAft>
                <a:spcPct val="0"/>
              </a:spcAft>
            </a:pPr>
            <a:r>
              <a:rPr lang="zh-CN" altLang="en-US" sz="2400" b="1" dirty="0">
                <a:latin typeface="仿宋" panose="02010609060101010101" pitchFamily="49" charset="-122"/>
                <a:ea typeface="仿宋" panose="02010609060101010101" pitchFamily="49" charset="-122"/>
                <a:cs typeface="Times New Roman" pitchFamily="18" charset="0"/>
              </a:rPr>
              <a:t>第一个构造方法创建一个带初始文本的状态为未选择的复选框；</a:t>
            </a:r>
          </a:p>
          <a:p>
            <a:pPr indent="269821" defTabSz="914217" fontAlgn="base">
              <a:lnSpc>
                <a:spcPct val="130000"/>
              </a:lnSpc>
              <a:spcBef>
                <a:spcPct val="0"/>
              </a:spcBef>
              <a:spcAft>
                <a:spcPct val="0"/>
              </a:spcAft>
            </a:pPr>
            <a:r>
              <a:rPr lang="zh-CN" altLang="en-US" sz="2400" b="1" dirty="0">
                <a:latin typeface="仿宋" panose="02010609060101010101" pitchFamily="49" charset="-122"/>
                <a:ea typeface="仿宋" panose="02010609060101010101" pitchFamily="49" charset="-122"/>
                <a:cs typeface="Times New Roman" pitchFamily="18" charset="0"/>
              </a:rPr>
              <a:t>第二个构造方法用于创建一个带文本的复选框，并指定其最初是否处于选定状态。</a:t>
            </a:r>
          </a:p>
        </p:txBody>
      </p:sp>
    </p:spTree>
    <p:extLst>
      <p:ext uri="{BB962C8B-B14F-4D97-AF65-F5344CB8AC3E}">
        <p14:creationId xmlns:p14="http://schemas.microsoft.com/office/powerpoint/2010/main" val="384078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childTnLst>
                          </p:cTn>
                        </p:par>
                        <p:par>
                          <p:cTn id="16" fill="hold">
                            <p:stCondLst>
                              <p:cond delay="3000"/>
                            </p:stCondLst>
                            <p:childTnLst>
                              <p:par>
                                <p:cTn id="17" presetID="2" presetClass="entr" presetSubtype="9" fill="hold" grpId="0" nodeType="after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500" fill="hold"/>
                                        <p:tgtEl>
                                          <p:spTgt spid="3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3500"/>
                            </p:stCondLst>
                            <p:childTnLst>
                              <p:par>
                                <p:cTn id="22" presetID="2" presetClass="entr" presetSubtype="3" fill="hold" grpId="0" nodeType="afterEffect">
                                  <p:stCondLst>
                                    <p:cond delay="0"/>
                                  </p:stCondLst>
                                  <p:childTnLst>
                                    <p:set>
                                      <p:cBhvr>
                                        <p:cTn id="23" dur="1" fill="hold">
                                          <p:stCondLst>
                                            <p:cond delay="0"/>
                                          </p:stCondLst>
                                        </p:cTn>
                                        <p:tgtEl>
                                          <p:spTgt spid="30">
                                            <p:txEl>
                                              <p:pRg st="1" end="1"/>
                                            </p:txEl>
                                          </p:spTgt>
                                        </p:tgtEl>
                                        <p:attrNameLst>
                                          <p:attrName>style.visibility</p:attrName>
                                        </p:attrNameLst>
                                      </p:cBhvr>
                                      <p:to>
                                        <p:strVal val="visible"/>
                                      </p:to>
                                    </p:set>
                                    <p:anim calcmode="lin" valueType="num">
                                      <p:cBhvr additive="base">
                                        <p:cTn id="24" dur="500" fill="hold"/>
                                        <p:tgtEl>
                                          <p:spTgt spid="30">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30">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9" fill="hold" grpId="0" nodeType="clickEffect">
                                  <p:stCondLst>
                                    <p:cond delay="0"/>
                                  </p:stCondLst>
                                  <p:childTnLst>
                                    <p:set>
                                      <p:cBhvr>
                                        <p:cTn id="29" dur="1" fill="hold">
                                          <p:stCondLst>
                                            <p:cond delay="0"/>
                                          </p:stCondLst>
                                        </p:cTn>
                                        <p:tgtEl>
                                          <p:spTgt spid="30">
                                            <p:txEl>
                                              <p:pRg st="2" end="2"/>
                                            </p:txEl>
                                          </p:spTgt>
                                        </p:tgtEl>
                                        <p:attrNameLst>
                                          <p:attrName>style.visibility</p:attrName>
                                        </p:attrNameLst>
                                      </p:cBhvr>
                                      <p:to>
                                        <p:strVal val="visible"/>
                                      </p:to>
                                    </p:set>
                                    <p:anim calcmode="lin" valueType="num">
                                      <p:cBhvr additive="base">
                                        <p:cTn id="30" dur="500" fill="hold"/>
                                        <p:tgtEl>
                                          <p:spTgt spid="30">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0">
                                            <p:txEl>
                                              <p:pRg st="2" end="2"/>
                                            </p:txEl>
                                          </p:spTgt>
                                        </p:tgtEl>
                                        <p:attrNameLst>
                                          <p:attrName>ppt_y</p:attrName>
                                        </p:attrNameLst>
                                      </p:cBhvr>
                                      <p:tavLst>
                                        <p:tav tm="0">
                                          <p:val>
                                            <p:strVal val="0-#ppt_h/2"/>
                                          </p:val>
                                        </p:tav>
                                        <p:tav tm="100000">
                                          <p:val>
                                            <p:strVal val="#ppt_y"/>
                                          </p:val>
                                        </p:tav>
                                      </p:tavLst>
                                    </p:anim>
                                  </p:childTnLst>
                                </p:cTn>
                              </p:par>
                            </p:childTnLst>
                          </p:cTn>
                        </p:par>
                        <p:par>
                          <p:cTn id="32" fill="hold">
                            <p:stCondLst>
                              <p:cond delay="500"/>
                            </p:stCondLst>
                            <p:childTnLst>
                              <p:par>
                                <p:cTn id="33" presetID="2" presetClass="entr" presetSubtype="2" fill="hold" grpId="0" nodeType="afterEffect">
                                  <p:stCondLst>
                                    <p:cond delay="0"/>
                                  </p:stCondLst>
                                  <p:childTnLst>
                                    <p:set>
                                      <p:cBhvr>
                                        <p:cTn id="34" dur="1" fill="hold">
                                          <p:stCondLst>
                                            <p:cond delay="0"/>
                                          </p:stCondLst>
                                        </p:cTn>
                                        <p:tgtEl>
                                          <p:spTgt spid="30">
                                            <p:txEl>
                                              <p:pRg st="3" end="3"/>
                                            </p:txEl>
                                          </p:spTgt>
                                        </p:tgtEl>
                                        <p:attrNameLst>
                                          <p:attrName>style.visibility</p:attrName>
                                        </p:attrNameLst>
                                      </p:cBhvr>
                                      <p:to>
                                        <p:strVal val="visible"/>
                                      </p:to>
                                    </p:set>
                                    <p:anim calcmode="lin" valueType="num">
                                      <p:cBhvr additive="base">
                                        <p:cTn id="35" dur="500" fill="hold"/>
                                        <p:tgtEl>
                                          <p:spTgt spid="30">
                                            <p:txEl>
                                              <p:pRg st="3" end="3"/>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0">
                                            <p:txEl>
                                              <p:pRg st="3" end="3"/>
                                            </p:txEl>
                                          </p:spTgt>
                                        </p:tgtEl>
                                        <p:attrNameLst>
                                          <p:attrName>ppt_y</p:attrName>
                                        </p:attrNameLst>
                                      </p:cBhvr>
                                      <p:tavLst>
                                        <p:tav tm="0">
                                          <p:val>
                                            <p:strVal val="#ppt_y"/>
                                          </p:val>
                                        </p:tav>
                                        <p:tav tm="100000">
                                          <p:val>
                                            <p:strVal val="#ppt_y"/>
                                          </p:val>
                                        </p:tav>
                                      </p:tavLst>
                                    </p:anim>
                                  </p:childTnLst>
                                </p:cTn>
                              </p:par>
                            </p:childTnLst>
                          </p:cTn>
                        </p:par>
                        <p:par>
                          <p:cTn id="37" fill="hold">
                            <p:stCondLst>
                              <p:cond delay="1000"/>
                            </p:stCondLst>
                            <p:childTnLst>
                              <p:par>
                                <p:cTn id="38" presetID="2" presetClass="entr" presetSubtype="8" fill="hold" grpId="0" nodeType="afterEffect">
                                  <p:stCondLst>
                                    <p:cond delay="0"/>
                                  </p:stCondLst>
                                  <p:childTnLst>
                                    <p:set>
                                      <p:cBhvr>
                                        <p:cTn id="39" dur="1" fill="hold">
                                          <p:stCondLst>
                                            <p:cond delay="0"/>
                                          </p:stCondLst>
                                        </p:cTn>
                                        <p:tgtEl>
                                          <p:spTgt spid="30">
                                            <p:txEl>
                                              <p:pRg st="4" end="4"/>
                                            </p:txEl>
                                          </p:spTgt>
                                        </p:tgtEl>
                                        <p:attrNameLst>
                                          <p:attrName>style.visibility</p:attrName>
                                        </p:attrNameLst>
                                      </p:cBhvr>
                                      <p:to>
                                        <p:strVal val="visible"/>
                                      </p:to>
                                    </p:set>
                                    <p:anim calcmode="lin" valueType="num">
                                      <p:cBhvr additive="base">
                                        <p:cTn id="40" dur="500" fill="hold"/>
                                        <p:tgtEl>
                                          <p:spTgt spid="30">
                                            <p:txEl>
                                              <p:pRg st="4" end="4"/>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30">
                                            <p:txEl>
                                              <p:pRg st="4" end="4"/>
                                            </p:txEl>
                                          </p:spTgt>
                                        </p:tgtEl>
                                        <p:attrNameLst>
                                          <p:attrName>ppt_y</p:attrName>
                                        </p:attrNameLst>
                                      </p:cBhvr>
                                      <p:tavLst>
                                        <p:tav tm="0">
                                          <p:val>
                                            <p:strVal val="#ppt_y"/>
                                          </p:val>
                                        </p:tav>
                                        <p:tav tm="100000">
                                          <p:val>
                                            <p:strVal val="#ppt_y"/>
                                          </p:val>
                                        </p:tav>
                                      </p:tavLst>
                                    </p:anim>
                                  </p:childTnLst>
                                </p:cTn>
                              </p:par>
                            </p:childTnLst>
                          </p:cTn>
                        </p:par>
                        <p:par>
                          <p:cTn id="42" fill="hold">
                            <p:stCondLst>
                              <p:cond delay="1500"/>
                            </p:stCondLst>
                            <p:childTnLst>
                              <p:par>
                                <p:cTn id="43" presetID="2" presetClass="entr" presetSubtype="9" fill="hold" grpId="0" nodeType="afterEffect">
                                  <p:stCondLst>
                                    <p:cond delay="0"/>
                                  </p:stCondLst>
                                  <p:childTnLst>
                                    <p:set>
                                      <p:cBhvr>
                                        <p:cTn id="44" dur="1" fill="hold">
                                          <p:stCondLst>
                                            <p:cond delay="0"/>
                                          </p:stCondLst>
                                        </p:cTn>
                                        <p:tgtEl>
                                          <p:spTgt spid="30">
                                            <p:txEl>
                                              <p:pRg st="5" end="5"/>
                                            </p:txEl>
                                          </p:spTgt>
                                        </p:tgtEl>
                                        <p:attrNameLst>
                                          <p:attrName>style.visibility</p:attrName>
                                        </p:attrNameLst>
                                      </p:cBhvr>
                                      <p:to>
                                        <p:strVal val="visible"/>
                                      </p:to>
                                    </p:set>
                                    <p:anim calcmode="lin" valueType="num">
                                      <p:cBhvr additive="base">
                                        <p:cTn id="45" dur="500" fill="hold"/>
                                        <p:tgtEl>
                                          <p:spTgt spid="30">
                                            <p:txEl>
                                              <p:pRg st="5" end="5"/>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30">
                                            <p:txEl>
                                              <p:pRg st="5" end="5"/>
                                            </p:txEl>
                                          </p:spTgt>
                                        </p:tgtEl>
                                        <p:attrNameLst>
                                          <p:attrName>ppt_y</p:attrName>
                                        </p:attrNameLst>
                                      </p:cBhvr>
                                      <p:tavLst>
                                        <p:tav tm="0">
                                          <p:val>
                                            <p:strVal val="0-#ppt_h/2"/>
                                          </p:val>
                                        </p:tav>
                                        <p:tav tm="100000">
                                          <p:val>
                                            <p:strVal val="#ppt_y"/>
                                          </p:val>
                                        </p:tav>
                                      </p:tavLst>
                                    </p:anim>
                                  </p:childTnLst>
                                </p:cTn>
                              </p:par>
                              <p:par>
                                <p:cTn id="47" presetID="2" presetClass="entr" presetSubtype="3" fill="hold" grpId="0" nodeType="withEffect">
                                  <p:stCondLst>
                                    <p:cond delay="0"/>
                                  </p:stCondLst>
                                  <p:childTnLst>
                                    <p:set>
                                      <p:cBhvr>
                                        <p:cTn id="48" dur="1" fill="hold">
                                          <p:stCondLst>
                                            <p:cond delay="0"/>
                                          </p:stCondLst>
                                        </p:cTn>
                                        <p:tgtEl>
                                          <p:spTgt spid="30">
                                            <p:txEl>
                                              <p:pRg st="6" end="6"/>
                                            </p:txEl>
                                          </p:spTgt>
                                        </p:tgtEl>
                                        <p:attrNameLst>
                                          <p:attrName>style.visibility</p:attrName>
                                        </p:attrNameLst>
                                      </p:cBhvr>
                                      <p:to>
                                        <p:strVal val="visible"/>
                                      </p:to>
                                    </p:set>
                                    <p:anim calcmode="lin" valueType="num">
                                      <p:cBhvr additive="base">
                                        <p:cTn id="49" dur="500" fill="hold"/>
                                        <p:tgtEl>
                                          <p:spTgt spid="30">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0">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P spid="30"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4409" y="1691211"/>
            <a:ext cx="12187591" cy="44819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Swing</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组件</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3.</a:t>
              </a:r>
              <a:r>
                <a:rPr lang="zh-CN" altLang="en-US" sz="2400" b="1" dirty="0">
                  <a:solidFill>
                    <a:schemeClr val="tx1"/>
                  </a:solidFill>
                  <a:latin typeface="仿宋" panose="02010609060101010101" pitchFamily="49" charset="-122"/>
                  <a:ea typeface="仿宋" panose="02010609060101010101" pitchFamily="49" charset="-122"/>
                </a:rPr>
                <a:t>常用组件</a:t>
              </a: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29" name="Rectangle 1">
            <a:extLst>
              <a:ext uri="{FF2B5EF4-FFF2-40B4-BE49-F238E27FC236}">
                <a16:creationId xmlns:a16="http://schemas.microsoft.com/office/drawing/2014/main" id="{22FD6AF0-6613-420C-8563-BCF1A00EA8C0}"/>
              </a:ext>
            </a:extLst>
          </p:cNvPr>
          <p:cNvSpPr>
            <a:spLocks noChangeArrowheads="1"/>
          </p:cNvSpPr>
          <p:nvPr/>
        </p:nvSpPr>
        <p:spPr bwMode="auto">
          <a:xfrm>
            <a:off x="935954" y="1838775"/>
            <a:ext cx="10151499" cy="4299243"/>
          </a:xfrm>
          <a:prstGeom prst="rect">
            <a:avLst/>
          </a:prstGeom>
          <a:noFill/>
          <a:ln w="9525">
            <a:noFill/>
            <a:miter lim="800000"/>
            <a:headEnd/>
            <a:tailEnd/>
          </a:ln>
          <a:effectLst/>
        </p:spPr>
        <p:txBody>
          <a:bodyPr vert="horz" wrap="square" lIns="269728" tIns="45709" rIns="91419" bIns="0" numCol="1" anchor="ctr" anchorCtr="0" compatLnSpc="1">
            <a:prstTxWarp prst="textNoShape">
              <a:avLst/>
            </a:prstTxWarp>
            <a:spAutoFit/>
          </a:bodyPr>
          <a:lstStyle/>
          <a:p>
            <a:pPr indent="269821" defTabSz="914217" fontAlgn="base">
              <a:lnSpc>
                <a:spcPct val="130000"/>
              </a:lnSpc>
              <a:spcBef>
                <a:spcPct val="0"/>
              </a:spcBef>
              <a:spcAft>
                <a:spcPct val="0"/>
              </a:spcAft>
            </a:pPr>
            <a:r>
              <a:rPr lang="zh-CN" altLang="en-US" sz="2400" b="1" dirty="0">
                <a:latin typeface="仿宋" panose="02010609060101010101" pitchFamily="49" charset="-122"/>
                <a:ea typeface="仿宋" panose="02010609060101010101" pitchFamily="49" charset="-122"/>
                <a:cs typeface="Times New Roman" pitchFamily="18" charset="0"/>
              </a:rPr>
              <a:t>（</a:t>
            </a:r>
            <a:r>
              <a:rPr lang="en-US" altLang="zh-CN" sz="2400" b="1" dirty="0">
                <a:latin typeface="仿宋" panose="02010609060101010101" pitchFamily="49" charset="-122"/>
                <a:ea typeface="仿宋" panose="02010609060101010101" pitchFamily="49" charset="-122"/>
                <a:cs typeface="Times New Roman" pitchFamily="18" charset="0"/>
              </a:rPr>
              <a:t>4</a:t>
            </a:r>
            <a:r>
              <a:rPr lang="zh-CN" altLang="en-US" sz="2400" b="1" dirty="0">
                <a:latin typeface="仿宋" panose="02010609060101010101" pitchFamily="49" charset="-122"/>
                <a:ea typeface="仿宋" panose="02010609060101010101" pitchFamily="49" charset="-122"/>
                <a:cs typeface="Times New Roman" pitchFamily="18" charset="0"/>
              </a:rPr>
              <a:t>） </a:t>
            </a:r>
            <a:r>
              <a:rPr lang="en-US" altLang="zh-CN" sz="2400" b="1" dirty="0" err="1">
                <a:latin typeface="仿宋" panose="02010609060101010101" pitchFamily="49" charset="-122"/>
                <a:ea typeface="仿宋" panose="02010609060101010101" pitchFamily="49" charset="-122"/>
                <a:cs typeface="Times New Roman" pitchFamily="18" charset="0"/>
              </a:rPr>
              <a:t>JLabel</a:t>
            </a:r>
            <a:r>
              <a:rPr lang="zh-CN" altLang="en-US" sz="2400" b="1" dirty="0">
                <a:latin typeface="仿宋" panose="02010609060101010101" pitchFamily="49" charset="-122"/>
                <a:ea typeface="仿宋" panose="02010609060101010101" pitchFamily="49" charset="-122"/>
                <a:cs typeface="Times New Roman" pitchFamily="18" charset="0"/>
              </a:rPr>
              <a:t>标签</a:t>
            </a:r>
            <a:endParaRPr lang="en-US" altLang="zh-CN" sz="2400" b="1" dirty="0">
              <a:latin typeface="仿宋" panose="02010609060101010101" pitchFamily="49" charset="-122"/>
              <a:ea typeface="仿宋" panose="02010609060101010101" pitchFamily="49" charset="-122"/>
              <a:cs typeface="Times New Roman" pitchFamily="18" charset="0"/>
            </a:endParaRPr>
          </a:p>
          <a:p>
            <a:pPr indent="984053" defTabSz="914217" fontAlgn="base">
              <a:lnSpc>
                <a:spcPct val="130000"/>
              </a:lnSpc>
              <a:spcBef>
                <a:spcPct val="0"/>
              </a:spcBef>
              <a:spcAft>
                <a:spcPct val="0"/>
              </a:spcAft>
            </a:pPr>
            <a:r>
              <a:rPr lang="en-US" altLang="zh-CN" sz="2400" b="1" dirty="0" err="1">
                <a:latin typeface="仿宋" panose="02010609060101010101" pitchFamily="49" charset="-122"/>
                <a:ea typeface="仿宋" panose="02010609060101010101" pitchFamily="49" charset="-122"/>
                <a:cs typeface="Times New Roman" pitchFamily="18" charset="0"/>
              </a:rPr>
              <a:t>JLabel</a:t>
            </a:r>
            <a:r>
              <a:rPr lang="zh-CN" altLang="en-US" sz="2400" b="1" dirty="0">
                <a:latin typeface="仿宋" panose="02010609060101010101" pitchFamily="49" charset="-122"/>
                <a:ea typeface="仿宋" panose="02010609060101010101" pitchFamily="49" charset="-122"/>
                <a:cs typeface="Times New Roman" pitchFamily="18" charset="0"/>
              </a:rPr>
              <a:t>类用于创建显示短文本字符串或图像的标签</a:t>
            </a:r>
          </a:p>
          <a:p>
            <a:pPr indent="269821" defTabSz="914217" fontAlgn="base">
              <a:lnSpc>
                <a:spcPct val="130000"/>
              </a:lnSpc>
              <a:spcBef>
                <a:spcPct val="0"/>
              </a:spcBef>
              <a:spcAft>
                <a:spcPct val="0"/>
              </a:spcAft>
            </a:pPr>
            <a:r>
              <a:rPr lang="zh-CN" altLang="en-US" sz="2400" b="1" dirty="0">
                <a:latin typeface="仿宋" panose="02010609060101010101" pitchFamily="49" charset="-122"/>
                <a:ea typeface="仿宋" panose="02010609060101010101" pitchFamily="49" charset="-122"/>
                <a:cs typeface="Times New Roman" pitchFamily="18" charset="0"/>
              </a:rPr>
              <a:t>构造方法：</a:t>
            </a:r>
          </a:p>
          <a:p>
            <a:pPr indent="984053" defTabSz="914217" fontAlgn="base">
              <a:lnSpc>
                <a:spcPct val="130000"/>
              </a:lnSpc>
              <a:spcBef>
                <a:spcPct val="0"/>
              </a:spcBef>
              <a:spcAft>
                <a:spcPct val="0"/>
              </a:spcAft>
            </a:pPr>
            <a:r>
              <a:rPr lang="en-US" altLang="zh-CN" sz="2400" b="1" dirty="0" err="1">
                <a:latin typeface="仿宋" panose="02010609060101010101" pitchFamily="49" charset="-122"/>
                <a:ea typeface="仿宋" panose="02010609060101010101" pitchFamily="49" charset="-122"/>
                <a:cs typeface="Times New Roman" pitchFamily="18" charset="0"/>
              </a:rPr>
              <a:t>JLabel</a:t>
            </a:r>
            <a:r>
              <a:rPr lang="en-US" altLang="zh-CN" sz="2400" b="1" dirty="0">
                <a:latin typeface="仿宋" panose="02010609060101010101" pitchFamily="49" charset="-122"/>
                <a:ea typeface="仿宋" panose="02010609060101010101" pitchFamily="49" charset="-122"/>
                <a:cs typeface="Times New Roman" pitchFamily="18" charset="0"/>
              </a:rPr>
              <a:t>()</a:t>
            </a:r>
          </a:p>
          <a:p>
            <a:pPr indent="984053" defTabSz="914217" fontAlgn="base">
              <a:lnSpc>
                <a:spcPct val="130000"/>
              </a:lnSpc>
              <a:spcBef>
                <a:spcPct val="0"/>
              </a:spcBef>
              <a:spcAft>
                <a:spcPct val="0"/>
              </a:spcAft>
            </a:pPr>
            <a:r>
              <a:rPr lang="en-US" altLang="zh-CN" sz="2400" b="1" dirty="0" err="1">
                <a:latin typeface="仿宋" panose="02010609060101010101" pitchFamily="49" charset="-122"/>
                <a:ea typeface="仿宋" panose="02010609060101010101" pitchFamily="49" charset="-122"/>
                <a:cs typeface="Times New Roman" pitchFamily="18" charset="0"/>
              </a:rPr>
              <a:t>JLabel</a:t>
            </a:r>
            <a:r>
              <a:rPr lang="en-US" altLang="zh-CN" sz="2400" b="1" dirty="0">
                <a:latin typeface="仿宋" panose="02010609060101010101" pitchFamily="49" charset="-122"/>
                <a:ea typeface="仿宋" panose="02010609060101010101" pitchFamily="49" charset="-122"/>
                <a:cs typeface="Times New Roman" pitchFamily="18" charset="0"/>
              </a:rPr>
              <a:t>(String text)</a:t>
            </a:r>
          </a:p>
          <a:p>
            <a:pPr indent="984053" defTabSz="914217" fontAlgn="base">
              <a:lnSpc>
                <a:spcPct val="130000"/>
              </a:lnSpc>
              <a:spcBef>
                <a:spcPct val="0"/>
              </a:spcBef>
              <a:spcAft>
                <a:spcPct val="0"/>
              </a:spcAft>
            </a:pPr>
            <a:r>
              <a:rPr lang="en-US" altLang="zh-CN" sz="2400" b="1" dirty="0" err="1">
                <a:latin typeface="仿宋" panose="02010609060101010101" pitchFamily="49" charset="-122"/>
                <a:ea typeface="仿宋" panose="02010609060101010101" pitchFamily="49" charset="-122"/>
                <a:cs typeface="Times New Roman" pitchFamily="18" charset="0"/>
              </a:rPr>
              <a:t>JLabel</a:t>
            </a:r>
            <a:r>
              <a:rPr lang="en-US" altLang="zh-CN" sz="2400" b="1" dirty="0">
                <a:latin typeface="仿宋" panose="02010609060101010101" pitchFamily="49" charset="-122"/>
                <a:ea typeface="仿宋" panose="02010609060101010101" pitchFamily="49" charset="-122"/>
                <a:cs typeface="Times New Roman" pitchFamily="18" charset="0"/>
              </a:rPr>
              <a:t>(String </a:t>
            </a:r>
            <a:r>
              <a:rPr lang="en-US" altLang="zh-CN" sz="2400" b="1" dirty="0" err="1">
                <a:latin typeface="仿宋" panose="02010609060101010101" pitchFamily="49" charset="-122"/>
                <a:ea typeface="仿宋" panose="02010609060101010101" pitchFamily="49" charset="-122"/>
                <a:cs typeface="Times New Roman" pitchFamily="18" charset="0"/>
              </a:rPr>
              <a:t>text,Icon</a:t>
            </a:r>
            <a:r>
              <a:rPr lang="en-US" altLang="zh-CN" sz="2400" b="1" dirty="0">
                <a:latin typeface="仿宋" panose="02010609060101010101" pitchFamily="49" charset="-122"/>
                <a:ea typeface="仿宋" panose="02010609060101010101" pitchFamily="49" charset="-122"/>
                <a:cs typeface="Times New Roman" pitchFamily="18" charset="0"/>
              </a:rPr>
              <a:t> </a:t>
            </a:r>
            <a:r>
              <a:rPr lang="en-US" altLang="zh-CN" sz="2400" b="1" dirty="0" err="1">
                <a:latin typeface="仿宋" panose="02010609060101010101" pitchFamily="49" charset="-122"/>
                <a:ea typeface="仿宋" panose="02010609060101010101" pitchFamily="49" charset="-122"/>
                <a:cs typeface="Times New Roman" pitchFamily="18" charset="0"/>
              </a:rPr>
              <a:t>icon,int</a:t>
            </a:r>
            <a:r>
              <a:rPr lang="en-US" altLang="zh-CN" sz="2400" b="1" dirty="0">
                <a:latin typeface="仿宋" panose="02010609060101010101" pitchFamily="49" charset="-122"/>
                <a:ea typeface="仿宋" panose="02010609060101010101" pitchFamily="49" charset="-122"/>
                <a:cs typeface="Times New Roman" pitchFamily="18" charset="0"/>
              </a:rPr>
              <a:t> </a:t>
            </a:r>
            <a:r>
              <a:rPr lang="en-US" altLang="zh-CN" sz="2400" b="1" dirty="0" err="1">
                <a:latin typeface="仿宋" panose="02010609060101010101" pitchFamily="49" charset="-122"/>
                <a:ea typeface="仿宋" panose="02010609060101010101" pitchFamily="49" charset="-122"/>
                <a:cs typeface="Times New Roman" pitchFamily="18" charset="0"/>
              </a:rPr>
              <a:t>horizontalAlignment</a:t>
            </a:r>
            <a:r>
              <a:rPr lang="en-US" altLang="zh-CN" sz="2400" b="1" dirty="0">
                <a:latin typeface="仿宋" panose="02010609060101010101" pitchFamily="49" charset="-122"/>
                <a:ea typeface="仿宋" panose="02010609060101010101" pitchFamily="49" charset="-122"/>
                <a:cs typeface="Times New Roman" pitchFamily="18" charset="0"/>
              </a:rPr>
              <a:t>)</a:t>
            </a:r>
          </a:p>
          <a:p>
            <a:pPr indent="269821" defTabSz="914217" fontAlgn="base">
              <a:lnSpc>
                <a:spcPct val="130000"/>
              </a:lnSpc>
              <a:spcBef>
                <a:spcPct val="0"/>
              </a:spcBef>
              <a:spcAft>
                <a:spcPct val="0"/>
              </a:spcAft>
            </a:pPr>
            <a:r>
              <a:rPr lang="zh-CN" altLang="en-US" sz="2400" b="1" dirty="0">
                <a:latin typeface="仿宋" panose="02010609060101010101" pitchFamily="49" charset="-122"/>
                <a:ea typeface="仿宋" panose="02010609060101010101" pitchFamily="49" charset="-122"/>
                <a:cs typeface="Times New Roman" pitchFamily="18" charset="0"/>
              </a:rPr>
              <a:t>第一个构造方法用于创建无文本的标签，需要时可以重设标签文本</a:t>
            </a:r>
          </a:p>
          <a:p>
            <a:pPr indent="269821" defTabSz="914217" fontAlgn="base">
              <a:lnSpc>
                <a:spcPct val="130000"/>
              </a:lnSpc>
              <a:spcBef>
                <a:spcPct val="0"/>
              </a:spcBef>
              <a:spcAft>
                <a:spcPct val="0"/>
              </a:spcAft>
            </a:pPr>
            <a:r>
              <a:rPr lang="zh-CN" altLang="en-US" sz="2400" b="1" dirty="0">
                <a:latin typeface="仿宋" panose="02010609060101010101" pitchFamily="49" charset="-122"/>
                <a:ea typeface="仿宋" panose="02010609060101010101" pitchFamily="49" charset="-122"/>
                <a:cs typeface="Times New Roman" pitchFamily="18" charset="0"/>
              </a:rPr>
              <a:t>第二个构造方法用于创建具有指定文本的标签</a:t>
            </a:r>
          </a:p>
          <a:p>
            <a:pPr indent="269821" defTabSz="914217" fontAlgn="base">
              <a:lnSpc>
                <a:spcPct val="130000"/>
              </a:lnSpc>
              <a:spcBef>
                <a:spcPct val="0"/>
              </a:spcBef>
              <a:spcAft>
                <a:spcPct val="0"/>
              </a:spcAft>
            </a:pPr>
            <a:r>
              <a:rPr lang="zh-CN" altLang="en-US" sz="2400" b="1" dirty="0">
                <a:latin typeface="仿宋" panose="02010609060101010101" pitchFamily="49" charset="-122"/>
                <a:ea typeface="仿宋" panose="02010609060101010101" pitchFamily="49" charset="-122"/>
                <a:cs typeface="Times New Roman" pitchFamily="18" charset="0"/>
              </a:rPr>
              <a:t>第三个构造方法用于创建具有指定文本、图像和水平对齐方式的标签。</a:t>
            </a:r>
          </a:p>
        </p:txBody>
      </p:sp>
    </p:spTree>
    <p:extLst>
      <p:ext uri="{BB962C8B-B14F-4D97-AF65-F5344CB8AC3E}">
        <p14:creationId xmlns:p14="http://schemas.microsoft.com/office/powerpoint/2010/main" val="26712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childTnLst>
                          </p:cTn>
                        </p:par>
                        <p:par>
                          <p:cTn id="16" fill="hold">
                            <p:stCondLst>
                              <p:cond delay="3000"/>
                            </p:stCondLst>
                            <p:childTnLst>
                              <p:par>
                                <p:cTn id="17" presetID="2" presetClass="entr" presetSubtype="9" fill="hold" grpId="0" nodeType="afterEffect">
                                  <p:stCondLst>
                                    <p:cond delay="0"/>
                                  </p:stCondLst>
                                  <p:childTnLst>
                                    <p:set>
                                      <p:cBhvr>
                                        <p:cTn id="18" dur="1" fill="hold">
                                          <p:stCondLst>
                                            <p:cond delay="0"/>
                                          </p:stCondLst>
                                        </p:cTn>
                                        <p:tgtEl>
                                          <p:spTgt spid="29">
                                            <p:txEl>
                                              <p:pRg st="0" end="0"/>
                                            </p:txEl>
                                          </p:spTgt>
                                        </p:tgtEl>
                                        <p:attrNameLst>
                                          <p:attrName>style.visibility</p:attrName>
                                        </p:attrNameLst>
                                      </p:cBhvr>
                                      <p:to>
                                        <p:strVal val="visible"/>
                                      </p:to>
                                    </p:set>
                                    <p:anim calcmode="lin" valueType="num">
                                      <p:cBhvr additive="base">
                                        <p:cTn id="19"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3500"/>
                            </p:stCondLst>
                            <p:childTnLst>
                              <p:par>
                                <p:cTn id="22" presetID="2" presetClass="entr" presetSubtype="9" fill="hold" grpId="0" nodeType="afterEffect">
                                  <p:stCondLst>
                                    <p:cond delay="0"/>
                                  </p:stCondLst>
                                  <p:childTnLst>
                                    <p:set>
                                      <p:cBhvr>
                                        <p:cTn id="23" dur="1" fill="hold">
                                          <p:stCondLst>
                                            <p:cond delay="0"/>
                                          </p:stCondLst>
                                        </p:cTn>
                                        <p:tgtEl>
                                          <p:spTgt spid="29">
                                            <p:txEl>
                                              <p:pRg st="1" end="1"/>
                                            </p:txEl>
                                          </p:spTgt>
                                        </p:tgtEl>
                                        <p:attrNameLst>
                                          <p:attrName>style.visibility</p:attrName>
                                        </p:attrNameLst>
                                      </p:cBhvr>
                                      <p:to>
                                        <p:strVal val="visible"/>
                                      </p:to>
                                    </p:set>
                                    <p:anim calcmode="lin" valueType="num">
                                      <p:cBhvr additive="base">
                                        <p:cTn id="24" dur="500" fill="hold"/>
                                        <p:tgtEl>
                                          <p:spTgt spid="29">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9" fill="hold" grpId="0" nodeType="clickEffect">
                                  <p:stCondLst>
                                    <p:cond delay="0"/>
                                  </p:stCondLst>
                                  <p:childTnLst>
                                    <p:set>
                                      <p:cBhvr>
                                        <p:cTn id="29" dur="1" fill="hold">
                                          <p:stCondLst>
                                            <p:cond delay="0"/>
                                          </p:stCondLst>
                                        </p:cTn>
                                        <p:tgtEl>
                                          <p:spTgt spid="29">
                                            <p:txEl>
                                              <p:pRg st="2" end="2"/>
                                            </p:txEl>
                                          </p:spTgt>
                                        </p:tgtEl>
                                        <p:attrNameLst>
                                          <p:attrName>style.visibility</p:attrName>
                                        </p:attrNameLst>
                                      </p:cBhvr>
                                      <p:to>
                                        <p:strVal val="visible"/>
                                      </p:to>
                                    </p:set>
                                    <p:anim calcmode="lin" valueType="num">
                                      <p:cBhvr additive="base">
                                        <p:cTn id="30" dur="500" fill="hold"/>
                                        <p:tgtEl>
                                          <p:spTgt spid="29">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9">
                                            <p:txEl>
                                              <p:pRg st="2" end="2"/>
                                            </p:txEl>
                                          </p:spTgt>
                                        </p:tgtEl>
                                        <p:attrNameLst>
                                          <p:attrName>ppt_y</p:attrName>
                                        </p:attrNameLst>
                                      </p:cBhvr>
                                      <p:tavLst>
                                        <p:tav tm="0">
                                          <p:val>
                                            <p:strVal val="0-#ppt_h/2"/>
                                          </p:val>
                                        </p:tav>
                                        <p:tav tm="100000">
                                          <p:val>
                                            <p:strVal val="#ppt_y"/>
                                          </p:val>
                                        </p:tav>
                                      </p:tavLst>
                                    </p:anim>
                                  </p:childTnLst>
                                </p:cTn>
                              </p:par>
                            </p:childTnLst>
                          </p:cTn>
                        </p:par>
                        <p:par>
                          <p:cTn id="32" fill="hold">
                            <p:stCondLst>
                              <p:cond delay="500"/>
                            </p:stCondLst>
                            <p:childTnLst>
                              <p:par>
                                <p:cTn id="33" presetID="31" presetClass="entr" presetSubtype="0" fill="hold" grpId="0" nodeType="afterEffect">
                                  <p:stCondLst>
                                    <p:cond delay="0"/>
                                  </p:stCondLst>
                                  <p:childTnLst>
                                    <p:set>
                                      <p:cBhvr>
                                        <p:cTn id="34" dur="1" fill="hold">
                                          <p:stCondLst>
                                            <p:cond delay="0"/>
                                          </p:stCondLst>
                                        </p:cTn>
                                        <p:tgtEl>
                                          <p:spTgt spid="29">
                                            <p:txEl>
                                              <p:pRg st="3" end="3"/>
                                            </p:txEl>
                                          </p:spTgt>
                                        </p:tgtEl>
                                        <p:attrNameLst>
                                          <p:attrName>style.visibility</p:attrName>
                                        </p:attrNameLst>
                                      </p:cBhvr>
                                      <p:to>
                                        <p:strVal val="visible"/>
                                      </p:to>
                                    </p:set>
                                    <p:anim calcmode="lin" valueType="num">
                                      <p:cBhvr>
                                        <p:cTn id="35" dur="1000" fill="hold"/>
                                        <p:tgtEl>
                                          <p:spTgt spid="29">
                                            <p:txEl>
                                              <p:pRg st="3" end="3"/>
                                            </p:txEl>
                                          </p:spTgt>
                                        </p:tgtEl>
                                        <p:attrNameLst>
                                          <p:attrName>ppt_w</p:attrName>
                                        </p:attrNameLst>
                                      </p:cBhvr>
                                      <p:tavLst>
                                        <p:tav tm="0">
                                          <p:val>
                                            <p:fltVal val="0"/>
                                          </p:val>
                                        </p:tav>
                                        <p:tav tm="100000">
                                          <p:val>
                                            <p:strVal val="#ppt_w"/>
                                          </p:val>
                                        </p:tav>
                                      </p:tavLst>
                                    </p:anim>
                                    <p:anim calcmode="lin" valueType="num">
                                      <p:cBhvr>
                                        <p:cTn id="36" dur="1000" fill="hold"/>
                                        <p:tgtEl>
                                          <p:spTgt spid="29">
                                            <p:txEl>
                                              <p:pRg st="3" end="3"/>
                                            </p:txEl>
                                          </p:spTgt>
                                        </p:tgtEl>
                                        <p:attrNameLst>
                                          <p:attrName>ppt_h</p:attrName>
                                        </p:attrNameLst>
                                      </p:cBhvr>
                                      <p:tavLst>
                                        <p:tav tm="0">
                                          <p:val>
                                            <p:fltVal val="0"/>
                                          </p:val>
                                        </p:tav>
                                        <p:tav tm="100000">
                                          <p:val>
                                            <p:strVal val="#ppt_h"/>
                                          </p:val>
                                        </p:tav>
                                      </p:tavLst>
                                    </p:anim>
                                    <p:anim calcmode="lin" valueType="num">
                                      <p:cBhvr>
                                        <p:cTn id="37" dur="1000" fill="hold"/>
                                        <p:tgtEl>
                                          <p:spTgt spid="29">
                                            <p:txEl>
                                              <p:pRg st="3" end="3"/>
                                            </p:txEl>
                                          </p:spTgt>
                                        </p:tgtEl>
                                        <p:attrNameLst>
                                          <p:attrName>style.rotation</p:attrName>
                                        </p:attrNameLst>
                                      </p:cBhvr>
                                      <p:tavLst>
                                        <p:tav tm="0">
                                          <p:val>
                                            <p:fltVal val="90"/>
                                          </p:val>
                                        </p:tav>
                                        <p:tav tm="100000">
                                          <p:val>
                                            <p:fltVal val="0"/>
                                          </p:val>
                                        </p:tav>
                                      </p:tavLst>
                                    </p:anim>
                                    <p:animEffect transition="in" filter="fade">
                                      <p:cBhvr>
                                        <p:cTn id="38" dur="1000"/>
                                        <p:tgtEl>
                                          <p:spTgt spid="29">
                                            <p:txEl>
                                              <p:pRg st="3" end="3"/>
                                            </p:txEl>
                                          </p:spTgt>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29">
                                            <p:txEl>
                                              <p:pRg st="4" end="4"/>
                                            </p:txEl>
                                          </p:spTgt>
                                        </p:tgtEl>
                                        <p:attrNameLst>
                                          <p:attrName>style.visibility</p:attrName>
                                        </p:attrNameLst>
                                      </p:cBhvr>
                                      <p:to>
                                        <p:strVal val="visible"/>
                                      </p:to>
                                    </p:set>
                                    <p:anim calcmode="lin" valueType="num">
                                      <p:cBhvr>
                                        <p:cTn id="41" dur="1000" fill="hold"/>
                                        <p:tgtEl>
                                          <p:spTgt spid="29">
                                            <p:txEl>
                                              <p:pRg st="4" end="4"/>
                                            </p:txEl>
                                          </p:spTgt>
                                        </p:tgtEl>
                                        <p:attrNameLst>
                                          <p:attrName>ppt_w</p:attrName>
                                        </p:attrNameLst>
                                      </p:cBhvr>
                                      <p:tavLst>
                                        <p:tav tm="0">
                                          <p:val>
                                            <p:fltVal val="0"/>
                                          </p:val>
                                        </p:tav>
                                        <p:tav tm="100000">
                                          <p:val>
                                            <p:strVal val="#ppt_w"/>
                                          </p:val>
                                        </p:tav>
                                      </p:tavLst>
                                    </p:anim>
                                    <p:anim calcmode="lin" valueType="num">
                                      <p:cBhvr>
                                        <p:cTn id="42" dur="1000" fill="hold"/>
                                        <p:tgtEl>
                                          <p:spTgt spid="29">
                                            <p:txEl>
                                              <p:pRg st="4" end="4"/>
                                            </p:txEl>
                                          </p:spTgt>
                                        </p:tgtEl>
                                        <p:attrNameLst>
                                          <p:attrName>ppt_h</p:attrName>
                                        </p:attrNameLst>
                                      </p:cBhvr>
                                      <p:tavLst>
                                        <p:tav tm="0">
                                          <p:val>
                                            <p:fltVal val="0"/>
                                          </p:val>
                                        </p:tav>
                                        <p:tav tm="100000">
                                          <p:val>
                                            <p:strVal val="#ppt_h"/>
                                          </p:val>
                                        </p:tav>
                                      </p:tavLst>
                                    </p:anim>
                                    <p:anim calcmode="lin" valueType="num">
                                      <p:cBhvr>
                                        <p:cTn id="43" dur="1000" fill="hold"/>
                                        <p:tgtEl>
                                          <p:spTgt spid="29">
                                            <p:txEl>
                                              <p:pRg st="4" end="4"/>
                                            </p:txEl>
                                          </p:spTgt>
                                        </p:tgtEl>
                                        <p:attrNameLst>
                                          <p:attrName>style.rotation</p:attrName>
                                        </p:attrNameLst>
                                      </p:cBhvr>
                                      <p:tavLst>
                                        <p:tav tm="0">
                                          <p:val>
                                            <p:fltVal val="90"/>
                                          </p:val>
                                        </p:tav>
                                        <p:tav tm="100000">
                                          <p:val>
                                            <p:fltVal val="0"/>
                                          </p:val>
                                        </p:tav>
                                      </p:tavLst>
                                    </p:anim>
                                    <p:animEffect transition="in" filter="fade">
                                      <p:cBhvr>
                                        <p:cTn id="44" dur="1000"/>
                                        <p:tgtEl>
                                          <p:spTgt spid="29">
                                            <p:txEl>
                                              <p:pRg st="4" end="4"/>
                                            </p:txEl>
                                          </p:spTgt>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29">
                                            <p:txEl>
                                              <p:pRg st="5" end="5"/>
                                            </p:txEl>
                                          </p:spTgt>
                                        </p:tgtEl>
                                        <p:attrNameLst>
                                          <p:attrName>style.visibility</p:attrName>
                                        </p:attrNameLst>
                                      </p:cBhvr>
                                      <p:to>
                                        <p:strVal val="visible"/>
                                      </p:to>
                                    </p:set>
                                    <p:anim calcmode="lin" valueType="num">
                                      <p:cBhvr>
                                        <p:cTn id="47" dur="1000" fill="hold"/>
                                        <p:tgtEl>
                                          <p:spTgt spid="29">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29">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29">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29">
                                            <p:txEl>
                                              <p:pRg st="5" end="5"/>
                                            </p:txEl>
                                          </p:spTgt>
                                        </p:tgtEl>
                                      </p:cBhvr>
                                    </p:animEffect>
                                  </p:childTnLst>
                                </p:cTn>
                              </p:par>
                            </p:childTnLst>
                          </p:cTn>
                        </p:par>
                        <p:par>
                          <p:cTn id="51" fill="hold">
                            <p:stCondLst>
                              <p:cond delay="1500"/>
                            </p:stCondLst>
                            <p:childTnLst>
                              <p:par>
                                <p:cTn id="52" presetID="2" presetClass="entr" presetSubtype="9" fill="hold" grpId="0" nodeType="afterEffect">
                                  <p:stCondLst>
                                    <p:cond delay="0"/>
                                  </p:stCondLst>
                                  <p:childTnLst>
                                    <p:set>
                                      <p:cBhvr>
                                        <p:cTn id="53" dur="1" fill="hold">
                                          <p:stCondLst>
                                            <p:cond delay="0"/>
                                          </p:stCondLst>
                                        </p:cTn>
                                        <p:tgtEl>
                                          <p:spTgt spid="29">
                                            <p:txEl>
                                              <p:pRg st="6" end="6"/>
                                            </p:txEl>
                                          </p:spTgt>
                                        </p:tgtEl>
                                        <p:attrNameLst>
                                          <p:attrName>style.visibility</p:attrName>
                                        </p:attrNameLst>
                                      </p:cBhvr>
                                      <p:to>
                                        <p:strVal val="visible"/>
                                      </p:to>
                                    </p:set>
                                    <p:anim calcmode="lin" valueType="num">
                                      <p:cBhvr additive="base">
                                        <p:cTn id="54" dur="500" fill="hold"/>
                                        <p:tgtEl>
                                          <p:spTgt spid="29">
                                            <p:txEl>
                                              <p:pRg st="6" end="6"/>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29">
                                            <p:txEl>
                                              <p:pRg st="6" end="6"/>
                                            </p:txEl>
                                          </p:spTgt>
                                        </p:tgtEl>
                                        <p:attrNameLst>
                                          <p:attrName>ppt_y</p:attrName>
                                        </p:attrNameLst>
                                      </p:cBhvr>
                                      <p:tavLst>
                                        <p:tav tm="0">
                                          <p:val>
                                            <p:strVal val="0-#ppt_h/2"/>
                                          </p:val>
                                        </p:tav>
                                        <p:tav tm="100000">
                                          <p:val>
                                            <p:strVal val="#ppt_y"/>
                                          </p:val>
                                        </p:tav>
                                      </p:tavLst>
                                    </p:anim>
                                  </p:childTnLst>
                                </p:cTn>
                              </p:par>
                            </p:childTnLst>
                          </p:cTn>
                        </p:par>
                        <p:par>
                          <p:cTn id="56" fill="hold">
                            <p:stCondLst>
                              <p:cond delay="2000"/>
                            </p:stCondLst>
                            <p:childTnLst>
                              <p:par>
                                <p:cTn id="57" presetID="2" presetClass="entr" presetSubtype="9" fill="hold" grpId="0" nodeType="afterEffect">
                                  <p:stCondLst>
                                    <p:cond delay="0"/>
                                  </p:stCondLst>
                                  <p:childTnLst>
                                    <p:set>
                                      <p:cBhvr>
                                        <p:cTn id="58" dur="1" fill="hold">
                                          <p:stCondLst>
                                            <p:cond delay="0"/>
                                          </p:stCondLst>
                                        </p:cTn>
                                        <p:tgtEl>
                                          <p:spTgt spid="29">
                                            <p:txEl>
                                              <p:pRg st="7" end="7"/>
                                            </p:txEl>
                                          </p:spTgt>
                                        </p:tgtEl>
                                        <p:attrNameLst>
                                          <p:attrName>style.visibility</p:attrName>
                                        </p:attrNameLst>
                                      </p:cBhvr>
                                      <p:to>
                                        <p:strVal val="visible"/>
                                      </p:to>
                                    </p:set>
                                    <p:anim calcmode="lin" valueType="num">
                                      <p:cBhvr additive="base">
                                        <p:cTn id="59" dur="500" fill="hold"/>
                                        <p:tgtEl>
                                          <p:spTgt spid="29">
                                            <p:txEl>
                                              <p:pRg st="7" end="7"/>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9">
                                            <p:txEl>
                                              <p:pRg st="7" end="7"/>
                                            </p:txEl>
                                          </p:spTgt>
                                        </p:tgtEl>
                                        <p:attrNameLst>
                                          <p:attrName>ppt_y</p:attrName>
                                        </p:attrNameLst>
                                      </p:cBhvr>
                                      <p:tavLst>
                                        <p:tav tm="0">
                                          <p:val>
                                            <p:strVal val="0-#ppt_h/2"/>
                                          </p:val>
                                        </p:tav>
                                        <p:tav tm="100000">
                                          <p:val>
                                            <p:strVal val="#ppt_y"/>
                                          </p:val>
                                        </p:tav>
                                      </p:tavLst>
                                    </p:anim>
                                  </p:childTnLst>
                                </p:cTn>
                              </p:par>
                            </p:childTnLst>
                          </p:cTn>
                        </p:par>
                        <p:par>
                          <p:cTn id="61" fill="hold">
                            <p:stCondLst>
                              <p:cond delay="2500"/>
                            </p:stCondLst>
                            <p:childTnLst>
                              <p:par>
                                <p:cTn id="62" presetID="2" presetClass="entr" presetSubtype="9" fill="hold" grpId="0" nodeType="afterEffect">
                                  <p:stCondLst>
                                    <p:cond delay="0"/>
                                  </p:stCondLst>
                                  <p:childTnLst>
                                    <p:set>
                                      <p:cBhvr>
                                        <p:cTn id="63" dur="1" fill="hold">
                                          <p:stCondLst>
                                            <p:cond delay="0"/>
                                          </p:stCondLst>
                                        </p:cTn>
                                        <p:tgtEl>
                                          <p:spTgt spid="29">
                                            <p:txEl>
                                              <p:pRg st="8" end="8"/>
                                            </p:txEl>
                                          </p:spTgt>
                                        </p:tgtEl>
                                        <p:attrNameLst>
                                          <p:attrName>style.visibility</p:attrName>
                                        </p:attrNameLst>
                                      </p:cBhvr>
                                      <p:to>
                                        <p:strVal val="visible"/>
                                      </p:to>
                                    </p:set>
                                    <p:anim calcmode="lin" valueType="num">
                                      <p:cBhvr additive="base">
                                        <p:cTn id="64" dur="500" fill="hold"/>
                                        <p:tgtEl>
                                          <p:spTgt spid="29">
                                            <p:txEl>
                                              <p:pRg st="8" end="8"/>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29">
                                            <p:txEl>
                                              <p:pRg st="8" end="8"/>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P spid="29"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4409" y="1691211"/>
            <a:ext cx="12187591" cy="44819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Swing</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组件</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3.</a:t>
              </a:r>
              <a:r>
                <a:rPr lang="zh-CN" altLang="en-US" sz="2400" b="1" dirty="0">
                  <a:solidFill>
                    <a:schemeClr val="tx1"/>
                  </a:solidFill>
                  <a:latin typeface="仿宋" panose="02010609060101010101" pitchFamily="49" charset="-122"/>
                  <a:ea typeface="仿宋" panose="02010609060101010101" pitchFamily="49" charset="-122"/>
                </a:rPr>
                <a:t>常用组件</a:t>
              </a: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30" name="Rectangle 1">
            <a:extLst>
              <a:ext uri="{FF2B5EF4-FFF2-40B4-BE49-F238E27FC236}">
                <a16:creationId xmlns:a16="http://schemas.microsoft.com/office/drawing/2014/main" id="{8E58FABB-1D71-47E5-827D-AC517A662607}"/>
              </a:ext>
            </a:extLst>
          </p:cNvPr>
          <p:cNvSpPr>
            <a:spLocks noChangeArrowheads="1"/>
          </p:cNvSpPr>
          <p:nvPr/>
        </p:nvSpPr>
        <p:spPr bwMode="auto">
          <a:xfrm>
            <a:off x="935954" y="2015195"/>
            <a:ext cx="10151499" cy="3338980"/>
          </a:xfrm>
          <a:prstGeom prst="rect">
            <a:avLst/>
          </a:prstGeom>
          <a:noFill/>
          <a:ln w="9525">
            <a:noFill/>
            <a:miter lim="800000"/>
            <a:headEnd/>
            <a:tailEnd/>
          </a:ln>
          <a:effectLst/>
        </p:spPr>
        <p:txBody>
          <a:bodyPr vert="horz" wrap="square" lIns="269728" tIns="45709" rIns="91419" bIns="0" numCol="1" anchor="ctr" anchorCtr="0" compatLnSpc="1">
            <a:prstTxWarp prst="textNoShape">
              <a:avLst/>
            </a:prstTxWarp>
            <a:spAutoFit/>
          </a:bodyPr>
          <a:lstStyle/>
          <a:p>
            <a:pPr indent="269821" defTabSz="914217" fontAlgn="base">
              <a:lnSpc>
                <a:spcPct val="130000"/>
              </a:lnSpc>
              <a:spcBef>
                <a:spcPct val="0"/>
              </a:spcBef>
              <a:spcAft>
                <a:spcPct val="0"/>
              </a:spcAft>
            </a:pPr>
            <a:r>
              <a:rPr lang="zh-CN" altLang="en-US" sz="2400" b="1" dirty="0">
                <a:latin typeface="仿宋" panose="02010609060101010101" pitchFamily="49" charset="-122"/>
                <a:ea typeface="仿宋" panose="02010609060101010101" pitchFamily="49" charset="-122"/>
                <a:cs typeface="Times New Roman" pitchFamily="18" charset="0"/>
              </a:rPr>
              <a:t>（</a:t>
            </a:r>
            <a:r>
              <a:rPr lang="en-US" altLang="zh-CN" sz="2400" b="1" dirty="0">
                <a:latin typeface="仿宋" panose="02010609060101010101" pitchFamily="49" charset="-122"/>
                <a:ea typeface="仿宋" panose="02010609060101010101" pitchFamily="49" charset="-122"/>
                <a:cs typeface="Times New Roman" pitchFamily="18" charset="0"/>
              </a:rPr>
              <a:t>5</a:t>
            </a:r>
            <a:r>
              <a:rPr lang="zh-CN" altLang="en-US" sz="2400" b="1" dirty="0">
                <a:latin typeface="仿宋" panose="02010609060101010101" pitchFamily="49" charset="-122"/>
                <a:ea typeface="仿宋" panose="02010609060101010101" pitchFamily="49" charset="-122"/>
                <a:cs typeface="Times New Roman" pitchFamily="18" charset="0"/>
              </a:rPr>
              <a:t>） </a:t>
            </a:r>
            <a:r>
              <a:rPr lang="en-US" altLang="zh-CN" sz="2400" b="1" dirty="0" err="1">
                <a:latin typeface="仿宋" panose="02010609060101010101" pitchFamily="49" charset="-122"/>
                <a:ea typeface="仿宋" panose="02010609060101010101" pitchFamily="49" charset="-122"/>
                <a:cs typeface="Times New Roman" pitchFamily="18" charset="0"/>
              </a:rPr>
              <a:t>JTextField</a:t>
            </a:r>
            <a:r>
              <a:rPr lang="zh-CN" altLang="en-US" sz="2400" b="1" dirty="0">
                <a:latin typeface="仿宋" panose="02010609060101010101" pitchFamily="49" charset="-122"/>
                <a:ea typeface="仿宋" panose="02010609060101010101" pitchFamily="49" charset="-122"/>
                <a:cs typeface="Times New Roman" pitchFamily="18" charset="0"/>
              </a:rPr>
              <a:t>文本框</a:t>
            </a:r>
          </a:p>
          <a:p>
            <a:pPr indent="890410" defTabSz="914217" fontAlgn="base">
              <a:lnSpc>
                <a:spcPct val="130000"/>
              </a:lnSpc>
              <a:spcBef>
                <a:spcPct val="0"/>
              </a:spcBef>
              <a:spcAft>
                <a:spcPct val="0"/>
              </a:spcAft>
            </a:pPr>
            <a:r>
              <a:rPr lang="en-US" altLang="zh-CN" sz="2400" b="1" dirty="0" err="1">
                <a:latin typeface="仿宋" panose="02010609060101010101" pitchFamily="49" charset="-122"/>
                <a:ea typeface="仿宋" panose="02010609060101010101" pitchFamily="49" charset="-122"/>
                <a:cs typeface="Times New Roman" pitchFamily="18" charset="0"/>
              </a:rPr>
              <a:t>JTextField</a:t>
            </a:r>
            <a:r>
              <a:rPr lang="zh-CN" altLang="en-US" sz="2400" b="1" dirty="0">
                <a:latin typeface="仿宋" panose="02010609060101010101" pitchFamily="49" charset="-122"/>
                <a:ea typeface="仿宋" panose="02010609060101010101" pitchFamily="49" charset="-122"/>
                <a:cs typeface="Times New Roman" pitchFamily="18" charset="0"/>
              </a:rPr>
              <a:t>类用于创建编辑单行字符串的文本框</a:t>
            </a:r>
          </a:p>
          <a:p>
            <a:pPr indent="269821" defTabSz="914217" fontAlgn="base">
              <a:lnSpc>
                <a:spcPct val="130000"/>
              </a:lnSpc>
              <a:spcBef>
                <a:spcPct val="0"/>
              </a:spcBef>
              <a:spcAft>
                <a:spcPct val="0"/>
              </a:spcAft>
            </a:pPr>
            <a:r>
              <a:rPr lang="zh-CN" altLang="en-US" sz="2400" b="1" dirty="0">
                <a:latin typeface="仿宋" panose="02010609060101010101" pitchFamily="49" charset="-122"/>
                <a:ea typeface="仿宋" panose="02010609060101010101" pitchFamily="49" charset="-122"/>
                <a:cs typeface="Times New Roman" pitchFamily="18" charset="0"/>
              </a:rPr>
              <a:t>构造方法：</a:t>
            </a:r>
          </a:p>
          <a:p>
            <a:pPr indent="890410" defTabSz="914217" fontAlgn="base">
              <a:lnSpc>
                <a:spcPct val="130000"/>
              </a:lnSpc>
              <a:spcBef>
                <a:spcPct val="0"/>
              </a:spcBef>
              <a:spcAft>
                <a:spcPct val="0"/>
              </a:spcAft>
            </a:pPr>
            <a:r>
              <a:rPr lang="en-US" altLang="zh-CN" sz="2400" b="1" dirty="0" err="1">
                <a:latin typeface="仿宋" panose="02010609060101010101" pitchFamily="49" charset="-122"/>
                <a:ea typeface="仿宋" panose="02010609060101010101" pitchFamily="49" charset="-122"/>
                <a:cs typeface="Times New Roman" pitchFamily="18" charset="0"/>
              </a:rPr>
              <a:t>JTextField</a:t>
            </a:r>
            <a:r>
              <a:rPr lang="en-US" altLang="zh-CN" sz="2400" b="1" dirty="0">
                <a:latin typeface="仿宋" panose="02010609060101010101" pitchFamily="49" charset="-122"/>
                <a:ea typeface="仿宋" panose="02010609060101010101" pitchFamily="49" charset="-122"/>
                <a:cs typeface="Times New Roman" pitchFamily="18" charset="0"/>
              </a:rPr>
              <a:t>(String text)</a:t>
            </a:r>
          </a:p>
          <a:p>
            <a:pPr indent="890410" defTabSz="914217" fontAlgn="base">
              <a:lnSpc>
                <a:spcPct val="130000"/>
              </a:lnSpc>
              <a:spcBef>
                <a:spcPct val="0"/>
              </a:spcBef>
              <a:spcAft>
                <a:spcPct val="0"/>
              </a:spcAft>
            </a:pPr>
            <a:r>
              <a:rPr lang="en-US" altLang="zh-CN" sz="2400" b="1" dirty="0" err="1">
                <a:latin typeface="仿宋" panose="02010609060101010101" pitchFamily="49" charset="-122"/>
                <a:ea typeface="仿宋" panose="02010609060101010101" pitchFamily="49" charset="-122"/>
                <a:cs typeface="Times New Roman" pitchFamily="18" charset="0"/>
              </a:rPr>
              <a:t>JTextField</a:t>
            </a:r>
            <a:r>
              <a:rPr lang="en-US" altLang="zh-CN" sz="2400" b="1" dirty="0">
                <a:latin typeface="仿宋" panose="02010609060101010101" pitchFamily="49" charset="-122"/>
                <a:ea typeface="仿宋" panose="02010609060101010101" pitchFamily="49" charset="-122"/>
                <a:cs typeface="Times New Roman" pitchFamily="18" charset="0"/>
              </a:rPr>
              <a:t>(String </a:t>
            </a:r>
            <a:r>
              <a:rPr lang="en-US" altLang="zh-CN" sz="2400" b="1" dirty="0" err="1">
                <a:latin typeface="仿宋" panose="02010609060101010101" pitchFamily="49" charset="-122"/>
                <a:ea typeface="仿宋" panose="02010609060101010101" pitchFamily="49" charset="-122"/>
                <a:cs typeface="Times New Roman" pitchFamily="18" charset="0"/>
              </a:rPr>
              <a:t>text,int</a:t>
            </a:r>
            <a:r>
              <a:rPr lang="en-US" altLang="zh-CN" sz="2400" b="1" dirty="0">
                <a:latin typeface="仿宋" panose="02010609060101010101" pitchFamily="49" charset="-122"/>
                <a:ea typeface="仿宋" panose="02010609060101010101" pitchFamily="49" charset="-122"/>
                <a:cs typeface="Times New Roman" pitchFamily="18" charset="0"/>
              </a:rPr>
              <a:t> columns)</a:t>
            </a:r>
          </a:p>
          <a:p>
            <a:pPr indent="269821" defTabSz="914217" fontAlgn="base">
              <a:lnSpc>
                <a:spcPct val="130000"/>
              </a:lnSpc>
              <a:spcBef>
                <a:spcPct val="0"/>
              </a:spcBef>
              <a:spcAft>
                <a:spcPct val="0"/>
              </a:spcAft>
            </a:pPr>
            <a:r>
              <a:rPr lang="zh-CN" altLang="en-US" sz="2400" b="1" dirty="0">
                <a:latin typeface="仿宋" panose="02010609060101010101" pitchFamily="49" charset="-122"/>
                <a:ea typeface="仿宋" panose="02010609060101010101" pitchFamily="49" charset="-122"/>
                <a:cs typeface="Times New Roman" pitchFamily="18" charset="0"/>
              </a:rPr>
              <a:t>第一个构造方法用于创建一个带初始文本的文本框</a:t>
            </a:r>
          </a:p>
          <a:p>
            <a:pPr indent="269821" defTabSz="914217" fontAlgn="base">
              <a:lnSpc>
                <a:spcPct val="130000"/>
              </a:lnSpc>
              <a:spcBef>
                <a:spcPct val="0"/>
              </a:spcBef>
              <a:spcAft>
                <a:spcPct val="0"/>
              </a:spcAft>
            </a:pPr>
            <a:r>
              <a:rPr lang="zh-CN" altLang="en-US" sz="2400" b="1" dirty="0">
                <a:latin typeface="仿宋" panose="02010609060101010101" pitchFamily="49" charset="-122"/>
                <a:ea typeface="仿宋" panose="02010609060101010101" pitchFamily="49" charset="-122"/>
                <a:cs typeface="Times New Roman" pitchFamily="18" charset="0"/>
              </a:rPr>
              <a:t>第二个构造方法用于创建一个带初始文本、并指定显示宽度的文本框。</a:t>
            </a:r>
          </a:p>
        </p:txBody>
      </p:sp>
    </p:spTree>
    <p:extLst>
      <p:ext uri="{BB962C8B-B14F-4D97-AF65-F5344CB8AC3E}">
        <p14:creationId xmlns:p14="http://schemas.microsoft.com/office/powerpoint/2010/main" val="60664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childTnLst>
                          </p:cTn>
                        </p:par>
                        <p:par>
                          <p:cTn id="16" fill="hold">
                            <p:stCondLst>
                              <p:cond delay="3000"/>
                            </p:stCondLst>
                            <p:childTnLst>
                              <p:par>
                                <p:cTn id="17" presetID="2" presetClass="entr" presetSubtype="9" fill="hold" grpId="0" nodeType="after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500" fill="hold"/>
                                        <p:tgtEl>
                                          <p:spTgt spid="3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3500"/>
                            </p:stCondLst>
                            <p:childTnLst>
                              <p:par>
                                <p:cTn id="22" presetID="2" presetClass="entr" presetSubtype="3" fill="hold" grpId="0" nodeType="afterEffect">
                                  <p:stCondLst>
                                    <p:cond delay="0"/>
                                  </p:stCondLst>
                                  <p:childTnLst>
                                    <p:set>
                                      <p:cBhvr>
                                        <p:cTn id="23" dur="1" fill="hold">
                                          <p:stCondLst>
                                            <p:cond delay="0"/>
                                          </p:stCondLst>
                                        </p:cTn>
                                        <p:tgtEl>
                                          <p:spTgt spid="30">
                                            <p:txEl>
                                              <p:pRg st="1" end="1"/>
                                            </p:txEl>
                                          </p:spTgt>
                                        </p:tgtEl>
                                        <p:attrNameLst>
                                          <p:attrName>style.visibility</p:attrName>
                                        </p:attrNameLst>
                                      </p:cBhvr>
                                      <p:to>
                                        <p:strVal val="visible"/>
                                      </p:to>
                                    </p:set>
                                    <p:anim calcmode="lin" valueType="num">
                                      <p:cBhvr additive="base">
                                        <p:cTn id="24" dur="500" fill="hold"/>
                                        <p:tgtEl>
                                          <p:spTgt spid="30">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30">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9" fill="hold" grpId="0" nodeType="clickEffect">
                                  <p:stCondLst>
                                    <p:cond delay="0"/>
                                  </p:stCondLst>
                                  <p:childTnLst>
                                    <p:set>
                                      <p:cBhvr>
                                        <p:cTn id="29" dur="1" fill="hold">
                                          <p:stCondLst>
                                            <p:cond delay="0"/>
                                          </p:stCondLst>
                                        </p:cTn>
                                        <p:tgtEl>
                                          <p:spTgt spid="30">
                                            <p:txEl>
                                              <p:pRg st="2" end="2"/>
                                            </p:txEl>
                                          </p:spTgt>
                                        </p:tgtEl>
                                        <p:attrNameLst>
                                          <p:attrName>style.visibility</p:attrName>
                                        </p:attrNameLst>
                                      </p:cBhvr>
                                      <p:to>
                                        <p:strVal val="visible"/>
                                      </p:to>
                                    </p:set>
                                    <p:anim calcmode="lin" valueType="num">
                                      <p:cBhvr additive="base">
                                        <p:cTn id="30" dur="500" fill="hold"/>
                                        <p:tgtEl>
                                          <p:spTgt spid="30">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0">
                                            <p:txEl>
                                              <p:pRg st="2" end="2"/>
                                            </p:txEl>
                                          </p:spTgt>
                                        </p:tgtEl>
                                        <p:attrNameLst>
                                          <p:attrName>ppt_y</p:attrName>
                                        </p:attrNameLst>
                                      </p:cBhvr>
                                      <p:tavLst>
                                        <p:tav tm="0">
                                          <p:val>
                                            <p:strVal val="0-#ppt_h/2"/>
                                          </p:val>
                                        </p:tav>
                                        <p:tav tm="100000">
                                          <p:val>
                                            <p:strVal val="#ppt_y"/>
                                          </p:val>
                                        </p:tav>
                                      </p:tavLst>
                                    </p:anim>
                                  </p:childTnLst>
                                </p:cTn>
                              </p:par>
                            </p:childTnLst>
                          </p:cTn>
                        </p:par>
                        <p:par>
                          <p:cTn id="32" fill="hold">
                            <p:stCondLst>
                              <p:cond delay="500"/>
                            </p:stCondLst>
                            <p:childTnLst>
                              <p:par>
                                <p:cTn id="33" presetID="31" presetClass="entr" presetSubtype="0" fill="hold" grpId="0" nodeType="afterEffect">
                                  <p:stCondLst>
                                    <p:cond delay="0"/>
                                  </p:stCondLst>
                                  <p:childTnLst>
                                    <p:set>
                                      <p:cBhvr>
                                        <p:cTn id="34" dur="1" fill="hold">
                                          <p:stCondLst>
                                            <p:cond delay="0"/>
                                          </p:stCondLst>
                                        </p:cTn>
                                        <p:tgtEl>
                                          <p:spTgt spid="30">
                                            <p:txEl>
                                              <p:pRg st="3" end="3"/>
                                            </p:txEl>
                                          </p:spTgt>
                                        </p:tgtEl>
                                        <p:attrNameLst>
                                          <p:attrName>style.visibility</p:attrName>
                                        </p:attrNameLst>
                                      </p:cBhvr>
                                      <p:to>
                                        <p:strVal val="visible"/>
                                      </p:to>
                                    </p:set>
                                    <p:anim calcmode="lin" valueType="num">
                                      <p:cBhvr>
                                        <p:cTn id="35" dur="1000" fill="hold"/>
                                        <p:tgtEl>
                                          <p:spTgt spid="30">
                                            <p:txEl>
                                              <p:pRg st="3" end="3"/>
                                            </p:txEl>
                                          </p:spTgt>
                                        </p:tgtEl>
                                        <p:attrNameLst>
                                          <p:attrName>ppt_w</p:attrName>
                                        </p:attrNameLst>
                                      </p:cBhvr>
                                      <p:tavLst>
                                        <p:tav tm="0">
                                          <p:val>
                                            <p:fltVal val="0"/>
                                          </p:val>
                                        </p:tav>
                                        <p:tav tm="100000">
                                          <p:val>
                                            <p:strVal val="#ppt_w"/>
                                          </p:val>
                                        </p:tav>
                                      </p:tavLst>
                                    </p:anim>
                                    <p:anim calcmode="lin" valueType="num">
                                      <p:cBhvr>
                                        <p:cTn id="36" dur="1000" fill="hold"/>
                                        <p:tgtEl>
                                          <p:spTgt spid="30">
                                            <p:txEl>
                                              <p:pRg st="3" end="3"/>
                                            </p:txEl>
                                          </p:spTgt>
                                        </p:tgtEl>
                                        <p:attrNameLst>
                                          <p:attrName>ppt_h</p:attrName>
                                        </p:attrNameLst>
                                      </p:cBhvr>
                                      <p:tavLst>
                                        <p:tav tm="0">
                                          <p:val>
                                            <p:fltVal val="0"/>
                                          </p:val>
                                        </p:tav>
                                        <p:tav tm="100000">
                                          <p:val>
                                            <p:strVal val="#ppt_h"/>
                                          </p:val>
                                        </p:tav>
                                      </p:tavLst>
                                    </p:anim>
                                    <p:anim calcmode="lin" valueType="num">
                                      <p:cBhvr>
                                        <p:cTn id="37" dur="1000" fill="hold"/>
                                        <p:tgtEl>
                                          <p:spTgt spid="30">
                                            <p:txEl>
                                              <p:pRg st="3" end="3"/>
                                            </p:txEl>
                                          </p:spTgt>
                                        </p:tgtEl>
                                        <p:attrNameLst>
                                          <p:attrName>style.rotation</p:attrName>
                                        </p:attrNameLst>
                                      </p:cBhvr>
                                      <p:tavLst>
                                        <p:tav tm="0">
                                          <p:val>
                                            <p:fltVal val="90"/>
                                          </p:val>
                                        </p:tav>
                                        <p:tav tm="100000">
                                          <p:val>
                                            <p:fltVal val="0"/>
                                          </p:val>
                                        </p:tav>
                                      </p:tavLst>
                                    </p:anim>
                                    <p:animEffect transition="in" filter="fade">
                                      <p:cBhvr>
                                        <p:cTn id="38" dur="1000"/>
                                        <p:tgtEl>
                                          <p:spTgt spid="30">
                                            <p:txEl>
                                              <p:pRg st="3" end="3"/>
                                            </p:txEl>
                                          </p:spTgt>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30">
                                            <p:txEl>
                                              <p:pRg st="4" end="4"/>
                                            </p:txEl>
                                          </p:spTgt>
                                        </p:tgtEl>
                                        <p:attrNameLst>
                                          <p:attrName>style.visibility</p:attrName>
                                        </p:attrNameLst>
                                      </p:cBhvr>
                                      <p:to>
                                        <p:strVal val="visible"/>
                                      </p:to>
                                    </p:set>
                                    <p:anim calcmode="lin" valueType="num">
                                      <p:cBhvr>
                                        <p:cTn id="41" dur="1000" fill="hold"/>
                                        <p:tgtEl>
                                          <p:spTgt spid="30">
                                            <p:txEl>
                                              <p:pRg st="4" end="4"/>
                                            </p:txEl>
                                          </p:spTgt>
                                        </p:tgtEl>
                                        <p:attrNameLst>
                                          <p:attrName>ppt_w</p:attrName>
                                        </p:attrNameLst>
                                      </p:cBhvr>
                                      <p:tavLst>
                                        <p:tav tm="0">
                                          <p:val>
                                            <p:fltVal val="0"/>
                                          </p:val>
                                        </p:tav>
                                        <p:tav tm="100000">
                                          <p:val>
                                            <p:strVal val="#ppt_w"/>
                                          </p:val>
                                        </p:tav>
                                      </p:tavLst>
                                    </p:anim>
                                    <p:anim calcmode="lin" valueType="num">
                                      <p:cBhvr>
                                        <p:cTn id="42" dur="1000" fill="hold"/>
                                        <p:tgtEl>
                                          <p:spTgt spid="30">
                                            <p:txEl>
                                              <p:pRg st="4" end="4"/>
                                            </p:txEl>
                                          </p:spTgt>
                                        </p:tgtEl>
                                        <p:attrNameLst>
                                          <p:attrName>ppt_h</p:attrName>
                                        </p:attrNameLst>
                                      </p:cBhvr>
                                      <p:tavLst>
                                        <p:tav tm="0">
                                          <p:val>
                                            <p:fltVal val="0"/>
                                          </p:val>
                                        </p:tav>
                                        <p:tav tm="100000">
                                          <p:val>
                                            <p:strVal val="#ppt_h"/>
                                          </p:val>
                                        </p:tav>
                                      </p:tavLst>
                                    </p:anim>
                                    <p:anim calcmode="lin" valueType="num">
                                      <p:cBhvr>
                                        <p:cTn id="43" dur="1000" fill="hold"/>
                                        <p:tgtEl>
                                          <p:spTgt spid="30">
                                            <p:txEl>
                                              <p:pRg st="4" end="4"/>
                                            </p:txEl>
                                          </p:spTgt>
                                        </p:tgtEl>
                                        <p:attrNameLst>
                                          <p:attrName>style.rotation</p:attrName>
                                        </p:attrNameLst>
                                      </p:cBhvr>
                                      <p:tavLst>
                                        <p:tav tm="0">
                                          <p:val>
                                            <p:fltVal val="90"/>
                                          </p:val>
                                        </p:tav>
                                        <p:tav tm="100000">
                                          <p:val>
                                            <p:fltVal val="0"/>
                                          </p:val>
                                        </p:tav>
                                      </p:tavLst>
                                    </p:anim>
                                    <p:animEffect transition="in" filter="fade">
                                      <p:cBhvr>
                                        <p:cTn id="44" dur="1000"/>
                                        <p:tgtEl>
                                          <p:spTgt spid="30">
                                            <p:txEl>
                                              <p:pRg st="4" end="4"/>
                                            </p:txEl>
                                          </p:spTgt>
                                        </p:tgtEl>
                                      </p:cBhvr>
                                    </p:animEffect>
                                  </p:childTnLst>
                                </p:cTn>
                              </p:par>
                            </p:childTnLst>
                          </p:cTn>
                        </p:par>
                        <p:par>
                          <p:cTn id="45" fill="hold">
                            <p:stCondLst>
                              <p:cond delay="1500"/>
                            </p:stCondLst>
                            <p:childTnLst>
                              <p:par>
                                <p:cTn id="46" presetID="2" presetClass="entr" presetSubtype="9" fill="hold" grpId="0" nodeType="afterEffect">
                                  <p:stCondLst>
                                    <p:cond delay="0"/>
                                  </p:stCondLst>
                                  <p:childTnLst>
                                    <p:set>
                                      <p:cBhvr>
                                        <p:cTn id="47" dur="1" fill="hold">
                                          <p:stCondLst>
                                            <p:cond delay="0"/>
                                          </p:stCondLst>
                                        </p:cTn>
                                        <p:tgtEl>
                                          <p:spTgt spid="30">
                                            <p:txEl>
                                              <p:pRg st="5" end="5"/>
                                            </p:txEl>
                                          </p:spTgt>
                                        </p:tgtEl>
                                        <p:attrNameLst>
                                          <p:attrName>style.visibility</p:attrName>
                                        </p:attrNameLst>
                                      </p:cBhvr>
                                      <p:to>
                                        <p:strVal val="visible"/>
                                      </p:to>
                                    </p:set>
                                    <p:anim calcmode="lin" valueType="num">
                                      <p:cBhvr additive="base">
                                        <p:cTn id="48" dur="500" fill="hold"/>
                                        <p:tgtEl>
                                          <p:spTgt spid="30">
                                            <p:txEl>
                                              <p:pRg st="5" end="5"/>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30">
                                            <p:txEl>
                                              <p:pRg st="5" end="5"/>
                                            </p:txEl>
                                          </p:spTgt>
                                        </p:tgtEl>
                                        <p:attrNameLst>
                                          <p:attrName>ppt_y</p:attrName>
                                        </p:attrNameLst>
                                      </p:cBhvr>
                                      <p:tavLst>
                                        <p:tav tm="0">
                                          <p:val>
                                            <p:strVal val="0-#ppt_h/2"/>
                                          </p:val>
                                        </p:tav>
                                        <p:tav tm="100000">
                                          <p:val>
                                            <p:strVal val="#ppt_y"/>
                                          </p:val>
                                        </p:tav>
                                      </p:tavLst>
                                    </p:anim>
                                  </p:childTnLst>
                                </p:cTn>
                              </p:par>
                            </p:childTnLst>
                          </p:cTn>
                        </p:par>
                        <p:par>
                          <p:cTn id="50" fill="hold">
                            <p:stCondLst>
                              <p:cond delay="2000"/>
                            </p:stCondLst>
                            <p:childTnLst>
                              <p:par>
                                <p:cTn id="51" presetID="2" presetClass="entr" presetSubtype="3" fill="hold" grpId="0" nodeType="afterEffect">
                                  <p:stCondLst>
                                    <p:cond delay="0"/>
                                  </p:stCondLst>
                                  <p:childTnLst>
                                    <p:set>
                                      <p:cBhvr>
                                        <p:cTn id="52" dur="1" fill="hold">
                                          <p:stCondLst>
                                            <p:cond delay="0"/>
                                          </p:stCondLst>
                                        </p:cTn>
                                        <p:tgtEl>
                                          <p:spTgt spid="30">
                                            <p:txEl>
                                              <p:pRg st="6" end="6"/>
                                            </p:txEl>
                                          </p:spTgt>
                                        </p:tgtEl>
                                        <p:attrNameLst>
                                          <p:attrName>style.visibility</p:attrName>
                                        </p:attrNameLst>
                                      </p:cBhvr>
                                      <p:to>
                                        <p:strVal val="visible"/>
                                      </p:to>
                                    </p:set>
                                    <p:anim calcmode="lin" valueType="num">
                                      <p:cBhvr additive="base">
                                        <p:cTn id="53" dur="500" fill="hold"/>
                                        <p:tgtEl>
                                          <p:spTgt spid="30">
                                            <p:txEl>
                                              <p:pRg st="6" end="6"/>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30">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P spid="30"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4409" y="1691211"/>
            <a:ext cx="12187591" cy="44819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Swing</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组件</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3.</a:t>
              </a:r>
              <a:r>
                <a:rPr lang="zh-CN" altLang="en-US" sz="2400" b="1" dirty="0">
                  <a:solidFill>
                    <a:schemeClr val="tx1"/>
                  </a:solidFill>
                  <a:latin typeface="仿宋" panose="02010609060101010101" pitchFamily="49" charset="-122"/>
                  <a:ea typeface="仿宋" panose="02010609060101010101" pitchFamily="49" charset="-122"/>
                </a:rPr>
                <a:t>常用组件</a:t>
              </a: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29" name="Rectangle 1">
            <a:extLst>
              <a:ext uri="{FF2B5EF4-FFF2-40B4-BE49-F238E27FC236}">
                <a16:creationId xmlns:a16="http://schemas.microsoft.com/office/drawing/2014/main" id="{F1FEBF1A-7848-4C58-A5DD-547684F2E699}"/>
              </a:ext>
            </a:extLst>
          </p:cNvPr>
          <p:cNvSpPr>
            <a:spLocks noChangeArrowheads="1"/>
          </p:cNvSpPr>
          <p:nvPr/>
        </p:nvSpPr>
        <p:spPr bwMode="auto">
          <a:xfrm>
            <a:off x="935954" y="1937939"/>
            <a:ext cx="10151499" cy="3819111"/>
          </a:xfrm>
          <a:prstGeom prst="rect">
            <a:avLst/>
          </a:prstGeom>
          <a:noFill/>
          <a:ln w="9525">
            <a:noFill/>
            <a:miter lim="800000"/>
            <a:headEnd/>
            <a:tailEnd/>
          </a:ln>
          <a:effectLst/>
        </p:spPr>
        <p:txBody>
          <a:bodyPr vert="horz" wrap="square" lIns="269728" tIns="45709" rIns="91419" bIns="0" numCol="1" anchor="ctr" anchorCtr="0" compatLnSpc="1">
            <a:prstTxWarp prst="textNoShape">
              <a:avLst/>
            </a:prstTxWarp>
            <a:spAutoFit/>
          </a:bodyPr>
          <a:lstStyle/>
          <a:p>
            <a:pPr indent="269821" defTabSz="914217" fontAlgn="base">
              <a:lnSpc>
                <a:spcPct val="130000"/>
              </a:lnSpc>
              <a:spcBef>
                <a:spcPct val="0"/>
              </a:spcBef>
              <a:spcAft>
                <a:spcPct val="0"/>
              </a:spcAft>
            </a:pPr>
            <a:r>
              <a:rPr lang="zh-CN" altLang="en-US" sz="2400" b="1" dirty="0">
                <a:latin typeface="仿宋" panose="02010609060101010101" pitchFamily="49" charset="-122"/>
                <a:ea typeface="仿宋" panose="02010609060101010101" pitchFamily="49" charset="-122"/>
                <a:cs typeface="Times New Roman" pitchFamily="18" charset="0"/>
              </a:rPr>
              <a:t>（</a:t>
            </a:r>
            <a:r>
              <a:rPr lang="en-US" altLang="zh-CN" sz="2400" b="1" dirty="0">
                <a:latin typeface="仿宋" panose="02010609060101010101" pitchFamily="49" charset="-122"/>
                <a:ea typeface="仿宋" panose="02010609060101010101" pitchFamily="49" charset="-122"/>
                <a:cs typeface="Times New Roman" pitchFamily="18" charset="0"/>
              </a:rPr>
              <a:t>6</a:t>
            </a:r>
            <a:r>
              <a:rPr lang="zh-CN" altLang="en-US" sz="2400" b="1" dirty="0">
                <a:latin typeface="仿宋" panose="02010609060101010101" pitchFamily="49" charset="-122"/>
                <a:ea typeface="仿宋" panose="02010609060101010101" pitchFamily="49" charset="-122"/>
                <a:cs typeface="Times New Roman" pitchFamily="18" charset="0"/>
              </a:rPr>
              <a:t>） </a:t>
            </a:r>
            <a:r>
              <a:rPr lang="en-US" altLang="zh-CN" sz="2400" b="1" dirty="0" err="1">
                <a:latin typeface="仿宋" panose="02010609060101010101" pitchFamily="49" charset="-122"/>
                <a:ea typeface="仿宋" panose="02010609060101010101" pitchFamily="49" charset="-122"/>
                <a:cs typeface="Times New Roman" pitchFamily="18" charset="0"/>
              </a:rPr>
              <a:t>JPasswordField</a:t>
            </a:r>
            <a:r>
              <a:rPr lang="zh-CN" altLang="en-US" sz="2400" b="1" dirty="0">
                <a:latin typeface="仿宋" panose="02010609060101010101" pitchFamily="49" charset="-122"/>
                <a:ea typeface="仿宋" panose="02010609060101010101" pitchFamily="49" charset="-122"/>
                <a:cs typeface="Times New Roman" pitchFamily="18" charset="0"/>
              </a:rPr>
              <a:t>密码框</a:t>
            </a:r>
          </a:p>
          <a:p>
            <a:pPr indent="717406" defTabSz="914217" fontAlgn="base">
              <a:lnSpc>
                <a:spcPct val="130000"/>
              </a:lnSpc>
              <a:spcBef>
                <a:spcPct val="0"/>
              </a:spcBef>
              <a:spcAft>
                <a:spcPct val="0"/>
              </a:spcAft>
            </a:pPr>
            <a:r>
              <a:rPr lang="en-US" altLang="zh-CN" sz="2400" b="1" dirty="0" err="1">
                <a:latin typeface="仿宋" panose="02010609060101010101" pitchFamily="49" charset="-122"/>
                <a:ea typeface="仿宋" panose="02010609060101010101" pitchFamily="49" charset="-122"/>
                <a:cs typeface="Times New Roman" pitchFamily="18" charset="0"/>
              </a:rPr>
              <a:t>JPasswordField</a:t>
            </a:r>
            <a:r>
              <a:rPr lang="zh-CN" altLang="en-US" sz="2400" b="1" dirty="0">
                <a:latin typeface="仿宋" panose="02010609060101010101" pitchFamily="49" charset="-122"/>
                <a:ea typeface="仿宋" panose="02010609060101010101" pitchFamily="49" charset="-122"/>
                <a:cs typeface="Times New Roman" pitchFamily="18" charset="0"/>
              </a:rPr>
              <a:t>类创建的文本框，输入内容时不直接显示，而是用“*”或“●”代替。</a:t>
            </a:r>
          </a:p>
          <a:p>
            <a:pPr indent="269821" defTabSz="914217" fontAlgn="base">
              <a:lnSpc>
                <a:spcPct val="130000"/>
              </a:lnSpc>
              <a:spcBef>
                <a:spcPct val="0"/>
              </a:spcBef>
              <a:spcAft>
                <a:spcPct val="0"/>
              </a:spcAft>
            </a:pPr>
            <a:r>
              <a:rPr lang="zh-CN" altLang="en-US" sz="2400" b="1" dirty="0">
                <a:latin typeface="仿宋" panose="02010609060101010101" pitchFamily="49" charset="-122"/>
                <a:ea typeface="仿宋" panose="02010609060101010101" pitchFamily="49" charset="-122"/>
                <a:cs typeface="Times New Roman" pitchFamily="18" charset="0"/>
              </a:rPr>
              <a:t>构造方法：</a:t>
            </a:r>
          </a:p>
          <a:p>
            <a:pPr indent="890410" defTabSz="914217" fontAlgn="base">
              <a:lnSpc>
                <a:spcPct val="130000"/>
              </a:lnSpc>
              <a:spcBef>
                <a:spcPct val="0"/>
              </a:spcBef>
              <a:spcAft>
                <a:spcPct val="0"/>
              </a:spcAft>
            </a:pPr>
            <a:r>
              <a:rPr lang="en-US" altLang="zh-CN" sz="2400" b="1" dirty="0" err="1">
                <a:latin typeface="仿宋" panose="02010609060101010101" pitchFamily="49" charset="-122"/>
                <a:ea typeface="仿宋" panose="02010609060101010101" pitchFamily="49" charset="-122"/>
                <a:cs typeface="Times New Roman" pitchFamily="18" charset="0"/>
              </a:rPr>
              <a:t>JPasswordField</a:t>
            </a:r>
            <a:r>
              <a:rPr lang="en-US" altLang="zh-CN" sz="2400" b="1" dirty="0">
                <a:latin typeface="仿宋" panose="02010609060101010101" pitchFamily="49" charset="-122"/>
                <a:ea typeface="仿宋" panose="02010609060101010101" pitchFamily="49" charset="-122"/>
                <a:cs typeface="Times New Roman" pitchFamily="18" charset="0"/>
              </a:rPr>
              <a:t>(String text)</a:t>
            </a:r>
          </a:p>
          <a:p>
            <a:pPr indent="890410" defTabSz="914217" fontAlgn="base">
              <a:lnSpc>
                <a:spcPct val="130000"/>
              </a:lnSpc>
              <a:spcBef>
                <a:spcPct val="0"/>
              </a:spcBef>
              <a:spcAft>
                <a:spcPct val="0"/>
              </a:spcAft>
            </a:pPr>
            <a:r>
              <a:rPr lang="en-US" altLang="zh-CN" sz="2400" b="1" dirty="0" err="1">
                <a:latin typeface="仿宋" panose="02010609060101010101" pitchFamily="49" charset="-122"/>
                <a:ea typeface="仿宋" panose="02010609060101010101" pitchFamily="49" charset="-122"/>
                <a:cs typeface="Times New Roman" pitchFamily="18" charset="0"/>
              </a:rPr>
              <a:t>JPasswordField</a:t>
            </a:r>
            <a:r>
              <a:rPr lang="en-US" altLang="zh-CN" sz="2400" b="1" dirty="0">
                <a:latin typeface="仿宋" panose="02010609060101010101" pitchFamily="49" charset="-122"/>
                <a:ea typeface="仿宋" panose="02010609060101010101" pitchFamily="49" charset="-122"/>
                <a:cs typeface="Times New Roman" pitchFamily="18" charset="0"/>
              </a:rPr>
              <a:t>(String </a:t>
            </a:r>
            <a:r>
              <a:rPr lang="en-US" altLang="zh-CN" sz="2400" b="1" dirty="0" err="1">
                <a:latin typeface="仿宋" panose="02010609060101010101" pitchFamily="49" charset="-122"/>
                <a:ea typeface="仿宋" panose="02010609060101010101" pitchFamily="49" charset="-122"/>
                <a:cs typeface="Times New Roman" pitchFamily="18" charset="0"/>
              </a:rPr>
              <a:t>text,int</a:t>
            </a:r>
            <a:r>
              <a:rPr lang="en-US" altLang="zh-CN" sz="2400" b="1" dirty="0">
                <a:latin typeface="仿宋" panose="02010609060101010101" pitchFamily="49" charset="-122"/>
                <a:ea typeface="仿宋" panose="02010609060101010101" pitchFamily="49" charset="-122"/>
                <a:cs typeface="Times New Roman" pitchFamily="18" charset="0"/>
              </a:rPr>
              <a:t> columns)</a:t>
            </a:r>
          </a:p>
          <a:p>
            <a:pPr indent="269821" defTabSz="914217" fontAlgn="base">
              <a:lnSpc>
                <a:spcPct val="130000"/>
              </a:lnSpc>
              <a:spcBef>
                <a:spcPct val="0"/>
              </a:spcBef>
              <a:spcAft>
                <a:spcPct val="0"/>
              </a:spcAft>
            </a:pPr>
            <a:r>
              <a:rPr lang="zh-CN" altLang="en-US" sz="2400" b="1" dirty="0">
                <a:latin typeface="仿宋" panose="02010609060101010101" pitchFamily="49" charset="-122"/>
                <a:ea typeface="仿宋" panose="02010609060101010101" pitchFamily="49" charset="-122"/>
                <a:cs typeface="Times New Roman" pitchFamily="18" charset="0"/>
              </a:rPr>
              <a:t>第一个构造方法用于创建一个带初始文本的密码框；</a:t>
            </a:r>
          </a:p>
          <a:p>
            <a:pPr indent="269821" defTabSz="914217" fontAlgn="base">
              <a:lnSpc>
                <a:spcPct val="130000"/>
              </a:lnSpc>
              <a:spcBef>
                <a:spcPct val="0"/>
              </a:spcBef>
              <a:spcAft>
                <a:spcPct val="0"/>
              </a:spcAft>
            </a:pPr>
            <a:r>
              <a:rPr lang="zh-CN" altLang="en-US" sz="2400" b="1" dirty="0">
                <a:latin typeface="仿宋" panose="02010609060101010101" pitchFamily="49" charset="-122"/>
                <a:ea typeface="仿宋" panose="02010609060101010101" pitchFamily="49" charset="-122"/>
                <a:cs typeface="Times New Roman" pitchFamily="18" charset="0"/>
              </a:rPr>
              <a:t>第二个构造方法用于创建一个带初始文本、并指定显示宽度的密码框。</a:t>
            </a:r>
          </a:p>
        </p:txBody>
      </p:sp>
    </p:spTree>
    <p:extLst>
      <p:ext uri="{BB962C8B-B14F-4D97-AF65-F5344CB8AC3E}">
        <p14:creationId xmlns:p14="http://schemas.microsoft.com/office/powerpoint/2010/main" val="72865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childTnLst>
                          </p:cTn>
                        </p:par>
                        <p:par>
                          <p:cTn id="16" fill="hold">
                            <p:stCondLst>
                              <p:cond delay="3000"/>
                            </p:stCondLst>
                            <p:childTnLst>
                              <p:par>
                                <p:cTn id="17" presetID="2" presetClass="entr" presetSubtype="9" fill="hold" grpId="0" nodeType="afterEffect">
                                  <p:stCondLst>
                                    <p:cond delay="0"/>
                                  </p:stCondLst>
                                  <p:childTnLst>
                                    <p:set>
                                      <p:cBhvr>
                                        <p:cTn id="18" dur="1" fill="hold">
                                          <p:stCondLst>
                                            <p:cond delay="0"/>
                                          </p:stCondLst>
                                        </p:cTn>
                                        <p:tgtEl>
                                          <p:spTgt spid="29">
                                            <p:txEl>
                                              <p:pRg st="0" end="0"/>
                                            </p:txEl>
                                          </p:spTgt>
                                        </p:tgtEl>
                                        <p:attrNameLst>
                                          <p:attrName>style.visibility</p:attrName>
                                        </p:attrNameLst>
                                      </p:cBhvr>
                                      <p:to>
                                        <p:strVal val="visible"/>
                                      </p:to>
                                    </p:set>
                                    <p:anim calcmode="lin" valueType="num">
                                      <p:cBhvr additive="base">
                                        <p:cTn id="19"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3500"/>
                            </p:stCondLst>
                            <p:childTnLst>
                              <p:par>
                                <p:cTn id="22" presetID="2" presetClass="entr" presetSubtype="3" fill="hold" grpId="0" nodeType="afterEffect">
                                  <p:stCondLst>
                                    <p:cond delay="0"/>
                                  </p:stCondLst>
                                  <p:childTnLst>
                                    <p:set>
                                      <p:cBhvr>
                                        <p:cTn id="23" dur="1" fill="hold">
                                          <p:stCondLst>
                                            <p:cond delay="0"/>
                                          </p:stCondLst>
                                        </p:cTn>
                                        <p:tgtEl>
                                          <p:spTgt spid="29">
                                            <p:txEl>
                                              <p:pRg st="1" end="1"/>
                                            </p:txEl>
                                          </p:spTgt>
                                        </p:tgtEl>
                                        <p:attrNameLst>
                                          <p:attrName>style.visibility</p:attrName>
                                        </p:attrNameLst>
                                      </p:cBhvr>
                                      <p:to>
                                        <p:strVal val="visible"/>
                                      </p:to>
                                    </p:set>
                                    <p:anim calcmode="lin" valueType="num">
                                      <p:cBhvr additive="base">
                                        <p:cTn id="24" dur="500" fill="hold"/>
                                        <p:tgtEl>
                                          <p:spTgt spid="29">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9" fill="hold" grpId="0" nodeType="clickEffect">
                                  <p:stCondLst>
                                    <p:cond delay="0"/>
                                  </p:stCondLst>
                                  <p:childTnLst>
                                    <p:set>
                                      <p:cBhvr>
                                        <p:cTn id="29" dur="1" fill="hold">
                                          <p:stCondLst>
                                            <p:cond delay="0"/>
                                          </p:stCondLst>
                                        </p:cTn>
                                        <p:tgtEl>
                                          <p:spTgt spid="29">
                                            <p:txEl>
                                              <p:pRg st="2" end="2"/>
                                            </p:txEl>
                                          </p:spTgt>
                                        </p:tgtEl>
                                        <p:attrNameLst>
                                          <p:attrName>style.visibility</p:attrName>
                                        </p:attrNameLst>
                                      </p:cBhvr>
                                      <p:to>
                                        <p:strVal val="visible"/>
                                      </p:to>
                                    </p:set>
                                    <p:anim calcmode="lin" valueType="num">
                                      <p:cBhvr additive="base">
                                        <p:cTn id="30" dur="500" fill="hold"/>
                                        <p:tgtEl>
                                          <p:spTgt spid="29">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9">
                                            <p:txEl>
                                              <p:pRg st="2" end="2"/>
                                            </p:txEl>
                                          </p:spTgt>
                                        </p:tgtEl>
                                        <p:attrNameLst>
                                          <p:attrName>ppt_y</p:attrName>
                                        </p:attrNameLst>
                                      </p:cBhvr>
                                      <p:tavLst>
                                        <p:tav tm="0">
                                          <p:val>
                                            <p:strVal val="0-#ppt_h/2"/>
                                          </p:val>
                                        </p:tav>
                                        <p:tav tm="100000">
                                          <p:val>
                                            <p:strVal val="#ppt_y"/>
                                          </p:val>
                                        </p:tav>
                                      </p:tavLst>
                                    </p:anim>
                                  </p:childTnLst>
                                </p:cTn>
                              </p:par>
                            </p:childTnLst>
                          </p:cTn>
                        </p:par>
                        <p:par>
                          <p:cTn id="32" fill="hold">
                            <p:stCondLst>
                              <p:cond delay="500"/>
                            </p:stCondLst>
                            <p:childTnLst>
                              <p:par>
                                <p:cTn id="33" presetID="31" presetClass="entr" presetSubtype="0" fill="hold" grpId="0" nodeType="afterEffect">
                                  <p:stCondLst>
                                    <p:cond delay="0"/>
                                  </p:stCondLst>
                                  <p:childTnLst>
                                    <p:set>
                                      <p:cBhvr>
                                        <p:cTn id="34" dur="1" fill="hold">
                                          <p:stCondLst>
                                            <p:cond delay="0"/>
                                          </p:stCondLst>
                                        </p:cTn>
                                        <p:tgtEl>
                                          <p:spTgt spid="29">
                                            <p:txEl>
                                              <p:pRg st="3" end="3"/>
                                            </p:txEl>
                                          </p:spTgt>
                                        </p:tgtEl>
                                        <p:attrNameLst>
                                          <p:attrName>style.visibility</p:attrName>
                                        </p:attrNameLst>
                                      </p:cBhvr>
                                      <p:to>
                                        <p:strVal val="visible"/>
                                      </p:to>
                                    </p:set>
                                    <p:anim calcmode="lin" valueType="num">
                                      <p:cBhvr>
                                        <p:cTn id="35" dur="1000" fill="hold"/>
                                        <p:tgtEl>
                                          <p:spTgt spid="29">
                                            <p:txEl>
                                              <p:pRg st="3" end="3"/>
                                            </p:txEl>
                                          </p:spTgt>
                                        </p:tgtEl>
                                        <p:attrNameLst>
                                          <p:attrName>ppt_w</p:attrName>
                                        </p:attrNameLst>
                                      </p:cBhvr>
                                      <p:tavLst>
                                        <p:tav tm="0">
                                          <p:val>
                                            <p:fltVal val="0"/>
                                          </p:val>
                                        </p:tav>
                                        <p:tav tm="100000">
                                          <p:val>
                                            <p:strVal val="#ppt_w"/>
                                          </p:val>
                                        </p:tav>
                                      </p:tavLst>
                                    </p:anim>
                                    <p:anim calcmode="lin" valueType="num">
                                      <p:cBhvr>
                                        <p:cTn id="36" dur="1000" fill="hold"/>
                                        <p:tgtEl>
                                          <p:spTgt spid="29">
                                            <p:txEl>
                                              <p:pRg st="3" end="3"/>
                                            </p:txEl>
                                          </p:spTgt>
                                        </p:tgtEl>
                                        <p:attrNameLst>
                                          <p:attrName>ppt_h</p:attrName>
                                        </p:attrNameLst>
                                      </p:cBhvr>
                                      <p:tavLst>
                                        <p:tav tm="0">
                                          <p:val>
                                            <p:fltVal val="0"/>
                                          </p:val>
                                        </p:tav>
                                        <p:tav tm="100000">
                                          <p:val>
                                            <p:strVal val="#ppt_h"/>
                                          </p:val>
                                        </p:tav>
                                      </p:tavLst>
                                    </p:anim>
                                    <p:anim calcmode="lin" valueType="num">
                                      <p:cBhvr>
                                        <p:cTn id="37" dur="1000" fill="hold"/>
                                        <p:tgtEl>
                                          <p:spTgt spid="29">
                                            <p:txEl>
                                              <p:pRg st="3" end="3"/>
                                            </p:txEl>
                                          </p:spTgt>
                                        </p:tgtEl>
                                        <p:attrNameLst>
                                          <p:attrName>style.rotation</p:attrName>
                                        </p:attrNameLst>
                                      </p:cBhvr>
                                      <p:tavLst>
                                        <p:tav tm="0">
                                          <p:val>
                                            <p:fltVal val="90"/>
                                          </p:val>
                                        </p:tav>
                                        <p:tav tm="100000">
                                          <p:val>
                                            <p:fltVal val="0"/>
                                          </p:val>
                                        </p:tav>
                                      </p:tavLst>
                                    </p:anim>
                                    <p:animEffect transition="in" filter="fade">
                                      <p:cBhvr>
                                        <p:cTn id="38" dur="1000"/>
                                        <p:tgtEl>
                                          <p:spTgt spid="29">
                                            <p:txEl>
                                              <p:pRg st="3" end="3"/>
                                            </p:txEl>
                                          </p:spTgt>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29">
                                            <p:txEl>
                                              <p:pRg st="4" end="4"/>
                                            </p:txEl>
                                          </p:spTgt>
                                        </p:tgtEl>
                                        <p:attrNameLst>
                                          <p:attrName>style.visibility</p:attrName>
                                        </p:attrNameLst>
                                      </p:cBhvr>
                                      <p:to>
                                        <p:strVal val="visible"/>
                                      </p:to>
                                    </p:set>
                                    <p:anim calcmode="lin" valueType="num">
                                      <p:cBhvr>
                                        <p:cTn id="41" dur="1000" fill="hold"/>
                                        <p:tgtEl>
                                          <p:spTgt spid="29">
                                            <p:txEl>
                                              <p:pRg st="4" end="4"/>
                                            </p:txEl>
                                          </p:spTgt>
                                        </p:tgtEl>
                                        <p:attrNameLst>
                                          <p:attrName>ppt_w</p:attrName>
                                        </p:attrNameLst>
                                      </p:cBhvr>
                                      <p:tavLst>
                                        <p:tav tm="0">
                                          <p:val>
                                            <p:fltVal val="0"/>
                                          </p:val>
                                        </p:tav>
                                        <p:tav tm="100000">
                                          <p:val>
                                            <p:strVal val="#ppt_w"/>
                                          </p:val>
                                        </p:tav>
                                      </p:tavLst>
                                    </p:anim>
                                    <p:anim calcmode="lin" valueType="num">
                                      <p:cBhvr>
                                        <p:cTn id="42" dur="1000" fill="hold"/>
                                        <p:tgtEl>
                                          <p:spTgt spid="29">
                                            <p:txEl>
                                              <p:pRg st="4" end="4"/>
                                            </p:txEl>
                                          </p:spTgt>
                                        </p:tgtEl>
                                        <p:attrNameLst>
                                          <p:attrName>ppt_h</p:attrName>
                                        </p:attrNameLst>
                                      </p:cBhvr>
                                      <p:tavLst>
                                        <p:tav tm="0">
                                          <p:val>
                                            <p:fltVal val="0"/>
                                          </p:val>
                                        </p:tav>
                                        <p:tav tm="100000">
                                          <p:val>
                                            <p:strVal val="#ppt_h"/>
                                          </p:val>
                                        </p:tav>
                                      </p:tavLst>
                                    </p:anim>
                                    <p:anim calcmode="lin" valueType="num">
                                      <p:cBhvr>
                                        <p:cTn id="43" dur="1000" fill="hold"/>
                                        <p:tgtEl>
                                          <p:spTgt spid="29">
                                            <p:txEl>
                                              <p:pRg st="4" end="4"/>
                                            </p:txEl>
                                          </p:spTgt>
                                        </p:tgtEl>
                                        <p:attrNameLst>
                                          <p:attrName>style.rotation</p:attrName>
                                        </p:attrNameLst>
                                      </p:cBhvr>
                                      <p:tavLst>
                                        <p:tav tm="0">
                                          <p:val>
                                            <p:fltVal val="90"/>
                                          </p:val>
                                        </p:tav>
                                        <p:tav tm="100000">
                                          <p:val>
                                            <p:fltVal val="0"/>
                                          </p:val>
                                        </p:tav>
                                      </p:tavLst>
                                    </p:anim>
                                    <p:animEffect transition="in" filter="fade">
                                      <p:cBhvr>
                                        <p:cTn id="44" dur="1000"/>
                                        <p:tgtEl>
                                          <p:spTgt spid="29">
                                            <p:txEl>
                                              <p:pRg st="4" end="4"/>
                                            </p:txEl>
                                          </p:spTgt>
                                        </p:tgtEl>
                                      </p:cBhvr>
                                    </p:animEffect>
                                  </p:childTnLst>
                                </p:cTn>
                              </p:par>
                            </p:childTnLst>
                          </p:cTn>
                        </p:par>
                        <p:par>
                          <p:cTn id="45" fill="hold">
                            <p:stCondLst>
                              <p:cond delay="1500"/>
                            </p:stCondLst>
                            <p:childTnLst>
                              <p:par>
                                <p:cTn id="46" presetID="2" presetClass="entr" presetSubtype="9" fill="hold" grpId="0" nodeType="afterEffect">
                                  <p:stCondLst>
                                    <p:cond delay="0"/>
                                  </p:stCondLst>
                                  <p:childTnLst>
                                    <p:set>
                                      <p:cBhvr>
                                        <p:cTn id="47" dur="1" fill="hold">
                                          <p:stCondLst>
                                            <p:cond delay="0"/>
                                          </p:stCondLst>
                                        </p:cTn>
                                        <p:tgtEl>
                                          <p:spTgt spid="29">
                                            <p:txEl>
                                              <p:pRg st="5" end="5"/>
                                            </p:txEl>
                                          </p:spTgt>
                                        </p:tgtEl>
                                        <p:attrNameLst>
                                          <p:attrName>style.visibility</p:attrName>
                                        </p:attrNameLst>
                                      </p:cBhvr>
                                      <p:to>
                                        <p:strVal val="visible"/>
                                      </p:to>
                                    </p:set>
                                    <p:anim calcmode="lin" valueType="num">
                                      <p:cBhvr additive="base">
                                        <p:cTn id="48" dur="500" fill="hold"/>
                                        <p:tgtEl>
                                          <p:spTgt spid="29">
                                            <p:txEl>
                                              <p:pRg st="5" end="5"/>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9">
                                            <p:txEl>
                                              <p:pRg st="5" end="5"/>
                                            </p:txEl>
                                          </p:spTgt>
                                        </p:tgtEl>
                                        <p:attrNameLst>
                                          <p:attrName>ppt_y</p:attrName>
                                        </p:attrNameLst>
                                      </p:cBhvr>
                                      <p:tavLst>
                                        <p:tav tm="0">
                                          <p:val>
                                            <p:strVal val="0-#ppt_h/2"/>
                                          </p:val>
                                        </p:tav>
                                        <p:tav tm="100000">
                                          <p:val>
                                            <p:strVal val="#ppt_y"/>
                                          </p:val>
                                        </p:tav>
                                      </p:tavLst>
                                    </p:anim>
                                  </p:childTnLst>
                                </p:cTn>
                              </p:par>
                            </p:childTnLst>
                          </p:cTn>
                        </p:par>
                        <p:par>
                          <p:cTn id="50" fill="hold">
                            <p:stCondLst>
                              <p:cond delay="2000"/>
                            </p:stCondLst>
                            <p:childTnLst>
                              <p:par>
                                <p:cTn id="51" presetID="2" presetClass="entr" presetSubtype="3" fill="hold" grpId="0" nodeType="afterEffect">
                                  <p:stCondLst>
                                    <p:cond delay="0"/>
                                  </p:stCondLst>
                                  <p:childTnLst>
                                    <p:set>
                                      <p:cBhvr>
                                        <p:cTn id="52" dur="1" fill="hold">
                                          <p:stCondLst>
                                            <p:cond delay="0"/>
                                          </p:stCondLst>
                                        </p:cTn>
                                        <p:tgtEl>
                                          <p:spTgt spid="29">
                                            <p:txEl>
                                              <p:pRg st="6" end="6"/>
                                            </p:txEl>
                                          </p:spTgt>
                                        </p:tgtEl>
                                        <p:attrNameLst>
                                          <p:attrName>style.visibility</p:attrName>
                                        </p:attrNameLst>
                                      </p:cBhvr>
                                      <p:to>
                                        <p:strVal val="visible"/>
                                      </p:to>
                                    </p:set>
                                    <p:anim calcmode="lin" valueType="num">
                                      <p:cBhvr additive="base">
                                        <p:cTn id="53" dur="500" fill="hold"/>
                                        <p:tgtEl>
                                          <p:spTgt spid="29">
                                            <p:txEl>
                                              <p:pRg st="6" end="6"/>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29">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P spid="29"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4409" y="1691211"/>
            <a:ext cx="12187591" cy="44819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Swing</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组件</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3.</a:t>
              </a:r>
              <a:r>
                <a:rPr lang="zh-CN" altLang="en-US" sz="2400" b="1" dirty="0">
                  <a:solidFill>
                    <a:schemeClr val="tx1"/>
                  </a:solidFill>
                  <a:latin typeface="仿宋" panose="02010609060101010101" pitchFamily="49" charset="-122"/>
                  <a:ea typeface="仿宋" panose="02010609060101010101" pitchFamily="49" charset="-122"/>
                </a:rPr>
                <a:t>常用组件</a:t>
              </a: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30" name="内容占位符 2">
            <a:extLst>
              <a:ext uri="{FF2B5EF4-FFF2-40B4-BE49-F238E27FC236}">
                <a16:creationId xmlns:a16="http://schemas.microsoft.com/office/drawing/2014/main" id="{447CBB39-5BF8-4D9A-BE10-6EF9A7C68A81}"/>
              </a:ext>
            </a:extLst>
          </p:cNvPr>
          <p:cNvSpPr txBox="1">
            <a:spLocks/>
          </p:cNvSpPr>
          <p:nvPr/>
        </p:nvSpPr>
        <p:spPr>
          <a:xfrm>
            <a:off x="839417" y="1905352"/>
            <a:ext cx="10172646" cy="4132475"/>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7</a:t>
            </a:r>
            <a:r>
              <a:rPr lang="zh-CN" altLang="en-US"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JTextArea</a:t>
            </a:r>
            <a:r>
              <a:rPr lang="zh-CN" altLang="en-US" sz="2400" b="1" dirty="0">
                <a:latin typeface="仿宋" panose="02010609060101010101" pitchFamily="49" charset="-122"/>
                <a:ea typeface="仿宋" panose="02010609060101010101" pitchFamily="49" charset="-122"/>
              </a:rPr>
              <a:t>文本区和</a:t>
            </a:r>
            <a:r>
              <a:rPr lang="en-US" altLang="zh-CN" sz="2400" b="1" dirty="0" err="1">
                <a:latin typeface="仿宋" panose="02010609060101010101" pitchFamily="49" charset="-122"/>
                <a:ea typeface="仿宋" panose="02010609060101010101" pitchFamily="49" charset="-122"/>
              </a:rPr>
              <a:t>JScrollPane</a:t>
            </a:r>
            <a:r>
              <a:rPr lang="zh-CN" altLang="en-US" sz="2400" b="1" dirty="0">
                <a:latin typeface="仿宋" panose="02010609060101010101" pitchFamily="49" charset="-122"/>
                <a:ea typeface="仿宋" panose="02010609060101010101" pitchFamily="49" charset="-122"/>
              </a:rPr>
              <a:t>滚动条视图</a:t>
            </a:r>
            <a:endParaRPr lang="en-US" altLang="zh-CN" sz="2400" b="1" dirty="0">
              <a:latin typeface="仿宋" panose="02010609060101010101" pitchFamily="49" charset="-122"/>
              <a:ea typeface="仿宋" panose="02010609060101010101" pitchFamily="49" charset="-122"/>
            </a:endParaRPr>
          </a:p>
          <a:p>
            <a:pPr indent="984053"/>
            <a:r>
              <a:rPr lang="en-US" altLang="zh-CN" sz="2400" b="1" dirty="0" err="1">
                <a:latin typeface="仿宋" panose="02010609060101010101" pitchFamily="49" charset="-122"/>
                <a:ea typeface="仿宋" panose="02010609060101010101" pitchFamily="49" charset="-122"/>
              </a:rPr>
              <a:t>JTextArea</a:t>
            </a:r>
            <a:r>
              <a:rPr lang="zh-CN" altLang="en-US" sz="2400" b="1" dirty="0">
                <a:latin typeface="仿宋" panose="02010609060101010101" pitchFamily="49" charset="-122"/>
                <a:ea typeface="仿宋" panose="02010609060101010101" pitchFamily="49" charset="-122"/>
              </a:rPr>
              <a:t>类用于创建显示多行文本的文本区。与</a:t>
            </a:r>
            <a:r>
              <a:rPr lang="en-US" altLang="zh-CN" sz="2400" b="1" dirty="0" err="1">
                <a:latin typeface="仿宋" panose="02010609060101010101" pitchFamily="49" charset="-122"/>
                <a:ea typeface="仿宋" panose="02010609060101010101" pitchFamily="49" charset="-122"/>
              </a:rPr>
              <a:t>JScrollPane</a:t>
            </a:r>
            <a:r>
              <a:rPr lang="zh-CN" altLang="en-US" sz="2400" b="1" dirty="0">
                <a:latin typeface="仿宋" panose="02010609060101010101" pitchFamily="49" charset="-122"/>
                <a:ea typeface="仿宋" panose="02010609060101010101" pitchFamily="49" charset="-122"/>
              </a:rPr>
              <a:t>类配合，当文本区内容超出显示范围时显示滚动条。 </a:t>
            </a:r>
          </a:p>
          <a:p>
            <a:r>
              <a:rPr lang="en-US" altLang="zh-CN" sz="2400" b="1" dirty="0" err="1">
                <a:latin typeface="仿宋" panose="02010609060101010101" pitchFamily="49" charset="-122"/>
                <a:ea typeface="仿宋" panose="02010609060101010101" pitchFamily="49" charset="-122"/>
              </a:rPr>
              <a:t>JTextArea</a:t>
            </a:r>
            <a:r>
              <a:rPr lang="zh-CN" altLang="en-US" sz="2400" b="1" dirty="0">
                <a:latin typeface="仿宋" panose="02010609060101010101" pitchFamily="49" charset="-122"/>
                <a:ea typeface="仿宋" panose="02010609060101010101" pitchFamily="49" charset="-122"/>
              </a:rPr>
              <a:t>类的构造方法：</a:t>
            </a:r>
          </a:p>
          <a:p>
            <a:pPr indent="984053"/>
            <a:r>
              <a:rPr lang="en-US" altLang="zh-CN" sz="2400" b="1" dirty="0" err="1">
                <a:latin typeface="仿宋" panose="02010609060101010101" pitchFamily="49" charset="-122"/>
                <a:ea typeface="仿宋" panose="02010609060101010101" pitchFamily="49" charset="-122"/>
              </a:rPr>
              <a:t>JTextArea</a:t>
            </a:r>
            <a:r>
              <a:rPr lang="en-US" altLang="zh-CN" sz="2400" b="1" dirty="0">
                <a:latin typeface="仿宋" panose="02010609060101010101" pitchFamily="49" charset="-122"/>
                <a:ea typeface="仿宋" panose="02010609060101010101" pitchFamily="49" charset="-122"/>
              </a:rPr>
              <a:t>(String text)</a:t>
            </a:r>
          </a:p>
          <a:p>
            <a:pPr indent="984053"/>
            <a:r>
              <a:rPr lang="en-US" altLang="zh-CN" sz="2400" b="1" dirty="0" err="1">
                <a:latin typeface="仿宋" panose="02010609060101010101" pitchFamily="49" charset="-122"/>
                <a:ea typeface="仿宋" panose="02010609060101010101" pitchFamily="49" charset="-122"/>
              </a:rPr>
              <a:t>JTextArea</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int</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rows,int</a:t>
            </a:r>
            <a:r>
              <a:rPr lang="en-US" altLang="zh-CN" sz="2400" b="1" dirty="0">
                <a:latin typeface="仿宋" panose="02010609060101010101" pitchFamily="49" charset="-122"/>
                <a:ea typeface="仿宋" panose="02010609060101010101" pitchFamily="49" charset="-122"/>
              </a:rPr>
              <a:t> columns)</a:t>
            </a:r>
          </a:p>
          <a:p>
            <a:pPr indent="984053"/>
            <a:r>
              <a:rPr lang="en-US" altLang="zh-CN" sz="2400" b="1" dirty="0" err="1">
                <a:latin typeface="仿宋" panose="02010609060101010101" pitchFamily="49" charset="-122"/>
                <a:ea typeface="仿宋" panose="02010609060101010101" pitchFamily="49" charset="-122"/>
              </a:rPr>
              <a:t>JTextArea</a:t>
            </a:r>
            <a:r>
              <a:rPr lang="en-US" altLang="zh-CN" sz="2400" b="1" dirty="0">
                <a:latin typeface="仿宋" panose="02010609060101010101" pitchFamily="49" charset="-122"/>
                <a:ea typeface="仿宋" panose="02010609060101010101" pitchFamily="49" charset="-122"/>
              </a:rPr>
              <a:t>(String </a:t>
            </a:r>
            <a:r>
              <a:rPr lang="en-US" altLang="zh-CN" sz="2400" b="1" dirty="0" err="1">
                <a:latin typeface="仿宋" panose="02010609060101010101" pitchFamily="49" charset="-122"/>
                <a:ea typeface="仿宋" panose="02010609060101010101" pitchFamily="49" charset="-122"/>
              </a:rPr>
              <a:t>text,int</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rows,int</a:t>
            </a:r>
            <a:r>
              <a:rPr lang="en-US" altLang="zh-CN" sz="2400" b="1" dirty="0">
                <a:latin typeface="仿宋" panose="02010609060101010101" pitchFamily="49" charset="-122"/>
                <a:ea typeface="仿宋" panose="02010609060101010101" pitchFamily="49" charset="-122"/>
              </a:rPr>
              <a:t> columns)</a:t>
            </a:r>
          </a:p>
          <a:p>
            <a:endParaRPr lang="zh-CN" altLang="en-US"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4990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childTnLst>
                          </p:cTn>
                        </p:par>
                        <p:par>
                          <p:cTn id="16" fill="hold">
                            <p:stCondLst>
                              <p:cond delay="3000"/>
                            </p:stCondLst>
                            <p:childTnLst>
                              <p:par>
                                <p:cTn id="17" presetID="2" presetClass="entr" presetSubtype="9" fill="hold" grpId="0" nodeType="after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500" fill="hold"/>
                                        <p:tgtEl>
                                          <p:spTgt spid="3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3500"/>
                            </p:stCondLst>
                            <p:childTnLst>
                              <p:par>
                                <p:cTn id="22" presetID="2" presetClass="entr" presetSubtype="3" fill="hold" grpId="0" nodeType="afterEffect">
                                  <p:stCondLst>
                                    <p:cond delay="0"/>
                                  </p:stCondLst>
                                  <p:childTnLst>
                                    <p:set>
                                      <p:cBhvr>
                                        <p:cTn id="23" dur="1" fill="hold">
                                          <p:stCondLst>
                                            <p:cond delay="0"/>
                                          </p:stCondLst>
                                        </p:cTn>
                                        <p:tgtEl>
                                          <p:spTgt spid="30">
                                            <p:txEl>
                                              <p:pRg st="1" end="1"/>
                                            </p:txEl>
                                          </p:spTgt>
                                        </p:tgtEl>
                                        <p:attrNameLst>
                                          <p:attrName>style.visibility</p:attrName>
                                        </p:attrNameLst>
                                      </p:cBhvr>
                                      <p:to>
                                        <p:strVal val="visible"/>
                                      </p:to>
                                    </p:set>
                                    <p:anim calcmode="lin" valueType="num">
                                      <p:cBhvr additive="base">
                                        <p:cTn id="24" dur="500" fill="hold"/>
                                        <p:tgtEl>
                                          <p:spTgt spid="30">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30">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9" fill="hold" grpId="0" nodeType="clickEffect">
                                  <p:stCondLst>
                                    <p:cond delay="0"/>
                                  </p:stCondLst>
                                  <p:childTnLst>
                                    <p:set>
                                      <p:cBhvr>
                                        <p:cTn id="29" dur="1" fill="hold">
                                          <p:stCondLst>
                                            <p:cond delay="0"/>
                                          </p:stCondLst>
                                        </p:cTn>
                                        <p:tgtEl>
                                          <p:spTgt spid="30">
                                            <p:txEl>
                                              <p:pRg st="2" end="2"/>
                                            </p:txEl>
                                          </p:spTgt>
                                        </p:tgtEl>
                                        <p:attrNameLst>
                                          <p:attrName>style.visibility</p:attrName>
                                        </p:attrNameLst>
                                      </p:cBhvr>
                                      <p:to>
                                        <p:strVal val="visible"/>
                                      </p:to>
                                    </p:set>
                                    <p:anim calcmode="lin" valueType="num">
                                      <p:cBhvr additive="base">
                                        <p:cTn id="30" dur="500" fill="hold"/>
                                        <p:tgtEl>
                                          <p:spTgt spid="30">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0">
                                            <p:txEl>
                                              <p:pRg st="2" end="2"/>
                                            </p:txEl>
                                          </p:spTgt>
                                        </p:tgtEl>
                                        <p:attrNameLst>
                                          <p:attrName>ppt_y</p:attrName>
                                        </p:attrNameLst>
                                      </p:cBhvr>
                                      <p:tavLst>
                                        <p:tav tm="0">
                                          <p:val>
                                            <p:strVal val="0-#ppt_h/2"/>
                                          </p:val>
                                        </p:tav>
                                        <p:tav tm="100000">
                                          <p:val>
                                            <p:strVal val="#ppt_y"/>
                                          </p:val>
                                        </p:tav>
                                      </p:tavLst>
                                    </p:anim>
                                  </p:childTnLst>
                                </p:cTn>
                              </p:par>
                            </p:childTnLst>
                          </p:cTn>
                        </p:par>
                        <p:par>
                          <p:cTn id="32" fill="hold">
                            <p:stCondLst>
                              <p:cond delay="500"/>
                            </p:stCondLst>
                            <p:childTnLst>
                              <p:par>
                                <p:cTn id="33" presetID="31" presetClass="entr" presetSubtype="0" fill="hold" grpId="0" nodeType="afterEffect">
                                  <p:stCondLst>
                                    <p:cond delay="0"/>
                                  </p:stCondLst>
                                  <p:childTnLst>
                                    <p:set>
                                      <p:cBhvr>
                                        <p:cTn id="34" dur="1" fill="hold">
                                          <p:stCondLst>
                                            <p:cond delay="0"/>
                                          </p:stCondLst>
                                        </p:cTn>
                                        <p:tgtEl>
                                          <p:spTgt spid="30">
                                            <p:txEl>
                                              <p:pRg st="3" end="3"/>
                                            </p:txEl>
                                          </p:spTgt>
                                        </p:tgtEl>
                                        <p:attrNameLst>
                                          <p:attrName>style.visibility</p:attrName>
                                        </p:attrNameLst>
                                      </p:cBhvr>
                                      <p:to>
                                        <p:strVal val="visible"/>
                                      </p:to>
                                    </p:set>
                                    <p:anim calcmode="lin" valueType="num">
                                      <p:cBhvr>
                                        <p:cTn id="35" dur="1000" fill="hold"/>
                                        <p:tgtEl>
                                          <p:spTgt spid="30">
                                            <p:txEl>
                                              <p:pRg st="3" end="3"/>
                                            </p:txEl>
                                          </p:spTgt>
                                        </p:tgtEl>
                                        <p:attrNameLst>
                                          <p:attrName>ppt_w</p:attrName>
                                        </p:attrNameLst>
                                      </p:cBhvr>
                                      <p:tavLst>
                                        <p:tav tm="0">
                                          <p:val>
                                            <p:fltVal val="0"/>
                                          </p:val>
                                        </p:tav>
                                        <p:tav tm="100000">
                                          <p:val>
                                            <p:strVal val="#ppt_w"/>
                                          </p:val>
                                        </p:tav>
                                      </p:tavLst>
                                    </p:anim>
                                    <p:anim calcmode="lin" valueType="num">
                                      <p:cBhvr>
                                        <p:cTn id="36" dur="1000" fill="hold"/>
                                        <p:tgtEl>
                                          <p:spTgt spid="30">
                                            <p:txEl>
                                              <p:pRg st="3" end="3"/>
                                            </p:txEl>
                                          </p:spTgt>
                                        </p:tgtEl>
                                        <p:attrNameLst>
                                          <p:attrName>ppt_h</p:attrName>
                                        </p:attrNameLst>
                                      </p:cBhvr>
                                      <p:tavLst>
                                        <p:tav tm="0">
                                          <p:val>
                                            <p:fltVal val="0"/>
                                          </p:val>
                                        </p:tav>
                                        <p:tav tm="100000">
                                          <p:val>
                                            <p:strVal val="#ppt_h"/>
                                          </p:val>
                                        </p:tav>
                                      </p:tavLst>
                                    </p:anim>
                                    <p:anim calcmode="lin" valueType="num">
                                      <p:cBhvr>
                                        <p:cTn id="37" dur="1000" fill="hold"/>
                                        <p:tgtEl>
                                          <p:spTgt spid="30">
                                            <p:txEl>
                                              <p:pRg st="3" end="3"/>
                                            </p:txEl>
                                          </p:spTgt>
                                        </p:tgtEl>
                                        <p:attrNameLst>
                                          <p:attrName>style.rotation</p:attrName>
                                        </p:attrNameLst>
                                      </p:cBhvr>
                                      <p:tavLst>
                                        <p:tav tm="0">
                                          <p:val>
                                            <p:fltVal val="90"/>
                                          </p:val>
                                        </p:tav>
                                        <p:tav tm="100000">
                                          <p:val>
                                            <p:fltVal val="0"/>
                                          </p:val>
                                        </p:tav>
                                      </p:tavLst>
                                    </p:anim>
                                    <p:animEffect transition="in" filter="fade">
                                      <p:cBhvr>
                                        <p:cTn id="38" dur="1000"/>
                                        <p:tgtEl>
                                          <p:spTgt spid="30">
                                            <p:txEl>
                                              <p:pRg st="3" end="3"/>
                                            </p:txEl>
                                          </p:spTgt>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30">
                                            <p:txEl>
                                              <p:pRg st="4" end="4"/>
                                            </p:txEl>
                                          </p:spTgt>
                                        </p:tgtEl>
                                        <p:attrNameLst>
                                          <p:attrName>style.visibility</p:attrName>
                                        </p:attrNameLst>
                                      </p:cBhvr>
                                      <p:to>
                                        <p:strVal val="visible"/>
                                      </p:to>
                                    </p:set>
                                    <p:anim calcmode="lin" valueType="num">
                                      <p:cBhvr>
                                        <p:cTn id="41" dur="1000" fill="hold"/>
                                        <p:tgtEl>
                                          <p:spTgt spid="30">
                                            <p:txEl>
                                              <p:pRg st="4" end="4"/>
                                            </p:txEl>
                                          </p:spTgt>
                                        </p:tgtEl>
                                        <p:attrNameLst>
                                          <p:attrName>ppt_w</p:attrName>
                                        </p:attrNameLst>
                                      </p:cBhvr>
                                      <p:tavLst>
                                        <p:tav tm="0">
                                          <p:val>
                                            <p:fltVal val="0"/>
                                          </p:val>
                                        </p:tav>
                                        <p:tav tm="100000">
                                          <p:val>
                                            <p:strVal val="#ppt_w"/>
                                          </p:val>
                                        </p:tav>
                                      </p:tavLst>
                                    </p:anim>
                                    <p:anim calcmode="lin" valueType="num">
                                      <p:cBhvr>
                                        <p:cTn id="42" dur="1000" fill="hold"/>
                                        <p:tgtEl>
                                          <p:spTgt spid="30">
                                            <p:txEl>
                                              <p:pRg st="4" end="4"/>
                                            </p:txEl>
                                          </p:spTgt>
                                        </p:tgtEl>
                                        <p:attrNameLst>
                                          <p:attrName>ppt_h</p:attrName>
                                        </p:attrNameLst>
                                      </p:cBhvr>
                                      <p:tavLst>
                                        <p:tav tm="0">
                                          <p:val>
                                            <p:fltVal val="0"/>
                                          </p:val>
                                        </p:tav>
                                        <p:tav tm="100000">
                                          <p:val>
                                            <p:strVal val="#ppt_h"/>
                                          </p:val>
                                        </p:tav>
                                      </p:tavLst>
                                    </p:anim>
                                    <p:anim calcmode="lin" valueType="num">
                                      <p:cBhvr>
                                        <p:cTn id="43" dur="1000" fill="hold"/>
                                        <p:tgtEl>
                                          <p:spTgt spid="30">
                                            <p:txEl>
                                              <p:pRg st="4" end="4"/>
                                            </p:txEl>
                                          </p:spTgt>
                                        </p:tgtEl>
                                        <p:attrNameLst>
                                          <p:attrName>style.rotation</p:attrName>
                                        </p:attrNameLst>
                                      </p:cBhvr>
                                      <p:tavLst>
                                        <p:tav tm="0">
                                          <p:val>
                                            <p:fltVal val="90"/>
                                          </p:val>
                                        </p:tav>
                                        <p:tav tm="100000">
                                          <p:val>
                                            <p:fltVal val="0"/>
                                          </p:val>
                                        </p:tav>
                                      </p:tavLst>
                                    </p:anim>
                                    <p:animEffect transition="in" filter="fade">
                                      <p:cBhvr>
                                        <p:cTn id="44" dur="1000"/>
                                        <p:tgtEl>
                                          <p:spTgt spid="30">
                                            <p:txEl>
                                              <p:pRg st="4" end="4"/>
                                            </p:txEl>
                                          </p:spTgt>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30">
                                            <p:txEl>
                                              <p:pRg st="5" end="5"/>
                                            </p:txEl>
                                          </p:spTgt>
                                        </p:tgtEl>
                                        <p:attrNameLst>
                                          <p:attrName>style.visibility</p:attrName>
                                        </p:attrNameLst>
                                      </p:cBhvr>
                                      <p:to>
                                        <p:strVal val="visible"/>
                                      </p:to>
                                    </p:set>
                                    <p:anim calcmode="lin" valueType="num">
                                      <p:cBhvr>
                                        <p:cTn id="47" dur="1000" fill="hold"/>
                                        <p:tgtEl>
                                          <p:spTgt spid="30">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30">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30">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P spid="30"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8.1  AWT</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AWT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组件</a:t>
              </a:r>
            </a:p>
          </p:txBody>
        </p:sp>
      </p:grpSp>
      <p:sp>
        <p:nvSpPr>
          <p:cNvPr id="26" name="矩形 25">
            <a:extLst>
              <a:ext uri="{FF2B5EF4-FFF2-40B4-BE49-F238E27FC236}">
                <a16:creationId xmlns:a16="http://schemas.microsoft.com/office/drawing/2014/main" id="{6D3E83B8-6094-41AF-A478-A72E466A8CC2}"/>
              </a:ext>
            </a:extLst>
          </p:cNvPr>
          <p:cNvSpPr/>
          <p:nvPr/>
        </p:nvSpPr>
        <p:spPr>
          <a:xfrm>
            <a:off x="0" y="1848373"/>
            <a:ext cx="12192000" cy="388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7" name="内容占位符 2">
            <a:extLst>
              <a:ext uri="{FF2B5EF4-FFF2-40B4-BE49-F238E27FC236}">
                <a16:creationId xmlns:a16="http://schemas.microsoft.com/office/drawing/2014/main" id="{36D4D972-16F9-4204-97D2-EEE5BDD1148F}"/>
              </a:ext>
            </a:extLst>
          </p:cNvPr>
          <p:cNvSpPr txBox="1">
            <a:spLocks/>
          </p:cNvSpPr>
          <p:nvPr/>
        </p:nvSpPr>
        <p:spPr>
          <a:xfrm>
            <a:off x="1143317" y="2204856"/>
            <a:ext cx="10531214" cy="32766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图形用户界面（</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Graphic User Interface</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GUI</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）是实现人机交互的窗口。</a:t>
            </a:r>
          </a:p>
          <a:p>
            <a:pPr marL="0" indent="4572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Java</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早期提供的</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AWT</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包（</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Abstract Window Toolkit</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a:t>
            </a:r>
            <a:r>
              <a:rPr lang="zh-CN" altLang="en-US" sz="2400" b="1" dirty="0">
                <a:solidFill>
                  <a:schemeClr val="tx1"/>
                </a:solidFill>
                <a:latin typeface="仿宋" panose="02010609060101010101" pitchFamily="49" charset="-122"/>
                <a:ea typeface="仿宋" panose="02010609060101010101" pitchFamily="49" charset="-122"/>
              </a:rPr>
              <a:t>抽象窗口工具包</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）中包括了图形用户界面设计的基本类库，</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AWT</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是</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Java</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设计</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GUI</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的核心，为用户提供基本的界面组件。</a:t>
            </a:r>
          </a:p>
          <a:p>
            <a:pPr marL="0" indent="4572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AWT </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的图形操作函数是利用底层操作系统功能</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本地方法，采用</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C/C++</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编写</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实现的，是各操作系统图形功能的“交集” </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所以</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AWT</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控件称为“重量级控件”</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grpSp>
        <p:nvGrpSpPr>
          <p:cNvPr id="29" name="组合 28">
            <a:extLst>
              <a:ext uri="{FF2B5EF4-FFF2-40B4-BE49-F238E27FC236}">
                <a16:creationId xmlns:a16="http://schemas.microsoft.com/office/drawing/2014/main" id="{3ABF3EFF-B0E1-445B-ACF0-00FBDBC34D3C}"/>
              </a:ext>
            </a:extLst>
          </p:cNvPr>
          <p:cNvGrpSpPr/>
          <p:nvPr/>
        </p:nvGrpSpPr>
        <p:grpSpPr>
          <a:xfrm>
            <a:off x="9974507" y="1296194"/>
            <a:ext cx="1877787" cy="5093925"/>
            <a:chOff x="9675584" y="5175723"/>
            <a:chExt cx="1877787" cy="1129564"/>
          </a:xfrm>
        </p:grpSpPr>
        <p:sp>
          <p:nvSpPr>
            <p:cNvPr id="30" name="矩形 29">
              <a:extLst>
                <a:ext uri="{FF2B5EF4-FFF2-40B4-BE49-F238E27FC236}">
                  <a16:creationId xmlns:a16="http://schemas.microsoft.com/office/drawing/2014/main" id="{DDDBD769-BDD1-4C3A-A3C4-D20E1ADFFBFD}"/>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E03C1808-40D7-441F-AFAE-16D9A6E26379}"/>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FC74BD27-67C4-4F85-A867-F614542922D4}"/>
                </a:ext>
              </a:extLst>
            </p:cNvPr>
            <p:cNvSpPr/>
            <p:nvPr/>
          </p:nvSpPr>
          <p:spPr>
            <a:xfrm>
              <a:off x="10241641" y="5175723"/>
              <a:ext cx="266702" cy="1129564"/>
            </a:xfrm>
            <a:prstGeom prst="rect">
              <a:avLst/>
            </a:prstGeom>
            <a:solidFill>
              <a:srgbClr val="FFC000">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2F7DD20E-558C-43ED-A323-830510E44A48}"/>
                </a:ext>
              </a:extLst>
            </p:cNvPr>
            <p:cNvSpPr/>
            <p:nvPr/>
          </p:nvSpPr>
          <p:spPr>
            <a:xfrm>
              <a:off x="9675584" y="5974341"/>
              <a:ext cx="266702" cy="330945"/>
            </a:xfrm>
            <a:prstGeom prst="rect">
              <a:avLst/>
            </a:prstGeom>
            <a:solidFill>
              <a:srgbClr val="C00000">
                <a:alpha val="5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426987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childTnLst>
                          </p:cTn>
                        </p:par>
                        <p:par>
                          <p:cTn id="12" fill="hold">
                            <p:stCondLst>
                              <p:cond delay="2500"/>
                            </p:stCondLst>
                            <p:childTnLst>
                              <p:par>
                                <p:cTn id="13" presetID="31" presetClass="entr" presetSubtype="0" fill="hold" grpId="0" nodeType="afterEffect">
                                  <p:stCondLst>
                                    <p:cond delay="0"/>
                                  </p:stCondLst>
                                  <p:childTnLst>
                                    <p:set>
                                      <p:cBhvr>
                                        <p:cTn id="14" dur="1" fill="hold">
                                          <p:stCondLst>
                                            <p:cond delay="0"/>
                                          </p:stCondLst>
                                        </p:cTn>
                                        <p:tgtEl>
                                          <p:spTgt spid="27">
                                            <p:txEl>
                                              <p:pRg st="0" end="0"/>
                                            </p:txEl>
                                          </p:spTgt>
                                        </p:tgtEl>
                                        <p:attrNameLst>
                                          <p:attrName>style.visibility</p:attrName>
                                        </p:attrNameLst>
                                      </p:cBhvr>
                                      <p:to>
                                        <p:strVal val="visible"/>
                                      </p:to>
                                    </p:set>
                                    <p:anim calcmode="lin" valueType="num">
                                      <p:cBhvr>
                                        <p:cTn id="15" dur="1000" fill="hold"/>
                                        <p:tgtEl>
                                          <p:spTgt spid="27">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27">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27">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2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27">
                                            <p:txEl>
                                              <p:pRg st="1" end="1"/>
                                            </p:txEl>
                                          </p:spTgt>
                                        </p:tgtEl>
                                        <p:attrNameLst>
                                          <p:attrName>style.visibility</p:attrName>
                                        </p:attrNameLst>
                                      </p:cBhvr>
                                      <p:to>
                                        <p:strVal val="visible"/>
                                      </p:to>
                                    </p:set>
                                    <p:anim calcmode="lin" valueType="num">
                                      <p:cBhvr>
                                        <p:cTn id="23" dur="1000" fill="hold"/>
                                        <p:tgtEl>
                                          <p:spTgt spid="27">
                                            <p:txEl>
                                              <p:pRg st="1" end="1"/>
                                            </p:txEl>
                                          </p:spTgt>
                                        </p:tgtEl>
                                        <p:attrNameLst>
                                          <p:attrName>ppt_w</p:attrName>
                                        </p:attrNameLst>
                                      </p:cBhvr>
                                      <p:tavLst>
                                        <p:tav tm="0">
                                          <p:val>
                                            <p:fltVal val="0"/>
                                          </p:val>
                                        </p:tav>
                                        <p:tav tm="100000">
                                          <p:val>
                                            <p:strVal val="#ppt_w"/>
                                          </p:val>
                                        </p:tav>
                                      </p:tavLst>
                                    </p:anim>
                                    <p:anim calcmode="lin" valueType="num">
                                      <p:cBhvr>
                                        <p:cTn id="24" dur="1000" fill="hold"/>
                                        <p:tgtEl>
                                          <p:spTgt spid="27">
                                            <p:txEl>
                                              <p:pRg st="1" end="1"/>
                                            </p:txEl>
                                          </p:spTgt>
                                        </p:tgtEl>
                                        <p:attrNameLst>
                                          <p:attrName>ppt_h</p:attrName>
                                        </p:attrNameLst>
                                      </p:cBhvr>
                                      <p:tavLst>
                                        <p:tav tm="0">
                                          <p:val>
                                            <p:fltVal val="0"/>
                                          </p:val>
                                        </p:tav>
                                        <p:tav tm="100000">
                                          <p:val>
                                            <p:strVal val="#ppt_h"/>
                                          </p:val>
                                        </p:tav>
                                      </p:tavLst>
                                    </p:anim>
                                    <p:anim calcmode="lin" valueType="num">
                                      <p:cBhvr>
                                        <p:cTn id="25" dur="1000" fill="hold"/>
                                        <p:tgtEl>
                                          <p:spTgt spid="27">
                                            <p:txEl>
                                              <p:pRg st="1" end="1"/>
                                            </p:txEl>
                                          </p:spTgt>
                                        </p:tgtEl>
                                        <p:attrNameLst>
                                          <p:attrName>style.rotation</p:attrName>
                                        </p:attrNameLst>
                                      </p:cBhvr>
                                      <p:tavLst>
                                        <p:tav tm="0">
                                          <p:val>
                                            <p:fltVal val="90"/>
                                          </p:val>
                                        </p:tav>
                                        <p:tav tm="100000">
                                          <p:val>
                                            <p:fltVal val="0"/>
                                          </p:val>
                                        </p:tav>
                                      </p:tavLst>
                                    </p:anim>
                                    <p:animEffect transition="in" filter="fade">
                                      <p:cBhvr>
                                        <p:cTn id="26" dur="1000"/>
                                        <p:tgtEl>
                                          <p:spTgt spid="27">
                                            <p:txEl>
                                              <p:pRg st="1" end="1"/>
                                            </p:txEl>
                                          </p:spTgt>
                                        </p:tgtEl>
                                      </p:cBhvr>
                                    </p:animEffect>
                                  </p:childTnLst>
                                </p:cTn>
                              </p:par>
                            </p:childTnLst>
                          </p:cTn>
                        </p:par>
                        <p:par>
                          <p:cTn id="27" fill="hold">
                            <p:stCondLst>
                              <p:cond delay="1000"/>
                            </p:stCondLst>
                            <p:childTnLst>
                              <p:par>
                                <p:cTn id="28" presetID="22" presetClass="entr" presetSubtype="4" fill="hold"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down)">
                                      <p:cBhvr>
                                        <p:cTn id="30" dur="500"/>
                                        <p:tgtEl>
                                          <p:spTgt spid="29"/>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right)">
                                      <p:cBhvr>
                                        <p:cTn id="3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6" grpId="0" animBg="1"/>
      <p:bldP spid="27" grpId="0" uiExpand="1" build="p"/>
      <p:bldP spid="2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4410" y="1691211"/>
            <a:ext cx="12187590" cy="44819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Swing</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组件</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3.</a:t>
              </a:r>
              <a:r>
                <a:rPr lang="zh-CN" altLang="en-US" sz="2400" b="1" dirty="0">
                  <a:solidFill>
                    <a:schemeClr val="tx1"/>
                  </a:solidFill>
                  <a:latin typeface="仿宋" panose="02010609060101010101" pitchFamily="49" charset="-122"/>
                  <a:ea typeface="仿宋" panose="02010609060101010101" pitchFamily="49" charset="-122"/>
                </a:rPr>
                <a:t>常用组件</a:t>
              </a: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29" name="内容占位符 2">
            <a:extLst>
              <a:ext uri="{FF2B5EF4-FFF2-40B4-BE49-F238E27FC236}">
                <a16:creationId xmlns:a16="http://schemas.microsoft.com/office/drawing/2014/main" id="{A1797511-06A2-4C9A-957D-5C1A4DC39BD6}"/>
              </a:ext>
            </a:extLst>
          </p:cNvPr>
          <p:cNvSpPr txBox="1">
            <a:spLocks/>
          </p:cNvSpPr>
          <p:nvPr/>
        </p:nvSpPr>
        <p:spPr>
          <a:xfrm>
            <a:off x="727601" y="2392494"/>
            <a:ext cx="6102276" cy="3428206"/>
          </a:xfrm>
          <a:prstGeom prst="rect">
            <a:avLst/>
          </a:prstGeom>
        </p:spPr>
        <p:txBody>
          <a:bodyPr vert="horz" lIns="121889" tIns="60944" rIns="121889" bIns="60944" rtlCol="0">
            <a:noAutofit/>
          </a:bodyPr>
          <a:lstStyle>
            <a:defPPr>
              <a:defRPr lang="zh-CN"/>
            </a:defPPr>
            <a:lvl1pPr indent="457200">
              <a:lnSpc>
                <a:spcPct val="130000"/>
              </a:lnSpc>
              <a:spcBef>
                <a:spcPts val="0"/>
              </a:spcBef>
              <a:buFont typeface="Wingdings" pitchFamily="2" charset="2"/>
              <a:buNone/>
              <a:defRPr sz="2400" b="1">
                <a:latin typeface="仿宋" panose="02010609060101010101" pitchFamily="49" charset="-122"/>
                <a:ea typeface="仿宋" panose="02010609060101010101" pitchFamily="49" charset="-122"/>
              </a:defRPr>
            </a:lvl1pPr>
            <a:lvl2pPr marL="990575" indent="-380990">
              <a:spcBef>
                <a:spcPct val="20000"/>
              </a:spcBef>
              <a:buFont typeface="Arial" pitchFamily="34" charset="0"/>
              <a:buChar char="–"/>
              <a:defRPr>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dirty="0"/>
              <a:t>第一个构造方法用于创建一个显示指定文本的文本区；</a:t>
            </a:r>
          </a:p>
          <a:p>
            <a:r>
              <a:rPr lang="zh-CN" altLang="en-US" dirty="0"/>
              <a:t>第二个构造方法用于创建一个具有指定行数和列数的空文本区；</a:t>
            </a:r>
          </a:p>
          <a:p>
            <a:r>
              <a:rPr lang="zh-CN" altLang="en-US" dirty="0"/>
              <a:t>第三个构造方法用于创建一个具有指定文本、行数、列数的文本区。</a:t>
            </a:r>
          </a:p>
        </p:txBody>
      </p:sp>
      <p:grpSp>
        <p:nvGrpSpPr>
          <p:cNvPr id="31" name="组合 30">
            <a:extLst>
              <a:ext uri="{FF2B5EF4-FFF2-40B4-BE49-F238E27FC236}">
                <a16:creationId xmlns:a16="http://schemas.microsoft.com/office/drawing/2014/main" id="{FEF2842F-CE06-44BF-82E5-7190DC7200D4}"/>
              </a:ext>
            </a:extLst>
          </p:cNvPr>
          <p:cNvGrpSpPr/>
          <p:nvPr/>
        </p:nvGrpSpPr>
        <p:grpSpPr>
          <a:xfrm>
            <a:off x="7943703" y="2573782"/>
            <a:ext cx="3366410" cy="3123477"/>
            <a:chOff x="7918467" y="311761"/>
            <a:chExt cx="1781714" cy="1653139"/>
          </a:xfrm>
        </p:grpSpPr>
        <p:sp>
          <p:nvSpPr>
            <p:cNvPr id="32" name="Freeform 411">
              <a:extLst>
                <a:ext uri="{FF2B5EF4-FFF2-40B4-BE49-F238E27FC236}">
                  <a16:creationId xmlns:a16="http://schemas.microsoft.com/office/drawing/2014/main" id="{D45C0BC1-8351-436B-9A9F-B803E564E064}"/>
                </a:ext>
              </a:extLst>
            </p:cNvPr>
            <p:cNvSpPr>
              <a:spLocks/>
            </p:cNvSpPr>
            <p:nvPr/>
          </p:nvSpPr>
          <p:spPr bwMode="auto">
            <a:xfrm>
              <a:off x="7918467" y="1153637"/>
              <a:ext cx="896981" cy="811263"/>
            </a:xfrm>
            <a:custGeom>
              <a:avLst/>
              <a:gdLst>
                <a:gd name="T0" fmla="*/ 0 w 293"/>
                <a:gd name="T1" fmla="*/ 162 h 265"/>
                <a:gd name="T2" fmla="*/ 77 w 293"/>
                <a:gd name="T3" fmla="*/ 0 h 265"/>
                <a:gd name="T4" fmla="*/ 293 w 293"/>
                <a:gd name="T5" fmla="*/ 103 h 265"/>
                <a:gd name="T6" fmla="*/ 216 w 293"/>
                <a:gd name="T7" fmla="*/ 265 h 265"/>
                <a:gd name="T8" fmla="*/ 0 w 293"/>
                <a:gd name="T9" fmla="*/ 162 h 265"/>
              </a:gdLst>
              <a:ahLst/>
              <a:cxnLst>
                <a:cxn ang="0">
                  <a:pos x="T0" y="T1"/>
                </a:cxn>
                <a:cxn ang="0">
                  <a:pos x="T2" y="T3"/>
                </a:cxn>
                <a:cxn ang="0">
                  <a:pos x="T4" y="T5"/>
                </a:cxn>
                <a:cxn ang="0">
                  <a:pos x="T6" y="T7"/>
                </a:cxn>
                <a:cxn ang="0">
                  <a:pos x="T8" y="T9"/>
                </a:cxn>
              </a:cxnLst>
              <a:rect l="0" t="0" r="r" b="b"/>
              <a:pathLst>
                <a:path w="293" h="265">
                  <a:moveTo>
                    <a:pt x="0" y="162"/>
                  </a:moveTo>
                  <a:lnTo>
                    <a:pt x="77" y="0"/>
                  </a:lnTo>
                  <a:lnTo>
                    <a:pt x="293" y="103"/>
                  </a:lnTo>
                  <a:lnTo>
                    <a:pt x="216" y="265"/>
                  </a:lnTo>
                  <a:lnTo>
                    <a:pt x="0" y="162"/>
                  </a:lnTo>
                  <a:close/>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33" name="Freeform 412">
              <a:extLst>
                <a:ext uri="{FF2B5EF4-FFF2-40B4-BE49-F238E27FC236}">
                  <a16:creationId xmlns:a16="http://schemas.microsoft.com/office/drawing/2014/main" id="{52504683-101A-409E-B25B-85CB9DE8F8ED}"/>
                </a:ext>
              </a:extLst>
            </p:cNvPr>
            <p:cNvSpPr>
              <a:spLocks/>
            </p:cNvSpPr>
            <p:nvPr/>
          </p:nvSpPr>
          <p:spPr bwMode="auto">
            <a:xfrm>
              <a:off x="7976632" y="1211802"/>
              <a:ext cx="783709" cy="697991"/>
            </a:xfrm>
            <a:custGeom>
              <a:avLst/>
              <a:gdLst>
                <a:gd name="T0" fmla="*/ 0 w 256"/>
                <a:gd name="T1" fmla="*/ 137 h 228"/>
                <a:gd name="T2" fmla="*/ 65 w 256"/>
                <a:gd name="T3" fmla="*/ 0 h 228"/>
                <a:gd name="T4" fmla="*/ 256 w 256"/>
                <a:gd name="T5" fmla="*/ 91 h 228"/>
                <a:gd name="T6" fmla="*/ 191 w 256"/>
                <a:gd name="T7" fmla="*/ 228 h 228"/>
                <a:gd name="T8" fmla="*/ 0 w 256"/>
                <a:gd name="T9" fmla="*/ 137 h 228"/>
              </a:gdLst>
              <a:ahLst/>
              <a:cxnLst>
                <a:cxn ang="0">
                  <a:pos x="T0" y="T1"/>
                </a:cxn>
                <a:cxn ang="0">
                  <a:pos x="T2" y="T3"/>
                </a:cxn>
                <a:cxn ang="0">
                  <a:pos x="T4" y="T5"/>
                </a:cxn>
                <a:cxn ang="0">
                  <a:pos x="T6" y="T7"/>
                </a:cxn>
                <a:cxn ang="0">
                  <a:pos x="T8" y="T9"/>
                </a:cxn>
              </a:cxnLst>
              <a:rect l="0" t="0" r="r" b="b"/>
              <a:pathLst>
                <a:path w="256" h="228">
                  <a:moveTo>
                    <a:pt x="0" y="137"/>
                  </a:moveTo>
                  <a:lnTo>
                    <a:pt x="65" y="0"/>
                  </a:lnTo>
                  <a:lnTo>
                    <a:pt x="256" y="91"/>
                  </a:lnTo>
                  <a:lnTo>
                    <a:pt x="191" y="228"/>
                  </a:lnTo>
                  <a:lnTo>
                    <a:pt x="0" y="137"/>
                  </a:ln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38" name="Freeform 413">
              <a:extLst>
                <a:ext uri="{FF2B5EF4-FFF2-40B4-BE49-F238E27FC236}">
                  <a16:creationId xmlns:a16="http://schemas.microsoft.com/office/drawing/2014/main" id="{47779761-5036-47B2-8DDE-C11711D52856}"/>
                </a:ext>
              </a:extLst>
            </p:cNvPr>
            <p:cNvSpPr>
              <a:spLocks/>
            </p:cNvSpPr>
            <p:nvPr/>
          </p:nvSpPr>
          <p:spPr bwMode="auto">
            <a:xfrm>
              <a:off x="7976632" y="1490387"/>
              <a:ext cx="783709" cy="419408"/>
            </a:xfrm>
            <a:custGeom>
              <a:avLst/>
              <a:gdLst>
                <a:gd name="T0" fmla="*/ 0 w 256"/>
                <a:gd name="T1" fmla="*/ 46 h 137"/>
                <a:gd name="T2" fmla="*/ 256 w 256"/>
                <a:gd name="T3" fmla="*/ 0 h 137"/>
                <a:gd name="T4" fmla="*/ 191 w 256"/>
                <a:gd name="T5" fmla="*/ 137 h 137"/>
                <a:gd name="T6" fmla="*/ 0 w 256"/>
                <a:gd name="T7" fmla="*/ 46 h 137"/>
              </a:gdLst>
              <a:ahLst/>
              <a:cxnLst>
                <a:cxn ang="0">
                  <a:pos x="T0" y="T1"/>
                </a:cxn>
                <a:cxn ang="0">
                  <a:pos x="T2" y="T3"/>
                </a:cxn>
                <a:cxn ang="0">
                  <a:pos x="T4" y="T5"/>
                </a:cxn>
                <a:cxn ang="0">
                  <a:pos x="T6" y="T7"/>
                </a:cxn>
              </a:cxnLst>
              <a:rect l="0" t="0" r="r" b="b"/>
              <a:pathLst>
                <a:path w="256" h="137">
                  <a:moveTo>
                    <a:pt x="0" y="46"/>
                  </a:moveTo>
                  <a:lnTo>
                    <a:pt x="256" y="0"/>
                  </a:lnTo>
                  <a:lnTo>
                    <a:pt x="191" y="137"/>
                  </a:lnTo>
                  <a:lnTo>
                    <a:pt x="0" y="46"/>
                  </a:ln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39" name="Freeform 414">
              <a:extLst>
                <a:ext uri="{FF2B5EF4-FFF2-40B4-BE49-F238E27FC236}">
                  <a16:creationId xmlns:a16="http://schemas.microsoft.com/office/drawing/2014/main" id="{E0ACB2B0-F185-4CF4-9ED4-0611CFEEAB7A}"/>
                </a:ext>
              </a:extLst>
            </p:cNvPr>
            <p:cNvSpPr>
              <a:spLocks/>
            </p:cNvSpPr>
            <p:nvPr/>
          </p:nvSpPr>
          <p:spPr bwMode="auto">
            <a:xfrm>
              <a:off x="8916472" y="976078"/>
              <a:ext cx="783709" cy="612273"/>
            </a:xfrm>
            <a:custGeom>
              <a:avLst/>
              <a:gdLst>
                <a:gd name="T0" fmla="*/ 0 w 256"/>
                <a:gd name="T1" fmla="*/ 179 h 200"/>
                <a:gd name="T2" fmla="*/ 17 w 256"/>
                <a:gd name="T3" fmla="*/ 0 h 200"/>
                <a:gd name="T4" fmla="*/ 256 w 256"/>
                <a:gd name="T5" fmla="*/ 21 h 200"/>
                <a:gd name="T6" fmla="*/ 240 w 256"/>
                <a:gd name="T7" fmla="*/ 200 h 200"/>
                <a:gd name="T8" fmla="*/ 0 w 256"/>
                <a:gd name="T9" fmla="*/ 179 h 200"/>
              </a:gdLst>
              <a:ahLst/>
              <a:cxnLst>
                <a:cxn ang="0">
                  <a:pos x="T0" y="T1"/>
                </a:cxn>
                <a:cxn ang="0">
                  <a:pos x="T2" y="T3"/>
                </a:cxn>
                <a:cxn ang="0">
                  <a:pos x="T4" y="T5"/>
                </a:cxn>
                <a:cxn ang="0">
                  <a:pos x="T6" y="T7"/>
                </a:cxn>
                <a:cxn ang="0">
                  <a:pos x="T8" y="T9"/>
                </a:cxn>
              </a:cxnLst>
              <a:rect l="0" t="0" r="r" b="b"/>
              <a:pathLst>
                <a:path w="256" h="200">
                  <a:moveTo>
                    <a:pt x="0" y="179"/>
                  </a:moveTo>
                  <a:lnTo>
                    <a:pt x="17" y="0"/>
                  </a:lnTo>
                  <a:lnTo>
                    <a:pt x="256" y="21"/>
                  </a:lnTo>
                  <a:lnTo>
                    <a:pt x="240" y="200"/>
                  </a:lnTo>
                  <a:lnTo>
                    <a:pt x="0" y="1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40" name="Freeform 415">
              <a:extLst>
                <a:ext uri="{FF2B5EF4-FFF2-40B4-BE49-F238E27FC236}">
                  <a16:creationId xmlns:a16="http://schemas.microsoft.com/office/drawing/2014/main" id="{97EF5765-E665-438F-AA67-0FE8456BC11D}"/>
                </a:ext>
              </a:extLst>
            </p:cNvPr>
            <p:cNvSpPr>
              <a:spLocks/>
            </p:cNvSpPr>
            <p:nvPr/>
          </p:nvSpPr>
          <p:spPr bwMode="auto">
            <a:xfrm>
              <a:off x="8965454" y="1025060"/>
              <a:ext cx="685746" cy="517372"/>
            </a:xfrm>
            <a:custGeom>
              <a:avLst/>
              <a:gdLst>
                <a:gd name="T0" fmla="*/ 0 w 224"/>
                <a:gd name="T1" fmla="*/ 150 h 169"/>
                <a:gd name="T2" fmla="*/ 14 w 224"/>
                <a:gd name="T3" fmla="*/ 0 h 169"/>
                <a:gd name="T4" fmla="*/ 224 w 224"/>
                <a:gd name="T5" fmla="*/ 18 h 169"/>
                <a:gd name="T6" fmla="*/ 210 w 224"/>
                <a:gd name="T7" fmla="*/ 169 h 169"/>
                <a:gd name="T8" fmla="*/ 0 w 224"/>
                <a:gd name="T9" fmla="*/ 150 h 169"/>
              </a:gdLst>
              <a:ahLst/>
              <a:cxnLst>
                <a:cxn ang="0">
                  <a:pos x="T0" y="T1"/>
                </a:cxn>
                <a:cxn ang="0">
                  <a:pos x="T2" y="T3"/>
                </a:cxn>
                <a:cxn ang="0">
                  <a:pos x="T4" y="T5"/>
                </a:cxn>
                <a:cxn ang="0">
                  <a:pos x="T6" y="T7"/>
                </a:cxn>
                <a:cxn ang="0">
                  <a:pos x="T8" y="T9"/>
                </a:cxn>
              </a:cxnLst>
              <a:rect l="0" t="0" r="r" b="b"/>
              <a:pathLst>
                <a:path w="224" h="169">
                  <a:moveTo>
                    <a:pt x="0" y="150"/>
                  </a:moveTo>
                  <a:lnTo>
                    <a:pt x="14" y="0"/>
                  </a:lnTo>
                  <a:lnTo>
                    <a:pt x="224" y="18"/>
                  </a:lnTo>
                  <a:lnTo>
                    <a:pt x="210" y="169"/>
                  </a:lnTo>
                  <a:lnTo>
                    <a:pt x="0" y="150"/>
                  </a:lnTo>
                  <a:close/>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41" name="Freeform 416">
              <a:extLst>
                <a:ext uri="{FF2B5EF4-FFF2-40B4-BE49-F238E27FC236}">
                  <a16:creationId xmlns:a16="http://schemas.microsoft.com/office/drawing/2014/main" id="{0B8819FF-2C13-476C-AD8F-3807A1E0A993}"/>
                </a:ext>
              </a:extLst>
            </p:cNvPr>
            <p:cNvSpPr>
              <a:spLocks/>
            </p:cNvSpPr>
            <p:nvPr/>
          </p:nvSpPr>
          <p:spPr bwMode="auto">
            <a:xfrm>
              <a:off x="8965454" y="1080164"/>
              <a:ext cx="685746" cy="462267"/>
            </a:xfrm>
            <a:custGeom>
              <a:avLst/>
              <a:gdLst>
                <a:gd name="T0" fmla="*/ 0 w 224"/>
                <a:gd name="T1" fmla="*/ 132 h 151"/>
                <a:gd name="T2" fmla="*/ 224 w 224"/>
                <a:gd name="T3" fmla="*/ 0 h 151"/>
                <a:gd name="T4" fmla="*/ 210 w 224"/>
                <a:gd name="T5" fmla="*/ 151 h 151"/>
                <a:gd name="T6" fmla="*/ 0 w 224"/>
                <a:gd name="T7" fmla="*/ 132 h 151"/>
              </a:gdLst>
              <a:ahLst/>
              <a:cxnLst>
                <a:cxn ang="0">
                  <a:pos x="T0" y="T1"/>
                </a:cxn>
                <a:cxn ang="0">
                  <a:pos x="T2" y="T3"/>
                </a:cxn>
                <a:cxn ang="0">
                  <a:pos x="T4" y="T5"/>
                </a:cxn>
                <a:cxn ang="0">
                  <a:pos x="T6" y="T7"/>
                </a:cxn>
              </a:cxnLst>
              <a:rect l="0" t="0" r="r" b="b"/>
              <a:pathLst>
                <a:path w="224" h="151">
                  <a:moveTo>
                    <a:pt x="0" y="132"/>
                  </a:moveTo>
                  <a:lnTo>
                    <a:pt x="224" y="0"/>
                  </a:lnTo>
                  <a:lnTo>
                    <a:pt x="210" y="151"/>
                  </a:lnTo>
                  <a:lnTo>
                    <a:pt x="0" y="132"/>
                  </a:lnTo>
                  <a:close/>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3" name="Freeform 417">
              <a:extLst>
                <a:ext uri="{FF2B5EF4-FFF2-40B4-BE49-F238E27FC236}">
                  <a16:creationId xmlns:a16="http://schemas.microsoft.com/office/drawing/2014/main" id="{AD571900-EDDB-4F31-A867-E6B30A8E68E7}"/>
                </a:ext>
              </a:extLst>
            </p:cNvPr>
            <p:cNvSpPr>
              <a:spLocks/>
            </p:cNvSpPr>
            <p:nvPr/>
          </p:nvSpPr>
          <p:spPr bwMode="auto">
            <a:xfrm>
              <a:off x="7955203" y="731169"/>
              <a:ext cx="783709" cy="618396"/>
            </a:xfrm>
            <a:custGeom>
              <a:avLst/>
              <a:gdLst>
                <a:gd name="T0" fmla="*/ 0 w 256"/>
                <a:gd name="T1" fmla="*/ 179 h 202"/>
                <a:gd name="T2" fmla="*/ 17 w 256"/>
                <a:gd name="T3" fmla="*/ 0 h 202"/>
                <a:gd name="T4" fmla="*/ 256 w 256"/>
                <a:gd name="T5" fmla="*/ 23 h 202"/>
                <a:gd name="T6" fmla="*/ 238 w 256"/>
                <a:gd name="T7" fmla="*/ 202 h 202"/>
                <a:gd name="T8" fmla="*/ 0 w 256"/>
                <a:gd name="T9" fmla="*/ 179 h 202"/>
              </a:gdLst>
              <a:ahLst/>
              <a:cxnLst>
                <a:cxn ang="0">
                  <a:pos x="T0" y="T1"/>
                </a:cxn>
                <a:cxn ang="0">
                  <a:pos x="T2" y="T3"/>
                </a:cxn>
                <a:cxn ang="0">
                  <a:pos x="T4" y="T5"/>
                </a:cxn>
                <a:cxn ang="0">
                  <a:pos x="T6" y="T7"/>
                </a:cxn>
                <a:cxn ang="0">
                  <a:pos x="T8" y="T9"/>
                </a:cxn>
              </a:cxnLst>
              <a:rect l="0" t="0" r="r" b="b"/>
              <a:pathLst>
                <a:path w="256" h="202">
                  <a:moveTo>
                    <a:pt x="0" y="179"/>
                  </a:moveTo>
                  <a:lnTo>
                    <a:pt x="17" y="0"/>
                  </a:lnTo>
                  <a:lnTo>
                    <a:pt x="256" y="23"/>
                  </a:lnTo>
                  <a:lnTo>
                    <a:pt x="238" y="202"/>
                  </a:lnTo>
                  <a:lnTo>
                    <a:pt x="0" y="1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5" name="Freeform 418">
              <a:extLst>
                <a:ext uri="{FF2B5EF4-FFF2-40B4-BE49-F238E27FC236}">
                  <a16:creationId xmlns:a16="http://schemas.microsoft.com/office/drawing/2014/main" id="{C1ECC562-C42B-4283-AC4B-06A91E92CE59}"/>
                </a:ext>
              </a:extLst>
            </p:cNvPr>
            <p:cNvSpPr>
              <a:spLocks/>
            </p:cNvSpPr>
            <p:nvPr/>
          </p:nvSpPr>
          <p:spPr bwMode="auto">
            <a:xfrm>
              <a:off x="8001123" y="780151"/>
              <a:ext cx="688808" cy="523494"/>
            </a:xfrm>
            <a:custGeom>
              <a:avLst/>
              <a:gdLst>
                <a:gd name="T0" fmla="*/ 0 w 225"/>
                <a:gd name="T1" fmla="*/ 150 h 171"/>
                <a:gd name="T2" fmla="*/ 15 w 225"/>
                <a:gd name="T3" fmla="*/ 0 h 171"/>
                <a:gd name="T4" fmla="*/ 225 w 225"/>
                <a:gd name="T5" fmla="*/ 20 h 171"/>
                <a:gd name="T6" fmla="*/ 210 w 225"/>
                <a:gd name="T7" fmla="*/ 171 h 171"/>
                <a:gd name="T8" fmla="*/ 0 w 225"/>
                <a:gd name="T9" fmla="*/ 150 h 171"/>
              </a:gdLst>
              <a:ahLst/>
              <a:cxnLst>
                <a:cxn ang="0">
                  <a:pos x="T0" y="T1"/>
                </a:cxn>
                <a:cxn ang="0">
                  <a:pos x="T2" y="T3"/>
                </a:cxn>
                <a:cxn ang="0">
                  <a:pos x="T4" y="T5"/>
                </a:cxn>
                <a:cxn ang="0">
                  <a:pos x="T6" y="T7"/>
                </a:cxn>
                <a:cxn ang="0">
                  <a:pos x="T8" y="T9"/>
                </a:cxn>
              </a:cxnLst>
              <a:rect l="0" t="0" r="r" b="b"/>
              <a:pathLst>
                <a:path w="225" h="171">
                  <a:moveTo>
                    <a:pt x="0" y="150"/>
                  </a:moveTo>
                  <a:lnTo>
                    <a:pt x="15" y="0"/>
                  </a:lnTo>
                  <a:lnTo>
                    <a:pt x="225" y="20"/>
                  </a:lnTo>
                  <a:lnTo>
                    <a:pt x="210" y="171"/>
                  </a:lnTo>
                  <a:lnTo>
                    <a:pt x="0" y="150"/>
                  </a:lnTo>
                  <a:close/>
                </a:path>
              </a:pathLst>
            </a:custGeom>
            <a:solidFill>
              <a:srgbClr val="96D5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6" name="Freeform 419">
              <a:extLst>
                <a:ext uri="{FF2B5EF4-FFF2-40B4-BE49-F238E27FC236}">
                  <a16:creationId xmlns:a16="http://schemas.microsoft.com/office/drawing/2014/main" id="{973D6434-0B4F-48AA-845E-639BBCFBB870}"/>
                </a:ext>
              </a:extLst>
            </p:cNvPr>
            <p:cNvSpPr>
              <a:spLocks/>
            </p:cNvSpPr>
            <p:nvPr/>
          </p:nvSpPr>
          <p:spPr bwMode="auto">
            <a:xfrm>
              <a:off x="8001123" y="841378"/>
              <a:ext cx="688808" cy="462267"/>
            </a:xfrm>
            <a:custGeom>
              <a:avLst/>
              <a:gdLst>
                <a:gd name="T0" fmla="*/ 0 w 225"/>
                <a:gd name="T1" fmla="*/ 130 h 151"/>
                <a:gd name="T2" fmla="*/ 225 w 225"/>
                <a:gd name="T3" fmla="*/ 0 h 151"/>
                <a:gd name="T4" fmla="*/ 210 w 225"/>
                <a:gd name="T5" fmla="*/ 151 h 151"/>
                <a:gd name="T6" fmla="*/ 0 w 225"/>
                <a:gd name="T7" fmla="*/ 130 h 151"/>
              </a:gdLst>
              <a:ahLst/>
              <a:cxnLst>
                <a:cxn ang="0">
                  <a:pos x="T0" y="T1"/>
                </a:cxn>
                <a:cxn ang="0">
                  <a:pos x="T2" y="T3"/>
                </a:cxn>
                <a:cxn ang="0">
                  <a:pos x="T4" y="T5"/>
                </a:cxn>
                <a:cxn ang="0">
                  <a:pos x="T6" y="T7"/>
                </a:cxn>
              </a:cxnLst>
              <a:rect l="0" t="0" r="r" b="b"/>
              <a:pathLst>
                <a:path w="225" h="151">
                  <a:moveTo>
                    <a:pt x="0" y="130"/>
                  </a:moveTo>
                  <a:lnTo>
                    <a:pt x="225" y="0"/>
                  </a:lnTo>
                  <a:lnTo>
                    <a:pt x="210" y="151"/>
                  </a:lnTo>
                  <a:lnTo>
                    <a:pt x="0" y="130"/>
                  </a:lnTo>
                  <a:close/>
                </a:path>
              </a:pathLst>
            </a:custGeom>
            <a:solidFill>
              <a:srgbClr val="72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7" name="Freeform 423">
              <a:extLst>
                <a:ext uri="{FF2B5EF4-FFF2-40B4-BE49-F238E27FC236}">
                  <a16:creationId xmlns:a16="http://schemas.microsoft.com/office/drawing/2014/main" id="{C998E0C5-4763-41A3-846D-083B17FA7925}"/>
                </a:ext>
              </a:extLst>
            </p:cNvPr>
            <p:cNvSpPr>
              <a:spLocks/>
            </p:cNvSpPr>
            <p:nvPr/>
          </p:nvSpPr>
          <p:spPr bwMode="auto">
            <a:xfrm>
              <a:off x="8163376" y="645451"/>
              <a:ext cx="1224546" cy="1059232"/>
            </a:xfrm>
            <a:custGeom>
              <a:avLst/>
              <a:gdLst>
                <a:gd name="T0" fmla="*/ 344 w 436"/>
                <a:gd name="T1" fmla="*/ 25 h 377"/>
                <a:gd name="T2" fmla="*/ 312 w 436"/>
                <a:gd name="T3" fmla="*/ 34 h 377"/>
                <a:gd name="T4" fmla="*/ 266 w 436"/>
                <a:gd name="T5" fmla="*/ 0 h 377"/>
                <a:gd name="T6" fmla="*/ 157 w 436"/>
                <a:gd name="T7" fmla="*/ 30 h 377"/>
                <a:gd name="T8" fmla="*/ 134 w 436"/>
                <a:gd name="T9" fmla="*/ 83 h 377"/>
                <a:gd name="T10" fmla="*/ 21 w 436"/>
                <a:gd name="T11" fmla="*/ 114 h 377"/>
                <a:gd name="T12" fmla="*/ 4 w 436"/>
                <a:gd name="T13" fmla="*/ 145 h 377"/>
                <a:gd name="T14" fmla="*/ 62 w 436"/>
                <a:gd name="T15" fmla="*/ 356 h 377"/>
                <a:gd name="T16" fmla="*/ 93 w 436"/>
                <a:gd name="T17" fmla="*/ 374 h 377"/>
                <a:gd name="T18" fmla="*/ 415 w 436"/>
                <a:gd name="T19" fmla="*/ 284 h 377"/>
                <a:gd name="T20" fmla="*/ 433 w 436"/>
                <a:gd name="T21" fmla="*/ 254 h 377"/>
                <a:gd name="T22" fmla="*/ 374 w 436"/>
                <a:gd name="T23" fmla="*/ 43 h 377"/>
                <a:gd name="T24" fmla="*/ 344 w 436"/>
                <a:gd name="T25" fmla="*/ 25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6" h="377">
                  <a:moveTo>
                    <a:pt x="344" y="25"/>
                  </a:moveTo>
                  <a:cubicBezTo>
                    <a:pt x="312" y="34"/>
                    <a:pt x="312" y="34"/>
                    <a:pt x="312" y="34"/>
                  </a:cubicBezTo>
                  <a:cubicBezTo>
                    <a:pt x="266" y="0"/>
                    <a:pt x="266" y="0"/>
                    <a:pt x="266" y="0"/>
                  </a:cubicBezTo>
                  <a:cubicBezTo>
                    <a:pt x="157" y="30"/>
                    <a:pt x="157" y="30"/>
                    <a:pt x="157" y="30"/>
                  </a:cubicBezTo>
                  <a:cubicBezTo>
                    <a:pt x="134" y="83"/>
                    <a:pt x="134" y="83"/>
                    <a:pt x="134" y="83"/>
                  </a:cubicBezTo>
                  <a:cubicBezTo>
                    <a:pt x="21" y="114"/>
                    <a:pt x="21" y="114"/>
                    <a:pt x="21" y="114"/>
                  </a:cubicBezTo>
                  <a:cubicBezTo>
                    <a:pt x="8" y="118"/>
                    <a:pt x="0" y="132"/>
                    <a:pt x="4" y="145"/>
                  </a:cubicBezTo>
                  <a:cubicBezTo>
                    <a:pt x="62" y="356"/>
                    <a:pt x="62" y="356"/>
                    <a:pt x="62" y="356"/>
                  </a:cubicBezTo>
                  <a:cubicBezTo>
                    <a:pt x="66" y="370"/>
                    <a:pt x="79" y="377"/>
                    <a:pt x="93" y="374"/>
                  </a:cubicBezTo>
                  <a:cubicBezTo>
                    <a:pt x="415" y="284"/>
                    <a:pt x="415" y="284"/>
                    <a:pt x="415" y="284"/>
                  </a:cubicBezTo>
                  <a:cubicBezTo>
                    <a:pt x="429" y="281"/>
                    <a:pt x="436" y="267"/>
                    <a:pt x="433" y="254"/>
                  </a:cubicBezTo>
                  <a:cubicBezTo>
                    <a:pt x="374" y="43"/>
                    <a:pt x="374" y="43"/>
                    <a:pt x="374" y="43"/>
                  </a:cubicBezTo>
                  <a:cubicBezTo>
                    <a:pt x="371" y="29"/>
                    <a:pt x="357" y="22"/>
                    <a:pt x="344" y="25"/>
                  </a:cubicBezTo>
                  <a:close/>
                </a:path>
              </a:pathLst>
            </a:custGeom>
            <a:solidFill>
              <a:srgbClr val="303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8" name="Freeform 424">
              <a:extLst>
                <a:ext uri="{FF2B5EF4-FFF2-40B4-BE49-F238E27FC236}">
                  <a16:creationId xmlns:a16="http://schemas.microsoft.com/office/drawing/2014/main" id="{3A21DF88-D960-48ED-9975-366F4B966851}"/>
                </a:ext>
              </a:extLst>
            </p:cNvPr>
            <p:cNvSpPr>
              <a:spLocks/>
            </p:cNvSpPr>
            <p:nvPr/>
          </p:nvSpPr>
          <p:spPr bwMode="auto">
            <a:xfrm>
              <a:off x="8610335" y="896483"/>
              <a:ext cx="560231" cy="557168"/>
            </a:xfrm>
            <a:custGeom>
              <a:avLst/>
              <a:gdLst>
                <a:gd name="T0" fmla="*/ 185 w 199"/>
                <a:gd name="T1" fmla="*/ 75 h 199"/>
                <a:gd name="T2" fmla="*/ 123 w 199"/>
                <a:gd name="T3" fmla="*/ 185 h 199"/>
                <a:gd name="T4" fmla="*/ 13 w 199"/>
                <a:gd name="T5" fmla="*/ 123 h 199"/>
                <a:gd name="T6" fmla="*/ 75 w 199"/>
                <a:gd name="T7" fmla="*/ 13 h 199"/>
                <a:gd name="T8" fmla="*/ 185 w 199"/>
                <a:gd name="T9" fmla="*/ 75 h 199"/>
              </a:gdLst>
              <a:ahLst/>
              <a:cxnLst>
                <a:cxn ang="0">
                  <a:pos x="T0" y="T1"/>
                </a:cxn>
                <a:cxn ang="0">
                  <a:pos x="T2" y="T3"/>
                </a:cxn>
                <a:cxn ang="0">
                  <a:pos x="T4" y="T5"/>
                </a:cxn>
                <a:cxn ang="0">
                  <a:pos x="T6" y="T7"/>
                </a:cxn>
                <a:cxn ang="0">
                  <a:pos x="T8" y="T9"/>
                </a:cxn>
              </a:cxnLst>
              <a:rect l="0" t="0" r="r" b="b"/>
              <a:pathLst>
                <a:path w="199" h="199">
                  <a:moveTo>
                    <a:pt x="185" y="75"/>
                  </a:moveTo>
                  <a:cubicBezTo>
                    <a:pt x="199" y="123"/>
                    <a:pt x="171" y="172"/>
                    <a:pt x="123" y="185"/>
                  </a:cubicBezTo>
                  <a:cubicBezTo>
                    <a:pt x="75" y="199"/>
                    <a:pt x="26" y="171"/>
                    <a:pt x="13" y="123"/>
                  </a:cubicBezTo>
                  <a:cubicBezTo>
                    <a:pt x="0" y="75"/>
                    <a:pt x="28" y="26"/>
                    <a:pt x="75" y="13"/>
                  </a:cubicBezTo>
                  <a:cubicBezTo>
                    <a:pt x="123" y="0"/>
                    <a:pt x="172" y="28"/>
                    <a:pt x="185" y="75"/>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9" name="Freeform 425">
              <a:extLst>
                <a:ext uri="{FF2B5EF4-FFF2-40B4-BE49-F238E27FC236}">
                  <a16:creationId xmlns:a16="http://schemas.microsoft.com/office/drawing/2014/main" id="{81912BDA-57B0-4B97-A20C-6509F28CAB75}"/>
                </a:ext>
              </a:extLst>
            </p:cNvPr>
            <p:cNvSpPr>
              <a:spLocks/>
            </p:cNvSpPr>
            <p:nvPr/>
          </p:nvSpPr>
          <p:spPr bwMode="auto">
            <a:xfrm>
              <a:off x="8647072" y="930157"/>
              <a:ext cx="483696" cy="483696"/>
            </a:xfrm>
            <a:custGeom>
              <a:avLst/>
              <a:gdLst>
                <a:gd name="T0" fmla="*/ 161 w 172"/>
                <a:gd name="T1" fmla="*/ 65 h 172"/>
                <a:gd name="T2" fmla="*/ 107 w 172"/>
                <a:gd name="T3" fmla="*/ 161 h 172"/>
                <a:gd name="T4" fmla="*/ 11 w 172"/>
                <a:gd name="T5" fmla="*/ 107 h 172"/>
                <a:gd name="T6" fmla="*/ 66 w 172"/>
                <a:gd name="T7" fmla="*/ 11 h 172"/>
                <a:gd name="T8" fmla="*/ 161 w 172"/>
                <a:gd name="T9" fmla="*/ 65 h 172"/>
              </a:gdLst>
              <a:ahLst/>
              <a:cxnLst>
                <a:cxn ang="0">
                  <a:pos x="T0" y="T1"/>
                </a:cxn>
                <a:cxn ang="0">
                  <a:pos x="T2" y="T3"/>
                </a:cxn>
                <a:cxn ang="0">
                  <a:pos x="T4" y="T5"/>
                </a:cxn>
                <a:cxn ang="0">
                  <a:pos x="T6" y="T7"/>
                </a:cxn>
                <a:cxn ang="0">
                  <a:pos x="T8" y="T9"/>
                </a:cxn>
              </a:cxnLst>
              <a:rect l="0" t="0" r="r" b="b"/>
              <a:pathLst>
                <a:path w="172" h="172">
                  <a:moveTo>
                    <a:pt x="161" y="65"/>
                  </a:moveTo>
                  <a:cubicBezTo>
                    <a:pt x="172" y="107"/>
                    <a:pt x="148" y="149"/>
                    <a:pt x="107" y="161"/>
                  </a:cubicBezTo>
                  <a:cubicBezTo>
                    <a:pt x="66" y="172"/>
                    <a:pt x="23" y="148"/>
                    <a:pt x="11" y="107"/>
                  </a:cubicBezTo>
                  <a:cubicBezTo>
                    <a:pt x="0" y="65"/>
                    <a:pt x="24" y="23"/>
                    <a:pt x="66" y="11"/>
                  </a:cubicBezTo>
                  <a:cubicBezTo>
                    <a:pt x="107" y="0"/>
                    <a:pt x="149" y="24"/>
                    <a:pt x="161" y="65"/>
                  </a:cubicBezTo>
                  <a:close/>
                </a:path>
              </a:pathLst>
            </a:custGeom>
            <a:solidFill>
              <a:srgbClr val="303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0" name="Freeform 426">
              <a:extLst>
                <a:ext uri="{FF2B5EF4-FFF2-40B4-BE49-F238E27FC236}">
                  <a16:creationId xmlns:a16="http://schemas.microsoft.com/office/drawing/2014/main" id="{0A7D5E61-6FB6-4B22-8838-EBB81B25C4E5}"/>
                </a:ext>
              </a:extLst>
            </p:cNvPr>
            <p:cNvSpPr>
              <a:spLocks/>
            </p:cNvSpPr>
            <p:nvPr/>
          </p:nvSpPr>
          <p:spPr bwMode="auto">
            <a:xfrm>
              <a:off x="8711359" y="994446"/>
              <a:ext cx="358181" cy="358181"/>
            </a:xfrm>
            <a:custGeom>
              <a:avLst/>
              <a:gdLst>
                <a:gd name="T0" fmla="*/ 120 w 128"/>
                <a:gd name="T1" fmla="*/ 49 h 128"/>
                <a:gd name="T2" fmla="*/ 79 w 128"/>
                <a:gd name="T3" fmla="*/ 120 h 128"/>
                <a:gd name="T4" fmla="*/ 9 w 128"/>
                <a:gd name="T5" fmla="*/ 79 h 128"/>
                <a:gd name="T6" fmla="*/ 49 w 128"/>
                <a:gd name="T7" fmla="*/ 9 h 128"/>
                <a:gd name="T8" fmla="*/ 120 w 128"/>
                <a:gd name="T9" fmla="*/ 49 h 128"/>
              </a:gdLst>
              <a:ahLst/>
              <a:cxnLst>
                <a:cxn ang="0">
                  <a:pos x="T0" y="T1"/>
                </a:cxn>
                <a:cxn ang="0">
                  <a:pos x="T2" y="T3"/>
                </a:cxn>
                <a:cxn ang="0">
                  <a:pos x="T4" y="T5"/>
                </a:cxn>
                <a:cxn ang="0">
                  <a:pos x="T6" y="T7"/>
                </a:cxn>
                <a:cxn ang="0">
                  <a:pos x="T8" y="T9"/>
                </a:cxn>
              </a:cxnLst>
              <a:rect l="0" t="0" r="r" b="b"/>
              <a:pathLst>
                <a:path w="128" h="128">
                  <a:moveTo>
                    <a:pt x="120" y="49"/>
                  </a:moveTo>
                  <a:cubicBezTo>
                    <a:pt x="128" y="79"/>
                    <a:pt x="110" y="111"/>
                    <a:pt x="79" y="120"/>
                  </a:cubicBezTo>
                  <a:cubicBezTo>
                    <a:pt x="49" y="128"/>
                    <a:pt x="17" y="110"/>
                    <a:pt x="9" y="79"/>
                  </a:cubicBezTo>
                  <a:cubicBezTo>
                    <a:pt x="0" y="49"/>
                    <a:pt x="18" y="17"/>
                    <a:pt x="49" y="9"/>
                  </a:cubicBezTo>
                  <a:cubicBezTo>
                    <a:pt x="79" y="0"/>
                    <a:pt x="111" y="18"/>
                    <a:pt x="120" y="49"/>
                  </a:cubicBez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1" name="Freeform 427">
              <a:extLst>
                <a:ext uri="{FF2B5EF4-FFF2-40B4-BE49-F238E27FC236}">
                  <a16:creationId xmlns:a16="http://schemas.microsoft.com/office/drawing/2014/main" id="{9B95D3A7-9933-40F6-B580-3E374F779D02}"/>
                </a:ext>
              </a:extLst>
            </p:cNvPr>
            <p:cNvSpPr>
              <a:spLocks/>
            </p:cNvSpPr>
            <p:nvPr/>
          </p:nvSpPr>
          <p:spPr bwMode="auto">
            <a:xfrm>
              <a:off x="8760341" y="1058734"/>
              <a:ext cx="128577" cy="128577"/>
            </a:xfrm>
            <a:custGeom>
              <a:avLst/>
              <a:gdLst>
                <a:gd name="T0" fmla="*/ 43 w 46"/>
                <a:gd name="T1" fmla="*/ 18 h 46"/>
                <a:gd name="T2" fmla="*/ 28 w 46"/>
                <a:gd name="T3" fmla="*/ 43 h 46"/>
                <a:gd name="T4" fmla="*/ 3 w 46"/>
                <a:gd name="T5" fmla="*/ 29 h 46"/>
                <a:gd name="T6" fmla="*/ 18 w 46"/>
                <a:gd name="T7" fmla="*/ 3 h 46"/>
                <a:gd name="T8" fmla="*/ 43 w 46"/>
                <a:gd name="T9" fmla="*/ 18 h 46"/>
              </a:gdLst>
              <a:ahLst/>
              <a:cxnLst>
                <a:cxn ang="0">
                  <a:pos x="T0" y="T1"/>
                </a:cxn>
                <a:cxn ang="0">
                  <a:pos x="T2" y="T3"/>
                </a:cxn>
                <a:cxn ang="0">
                  <a:pos x="T4" y="T5"/>
                </a:cxn>
                <a:cxn ang="0">
                  <a:pos x="T6" y="T7"/>
                </a:cxn>
                <a:cxn ang="0">
                  <a:pos x="T8" y="T9"/>
                </a:cxn>
              </a:cxnLst>
              <a:rect l="0" t="0" r="r" b="b"/>
              <a:pathLst>
                <a:path w="46" h="46">
                  <a:moveTo>
                    <a:pt x="43" y="18"/>
                  </a:moveTo>
                  <a:cubicBezTo>
                    <a:pt x="46" y="29"/>
                    <a:pt x="39" y="40"/>
                    <a:pt x="28" y="43"/>
                  </a:cubicBezTo>
                  <a:cubicBezTo>
                    <a:pt x="18" y="46"/>
                    <a:pt x="6" y="39"/>
                    <a:pt x="3" y="29"/>
                  </a:cubicBezTo>
                  <a:cubicBezTo>
                    <a:pt x="0" y="18"/>
                    <a:pt x="7" y="6"/>
                    <a:pt x="18" y="3"/>
                  </a:cubicBezTo>
                  <a:cubicBezTo>
                    <a:pt x="28" y="0"/>
                    <a:pt x="40" y="7"/>
                    <a:pt x="4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2" name="Freeform 428">
              <a:extLst>
                <a:ext uri="{FF2B5EF4-FFF2-40B4-BE49-F238E27FC236}">
                  <a16:creationId xmlns:a16="http://schemas.microsoft.com/office/drawing/2014/main" id="{571666F5-6C5B-46F9-96EC-96F180CB7E53}"/>
                </a:ext>
              </a:extLst>
            </p:cNvPr>
            <p:cNvSpPr>
              <a:spLocks/>
            </p:cNvSpPr>
            <p:nvPr/>
          </p:nvSpPr>
          <p:spPr bwMode="auto">
            <a:xfrm>
              <a:off x="8757281" y="1190374"/>
              <a:ext cx="70412" cy="70412"/>
            </a:xfrm>
            <a:custGeom>
              <a:avLst/>
              <a:gdLst>
                <a:gd name="T0" fmla="*/ 23 w 25"/>
                <a:gd name="T1" fmla="*/ 9 h 25"/>
                <a:gd name="T2" fmla="*/ 15 w 25"/>
                <a:gd name="T3" fmla="*/ 23 h 25"/>
                <a:gd name="T4" fmla="*/ 1 w 25"/>
                <a:gd name="T5" fmla="*/ 15 h 25"/>
                <a:gd name="T6" fmla="*/ 9 w 25"/>
                <a:gd name="T7" fmla="*/ 1 h 25"/>
                <a:gd name="T8" fmla="*/ 23 w 25"/>
                <a:gd name="T9" fmla="*/ 9 h 25"/>
              </a:gdLst>
              <a:ahLst/>
              <a:cxnLst>
                <a:cxn ang="0">
                  <a:pos x="T0" y="T1"/>
                </a:cxn>
                <a:cxn ang="0">
                  <a:pos x="T2" y="T3"/>
                </a:cxn>
                <a:cxn ang="0">
                  <a:pos x="T4" y="T5"/>
                </a:cxn>
                <a:cxn ang="0">
                  <a:pos x="T6" y="T7"/>
                </a:cxn>
                <a:cxn ang="0">
                  <a:pos x="T8" y="T9"/>
                </a:cxn>
              </a:cxnLst>
              <a:rect l="0" t="0" r="r" b="b"/>
              <a:pathLst>
                <a:path w="25" h="25">
                  <a:moveTo>
                    <a:pt x="23" y="9"/>
                  </a:moveTo>
                  <a:cubicBezTo>
                    <a:pt x="25" y="15"/>
                    <a:pt x="22" y="22"/>
                    <a:pt x="15" y="23"/>
                  </a:cubicBezTo>
                  <a:cubicBezTo>
                    <a:pt x="9" y="25"/>
                    <a:pt x="3" y="21"/>
                    <a:pt x="1" y="15"/>
                  </a:cubicBezTo>
                  <a:cubicBezTo>
                    <a:pt x="0" y="9"/>
                    <a:pt x="3" y="3"/>
                    <a:pt x="9" y="1"/>
                  </a:cubicBezTo>
                  <a:cubicBezTo>
                    <a:pt x="15" y="0"/>
                    <a:pt x="22" y="3"/>
                    <a:pt x="23"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3" name="Freeform 429">
              <a:extLst>
                <a:ext uri="{FF2B5EF4-FFF2-40B4-BE49-F238E27FC236}">
                  <a16:creationId xmlns:a16="http://schemas.microsoft.com/office/drawing/2014/main" id="{8CF87042-ED80-48AD-8403-5E08A730F775}"/>
                </a:ext>
              </a:extLst>
            </p:cNvPr>
            <p:cNvSpPr>
              <a:spLocks/>
            </p:cNvSpPr>
            <p:nvPr/>
          </p:nvSpPr>
          <p:spPr bwMode="auto">
            <a:xfrm>
              <a:off x="8166437" y="960770"/>
              <a:ext cx="443899" cy="743913"/>
            </a:xfrm>
            <a:custGeom>
              <a:avLst/>
              <a:gdLst>
                <a:gd name="T0" fmla="*/ 33 w 159"/>
                <a:gd name="T1" fmla="*/ 16 h 265"/>
                <a:gd name="T2" fmla="*/ 8 w 159"/>
                <a:gd name="T3" fmla="*/ 9 h 265"/>
                <a:gd name="T4" fmla="*/ 3 w 159"/>
                <a:gd name="T5" fmla="*/ 33 h 265"/>
                <a:gd name="T6" fmla="*/ 61 w 159"/>
                <a:gd name="T7" fmla="*/ 244 h 265"/>
                <a:gd name="T8" fmla="*/ 92 w 159"/>
                <a:gd name="T9" fmla="*/ 262 h 265"/>
                <a:gd name="T10" fmla="*/ 159 w 159"/>
                <a:gd name="T11" fmla="*/ 243 h 265"/>
                <a:gd name="T12" fmla="*/ 92 w 159"/>
                <a:gd name="T13" fmla="*/ 0 h 265"/>
                <a:gd name="T14" fmla="*/ 33 w 159"/>
                <a:gd name="T15" fmla="*/ 16 h 2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65">
                  <a:moveTo>
                    <a:pt x="33" y="16"/>
                  </a:moveTo>
                  <a:cubicBezTo>
                    <a:pt x="24" y="19"/>
                    <a:pt x="15" y="16"/>
                    <a:pt x="8" y="9"/>
                  </a:cubicBezTo>
                  <a:cubicBezTo>
                    <a:pt x="3" y="16"/>
                    <a:pt x="0" y="25"/>
                    <a:pt x="3" y="33"/>
                  </a:cubicBezTo>
                  <a:cubicBezTo>
                    <a:pt x="61" y="244"/>
                    <a:pt x="61" y="244"/>
                    <a:pt x="61" y="244"/>
                  </a:cubicBezTo>
                  <a:cubicBezTo>
                    <a:pt x="65" y="258"/>
                    <a:pt x="78" y="265"/>
                    <a:pt x="92" y="262"/>
                  </a:cubicBezTo>
                  <a:cubicBezTo>
                    <a:pt x="159" y="243"/>
                    <a:pt x="159" y="243"/>
                    <a:pt x="159" y="243"/>
                  </a:cubicBezTo>
                  <a:cubicBezTo>
                    <a:pt x="92" y="0"/>
                    <a:pt x="92" y="0"/>
                    <a:pt x="92" y="0"/>
                  </a:cubicBezTo>
                  <a:lnTo>
                    <a:pt x="33" y="16"/>
                  </a:ln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4" name="Freeform 430">
              <a:extLst>
                <a:ext uri="{FF2B5EF4-FFF2-40B4-BE49-F238E27FC236}">
                  <a16:creationId xmlns:a16="http://schemas.microsoft.com/office/drawing/2014/main" id="{ABC576E4-A34D-4596-BA61-71B8E3D0FCA4}"/>
                </a:ext>
              </a:extLst>
            </p:cNvPr>
            <p:cNvSpPr>
              <a:spLocks/>
            </p:cNvSpPr>
            <p:nvPr/>
          </p:nvSpPr>
          <p:spPr bwMode="auto">
            <a:xfrm>
              <a:off x="8233787" y="887298"/>
              <a:ext cx="180621" cy="88781"/>
            </a:xfrm>
            <a:custGeom>
              <a:avLst/>
              <a:gdLst>
                <a:gd name="T0" fmla="*/ 63 w 65"/>
                <a:gd name="T1" fmla="*/ 9 h 32"/>
                <a:gd name="T2" fmla="*/ 58 w 65"/>
                <a:gd name="T3" fmla="*/ 18 h 32"/>
                <a:gd name="T4" fmla="*/ 11 w 65"/>
                <a:gd name="T5" fmla="*/ 31 h 32"/>
                <a:gd name="T6" fmla="*/ 2 w 65"/>
                <a:gd name="T7" fmla="*/ 26 h 32"/>
                <a:gd name="T8" fmla="*/ 1 w 65"/>
                <a:gd name="T9" fmla="*/ 23 h 32"/>
                <a:gd name="T10" fmla="*/ 6 w 65"/>
                <a:gd name="T11" fmla="*/ 14 h 32"/>
                <a:gd name="T12" fmla="*/ 54 w 65"/>
                <a:gd name="T13" fmla="*/ 1 h 32"/>
                <a:gd name="T14" fmla="*/ 62 w 65"/>
                <a:gd name="T15" fmla="*/ 6 h 32"/>
                <a:gd name="T16" fmla="*/ 63 w 65"/>
                <a:gd name="T17"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32">
                  <a:moveTo>
                    <a:pt x="63" y="9"/>
                  </a:moveTo>
                  <a:cubicBezTo>
                    <a:pt x="65" y="13"/>
                    <a:pt x="62" y="17"/>
                    <a:pt x="58" y="18"/>
                  </a:cubicBezTo>
                  <a:cubicBezTo>
                    <a:pt x="11" y="31"/>
                    <a:pt x="11" y="31"/>
                    <a:pt x="11" y="31"/>
                  </a:cubicBezTo>
                  <a:cubicBezTo>
                    <a:pt x="7" y="32"/>
                    <a:pt x="3" y="30"/>
                    <a:pt x="2" y="26"/>
                  </a:cubicBezTo>
                  <a:cubicBezTo>
                    <a:pt x="1" y="23"/>
                    <a:pt x="1" y="23"/>
                    <a:pt x="1" y="23"/>
                  </a:cubicBezTo>
                  <a:cubicBezTo>
                    <a:pt x="0" y="19"/>
                    <a:pt x="3" y="15"/>
                    <a:pt x="6" y="14"/>
                  </a:cubicBezTo>
                  <a:cubicBezTo>
                    <a:pt x="54" y="1"/>
                    <a:pt x="54" y="1"/>
                    <a:pt x="54" y="1"/>
                  </a:cubicBezTo>
                  <a:cubicBezTo>
                    <a:pt x="57" y="0"/>
                    <a:pt x="61" y="2"/>
                    <a:pt x="62" y="6"/>
                  </a:cubicBezTo>
                  <a:lnTo>
                    <a:pt x="63" y="9"/>
                  </a:ln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5" name="Freeform 431">
              <a:extLst>
                <a:ext uri="{FF2B5EF4-FFF2-40B4-BE49-F238E27FC236}">
                  <a16:creationId xmlns:a16="http://schemas.microsoft.com/office/drawing/2014/main" id="{0193D3D8-A25B-40DB-837D-4DA796C5B346}"/>
                </a:ext>
              </a:extLst>
            </p:cNvPr>
            <p:cNvSpPr>
              <a:spLocks/>
            </p:cNvSpPr>
            <p:nvPr/>
          </p:nvSpPr>
          <p:spPr bwMode="auto">
            <a:xfrm>
              <a:off x="8613396" y="673002"/>
              <a:ext cx="312259" cy="156131"/>
            </a:xfrm>
            <a:custGeom>
              <a:avLst/>
              <a:gdLst>
                <a:gd name="T0" fmla="*/ 110 w 111"/>
                <a:gd name="T1" fmla="*/ 21 h 56"/>
                <a:gd name="T2" fmla="*/ 105 w 111"/>
                <a:gd name="T3" fmla="*/ 30 h 56"/>
                <a:gd name="T4" fmla="*/ 15 w 111"/>
                <a:gd name="T5" fmla="*/ 55 h 56"/>
                <a:gd name="T6" fmla="*/ 5 w 111"/>
                <a:gd name="T7" fmla="*/ 50 h 56"/>
                <a:gd name="T8" fmla="*/ 1 w 111"/>
                <a:gd name="T9" fmla="*/ 35 h 56"/>
                <a:gd name="T10" fmla="*/ 7 w 111"/>
                <a:gd name="T11" fmla="*/ 26 h 56"/>
                <a:gd name="T12" fmla="*/ 97 w 111"/>
                <a:gd name="T13" fmla="*/ 1 h 56"/>
                <a:gd name="T14" fmla="*/ 106 w 111"/>
                <a:gd name="T15" fmla="*/ 6 h 56"/>
                <a:gd name="T16" fmla="*/ 110 w 111"/>
                <a:gd name="T17" fmla="*/ 2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56">
                  <a:moveTo>
                    <a:pt x="110" y="21"/>
                  </a:moveTo>
                  <a:cubicBezTo>
                    <a:pt x="111" y="25"/>
                    <a:pt x="109" y="29"/>
                    <a:pt x="105" y="30"/>
                  </a:cubicBezTo>
                  <a:cubicBezTo>
                    <a:pt x="15" y="55"/>
                    <a:pt x="15" y="55"/>
                    <a:pt x="15" y="55"/>
                  </a:cubicBezTo>
                  <a:cubicBezTo>
                    <a:pt x="11" y="56"/>
                    <a:pt x="6" y="54"/>
                    <a:pt x="5" y="50"/>
                  </a:cubicBezTo>
                  <a:cubicBezTo>
                    <a:pt x="1" y="35"/>
                    <a:pt x="1" y="35"/>
                    <a:pt x="1" y="35"/>
                  </a:cubicBezTo>
                  <a:cubicBezTo>
                    <a:pt x="0" y="31"/>
                    <a:pt x="3" y="27"/>
                    <a:pt x="7" y="26"/>
                  </a:cubicBezTo>
                  <a:cubicBezTo>
                    <a:pt x="97" y="1"/>
                    <a:pt x="97" y="1"/>
                    <a:pt x="97" y="1"/>
                  </a:cubicBezTo>
                  <a:cubicBezTo>
                    <a:pt x="101" y="0"/>
                    <a:pt x="105" y="2"/>
                    <a:pt x="106" y="6"/>
                  </a:cubicBezTo>
                  <a:lnTo>
                    <a:pt x="110"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6" name="Freeform 432">
              <a:extLst>
                <a:ext uri="{FF2B5EF4-FFF2-40B4-BE49-F238E27FC236}">
                  <a16:creationId xmlns:a16="http://schemas.microsoft.com/office/drawing/2014/main" id="{38FBE781-19C5-463E-969C-24196B7E2537}"/>
                </a:ext>
              </a:extLst>
            </p:cNvPr>
            <p:cNvSpPr>
              <a:spLocks/>
            </p:cNvSpPr>
            <p:nvPr/>
          </p:nvSpPr>
          <p:spPr bwMode="auto">
            <a:xfrm>
              <a:off x="8888919" y="418910"/>
              <a:ext cx="229603" cy="229603"/>
            </a:xfrm>
            <a:custGeom>
              <a:avLst/>
              <a:gdLst>
                <a:gd name="T0" fmla="*/ 28 w 75"/>
                <a:gd name="T1" fmla="*/ 0 h 75"/>
                <a:gd name="T2" fmla="*/ 31 w 75"/>
                <a:gd name="T3" fmla="*/ 34 h 75"/>
                <a:gd name="T4" fmla="*/ 0 w 75"/>
                <a:gd name="T5" fmla="*/ 48 h 75"/>
                <a:gd name="T6" fmla="*/ 34 w 75"/>
                <a:gd name="T7" fmla="*/ 45 h 75"/>
                <a:gd name="T8" fmla="*/ 48 w 75"/>
                <a:gd name="T9" fmla="*/ 75 h 75"/>
                <a:gd name="T10" fmla="*/ 44 w 75"/>
                <a:gd name="T11" fmla="*/ 41 h 75"/>
                <a:gd name="T12" fmla="*/ 75 w 75"/>
                <a:gd name="T13" fmla="*/ 27 h 75"/>
                <a:gd name="T14" fmla="*/ 42 w 75"/>
                <a:gd name="T15" fmla="*/ 31 h 75"/>
                <a:gd name="T16" fmla="*/ 2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28" y="0"/>
                  </a:moveTo>
                  <a:lnTo>
                    <a:pt x="31" y="34"/>
                  </a:lnTo>
                  <a:lnTo>
                    <a:pt x="0" y="48"/>
                  </a:lnTo>
                  <a:lnTo>
                    <a:pt x="34" y="45"/>
                  </a:lnTo>
                  <a:lnTo>
                    <a:pt x="48" y="75"/>
                  </a:lnTo>
                  <a:lnTo>
                    <a:pt x="44" y="41"/>
                  </a:lnTo>
                  <a:lnTo>
                    <a:pt x="75" y="27"/>
                  </a:lnTo>
                  <a:lnTo>
                    <a:pt x="42" y="31"/>
                  </a:ln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7" name="Freeform 433">
              <a:extLst>
                <a:ext uri="{FF2B5EF4-FFF2-40B4-BE49-F238E27FC236}">
                  <a16:creationId xmlns:a16="http://schemas.microsoft.com/office/drawing/2014/main" id="{D0FE9DD1-95B6-44EB-9BF0-F4DB45E76F88}"/>
                </a:ext>
              </a:extLst>
            </p:cNvPr>
            <p:cNvSpPr>
              <a:spLocks/>
            </p:cNvSpPr>
            <p:nvPr/>
          </p:nvSpPr>
          <p:spPr bwMode="auto">
            <a:xfrm>
              <a:off x="8760341" y="418910"/>
              <a:ext cx="119394" cy="119394"/>
            </a:xfrm>
            <a:custGeom>
              <a:avLst/>
              <a:gdLst>
                <a:gd name="T0" fmla="*/ 14 w 39"/>
                <a:gd name="T1" fmla="*/ 0 h 39"/>
                <a:gd name="T2" fmla="*/ 17 w 39"/>
                <a:gd name="T3" fmla="*/ 18 h 39"/>
                <a:gd name="T4" fmla="*/ 0 w 39"/>
                <a:gd name="T5" fmla="*/ 25 h 39"/>
                <a:gd name="T6" fmla="*/ 18 w 39"/>
                <a:gd name="T7" fmla="*/ 23 h 39"/>
                <a:gd name="T8" fmla="*/ 25 w 39"/>
                <a:gd name="T9" fmla="*/ 39 h 39"/>
                <a:gd name="T10" fmla="*/ 23 w 39"/>
                <a:gd name="T11" fmla="*/ 22 h 39"/>
                <a:gd name="T12" fmla="*/ 39 w 39"/>
                <a:gd name="T13" fmla="*/ 14 h 39"/>
                <a:gd name="T14" fmla="*/ 21 w 39"/>
                <a:gd name="T15" fmla="*/ 16 h 39"/>
                <a:gd name="T16" fmla="*/ 14 w 39"/>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9">
                  <a:moveTo>
                    <a:pt x="14" y="0"/>
                  </a:moveTo>
                  <a:lnTo>
                    <a:pt x="17" y="18"/>
                  </a:lnTo>
                  <a:lnTo>
                    <a:pt x="0" y="25"/>
                  </a:lnTo>
                  <a:lnTo>
                    <a:pt x="18" y="23"/>
                  </a:lnTo>
                  <a:lnTo>
                    <a:pt x="25" y="39"/>
                  </a:lnTo>
                  <a:lnTo>
                    <a:pt x="23" y="22"/>
                  </a:lnTo>
                  <a:lnTo>
                    <a:pt x="39" y="14"/>
                  </a:lnTo>
                  <a:lnTo>
                    <a:pt x="21" y="16"/>
                  </a:lnTo>
                  <a:lnTo>
                    <a:pt x="1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8" name="Freeform 434">
              <a:extLst>
                <a:ext uri="{FF2B5EF4-FFF2-40B4-BE49-F238E27FC236}">
                  <a16:creationId xmlns:a16="http://schemas.microsoft.com/office/drawing/2014/main" id="{031D5C13-B69E-4AAB-A756-053A9F9AE6A3}"/>
                </a:ext>
              </a:extLst>
            </p:cNvPr>
            <p:cNvSpPr>
              <a:spLocks/>
            </p:cNvSpPr>
            <p:nvPr/>
          </p:nvSpPr>
          <p:spPr bwMode="auto">
            <a:xfrm>
              <a:off x="8157253" y="311761"/>
              <a:ext cx="465327" cy="324505"/>
            </a:xfrm>
            <a:custGeom>
              <a:avLst/>
              <a:gdLst>
                <a:gd name="T0" fmla="*/ 83 w 166"/>
                <a:gd name="T1" fmla="*/ 0 h 116"/>
                <a:gd name="T2" fmla="*/ 0 w 166"/>
                <a:gd name="T3" fmla="*/ 58 h 116"/>
                <a:gd name="T4" fmla="*/ 83 w 166"/>
                <a:gd name="T5" fmla="*/ 116 h 116"/>
                <a:gd name="T6" fmla="*/ 166 w 166"/>
                <a:gd name="T7" fmla="*/ 58 h 116"/>
                <a:gd name="T8" fmla="*/ 83 w 166"/>
                <a:gd name="T9" fmla="*/ 0 h 116"/>
              </a:gdLst>
              <a:ahLst/>
              <a:cxnLst>
                <a:cxn ang="0">
                  <a:pos x="T0" y="T1"/>
                </a:cxn>
                <a:cxn ang="0">
                  <a:pos x="T2" y="T3"/>
                </a:cxn>
                <a:cxn ang="0">
                  <a:pos x="T4" y="T5"/>
                </a:cxn>
                <a:cxn ang="0">
                  <a:pos x="T6" y="T7"/>
                </a:cxn>
                <a:cxn ang="0">
                  <a:pos x="T8" y="T9"/>
                </a:cxn>
              </a:cxnLst>
              <a:rect l="0" t="0" r="r" b="b"/>
              <a:pathLst>
                <a:path w="166" h="116">
                  <a:moveTo>
                    <a:pt x="83" y="0"/>
                  </a:moveTo>
                  <a:cubicBezTo>
                    <a:pt x="48" y="0"/>
                    <a:pt x="17" y="23"/>
                    <a:pt x="0" y="58"/>
                  </a:cubicBezTo>
                  <a:cubicBezTo>
                    <a:pt x="17" y="93"/>
                    <a:pt x="48" y="116"/>
                    <a:pt x="83" y="116"/>
                  </a:cubicBezTo>
                  <a:cubicBezTo>
                    <a:pt x="118" y="116"/>
                    <a:pt x="149" y="93"/>
                    <a:pt x="166" y="58"/>
                  </a:cubicBezTo>
                  <a:cubicBezTo>
                    <a:pt x="149" y="23"/>
                    <a:pt x="118" y="0"/>
                    <a:pt x="83" y="0"/>
                  </a:cubicBezTo>
                  <a:close/>
                </a:path>
              </a:pathLst>
            </a:custGeom>
            <a:solidFill>
              <a:srgbClr val="5F9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9" name="Freeform 435">
              <a:extLst>
                <a:ext uri="{FF2B5EF4-FFF2-40B4-BE49-F238E27FC236}">
                  <a16:creationId xmlns:a16="http://schemas.microsoft.com/office/drawing/2014/main" id="{BBD4A29D-F371-4420-A2D4-D9E6DD53FE42}"/>
                </a:ext>
              </a:extLst>
            </p:cNvPr>
            <p:cNvSpPr>
              <a:spLocks/>
            </p:cNvSpPr>
            <p:nvPr/>
          </p:nvSpPr>
          <p:spPr bwMode="auto">
            <a:xfrm>
              <a:off x="8157253" y="385234"/>
              <a:ext cx="465327" cy="177559"/>
            </a:xfrm>
            <a:custGeom>
              <a:avLst/>
              <a:gdLst>
                <a:gd name="T0" fmla="*/ 83 w 166"/>
                <a:gd name="T1" fmla="*/ 0 h 64"/>
                <a:gd name="T2" fmla="*/ 0 w 166"/>
                <a:gd name="T3" fmla="*/ 32 h 64"/>
                <a:gd name="T4" fmla="*/ 83 w 166"/>
                <a:gd name="T5" fmla="*/ 64 h 64"/>
                <a:gd name="T6" fmla="*/ 166 w 166"/>
                <a:gd name="T7" fmla="*/ 32 h 64"/>
                <a:gd name="T8" fmla="*/ 83 w 166"/>
                <a:gd name="T9" fmla="*/ 0 h 64"/>
              </a:gdLst>
              <a:ahLst/>
              <a:cxnLst>
                <a:cxn ang="0">
                  <a:pos x="T0" y="T1"/>
                </a:cxn>
                <a:cxn ang="0">
                  <a:pos x="T2" y="T3"/>
                </a:cxn>
                <a:cxn ang="0">
                  <a:pos x="T4" y="T5"/>
                </a:cxn>
                <a:cxn ang="0">
                  <a:pos x="T6" y="T7"/>
                </a:cxn>
                <a:cxn ang="0">
                  <a:pos x="T8" y="T9"/>
                </a:cxn>
              </a:cxnLst>
              <a:rect l="0" t="0" r="r" b="b"/>
              <a:pathLst>
                <a:path w="166" h="64">
                  <a:moveTo>
                    <a:pt x="83" y="0"/>
                  </a:moveTo>
                  <a:cubicBezTo>
                    <a:pt x="48" y="0"/>
                    <a:pt x="17" y="13"/>
                    <a:pt x="0" y="32"/>
                  </a:cubicBezTo>
                  <a:cubicBezTo>
                    <a:pt x="17" y="51"/>
                    <a:pt x="48" y="64"/>
                    <a:pt x="83" y="64"/>
                  </a:cubicBezTo>
                  <a:cubicBezTo>
                    <a:pt x="118" y="64"/>
                    <a:pt x="149" y="51"/>
                    <a:pt x="166" y="32"/>
                  </a:cubicBezTo>
                  <a:cubicBezTo>
                    <a:pt x="149" y="13"/>
                    <a:pt x="118" y="0"/>
                    <a:pt x="8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0" name="Oval 436">
              <a:extLst>
                <a:ext uri="{FF2B5EF4-FFF2-40B4-BE49-F238E27FC236}">
                  <a16:creationId xmlns:a16="http://schemas.microsoft.com/office/drawing/2014/main" id="{40B7524E-E229-4CFC-98D8-A9D50A890782}"/>
                </a:ext>
              </a:extLst>
            </p:cNvPr>
            <p:cNvSpPr>
              <a:spLocks noChangeArrowheads="1"/>
            </p:cNvSpPr>
            <p:nvPr/>
          </p:nvSpPr>
          <p:spPr bwMode="auto">
            <a:xfrm>
              <a:off x="8239909" y="324006"/>
              <a:ext cx="300014" cy="300014"/>
            </a:xfrm>
            <a:prstGeom prst="ellipse">
              <a:avLst/>
            </a:prstGeom>
            <a:solidFill>
              <a:srgbClr val="72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4" name="Oval 437">
              <a:extLst>
                <a:ext uri="{FF2B5EF4-FFF2-40B4-BE49-F238E27FC236}">
                  <a16:creationId xmlns:a16="http://schemas.microsoft.com/office/drawing/2014/main" id="{A9F1C27F-7442-4299-BBF6-CC5C69594EB9}"/>
                </a:ext>
              </a:extLst>
            </p:cNvPr>
            <p:cNvSpPr>
              <a:spLocks noChangeArrowheads="1"/>
            </p:cNvSpPr>
            <p:nvPr/>
          </p:nvSpPr>
          <p:spPr bwMode="auto">
            <a:xfrm>
              <a:off x="8304199" y="385234"/>
              <a:ext cx="171436" cy="174499"/>
            </a:xfrm>
            <a:prstGeom prst="ellipse">
              <a:avLst/>
            </a:pr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5" name="Freeform 438">
              <a:extLst>
                <a:ext uri="{FF2B5EF4-FFF2-40B4-BE49-F238E27FC236}">
                  <a16:creationId xmlns:a16="http://schemas.microsoft.com/office/drawing/2014/main" id="{8D870BEA-F73B-48F2-890B-E33E8969AA42}"/>
                </a:ext>
              </a:extLst>
            </p:cNvPr>
            <p:cNvSpPr>
              <a:spLocks/>
            </p:cNvSpPr>
            <p:nvPr/>
          </p:nvSpPr>
          <p:spPr bwMode="auto">
            <a:xfrm>
              <a:off x="8438899" y="400542"/>
              <a:ext cx="70412" cy="73473"/>
            </a:xfrm>
            <a:custGeom>
              <a:avLst/>
              <a:gdLst>
                <a:gd name="T0" fmla="*/ 22 w 26"/>
                <a:gd name="T1" fmla="*/ 20 h 26"/>
                <a:gd name="T2" fmla="*/ 6 w 26"/>
                <a:gd name="T3" fmla="*/ 22 h 26"/>
                <a:gd name="T4" fmla="*/ 4 w 26"/>
                <a:gd name="T5" fmla="*/ 6 h 26"/>
                <a:gd name="T6" fmla="*/ 20 w 26"/>
                <a:gd name="T7" fmla="*/ 4 h 26"/>
                <a:gd name="T8" fmla="*/ 22 w 26"/>
                <a:gd name="T9" fmla="*/ 20 h 26"/>
              </a:gdLst>
              <a:ahLst/>
              <a:cxnLst>
                <a:cxn ang="0">
                  <a:pos x="T0" y="T1"/>
                </a:cxn>
                <a:cxn ang="0">
                  <a:pos x="T2" y="T3"/>
                </a:cxn>
                <a:cxn ang="0">
                  <a:pos x="T4" y="T5"/>
                </a:cxn>
                <a:cxn ang="0">
                  <a:pos x="T6" y="T7"/>
                </a:cxn>
                <a:cxn ang="0">
                  <a:pos x="T8" y="T9"/>
                </a:cxn>
              </a:cxnLst>
              <a:rect l="0" t="0" r="r" b="b"/>
              <a:pathLst>
                <a:path w="26" h="26">
                  <a:moveTo>
                    <a:pt x="22" y="20"/>
                  </a:moveTo>
                  <a:cubicBezTo>
                    <a:pt x="18" y="25"/>
                    <a:pt x="11" y="26"/>
                    <a:pt x="6" y="22"/>
                  </a:cubicBezTo>
                  <a:cubicBezTo>
                    <a:pt x="1" y="18"/>
                    <a:pt x="0" y="11"/>
                    <a:pt x="4" y="6"/>
                  </a:cubicBezTo>
                  <a:cubicBezTo>
                    <a:pt x="7" y="1"/>
                    <a:pt x="15" y="0"/>
                    <a:pt x="20" y="4"/>
                  </a:cubicBezTo>
                  <a:cubicBezTo>
                    <a:pt x="25" y="8"/>
                    <a:pt x="26" y="15"/>
                    <a:pt x="22"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6" name="Freeform 439">
              <a:extLst>
                <a:ext uri="{FF2B5EF4-FFF2-40B4-BE49-F238E27FC236}">
                  <a16:creationId xmlns:a16="http://schemas.microsoft.com/office/drawing/2014/main" id="{5188E7D6-7001-4C69-976A-8383AD9F0585}"/>
                </a:ext>
              </a:extLst>
            </p:cNvPr>
            <p:cNvSpPr>
              <a:spLocks/>
            </p:cNvSpPr>
            <p:nvPr/>
          </p:nvSpPr>
          <p:spPr bwMode="auto">
            <a:xfrm>
              <a:off x="8441959" y="486260"/>
              <a:ext cx="33676" cy="33676"/>
            </a:xfrm>
            <a:custGeom>
              <a:avLst/>
              <a:gdLst>
                <a:gd name="T0" fmla="*/ 10 w 12"/>
                <a:gd name="T1" fmla="*/ 9 h 12"/>
                <a:gd name="T2" fmla="*/ 3 w 12"/>
                <a:gd name="T3" fmla="*/ 10 h 12"/>
                <a:gd name="T4" fmla="*/ 2 w 12"/>
                <a:gd name="T5" fmla="*/ 2 h 12"/>
                <a:gd name="T6" fmla="*/ 9 w 12"/>
                <a:gd name="T7" fmla="*/ 1 h 12"/>
                <a:gd name="T8" fmla="*/ 10 w 12"/>
                <a:gd name="T9" fmla="*/ 9 h 12"/>
              </a:gdLst>
              <a:ahLst/>
              <a:cxnLst>
                <a:cxn ang="0">
                  <a:pos x="T0" y="T1"/>
                </a:cxn>
                <a:cxn ang="0">
                  <a:pos x="T2" y="T3"/>
                </a:cxn>
                <a:cxn ang="0">
                  <a:pos x="T4" y="T5"/>
                </a:cxn>
                <a:cxn ang="0">
                  <a:pos x="T6" y="T7"/>
                </a:cxn>
                <a:cxn ang="0">
                  <a:pos x="T8" y="T9"/>
                </a:cxn>
              </a:cxnLst>
              <a:rect l="0" t="0" r="r" b="b"/>
              <a:pathLst>
                <a:path w="12" h="12">
                  <a:moveTo>
                    <a:pt x="10" y="9"/>
                  </a:moveTo>
                  <a:cubicBezTo>
                    <a:pt x="9" y="11"/>
                    <a:pt x="5" y="12"/>
                    <a:pt x="3" y="10"/>
                  </a:cubicBezTo>
                  <a:cubicBezTo>
                    <a:pt x="1" y="8"/>
                    <a:pt x="0" y="5"/>
                    <a:pt x="2" y="2"/>
                  </a:cubicBezTo>
                  <a:cubicBezTo>
                    <a:pt x="4" y="0"/>
                    <a:pt x="7" y="0"/>
                    <a:pt x="9" y="1"/>
                  </a:cubicBezTo>
                  <a:cubicBezTo>
                    <a:pt x="12" y="3"/>
                    <a:pt x="12" y="6"/>
                    <a:pt x="1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500611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p:cTn id="18" dur="1000" fill="hold"/>
                                        <p:tgtEl>
                                          <p:spTgt spid="29"/>
                                        </p:tgtEl>
                                        <p:attrNameLst>
                                          <p:attrName>ppt_w</p:attrName>
                                        </p:attrNameLst>
                                      </p:cBhvr>
                                      <p:tavLst>
                                        <p:tav tm="0">
                                          <p:val>
                                            <p:fltVal val="0"/>
                                          </p:val>
                                        </p:tav>
                                        <p:tav tm="100000">
                                          <p:val>
                                            <p:strVal val="#ppt_w"/>
                                          </p:val>
                                        </p:tav>
                                      </p:tavLst>
                                    </p:anim>
                                    <p:anim calcmode="lin" valueType="num">
                                      <p:cBhvr>
                                        <p:cTn id="19" dur="1000" fill="hold"/>
                                        <p:tgtEl>
                                          <p:spTgt spid="29"/>
                                        </p:tgtEl>
                                        <p:attrNameLst>
                                          <p:attrName>ppt_h</p:attrName>
                                        </p:attrNameLst>
                                      </p:cBhvr>
                                      <p:tavLst>
                                        <p:tav tm="0">
                                          <p:val>
                                            <p:fltVal val="0"/>
                                          </p:val>
                                        </p:tav>
                                        <p:tav tm="100000">
                                          <p:val>
                                            <p:strVal val="#ppt_h"/>
                                          </p:val>
                                        </p:tav>
                                      </p:tavLst>
                                    </p:anim>
                                    <p:anim calcmode="lin" valueType="num">
                                      <p:cBhvr>
                                        <p:cTn id="20" dur="1000" fill="hold"/>
                                        <p:tgtEl>
                                          <p:spTgt spid="29"/>
                                        </p:tgtEl>
                                        <p:attrNameLst>
                                          <p:attrName>style.rotation</p:attrName>
                                        </p:attrNameLst>
                                      </p:cBhvr>
                                      <p:tavLst>
                                        <p:tav tm="0">
                                          <p:val>
                                            <p:fltVal val="90"/>
                                          </p:val>
                                        </p:tav>
                                        <p:tav tm="100000">
                                          <p:val>
                                            <p:fltVal val="0"/>
                                          </p:val>
                                        </p:tav>
                                      </p:tavLst>
                                    </p:anim>
                                    <p:animEffect transition="in" filter="fade">
                                      <p:cBhvr>
                                        <p:cTn id="21" dur="1000"/>
                                        <p:tgtEl>
                                          <p:spTgt spid="29"/>
                                        </p:tgtEl>
                                      </p:cBhvr>
                                    </p:animEffect>
                                  </p:childTnLst>
                                </p:cTn>
                              </p:par>
                              <p:par>
                                <p:cTn id="22" presetID="6" presetClass="entr" presetSubtype="16" fill="hold"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circle(in)">
                                      <p:cBhvr>
                                        <p:cTn id="24"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P spid="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4410" y="1691211"/>
            <a:ext cx="12187590" cy="44819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Swing</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组件</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3.</a:t>
              </a:r>
              <a:r>
                <a:rPr lang="zh-CN" altLang="en-US" sz="2400" b="1" dirty="0">
                  <a:solidFill>
                    <a:schemeClr val="tx1"/>
                  </a:solidFill>
                  <a:latin typeface="仿宋" panose="02010609060101010101" pitchFamily="49" charset="-122"/>
                  <a:ea typeface="仿宋" panose="02010609060101010101" pitchFamily="49" charset="-122"/>
                </a:rPr>
                <a:t>常用组件</a:t>
              </a: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77" name="内容占位符 2">
            <a:extLst>
              <a:ext uri="{FF2B5EF4-FFF2-40B4-BE49-F238E27FC236}">
                <a16:creationId xmlns:a16="http://schemas.microsoft.com/office/drawing/2014/main" id="{30E28D77-C05E-49E2-A1BF-9F300D50D945}"/>
              </a:ext>
            </a:extLst>
          </p:cNvPr>
          <p:cNvSpPr txBox="1">
            <a:spLocks/>
          </p:cNvSpPr>
          <p:nvPr/>
        </p:nvSpPr>
        <p:spPr>
          <a:xfrm>
            <a:off x="774591" y="1988693"/>
            <a:ext cx="10172646" cy="2894930"/>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7</a:t>
            </a:r>
            <a:r>
              <a:rPr lang="zh-CN" altLang="en-US"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JTextArea</a:t>
            </a:r>
            <a:r>
              <a:rPr lang="zh-CN" altLang="en-US" sz="2400" b="1" dirty="0">
                <a:latin typeface="仿宋" panose="02010609060101010101" pitchFamily="49" charset="-122"/>
                <a:ea typeface="仿宋" panose="02010609060101010101" pitchFamily="49" charset="-122"/>
              </a:rPr>
              <a:t>文本区和</a:t>
            </a:r>
            <a:r>
              <a:rPr lang="en-US" altLang="zh-CN" sz="2400" b="1" dirty="0" err="1">
                <a:latin typeface="仿宋" panose="02010609060101010101" pitchFamily="49" charset="-122"/>
                <a:ea typeface="仿宋" panose="02010609060101010101" pitchFamily="49" charset="-122"/>
              </a:rPr>
              <a:t>JScrollPane</a:t>
            </a:r>
            <a:r>
              <a:rPr lang="zh-CN" altLang="en-US" sz="2400" b="1" dirty="0">
                <a:latin typeface="仿宋" panose="02010609060101010101" pitchFamily="49" charset="-122"/>
                <a:ea typeface="仿宋" panose="02010609060101010101" pitchFamily="49" charset="-122"/>
              </a:rPr>
              <a:t>滚动条视图</a:t>
            </a:r>
            <a:endParaRPr lang="en-US" altLang="zh-CN" sz="2400" b="1" dirty="0">
              <a:latin typeface="仿宋" panose="02010609060101010101" pitchFamily="49" charset="-122"/>
              <a:ea typeface="仿宋" panose="02010609060101010101" pitchFamily="49" charset="-122"/>
            </a:endParaRPr>
          </a:p>
          <a:p>
            <a:pPr indent="1076110"/>
            <a:r>
              <a:rPr lang="en-US" altLang="zh-CN" sz="2400" b="1" dirty="0" err="1">
                <a:latin typeface="仿宋" panose="02010609060101010101" pitchFamily="49" charset="-122"/>
                <a:ea typeface="仿宋" panose="02010609060101010101" pitchFamily="49" charset="-122"/>
              </a:rPr>
              <a:t>JScrollPane</a:t>
            </a:r>
            <a:r>
              <a:rPr lang="zh-CN" altLang="en-US" sz="2400" b="1" dirty="0">
                <a:latin typeface="仿宋" panose="02010609060101010101" pitchFamily="49" charset="-122"/>
                <a:ea typeface="仿宋" panose="02010609060101010101" pitchFamily="49" charset="-122"/>
              </a:rPr>
              <a:t>类用于创建一个滚动条视图</a:t>
            </a:r>
          </a:p>
          <a:p>
            <a:r>
              <a:rPr lang="zh-CN" altLang="en-US" sz="2400" b="1" dirty="0">
                <a:latin typeface="仿宋" panose="02010609060101010101" pitchFamily="49" charset="-122"/>
                <a:ea typeface="仿宋" panose="02010609060101010101" pitchFamily="49" charset="-122"/>
              </a:rPr>
              <a:t>构造方法：</a:t>
            </a:r>
          </a:p>
          <a:p>
            <a:pPr indent="1076110"/>
            <a:r>
              <a:rPr lang="en-US" altLang="zh-CN" sz="2400" b="1" dirty="0" err="1">
                <a:latin typeface="仿宋" panose="02010609060101010101" pitchFamily="49" charset="-122"/>
                <a:ea typeface="仿宋" panose="02010609060101010101" pitchFamily="49" charset="-122"/>
              </a:rPr>
              <a:t>JScrollPane</a:t>
            </a:r>
            <a:r>
              <a:rPr lang="en-US" altLang="zh-CN" sz="2400" b="1" dirty="0">
                <a:latin typeface="仿宋" panose="02010609060101010101" pitchFamily="49" charset="-122"/>
                <a:ea typeface="仿宋" panose="02010609060101010101" pitchFamily="49" charset="-122"/>
              </a:rPr>
              <a:t>(Component view)</a:t>
            </a:r>
          </a:p>
          <a:p>
            <a:r>
              <a:rPr lang="zh-CN" altLang="en-US" sz="2400" b="1" dirty="0">
                <a:latin typeface="仿宋" panose="02010609060101010101" pitchFamily="49" charset="-122"/>
                <a:ea typeface="仿宋" panose="02010609060101010101" pitchFamily="49" charset="-122"/>
              </a:rPr>
              <a:t>创建一个显示指定组件内容的滚动条视图，只要组件的内容超过视图大小就会显示水平和垂直滚动条。</a:t>
            </a:r>
          </a:p>
        </p:txBody>
      </p:sp>
      <p:grpSp>
        <p:nvGrpSpPr>
          <p:cNvPr id="79" name="组合 78">
            <a:extLst>
              <a:ext uri="{FF2B5EF4-FFF2-40B4-BE49-F238E27FC236}">
                <a16:creationId xmlns:a16="http://schemas.microsoft.com/office/drawing/2014/main" id="{0C894502-1785-4C4D-B835-4462877FA99C}"/>
              </a:ext>
            </a:extLst>
          </p:cNvPr>
          <p:cNvGrpSpPr/>
          <p:nvPr/>
        </p:nvGrpSpPr>
        <p:grpSpPr>
          <a:xfrm>
            <a:off x="2205" y="6019200"/>
            <a:ext cx="12189178" cy="1081638"/>
            <a:chOff x="0" y="6020594"/>
            <a:chExt cx="12192000" cy="1081888"/>
          </a:xfrm>
        </p:grpSpPr>
        <p:sp>
          <p:nvSpPr>
            <p:cNvPr id="80" name="矩形 79">
              <a:extLst>
                <a:ext uri="{FF2B5EF4-FFF2-40B4-BE49-F238E27FC236}">
                  <a16:creationId xmlns:a16="http://schemas.microsoft.com/office/drawing/2014/main" id="{77C4A402-D609-4602-A527-18E31577E4DB}"/>
                </a:ext>
              </a:extLst>
            </p:cNvPr>
            <p:cNvSpPr/>
            <p:nvPr/>
          </p:nvSpPr>
          <p:spPr>
            <a:xfrm>
              <a:off x="0" y="6020594"/>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81" name="组合 80">
              <a:extLst>
                <a:ext uri="{FF2B5EF4-FFF2-40B4-BE49-F238E27FC236}">
                  <a16:creationId xmlns:a16="http://schemas.microsoft.com/office/drawing/2014/main" id="{092A3E73-01C4-4038-8404-404DE41C492C}"/>
                </a:ext>
              </a:extLst>
            </p:cNvPr>
            <p:cNvGrpSpPr/>
            <p:nvPr/>
          </p:nvGrpSpPr>
          <p:grpSpPr>
            <a:xfrm>
              <a:off x="761207" y="6172994"/>
              <a:ext cx="10972799" cy="929488"/>
              <a:chOff x="761207" y="6310306"/>
              <a:chExt cx="10972799" cy="929488"/>
            </a:xfrm>
          </p:grpSpPr>
          <p:grpSp>
            <p:nvGrpSpPr>
              <p:cNvPr id="82" name="组合 81">
                <a:extLst>
                  <a:ext uri="{FF2B5EF4-FFF2-40B4-BE49-F238E27FC236}">
                    <a16:creationId xmlns:a16="http://schemas.microsoft.com/office/drawing/2014/main" id="{4619ECFF-B8EE-437E-A336-90837582A80F}"/>
                  </a:ext>
                </a:extLst>
              </p:cNvPr>
              <p:cNvGrpSpPr/>
              <p:nvPr/>
            </p:nvGrpSpPr>
            <p:grpSpPr>
              <a:xfrm>
                <a:off x="761207" y="6326981"/>
                <a:ext cx="352250" cy="455613"/>
                <a:chOff x="5449889" y="1827213"/>
                <a:chExt cx="352250" cy="455613"/>
              </a:xfrm>
              <a:solidFill>
                <a:srgbClr val="FFFF00"/>
              </a:solidFill>
            </p:grpSpPr>
            <p:sp>
              <p:nvSpPr>
                <p:cNvPr id="84" name="Freeform 125">
                  <a:extLst>
                    <a:ext uri="{FF2B5EF4-FFF2-40B4-BE49-F238E27FC236}">
                      <a16:creationId xmlns:a16="http://schemas.microsoft.com/office/drawing/2014/main" id="{E036FB7B-B02D-4568-A403-0D6AC14E3540}"/>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5" name="Freeform 126">
                  <a:extLst>
                    <a:ext uri="{FF2B5EF4-FFF2-40B4-BE49-F238E27FC236}">
                      <a16:creationId xmlns:a16="http://schemas.microsoft.com/office/drawing/2014/main" id="{1B903098-FF82-43E6-AE33-FC2E089E91F2}"/>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83" name="内容占位符 2">
                <a:extLst>
                  <a:ext uri="{FF2B5EF4-FFF2-40B4-BE49-F238E27FC236}">
                    <a16:creationId xmlns:a16="http://schemas.microsoft.com/office/drawing/2014/main" id="{DA4B8856-60AA-4F6D-89D9-AABC2EED18D5}"/>
                  </a:ext>
                </a:extLst>
              </p:cNvPr>
              <p:cNvSpPr txBox="1">
                <a:spLocks/>
              </p:cNvSpPr>
              <p:nvPr/>
            </p:nvSpPr>
            <p:spPr>
              <a:xfrm>
                <a:off x="1069615" y="6310306"/>
                <a:ext cx="10664391" cy="92948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8.4】</a:t>
                </a:r>
                <a:r>
                  <a:rPr lang="zh-CN" altLang="en-US" sz="2400" b="1" dirty="0">
                    <a:solidFill>
                      <a:schemeClr val="bg1"/>
                    </a:solidFill>
                    <a:latin typeface="仿宋" panose="02010609060101010101" pitchFamily="49" charset="-122"/>
                    <a:ea typeface="仿宋" panose="02010609060101010101" pitchFamily="49" charset="-122"/>
                  </a:rPr>
                  <a:t>创建一个用户注册页面。</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Example8_04.java</a:t>
                </a:r>
                <a:endParaRPr lang="en-US" altLang="zh-CN" sz="2400" b="1" dirty="0">
                  <a:solidFill>
                    <a:srgbClr val="FFFF00"/>
                  </a:solidFill>
                  <a:latin typeface="仿宋" panose="02010609060101010101" pitchFamily="49" charset="-122"/>
                  <a:ea typeface="仿宋" panose="02010609060101010101" pitchFamily="49" charset="-122"/>
                </a:endParaRPr>
              </a:p>
            </p:txBody>
          </p:sp>
        </p:grpSp>
      </p:grpSp>
    </p:spTree>
    <p:extLst>
      <p:ext uri="{BB962C8B-B14F-4D97-AF65-F5344CB8AC3E}">
        <p14:creationId xmlns:p14="http://schemas.microsoft.com/office/powerpoint/2010/main" val="268306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childTnLst>
                          </p:cTn>
                        </p:par>
                        <p:par>
                          <p:cTn id="16" fill="hold">
                            <p:stCondLst>
                              <p:cond delay="3000"/>
                            </p:stCondLst>
                            <p:childTnLst>
                              <p:par>
                                <p:cTn id="17" presetID="2" presetClass="entr" presetSubtype="9" fill="hold" grpId="0" nodeType="afterEffect">
                                  <p:stCondLst>
                                    <p:cond delay="0"/>
                                  </p:stCondLst>
                                  <p:childTnLst>
                                    <p:set>
                                      <p:cBhvr>
                                        <p:cTn id="18" dur="1" fill="hold">
                                          <p:stCondLst>
                                            <p:cond delay="0"/>
                                          </p:stCondLst>
                                        </p:cTn>
                                        <p:tgtEl>
                                          <p:spTgt spid="77">
                                            <p:txEl>
                                              <p:pRg st="0" end="0"/>
                                            </p:txEl>
                                          </p:spTgt>
                                        </p:tgtEl>
                                        <p:attrNameLst>
                                          <p:attrName>style.visibility</p:attrName>
                                        </p:attrNameLst>
                                      </p:cBhvr>
                                      <p:to>
                                        <p:strVal val="visible"/>
                                      </p:to>
                                    </p:set>
                                    <p:anim calcmode="lin" valueType="num">
                                      <p:cBhvr additive="base">
                                        <p:cTn id="19" dur="500" fill="hold"/>
                                        <p:tgtEl>
                                          <p:spTgt spid="7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7">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3500"/>
                            </p:stCondLst>
                            <p:childTnLst>
                              <p:par>
                                <p:cTn id="22" presetID="2" presetClass="entr" presetSubtype="3" fill="hold" grpId="0" nodeType="afterEffect">
                                  <p:stCondLst>
                                    <p:cond delay="0"/>
                                  </p:stCondLst>
                                  <p:childTnLst>
                                    <p:set>
                                      <p:cBhvr>
                                        <p:cTn id="23" dur="1" fill="hold">
                                          <p:stCondLst>
                                            <p:cond delay="0"/>
                                          </p:stCondLst>
                                        </p:cTn>
                                        <p:tgtEl>
                                          <p:spTgt spid="77">
                                            <p:txEl>
                                              <p:pRg st="1" end="1"/>
                                            </p:txEl>
                                          </p:spTgt>
                                        </p:tgtEl>
                                        <p:attrNameLst>
                                          <p:attrName>style.visibility</p:attrName>
                                        </p:attrNameLst>
                                      </p:cBhvr>
                                      <p:to>
                                        <p:strVal val="visible"/>
                                      </p:to>
                                    </p:set>
                                    <p:anim calcmode="lin" valueType="num">
                                      <p:cBhvr additive="base">
                                        <p:cTn id="24" dur="500" fill="hold"/>
                                        <p:tgtEl>
                                          <p:spTgt spid="77">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7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9" fill="hold" grpId="0" nodeType="clickEffect">
                                  <p:stCondLst>
                                    <p:cond delay="0"/>
                                  </p:stCondLst>
                                  <p:childTnLst>
                                    <p:set>
                                      <p:cBhvr>
                                        <p:cTn id="29" dur="1" fill="hold">
                                          <p:stCondLst>
                                            <p:cond delay="0"/>
                                          </p:stCondLst>
                                        </p:cTn>
                                        <p:tgtEl>
                                          <p:spTgt spid="77">
                                            <p:txEl>
                                              <p:pRg st="2" end="2"/>
                                            </p:txEl>
                                          </p:spTgt>
                                        </p:tgtEl>
                                        <p:attrNameLst>
                                          <p:attrName>style.visibility</p:attrName>
                                        </p:attrNameLst>
                                      </p:cBhvr>
                                      <p:to>
                                        <p:strVal val="visible"/>
                                      </p:to>
                                    </p:set>
                                    <p:anim calcmode="lin" valueType="num">
                                      <p:cBhvr additive="base">
                                        <p:cTn id="30" dur="500" fill="hold"/>
                                        <p:tgtEl>
                                          <p:spTgt spid="77">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77">
                                            <p:txEl>
                                              <p:pRg st="2" end="2"/>
                                            </p:txEl>
                                          </p:spTgt>
                                        </p:tgtEl>
                                        <p:attrNameLst>
                                          <p:attrName>ppt_y</p:attrName>
                                        </p:attrNameLst>
                                      </p:cBhvr>
                                      <p:tavLst>
                                        <p:tav tm="0">
                                          <p:val>
                                            <p:strVal val="0-#ppt_h/2"/>
                                          </p:val>
                                        </p:tav>
                                        <p:tav tm="100000">
                                          <p:val>
                                            <p:strVal val="#ppt_y"/>
                                          </p:val>
                                        </p:tav>
                                      </p:tavLst>
                                    </p:anim>
                                  </p:childTnLst>
                                </p:cTn>
                              </p:par>
                            </p:childTnLst>
                          </p:cTn>
                        </p:par>
                        <p:par>
                          <p:cTn id="32" fill="hold">
                            <p:stCondLst>
                              <p:cond delay="500"/>
                            </p:stCondLst>
                            <p:childTnLst>
                              <p:par>
                                <p:cTn id="33" presetID="31" presetClass="entr" presetSubtype="0" fill="hold" grpId="0" nodeType="afterEffect">
                                  <p:stCondLst>
                                    <p:cond delay="0"/>
                                  </p:stCondLst>
                                  <p:childTnLst>
                                    <p:set>
                                      <p:cBhvr>
                                        <p:cTn id="34" dur="1" fill="hold">
                                          <p:stCondLst>
                                            <p:cond delay="0"/>
                                          </p:stCondLst>
                                        </p:cTn>
                                        <p:tgtEl>
                                          <p:spTgt spid="77">
                                            <p:txEl>
                                              <p:pRg st="3" end="3"/>
                                            </p:txEl>
                                          </p:spTgt>
                                        </p:tgtEl>
                                        <p:attrNameLst>
                                          <p:attrName>style.visibility</p:attrName>
                                        </p:attrNameLst>
                                      </p:cBhvr>
                                      <p:to>
                                        <p:strVal val="visible"/>
                                      </p:to>
                                    </p:set>
                                    <p:anim calcmode="lin" valueType="num">
                                      <p:cBhvr>
                                        <p:cTn id="35" dur="1000" fill="hold"/>
                                        <p:tgtEl>
                                          <p:spTgt spid="77">
                                            <p:txEl>
                                              <p:pRg st="3" end="3"/>
                                            </p:txEl>
                                          </p:spTgt>
                                        </p:tgtEl>
                                        <p:attrNameLst>
                                          <p:attrName>ppt_w</p:attrName>
                                        </p:attrNameLst>
                                      </p:cBhvr>
                                      <p:tavLst>
                                        <p:tav tm="0">
                                          <p:val>
                                            <p:fltVal val="0"/>
                                          </p:val>
                                        </p:tav>
                                        <p:tav tm="100000">
                                          <p:val>
                                            <p:strVal val="#ppt_w"/>
                                          </p:val>
                                        </p:tav>
                                      </p:tavLst>
                                    </p:anim>
                                    <p:anim calcmode="lin" valueType="num">
                                      <p:cBhvr>
                                        <p:cTn id="36" dur="1000" fill="hold"/>
                                        <p:tgtEl>
                                          <p:spTgt spid="77">
                                            <p:txEl>
                                              <p:pRg st="3" end="3"/>
                                            </p:txEl>
                                          </p:spTgt>
                                        </p:tgtEl>
                                        <p:attrNameLst>
                                          <p:attrName>ppt_h</p:attrName>
                                        </p:attrNameLst>
                                      </p:cBhvr>
                                      <p:tavLst>
                                        <p:tav tm="0">
                                          <p:val>
                                            <p:fltVal val="0"/>
                                          </p:val>
                                        </p:tav>
                                        <p:tav tm="100000">
                                          <p:val>
                                            <p:strVal val="#ppt_h"/>
                                          </p:val>
                                        </p:tav>
                                      </p:tavLst>
                                    </p:anim>
                                    <p:anim calcmode="lin" valueType="num">
                                      <p:cBhvr>
                                        <p:cTn id="37" dur="1000" fill="hold"/>
                                        <p:tgtEl>
                                          <p:spTgt spid="77">
                                            <p:txEl>
                                              <p:pRg st="3" end="3"/>
                                            </p:txEl>
                                          </p:spTgt>
                                        </p:tgtEl>
                                        <p:attrNameLst>
                                          <p:attrName>style.rotation</p:attrName>
                                        </p:attrNameLst>
                                      </p:cBhvr>
                                      <p:tavLst>
                                        <p:tav tm="0">
                                          <p:val>
                                            <p:fltVal val="90"/>
                                          </p:val>
                                        </p:tav>
                                        <p:tav tm="100000">
                                          <p:val>
                                            <p:fltVal val="0"/>
                                          </p:val>
                                        </p:tav>
                                      </p:tavLst>
                                    </p:anim>
                                    <p:animEffect transition="in" filter="fade">
                                      <p:cBhvr>
                                        <p:cTn id="38" dur="1000"/>
                                        <p:tgtEl>
                                          <p:spTgt spid="77">
                                            <p:txEl>
                                              <p:pRg st="3" end="3"/>
                                            </p:txEl>
                                          </p:spTgt>
                                        </p:tgtEl>
                                      </p:cBhvr>
                                    </p:animEffect>
                                  </p:childTnLst>
                                </p:cTn>
                              </p:par>
                            </p:childTnLst>
                          </p:cTn>
                        </p:par>
                        <p:par>
                          <p:cTn id="39" fill="hold">
                            <p:stCondLst>
                              <p:cond delay="1500"/>
                            </p:stCondLst>
                            <p:childTnLst>
                              <p:par>
                                <p:cTn id="40" presetID="2" presetClass="entr" presetSubtype="9" fill="hold" grpId="0" nodeType="afterEffect">
                                  <p:stCondLst>
                                    <p:cond delay="0"/>
                                  </p:stCondLst>
                                  <p:childTnLst>
                                    <p:set>
                                      <p:cBhvr>
                                        <p:cTn id="41" dur="1" fill="hold">
                                          <p:stCondLst>
                                            <p:cond delay="0"/>
                                          </p:stCondLst>
                                        </p:cTn>
                                        <p:tgtEl>
                                          <p:spTgt spid="77">
                                            <p:txEl>
                                              <p:pRg st="4" end="4"/>
                                            </p:txEl>
                                          </p:spTgt>
                                        </p:tgtEl>
                                        <p:attrNameLst>
                                          <p:attrName>style.visibility</p:attrName>
                                        </p:attrNameLst>
                                      </p:cBhvr>
                                      <p:to>
                                        <p:strVal val="visible"/>
                                      </p:to>
                                    </p:set>
                                    <p:anim calcmode="lin" valueType="num">
                                      <p:cBhvr additive="base">
                                        <p:cTn id="42" dur="500" fill="hold"/>
                                        <p:tgtEl>
                                          <p:spTgt spid="77">
                                            <p:txEl>
                                              <p:pRg st="4" end="4"/>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77">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barn(inVertical)">
                                      <p:cBhvr>
                                        <p:cTn id="48"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P spid="77"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4409" y="2104215"/>
            <a:ext cx="12187591" cy="40689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Swing</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容器</a:t>
              </a: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29" name="Freeform 6">
            <a:extLst>
              <a:ext uri="{FF2B5EF4-FFF2-40B4-BE49-F238E27FC236}">
                <a16:creationId xmlns:a16="http://schemas.microsoft.com/office/drawing/2014/main" id="{7DC2A6E1-4BDC-462B-9A5C-CB11786EA047}"/>
              </a:ext>
            </a:extLst>
          </p:cNvPr>
          <p:cNvSpPr>
            <a:spLocks/>
          </p:cNvSpPr>
          <p:nvPr/>
        </p:nvSpPr>
        <p:spPr bwMode="auto">
          <a:xfrm>
            <a:off x="9396957" y="4402381"/>
            <a:ext cx="2127865" cy="947519"/>
          </a:xfrm>
          <a:custGeom>
            <a:avLst/>
            <a:gdLst>
              <a:gd name="T0" fmla="*/ 69 w 102"/>
              <a:gd name="T1" fmla="*/ 26 h 46"/>
              <a:gd name="T2" fmla="*/ 96 w 102"/>
              <a:gd name="T3" fmla="*/ 46 h 46"/>
              <a:gd name="T4" fmla="*/ 102 w 102"/>
              <a:gd name="T5" fmla="*/ 32 h 46"/>
              <a:gd name="T6" fmla="*/ 69 w 102"/>
              <a:gd name="T7" fmla="*/ 1 h 46"/>
              <a:gd name="T8" fmla="*/ 0 w 102"/>
              <a:gd name="T9" fmla="*/ 1 h 46"/>
              <a:gd name="T10" fmla="*/ 0 w 102"/>
              <a:gd name="T11" fmla="*/ 26 h 46"/>
              <a:gd name="T12" fmla="*/ 69 w 102"/>
              <a:gd name="T13" fmla="*/ 26 h 46"/>
            </a:gdLst>
            <a:ahLst/>
            <a:cxnLst>
              <a:cxn ang="0">
                <a:pos x="T0" y="T1"/>
              </a:cxn>
              <a:cxn ang="0">
                <a:pos x="T2" y="T3"/>
              </a:cxn>
              <a:cxn ang="0">
                <a:pos x="T4" y="T5"/>
              </a:cxn>
              <a:cxn ang="0">
                <a:pos x="T6" y="T7"/>
              </a:cxn>
              <a:cxn ang="0">
                <a:pos x="T8" y="T9"/>
              </a:cxn>
              <a:cxn ang="0">
                <a:pos x="T10" y="T11"/>
              </a:cxn>
              <a:cxn ang="0">
                <a:pos x="T12" y="T13"/>
              </a:cxn>
            </a:cxnLst>
            <a:rect l="0" t="0" r="r" b="b"/>
            <a:pathLst>
              <a:path w="102" h="46">
                <a:moveTo>
                  <a:pt x="69" y="26"/>
                </a:moveTo>
                <a:cubicBezTo>
                  <a:pt x="84" y="27"/>
                  <a:pt x="93" y="34"/>
                  <a:pt x="96" y="46"/>
                </a:cubicBezTo>
                <a:cubicBezTo>
                  <a:pt x="100" y="42"/>
                  <a:pt x="101" y="37"/>
                  <a:pt x="102" y="32"/>
                </a:cubicBezTo>
                <a:cubicBezTo>
                  <a:pt x="102" y="15"/>
                  <a:pt x="86" y="0"/>
                  <a:pt x="69" y="1"/>
                </a:cubicBezTo>
                <a:cubicBezTo>
                  <a:pt x="0" y="1"/>
                  <a:pt x="0" y="1"/>
                  <a:pt x="0" y="1"/>
                </a:cubicBezTo>
                <a:cubicBezTo>
                  <a:pt x="0" y="26"/>
                  <a:pt x="0" y="26"/>
                  <a:pt x="0" y="26"/>
                </a:cubicBezTo>
                <a:lnTo>
                  <a:pt x="69" y="26"/>
                </a:lnTo>
                <a:close/>
              </a:path>
            </a:pathLst>
          </a:custGeom>
          <a:solidFill>
            <a:srgbClr val="A2B932"/>
          </a:solid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1" name="Freeform 7">
            <a:extLst>
              <a:ext uri="{FF2B5EF4-FFF2-40B4-BE49-F238E27FC236}">
                <a16:creationId xmlns:a16="http://schemas.microsoft.com/office/drawing/2014/main" id="{8E26D251-655E-4504-9E4A-9BFE05FB0D4F}"/>
              </a:ext>
            </a:extLst>
          </p:cNvPr>
          <p:cNvSpPr>
            <a:spLocks/>
          </p:cNvSpPr>
          <p:nvPr/>
        </p:nvSpPr>
        <p:spPr bwMode="auto">
          <a:xfrm>
            <a:off x="9396957" y="3292976"/>
            <a:ext cx="2127865" cy="947519"/>
          </a:xfrm>
          <a:custGeom>
            <a:avLst/>
            <a:gdLst>
              <a:gd name="T0" fmla="*/ 69 w 102"/>
              <a:gd name="T1" fmla="*/ 26 h 46"/>
              <a:gd name="T2" fmla="*/ 96 w 102"/>
              <a:gd name="T3" fmla="*/ 46 h 46"/>
              <a:gd name="T4" fmla="*/ 101 w 102"/>
              <a:gd name="T5" fmla="*/ 31 h 46"/>
              <a:gd name="T6" fmla="*/ 69 w 102"/>
              <a:gd name="T7" fmla="*/ 1 h 46"/>
              <a:gd name="T8" fmla="*/ 0 w 102"/>
              <a:gd name="T9" fmla="*/ 1 h 46"/>
              <a:gd name="T10" fmla="*/ 0 w 102"/>
              <a:gd name="T11" fmla="*/ 25 h 46"/>
              <a:gd name="T12" fmla="*/ 69 w 102"/>
              <a:gd name="T13" fmla="*/ 26 h 46"/>
            </a:gdLst>
            <a:ahLst/>
            <a:cxnLst>
              <a:cxn ang="0">
                <a:pos x="T0" y="T1"/>
              </a:cxn>
              <a:cxn ang="0">
                <a:pos x="T2" y="T3"/>
              </a:cxn>
              <a:cxn ang="0">
                <a:pos x="T4" y="T5"/>
              </a:cxn>
              <a:cxn ang="0">
                <a:pos x="T6" y="T7"/>
              </a:cxn>
              <a:cxn ang="0">
                <a:pos x="T8" y="T9"/>
              </a:cxn>
              <a:cxn ang="0">
                <a:pos x="T10" y="T11"/>
              </a:cxn>
              <a:cxn ang="0">
                <a:pos x="T12" y="T13"/>
              </a:cxn>
            </a:cxnLst>
            <a:rect l="0" t="0" r="r" b="b"/>
            <a:pathLst>
              <a:path w="102" h="46">
                <a:moveTo>
                  <a:pt x="69" y="26"/>
                </a:moveTo>
                <a:cubicBezTo>
                  <a:pt x="84" y="27"/>
                  <a:pt x="93" y="33"/>
                  <a:pt x="96" y="46"/>
                </a:cubicBezTo>
                <a:cubicBezTo>
                  <a:pt x="100" y="41"/>
                  <a:pt x="101" y="36"/>
                  <a:pt x="101" y="31"/>
                </a:cubicBezTo>
                <a:cubicBezTo>
                  <a:pt x="102" y="15"/>
                  <a:pt x="86" y="0"/>
                  <a:pt x="69" y="1"/>
                </a:cubicBezTo>
                <a:cubicBezTo>
                  <a:pt x="0" y="1"/>
                  <a:pt x="0" y="1"/>
                  <a:pt x="0" y="1"/>
                </a:cubicBezTo>
                <a:cubicBezTo>
                  <a:pt x="0" y="25"/>
                  <a:pt x="0" y="25"/>
                  <a:pt x="0" y="25"/>
                </a:cubicBezTo>
                <a:lnTo>
                  <a:pt x="69" y="26"/>
                </a:lnTo>
                <a:close/>
              </a:path>
            </a:pathLst>
          </a:custGeom>
          <a:solidFill>
            <a:srgbClr val="EBAC07"/>
          </a:solid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2" name="Freeform 8">
            <a:extLst>
              <a:ext uri="{FF2B5EF4-FFF2-40B4-BE49-F238E27FC236}">
                <a16:creationId xmlns:a16="http://schemas.microsoft.com/office/drawing/2014/main" id="{99855D0D-7517-411A-AA9B-CAE72CB91958}"/>
              </a:ext>
            </a:extLst>
          </p:cNvPr>
          <p:cNvSpPr>
            <a:spLocks/>
          </p:cNvSpPr>
          <p:nvPr/>
        </p:nvSpPr>
        <p:spPr bwMode="auto">
          <a:xfrm>
            <a:off x="9376314" y="2281033"/>
            <a:ext cx="2127865" cy="949105"/>
          </a:xfrm>
          <a:custGeom>
            <a:avLst/>
            <a:gdLst>
              <a:gd name="T0" fmla="*/ 69 w 102"/>
              <a:gd name="T1" fmla="*/ 26 h 46"/>
              <a:gd name="T2" fmla="*/ 96 w 102"/>
              <a:gd name="T3" fmla="*/ 46 h 46"/>
              <a:gd name="T4" fmla="*/ 102 w 102"/>
              <a:gd name="T5" fmla="*/ 31 h 46"/>
              <a:gd name="T6" fmla="*/ 69 w 102"/>
              <a:gd name="T7" fmla="*/ 1 h 46"/>
              <a:gd name="T8" fmla="*/ 0 w 102"/>
              <a:gd name="T9" fmla="*/ 0 h 46"/>
              <a:gd name="T10" fmla="*/ 0 w 102"/>
              <a:gd name="T11" fmla="*/ 25 h 46"/>
              <a:gd name="T12" fmla="*/ 69 w 102"/>
              <a:gd name="T13" fmla="*/ 26 h 46"/>
            </a:gdLst>
            <a:ahLst/>
            <a:cxnLst>
              <a:cxn ang="0">
                <a:pos x="T0" y="T1"/>
              </a:cxn>
              <a:cxn ang="0">
                <a:pos x="T2" y="T3"/>
              </a:cxn>
              <a:cxn ang="0">
                <a:pos x="T4" y="T5"/>
              </a:cxn>
              <a:cxn ang="0">
                <a:pos x="T6" y="T7"/>
              </a:cxn>
              <a:cxn ang="0">
                <a:pos x="T8" y="T9"/>
              </a:cxn>
              <a:cxn ang="0">
                <a:pos x="T10" y="T11"/>
              </a:cxn>
              <a:cxn ang="0">
                <a:pos x="T12" y="T13"/>
              </a:cxn>
            </a:cxnLst>
            <a:rect l="0" t="0" r="r" b="b"/>
            <a:pathLst>
              <a:path w="102" h="46">
                <a:moveTo>
                  <a:pt x="69" y="26"/>
                </a:moveTo>
                <a:cubicBezTo>
                  <a:pt x="84" y="26"/>
                  <a:pt x="93" y="33"/>
                  <a:pt x="96" y="46"/>
                </a:cubicBezTo>
                <a:cubicBezTo>
                  <a:pt x="100" y="41"/>
                  <a:pt x="102" y="36"/>
                  <a:pt x="102" y="31"/>
                </a:cubicBezTo>
                <a:cubicBezTo>
                  <a:pt x="102" y="15"/>
                  <a:pt x="86" y="0"/>
                  <a:pt x="69" y="1"/>
                </a:cubicBezTo>
                <a:cubicBezTo>
                  <a:pt x="0" y="0"/>
                  <a:pt x="0" y="0"/>
                  <a:pt x="0" y="0"/>
                </a:cubicBezTo>
                <a:cubicBezTo>
                  <a:pt x="0" y="25"/>
                  <a:pt x="0" y="25"/>
                  <a:pt x="0" y="25"/>
                </a:cubicBezTo>
                <a:lnTo>
                  <a:pt x="69" y="26"/>
                </a:lnTo>
                <a:close/>
              </a:path>
            </a:pathLst>
          </a:custGeom>
          <a:solidFill>
            <a:srgbClr val="F83003"/>
          </a:solid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3" name="Freeform 9">
            <a:extLst>
              <a:ext uri="{FF2B5EF4-FFF2-40B4-BE49-F238E27FC236}">
                <a16:creationId xmlns:a16="http://schemas.microsoft.com/office/drawing/2014/main" id="{5B88A4B6-0ED9-46C0-AEF0-FAF4D2696193}"/>
              </a:ext>
            </a:extLst>
          </p:cNvPr>
          <p:cNvSpPr>
            <a:spLocks/>
          </p:cNvSpPr>
          <p:nvPr/>
        </p:nvSpPr>
        <p:spPr bwMode="auto">
          <a:xfrm>
            <a:off x="9207031" y="2837442"/>
            <a:ext cx="2315439" cy="2581618"/>
          </a:xfrm>
          <a:custGeom>
            <a:avLst/>
            <a:gdLst>
              <a:gd name="T0" fmla="*/ 0 w 132"/>
              <a:gd name="T1" fmla="*/ 108 h 131"/>
              <a:gd name="T2" fmla="*/ 0 w 132"/>
              <a:gd name="T3" fmla="*/ 131 h 131"/>
              <a:gd name="T4" fmla="*/ 121 w 132"/>
              <a:gd name="T5" fmla="*/ 45 h 131"/>
              <a:gd name="T6" fmla="*/ 132 w 132"/>
              <a:gd name="T7" fmla="*/ 24 h 131"/>
              <a:gd name="T8" fmla="*/ 132 w 132"/>
              <a:gd name="T9" fmla="*/ 0 h 131"/>
              <a:gd name="T10" fmla="*/ 126 w 132"/>
              <a:gd name="T11" fmla="*/ 15 h 131"/>
              <a:gd name="T12" fmla="*/ 121 w 132"/>
              <a:gd name="T13" fmla="*/ 21 h 131"/>
              <a:gd name="T14" fmla="*/ 0 w 132"/>
              <a:gd name="T15" fmla="*/ 108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1">
                <a:moveTo>
                  <a:pt x="0" y="108"/>
                </a:moveTo>
                <a:cubicBezTo>
                  <a:pt x="0" y="115"/>
                  <a:pt x="0" y="123"/>
                  <a:pt x="0" y="131"/>
                </a:cubicBezTo>
                <a:cubicBezTo>
                  <a:pt x="121" y="45"/>
                  <a:pt x="121" y="45"/>
                  <a:pt x="121" y="45"/>
                </a:cubicBezTo>
                <a:cubicBezTo>
                  <a:pt x="128" y="39"/>
                  <a:pt x="132" y="32"/>
                  <a:pt x="132" y="24"/>
                </a:cubicBezTo>
                <a:cubicBezTo>
                  <a:pt x="132" y="16"/>
                  <a:pt x="132" y="8"/>
                  <a:pt x="132" y="0"/>
                </a:cubicBezTo>
                <a:cubicBezTo>
                  <a:pt x="132" y="5"/>
                  <a:pt x="130" y="10"/>
                  <a:pt x="126" y="15"/>
                </a:cubicBezTo>
                <a:cubicBezTo>
                  <a:pt x="125" y="17"/>
                  <a:pt x="123" y="19"/>
                  <a:pt x="121" y="21"/>
                </a:cubicBezTo>
                <a:lnTo>
                  <a:pt x="0" y="108"/>
                </a:lnTo>
                <a:close/>
              </a:path>
            </a:pathLst>
          </a:custGeom>
          <a:solidFill>
            <a:srgbClr val="F83003"/>
          </a:solid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8" name="Freeform 11">
            <a:extLst>
              <a:ext uri="{FF2B5EF4-FFF2-40B4-BE49-F238E27FC236}">
                <a16:creationId xmlns:a16="http://schemas.microsoft.com/office/drawing/2014/main" id="{A7DC5643-23C3-4A48-A999-47C16515716F}"/>
              </a:ext>
            </a:extLst>
          </p:cNvPr>
          <p:cNvSpPr>
            <a:spLocks/>
          </p:cNvSpPr>
          <p:nvPr/>
        </p:nvSpPr>
        <p:spPr bwMode="auto">
          <a:xfrm>
            <a:off x="9188742" y="5045172"/>
            <a:ext cx="2336082" cy="2133899"/>
          </a:xfrm>
          <a:custGeom>
            <a:avLst/>
            <a:gdLst>
              <a:gd name="T0" fmla="*/ 0 w 133"/>
              <a:gd name="T1" fmla="*/ 107 h 131"/>
              <a:gd name="T2" fmla="*/ 1 w 133"/>
              <a:gd name="T3" fmla="*/ 131 h 131"/>
              <a:gd name="T4" fmla="*/ 122 w 133"/>
              <a:gd name="T5" fmla="*/ 44 h 131"/>
              <a:gd name="T6" fmla="*/ 133 w 133"/>
              <a:gd name="T7" fmla="*/ 23 h 131"/>
              <a:gd name="T8" fmla="*/ 133 w 133"/>
              <a:gd name="T9" fmla="*/ 0 h 131"/>
              <a:gd name="T10" fmla="*/ 127 w 133"/>
              <a:gd name="T11" fmla="*/ 14 h 131"/>
              <a:gd name="T12" fmla="*/ 121 w 133"/>
              <a:gd name="T13" fmla="*/ 21 h 131"/>
              <a:gd name="T14" fmla="*/ 0 w 133"/>
              <a:gd name="T15" fmla="*/ 107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131">
                <a:moveTo>
                  <a:pt x="0" y="107"/>
                </a:moveTo>
                <a:cubicBezTo>
                  <a:pt x="0" y="115"/>
                  <a:pt x="1" y="123"/>
                  <a:pt x="1" y="131"/>
                </a:cubicBezTo>
                <a:cubicBezTo>
                  <a:pt x="122" y="44"/>
                  <a:pt x="122" y="44"/>
                  <a:pt x="122" y="44"/>
                </a:cubicBezTo>
                <a:cubicBezTo>
                  <a:pt x="129" y="39"/>
                  <a:pt x="133" y="32"/>
                  <a:pt x="133" y="23"/>
                </a:cubicBezTo>
                <a:cubicBezTo>
                  <a:pt x="133" y="15"/>
                  <a:pt x="133" y="7"/>
                  <a:pt x="133" y="0"/>
                </a:cubicBezTo>
                <a:cubicBezTo>
                  <a:pt x="132" y="5"/>
                  <a:pt x="131" y="10"/>
                  <a:pt x="127" y="14"/>
                </a:cubicBezTo>
                <a:cubicBezTo>
                  <a:pt x="126" y="17"/>
                  <a:pt x="124" y="19"/>
                  <a:pt x="121" y="21"/>
                </a:cubicBezTo>
                <a:lnTo>
                  <a:pt x="0" y="107"/>
                </a:lnTo>
                <a:close/>
              </a:path>
            </a:pathLst>
          </a:custGeom>
          <a:solidFill>
            <a:srgbClr val="A2B932"/>
          </a:solid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9" name="Freeform 12">
            <a:extLst>
              <a:ext uri="{FF2B5EF4-FFF2-40B4-BE49-F238E27FC236}">
                <a16:creationId xmlns:a16="http://schemas.microsoft.com/office/drawing/2014/main" id="{B36B8A8D-86F9-473A-A4CF-B7CC3CE4F04D}"/>
              </a:ext>
            </a:extLst>
          </p:cNvPr>
          <p:cNvSpPr>
            <a:spLocks/>
          </p:cNvSpPr>
          <p:nvPr/>
        </p:nvSpPr>
        <p:spPr bwMode="auto">
          <a:xfrm>
            <a:off x="9188742" y="3932592"/>
            <a:ext cx="2336082" cy="2348013"/>
          </a:xfrm>
          <a:custGeom>
            <a:avLst/>
            <a:gdLst>
              <a:gd name="T0" fmla="*/ 0 w 133"/>
              <a:gd name="T1" fmla="*/ 108 h 132"/>
              <a:gd name="T2" fmla="*/ 1 w 133"/>
              <a:gd name="T3" fmla="*/ 132 h 132"/>
              <a:gd name="T4" fmla="*/ 122 w 133"/>
              <a:gd name="T5" fmla="*/ 45 h 132"/>
              <a:gd name="T6" fmla="*/ 133 w 133"/>
              <a:gd name="T7" fmla="*/ 24 h 132"/>
              <a:gd name="T8" fmla="*/ 132 w 133"/>
              <a:gd name="T9" fmla="*/ 0 h 132"/>
              <a:gd name="T10" fmla="*/ 127 w 133"/>
              <a:gd name="T11" fmla="*/ 15 h 132"/>
              <a:gd name="T12" fmla="*/ 121 w 133"/>
              <a:gd name="T13" fmla="*/ 21 h 132"/>
              <a:gd name="T14" fmla="*/ 0 w 133"/>
              <a:gd name="T15" fmla="*/ 108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132">
                <a:moveTo>
                  <a:pt x="0" y="108"/>
                </a:moveTo>
                <a:cubicBezTo>
                  <a:pt x="0" y="116"/>
                  <a:pt x="1" y="124"/>
                  <a:pt x="1" y="132"/>
                </a:cubicBezTo>
                <a:cubicBezTo>
                  <a:pt x="122" y="45"/>
                  <a:pt x="122" y="45"/>
                  <a:pt x="122" y="45"/>
                </a:cubicBezTo>
                <a:cubicBezTo>
                  <a:pt x="129" y="39"/>
                  <a:pt x="132" y="32"/>
                  <a:pt x="133" y="24"/>
                </a:cubicBezTo>
                <a:cubicBezTo>
                  <a:pt x="133" y="16"/>
                  <a:pt x="133" y="8"/>
                  <a:pt x="132" y="0"/>
                </a:cubicBezTo>
                <a:cubicBezTo>
                  <a:pt x="132" y="5"/>
                  <a:pt x="131" y="10"/>
                  <a:pt x="127" y="15"/>
                </a:cubicBezTo>
                <a:cubicBezTo>
                  <a:pt x="125" y="17"/>
                  <a:pt x="124" y="19"/>
                  <a:pt x="121" y="21"/>
                </a:cubicBezTo>
                <a:lnTo>
                  <a:pt x="0" y="108"/>
                </a:lnTo>
                <a:close/>
              </a:path>
            </a:pathLst>
          </a:custGeom>
          <a:solidFill>
            <a:srgbClr val="EBAC07"/>
          </a:solid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40" name="文本框 36">
            <a:extLst>
              <a:ext uri="{FF2B5EF4-FFF2-40B4-BE49-F238E27FC236}">
                <a16:creationId xmlns:a16="http://schemas.microsoft.com/office/drawing/2014/main" id="{292C0F07-61CD-4F42-B54F-BDE72AD169C2}"/>
              </a:ext>
            </a:extLst>
          </p:cNvPr>
          <p:cNvSpPr txBox="1"/>
          <p:nvPr/>
        </p:nvSpPr>
        <p:spPr>
          <a:xfrm>
            <a:off x="2332328" y="3540114"/>
            <a:ext cx="6047274" cy="1113766"/>
          </a:xfrm>
          <a:prstGeom prst="rect">
            <a:avLst/>
          </a:prstGeom>
          <a:noFill/>
        </p:spPr>
        <p:txBody>
          <a:bodyPr wrap="square" rtlCol="0">
            <a:spAutoFit/>
          </a:bodyPr>
          <a:lstStyle/>
          <a:p>
            <a:pPr>
              <a:lnSpc>
                <a:spcPct val="150000"/>
              </a:lnSpc>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可以容纳其他组件的容器普通容器不能够独立应用，需要嵌入到顶层容器中才能操作。</a:t>
            </a:r>
          </a:p>
        </p:txBody>
      </p:sp>
      <p:sp>
        <p:nvSpPr>
          <p:cNvPr id="41" name="文本框 35">
            <a:extLst>
              <a:ext uri="{FF2B5EF4-FFF2-40B4-BE49-F238E27FC236}">
                <a16:creationId xmlns:a16="http://schemas.microsoft.com/office/drawing/2014/main" id="{C96C5013-7D94-4AF8-912D-5EE35A43A4AB}"/>
              </a:ext>
            </a:extLst>
          </p:cNvPr>
          <p:cNvSpPr txBox="1"/>
          <p:nvPr/>
        </p:nvSpPr>
        <p:spPr>
          <a:xfrm>
            <a:off x="2343141" y="2273825"/>
            <a:ext cx="6388506" cy="1113766"/>
          </a:xfrm>
          <a:prstGeom prst="rect">
            <a:avLst/>
          </a:prstGeom>
          <a:noFill/>
        </p:spPr>
        <p:txBody>
          <a:bodyPr wrap="square" rtlCol="0">
            <a:spAutoFit/>
          </a:bodyPr>
          <a:lstStyle/>
          <a:p>
            <a:pPr>
              <a:lnSpc>
                <a:spcPct val="150000"/>
              </a:lnSpc>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能够直接显示的容器，其他容器需要加入到顶层容器中才能显示。顶层容器不允许相互嵌套。</a:t>
            </a:r>
          </a:p>
        </p:txBody>
      </p:sp>
      <p:sp>
        <p:nvSpPr>
          <p:cNvPr id="53" name="文本框 37">
            <a:extLst>
              <a:ext uri="{FF2B5EF4-FFF2-40B4-BE49-F238E27FC236}">
                <a16:creationId xmlns:a16="http://schemas.microsoft.com/office/drawing/2014/main" id="{45DF1AF9-7691-4D99-A711-544AF66EE6CE}"/>
              </a:ext>
            </a:extLst>
          </p:cNvPr>
          <p:cNvSpPr txBox="1"/>
          <p:nvPr/>
        </p:nvSpPr>
        <p:spPr>
          <a:xfrm>
            <a:off x="2343141" y="5073707"/>
            <a:ext cx="5543334" cy="559769"/>
          </a:xfrm>
          <a:prstGeom prst="rect">
            <a:avLst/>
          </a:prstGeom>
          <a:noFill/>
        </p:spPr>
        <p:txBody>
          <a:bodyPr wrap="square" rtlCol="0">
            <a:spAutoFit/>
          </a:bodyPr>
          <a:lstStyle/>
          <a:p>
            <a:pPr>
              <a:lnSpc>
                <a:spcPct val="150000"/>
              </a:lnSpc>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具有一定特殊功能的容器</a:t>
            </a:r>
          </a:p>
        </p:txBody>
      </p:sp>
      <p:sp>
        <p:nvSpPr>
          <p:cNvPr id="55" name="内容占位符 2">
            <a:extLst>
              <a:ext uri="{FF2B5EF4-FFF2-40B4-BE49-F238E27FC236}">
                <a16:creationId xmlns:a16="http://schemas.microsoft.com/office/drawing/2014/main" id="{1477DEFD-9F0D-497B-9664-BF429011A7F1}"/>
              </a:ext>
            </a:extLst>
          </p:cNvPr>
          <p:cNvSpPr txBox="1">
            <a:spLocks/>
          </p:cNvSpPr>
          <p:nvPr/>
        </p:nvSpPr>
        <p:spPr>
          <a:xfrm>
            <a:off x="1349824" y="1533659"/>
            <a:ext cx="10172646" cy="685641"/>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en-US" altLang="zh-CN" sz="2400" b="1" dirty="0" err="1">
                <a:latin typeface="仿宋" panose="02010609060101010101" pitchFamily="49" charset="-122"/>
                <a:ea typeface="仿宋" panose="02010609060101010101" pitchFamily="49" charset="-122"/>
              </a:rPr>
              <a:t>javax.swing</a:t>
            </a:r>
            <a:r>
              <a:rPr lang="zh-CN" altLang="en-US" sz="2400" b="1" dirty="0">
                <a:latin typeface="仿宋" panose="02010609060101010101" pitchFamily="49" charset="-122"/>
                <a:ea typeface="仿宋" panose="02010609060101010101" pitchFamily="49" charset="-122"/>
              </a:rPr>
              <a:t>包中的容器可以分为三大类：</a:t>
            </a:r>
          </a:p>
        </p:txBody>
      </p:sp>
      <p:sp>
        <p:nvSpPr>
          <p:cNvPr id="56" name="Freeform 25">
            <a:extLst>
              <a:ext uri="{FF2B5EF4-FFF2-40B4-BE49-F238E27FC236}">
                <a16:creationId xmlns:a16="http://schemas.microsoft.com/office/drawing/2014/main" id="{57A8372C-C5D5-4E43-8EB9-10D46AEB1467}"/>
              </a:ext>
            </a:extLst>
          </p:cNvPr>
          <p:cNvSpPr>
            <a:spLocks noEditPoints="1"/>
          </p:cNvSpPr>
          <p:nvPr/>
        </p:nvSpPr>
        <p:spPr bwMode="auto">
          <a:xfrm>
            <a:off x="246861" y="5216581"/>
            <a:ext cx="492267" cy="361866"/>
          </a:xfrm>
          <a:custGeom>
            <a:avLst/>
            <a:gdLst>
              <a:gd name="T0" fmla="*/ 6 w 51"/>
              <a:gd name="T1" fmla="*/ 5 h 39"/>
              <a:gd name="T2" fmla="*/ 31 w 51"/>
              <a:gd name="T3" fmla="*/ 5 h 39"/>
              <a:gd name="T4" fmla="*/ 31 w 51"/>
              <a:gd name="T5" fmla="*/ 5 h 39"/>
              <a:gd name="T6" fmla="*/ 31 w 51"/>
              <a:gd name="T7" fmla="*/ 3 h 39"/>
              <a:gd name="T8" fmla="*/ 33 w 51"/>
              <a:gd name="T9" fmla="*/ 0 h 39"/>
              <a:gd name="T10" fmla="*/ 42 w 51"/>
              <a:gd name="T11" fmla="*/ 0 h 39"/>
              <a:gd name="T12" fmla="*/ 44 w 51"/>
              <a:gd name="T13" fmla="*/ 3 h 39"/>
              <a:gd name="T14" fmla="*/ 44 w 51"/>
              <a:gd name="T15" fmla="*/ 5 h 39"/>
              <a:gd name="T16" fmla="*/ 44 w 51"/>
              <a:gd name="T17" fmla="*/ 5 h 39"/>
              <a:gd name="T18" fmla="*/ 46 w 51"/>
              <a:gd name="T19" fmla="*/ 5 h 39"/>
              <a:gd name="T20" fmla="*/ 51 w 51"/>
              <a:gd name="T21" fmla="*/ 11 h 39"/>
              <a:gd name="T22" fmla="*/ 51 w 51"/>
              <a:gd name="T23" fmla="*/ 33 h 39"/>
              <a:gd name="T24" fmla="*/ 46 w 51"/>
              <a:gd name="T25" fmla="*/ 39 h 39"/>
              <a:gd name="T26" fmla="*/ 6 w 51"/>
              <a:gd name="T27" fmla="*/ 39 h 39"/>
              <a:gd name="T28" fmla="*/ 0 w 51"/>
              <a:gd name="T29" fmla="*/ 33 h 39"/>
              <a:gd name="T30" fmla="*/ 0 w 51"/>
              <a:gd name="T31" fmla="*/ 11 h 39"/>
              <a:gd name="T32" fmla="*/ 6 w 51"/>
              <a:gd name="T33" fmla="*/ 5 h 39"/>
              <a:gd name="T34" fmla="*/ 34 w 51"/>
              <a:gd name="T35" fmla="*/ 5 h 39"/>
              <a:gd name="T36" fmla="*/ 41 w 51"/>
              <a:gd name="T37" fmla="*/ 5 h 39"/>
              <a:gd name="T38" fmla="*/ 41 w 51"/>
              <a:gd name="T39" fmla="*/ 2 h 39"/>
              <a:gd name="T40" fmla="*/ 34 w 51"/>
              <a:gd name="T41" fmla="*/ 2 h 39"/>
              <a:gd name="T42" fmla="*/ 34 w 51"/>
              <a:gd name="T43" fmla="*/ 5 h 39"/>
              <a:gd name="T44" fmla="*/ 26 w 51"/>
              <a:gd name="T45" fmla="*/ 9 h 39"/>
              <a:gd name="T46" fmla="*/ 14 w 51"/>
              <a:gd name="T47" fmla="*/ 22 h 39"/>
              <a:gd name="T48" fmla="*/ 26 w 51"/>
              <a:gd name="T49" fmla="*/ 35 h 39"/>
              <a:gd name="T50" fmla="*/ 39 w 51"/>
              <a:gd name="T51" fmla="*/ 22 h 39"/>
              <a:gd name="T52" fmla="*/ 26 w 51"/>
              <a:gd name="T53" fmla="*/ 9 h 39"/>
              <a:gd name="T54" fmla="*/ 35 w 51"/>
              <a:gd name="T55" fmla="*/ 22 h 39"/>
              <a:gd name="T56" fmla="*/ 26 w 51"/>
              <a:gd name="T57" fmla="*/ 13 h 39"/>
              <a:gd name="T58" fmla="*/ 18 w 51"/>
              <a:gd name="T59" fmla="*/ 22 h 39"/>
              <a:gd name="T60" fmla="*/ 26 w 51"/>
              <a:gd name="T61" fmla="*/ 31 h 39"/>
              <a:gd name="T62" fmla="*/ 35 w 51"/>
              <a:gd name="T63" fmla="*/ 22 h 39"/>
              <a:gd name="T64" fmla="*/ 26 w 51"/>
              <a:gd name="T65" fmla="*/ 11 h 39"/>
              <a:gd name="T66" fmla="*/ 16 w 51"/>
              <a:gd name="T67" fmla="*/ 22 h 39"/>
              <a:gd name="T68" fmla="*/ 26 w 51"/>
              <a:gd name="T69" fmla="*/ 33 h 39"/>
              <a:gd name="T70" fmla="*/ 36 w 51"/>
              <a:gd name="T71" fmla="*/ 22 h 39"/>
              <a:gd name="T72" fmla="*/ 26 w 51"/>
              <a:gd name="T7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 h="39">
                <a:moveTo>
                  <a:pt x="6" y="5"/>
                </a:moveTo>
                <a:cubicBezTo>
                  <a:pt x="31" y="5"/>
                  <a:pt x="31" y="5"/>
                  <a:pt x="31" y="5"/>
                </a:cubicBezTo>
                <a:cubicBezTo>
                  <a:pt x="31" y="5"/>
                  <a:pt x="31" y="5"/>
                  <a:pt x="31" y="5"/>
                </a:cubicBezTo>
                <a:cubicBezTo>
                  <a:pt x="31" y="3"/>
                  <a:pt x="31" y="3"/>
                  <a:pt x="31" y="3"/>
                </a:cubicBezTo>
                <a:cubicBezTo>
                  <a:pt x="31" y="2"/>
                  <a:pt x="32" y="0"/>
                  <a:pt x="33" y="0"/>
                </a:cubicBezTo>
                <a:cubicBezTo>
                  <a:pt x="42" y="0"/>
                  <a:pt x="42" y="0"/>
                  <a:pt x="42" y="0"/>
                </a:cubicBezTo>
                <a:cubicBezTo>
                  <a:pt x="44" y="0"/>
                  <a:pt x="44" y="2"/>
                  <a:pt x="44" y="3"/>
                </a:cubicBezTo>
                <a:cubicBezTo>
                  <a:pt x="44" y="5"/>
                  <a:pt x="44" y="5"/>
                  <a:pt x="44" y="5"/>
                </a:cubicBezTo>
                <a:cubicBezTo>
                  <a:pt x="44" y="5"/>
                  <a:pt x="44" y="5"/>
                  <a:pt x="44" y="5"/>
                </a:cubicBezTo>
                <a:cubicBezTo>
                  <a:pt x="46" y="5"/>
                  <a:pt x="46" y="5"/>
                  <a:pt x="46" y="5"/>
                </a:cubicBezTo>
                <a:cubicBezTo>
                  <a:pt x="49" y="5"/>
                  <a:pt x="51" y="8"/>
                  <a:pt x="51" y="11"/>
                </a:cubicBezTo>
                <a:cubicBezTo>
                  <a:pt x="51" y="33"/>
                  <a:pt x="51" y="33"/>
                  <a:pt x="51" y="33"/>
                </a:cubicBezTo>
                <a:cubicBezTo>
                  <a:pt x="51" y="36"/>
                  <a:pt x="49" y="39"/>
                  <a:pt x="46" y="39"/>
                </a:cubicBezTo>
                <a:cubicBezTo>
                  <a:pt x="6" y="39"/>
                  <a:pt x="6" y="39"/>
                  <a:pt x="6" y="39"/>
                </a:cubicBezTo>
                <a:cubicBezTo>
                  <a:pt x="2" y="39"/>
                  <a:pt x="0" y="36"/>
                  <a:pt x="0" y="33"/>
                </a:cubicBezTo>
                <a:cubicBezTo>
                  <a:pt x="0" y="11"/>
                  <a:pt x="0" y="11"/>
                  <a:pt x="0" y="11"/>
                </a:cubicBezTo>
                <a:cubicBezTo>
                  <a:pt x="0" y="8"/>
                  <a:pt x="2" y="5"/>
                  <a:pt x="6" y="5"/>
                </a:cubicBezTo>
                <a:close/>
                <a:moveTo>
                  <a:pt x="34" y="5"/>
                </a:moveTo>
                <a:cubicBezTo>
                  <a:pt x="41" y="5"/>
                  <a:pt x="41" y="5"/>
                  <a:pt x="41" y="5"/>
                </a:cubicBezTo>
                <a:cubicBezTo>
                  <a:pt x="41" y="2"/>
                  <a:pt x="41" y="2"/>
                  <a:pt x="41" y="2"/>
                </a:cubicBezTo>
                <a:cubicBezTo>
                  <a:pt x="34" y="2"/>
                  <a:pt x="34" y="2"/>
                  <a:pt x="34" y="2"/>
                </a:cubicBezTo>
                <a:cubicBezTo>
                  <a:pt x="34" y="5"/>
                  <a:pt x="34" y="5"/>
                  <a:pt x="34" y="5"/>
                </a:cubicBezTo>
                <a:close/>
                <a:moveTo>
                  <a:pt x="26" y="9"/>
                </a:moveTo>
                <a:cubicBezTo>
                  <a:pt x="19" y="9"/>
                  <a:pt x="14" y="15"/>
                  <a:pt x="14" y="22"/>
                </a:cubicBezTo>
                <a:cubicBezTo>
                  <a:pt x="14" y="29"/>
                  <a:pt x="19" y="35"/>
                  <a:pt x="26" y="35"/>
                </a:cubicBezTo>
                <a:cubicBezTo>
                  <a:pt x="33" y="35"/>
                  <a:pt x="39" y="29"/>
                  <a:pt x="39" y="22"/>
                </a:cubicBezTo>
                <a:cubicBezTo>
                  <a:pt x="39" y="15"/>
                  <a:pt x="33" y="9"/>
                  <a:pt x="26" y="9"/>
                </a:cubicBezTo>
                <a:close/>
                <a:moveTo>
                  <a:pt x="35" y="22"/>
                </a:moveTo>
                <a:cubicBezTo>
                  <a:pt x="35" y="17"/>
                  <a:pt x="31" y="13"/>
                  <a:pt x="26" y="13"/>
                </a:cubicBezTo>
                <a:cubicBezTo>
                  <a:pt x="22" y="13"/>
                  <a:pt x="18" y="17"/>
                  <a:pt x="18" y="22"/>
                </a:cubicBezTo>
                <a:cubicBezTo>
                  <a:pt x="18" y="27"/>
                  <a:pt x="22" y="31"/>
                  <a:pt x="26" y="31"/>
                </a:cubicBezTo>
                <a:cubicBezTo>
                  <a:pt x="31" y="31"/>
                  <a:pt x="35" y="27"/>
                  <a:pt x="35" y="22"/>
                </a:cubicBezTo>
                <a:close/>
                <a:moveTo>
                  <a:pt x="26" y="11"/>
                </a:moveTo>
                <a:cubicBezTo>
                  <a:pt x="21" y="11"/>
                  <a:pt x="16" y="16"/>
                  <a:pt x="16" y="22"/>
                </a:cubicBezTo>
                <a:cubicBezTo>
                  <a:pt x="16" y="28"/>
                  <a:pt x="21" y="33"/>
                  <a:pt x="26" y="33"/>
                </a:cubicBezTo>
                <a:cubicBezTo>
                  <a:pt x="32" y="33"/>
                  <a:pt x="36" y="28"/>
                  <a:pt x="36" y="22"/>
                </a:cubicBezTo>
                <a:cubicBezTo>
                  <a:pt x="36" y="16"/>
                  <a:pt x="32" y="11"/>
                  <a:pt x="26" y="11"/>
                </a:cubicBezTo>
                <a:close/>
              </a:path>
            </a:pathLst>
          </a:custGeom>
          <a:solidFill>
            <a:srgbClr val="A2B932"/>
          </a:solid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7" name="Freeform 26">
            <a:extLst>
              <a:ext uri="{FF2B5EF4-FFF2-40B4-BE49-F238E27FC236}">
                <a16:creationId xmlns:a16="http://schemas.microsoft.com/office/drawing/2014/main" id="{A8AEBF6A-9C5D-438B-8F80-C291AB2FAFFE}"/>
              </a:ext>
            </a:extLst>
          </p:cNvPr>
          <p:cNvSpPr>
            <a:spLocks/>
          </p:cNvSpPr>
          <p:nvPr/>
        </p:nvSpPr>
        <p:spPr bwMode="auto">
          <a:xfrm>
            <a:off x="199222" y="2471221"/>
            <a:ext cx="627245" cy="344408"/>
          </a:xfrm>
          <a:custGeom>
            <a:avLst/>
            <a:gdLst>
              <a:gd name="T0" fmla="*/ 56 w 65"/>
              <a:gd name="T1" fmla="*/ 19 h 37"/>
              <a:gd name="T2" fmla="*/ 46 w 65"/>
              <a:gd name="T3" fmla="*/ 11 h 37"/>
              <a:gd name="T4" fmla="*/ 31 w 65"/>
              <a:gd name="T5" fmla="*/ 7 h 37"/>
              <a:gd name="T6" fmla="*/ 19 w 65"/>
              <a:gd name="T7" fmla="*/ 0 h 37"/>
              <a:gd name="T8" fmla="*/ 6 w 65"/>
              <a:gd name="T9" fmla="*/ 13 h 37"/>
              <a:gd name="T10" fmla="*/ 6 w 65"/>
              <a:gd name="T11" fmla="*/ 13 h 37"/>
              <a:gd name="T12" fmla="*/ 0 w 65"/>
              <a:gd name="T13" fmla="*/ 24 h 37"/>
              <a:gd name="T14" fmla="*/ 17 w 65"/>
              <a:gd name="T15" fmla="*/ 37 h 37"/>
              <a:gd name="T16" fmla="*/ 46 w 65"/>
              <a:gd name="T17" fmla="*/ 37 h 37"/>
              <a:gd name="T18" fmla="*/ 56 w 6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37">
                <a:moveTo>
                  <a:pt x="56" y="19"/>
                </a:moveTo>
                <a:cubicBezTo>
                  <a:pt x="59" y="12"/>
                  <a:pt x="49" y="8"/>
                  <a:pt x="46" y="11"/>
                </a:cubicBezTo>
                <a:cubicBezTo>
                  <a:pt x="44" y="2"/>
                  <a:pt x="36" y="3"/>
                  <a:pt x="31" y="7"/>
                </a:cubicBezTo>
                <a:cubicBezTo>
                  <a:pt x="29" y="3"/>
                  <a:pt x="25" y="0"/>
                  <a:pt x="19" y="0"/>
                </a:cubicBezTo>
                <a:cubicBezTo>
                  <a:pt x="12" y="0"/>
                  <a:pt x="6" y="6"/>
                  <a:pt x="6" y="13"/>
                </a:cubicBezTo>
                <a:cubicBezTo>
                  <a:pt x="6" y="13"/>
                  <a:pt x="6" y="13"/>
                  <a:pt x="6" y="13"/>
                </a:cubicBezTo>
                <a:cubicBezTo>
                  <a:pt x="3" y="16"/>
                  <a:pt x="0" y="20"/>
                  <a:pt x="0" y="24"/>
                </a:cubicBezTo>
                <a:cubicBezTo>
                  <a:pt x="0" y="31"/>
                  <a:pt x="8" y="37"/>
                  <a:pt x="17" y="37"/>
                </a:cubicBezTo>
                <a:cubicBezTo>
                  <a:pt x="46" y="37"/>
                  <a:pt x="46" y="37"/>
                  <a:pt x="46" y="37"/>
                </a:cubicBezTo>
                <a:cubicBezTo>
                  <a:pt x="65" y="37"/>
                  <a:pt x="62" y="20"/>
                  <a:pt x="56" y="19"/>
                </a:cubicBezTo>
                <a:close/>
              </a:path>
            </a:pathLst>
          </a:custGeom>
          <a:solidFill>
            <a:srgbClr val="F83003"/>
          </a:solid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8" name="Freeform 28">
            <a:extLst>
              <a:ext uri="{FF2B5EF4-FFF2-40B4-BE49-F238E27FC236}">
                <a16:creationId xmlns:a16="http://schemas.microsoft.com/office/drawing/2014/main" id="{032DE73E-A39B-4124-A07E-9E23C5B62BEC}"/>
              </a:ext>
            </a:extLst>
          </p:cNvPr>
          <p:cNvSpPr>
            <a:spLocks/>
          </p:cNvSpPr>
          <p:nvPr/>
        </p:nvSpPr>
        <p:spPr bwMode="auto">
          <a:xfrm>
            <a:off x="246861" y="3599292"/>
            <a:ext cx="492267" cy="455508"/>
          </a:xfrm>
          <a:custGeom>
            <a:avLst/>
            <a:gdLst>
              <a:gd name="T0" fmla="*/ 23 w 51"/>
              <a:gd name="T1" fmla="*/ 21 h 49"/>
              <a:gd name="T2" fmla="*/ 4 w 51"/>
              <a:gd name="T3" fmla="*/ 25 h 49"/>
              <a:gd name="T4" fmla="*/ 0 w 51"/>
              <a:gd name="T5" fmla="*/ 29 h 49"/>
              <a:gd name="T6" fmla="*/ 2 w 51"/>
              <a:gd name="T7" fmla="*/ 28 h 49"/>
              <a:gd name="T8" fmla="*/ 8 w 51"/>
              <a:gd name="T9" fmla="*/ 28 h 49"/>
              <a:gd name="T10" fmla="*/ 9 w 51"/>
              <a:gd name="T11" fmla="*/ 30 h 49"/>
              <a:gd name="T12" fmla="*/ 10 w 51"/>
              <a:gd name="T13" fmla="*/ 29 h 49"/>
              <a:gd name="T14" fmla="*/ 12 w 51"/>
              <a:gd name="T15" fmla="*/ 29 h 49"/>
              <a:gd name="T16" fmla="*/ 13 w 51"/>
              <a:gd name="T17" fmla="*/ 30 h 49"/>
              <a:gd name="T18" fmla="*/ 15 w 51"/>
              <a:gd name="T19" fmla="*/ 29 h 49"/>
              <a:gd name="T20" fmla="*/ 23 w 51"/>
              <a:gd name="T21" fmla="*/ 29 h 49"/>
              <a:gd name="T22" fmla="*/ 24 w 51"/>
              <a:gd name="T23" fmla="*/ 45 h 49"/>
              <a:gd name="T24" fmla="*/ 19 w 51"/>
              <a:gd name="T25" fmla="*/ 48 h 49"/>
              <a:gd name="T26" fmla="*/ 20 w 51"/>
              <a:gd name="T27" fmla="*/ 48 h 49"/>
              <a:gd name="T28" fmla="*/ 25 w 51"/>
              <a:gd name="T29" fmla="*/ 47 h 49"/>
              <a:gd name="T30" fmla="*/ 26 w 51"/>
              <a:gd name="T31" fmla="*/ 49 h 49"/>
              <a:gd name="T32" fmla="*/ 26 w 51"/>
              <a:gd name="T33" fmla="*/ 47 h 49"/>
              <a:gd name="T34" fmla="*/ 31 w 51"/>
              <a:gd name="T35" fmla="*/ 48 h 49"/>
              <a:gd name="T36" fmla="*/ 32 w 51"/>
              <a:gd name="T37" fmla="*/ 48 h 49"/>
              <a:gd name="T38" fmla="*/ 27 w 51"/>
              <a:gd name="T39" fmla="*/ 45 h 49"/>
              <a:gd name="T40" fmla="*/ 29 w 51"/>
              <a:gd name="T41" fmla="*/ 29 h 49"/>
              <a:gd name="T42" fmla="*/ 37 w 51"/>
              <a:gd name="T43" fmla="*/ 29 h 49"/>
              <a:gd name="T44" fmla="*/ 38 w 51"/>
              <a:gd name="T45" fmla="*/ 30 h 49"/>
              <a:gd name="T46" fmla="*/ 39 w 51"/>
              <a:gd name="T47" fmla="*/ 29 h 49"/>
              <a:gd name="T48" fmla="*/ 41 w 51"/>
              <a:gd name="T49" fmla="*/ 29 h 49"/>
              <a:gd name="T50" fmla="*/ 42 w 51"/>
              <a:gd name="T51" fmla="*/ 30 h 49"/>
              <a:gd name="T52" fmla="*/ 43 w 51"/>
              <a:gd name="T53" fmla="*/ 28 h 49"/>
              <a:gd name="T54" fmla="*/ 49 w 51"/>
              <a:gd name="T55" fmla="*/ 28 h 49"/>
              <a:gd name="T56" fmla="*/ 51 w 51"/>
              <a:gd name="T57" fmla="*/ 29 h 49"/>
              <a:gd name="T58" fmla="*/ 47 w 51"/>
              <a:gd name="T59" fmla="*/ 25 h 49"/>
              <a:gd name="T60" fmla="*/ 28 w 51"/>
              <a:gd name="T61" fmla="*/ 21 h 49"/>
              <a:gd name="T62" fmla="*/ 26 w 51"/>
              <a:gd name="T63" fmla="*/ 0 h 49"/>
              <a:gd name="T64" fmla="*/ 23 w 51"/>
              <a:gd name="T65" fmla="*/ 2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 h="49">
                <a:moveTo>
                  <a:pt x="23" y="21"/>
                </a:moveTo>
                <a:cubicBezTo>
                  <a:pt x="15" y="22"/>
                  <a:pt x="9" y="24"/>
                  <a:pt x="4" y="25"/>
                </a:cubicBezTo>
                <a:cubicBezTo>
                  <a:pt x="2" y="25"/>
                  <a:pt x="0" y="26"/>
                  <a:pt x="0" y="29"/>
                </a:cubicBezTo>
                <a:cubicBezTo>
                  <a:pt x="2" y="28"/>
                  <a:pt x="2" y="28"/>
                  <a:pt x="2" y="28"/>
                </a:cubicBezTo>
                <a:cubicBezTo>
                  <a:pt x="8" y="28"/>
                  <a:pt x="8" y="28"/>
                  <a:pt x="8" y="28"/>
                </a:cubicBezTo>
                <a:cubicBezTo>
                  <a:pt x="9" y="30"/>
                  <a:pt x="9" y="30"/>
                  <a:pt x="9" y="30"/>
                </a:cubicBezTo>
                <a:cubicBezTo>
                  <a:pt x="10" y="29"/>
                  <a:pt x="10" y="29"/>
                  <a:pt x="10" y="29"/>
                </a:cubicBezTo>
                <a:cubicBezTo>
                  <a:pt x="12" y="29"/>
                  <a:pt x="12" y="29"/>
                  <a:pt x="12" y="29"/>
                </a:cubicBezTo>
                <a:cubicBezTo>
                  <a:pt x="13" y="30"/>
                  <a:pt x="13" y="30"/>
                  <a:pt x="13" y="30"/>
                </a:cubicBezTo>
                <a:cubicBezTo>
                  <a:pt x="15" y="29"/>
                  <a:pt x="15" y="29"/>
                  <a:pt x="15" y="29"/>
                </a:cubicBezTo>
                <a:cubicBezTo>
                  <a:pt x="23" y="29"/>
                  <a:pt x="23" y="29"/>
                  <a:pt x="23" y="29"/>
                </a:cubicBezTo>
                <a:cubicBezTo>
                  <a:pt x="23" y="38"/>
                  <a:pt x="23" y="43"/>
                  <a:pt x="24" y="45"/>
                </a:cubicBezTo>
                <a:cubicBezTo>
                  <a:pt x="21" y="46"/>
                  <a:pt x="19" y="46"/>
                  <a:pt x="19" y="48"/>
                </a:cubicBezTo>
                <a:cubicBezTo>
                  <a:pt x="20" y="48"/>
                  <a:pt x="20" y="48"/>
                  <a:pt x="20" y="48"/>
                </a:cubicBezTo>
                <a:cubicBezTo>
                  <a:pt x="22" y="48"/>
                  <a:pt x="23" y="47"/>
                  <a:pt x="25" y="47"/>
                </a:cubicBezTo>
                <a:cubicBezTo>
                  <a:pt x="25" y="48"/>
                  <a:pt x="25" y="49"/>
                  <a:pt x="26" y="49"/>
                </a:cubicBezTo>
                <a:cubicBezTo>
                  <a:pt x="26" y="49"/>
                  <a:pt x="26" y="48"/>
                  <a:pt x="26" y="47"/>
                </a:cubicBezTo>
                <a:cubicBezTo>
                  <a:pt x="28" y="47"/>
                  <a:pt x="30" y="48"/>
                  <a:pt x="31" y="48"/>
                </a:cubicBezTo>
                <a:cubicBezTo>
                  <a:pt x="32" y="48"/>
                  <a:pt x="32" y="48"/>
                  <a:pt x="32" y="48"/>
                </a:cubicBezTo>
                <a:cubicBezTo>
                  <a:pt x="32" y="46"/>
                  <a:pt x="30" y="46"/>
                  <a:pt x="27" y="45"/>
                </a:cubicBezTo>
                <a:cubicBezTo>
                  <a:pt x="28" y="43"/>
                  <a:pt x="28" y="38"/>
                  <a:pt x="29" y="29"/>
                </a:cubicBezTo>
                <a:cubicBezTo>
                  <a:pt x="37" y="29"/>
                  <a:pt x="37" y="29"/>
                  <a:pt x="37" y="29"/>
                </a:cubicBezTo>
                <a:cubicBezTo>
                  <a:pt x="38" y="30"/>
                  <a:pt x="38" y="30"/>
                  <a:pt x="38" y="30"/>
                </a:cubicBezTo>
                <a:cubicBezTo>
                  <a:pt x="39" y="29"/>
                  <a:pt x="39" y="29"/>
                  <a:pt x="39" y="29"/>
                </a:cubicBezTo>
                <a:cubicBezTo>
                  <a:pt x="41" y="29"/>
                  <a:pt x="41" y="29"/>
                  <a:pt x="41" y="29"/>
                </a:cubicBezTo>
                <a:cubicBezTo>
                  <a:pt x="42" y="30"/>
                  <a:pt x="42" y="30"/>
                  <a:pt x="42" y="30"/>
                </a:cubicBezTo>
                <a:cubicBezTo>
                  <a:pt x="43" y="28"/>
                  <a:pt x="43" y="28"/>
                  <a:pt x="43" y="28"/>
                </a:cubicBezTo>
                <a:cubicBezTo>
                  <a:pt x="49" y="28"/>
                  <a:pt x="49" y="28"/>
                  <a:pt x="49" y="28"/>
                </a:cubicBezTo>
                <a:cubicBezTo>
                  <a:pt x="51" y="29"/>
                  <a:pt x="51" y="29"/>
                  <a:pt x="51" y="29"/>
                </a:cubicBezTo>
                <a:cubicBezTo>
                  <a:pt x="51" y="26"/>
                  <a:pt x="49" y="25"/>
                  <a:pt x="47" y="25"/>
                </a:cubicBezTo>
                <a:cubicBezTo>
                  <a:pt x="42" y="24"/>
                  <a:pt x="37" y="22"/>
                  <a:pt x="28" y="21"/>
                </a:cubicBezTo>
                <a:cubicBezTo>
                  <a:pt x="28" y="13"/>
                  <a:pt x="28" y="1"/>
                  <a:pt x="26" y="0"/>
                </a:cubicBezTo>
                <a:cubicBezTo>
                  <a:pt x="23" y="1"/>
                  <a:pt x="23" y="13"/>
                  <a:pt x="23" y="21"/>
                </a:cubicBezTo>
                <a:close/>
              </a:path>
            </a:pathLst>
          </a:custGeom>
          <a:solidFill>
            <a:srgbClr val="EBAC07"/>
          </a:solid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9" name="文本框 39">
            <a:extLst>
              <a:ext uri="{FF2B5EF4-FFF2-40B4-BE49-F238E27FC236}">
                <a16:creationId xmlns:a16="http://schemas.microsoft.com/office/drawing/2014/main" id="{25B3F632-1FFB-4C20-9CD5-43347CDD60A2}"/>
              </a:ext>
            </a:extLst>
          </p:cNvPr>
          <p:cNvSpPr txBox="1"/>
          <p:nvPr/>
        </p:nvSpPr>
        <p:spPr>
          <a:xfrm>
            <a:off x="798691" y="2395039"/>
            <a:ext cx="1711820" cy="461558"/>
          </a:xfrm>
          <a:prstGeom prst="rect">
            <a:avLst/>
          </a:prstGeom>
          <a:noFill/>
        </p:spPr>
        <p:txBody>
          <a:bodyPr vert="horz" wrap="square" rtlCol="0">
            <a:spAutoFit/>
          </a:bodyPr>
          <a:lstStyle/>
          <a:p>
            <a:r>
              <a:rPr lang="zh-CN" altLang="en-US" sz="2400" b="1" dirty="0">
                <a:solidFill>
                  <a:srgbClr val="F83003"/>
                </a:solidFill>
                <a:latin typeface="仿宋" panose="02010609060101010101" pitchFamily="49" charset="-122"/>
                <a:ea typeface="仿宋" panose="02010609060101010101" pitchFamily="49" charset="-122"/>
              </a:rPr>
              <a:t>顶层容器：</a:t>
            </a:r>
          </a:p>
        </p:txBody>
      </p:sp>
      <p:sp>
        <p:nvSpPr>
          <p:cNvPr id="60" name="文本框 40">
            <a:extLst>
              <a:ext uri="{FF2B5EF4-FFF2-40B4-BE49-F238E27FC236}">
                <a16:creationId xmlns:a16="http://schemas.microsoft.com/office/drawing/2014/main" id="{D14D1415-2362-4D64-8EC3-5EAF5A866A92}"/>
              </a:ext>
            </a:extLst>
          </p:cNvPr>
          <p:cNvSpPr txBox="1"/>
          <p:nvPr/>
        </p:nvSpPr>
        <p:spPr>
          <a:xfrm>
            <a:off x="798691" y="3597706"/>
            <a:ext cx="1711820" cy="461558"/>
          </a:xfrm>
          <a:prstGeom prst="rect">
            <a:avLst/>
          </a:prstGeom>
          <a:noFill/>
        </p:spPr>
        <p:txBody>
          <a:bodyPr vert="horz" wrap="square" rtlCol="0">
            <a:spAutoFit/>
          </a:bodyPr>
          <a:lstStyle/>
          <a:p>
            <a:r>
              <a:rPr lang="zh-CN" altLang="en-US" sz="2400" b="1" dirty="0">
                <a:solidFill>
                  <a:srgbClr val="EBAC07"/>
                </a:solidFill>
                <a:latin typeface="仿宋" panose="02010609060101010101" pitchFamily="49" charset="-122"/>
                <a:ea typeface="仿宋" panose="02010609060101010101" pitchFamily="49" charset="-122"/>
              </a:rPr>
              <a:t>普通容器：</a:t>
            </a:r>
          </a:p>
        </p:txBody>
      </p:sp>
      <p:sp>
        <p:nvSpPr>
          <p:cNvPr id="61" name="文本框 41">
            <a:extLst>
              <a:ext uri="{FF2B5EF4-FFF2-40B4-BE49-F238E27FC236}">
                <a16:creationId xmlns:a16="http://schemas.microsoft.com/office/drawing/2014/main" id="{8A42FD6B-F42F-4891-AAAD-A216CA9E7C28}"/>
              </a:ext>
            </a:extLst>
          </p:cNvPr>
          <p:cNvSpPr txBox="1"/>
          <p:nvPr/>
        </p:nvSpPr>
        <p:spPr>
          <a:xfrm>
            <a:off x="798691" y="5193072"/>
            <a:ext cx="1711820" cy="461558"/>
          </a:xfrm>
          <a:prstGeom prst="rect">
            <a:avLst/>
          </a:prstGeom>
          <a:noFill/>
        </p:spPr>
        <p:txBody>
          <a:bodyPr vert="horz" wrap="square" rtlCol="0">
            <a:spAutoFit/>
          </a:bodyPr>
          <a:lstStyle/>
          <a:p>
            <a:r>
              <a:rPr lang="zh-CN" altLang="en-US" sz="2400" b="1" dirty="0">
                <a:solidFill>
                  <a:srgbClr val="A2B932"/>
                </a:solidFill>
                <a:latin typeface="仿宋" panose="02010609060101010101" pitchFamily="49" charset="-122"/>
                <a:ea typeface="仿宋" panose="02010609060101010101" pitchFamily="49" charset="-122"/>
              </a:rPr>
              <a:t>特殊容器：</a:t>
            </a:r>
          </a:p>
        </p:txBody>
      </p:sp>
      <p:sp>
        <p:nvSpPr>
          <p:cNvPr id="62" name="Freeform 26">
            <a:extLst>
              <a:ext uri="{FF2B5EF4-FFF2-40B4-BE49-F238E27FC236}">
                <a16:creationId xmlns:a16="http://schemas.microsoft.com/office/drawing/2014/main" id="{529AF35E-93FC-4216-BF96-BEFA2DAC228E}"/>
              </a:ext>
            </a:extLst>
          </p:cNvPr>
          <p:cNvSpPr>
            <a:spLocks/>
          </p:cNvSpPr>
          <p:nvPr/>
        </p:nvSpPr>
        <p:spPr bwMode="auto">
          <a:xfrm>
            <a:off x="8787497" y="2316856"/>
            <a:ext cx="627245" cy="344408"/>
          </a:xfrm>
          <a:custGeom>
            <a:avLst/>
            <a:gdLst>
              <a:gd name="T0" fmla="*/ 56 w 65"/>
              <a:gd name="T1" fmla="*/ 19 h 37"/>
              <a:gd name="T2" fmla="*/ 46 w 65"/>
              <a:gd name="T3" fmla="*/ 11 h 37"/>
              <a:gd name="T4" fmla="*/ 31 w 65"/>
              <a:gd name="T5" fmla="*/ 7 h 37"/>
              <a:gd name="T6" fmla="*/ 19 w 65"/>
              <a:gd name="T7" fmla="*/ 0 h 37"/>
              <a:gd name="T8" fmla="*/ 6 w 65"/>
              <a:gd name="T9" fmla="*/ 13 h 37"/>
              <a:gd name="T10" fmla="*/ 6 w 65"/>
              <a:gd name="T11" fmla="*/ 13 h 37"/>
              <a:gd name="T12" fmla="*/ 0 w 65"/>
              <a:gd name="T13" fmla="*/ 24 h 37"/>
              <a:gd name="T14" fmla="*/ 17 w 65"/>
              <a:gd name="T15" fmla="*/ 37 h 37"/>
              <a:gd name="T16" fmla="*/ 46 w 65"/>
              <a:gd name="T17" fmla="*/ 37 h 37"/>
              <a:gd name="T18" fmla="*/ 56 w 6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37">
                <a:moveTo>
                  <a:pt x="56" y="19"/>
                </a:moveTo>
                <a:cubicBezTo>
                  <a:pt x="59" y="12"/>
                  <a:pt x="49" y="8"/>
                  <a:pt x="46" y="11"/>
                </a:cubicBezTo>
                <a:cubicBezTo>
                  <a:pt x="44" y="2"/>
                  <a:pt x="36" y="3"/>
                  <a:pt x="31" y="7"/>
                </a:cubicBezTo>
                <a:cubicBezTo>
                  <a:pt x="29" y="3"/>
                  <a:pt x="25" y="0"/>
                  <a:pt x="19" y="0"/>
                </a:cubicBezTo>
                <a:cubicBezTo>
                  <a:pt x="12" y="0"/>
                  <a:pt x="6" y="6"/>
                  <a:pt x="6" y="13"/>
                </a:cubicBezTo>
                <a:cubicBezTo>
                  <a:pt x="6" y="13"/>
                  <a:pt x="6" y="13"/>
                  <a:pt x="6" y="13"/>
                </a:cubicBezTo>
                <a:cubicBezTo>
                  <a:pt x="3" y="16"/>
                  <a:pt x="0" y="20"/>
                  <a:pt x="0" y="24"/>
                </a:cubicBezTo>
                <a:cubicBezTo>
                  <a:pt x="0" y="31"/>
                  <a:pt x="8" y="37"/>
                  <a:pt x="17" y="37"/>
                </a:cubicBezTo>
                <a:cubicBezTo>
                  <a:pt x="46" y="37"/>
                  <a:pt x="46" y="37"/>
                  <a:pt x="46" y="37"/>
                </a:cubicBezTo>
                <a:cubicBezTo>
                  <a:pt x="65" y="37"/>
                  <a:pt x="62" y="20"/>
                  <a:pt x="56" y="19"/>
                </a:cubicBezTo>
                <a:close/>
              </a:path>
            </a:pathLst>
          </a:custGeom>
          <a:solidFill>
            <a:srgbClr val="F83003"/>
          </a:solid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3" name="Freeform 28">
            <a:extLst>
              <a:ext uri="{FF2B5EF4-FFF2-40B4-BE49-F238E27FC236}">
                <a16:creationId xmlns:a16="http://schemas.microsoft.com/office/drawing/2014/main" id="{8DD571FF-E2C6-497D-A1BD-349D6027E467}"/>
              </a:ext>
            </a:extLst>
          </p:cNvPr>
          <p:cNvSpPr>
            <a:spLocks/>
          </p:cNvSpPr>
          <p:nvPr/>
        </p:nvSpPr>
        <p:spPr bwMode="auto">
          <a:xfrm>
            <a:off x="8884047" y="3288711"/>
            <a:ext cx="492267" cy="455508"/>
          </a:xfrm>
          <a:custGeom>
            <a:avLst/>
            <a:gdLst>
              <a:gd name="T0" fmla="*/ 23 w 51"/>
              <a:gd name="T1" fmla="*/ 21 h 49"/>
              <a:gd name="T2" fmla="*/ 4 w 51"/>
              <a:gd name="T3" fmla="*/ 25 h 49"/>
              <a:gd name="T4" fmla="*/ 0 w 51"/>
              <a:gd name="T5" fmla="*/ 29 h 49"/>
              <a:gd name="T6" fmla="*/ 2 w 51"/>
              <a:gd name="T7" fmla="*/ 28 h 49"/>
              <a:gd name="T8" fmla="*/ 8 w 51"/>
              <a:gd name="T9" fmla="*/ 28 h 49"/>
              <a:gd name="T10" fmla="*/ 9 w 51"/>
              <a:gd name="T11" fmla="*/ 30 h 49"/>
              <a:gd name="T12" fmla="*/ 10 w 51"/>
              <a:gd name="T13" fmla="*/ 29 h 49"/>
              <a:gd name="T14" fmla="*/ 12 w 51"/>
              <a:gd name="T15" fmla="*/ 29 h 49"/>
              <a:gd name="T16" fmla="*/ 13 w 51"/>
              <a:gd name="T17" fmla="*/ 30 h 49"/>
              <a:gd name="T18" fmla="*/ 15 w 51"/>
              <a:gd name="T19" fmla="*/ 29 h 49"/>
              <a:gd name="T20" fmla="*/ 23 w 51"/>
              <a:gd name="T21" fmla="*/ 29 h 49"/>
              <a:gd name="T22" fmla="*/ 24 w 51"/>
              <a:gd name="T23" fmla="*/ 45 h 49"/>
              <a:gd name="T24" fmla="*/ 19 w 51"/>
              <a:gd name="T25" fmla="*/ 48 h 49"/>
              <a:gd name="T26" fmla="*/ 20 w 51"/>
              <a:gd name="T27" fmla="*/ 48 h 49"/>
              <a:gd name="T28" fmla="*/ 25 w 51"/>
              <a:gd name="T29" fmla="*/ 47 h 49"/>
              <a:gd name="T30" fmla="*/ 26 w 51"/>
              <a:gd name="T31" fmla="*/ 49 h 49"/>
              <a:gd name="T32" fmla="*/ 26 w 51"/>
              <a:gd name="T33" fmla="*/ 47 h 49"/>
              <a:gd name="T34" fmla="*/ 31 w 51"/>
              <a:gd name="T35" fmla="*/ 48 h 49"/>
              <a:gd name="T36" fmla="*/ 32 w 51"/>
              <a:gd name="T37" fmla="*/ 48 h 49"/>
              <a:gd name="T38" fmla="*/ 27 w 51"/>
              <a:gd name="T39" fmla="*/ 45 h 49"/>
              <a:gd name="T40" fmla="*/ 29 w 51"/>
              <a:gd name="T41" fmla="*/ 29 h 49"/>
              <a:gd name="T42" fmla="*/ 37 w 51"/>
              <a:gd name="T43" fmla="*/ 29 h 49"/>
              <a:gd name="T44" fmla="*/ 38 w 51"/>
              <a:gd name="T45" fmla="*/ 30 h 49"/>
              <a:gd name="T46" fmla="*/ 39 w 51"/>
              <a:gd name="T47" fmla="*/ 29 h 49"/>
              <a:gd name="T48" fmla="*/ 41 w 51"/>
              <a:gd name="T49" fmla="*/ 29 h 49"/>
              <a:gd name="T50" fmla="*/ 42 w 51"/>
              <a:gd name="T51" fmla="*/ 30 h 49"/>
              <a:gd name="T52" fmla="*/ 43 w 51"/>
              <a:gd name="T53" fmla="*/ 28 h 49"/>
              <a:gd name="T54" fmla="*/ 49 w 51"/>
              <a:gd name="T55" fmla="*/ 28 h 49"/>
              <a:gd name="T56" fmla="*/ 51 w 51"/>
              <a:gd name="T57" fmla="*/ 29 h 49"/>
              <a:gd name="T58" fmla="*/ 47 w 51"/>
              <a:gd name="T59" fmla="*/ 25 h 49"/>
              <a:gd name="T60" fmla="*/ 28 w 51"/>
              <a:gd name="T61" fmla="*/ 21 h 49"/>
              <a:gd name="T62" fmla="*/ 26 w 51"/>
              <a:gd name="T63" fmla="*/ 0 h 49"/>
              <a:gd name="T64" fmla="*/ 23 w 51"/>
              <a:gd name="T65" fmla="*/ 2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 h="49">
                <a:moveTo>
                  <a:pt x="23" y="21"/>
                </a:moveTo>
                <a:cubicBezTo>
                  <a:pt x="15" y="22"/>
                  <a:pt x="9" y="24"/>
                  <a:pt x="4" y="25"/>
                </a:cubicBezTo>
                <a:cubicBezTo>
                  <a:pt x="2" y="25"/>
                  <a:pt x="0" y="26"/>
                  <a:pt x="0" y="29"/>
                </a:cubicBezTo>
                <a:cubicBezTo>
                  <a:pt x="2" y="28"/>
                  <a:pt x="2" y="28"/>
                  <a:pt x="2" y="28"/>
                </a:cubicBezTo>
                <a:cubicBezTo>
                  <a:pt x="8" y="28"/>
                  <a:pt x="8" y="28"/>
                  <a:pt x="8" y="28"/>
                </a:cubicBezTo>
                <a:cubicBezTo>
                  <a:pt x="9" y="30"/>
                  <a:pt x="9" y="30"/>
                  <a:pt x="9" y="30"/>
                </a:cubicBezTo>
                <a:cubicBezTo>
                  <a:pt x="10" y="29"/>
                  <a:pt x="10" y="29"/>
                  <a:pt x="10" y="29"/>
                </a:cubicBezTo>
                <a:cubicBezTo>
                  <a:pt x="12" y="29"/>
                  <a:pt x="12" y="29"/>
                  <a:pt x="12" y="29"/>
                </a:cubicBezTo>
                <a:cubicBezTo>
                  <a:pt x="13" y="30"/>
                  <a:pt x="13" y="30"/>
                  <a:pt x="13" y="30"/>
                </a:cubicBezTo>
                <a:cubicBezTo>
                  <a:pt x="15" y="29"/>
                  <a:pt x="15" y="29"/>
                  <a:pt x="15" y="29"/>
                </a:cubicBezTo>
                <a:cubicBezTo>
                  <a:pt x="23" y="29"/>
                  <a:pt x="23" y="29"/>
                  <a:pt x="23" y="29"/>
                </a:cubicBezTo>
                <a:cubicBezTo>
                  <a:pt x="23" y="38"/>
                  <a:pt x="23" y="43"/>
                  <a:pt x="24" y="45"/>
                </a:cubicBezTo>
                <a:cubicBezTo>
                  <a:pt x="21" y="46"/>
                  <a:pt x="19" y="46"/>
                  <a:pt x="19" y="48"/>
                </a:cubicBezTo>
                <a:cubicBezTo>
                  <a:pt x="20" y="48"/>
                  <a:pt x="20" y="48"/>
                  <a:pt x="20" y="48"/>
                </a:cubicBezTo>
                <a:cubicBezTo>
                  <a:pt x="22" y="48"/>
                  <a:pt x="23" y="47"/>
                  <a:pt x="25" y="47"/>
                </a:cubicBezTo>
                <a:cubicBezTo>
                  <a:pt x="25" y="48"/>
                  <a:pt x="25" y="49"/>
                  <a:pt x="26" y="49"/>
                </a:cubicBezTo>
                <a:cubicBezTo>
                  <a:pt x="26" y="49"/>
                  <a:pt x="26" y="48"/>
                  <a:pt x="26" y="47"/>
                </a:cubicBezTo>
                <a:cubicBezTo>
                  <a:pt x="28" y="47"/>
                  <a:pt x="30" y="48"/>
                  <a:pt x="31" y="48"/>
                </a:cubicBezTo>
                <a:cubicBezTo>
                  <a:pt x="32" y="48"/>
                  <a:pt x="32" y="48"/>
                  <a:pt x="32" y="48"/>
                </a:cubicBezTo>
                <a:cubicBezTo>
                  <a:pt x="32" y="46"/>
                  <a:pt x="30" y="46"/>
                  <a:pt x="27" y="45"/>
                </a:cubicBezTo>
                <a:cubicBezTo>
                  <a:pt x="28" y="43"/>
                  <a:pt x="28" y="38"/>
                  <a:pt x="29" y="29"/>
                </a:cubicBezTo>
                <a:cubicBezTo>
                  <a:pt x="37" y="29"/>
                  <a:pt x="37" y="29"/>
                  <a:pt x="37" y="29"/>
                </a:cubicBezTo>
                <a:cubicBezTo>
                  <a:pt x="38" y="30"/>
                  <a:pt x="38" y="30"/>
                  <a:pt x="38" y="30"/>
                </a:cubicBezTo>
                <a:cubicBezTo>
                  <a:pt x="39" y="29"/>
                  <a:pt x="39" y="29"/>
                  <a:pt x="39" y="29"/>
                </a:cubicBezTo>
                <a:cubicBezTo>
                  <a:pt x="41" y="29"/>
                  <a:pt x="41" y="29"/>
                  <a:pt x="41" y="29"/>
                </a:cubicBezTo>
                <a:cubicBezTo>
                  <a:pt x="42" y="30"/>
                  <a:pt x="42" y="30"/>
                  <a:pt x="42" y="30"/>
                </a:cubicBezTo>
                <a:cubicBezTo>
                  <a:pt x="43" y="28"/>
                  <a:pt x="43" y="28"/>
                  <a:pt x="43" y="28"/>
                </a:cubicBezTo>
                <a:cubicBezTo>
                  <a:pt x="49" y="28"/>
                  <a:pt x="49" y="28"/>
                  <a:pt x="49" y="28"/>
                </a:cubicBezTo>
                <a:cubicBezTo>
                  <a:pt x="51" y="29"/>
                  <a:pt x="51" y="29"/>
                  <a:pt x="51" y="29"/>
                </a:cubicBezTo>
                <a:cubicBezTo>
                  <a:pt x="51" y="26"/>
                  <a:pt x="49" y="25"/>
                  <a:pt x="47" y="25"/>
                </a:cubicBezTo>
                <a:cubicBezTo>
                  <a:pt x="42" y="24"/>
                  <a:pt x="37" y="22"/>
                  <a:pt x="28" y="21"/>
                </a:cubicBezTo>
                <a:cubicBezTo>
                  <a:pt x="28" y="13"/>
                  <a:pt x="28" y="1"/>
                  <a:pt x="26" y="0"/>
                </a:cubicBezTo>
                <a:cubicBezTo>
                  <a:pt x="23" y="1"/>
                  <a:pt x="23" y="13"/>
                  <a:pt x="23" y="21"/>
                </a:cubicBezTo>
                <a:close/>
              </a:path>
            </a:pathLst>
          </a:custGeom>
          <a:solidFill>
            <a:srgbClr val="EBAC07"/>
          </a:solid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4" name="Freeform 25">
            <a:extLst>
              <a:ext uri="{FF2B5EF4-FFF2-40B4-BE49-F238E27FC236}">
                <a16:creationId xmlns:a16="http://schemas.microsoft.com/office/drawing/2014/main" id="{E0028A8E-A9E5-4ABB-8C50-69A148CDE820}"/>
              </a:ext>
            </a:extLst>
          </p:cNvPr>
          <p:cNvSpPr>
            <a:spLocks noEditPoints="1"/>
          </p:cNvSpPr>
          <p:nvPr/>
        </p:nvSpPr>
        <p:spPr bwMode="auto">
          <a:xfrm>
            <a:off x="8854986" y="4402381"/>
            <a:ext cx="492267" cy="361866"/>
          </a:xfrm>
          <a:custGeom>
            <a:avLst/>
            <a:gdLst>
              <a:gd name="T0" fmla="*/ 6 w 51"/>
              <a:gd name="T1" fmla="*/ 5 h 39"/>
              <a:gd name="T2" fmla="*/ 31 w 51"/>
              <a:gd name="T3" fmla="*/ 5 h 39"/>
              <a:gd name="T4" fmla="*/ 31 w 51"/>
              <a:gd name="T5" fmla="*/ 5 h 39"/>
              <a:gd name="T6" fmla="*/ 31 w 51"/>
              <a:gd name="T7" fmla="*/ 3 h 39"/>
              <a:gd name="T8" fmla="*/ 33 w 51"/>
              <a:gd name="T9" fmla="*/ 0 h 39"/>
              <a:gd name="T10" fmla="*/ 42 w 51"/>
              <a:gd name="T11" fmla="*/ 0 h 39"/>
              <a:gd name="T12" fmla="*/ 44 w 51"/>
              <a:gd name="T13" fmla="*/ 3 h 39"/>
              <a:gd name="T14" fmla="*/ 44 w 51"/>
              <a:gd name="T15" fmla="*/ 5 h 39"/>
              <a:gd name="T16" fmla="*/ 44 w 51"/>
              <a:gd name="T17" fmla="*/ 5 h 39"/>
              <a:gd name="T18" fmla="*/ 46 w 51"/>
              <a:gd name="T19" fmla="*/ 5 h 39"/>
              <a:gd name="T20" fmla="*/ 51 w 51"/>
              <a:gd name="T21" fmla="*/ 11 h 39"/>
              <a:gd name="T22" fmla="*/ 51 w 51"/>
              <a:gd name="T23" fmla="*/ 33 h 39"/>
              <a:gd name="T24" fmla="*/ 46 w 51"/>
              <a:gd name="T25" fmla="*/ 39 h 39"/>
              <a:gd name="T26" fmla="*/ 6 w 51"/>
              <a:gd name="T27" fmla="*/ 39 h 39"/>
              <a:gd name="T28" fmla="*/ 0 w 51"/>
              <a:gd name="T29" fmla="*/ 33 h 39"/>
              <a:gd name="T30" fmla="*/ 0 w 51"/>
              <a:gd name="T31" fmla="*/ 11 h 39"/>
              <a:gd name="T32" fmla="*/ 6 w 51"/>
              <a:gd name="T33" fmla="*/ 5 h 39"/>
              <a:gd name="T34" fmla="*/ 34 w 51"/>
              <a:gd name="T35" fmla="*/ 5 h 39"/>
              <a:gd name="T36" fmla="*/ 41 w 51"/>
              <a:gd name="T37" fmla="*/ 5 h 39"/>
              <a:gd name="T38" fmla="*/ 41 w 51"/>
              <a:gd name="T39" fmla="*/ 2 h 39"/>
              <a:gd name="T40" fmla="*/ 34 w 51"/>
              <a:gd name="T41" fmla="*/ 2 h 39"/>
              <a:gd name="T42" fmla="*/ 34 w 51"/>
              <a:gd name="T43" fmla="*/ 5 h 39"/>
              <a:gd name="T44" fmla="*/ 26 w 51"/>
              <a:gd name="T45" fmla="*/ 9 h 39"/>
              <a:gd name="T46" fmla="*/ 14 w 51"/>
              <a:gd name="T47" fmla="*/ 22 h 39"/>
              <a:gd name="T48" fmla="*/ 26 w 51"/>
              <a:gd name="T49" fmla="*/ 35 h 39"/>
              <a:gd name="T50" fmla="*/ 39 w 51"/>
              <a:gd name="T51" fmla="*/ 22 h 39"/>
              <a:gd name="T52" fmla="*/ 26 w 51"/>
              <a:gd name="T53" fmla="*/ 9 h 39"/>
              <a:gd name="T54" fmla="*/ 35 w 51"/>
              <a:gd name="T55" fmla="*/ 22 h 39"/>
              <a:gd name="T56" fmla="*/ 26 w 51"/>
              <a:gd name="T57" fmla="*/ 13 h 39"/>
              <a:gd name="T58" fmla="*/ 18 w 51"/>
              <a:gd name="T59" fmla="*/ 22 h 39"/>
              <a:gd name="T60" fmla="*/ 26 w 51"/>
              <a:gd name="T61" fmla="*/ 31 h 39"/>
              <a:gd name="T62" fmla="*/ 35 w 51"/>
              <a:gd name="T63" fmla="*/ 22 h 39"/>
              <a:gd name="T64" fmla="*/ 26 w 51"/>
              <a:gd name="T65" fmla="*/ 11 h 39"/>
              <a:gd name="T66" fmla="*/ 16 w 51"/>
              <a:gd name="T67" fmla="*/ 22 h 39"/>
              <a:gd name="T68" fmla="*/ 26 w 51"/>
              <a:gd name="T69" fmla="*/ 33 h 39"/>
              <a:gd name="T70" fmla="*/ 36 w 51"/>
              <a:gd name="T71" fmla="*/ 22 h 39"/>
              <a:gd name="T72" fmla="*/ 26 w 51"/>
              <a:gd name="T7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 h="39">
                <a:moveTo>
                  <a:pt x="6" y="5"/>
                </a:moveTo>
                <a:cubicBezTo>
                  <a:pt x="31" y="5"/>
                  <a:pt x="31" y="5"/>
                  <a:pt x="31" y="5"/>
                </a:cubicBezTo>
                <a:cubicBezTo>
                  <a:pt x="31" y="5"/>
                  <a:pt x="31" y="5"/>
                  <a:pt x="31" y="5"/>
                </a:cubicBezTo>
                <a:cubicBezTo>
                  <a:pt x="31" y="3"/>
                  <a:pt x="31" y="3"/>
                  <a:pt x="31" y="3"/>
                </a:cubicBezTo>
                <a:cubicBezTo>
                  <a:pt x="31" y="2"/>
                  <a:pt x="32" y="0"/>
                  <a:pt x="33" y="0"/>
                </a:cubicBezTo>
                <a:cubicBezTo>
                  <a:pt x="42" y="0"/>
                  <a:pt x="42" y="0"/>
                  <a:pt x="42" y="0"/>
                </a:cubicBezTo>
                <a:cubicBezTo>
                  <a:pt x="44" y="0"/>
                  <a:pt x="44" y="2"/>
                  <a:pt x="44" y="3"/>
                </a:cubicBezTo>
                <a:cubicBezTo>
                  <a:pt x="44" y="5"/>
                  <a:pt x="44" y="5"/>
                  <a:pt x="44" y="5"/>
                </a:cubicBezTo>
                <a:cubicBezTo>
                  <a:pt x="44" y="5"/>
                  <a:pt x="44" y="5"/>
                  <a:pt x="44" y="5"/>
                </a:cubicBezTo>
                <a:cubicBezTo>
                  <a:pt x="46" y="5"/>
                  <a:pt x="46" y="5"/>
                  <a:pt x="46" y="5"/>
                </a:cubicBezTo>
                <a:cubicBezTo>
                  <a:pt x="49" y="5"/>
                  <a:pt x="51" y="8"/>
                  <a:pt x="51" y="11"/>
                </a:cubicBezTo>
                <a:cubicBezTo>
                  <a:pt x="51" y="33"/>
                  <a:pt x="51" y="33"/>
                  <a:pt x="51" y="33"/>
                </a:cubicBezTo>
                <a:cubicBezTo>
                  <a:pt x="51" y="36"/>
                  <a:pt x="49" y="39"/>
                  <a:pt x="46" y="39"/>
                </a:cubicBezTo>
                <a:cubicBezTo>
                  <a:pt x="6" y="39"/>
                  <a:pt x="6" y="39"/>
                  <a:pt x="6" y="39"/>
                </a:cubicBezTo>
                <a:cubicBezTo>
                  <a:pt x="2" y="39"/>
                  <a:pt x="0" y="36"/>
                  <a:pt x="0" y="33"/>
                </a:cubicBezTo>
                <a:cubicBezTo>
                  <a:pt x="0" y="11"/>
                  <a:pt x="0" y="11"/>
                  <a:pt x="0" y="11"/>
                </a:cubicBezTo>
                <a:cubicBezTo>
                  <a:pt x="0" y="8"/>
                  <a:pt x="2" y="5"/>
                  <a:pt x="6" y="5"/>
                </a:cubicBezTo>
                <a:close/>
                <a:moveTo>
                  <a:pt x="34" y="5"/>
                </a:moveTo>
                <a:cubicBezTo>
                  <a:pt x="41" y="5"/>
                  <a:pt x="41" y="5"/>
                  <a:pt x="41" y="5"/>
                </a:cubicBezTo>
                <a:cubicBezTo>
                  <a:pt x="41" y="2"/>
                  <a:pt x="41" y="2"/>
                  <a:pt x="41" y="2"/>
                </a:cubicBezTo>
                <a:cubicBezTo>
                  <a:pt x="34" y="2"/>
                  <a:pt x="34" y="2"/>
                  <a:pt x="34" y="2"/>
                </a:cubicBezTo>
                <a:cubicBezTo>
                  <a:pt x="34" y="5"/>
                  <a:pt x="34" y="5"/>
                  <a:pt x="34" y="5"/>
                </a:cubicBezTo>
                <a:close/>
                <a:moveTo>
                  <a:pt x="26" y="9"/>
                </a:moveTo>
                <a:cubicBezTo>
                  <a:pt x="19" y="9"/>
                  <a:pt x="14" y="15"/>
                  <a:pt x="14" y="22"/>
                </a:cubicBezTo>
                <a:cubicBezTo>
                  <a:pt x="14" y="29"/>
                  <a:pt x="19" y="35"/>
                  <a:pt x="26" y="35"/>
                </a:cubicBezTo>
                <a:cubicBezTo>
                  <a:pt x="33" y="35"/>
                  <a:pt x="39" y="29"/>
                  <a:pt x="39" y="22"/>
                </a:cubicBezTo>
                <a:cubicBezTo>
                  <a:pt x="39" y="15"/>
                  <a:pt x="33" y="9"/>
                  <a:pt x="26" y="9"/>
                </a:cubicBezTo>
                <a:close/>
                <a:moveTo>
                  <a:pt x="35" y="22"/>
                </a:moveTo>
                <a:cubicBezTo>
                  <a:pt x="35" y="17"/>
                  <a:pt x="31" y="13"/>
                  <a:pt x="26" y="13"/>
                </a:cubicBezTo>
                <a:cubicBezTo>
                  <a:pt x="22" y="13"/>
                  <a:pt x="18" y="17"/>
                  <a:pt x="18" y="22"/>
                </a:cubicBezTo>
                <a:cubicBezTo>
                  <a:pt x="18" y="27"/>
                  <a:pt x="22" y="31"/>
                  <a:pt x="26" y="31"/>
                </a:cubicBezTo>
                <a:cubicBezTo>
                  <a:pt x="31" y="31"/>
                  <a:pt x="35" y="27"/>
                  <a:pt x="35" y="22"/>
                </a:cubicBezTo>
                <a:close/>
                <a:moveTo>
                  <a:pt x="26" y="11"/>
                </a:moveTo>
                <a:cubicBezTo>
                  <a:pt x="21" y="11"/>
                  <a:pt x="16" y="16"/>
                  <a:pt x="16" y="22"/>
                </a:cubicBezTo>
                <a:cubicBezTo>
                  <a:pt x="16" y="28"/>
                  <a:pt x="21" y="33"/>
                  <a:pt x="26" y="33"/>
                </a:cubicBezTo>
                <a:cubicBezTo>
                  <a:pt x="32" y="33"/>
                  <a:pt x="36" y="28"/>
                  <a:pt x="36" y="22"/>
                </a:cubicBezTo>
                <a:cubicBezTo>
                  <a:pt x="36" y="16"/>
                  <a:pt x="32" y="11"/>
                  <a:pt x="26" y="11"/>
                </a:cubicBezTo>
                <a:close/>
              </a:path>
            </a:pathLst>
          </a:custGeom>
          <a:solidFill>
            <a:srgbClr val="A2B932"/>
          </a:solid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288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circle(in)">
                                      <p:cBhvr>
                                        <p:cTn id="11" dur="2000"/>
                                        <p:tgtEl>
                                          <p:spTgt spid="78"/>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55"/>
                                        </p:tgtEl>
                                        <p:attrNameLst>
                                          <p:attrName>style.visibility</p:attrName>
                                        </p:attrNameLst>
                                      </p:cBhvr>
                                      <p:to>
                                        <p:strVal val="visible"/>
                                      </p:to>
                                    </p:set>
                                    <p:anim calcmode="lin" valueType="num">
                                      <p:cBhvr additive="base">
                                        <p:cTn id="14" dur="500" fill="hold"/>
                                        <p:tgtEl>
                                          <p:spTgt spid="55"/>
                                        </p:tgtEl>
                                        <p:attrNameLst>
                                          <p:attrName>ppt_x</p:attrName>
                                        </p:attrNameLst>
                                      </p:cBhvr>
                                      <p:tavLst>
                                        <p:tav tm="0">
                                          <p:val>
                                            <p:strVal val="0-#ppt_w/2"/>
                                          </p:val>
                                        </p:tav>
                                        <p:tav tm="100000">
                                          <p:val>
                                            <p:strVal val="#ppt_x"/>
                                          </p:val>
                                        </p:tav>
                                      </p:tavLst>
                                    </p:anim>
                                    <p:anim calcmode="lin" valueType="num">
                                      <p:cBhvr additive="base">
                                        <p:cTn id="15" dur="500" fill="hold"/>
                                        <p:tgtEl>
                                          <p:spTgt spid="55"/>
                                        </p:tgtEl>
                                        <p:attrNameLst>
                                          <p:attrName>ppt_y</p:attrName>
                                        </p:attrNameLst>
                                      </p:cBhvr>
                                      <p:tavLst>
                                        <p:tav tm="0">
                                          <p:val>
                                            <p:strVal val="0-#ppt_h/2"/>
                                          </p:val>
                                        </p:tav>
                                        <p:tav tm="100000">
                                          <p:val>
                                            <p:strVal val="#ppt_y"/>
                                          </p:val>
                                        </p:tav>
                                      </p:tavLst>
                                    </p:anim>
                                  </p:childTnLst>
                                </p:cTn>
                              </p:par>
                            </p:childTnLst>
                          </p:cTn>
                        </p:par>
                        <p:par>
                          <p:cTn id="16" fill="hold">
                            <p:stCondLst>
                              <p:cond delay="2500"/>
                            </p:stCondLst>
                            <p:childTnLst>
                              <p:par>
                                <p:cTn id="17" presetID="31"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p:cTn id="19" dur="1000" fill="hold"/>
                                        <p:tgtEl>
                                          <p:spTgt spid="57"/>
                                        </p:tgtEl>
                                        <p:attrNameLst>
                                          <p:attrName>ppt_w</p:attrName>
                                        </p:attrNameLst>
                                      </p:cBhvr>
                                      <p:tavLst>
                                        <p:tav tm="0">
                                          <p:val>
                                            <p:fltVal val="0"/>
                                          </p:val>
                                        </p:tav>
                                        <p:tav tm="100000">
                                          <p:val>
                                            <p:strVal val="#ppt_w"/>
                                          </p:val>
                                        </p:tav>
                                      </p:tavLst>
                                    </p:anim>
                                    <p:anim calcmode="lin" valueType="num">
                                      <p:cBhvr>
                                        <p:cTn id="20" dur="1000" fill="hold"/>
                                        <p:tgtEl>
                                          <p:spTgt spid="57"/>
                                        </p:tgtEl>
                                        <p:attrNameLst>
                                          <p:attrName>ppt_h</p:attrName>
                                        </p:attrNameLst>
                                      </p:cBhvr>
                                      <p:tavLst>
                                        <p:tav tm="0">
                                          <p:val>
                                            <p:fltVal val="0"/>
                                          </p:val>
                                        </p:tav>
                                        <p:tav tm="100000">
                                          <p:val>
                                            <p:strVal val="#ppt_h"/>
                                          </p:val>
                                        </p:tav>
                                      </p:tavLst>
                                    </p:anim>
                                    <p:anim calcmode="lin" valueType="num">
                                      <p:cBhvr>
                                        <p:cTn id="21" dur="1000" fill="hold"/>
                                        <p:tgtEl>
                                          <p:spTgt spid="57"/>
                                        </p:tgtEl>
                                        <p:attrNameLst>
                                          <p:attrName>style.rotation</p:attrName>
                                        </p:attrNameLst>
                                      </p:cBhvr>
                                      <p:tavLst>
                                        <p:tav tm="0">
                                          <p:val>
                                            <p:fltVal val="90"/>
                                          </p:val>
                                        </p:tav>
                                        <p:tav tm="100000">
                                          <p:val>
                                            <p:fltVal val="0"/>
                                          </p:val>
                                        </p:tav>
                                      </p:tavLst>
                                    </p:anim>
                                    <p:animEffect transition="in" filter="fade">
                                      <p:cBhvr>
                                        <p:cTn id="22" dur="1000"/>
                                        <p:tgtEl>
                                          <p:spTgt spid="57"/>
                                        </p:tgtEl>
                                      </p:cBhvr>
                                    </p:animEffect>
                                  </p:childTnLst>
                                </p:cTn>
                              </p:par>
                            </p:childTnLst>
                          </p:cTn>
                        </p:par>
                        <p:par>
                          <p:cTn id="23" fill="hold">
                            <p:stCondLst>
                              <p:cond delay="3500"/>
                            </p:stCondLst>
                            <p:childTnLst>
                              <p:par>
                                <p:cTn id="24" presetID="2" presetClass="entr" presetSubtype="2" fill="hold" grpId="0" nodeType="afterEffect">
                                  <p:stCondLst>
                                    <p:cond delay="0"/>
                                  </p:stCondLst>
                                  <p:childTnLst>
                                    <p:set>
                                      <p:cBhvr>
                                        <p:cTn id="25" dur="1" fill="hold">
                                          <p:stCondLst>
                                            <p:cond delay="0"/>
                                          </p:stCondLst>
                                        </p:cTn>
                                        <p:tgtEl>
                                          <p:spTgt spid="59"/>
                                        </p:tgtEl>
                                        <p:attrNameLst>
                                          <p:attrName>style.visibility</p:attrName>
                                        </p:attrNameLst>
                                      </p:cBhvr>
                                      <p:to>
                                        <p:strVal val="visible"/>
                                      </p:to>
                                    </p:set>
                                    <p:anim calcmode="lin" valueType="num">
                                      <p:cBhvr additive="base">
                                        <p:cTn id="26" dur="500" fill="hold"/>
                                        <p:tgtEl>
                                          <p:spTgt spid="59"/>
                                        </p:tgtEl>
                                        <p:attrNameLst>
                                          <p:attrName>ppt_x</p:attrName>
                                        </p:attrNameLst>
                                      </p:cBhvr>
                                      <p:tavLst>
                                        <p:tav tm="0">
                                          <p:val>
                                            <p:strVal val="1+#ppt_w/2"/>
                                          </p:val>
                                        </p:tav>
                                        <p:tav tm="100000">
                                          <p:val>
                                            <p:strVal val="#ppt_x"/>
                                          </p:val>
                                        </p:tav>
                                      </p:tavLst>
                                    </p:anim>
                                    <p:anim calcmode="lin" valueType="num">
                                      <p:cBhvr additive="base">
                                        <p:cTn id="27" dur="500" fill="hold"/>
                                        <p:tgtEl>
                                          <p:spTgt spid="59"/>
                                        </p:tgtEl>
                                        <p:attrNameLst>
                                          <p:attrName>ppt_y</p:attrName>
                                        </p:attrNameLst>
                                      </p:cBhvr>
                                      <p:tavLst>
                                        <p:tav tm="0">
                                          <p:val>
                                            <p:strVal val="#ppt_y"/>
                                          </p:val>
                                        </p:tav>
                                        <p:tav tm="100000">
                                          <p:val>
                                            <p:strVal val="#ppt_y"/>
                                          </p:val>
                                        </p:tav>
                                      </p:tavLst>
                                    </p:anim>
                                  </p:childTnLst>
                                </p:cTn>
                              </p:par>
                            </p:childTnLst>
                          </p:cTn>
                        </p:par>
                        <p:par>
                          <p:cTn id="28" fill="hold">
                            <p:stCondLst>
                              <p:cond delay="4000"/>
                            </p:stCondLst>
                            <p:childTnLst>
                              <p:par>
                                <p:cTn id="29" presetID="2" presetClass="entr" presetSubtype="2" fill="hold" grpId="0" nodeType="after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1+#ppt_w/2"/>
                                          </p:val>
                                        </p:tav>
                                        <p:tav tm="100000">
                                          <p:val>
                                            <p:strVal val="#ppt_x"/>
                                          </p:val>
                                        </p:tav>
                                      </p:tavLst>
                                    </p:anim>
                                    <p:anim calcmode="lin" valueType="num">
                                      <p:cBhvr additive="base">
                                        <p:cTn id="32"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p:cTn id="37" dur="1000" fill="hold"/>
                                        <p:tgtEl>
                                          <p:spTgt spid="58"/>
                                        </p:tgtEl>
                                        <p:attrNameLst>
                                          <p:attrName>ppt_w</p:attrName>
                                        </p:attrNameLst>
                                      </p:cBhvr>
                                      <p:tavLst>
                                        <p:tav tm="0">
                                          <p:val>
                                            <p:fltVal val="0"/>
                                          </p:val>
                                        </p:tav>
                                        <p:tav tm="100000">
                                          <p:val>
                                            <p:strVal val="#ppt_w"/>
                                          </p:val>
                                        </p:tav>
                                      </p:tavLst>
                                    </p:anim>
                                    <p:anim calcmode="lin" valueType="num">
                                      <p:cBhvr>
                                        <p:cTn id="38" dur="1000" fill="hold"/>
                                        <p:tgtEl>
                                          <p:spTgt spid="58"/>
                                        </p:tgtEl>
                                        <p:attrNameLst>
                                          <p:attrName>ppt_h</p:attrName>
                                        </p:attrNameLst>
                                      </p:cBhvr>
                                      <p:tavLst>
                                        <p:tav tm="0">
                                          <p:val>
                                            <p:fltVal val="0"/>
                                          </p:val>
                                        </p:tav>
                                        <p:tav tm="100000">
                                          <p:val>
                                            <p:strVal val="#ppt_h"/>
                                          </p:val>
                                        </p:tav>
                                      </p:tavLst>
                                    </p:anim>
                                    <p:anim calcmode="lin" valueType="num">
                                      <p:cBhvr>
                                        <p:cTn id="39" dur="1000" fill="hold"/>
                                        <p:tgtEl>
                                          <p:spTgt spid="58"/>
                                        </p:tgtEl>
                                        <p:attrNameLst>
                                          <p:attrName>style.rotation</p:attrName>
                                        </p:attrNameLst>
                                      </p:cBhvr>
                                      <p:tavLst>
                                        <p:tav tm="0">
                                          <p:val>
                                            <p:fltVal val="90"/>
                                          </p:val>
                                        </p:tav>
                                        <p:tav tm="100000">
                                          <p:val>
                                            <p:fltVal val="0"/>
                                          </p:val>
                                        </p:tav>
                                      </p:tavLst>
                                    </p:anim>
                                    <p:animEffect transition="in" filter="fade">
                                      <p:cBhvr>
                                        <p:cTn id="40" dur="1000"/>
                                        <p:tgtEl>
                                          <p:spTgt spid="58"/>
                                        </p:tgtEl>
                                      </p:cBhvr>
                                    </p:animEffect>
                                  </p:childTnLst>
                                </p:cTn>
                              </p:par>
                            </p:childTnLst>
                          </p:cTn>
                        </p:par>
                        <p:par>
                          <p:cTn id="41" fill="hold">
                            <p:stCondLst>
                              <p:cond delay="1000"/>
                            </p:stCondLst>
                            <p:childTnLst>
                              <p:par>
                                <p:cTn id="42" presetID="2" presetClass="entr" presetSubtype="2" fill="hold" grpId="0" nodeType="afterEffect">
                                  <p:stCondLst>
                                    <p:cond delay="0"/>
                                  </p:stCondLst>
                                  <p:childTnLst>
                                    <p:set>
                                      <p:cBhvr>
                                        <p:cTn id="43" dur="1" fill="hold">
                                          <p:stCondLst>
                                            <p:cond delay="0"/>
                                          </p:stCondLst>
                                        </p:cTn>
                                        <p:tgtEl>
                                          <p:spTgt spid="60"/>
                                        </p:tgtEl>
                                        <p:attrNameLst>
                                          <p:attrName>style.visibility</p:attrName>
                                        </p:attrNameLst>
                                      </p:cBhvr>
                                      <p:to>
                                        <p:strVal val="visible"/>
                                      </p:to>
                                    </p:set>
                                    <p:anim calcmode="lin" valueType="num">
                                      <p:cBhvr additive="base">
                                        <p:cTn id="44" dur="500" fill="hold"/>
                                        <p:tgtEl>
                                          <p:spTgt spid="60"/>
                                        </p:tgtEl>
                                        <p:attrNameLst>
                                          <p:attrName>ppt_x</p:attrName>
                                        </p:attrNameLst>
                                      </p:cBhvr>
                                      <p:tavLst>
                                        <p:tav tm="0">
                                          <p:val>
                                            <p:strVal val="1+#ppt_w/2"/>
                                          </p:val>
                                        </p:tav>
                                        <p:tav tm="100000">
                                          <p:val>
                                            <p:strVal val="#ppt_x"/>
                                          </p:val>
                                        </p:tav>
                                      </p:tavLst>
                                    </p:anim>
                                    <p:anim calcmode="lin" valueType="num">
                                      <p:cBhvr additive="base">
                                        <p:cTn id="45" dur="500" fill="hold"/>
                                        <p:tgtEl>
                                          <p:spTgt spid="60"/>
                                        </p:tgtEl>
                                        <p:attrNameLst>
                                          <p:attrName>ppt_y</p:attrName>
                                        </p:attrNameLst>
                                      </p:cBhvr>
                                      <p:tavLst>
                                        <p:tav tm="0">
                                          <p:val>
                                            <p:strVal val="#ppt_y"/>
                                          </p:val>
                                        </p:tav>
                                        <p:tav tm="100000">
                                          <p:val>
                                            <p:strVal val="#ppt_y"/>
                                          </p:val>
                                        </p:tav>
                                      </p:tavLst>
                                    </p:anim>
                                  </p:childTnLst>
                                </p:cTn>
                              </p:par>
                            </p:childTnLst>
                          </p:cTn>
                        </p:par>
                        <p:par>
                          <p:cTn id="46" fill="hold">
                            <p:stCondLst>
                              <p:cond delay="1500"/>
                            </p:stCondLst>
                            <p:childTnLst>
                              <p:par>
                                <p:cTn id="47" presetID="2" presetClass="entr" presetSubtype="2" fill="hold" grpId="0" nodeType="afterEffect">
                                  <p:stCondLst>
                                    <p:cond delay="0"/>
                                  </p:stCondLst>
                                  <p:childTnLst>
                                    <p:set>
                                      <p:cBhvr>
                                        <p:cTn id="48" dur="1" fill="hold">
                                          <p:stCondLst>
                                            <p:cond delay="0"/>
                                          </p:stCondLst>
                                        </p:cTn>
                                        <p:tgtEl>
                                          <p:spTgt spid="40"/>
                                        </p:tgtEl>
                                        <p:attrNameLst>
                                          <p:attrName>style.visibility</p:attrName>
                                        </p:attrNameLst>
                                      </p:cBhvr>
                                      <p:to>
                                        <p:strVal val="visible"/>
                                      </p:to>
                                    </p:set>
                                    <p:anim calcmode="lin" valueType="num">
                                      <p:cBhvr additive="base">
                                        <p:cTn id="49" dur="500" fill="hold"/>
                                        <p:tgtEl>
                                          <p:spTgt spid="40"/>
                                        </p:tgtEl>
                                        <p:attrNameLst>
                                          <p:attrName>ppt_x</p:attrName>
                                        </p:attrNameLst>
                                      </p:cBhvr>
                                      <p:tavLst>
                                        <p:tav tm="0">
                                          <p:val>
                                            <p:strVal val="1+#ppt_w/2"/>
                                          </p:val>
                                        </p:tav>
                                        <p:tav tm="100000">
                                          <p:val>
                                            <p:strVal val="#ppt_x"/>
                                          </p:val>
                                        </p:tav>
                                      </p:tavLst>
                                    </p:anim>
                                    <p:anim calcmode="lin" valueType="num">
                                      <p:cBhvr additive="base">
                                        <p:cTn id="50"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56"/>
                                        </p:tgtEl>
                                        <p:attrNameLst>
                                          <p:attrName>style.visibility</p:attrName>
                                        </p:attrNameLst>
                                      </p:cBhvr>
                                      <p:to>
                                        <p:strVal val="visible"/>
                                      </p:to>
                                    </p:set>
                                    <p:anim calcmode="lin" valueType="num">
                                      <p:cBhvr>
                                        <p:cTn id="55" dur="1000" fill="hold"/>
                                        <p:tgtEl>
                                          <p:spTgt spid="56"/>
                                        </p:tgtEl>
                                        <p:attrNameLst>
                                          <p:attrName>ppt_w</p:attrName>
                                        </p:attrNameLst>
                                      </p:cBhvr>
                                      <p:tavLst>
                                        <p:tav tm="0">
                                          <p:val>
                                            <p:fltVal val="0"/>
                                          </p:val>
                                        </p:tav>
                                        <p:tav tm="100000">
                                          <p:val>
                                            <p:strVal val="#ppt_w"/>
                                          </p:val>
                                        </p:tav>
                                      </p:tavLst>
                                    </p:anim>
                                    <p:anim calcmode="lin" valueType="num">
                                      <p:cBhvr>
                                        <p:cTn id="56" dur="1000" fill="hold"/>
                                        <p:tgtEl>
                                          <p:spTgt spid="56"/>
                                        </p:tgtEl>
                                        <p:attrNameLst>
                                          <p:attrName>ppt_h</p:attrName>
                                        </p:attrNameLst>
                                      </p:cBhvr>
                                      <p:tavLst>
                                        <p:tav tm="0">
                                          <p:val>
                                            <p:fltVal val="0"/>
                                          </p:val>
                                        </p:tav>
                                        <p:tav tm="100000">
                                          <p:val>
                                            <p:strVal val="#ppt_h"/>
                                          </p:val>
                                        </p:tav>
                                      </p:tavLst>
                                    </p:anim>
                                    <p:anim calcmode="lin" valueType="num">
                                      <p:cBhvr>
                                        <p:cTn id="57" dur="1000" fill="hold"/>
                                        <p:tgtEl>
                                          <p:spTgt spid="56"/>
                                        </p:tgtEl>
                                        <p:attrNameLst>
                                          <p:attrName>style.rotation</p:attrName>
                                        </p:attrNameLst>
                                      </p:cBhvr>
                                      <p:tavLst>
                                        <p:tav tm="0">
                                          <p:val>
                                            <p:fltVal val="90"/>
                                          </p:val>
                                        </p:tav>
                                        <p:tav tm="100000">
                                          <p:val>
                                            <p:fltVal val="0"/>
                                          </p:val>
                                        </p:tav>
                                      </p:tavLst>
                                    </p:anim>
                                    <p:animEffect transition="in" filter="fade">
                                      <p:cBhvr>
                                        <p:cTn id="58" dur="1000"/>
                                        <p:tgtEl>
                                          <p:spTgt spid="56"/>
                                        </p:tgtEl>
                                      </p:cBhvr>
                                    </p:animEffect>
                                  </p:childTnLst>
                                </p:cTn>
                              </p:par>
                            </p:childTnLst>
                          </p:cTn>
                        </p:par>
                        <p:par>
                          <p:cTn id="59" fill="hold">
                            <p:stCondLst>
                              <p:cond delay="1000"/>
                            </p:stCondLst>
                            <p:childTnLst>
                              <p:par>
                                <p:cTn id="60" presetID="2" presetClass="entr" presetSubtype="2" fill="hold" grpId="0" nodeType="afterEffect">
                                  <p:stCondLst>
                                    <p:cond delay="0"/>
                                  </p:stCondLst>
                                  <p:childTnLst>
                                    <p:set>
                                      <p:cBhvr>
                                        <p:cTn id="61" dur="1" fill="hold">
                                          <p:stCondLst>
                                            <p:cond delay="0"/>
                                          </p:stCondLst>
                                        </p:cTn>
                                        <p:tgtEl>
                                          <p:spTgt spid="61"/>
                                        </p:tgtEl>
                                        <p:attrNameLst>
                                          <p:attrName>style.visibility</p:attrName>
                                        </p:attrNameLst>
                                      </p:cBhvr>
                                      <p:to>
                                        <p:strVal val="visible"/>
                                      </p:to>
                                    </p:set>
                                    <p:anim calcmode="lin" valueType="num">
                                      <p:cBhvr additive="base">
                                        <p:cTn id="62" dur="500" fill="hold"/>
                                        <p:tgtEl>
                                          <p:spTgt spid="61"/>
                                        </p:tgtEl>
                                        <p:attrNameLst>
                                          <p:attrName>ppt_x</p:attrName>
                                        </p:attrNameLst>
                                      </p:cBhvr>
                                      <p:tavLst>
                                        <p:tav tm="0">
                                          <p:val>
                                            <p:strVal val="1+#ppt_w/2"/>
                                          </p:val>
                                        </p:tav>
                                        <p:tav tm="100000">
                                          <p:val>
                                            <p:strVal val="#ppt_x"/>
                                          </p:val>
                                        </p:tav>
                                      </p:tavLst>
                                    </p:anim>
                                    <p:anim calcmode="lin" valueType="num">
                                      <p:cBhvr additive="base">
                                        <p:cTn id="63" dur="500" fill="hold"/>
                                        <p:tgtEl>
                                          <p:spTgt spid="61"/>
                                        </p:tgtEl>
                                        <p:attrNameLst>
                                          <p:attrName>ppt_y</p:attrName>
                                        </p:attrNameLst>
                                      </p:cBhvr>
                                      <p:tavLst>
                                        <p:tav tm="0">
                                          <p:val>
                                            <p:strVal val="#ppt_y"/>
                                          </p:val>
                                        </p:tav>
                                        <p:tav tm="100000">
                                          <p:val>
                                            <p:strVal val="#ppt_y"/>
                                          </p:val>
                                        </p:tav>
                                      </p:tavLst>
                                    </p:anim>
                                  </p:childTnLst>
                                </p:cTn>
                              </p:par>
                            </p:childTnLst>
                          </p:cTn>
                        </p:par>
                        <p:par>
                          <p:cTn id="64" fill="hold">
                            <p:stCondLst>
                              <p:cond delay="1500"/>
                            </p:stCondLst>
                            <p:childTnLst>
                              <p:par>
                                <p:cTn id="65" presetID="2" presetClass="entr" presetSubtype="2" fill="hold" nodeType="afterEffect">
                                  <p:stCondLst>
                                    <p:cond delay="0"/>
                                  </p:stCondLst>
                                  <p:childTnLst>
                                    <p:set>
                                      <p:cBhvr>
                                        <p:cTn id="66" dur="1" fill="hold">
                                          <p:stCondLst>
                                            <p:cond delay="0"/>
                                          </p:stCondLst>
                                        </p:cTn>
                                        <p:tgtEl>
                                          <p:spTgt spid="53">
                                            <p:txEl>
                                              <p:pRg st="0" end="0"/>
                                            </p:txEl>
                                          </p:spTgt>
                                        </p:tgtEl>
                                        <p:attrNameLst>
                                          <p:attrName>style.visibility</p:attrName>
                                        </p:attrNameLst>
                                      </p:cBhvr>
                                      <p:to>
                                        <p:strVal val="visible"/>
                                      </p:to>
                                    </p:set>
                                    <p:anim calcmode="lin" valueType="num">
                                      <p:cBhvr additive="base">
                                        <p:cTn id="67" dur="500" fill="hold"/>
                                        <p:tgtEl>
                                          <p:spTgt spid="53">
                                            <p:txEl>
                                              <p:pRg st="0" end="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69" fill="hold">
                            <p:stCondLst>
                              <p:cond delay="2000"/>
                            </p:stCondLst>
                            <p:childTnLst>
                              <p:par>
                                <p:cTn id="70" presetID="21" presetClass="entr" presetSubtype="3" fill="hold" grpId="0" nodeType="after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heel(3)">
                                      <p:cBhvr>
                                        <p:cTn id="72" dur="2000"/>
                                        <p:tgtEl>
                                          <p:spTgt spid="29"/>
                                        </p:tgtEl>
                                      </p:cBhvr>
                                    </p:animEffect>
                                  </p:childTnLst>
                                </p:cTn>
                              </p:par>
                              <p:par>
                                <p:cTn id="73" presetID="21" presetClass="entr" presetSubtype="3" fill="hold" grpId="0"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wheel(3)">
                                      <p:cBhvr>
                                        <p:cTn id="75" dur="2000"/>
                                        <p:tgtEl>
                                          <p:spTgt spid="31"/>
                                        </p:tgtEl>
                                      </p:cBhvr>
                                    </p:animEffect>
                                  </p:childTnLst>
                                </p:cTn>
                              </p:par>
                              <p:par>
                                <p:cTn id="76" presetID="21" presetClass="entr" presetSubtype="3" fill="hold" grpId="0"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wheel(3)">
                                      <p:cBhvr>
                                        <p:cTn id="78" dur="2000"/>
                                        <p:tgtEl>
                                          <p:spTgt spid="32"/>
                                        </p:tgtEl>
                                      </p:cBhvr>
                                    </p:animEffect>
                                  </p:childTnLst>
                                </p:cTn>
                              </p:par>
                              <p:par>
                                <p:cTn id="79" presetID="21" presetClass="entr" presetSubtype="3" fill="hold" grpId="0"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wheel(3)">
                                      <p:cBhvr>
                                        <p:cTn id="81" dur="2000"/>
                                        <p:tgtEl>
                                          <p:spTgt spid="33"/>
                                        </p:tgtEl>
                                      </p:cBhvr>
                                    </p:animEffect>
                                  </p:childTnLst>
                                </p:cTn>
                              </p:par>
                              <p:par>
                                <p:cTn id="82" presetID="21" presetClass="entr" presetSubtype="3" fill="hold" grpId="0" nodeType="with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wheel(3)">
                                      <p:cBhvr>
                                        <p:cTn id="84" dur="2000"/>
                                        <p:tgtEl>
                                          <p:spTgt spid="38"/>
                                        </p:tgtEl>
                                      </p:cBhvr>
                                    </p:animEffect>
                                  </p:childTnLst>
                                </p:cTn>
                              </p:par>
                              <p:par>
                                <p:cTn id="85" presetID="21" presetClass="entr" presetSubtype="3"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wheel(3)">
                                      <p:cBhvr>
                                        <p:cTn id="87" dur="2000"/>
                                        <p:tgtEl>
                                          <p:spTgt spid="39"/>
                                        </p:tgtEl>
                                      </p:cBhvr>
                                    </p:animEffect>
                                  </p:childTnLst>
                                </p:cTn>
                              </p:par>
                              <p:par>
                                <p:cTn id="88" presetID="21" presetClass="entr" presetSubtype="3" fill="hold" grpId="0" nodeType="withEffect">
                                  <p:stCondLst>
                                    <p:cond delay="0"/>
                                  </p:stCondLst>
                                  <p:childTnLst>
                                    <p:set>
                                      <p:cBhvr>
                                        <p:cTn id="89" dur="1" fill="hold">
                                          <p:stCondLst>
                                            <p:cond delay="0"/>
                                          </p:stCondLst>
                                        </p:cTn>
                                        <p:tgtEl>
                                          <p:spTgt spid="62"/>
                                        </p:tgtEl>
                                        <p:attrNameLst>
                                          <p:attrName>style.visibility</p:attrName>
                                        </p:attrNameLst>
                                      </p:cBhvr>
                                      <p:to>
                                        <p:strVal val="visible"/>
                                      </p:to>
                                    </p:set>
                                    <p:animEffect transition="in" filter="wheel(3)">
                                      <p:cBhvr>
                                        <p:cTn id="90" dur="2000"/>
                                        <p:tgtEl>
                                          <p:spTgt spid="62"/>
                                        </p:tgtEl>
                                      </p:cBhvr>
                                    </p:animEffect>
                                  </p:childTnLst>
                                </p:cTn>
                              </p:par>
                              <p:par>
                                <p:cTn id="91" presetID="21" presetClass="entr" presetSubtype="3"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animEffect transition="in" filter="wheel(3)">
                                      <p:cBhvr>
                                        <p:cTn id="93" dur="2000"/>
                                        <p:tgtEl>
                                          <p:spTgt spid="63"/>
                                        </p:tgtEl>
                                      </p:cBhvr>
                                    </p:animEffect>
                                  </p:childTnLst>
                                </p:cTn>
                              </p:par>
                              <p:par>
                                <p:cTn id="94" presetID="21" presetClass="entr" presetSubtype="3" fill="hold" grpId="0" nodeType="with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wheel(3)">
                                      <p:cBhvr>
                                        <p:cTn id="96" dur="2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P spid="29" grpId="0" animBg="1"/>
      <p:bldP spid="31" grpId="0" animBg="1"/>
      <p:bldP spid="32" grpId="0" animBg="1"/>
      <p:bldP spid="33" grpId="0" animBg="1"/>
      <p:bldP spid="38" grpId="0" animBg="1"/>
      <p:bldP spid="39" grpId="0" animBg="1"/>
      <p:bldP spid="40" grpId="0"/>
      <p:bldP spid="41" grpId="0"/>
      <p:bldP spid="55" grpId="0"/>
      <p:bldP spid="56" grpId="0" animBg="1"/>
      <p:bldP spid="57" grpId="0" animBg="1"/>
      <p:bldP spid="58" grpId="0" animBg="1"/>
      <p:bldP spid="59" grpId="0"/>
      <p:bldP spid="60" grpId="0"/>
      <p:bldP spid="61" grpId="0"/>
      <p:bldP spid="62" grpId="0" animBg="1"/>
      <p:bldP spid="63" grpId="0" animBg="1"/>
      <p:bldP spid="6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4409" y="1691211"/>
            <a:ext cx="12187591" cy="44819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Swing</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容器</a:t>
              </a: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27" name="内容占位符 2">
            <a:extLst>
              <a:ext uri="{FF2B5EF4-FFF2-40B4-BE49-F238E27FC236}">
                <a16:creationId xmlns:a16="http://schemas.microsoft.com/office/drawing/2014/main" id="{17B7DD42-9F17-4810-928E-96516775AF0E}"/>
              </a:ext>
            </a:extLst>
          </p:cNvPr>
          <p:cNvSpPr txBox="1">
            <a:spLocks/>
          </p:cNvSpPr>
          <p:nvPr/>
        </p:nvSpPr>
        <p:spPr>
          <a:xfrm>
            <a:off x="534687" y="1676805"/>
            <a:ext cx="7694419" cy="4723307"/>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pPr indent="177764"/>
            <a:r>
              <a:rPr lang="zh-CN" altLang="en-US" sz="2400" b="1" dirty="0">
                <a:latin typeface="仿宋" panose="02010609060101010101" pitchFamily="49" charset="-122"/>
                <a:ea typeface="仿宋" panose="02010609060101010101" pitchFamily="49" charset="-122"/>
              </a:rPr>
              <a:t>顶层容器：</a:t>
            </a:r>
          </a:p>
          <a:p>
            <a:r>
              <a:rPr lang="en-US" altLang="zh-CN" sz="2400" b="1" dirty="0" err="1">
                <a:latin typeface="仿宋" panose="02010609060101010101" pitchFamily="49" charset="-122"/>
                <a:ea typeface="仿宋" panose="02010609060101010101" pitchFamily="49" charset="-122"/>
              </a:rPr>
              <a:t>Jframe</a:t>
            </a:r>
            <a:r>
              <a:rPr lang="zh-CN" altLang="en-US" sz="2400" b="1" dirty="0">
                <a:latin typeface="仿宋" panose="02010609060101010101" pitchFamily="49" charset="-122"/>
                <a:ea typeface="仿宋" panose="02010609060101010101" pitchFamily="49" charset="-122"/>
              </a:rPr>
              <a:t>：</a:t>
            </a:r>
          </a:p>
          <a:p>
            <a:r>
              <a:rPr lang="zh-CN" altLang="en-US" sz="2400" b="1" dirty="0">
                <a:latin typeface="仿宋" panose="02010609060101010101" pitchFamily="49" charset="-122"/>
                <a:ea typeface="仿宋" panose="02010609060101010101" pitchFamily="49" charset="-122"/>
              </a:rPr>
              <a:t>	使用最多的顶层窗口；</a:t>
            </a:r>
          </a:p>
          <a:p>
            <a:r>
              <a:rPr lang="en-US" altLang="zh-CN" sz="2400" b="1" dirty="0" err="1">
                <a:latin typeface="仿宋" panose="02010609060101010101" pitchFamily="49" charset="-122"/>
                <a:ea typeface="仿宋" panose="02010609060101010101" pitchFamily="49" charset="-122"/>
              </a:rPr>
              <a:t>Jdialog</a:t>
            </a:r>
            <a:r>
              <a:rPr lang="zh-CN" altLang="en-US" sz="2400" b="1" dirty="0">
                <a:latin typeface="仿宋" panose="02010609060101010101" pitchFamily="49" charset="-122"/>
                <a:ea typeface="仿宋" panose="02010609060101010101" pitchFamily="49" charset="-122"/>
              </a:rPr>
              <a:t>：</a:t>
            </a:r>
          </a:p>
          <a:p>
            <a:r>
              <a:rPr lang="zh-CN" altLang="en-US" sz="2400" b="1" dirty="0">
                <a:latin typeface="仿宋" panose="02010609060101010101" pitchFamily="49" charset="-122"/>
                <a:ea typeface="仿宋" panose="02010609060101010101" pitchFamily="49" charset="-122"/>
              </a:rPr>
              <a:t>	用于创建对话框窗口；</a:t>
            </a:r>
          </a:p>
          <a:p>
            <a:r>
              <a:rPr lang="en-US" altLang="zh-CN" sz="2400" b="1" dirty="0" err="1">
                <a:latin typeface="仿宋" panose="02010609060101010101" pitchFamily="49" charset="-122"/>
                <a:ea typeface="仿宋" panose="02010609060101010101" pitchFamily="49" charset="-122"/>
              </a:rPr>
              <a:t>Japplet</a:t>
            </a:r>
            <a:r>
              <a:rPr lang="zh-CN" altLang="en-US" sz="2400" b="1" dirty="0">
                <a:latin typeface="仿宋" panose="02010609060101010101" pitchFamily="49" charset="-122"/>
                <a:ea typeface="仿宋" panose="02010609060101010101" pitchFamily="49" charset="-122"/>
              </a:rPr>
              <a:t>：</a:t>
            </a:r>
          </a:p>
          <a:p>
            <a:r>
              <a:rPr lang="zh-CN" altLang="en-US" sz="2400" b="1" dirty="0">
                <a:latin typeface="仿宋" panose="02010609060101010101" pitchFamily="49" charset="-122"/>
                <a:ea typeface="仿宋" panose="02010609060101010101" pitchFamily="49" charset="-122"/>
              </a:rPr>
              <a:t>	是</a:t>
            </a:r>
            <a:r>
              <a:rPr lang="en-US" altLang="zh-CN" sz="2400" b="1" dirty="0">
                <a:latin typeface="仿宋" panose="02010609060101010101" pitchFamily="49" charset="-122"/>
                <a:ea typeface="仿宋" panose="02010609060101010101" pitchFamily="49" charset="-122"/>
              </a:rPr>
              <a:t>Applet</a:t>
            </a:r>
            <a:r>
              <a:rPr lang="zh-CN" altLang="en-US" sz="2400" b="1" dirty="0">
                <a:latin typeface="仿宋" panose="02010609060101010101" pitchFamily="49" charset="-122"/>
                <a:ea typeface="仿宋" panose="02010609060101010101" pitchFamily="49" charset="-122"/>
              </a:rPr>
              <a:t>的子类，用于</a:t>
            </a:r>
            <a:r>
              <a:rPr lang="en-US" altLang="zh-CN" sz="2400" b="1" dirty="0">
                <a:latin typeface="仿宋" panose="02010609060101010101" pitchFamily="49" charset="-122"/>
                <a:ea typeface="仿宋" panose="02010609060101010101" pitchFamily="49" charset="-122"/>
              </a:rPr>
              <a:t>Java</a:t>
            </a:r>
            <a:r>
              <a:rPr lang="zh-CN" altLang="en-US" sz="2400" b="1" dirty="0">
                <a:latin typeface="仿宋" panose="02010609060101010101" pitchFamily="49" charset="-122"/>
                <a:ea typeface="仿宋" panose="02010609060101010101" pitchFamily="49" charset="-122"/>
              </a:rPr>
              <a:t>小应用程序；</a:t>
            </a:r>
          </a:p>
          <a:p>
            <a:r>
              <a:rPr lang="en-US" altLang="zh-CN" sz="2400" b="1" dirty="0" err="1">
                <a:latin typeface="仿宋" panose="02010609060101010101" pitchFamily="49" charset="-122"/>
                <a:ea typeface="仿宋" panose="02010609060101010101" pitchFamily="49" charset="-122"/>
              </a:rPr>
              <a:t>Jwindow</a:t>
            </a:r>
            <a:r>
              <a:rPr lang="zh-CN" altLang="en-US" sz="2400" b="1" dirty="0">
                <a:latin typeface="仿宋" panose="02010609060101010101" pitchFamily="49" charset="-122"/>
                <a:ea typeface="仿宋" panose="02010609060101010101" pitchFamily="49" charset="-122"/>
              </a:rPr>
              <a:t>：</a:t>
            </a:r>
          </a:p>
          <a:p>
            <a:r>
              <a:rPr lang="zh-CN" altLang="en-US" sz="2400" b="1" dirty="0">
                <a:latin typeface="仿宋" panose="02010609060101010101" pitchFamily="49" charset="-122"/>
                <a:ea typeface="仿宋" panose="02010609060101010101" pitchFamily="49" charset="-122"/>
              </a:rPr>
              <a:t>	与</a:t>
            </a:r>
            <a:r>
              <a:rPr lang="en-US" altLang="zh-CN" sz="2400" b="1" dirty="0" err="1">
                <a:latin typeface="仿宋" panose="02010609060101010101" pitchFamily="49" charset="-122"/>
                <a:ea typeface="仿宋" panose="02010609060101010101" pitchFamily="49" charset="-122"/>
              </a:rPr>
              <a:t>JFrame</a:t>
            </a:r>
            <a:r>
              <a:rPr lang="zh-CN" altLang="en-US" sz="2400" b="1" dirty="0">
                <a:latin typeface="仿宋" panose="02010609060101010101" pitchFamily="49" charset="-122"/>
                <a:ea typeface="仿宋" panose="02010609060101010101" pitchFamily="49" charset="-122"/>
              </a:rPr>
              <a:t>类似，但没有标题栏和窗口管理按钮。</a:t>
            </a:r>
          </a:p>
        </p:txBody>
      </p:sp>
      <p:grpSp>
        <p:nvGrpSpPr>
          <p:cNvPr id="29" name="组合 28">
            <a:extLst>
              <a:ext uri="{FF2B5EF4-FFF2-40B4-BE49-F238E27FC236}">
                <a16:creationId xmlns:a16="http://schemas.microsoft.com/office/drawing/2014/main" id="{F74FE522-BD4E-453F-AE8E-F25292279188}"/>
              </a:ext>
            </a:extLst>
          </p:cNvPr>
          <p:cNvGrpSpPr/>
          <p:nvPr/>
        </p:nvGrpSpPr>
        <p:grpSpPr>
          <a:xfrm>
            <a:off x="8646287" y="2480420"/>
            <a:ext cx="3151612" cy="2830926"/>
            <a:chOff x="10076125" y="293679"/>
            <a:chExt cx="1722147" cy="1546913"/>
          </a:xfrm>
        </p:grpSpPr>
        <p:sp>
          <p:nvSpPr>
            <p:cNvPr id="30" name="Freeform 176">
              <a:extLst>
                <a:ext uri="{FF2B5EF4-FFF2-40B4-BE49-F238E27FC236}">
                  <a16:creationId xmlns:a16="http://schemas.microsoft.com/office/drawing/2014/main" id="{2242E55C-F792-41BB-A0AB-726C29CE78AF}"/>
                </a:ext>
              </a:extLst>
            </p:cNvPr>
            <p:cNvSpPr>
              <a:spLocks noEditPoints="1"/>
            </p:cNvSpPr>
            <p:nvPr/>
          </p:nvSpPr>
          <p:spPr bwMode="auto">
            <a:xfrm>
              <a:off x="10363150" y="468917"/>
              <a:ext cx="1259888" cy="1262908"/>
            </a:xfrm>
            <a:custGeom>
              <a:avLst/>
              <a:gdLst>
                <a:gd name="T0" fmla="*/ 215 w 454"/>
                <a:gd name="T1" fmla="*/ 455 h 455"/>
                <a:gd name="T2" fmla="*/ 252 w 454"/>
                <a:gd name="T3" fmla="*/ 453 h 455"/>
                <a:gd name="T4" fmla="*/ 191 w 454"/>
                <a:gd name="T5" fmla="*/ 452 h 455"/>
                <a:gd name="T6" fmla="*/ 274 w 454"/>
                <a:gd name="T7" fmla="*/ 448 h 455"/>
                <a:gd name="T8" fmla="*/ 155 w 454"/>
                <a:gd name="T9" fmla="*/ 443 h 455"/>
                <a:gd name="T10" fmla="*/ 299 w 454"/>
                <a:gd name="T11" fmla="*/ 440 h 455"/>
                <a:gd name="T12" fmla="*/ 132 w 454"/>
                <a:gd name="T13" fmla="*/ 434 h 455"/>
                <a:gd name="T14" fmla="*/ 321 w 454"/>
                <a:gd name="T15" fmla="*/ 431 h 455"/>
                <a:gd name="T16" fmla="*/ 111 w 454"/>
                <a:gd name="T17" fmla="*/ 423 h 455"/>
                <a:gd name="T18" fmla="*/ 343 w 454"/>
                <a:gd name="T19" fmla="*/ 419 h 455"/>
                <a:gd name="T20" fmla="*/ 90 w 454"/>
                <a:gd name="T21" fmla="*/ 407 h 455"/>
                <a:gd name="T22" fmla="*/ 372 w 454"/>
                <a:gd name="T23" fmla="*/ 398 h 455"/>
                <a:gd name="T24" fmla="*/ 71 w 454"/>
                <a:gd name="T25" fmla="*/ 391 h 455"/>
                <a:gd name="T26" fmla="*/ 390 w 454"/>
                <a:gd name="T27" fmla="*/ 381 h 455"/>
                <a:gd name="T28" fmla="*/ 55 w 454"/>
                <a:gd name="T29" fmla="*/ 373 h 455"/>
                <a:gd name="T30" fmla="*/ 405 w 454"/>
                <a:gd name="T31" fmla="*/ 363 h 455"/>
                <a:gd name="T32" fmla="*/ 40 w 454"/>
                <a:gd name="T33" fmla="*/ 354 h 455"/>
                <a:gd name="T34" fmla="*/ 419 w 454"/>
                <a:gd name="T35" fmla="*/ 343 h 455"/>
                <a:gd name="T36" fmla="*/ 27 w 454"/>
                <a:gd name="T37" fmla="*/ 333 h 455"/>
                <a:gd name="T38" fmla="*/ 430 w 454"/>
                <a:gd name="T39" fmla="*/ 321 h 455"/>
                <a:gd name="T40" fmla="*/ 17 w 454"/>
                <a:gd name="T41" fmla="*/ 311 h 455"/>
                <a:gd name="T42" fmla="*/ 441 w 454"/>
                <a:gd name="T43" fmla="*/ 298 h 455"/>
                <a:gd name="T44" fmla="*/ 12 w 454"/>
                <a:gd name="T45" fmla="*/ 289 h 455"/>
                <a:gd name="T46" fmla="*/ 449 w 454"/>
                <a:gd name="T47" fmla="*/ 276 h 455"/>
                <a:gd name="T48" fmla="*/ 9 w 454"/>
                <a:gd name="T49" fmla="*/ 277 h 455"/>
                <a:gd name="T50" fmla="*/ 451 w 454"/>
                <a:gd name="T51" fmla="*/ 264 h 455"/>
                <a:gd name="T52" fmla="*/ 3 w 454"/>
                <a:gd name="T53" fmla="*/ 255 h 455"/>
                <a:gd name="T54" fmla="*/ 454 w 454"/>
                <a:gd name="T55" fmla="*/ 228 h 455"/>
                <a:gd name="T56" fmla="*/ 3 w 454"/>
                <a:gd name="T57" fmla="*/ 217 h 455"/>
                <a:gd name="T58" fmla="*/ 452 w 454"/>
                <a:gd name="T59" fmla="*/ 200 h 455"/>
                <a:gd name="T60" fmla="*/ 6 w 454"/>
                <a:gd name="T61" fmla="*/ 193 h 455"/>
                <a:gd name="T62" fmla="*/ 451 w 454"/>
                <a:gd name="T63" fmla="*/ 187 h 455"/>
                <a:gd name="T64" fmla="*/ 8 w 454"/>
                <a:gd name="T65" fmla="*/ 181 h 455"/>
                <a:gd name="T66" fmla="*/ 444 w 454"/>
                <a:gd name="T67" fmla="*/ 166 h 455"/>
                <a:gd name="T68" fmla="*/ 14 w 454"/>
                <a:gd name="T69" fmla="*/ 158 h 455"/>
                <a:gd name="T70" fmla="*/ 436 w 454"/>
                <a:gd name="T71" fmla="*/ 143 h 455"/>
                <a:gd name="T72" fmla="*/ 23 w 454"/>
                <a:gd name="T73" fmla="*/ 135 h 455"/>
                <a:gd name="T74" fmla="*/ 425 w 454"/>
                <a:gd name="T75" fmla="*/ 121 h 455"/>
                <a:gd name="T76" fmla="*/ 33 w 454"/>
                <a:gd name="T77" fmla="*/ 115 h 455"/>
                <a:gd name="T78" fmla="*/ 412 w 454"/>
                <a:gd name="T79" fmla="*/ 100 h 455"/>
                <a:gd name="T80" fmla="*/ 46 w 454"/>
                <a:gd name="T81" fmla="*/ 94 h 455"/>
                <a:gd name="T82" fmla="*/ 397 w 454"/>
                <a:gd name="T83" fmla="*/ 81 h 455"/>
                <a:gd name="T84" fmla="*/ 62 w 454"/>
                <a:gd name="T85" fmla="*/ 76 h 455"/>
                <a:gd name="T86" fmla="*/ 380 w 454"/>
                <a:gd name="T87" fmla="*/ 64 h 455"/>
                <a:gd name="T88" fmla="*/ 79 w 454"/>
                <a:gd name="T89" fmla="*/ 59 h 455"/>
                <a:gd name="T90" fmla="*/ 361 w 454"/>
                <a:gd name="T91" fmla="*/ 48 h 455"/>
                <a:gd name="T92" fmla="*/ 98 w 454"/>
                <a:gd name="T93" fmla="*/ 44 h 455"/>
                <a:gd name="T94" fmla="*/ 341 w 454"/>
                <a:gd name="T95" fmla="*/ 35 h 455"/>
                <a:gd name="T96" fmla="*/ 119 w 454"/>
                <a:gd name="T97" fmla="*/ 31 h 455"/>
                <a:gd name="T98" fmla="*/ 319 w 454"/>
                <a:gd name="T99" fmla="*/ 23 h 455"/>
                <a:gd name="T100" fmla="*/ 141 w 454"/>
                <a:gd name="T101" fmla="*/ 21 h 455"/>
                <a:gd name="T102" fmla="*/ 296 w 454"/>
                <a:gd name="T103" fmla="*/ 15 h 455"/>
                <a:gd name="T104" fmla="*/ 164 w 454"/>
                <a:gd name="T105" fmla="*/ 13 h 455"/>
                <a:gd name="T106" fmla="*/ 273 w 454"/>
                <a:gd name="T107" fmla="*/ 8 h 455"/>
                <a:gd name="T108" fmla="*/ 249 w 454"/>
                <a:gd name="T109" fmla="*/ 5 h 455"/>
                <a:gd name="T110" fmla="*/ 212 w 454"/>
                <a:gd name="T111" fmla="*/ 4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4" h="455">
                  <a:moveTo>
                    <a:pt x="228" y="455"/>
                  </a:moveTo>
                  <a:cubicBezTo>
                    <a:pt x="227" y="455"/>
                    <a:pt x="226" y="454"/>
                    <a:pt x="226" y="453"/>
                  </a:cubicBezTo>
                  <a:cubicBezTo>
                    <a:pt x="226" y="452"/>
                    <a:pt x="227" y="451"/>
                    <a:pt x="228" y="451"/>
                  </a:cubicBezTo>
                  <a:cubicBezTo>
                    <a:pt x="232" y="451"/>
                    <a:pt x="236" y="451"/>
                    <a:pt x="240" y="451"/>
                  </a:cubicBezTo>
                  <a:cubicBezTo>
                    <a:pt x="241" y="451"/>
                    <a:pt x="242" y="452"/>
                    <a:pt x="242" y="453"/>
                  </a:cubicBezTo>
                  <a:cubicBezTo>
                    <a:pt x="242" y="454"/>
                    <a:pt x="241" y="454"/>
                    <a:pt x="240" y="455"/>
                  </a:cubicBezTo>
                  <a:cubicBezTo>
                    <a:pt x="236" y="455"/>
                    <a:pt x="232" y="455"/>
                    <a:pt x="228" y="455"/>
                  </a:cubicBezTo>
                  <a:close/>
                  <a:moveTo>
                    <a:pt x="215" y="455"/>
                  </a:moveTo>
                  <a:cubicBezTo>
                    <a:pt x="215" y="455"/>
                    <a:pt x="215" y="455"/>
                    <a:pt x="215" y="455"/>
                  </a:cubicBezTo>
                  <a:cubicBezTo>
                    <a:pt x="211" y="454"/>
                    <a:pt x="207" y="454"/>
                    <a:pt x="203" y="454"/>
                  </a:cubicBezTo>
                  <a:cubicBezTo>
                    <a:pt x="202" y="454"/>
                    <a:pt x="202" y="453"/>
                    <a:pt x="202" y="452"/>
                  </a:cubicBezTo>
                  <a:cubicBezTo>
                    <a:pt x="202" y="451"/>
                    <a:pt x="203" y="450"/>
                    <a:pt x="204" y="450"/>
                  </a:cubicBezTo>
                  <a:cubicBezTo>
                    <a:pt x="208" y="451"/>
                    <a:pt x="212" y="451"/>
                    <a:pt x="216" y="451"/>
                  </a:cubicBezTo>
                  <a:cubicBezTo>
                    <a:pt x="217" y="451"/>
                    <a:pt x="217" y="452"/>
                    <a:pt x="217" y="453"/>
                  </a:cubicBezTo>
                  <a:cubicBezTo>
                    <a:pt x="217" y="454"/>
                    <a:pt x="216" y="455"/>
                    <a:pt x="215" y="455"/>
                  </a:cubicBezTo>
                  <a:close/>
                  <a:moveTo>
                    <a:pt x="252" y="453"/>
                  </a:moveTo>
                  <a:cubicBezTo>
                    <a:pt x="251" y="453"/>
                    <a:pt x="250" y="453"/>
                    <a:pt x="250" y="452"/>
                  </a:cubicBezTo>
                  <a:cubicBezTo>
                    <a:pt x="250" y="451"/>
                    <a:pt x="251" y="450"/>
                    <a:pt x="252" y="450"/>
                  </a:cubicBezTo>
                  <a:cubicBezTo>
                    <a:pt x="256" y="450"/>
                    <a:pt x="260" y="449"/>
                    <a:pt x="264" y="448"/>
                  </a:cubicBezTo>
                  <a:cubicBezTo>
                    <a:pt x="265" y="448"/>
                    <a:pt x="266" y="449"/>
                    <a:pt x="266" y="450"/>
                  </a:cubicBezTo>
                  <a:cubicBezTo>
                    <a:pt x="266" y="451"/>
                    <a:pt x="265" y="452"/>
                    <a:pt x="264" y="452"/>
                  </a:cubicBezTo>
                  <a:cubicBezTo>
                    <a:pt x="260" y="452"/>
                    <a:pt x="256" y="453"/>
                    <a:pt x="252" y="453"/>
                  </a:cubicBezTo>
                  <a:close/>
                  <a:moveTo>
                    <a:pt x="191" y="452"/>
                  </a:moveTo>
                  <a:cubicBezTo>
                    <a:pt x="191" y="452"/>
                    <a:pt x="191" y="452"/>
                    <a:pt x="191" y="452"/>
                  </a:cubicBezTo>
                  <a:cubicBezTo>
                    <a:pt x="187" y="451"/>
                    <a:pt x="183" y="451"/>
                    <a:pt x="179" y="450"/>
                  </a:cubicBezTo>
                  <a:cubicBezTo>
                    <a:pt x="178" y="450"/>
                    <a:pt x="177" y="449"/>
                    <a:pt x="178" y="448"/>
                  </a:cubicBezTo>
                  <a:cubicBezTo>
                    <a:pt x="178" y="447"/>
                    <a:pt x="179" y="446"/>
                    <a:pt x="180" y="446"/>
                  </a:cubicBezTo>
                  <a:cubicBezTo>
                    <a:pt x="184" y="447"/>
                    <a:pt x="188" y="448"/>
                    <a:pt x="192" y="449"/>
                  </a:cubicBezTo>
                  <a:cubicBezTo>
                    <a:pt x="192" y="449"/>
                    <a:pt x="193" y="450"/>
                    <a:pt x="193" y="451"/>
                  </a:cubicBezTo>
                  <a:cubicBezTo>
                    <a:pt x="193" y="451"/>
                    <a:pt x="192" y="452"/>
                    <a:pt x="191" y="452"/>
                  </a:cubicBezTo>
                  <a:close/>
                  <a:moveTo>
                    <a:pt x="276" y="449"/>
                  </a:moveTo>
                  <a:cubicBezTo>
                    <a:pt x="275" y="449"/>
                    <a:pt x="275" y="449"/>
                    <a:pt x="274" y="448"/>
                  </a:cubicBezTo>
                  <a:cubicBezTo>
                    <a:pt x="274" y="447"/>
                    <a:pt x="275" y="446"/>
                    <a:pt x="276" y="446"/>
                  </a:cubicBezTo>
                  <a:cubicBezTo>
                    <a:pt x="280" y="445"/>
                    <a:pt x="284" y="444"/>
                    <a:pt x="287" y="443"/>
                  </a:cubicBezTo>
                  <a:cubicBezTo>
                    <a:pt x="288" y="443"/>
                    <a:pt x="289" y="443"/>
                    <a:pt x="290" y="444"/>
                  </a:cubicBezTo>
                  <a:cubicBezTo>
                    <a:pt x="290" y="445"/>
                    <a:pt x="289" y="446"/>
                    <a:pt x="288" y="446"/>
                  </a:cubicBezTo>
                  <a:cubicBezTo>
                    <a:pt x="284" y="448"/>
                    <a:pt x="280" y="449"/>
                    <a:pt x="276" y="449"/>
                  </a:cubicBezTo>
                  <a:close/>
                  <a:moveTo>
                    <a:pt x="167" y="447"/>
                  </a:moveTo>
                  <a:cubicBezTo>
                    <a:pt x="167" y="447"/>
                    <a:pt x="167" y="447"/>
                    <a:pt x="167" y="447"/>
                  </a:cubicBezTo>
                  <a:cubicBezTo>
                    <a:pt x="163" y="446"/>
                    <a:pt x="159" y="445"/>
                    <a:pt x="155" y="443"/>
                  </a:cubicBezTo>
                  <a:cubicBezTo>
                    <a:pt x="154" y="443"/>
                    <a:pt x="154" y="442"/>
                    <a:pt x="154" y="441"/>
                  </a:cubicBezTo>
                  <a:cubicBezTo>
                    <a:pt x="154" y="440"/>
                    <a:pt x="155" y="440"/>
                    <a:pt x="156" y="440"/>
                  </a:cubicBezTo>
                  <a:cubicBezTo>
                    <a:pt x="160" y="441"/>
                    <a:pt x="164" y="443"/>
                    <a:pt x="168" y="444"/>
                  </a:cubicBezTo>
                  <a:cubicBezTo>
                    <a:pt x="169" y="444"/>
                    <a:pt x="169" y="445"/>
                    <a:pt x="169" y="446"/>
                  </a:cubicBezTo>
                  <a:cubicBezTo>
                    <a:pt x="169" y="446"/>
                    <a:pt x="168" y="447"/>
                    <a:pt x="167" y="447"/>
                  </a:cubicBezTo>
                  <a:close/>
                  <a:moveTo>
                    <a:pt x="299" y="443"/>
                  </a:moveTo>
                  <a:cubicBezTo>
                    <a:pt x="299" y="443"/>
                    <a:pt x="298" y="442"/>
                    <a:pt x="298" y="442"/>
                  </a:cubicBezTo>
                  <a:cubicBezTo>
                    <a:pt x="298" y="441"/>
                    <a:pt x="298" y="440"/>
                    <a:pt x="299" y="440"/>
                  </a:cubicBezTo>
                  <a:cubicBezTo>
                    <a:pt x="303" y="438"/>
                    <a:pt x="307" y="437"/>
                    <a:pt x="310" y="435"/>
                  </a:cubicBezTo>
                  <a:cubicBezTo>
                    <a:pt x="311" y="435"/>
                    <a:pt x="312" y="435"/>
                    <a:pt x="313" y="436"/>
                  </a:cubicBezTo>
                  <a:cubicBezTo>
                    <a:pt x="313" y="437"/>
                    <a:pt x="312" y="438"/>
                    <a:pt x="312" y="439"/>
                  </a:cubicBezTo>
                  <a:cubicBezTo>
                    <a:pt x="308" y="440"/>
                    <a:pt x="304" y="442"/>
                    <a:pt x="300" y="443"/>
                  </a:cubicBezTo>
                  <a:lnTo>
                    <a:pt x="299" y="443"/>
                  </a:lnTo>
                  <a:close/>
                  <a:moveTo>
                    <a:pt x="144" y="439"/>
                  </a:moveTo>
                  <a:cubicBezTo>
                    <a:pt x="144" y="439"/>
                    <a:pt x="144" y="439"/>
                    <a:pt x="144" y="439"/>
                  </a:cubicBezTo>
                  <a:cubicBezTo>
                    <a:pt x="140" y="438"/>
                    <a:pt x="136" y="436"/>
                    <a:pt x="132" y="434"/>
                  </a:cubicBezTo>
                  <a:cubicBezTo>
                    <a:pt x="131" y="434"/>
                    <a:pt x="131" y="433"/>
                    <a:pt x="131" y="432"/>
                  </a:cubicBezTo>
                  <a:cubicBezTo>
                    <a:pt x="132" y="431"/>
                    <a:pt x="133" y="431"/>
                    <a:pt x="134" y="431"/>
                  </a:cubicBezTo>
                  <a:cubicBezTo>
                    <a:pt x="137" y="433"/>
                    <a:pt x="141" y="434"/>
                    <a:pt x="145" y="436"/>
                  </a:cubicBezTo>
                  <a:cubicBezTo>
                    <a:pt x="146" y="436"/>
                    <a:pt x="146" y="437"/>
                    <a:pt x="146" y="438"/>
                  </a:cubicBezTo>
                  <a:cubicBezTo>
                    <a:pt x="146" y="439"/>
                    <a:pt x="145" y="439"/>
                    <a:pt x="144" y="439"/>
                  </a:cubicBezTo>
                  <a:close/>
                  <a:moveTo>
                    <a:pt x="322" y="434"/>
                  </a:moveTo>
                  <a:cubicBezTo>
                    <a:pt x="321" y="434"/>
                    <a:pt x="321" y="433"/>
                    <a:pt x="320" y="433"/>
                  </a:cubicBezTo>
                  <a:cubicBezTo>
                    <a:pt x="320" y="432"/>
                    <a:pt x="320" y="431"/>
                    <a:pt x="321" y="431"/>
                  </a:cubicBezTo>
                  <a:cubicBezTo>
                    <a:pt x="325" y="429"/>
                    <a:pt x="329" y="427"/>
                    <a:pt x="332" y="425"/>
                  </a:cubicBezTo>
                  <a:cubicBezTo>
                    <a:pt x="333" y="425"/>
                    <a:pt x="334" y="425"/>
                    <a:pt x="334" y="426"/>
                  </a:cubicBezTo>
                  <a:cubicBezTo>
                    <a:pt x="335" y="427"/>
                    <a:pt x="335" y="428"/>
                    <a:pt x="334" y="428"/>
                  </a:cubicBezTo>
                  <a:cubicBezTo>
                    <a:pt x="330" y="430"/>
                    <a:pt x="326" y="432"/>
                    <a:pt x="323" y="434"/>
                  </a:cubicBezTo>
                  <a:lnTo>
                    <a:pt x="322" y="434"/>
                  </a:lnTo>
                  <a:close/>
                  <a:moveTo>
                    <a:pt x="122" y="429"/>
                  </a:moveTo>
                  <a:cubicBezTo>
                    <a:pt x="121" y="429"/>
                    <a:pt x="121" y="429"/>
                    <a:pt x="121" y="429"/>
                  </a:cubicBezTo>
                  <a:cubicBezTo>
                    <a:pt x="118" y="427"/>
                    <a:pt x="114" y="425"/>
                    <a:pt x="111" y="423"/>
                  </a:cubicBezTo>
                  <a:cubicBezTo>
                    <a:pt x="110" y="422"/>
                    <a:pt x="109" y="421"/>
                    <a:pt x="110" y="421"/>
                  </a:cubicBezTo>
                  <a:cubicBezTo>
                    <a:pt x="110" y="420"/>
                    <a:pt x="112" y="419"/>
                    <a:pt x="112" y="420"/>
                  </a:cubicBezTo>
                  <a:cubicBezTo>
                    <a:pt x="116" y="422"/>
                    <a:pt x="119" y="424"/>
                    <a:pt x="123" y="426"/>
                  </a:cubicBezTo>
                  <a:cubicBezTo>
                    <a:pt x="124" y="426"/>
                    <a:pt x="124" y="427"/>
                    <a:pt x="124" y="428"/>
                  </a:cubicBezTo>
                  <a:cubicBezTo>
                    <a:pt x="123" y="429"/>
                    <a:pt x="123" y="429"/>
                    <a:pt x="122" y="429"/>
                  </a:cubicBezTo>
                  <a:close/>
                  <a:moveTo>
                    <a:pt x="344" y="422"/>
                  </a:moveTo>
                  <a:cubicBezTo>
                    <a:pt x="343" y="422"/>
                    <a:pt x="342" y="422"/>
                    <a:pt x="342" y="422"/>
                  </a:cubicBezTo>
                  <a:cubicBezTo>
                    <a:pt x="342" y="421"/>
                    <a:pt x="342" y="420"/>
                    <a:pt x="343" y="419"/>
                  </a:cubicBezTo>
                  <a:cubicBezTo>
                    <a:pt x="346" y="417"/>
                    <a:pt x="349" y="415"/>
                    <a:pt x="353" y="413"/>
                  </a:cubicBezTo>
                  <a:cubicBezTo>
                    <a:pt x="354" y="412"/>
                    <a:pt x="355" y="412"/>
                    <a:pt x="355" y="413"/>
                  </a:cubicBezTo>
                  <a:cubicBezTo>
                    <a:pt x="356" y="414"/>
                    <a:pt x="356" y="415"/>
                    <a:pt x="355" y="415"/>
                  </a:cubicBezTo>
                  <a:cubicBezTo>
                    <a:pt x="351" y="418"/>
                    <a:pt x="348" y="420"/>
                    <a:pt x="344" y="422"/>
                  </a:cubicBezTo>
                  <a:close/>
                  <a:moveTo>
                    <a:pt x="101" y="417"/>
                  </a:moveTo>
                  <a:cubicBezTo>
                    <a:pt x="100" y="416"/>
                    <a:pt x="100" y="416"/>
                    <a:pt x="100" y="416"/>
                  </a:cubicBezTo>
                  <a:cubicBezTo>
                    <a:pt x="97" y="414"/>
                    <a:pt x="93" y="412"/>
                    <a:pt x="90" y="409"/>
                  </a:cubicBezTo>
                  <a:cubicBezTo>
                    <a:pt x="89" y="409"/>
                    <a:pt x="89" y="408"/>
                    <a:pt x="90" y="407"/>
                  </a:cubicBezTo>
                  <a:cubicBezTo>
                    <a:pt x="90" y="406"/>
                    <a:pt x="92" y="406"/>
                    <a:pt x="92" y="406"/>
                  </a:cubicBezTo>
                  <a:cubicBezTo>
                    <a:pt x="95" y="409"/>
                    <a:pt x="99" y="411"/>
                    <a:pt x="102" y="413"/>
                  </a:cubicBezTo>
                  <a:cubicBezTo>
                    <a:pt x="103" y="414"/>
                    <a:pt x="103" y="415"/>
                    <a:pt x="103" y="416"/>
                  </a:cubicBezTo>
                  <a:cubicBezTo>
                    <a:pt x="102" y="416"/>
                    <a:pt x="102" y="417"/>
                    <a:pt x="101" y="417"/>
                  </a:cubicBezTo>
                  <a:close/>
                  <a:moveTo>
                    <a:pt x="364" y="409"/>
                  </a:moveTo>
                  <a:cubicBezTo>
                    <a:pt x="363" y="409"/>
                    <a:pt x="363" y="408"/>
                    <a:pt x="362" y="408"/>
                  </a:cubicBezTo>
                  <a:cubicBezTo>
                    <a:pt x="362" y="407"/>
                    <a:pt x="362" y="406"/>
                    <a:pt x="363" y="406"/>
                  </a:cubicBezTo>
                  <a:cubicBezTo>
                    <a:pt x="366" y="403"/>
                    <a:pt x="369" y="401"/>
                    <a:pt x="372" y="398"/>
                  </a:cubicBezTo>
                  <a:cubicBezTo>
                    <a:pt x="373" y="397"/>
                    <a:pt x="374" y="397"/>
                    <a:pt x="374" y="398"/>
                  </a:cubicBezTo>
                  <a:cubicBezTo>
                    <a:pt x="375" y="399"/>
                    <a:pt x="375" y="400"/>
                    <a:pt x="374" y="401"/>
                  </a:cubicBezTo>
                  <a:cubicBezTo>
                    <a:pt x="371" y="403"/>
                    <a:pt x="368" y="406"/>
                    <a:pt x="365" y="408"/>
                  </a:cubicBezTo>
                  <a:cubicBezTo>
                    <a:pt x="364" y="409"/>
                    <a:pt x="364" y="409"/>
                    <a:pt x="364" y="409"/>
                  </a:cubicBezTo>
                  <a:close/>
                  <a:moveTo>
                    <a:pt x="82" y="402"/>
                  </a:moveTo>
                  <a:cubicBezTo>
                    <a:pt x="81" y="402"/>
                    <a:pt x="81" y="402"/>
                    <a:pt x="81" y="402"/>
                  </a:cubicBezTo>
                  <a:cubicBezTo>
                    <a:pt x="77" y="399"/>
                    <a:pt x="74" y="396"/>
                    <a:pt x="71" y="393"/>
                  </a:cubicBezTo>
                  <a:cubicBezTo>
                    <a:pt x="71" y="393"/>
                    <a:pt x="71" y="392"/>
                    <a:pt x="71" y="391"/>
                  </a:cubicBezTo>
                  <a:cubicBezTo>
                    <a:pt x="72" y="390"/>
                    <a:pt x="73" y="390"/>
                    <a:pt x="74" y="391"/>
                  </a:cubicBezTo>
                  <a:cubicBezTo>
                    <a:pt x="77" y="394"/>
                    <a:pt x="80" y="396"/>
                    <a:pt x="83" y="399"/>
                  </a:cubicBezTo>
                  <a:cubicBezTo>
                    <a:pt x="84" y="400"/>
                    <a:pt x="84" y="401"/>
                    <a:pt x="83" y="401"/>
                  </a:cubicBezTo>
                  <a:cubicBezTo>
                    <a:pt x="83" y="402"/>
                    <a:pt x="82" y="402"/>
                    <a:pt x="82" y="402"/>
                  </a:cubicBezTo>
                  <a:close/>
                  <a:moveTo>
                    <a:pt x="382" y="393"/>
                  </a:moveTo>
                  <a:cubicBezTo>
                    <a:pt x="382" y="393"/>
                    <a:pt x="381" y="393"/>
                    <a:pt x="381" y="392"/>
                  </a:cubicBezTo>
                  <a:cubicBezTo>
                    <a:pt x="380" y="392"/>
                    <a:pt x="380" y="390"/>
                    <a:pt x="381" y="390"/>
                  </a:cubicBezTo>
                  <a:cubicBezTo>
                    <a:pt x="384" y="387"/>
                    <a:pt x="387" y="384"/>
                    <a:pt x="390" y="381"/>
                  </a:cubicBezTo>
                  <a:cubicBezTo>
                    <a:pt x="390" y="381"/>
                    <a:pt x="391" y="381"/>
                    <a:pt x="392" y="381"/>
                  </a:cubicBezTo>
                  <a:cubicBezTo>
                    <a:pt x="393" y="382"/>
                    <a:pt x="393" y="383"/>
                    <a:pt x="392" y="384"/>
                  </a:cubicBezTo>
                  <a:cubicBezTo>
                    <a:pt x="389" y="387"/>
                    <a:pt x="386" y="390"/>
                    <a:pt x="383" y="392"/>
                  </a:cubicBezTo>
                  <a:cubicBezTo>
                    <a:pt x="383" y="393"/>
                    <a:pt x="383" y="393"/>
                    <a:pt x="382" y="393"/>
                  </a:cubicBezTo>
                  <a:close/>
                  <a:moveTo>
                    <a:pt x="64" y="385"/>
                  </a:moveTo>
                  <a:cubicBezTo>
                    <a:pt x="63" y="385"/>
                    <a:pt x="63" y="385"/>
                    <a:pt x="63" y="385"/>
                  </a:cubicBezTo>
                  <a:cubicBezTo>
                    <a:pt x="60" y="382"/>
                    <a:pt x="57" y="379"/>
                    <a:pt x="54" y="376"/>
                  </a:cubicBezTo>
                  <a:cubicBezTo>
                    <a:pt x="54" y="375"/>
                    <a:pt x="54" y="374"/>
                    <a:pt x="55" y="373"/>
                  </a:cubicBezTo>
                  <a:cubicBezTo>
                    <a:pt x="55" y="373"/>
                    <a:pt x="56" y="373"/>
                    <a:pt x="57" y="373"/>
                  </a:cubicBezTo>
                  <a:cubicBezTo>
                    <a:pt x="60" y="376"/>
                    <a:pt x="62" y="379"/>
                    <a:pt x="65" y="382"/>
                  </a:cubicBezTo>
                  <a:cubicBezTo>
                    <a:pt x="66" y="383"/>
                    <a:pt x="66" y="384"/>
                    <a:pt x="65" y="385"/>
                  </a:cubicBezTo>
                  <a:cubicBezTo>
                    <a:pt x="65" y="385"/>
                    <a:pt x="64" y="385"/>
                    <a:pt x="64" y="385"/>
                  </a:cubicBezTo>
                  <a:close/>
                  <a:moveTo>
                    <a:pt x="399" y="375"/>
                  </a:moveTo>
                  <a:cubicBezTo>
                    <a:pt x="399" y="375"/>
                    <a:pt x="398" y="375"/>
                    <a:pt x="398" y="375"/>
                  </a:cubicBezTo>
                  <a:cubicBezTo>
                    <a:pt x="397" y="374"/>
                    <a:pt x="397" y="373"/>
                    <a:pt x="398" y="372"/>
                  </a:cubicBezTo>
                  <a:cubicBezTo>
                    <a:pt x="400" y="369"/>
                    <a:pt x="403" y="366"/>
                    <a:pt x="405" y="363"/>
                  </a:cubicBezTo>
                  <a:cubicBezTo>
                    <a:pt x="406" y="362"/>
                    <a:pt x="407" y="362"/>
                    <a:pt x="408" y="362"/>
                  </a:cubicBezTo>
                  <a:cubicBezTo>
                    <a:pt x="408" y="363"/>
                    <a:pt x="409" y="364"/>
                    <a:pt x="408" y="365"/>
                  </a:cubicBezTo>
                  <a:cubicBezTo>
                    <a:pt x="405" y="368"/>
                    <a:pt x="403" y="371"/>
                    <a:pt x="400" y="375"/>
                  </a:cubicBezTo>
                  <a:cubicBezTo>
                    <a:pt x="400" y="375"/>
                    <a:pt x="399" y="375"/>
                    <a:pt x="399" y="375"/>
                  </a:cubicBezTo>
                  <a:close/>
                  <a:moveTo>
                    <a:pt x="48" y="367"/>
                  </a:moveTo>
                  <a:cubicBezTo>
                    <a:pt x="48" y="367"/>
                    <a:pt x="47" y="367"/>
                    <a:pt x="47" y="366"/>
                  </a:cubicBezTo>
                  <a:cubicBezTo>
                    <a:pt x="44" y="363"/>
                    <a:pt x="42" y="360"/>
                    <a:pt x="39" y="356"/>
                  </a:cubicBezTo>
                  <a:cubicBezTo>
                    <a:pt x="39" y="355"/>
                    <a:pt x="39" y="354"/>
                    <a:pt x="40" y="354"/>
                  </a:cubicBezTo>
                  <a:cubicBezTo>
                    <a:pt x="41" y="353"/>
                    <a:pt x="42" y="353"/>
                    <a:pt x="42" y="354"/>
                  </a:cubicBezTo>
                  <a:cubicBezTo>
                    <a:pt x="45" y="358"/>
                    <a:pt x="47" y="361"/>
                    <a:pt x="49" y="364"/>
                  </a:cubicBezTo>
                  <a:cubicBezTo>
                    <a:pt x="50" y="365"/>
                    <a:pt x="50" y="366"/>
                    <a:pt x="49" y="366"/>
                  </a:cubicBezTo>
                  <a:cubicBezTo>
                    <a:pt x="49" y="367"/>
                    <a:pt x="48" y="367"/>
                    <a:pt x="48" y="367"/>
                  </a:cubicBezTo>
                  <a:close/>
                  <a:moveTo>
                    <a:pt x="414" y="356"/>
                  </a:moveTo>
                  <a:cubicBezTo>
                    <a:pt x="413" y="355"/>
                    <a:pt x="413" y="355"/>
                    <a:pt x="413" y="355"/>
                  </a:cubicBezTo>
                  <a:cubicBezTo>
                    <a:pt x="412" y="355"/>
                    <a:pt x="412" y="354"/>
                    <a:pt x="412" y="353"/>
                  </a:cubicBezTo>
                  <a:cubicBezTo>
                    <a:pt x="414" y="350"/>
                    <a:pt x="417" y="346"/>
                    <a:pt x="419" y="343"/>
                  </a:cubicBezTo>
                  <a:cubicBezTo>
                    <a:pt x="419" y="342"/>
                    <a:pt x="420" y="342"/>
                    <a:pt x="421" y="342"/>
                  </a:cubicBezTo>
                  <a:cubicBezTo>
                    <a:pt x="422" y="343"/>
                    <a:pt x="422" y="344"/>
                    <a:pt x="422" y="345"/>
                  </a:cubicBezTo>
                  <a:cubicBezTo>
                    <a:pt x="420" y="348"/>
                    <a:pt x="417" y="352"/>
                    <a:pt x="415" y="355"/>
                  </a:cubicBezTo>
                  <a:cubicBezTo>
                    <a:pt x="415" y="355"/>
                    <a:pt x="414" y="356"/>
                    <a:pt x="414" y="356"/>
                  </a:cubicBezTo>
                  <a:close/>
                  <a:moveTo>
                    <a:pt x="34" y="347"/>
                  </a:moveTo>
                  <a:cubicBezTo>
                    <a:pt x="34" y="347"/>
                    <a:pt x="33" y="346"/>
                    <a:pt x="33" y="346"/>
                  </a:cubicBezTo>
                  <a:cubicBezTo>
                    <a:pt x="31" y="342"/>
                    <a:pt x="29" y="339"/>
                    <a:pt x="27" y="335"/>
                  </a:cubicBezTo>
                  <a:cubicBezTo>
                    <a:pt x="26" y="334"/>
                    <a:pt x="26" y="333"/>
                    <a:pt x="27" y="333"/>
                  </a:cubicBezTo>
                  <a:cubicBezTo>
                    <a:pt x="28" y="333"/>
                    <a:pt x="29" y="333"/>
                    <a:pt x="30" y="334"/>
                  </a:cubicBezTo>
                  <a:cubicBezTo>
                    <a:pt x="32" y="337"/>
                    <a:pt x="34" y="341"/>
                    <a:pt x="36" y="344"/>
                  </a:cubicBezTo>
                  <a:cubicBezTo>
                    <a:pt x="36" y="345"/>
                    <a:pt x="36" y="346"/>
                    <a:pt x="35" y="347"/>
                  </a:cubicBezTo>
                  <a:lnTo>
                    <a:pt x="34" y="347"/>
                  </a:lnTo>
                  <a:close/>
                  <a:moveTo>
                    <a:pt x="426" y="335"/>
                  </a:moveTo>
                  <a:cubicBezTo>
                    <a:pt x="425" y="335"/>
                    <a:pt x="425" y="335"/>
                    <a:pt x="425" y="335"/>
                  </a:cubicBezTo>
                  <a:cubicBezTo>
                    <a:pt x="425" y="334"/>
                    <a:pt x="424" y="333"/>
                    <a:pt x="425" y="332"/>
                  </a:cubicBezTo>
                  <a:cubicBezTo>
                    <a:pt x="427" y="329"/>
                    <a:pt x="428" y="325"/>
                    <a:pt x="430" y="321"/>
                  </a:cubicBezTo>
                  <a:cubicBezTo>
                    <a:pt x="430" y="321"/>
                    <a:pt x="431" y="320"/>
                    <a:pt x="432" y="321"/>
                  </a:cubicBezTo>
                  <a:cubicBezTo>
                    <a:pt x="433" y="321"/>
                    <a:pt x="434" y="322"/>
                    <a:pt x="433" y="323"/>
                  </a:cubicBezTo>
                  <a:cubicBezTo>
                    <a:pt x="432" y="327"/>
                    <a:pt x="430" y="330"/>
                    <a:pt x="428" y="334"/>
                  </a:cubicBezTo>
                  <a:cubicBezTo>
                    <a:pt x="427" y="334"/>
                    <a:pt x="427" y="335"/>
                    <a:pt x="426" y="335"/>
                  </a:cubicBezTo>
                  <a:close/>
                  <a:moveTo>
                    <a:pt x="23" y="325"/>
                  </a:moveTo>
                  <a:cubicBezTo>
                    <a:pt x="22" y="325"/>
                    <a:pt x="21" y="325"/>
                    <a:pt x="21" y="324"/>
                  </a:cubicBezTo>
                  <a:cubicBezTo>
                    <a:pt x="19" y="321"/>
                    <a:pt x="18" y="317"/>
                    <a:pt x="16" y="313"/>
                  </a:cubicBezTo>
                  <a:cubicBezTo>
                    <a:pt x="16" y="312"/>
                    <a:pt x="16" y="311"/>
                    <a:pt x="17" y="311"/>
                  </a:cubicBezTo>
                  <a:cubicBezTo>
                    <a:pt x="18" y="311"/>
                    <a:pt x="19" y="311"/>
                    <a:pt x="19" y="312"/>
                  </a:cubicBezTo>
                  <a:cubicBezTo>
                    <a:pt x="21" y="316"/>
                    <a:pt x="23" y="319"/>
                    <a:pt x="24" y="323"/>
                  </a:cubicBezTo>
                  <a:cubicBezTo>
                    <a:pt x="25" y="324"/>
                    <a:pt x="24" y="325"/>
                    <a:pt x="23" y="325"/>
                  </a:cubicBezTo>
                  <a:close/>
                  <a:moveTo>
                    <a:pt x="436" y="313"/>
                  </a:moveTo>
                  <a:cubicBezTo>
                    <a:pt x="436" y="313"/>
                    <a:pt x="436" y="313"/>
                    <a:pt x="436" y="313"/>
                  </a:cubicBezTo>
                  <a:cubicBezTo>
                    <a:pt x="435" y="312"/>
                    <a:pt x="434" y="311"/>
                    <a:pt x="435" y="310"/>
                  </a:cubicBezTo>
                  <a:cubicBezTo>
                    <a:pt x="436" y="307"/>
                    <a:pt x="438" y="303"/>
                    <a:pt x="439" y="299"/>
                  </a:cubicBezTo>
                  <a:cubicBezTo>
                    <a:pt x="439" y="298"/>
                    <a:pt x="440" y="297"/>
                    <a:pt x="441" y="298"/>
                  </a:cubicBezTo>
                  <a:cubicBezTo>
                    <a:pt x="442" y="298"/>
                    <a:pt x="443" y="299"/>
                    <a:pt x="442" y="300"/>
                  </a:cubicBezTo>
                  <a:cubicBezTo>
                    <a:pt x="441" y="304"/>
                    <a:pt x="440" y="308"/>
                    <a:pt x="438" y="312"/>
                  </a:cubicBezTo>
                  <a:cubicBezTo>
                    <a:pt x="438" y="312"/>
                    <a:pt x="437" y="313"/>
                    <a:pt x="436" y="313"/>
                  </a:cubicBezTo>
                  <a:close/>
                  <a:moveTo>
                    <a:pt x="14" y="303"/>
                  </a:moveTo>
                  <a:cubicBezTo>
                    <a:pt x="13" y="303"/>
                    <a:pt x="12" y="302"/>
                    <a:pt x="12" y="302"/>
                  </a:cubicBezTo>
                  <a:cubicBezTo>
                    <a:pt x="11" y="298"/>
                    <a:pt x="9" y="294"/>
                    <a:pt x="8" y="290"/>
                  </a:cubicBezTo>
                  <a:cubicBezTo>
                    <a:pt x="8" y="289"/>
                    <a:pt x="8" y="288"/>
                    <a:pt x="9" y="288"/>
                  </a:cubicBezTo>
                  <a:cubicBezTo>
                    <a:pt x="10" y="288"/>
                    <a:pt x="11" y="288"/>
                    <a:pt x="12" y="289"/>
                  </a:cubicBezTo>
                  <a:cubicBezTo>
                    <a:pt x="13" y="293"/>
                    <a:pt x="14" y="297"/>
                    <a:pt x="15" y="301"/>
                  </a:cubicBezTo>
                  <a:cubicBezTo>
                    <a:pt x="15" y="301"/>
                    <a:pt x="15" y="302"/>
                    <a:pt x="14" y="303"/>
                  </a:cubicBezTo>
                  <a:close/>
                  <a:moveTo>
                    <a:pt x="444" y="290"/>
                  </a:moveTo>
                  <a:cubicBezTo>
                    <a:pt x="444" y="289"/>
                    <a:pt x="444" y="289"/>
                    <a:pt x="444" y="289"/>
                  </a:cubicBezTo>
                  <a:cubicBezTo>
                    <a:pt x="443" y="289"/>
                    <a:pt x="442" y="288"/>
                    <a:pt x="443" y="287"/>
                  </a:cubicBezTo>
                  <a:cubicBezTo>
                    <a:pt x="444" y="283"/>
                    <a:pt x="445" y="280"/>
                    <a:pt x="445" y="276"/>
                  </a:cubicBezTo>
                  <a:cubicBezTo>
                    <a:pt x="446" y="275"/>
                    <a:pt x="447" y="274"/>
                    <a:pt x="448" y="274"/>
                  </a:cubicBezTo>
                  <a:cubicBezTo>
                    <a:pt x="448" y="274"/>
                    <a:pt x="449" y="275"/>
                    <a:pt x="449" y="276"/>
                  </a:cubicBezTo>
                  <a:cubicBezTo>
                    <a:pt x="448" y="280"/>
                    <a:pt x="447" y="284"/>
                    <a:pt x="446" y="288"/>
                  </a:cubicBezTo>
                  <a:cubicBezTo>
                    <a:pt x="446" y="289"/>
                    <a:pt x="445" y="290"/>
                    <a:pt x="444" y="290"/>
                  </a:cubicBezTo>
                  <a:close/>
                  <a:moveTo>
                    <a:pt x="7" y="279"/>
                  </a:moveTo>
                  <a:cubicBezTo>
                    <a:pt x="6" y="279"/>
                    <a:pt x="5" y="279"/>
                    <a:pt x="5" y="278"/>
                  </a:cubicBezTo>
                  <a:cubicBezTo>
                    <a:pt x="4" y="274"/>
                    <a:pt x="3" y="270"/>
                    <a:pt x="3" y="266"/>
                  </a:cubicBezTo>
                  <a:cubicBezTo>
                    <a:pt x="3" y="265"/>
                    <a:pt x="3" y="264"/>
                    <a:pt x="4" y="264"/>
                  </a:cubicBezTo>
                  <a:cubicBezTo>
                    <a:pt x="5" y="264"/>
                    <a:pt x="6" y="264"/>
                    <a:pt x="6" y="265"/>
                  </a:cubicBezTo>
                  <a:cubicBezTo>
                    <a:pt x="7" y="269"/>
                    <a:pt x="8" y="273"/>
                    <a:pt x="9" y="277"/>
                  </a:cubicBezTo>
                  <a:cubicBezTo>
                    <a:pt x="9" y="278"/>
                    <a:pt x="8" y="279"/>
                    <a:pt x="7" y="279"/>
                  </a:cubicBezTo>
                  <a:close/>
                  <a:moveTo>
                    <a:pt x="449" y="266"/>
                  </a:moveTo>
                  <a:cubicBezTo>
                    <a:pt x="449" y="266"/>
                    <a:pt x="449" y="266"/>
                    <a:pt x="449" y="266"/>
                  </a:cubicBezTo>
                  <a:cubicBezTo>
                    <a:pt x="448" y="266"/>
                    <a:pt x="448" y="265"/>
                    <a:pt x="448" y="264"/>
                  </a:cubicBezTo>
                  <a:cubicBezTo>
                    <a:pt x="448" y="260"/>
                    <a:pt x="449" y="256"/>
                    <a:pt x="449" y="252"/>
                  </a:cubicBezTo>
                  <a:cubicBezTo>
                    <a:pt x="449" y="251"/>
                    <a:pt x="450" y="250"/>
                    <a:pt x="451" y="250"/>
                  </a:cubicBezTo>
                  <a:cubicBezTo>
                    <a:pt x="452" y="250"/>
                    <a:pt x="453" y="251"/>
                    <a:pt x="453" y="252"/>
                  </a:cubicBezTo>
                  <a:cubicBezTo>
                    <a:pt x="452" y="256"/>
                    <a:pt x="452" y="260"/>
                    <a:pt x="451" y="264"/>
                  </a:cubicBezTo>
                  <a:cubicBezTo>
                    <a:pt x="451" y="265"/>
                    <a:pt x="450" y="266"/>
                    <a:pt x="449" y="266"/>
                  </a:cubicBezTo>
                  <a:close/>
                  <a:moveTo>
                    <a:pt x="3" y="255"/>
                  </a:moveTo>
                  <a:cubicBezTo>
                    <a:pt x="2" y="255"/>
                    <a:pt x="1" y="255"/>
                    <a:pt x="1" y="254"/>
                  </a:cubicBezTo>
                  <a:cubicBezTo>
                    <a:pt x="1" y="250"/>
                    <a:pt x="0" y="246"/>
                    <a:pt x="0" y="242"/>
                  </a:cubicBezTo>
                  <a:cubicBezTo>
                    <a:pt x="0" y="241"/>
                    <a:pt x="1" y="240"/>
                    <a:pt x="2" y="240"/>
                  </a:cubicBezTo>
                  <a:cubicBezTo>
                    <a:pt x="2" y="240"/>
                    <a:pt x="3" y="240"/>
                    <a:pt x="3" y="241"/>
                  </a:cubicBezTo>
                  <a:cubicBezTo>
                    <a:pt x="4" y="245"/>
                    <a:pt x="4" y="249"/>
                    <a:pt x="4" y="253"/>
                  </a:cubicBezTo>
                  <a:cubicBezTo>
                    <a:pt x="5" y="254"/>
                    <a:pt x="4" y="255"/>
                    <a:pt x="3" y="255"/>
                  </a:cubicBezTo>
                  <a:close/>
                  <a:moveTo>
                    <a:pt x="452" y="242"/>
                  </a:moveTo>
                  <a:cubicBezTo>
                    <a:pt x="452" y="242"/>
                    <a:pt x="452" y="242"/>
                    <a:pt x="452" y="242"/>
                  </a:cubicBezTo>
                  <a:cubicBezTo>
                    <a:pt x="451" y="241"/>
                    <a:pt x="450" y="241"/>
                    <a:pt x="450" y="240"/>
                  </a:cubicBezTo>
                  <a:cubicBezTo>
                    <a:pt x="450" y="236"/>
                    <a:pt x="451" y="232"/>
                    <a:pt x="451" y="228"/>
                  </a:cubicBezTo>
                  <a:cubicBezTo>
                    <a:pt x="451" y="226"/>
                    <a:pt x="451" y="225"/>
                    <a:pt x="451" y="224"/>
                  </a:cubicBezTo>
                  <a:cubicBezTo>
                    <a:pt x="451" y="223"/>
                    <a:pt x="451" y="222"/>
                    <a:pt x="452" y="222"/>
                  </a:cubicBezTo>
                  <a:cubicBezTo>
                    <a:pt x="453" y="222"/>
                    <a:pt x="454" y="223"/>
                    <a:pt x="454" y="224"/>
                  </a:cubicBezTo>
                  <a:cubicBezTo>
                    <a:pt x="454" y="225"/>
                    <a:pt x="454" y="226"/>
                    <a:pt x="454" y="228"/>
                  </a:cubicBezTo>
                  <a:cubicBezTo>
                    <a:pt x="454" y="232"/>
                    <a:pt x="454" y="236"/>
                    <a:pt x="454" y="240"/>
                  </a:cubicBezTo>
                  <a:cubicBezTo>
                    <a:pt x="454" y="241"/>
                    <a:pt x="453" y="242"/>
                    <a:pt x="452" y="242"/>
                  </a:cubicBezTo>
                  <a:close/>
                  <a:moveTo>
                    <a:pt x="1" y="231"/>
                  </a:moveTo>
                  <a:cubicBezTo>
                    <a:pt x="0" y="231"/>
                    <a:pt x="0" y="230"/>
                    <a:pt x="0" y="229"/>
                  </a:cubicBezTo>
                  <a:cubicBezTo>
                    <a:pt x="0" y="228"/>
                    <a:pt x="0" y="228"/>
                    <a:pt x="0" y="228"/>
                  </a:cubicBezTo>
                  <a:cubicBezTo>
                    <a:pt x="0" y="224"/>
                    <a:pt x="0" y="221"/>
                    <a:pt x="0" y="217"/>
                  </a:cubicBezTo>
                  <a:cubicBezTo>
                    <a:pt x="0" y="216"/>
                    <a:pt x="1" y="215"/>
                    <a:pt x="2" y="215"/>
                  </a:cubicBezTo>
                  <a:cubicBezTo>
                    <a:pt x="3" y="215"/>
                    <a:pt x="3" y="216"/>
                    <a:pt x="3" y="217"/>
                  </a:cubicBezTo>
                  <a:cubicBezTo>
                    <a:pt x="3" y="221"/>
                    <a:pt x="3" y="224"/>
                    <a:pt x="3" y="228"/>
                  </a:cubicBezTo>
                  <a:cubicBezTo>
                    <a:pt x="3" y="229"/>
                    <a:pt x="3" y="229"/>
                    <a:pt x="3" y="229"/>
                  </a:cubicBezTo>
                  <a:cubicBezTo>
                    <a:pt x="3" y="230"/>
                    <a:pt x="2" y="231"/>
                    <a:pt x="1" y="231"/>
                  </a:cubicBezTo>
                  <a:close/>
                  <a:moveTo>
                    <a:pt x="452" y="214"/>
                  </a:moveTo>
                  <a:cubicBezTo>
                    <a:pt x="451" y="214"/>
                    <a:pt x="450" y="213"/>
                    <a:pt x="450" y="212"/>
                  </a:cubicBezTo>
                  <a:cubicBezTo>
                    <a:pt x="450" y="208"/>
                    <a:pt x="449" y="204"/>
                    <a:pt x="449" y="200"/>
                  </a:cubicBezTo>
                  <a:cubicBezTo>
                    <a:pt x="449" y="199"/>
                    <a:pt x="449" y="198"/>
                    <a:pt x="450" y="198"/>
                  </a:cubicBezTo>
                  <a:cubicBezTo>
                    <a:pt x="451" y="198"/>
                    <a:pt x="452" y="199"/>
                    <a:pt x="452" y="200"/>
                  </a:cubicBezTo>
                  <a:cubicBezTo>
                    <a:pt x="453" y="204"/>
                    <a:pt x="453" y="208"/>
                    <a:pt x="454" y="212"/>
                  </a:cubicBezTo>
                  <a:cubicBezTo>
                    <a:pt x="454" y="213"/>
                    <a:pt x="453" y="214"/>
                    <a:pt x="452" y="214"/>
                  </a:cubicBezTo>
                  <a:close/>
                  <a:moveTo>
                    <a:pt x="2" y="207"/>
                  </a:moveTo>
                  <a:cubicBezTo>
                    <a:pt x="2" y="207"/>
                    <a:pt x="2" y="207"/>
                    <a:pt x="2" y="207"/>
                  </a:cubicBezTo>
                  <a:cubicBezTo>
                    <a:pt x="1" y="207"/>
                    <a:pt x="1" y="206"/>
                    <a:pt x="1" y="205"/>
                  </a:cubicBezTo>
                  <a:cubicBezTo>
                    <a:pt x="1" y="201"/>
                    <a:pt x="2" y="197"/>
                    <a:pt x="2" y="193"/>
                  </a:cubicBezTo>
                  <a:cubicBezTo>
                    <a:pt x="2" y="192"/>
                    <a:pt x="3" y="191"/>
                    <a:pt x="4" y="191"/>
                  </a:cubicBezTo>
                  <a:cubicBezTo>
                    <a:pt x="5" y="191"/>
                    <a:pt x="6" y="192"/>
                    <a:pt x="6" y="193"/>
                  </a:cubicBezTo>
                  <a:cubicBezTo>
                    <a:pt x="5" y="197"/>
                    <a:pt x="5" y="201"/>
                    <a:pt x="4" y="205"/>
                  </a:cubicBezTo>
                  <a:cubicBezTo>
                    <a:pt x="4" y="206"/>
                    <a:pt x="3" y="207"/>
                    <a:pt x="2" y="207"/>
                  </a:cubicBezTo>
                  <a:close/>
                  <a:moveTo>
                    <a:pt x="449" y="190"/>
                  </a:moveTo>
                  <a:cubicBezTo>
                    <a:pt x="448" y="190"/>
                    <a:pt x="447" y="189"/>
                    <a:pt x="447" y="188"/>
                  </a:cubicBezTo>
                  <a:cubicBezTo>
                    <a:pt x="446" y="184"/>
                    <a:pt x="446" y="180"/>
                    <a:pt x="445" y="176"/>
                  </a:cubicBezTo>
                  <a:cubicBezTo>
                    <a:pt x="444" y="175"/>
                    <a:pt x="445" y="174"/>
                    <a:pt x="446" y="174"/>
                  </a:cubicBezTo>
                  <a:cubicBezTo>
                    <a:pt x="447" y="174"/>
                    <a:pt x="448" y="175"/>
                    <a:pt x="448" y="175"/>
                  </a:cubicBezTo>
                  <a:cubicBezTo>
                    <a:pt x="449" y="179"/>
                    <a:pt x="450" y="183"/>
                    <a:pt x="451" y="187"/>
                  </a:cubicBezTo>
                  <a:cubicBezTo>
                    <a:pt x="451" y="188"/>
                    <a:pt x="450" y="189"/>
                    <a:pt x="449" y="190"/>
                  </a:cubicBezTo>
                  <a:close/>
                  <a:moveTo>
                    <a:pt x="6" y="183"/>
                  </a:moveTo>
                  <a:cubicBezTo>
                    <a:pt x="6" y="183"/>
                    <a:pt x="6" y="183"/>
                    <a:pt x="6" y="183"/>
                  </a:cubicBezTo>
                  <a:cubicBezTo>
                    <a:pt x="5" y="182"/>
                    <a:pt x="4" y="181"/>
                    <a:pt x="4" y="181"/>
                  </a:cubicBezTo>
                  <a:cubicBezTo>
                    <a:pt x="5" y="177"/>
                    <a:pt x="6" y="173"/>
                    <a:pt x="7" y="169"/>
                  </a:cubicBezTo>
                  <a:cubicBezTo>
                    <a:pt x="8" y="168"/>
                    <a:pt x="8" y="167"/>
                    <a:pt x="9" y="167"/>
                  </a:cubicBezTo>
                  <a:cubicBezTo>
                    <a:pt x="10" y="168"/>
                    <a:pt x="11" y="169"/>
                    <a:pt x="11" y="170"/>
                  </a:cubicBezTo>
                  <a:cubicBezTo>
                    <a:pt x="10" y="173"/>
                    <a:pt x="9" y="177"/>
                    <a:pt x="8" y="181"/>
                  </a:cubicBezTo>
                  <a:cubicBezTo>
                    <a:pt x="8" y="182"/>
                    <a:pt x="7" y="183"/>
                    <a:pt x="6" y="183"/>
                  </a:cubicBezTo>
                  <a:close/>
                  <a:moveTo>
                    <a:pt x="443" y="166"/>
                  </a:moveTo>
                  <a:cubicBezTo>
                    <a:pt x="443" y="166"/>
                    <a:pt x="442" y="165"/>
                    <a:pt x="442" y="165"/>
                  </a:cubicBezTo>
                  <a:cubicBezTo>
                    <a:pt x="440" y="161"/>
                    <a:pt x="439" y="157"/>
                    <a:pt x="438" y="153"/>
                  </a:cubicBezTo>
                  <a:cubicBezTo>
                    <a:pt x="438" y="152"/>
                    <a:pt x="438" y="151"/>
                    <a:pt x="439" y="151"/>
                  </a:cubicBezTo>
                  <a:cubicBezTo>
                    <a:pt x="440" y="151"/>
                    <a:pt x="441" y="151"/>
                    <a:pt x="441" y="152"/>
                  </a:cubicBezTo>
                  <a:cubicBezTo>
                    <a:pt x="443" y="156"/>
                    <a:pt x="444" y="160"/>
                    <a:pt x="445" y="164"/>
                  </a:cubicBezTo>
                  <a:cubicBezTo>
                    <a:pt x="445" y="165"/>
                    <a:pt x="445" y="165"/>
                    <a:pt x="444" y="166"/>
                  </a:cubicBezTo>
                  <a:lnTo>
                    <a:pt x="443" y="166"/>
                  </a:lnTo>
                  <a:close/>
                  <a:moveTo>
                    <a:pt x="12" y="159"/>
                  </a:moveTo>
                  <a:cubicBezTo>
                    <a:pt x="12" y="159"/>
                    <a:pt x="12" y="159"/>
                    <a:pt x="12" y="159"/>
                  </a:cubicBezTo>
                  <a:cubicBezTo>
                    <a:pt x="11" y="159"/>
                    <a:pt x="10" y="158"/>
                    <a:pt x="11" y="157"/>
                  </a:cubicBezTo>
                  <a:cubicBezTo>
                    <a:pt x="12" y="153"/>
                    <a:pt x="13" y="149"/>
                    <a:pt x="15" y="145"/>
                  </a:cubicBezTo>
                  <a:cubicBezTo>
                    <a:pt x="15" y="144"/>
                    <a:pt x="16" y="144"/>
                    <a:pt x="17" y="144"/>
                  </a:cubicBezTo>
                  <a:cubicBezTo>
                    <a:pt x="18" y="145"/>
                    <a:pt x="19" y="146"/>
                    <a:pt x="18" y="147"/>
                  </a:cubicBezTo>
                  <a:cubicBezTo>
                    <a:pt x="17" y="150"/>
                    <a:pt x="15" y="154"/>
                    <a:pt x="14" y="158"/>
                  </a:cubicBezTo>
                  <a:cubicBezTo>
                    <a:pt x="14" y="159"/>
                    <a:pt x="13" y="159"/>
                    <a:pt x="12" y="159"/>
                  </a:cubicBezTo>
                  <a:close/>
                  <a:moveTo>
                    <a:pt x="435" y="143"/>
                  </a:moveTo>
                  <a:cubicBezTo>
                    <a:pt x="434" y="143"/>
                    <a:pt x="434" y="142"/>
                    <a:pt x="434" y="142"/>
                  </a:cubicBezTo>
                  <a:cubicBezTo>
                    <a:pt x="432" y="138"/>
                    <a:pt x="430" y="134"/>
                    <a:pt x="429" y="131"/>
                  </a:cubicBezTo>
                  <a:cubicBezTo>
                    <a:pt x="428" y="130"/>
                    <a:pt x="429" y="129"/>
                    <a:pt x="429" y="128"/>
                  </a:cubicBezTo>
                  <a:cubicBezTo>
                    <a:pt x="430" y="128"/>
                    <a:pt x="431" y="128"/>
                    <a:pt x="432" y="129"/>
                  </a:cubicBezTo>
                  <a:cubicBezTo>
                    <a:pt x="434" y="133"/>
                    <a:pt x="435" y="137"/>
                    <a:pt x="437" y="140"/>
                  </a:cubicBezTo>
                  <a:cubicBezTo>
                    <a:pt x="437" y="141"/>
                    <a:pt x="437" y="142"/>
                    <a:pt x="436" y="143"/>
                  </a:cubicBezTo>
                  <a:lnTo>
                    <a:pt x="435" y="143"/>
                  </a:lnTo>
                  <a:close/>
                  <a:moveTo>
                    <a:pt x="21" y="136"/>
                  </a:moveTo>
                  <a:cubicBezTo>
                    <a:pt x="21" y="136"/>
                    <a:pt x="21" y="136"/>
                    <a:pt x="21" y="136"/>
                  </a:cubicBezTo>
                  <a:cubicBezTo>
                    <a:pt x="20" y="136"/>
                    <a:pt x="19" y="135"/>
                    <a:pt x="20" y="134"/>
                  </a:cubicBezTo>
                  <a:cubicBezTo>
                    <a:pt x="21" y="130"/>
                    <a:pt x="23" y="126"/>
                    <a:pt x="25" y="123"/>
                  </a:cubicBezTo>
                  <a:cubicBezTo>
                    <a:pt x="26" y="122"/>
                    <a:pt x="27" y="122"/>
                    <a:pt x="27" y="122"/>
                  </a:cubicBezTo>
                  <a:cubicBezTo>
                    <a:pt x="28" y="123"/>
                    <a:pt x="29" y="124"/>
                    <a:pt x="28" y="124"/>
                  </a:cubicBezTo>
                  <a:cubicBezTo>
                    <a:pt x="26" y="128"/>
                    <a:pt x="25" y="132"/>
                    <a:pt x="23" y="135"/>
                  </a:cubicBezTo>
                  <a:cubicBezTo>
                    <a:pt x="23" y="136"/>
                    <a:pt x="22" y="136"/>
                    <a:pt x="21" y="136"/>
                  </a:cubicBezTo>
                  <a:close/>
                  <a:moveTo>
                    <a:pt x="425" y="121"/>
                  </a:moveTo>
                  <a:cubicBezTo>
                    <a:pt x="424" y="121"/>
                    <a:pt x="423" y="121"/>
                    <a:pt x="423" y="120"/>
                  </a:cubicBezTo>
                  <a:cubicBezTo>
                    <a:pt x="421" y="117"/>
                    <a:pt x="419" y="113"/>
                    <a:pt x="417" y="110"/>
                  </a:cubicBezTo>
                  <a:cubicBezTo>
                    <a:pt x="417" y="109"/>
                    <a:pt x="417" y="108"/>
                    <a:pt x="418" y="107"/>
                  </a:cubicBezTo>
                  <a:cubicBezTo>
                    <a:pt x="418" y="107"/>
                    <a:pt x="419" y="107"/>
                    <a:pt x="420" y="108"/>
                  </a:cubicBezTo>
                  <a:cubicBezTo>
                    <a:pt x="422" y="111"/>
                    <a:pt x="424" y="115"/>
                    <a:pt x="426" y="118"/>
                  </a:cubicBezTo>
                  <a:cubicBezTo>
                    <a:pt x="427" y="119"/>
                    <a:pt x="426" y="120"/>
                    <a:pt x="425" y="121"/>
                  </a:cubicBezTo>
                  <a:close/>
                  <a:moveTo>
                    <a:pt x="33" y="115"/>
                  </a:moveTo>
                  <a:cubicBezTo>
                    <a:pt x="32" y="114"/>
                    <a:pt x="32" y="114"/>
                    <a:pt x="32" y="114"/>
                  </a:cubicBezTo>
                  <a:cubicBezTo>
                    <a:pt x="31" y="114"/>
                    <a:pt x="31" y="113"/>
                    <a:pt x="31" y="112"/>
                  </a:cubicBezTo>
                  <a:cubicBezTo>
                    <a:pt x="33" y="109"/>
                    <a:pt x="35" y="105"/>
                    <a:pt x="38" y="102"/>
                  </a:cubicBezTo>
                  <a:cubicBezTo>
                    <a:pt x="38" y="101"/>
                    <a:pt x="39" y="101"/>
                    <a:pt x="40" y="101"/>
                  </a:cubicBezTo>
                  <a:cubicBezTo>
                    <a:pt x="41" y="102"/>
                    <a:pt x="41" y="103"/>
                    <a:pt x="40" y="104"/>
                  </a:cubicBezTo>
                  <a:cubicBezTo>
                    <a:pt x="38" y="107"/>
                    <a:pt x="36" y="110"/>
                    <a:pt x="34" y="114"/>
                  </a:cubicBezTo>
                  <a:cubicBezTo>
                    <a:pt x="34" y="114"/>
                    <a:pt x="33" y="115"/>
                    <a:pt x="33" y="115"/>
                  </a:cubicBezTo>
                  <a:close/>
                  <a:moveTo>
                    <a:pt x="412" y="100"/>
                  </a:moveTo>
                  <a:cubicBezTo>
                    <a:pt x="411" y="100"/>
                    <a:pt x="411" y="100"/>
                    <a:pt x="410" y="100"/>
                  </a:cubicBezTo>
                  <a:cubicBezTo>
                    <a:pt x="408" y="96"/>
                    <a:pt x="406" y="93"/>
                    <a:pt x="403" y="90"/>
                  </a:cubicBezTo>
                  <a:cubicBezTo>
                    <a:pt x="403" y="89"/>
                    <a:pt x="403" y="88"/>
                    <a:pt x="403" y="87"/>
                  </a:cubicBezTo>
                  <a:cubicBezTo>
                    <a:pt x="404" y="87"/>
                    <a:pt x="405" y="87"/>
                    <a:pt x="406" y="88"/>
                  </a:cubicBezTo>
                  <a:cubicBezTo>
                    <a:pt x="408" y="91"/>
                    <a:pt x="411" y="94"/>
                    <a:pt x="413" y="98"/>
                  </a:cubicBezTo>
                  <a:cubicBezTo>
                    <a:pt x="414" y="98"/>
                    <a:pt x="414" y="99"/>
                    <a:pt x="413" y="100"/>
                  </a:cubicBezTo>
                  <a:lnTo>
                    <a:pt x="412" y="100"/>
                  </a:lnTo>
                  <a:close/>
                  <a:moveTo>
                    <a:pt x="46" y="94"/>
                  </a:moveTo>
                  <a:cubicBezTo>
                    <a:pt x="46" y="94"/>
                    <a:pt x="45" y="94"/>
                    <a:pt x="45" y="94"/>
                  </a:cubicBezTo>
                  <a:cubicBezTo>
                    <a:pt x="44" y="94"/>
                    <a:pt x="44" y="92"/>
                    <a:pt x="45" y="92"/>
                  </a:cubicBezTo>
                  <a:cubicBezTo>
                    <a:pt x="47" y="88"/>
                    <a:pt x="50" y="85"/>
                    <a:pt x="52" y="82"/>
                  </a:cubicBezTo>
                  <a:cubicBezTo>
                    <a:pt x="53" y="81"/>
                    <a:pt x="54" y="81"/>
                    <a:pt x="55" y="82"/>
                  </a:cubicBezTo>
                  <a:cubicBezTo>
                    <a:pt x="55" y="82"/>
                    <a:pt x="56" y="84"/>
                    <a:pt x="55" y="84"/>
                  </a:cubicBezTo>
                  <a:cubicBezTo>
                    <a:pt x="52" y="87"/>
                    <a:pt x="50" y="91"/>
                    <a:pt x="47" y="94"/>
                  </a:cubicBezTo>
                  <a:cubicBezTo>
                    <a:pt x="47" y="94"/>
                    <a:pt x="47" y="94"/>
                    <a:pt x="46" y="94"/>
                  </a:cubicBezTo>
                  <a:close/>
                  <a:moveTo>
                    <a:pt x="397" y="81"/>
                  </a:moveTo>
                  <a:cubicBezTo>
                    <a:pt x="396" y="81"/>
                    <a:pt x="396" y="81"/>
                    <a:pt x="395" y="81"/>
                  </a:cubicBezTo>
                  <a:cubicBezTo>
                    <a:pt x="393" y="77"/>
                    <a:pt x="390" y="74"/>
                    <a:pt x="387" y="72"/>
                  </a:cubicBezTo>
                  <a:cubicBezTo>
                    <a:pt x="387" y="71"/>
                    <a:pt x="387" y="70"/>
                    <a:pt x="387" y="69"/>
                  </a:cubicBezTo>
                  <a:cubicBezTo>
                    <a:pt x="388" y="68"/>
                    <a:pt x="389" y="68"/>
                    <a:pt x="390" y="69"/>
                  </a:cubicBezTo>
                  <a:cubicBezTo>
                    <a:pt x="393" y="72"/>
                    <a:pt x="395" y="75"/>
                    <a:pt x="398" y="78"/>
                  </a:cubicBezTo>
                  <a:cubicBezTo>
                    <a:pt x="399" y="79"/>
                    <a:pt x="399" y="80"/>
                    <a:pt x="398" y="81"/>
                  </a:cubicBezTo>
                  <a:cubicBezTo>
                    <a:pt x="398" y="81"/>
                    <a:pt x="397" y="81"/>
                    <a:pt x="397" y="81"/>
                  </a:cubicBezTo>
                  <a:close/>
                  <a:moveTo>
                    <a:pt x="62" y="76"/>
                  </a:moveTo>
                  <a:cubicBezTo>
                    <a:pt x="61" y="76"/>
                    <a:pt x="61" y="76"/>
                    <a:pt x="60" y="75"/>
                  </a:cubicBezTo>
                  <a:cubicBezTo>
                    <a:pt x="60" y="75"/>
                    <a:pt x="60" y="74"/>
                    <a:pt x="60" y="73"/>
                  </a:cubicBezTo>
                  <a:cubicBezTo>
                    <a:pt x="63" y="70"/>
                    <a:pt x="66" y="67"/>
                    <a:pt x="69" y="64"/>
                  </a:cubicBezTo>
                  <a:cubicBezTo>
                    <a:pt x="70" y="63"/>
                    <a:pt x="71" y="63"/>
                    <a:pt x="71" y="64"/>
                  </a:cubicBezTo>
                  <a:cubicBezTo>
                    <a:pt x="72" y="65"/>
                    <a:pt x="72" y="66"/>
                    <a:pt x="71" y="67"/>
                  </a:cubicBezTo>
                  <a:cubicBezTo>
                    <a:pt x="69" y="69"/>
                    <a:pt x="66" y="72"/>
                    <a:pt x="63" y="75"/>
                  </a:cubicBezTo>
                  <a:cubicBezTo>
                    <a:pt x="63" y="76"/>
                    <a:pt x="62" y="76"/>
                    <a:pt x="62" y="76"/>
                  </a:cubicBezTo>
                  <a:close/>
                  <a:moveTo>
                    <a:pt x="380" y="64"/>
                  </a:moveTo>
                  <a:cubicBezTo>
                    <a:pt x="379" y="64"/>
                    <a:pt x="379" y="63"/>
                    <a:pt x="379" y="63"/>
                  </a:cubicBezTo>
                  <a:cubicBezTo>
                    <a:pt x="376" y="60"/>
                    <a:pt x="373" y="58"/>
                    <a:pt x="370" y="55"/>
                  </a:cubicBezTo>
                  <a:cubicBezTo>
                    <a:pt x="369" y="55"/>
                    <a:pt x="369" y="53"/>
                    <a:pt x="369" y="53"/>
                  </a:cubicBezTo>
                  <a:cubicBezTo>
                    <a:pt x="370" y="52"/>
                    <a:pt x="371" y="52"/>
                    <a:pt x="372" y="53"/>
                  </a:cubicBezTo>
                  <a:cubicBezTo>
                    <a:pt x="375" y="55"/>
                    <a:pt x="378" y="58"/>
                    <a:pt x="381" y="61"/>
                  </a:cubicBezTo>
                  <a:cubicBezTo>
                    <a:pt x="382" y="61"/>
                    <a:pt x="382" y="62"/>
                    <a:pt x="381" y="63"/>
                  </a:cubicBezTo>
                  <a:cubicBezTo>
                    <a:pt x="381" y="63"/>
                    <a:pt x="380" y="64"/>
                    <a:pt x="380" y="64"/>
                  </a:cubicBezTo>
                  <a:close/>
                  <a:moveTo>
                    <a:pt x="79" y="59"/>
                  </a:moveTo>
                  <a:cubicBezTo>
                    <a:pt x="79" y="59"/>
                    <a:pt x="78" y="59"/>
                    <a:pt x="78" y="58"/>
                  </a:cubicBezTo>
                  <a:cubicBezTo>
                    <a:pt x="77" y="57"/>
                    <a:pt x="77" y="56"/>
                    <a:pt x="78" y="56"/>
                  </a:cubicBezTo>
                  <a:cubicBezTo>
                    <a:pt x="81" y="53"/>
                    <a:pt x="84" y="50"/>
                    <a:pt x="88" y="48"/>
                  </a:cubicBezTo>
                  <a:cubicBezTo>
                    <a:pt x="88" y="47"/>
                    <a:pt x="89" y="48"/>
                    <a:pt x="90" y="48"/>
                  </a:cubicBezTo>
                  <a:cubicBezTo>
                    <a:pt x="91" y="49"/>
                    <a:pt x="90" y="50"/>
                    <a:pt x="90" y="51"/>
                  </a:cubicBezTo>
                  <a:cubicBezTo>
                    <a:pt x="87" y="53"/>
                    <a:pt x="83" y="56"/>
                    <a:pt x="80" y="58"/>
                  </a:cubicBezTo>
                  <a:cubicBezTo>
                    <a:pt x="80" y="59"/>
                    <a:pt x="80" y="59"/>
                    <a:pt x="79" y="59"/>
                  </a:cubicBezTo>
                  <a:close/>
                  <a:moveTo>
                    <a:pt x="361" y="48"/>
                  </a:moveTo>
                  <a:cubicBezTo>
                    <a:pt x="360" y="48"/>
                    <a:pt x="360" y="48"/>
                    <a:pt x="360" y="48"/>
                  </a:cubicBezTo>
                  <a:cubicBezTo>
                    <a:pt x="357" y="45"/>
                    <a:pt x="353" y="43"/>
                    <a:pt x="350" y="41"/>
                  </a:cubicBezTo>
                  <a:cubicBezTo>
                    <a:pt x="349" y="40"/>
                    <a:pt x="349" y="39"/>
                    <a:pt x="350" y="38"/>
                  </a:cubicBezTo>
                  <a:cubicBezTo>
                    <a:pt x="350" y="38"/>
                    <a:pt x="351" y="37"/>
                    <a:pt x="352" y="38"/>
                  </a:cubicBezTo>
                  <a:cubicBezTo>
                    <a:pt x="355" y="40"/>
                    <a:pt x="359" y="43"/>
                    <a:pt x="362" y="45"/>
                  </a:cubicBezTo>
                  <a:cubicBezTo>
                    <a:pt x="363" y="46"/>
                    <a:pt x="363" y="47"/>
                    <a:pt x="362" y="47"/>
                  </a:cubicBezTo>
                  <a:cubicBezTo>
                    <a:pt x="362" y="48"/>
                    <a:pt x="362" y="48"/>
                    <a:pt x="361" y="48"/>
                  </a:cubicBezTo>
                  <a:close/>
                  <a:moveTo>
                    <a:pt x="98" y="44"/>
                  </a:moveTo>
                  <a:cubicBezTo>
                    <a:pt x="98" y="44"/>
                    <a:pt x="97" y="44"/>
                    <a:pt x="97" y="43"/>
                  </a:cubicBezTo>
                  <a:cubicBezTo>
                    <a:pt x="96" y="42"/>
                    <a:pt x="97" y="41"/>
                    <a:pt x="97" y="41"/>
                  </a:cubicBezTo>
                  <a:cubicBezTo>
                    <a:pt x="101" y="38"/>
                    <a:pt x="104" y="36"/>
                    <a:pt x="108" y="34"/>
                  </a:cubicBezTo>
                  <a:cubicBezTo>
                    <a:pt x="109" y="33"/>
                    <a:pt x="110" y="34"/>
                    <a:pt x="110" y="35"/>
                  </a:cubicBezTo>
                  <a:cubicBezTo>
                    <a:pt x="111" y="35"/>
                    <a:pt x="110" y="36"/>
                    <a:pt x="110" y="37"/>
                  </a:cubicBezTo>
                  <a:cubicBezTo>
                    <a:pt x="106" y="39"/>
                    <a:pt x="103" y="41"/>
                    <a:pt x="99" y="44"/>
                  </a:cubicBezTo>
                  <a:lnTo>
                    <a:pt x="98" y="44"/>
                  </a:lnTo>
                  <a:close/>
                  <a:moveTo>
                    <a:pt x="341" y="35"/>
                  </a:moveTo>
                  <a:cubicBezTo>
                    <a:pt x="340" y="34"/>
                    <a:pt x="340" y="34"/>
                    <a:pt x="340" y="34"/>
                  </a:cubicBezTo>
                  <a:cubicBezTo>
                    <a:pt x="336" y="32"/>
                    <a:pt x="333" y="30"/>
                    <a:pt x="329" y="29"/>
                  </a:cubicBezTo>
                  <a:cubicBezTo>
                    <a:pt x="328" y="28"/>
                    <a:pt x="328" y="27"/>
                    <a:pt x="328" y="26"/>
                  </a:cubicBezTo>
                  <a:cubicBezTo>
                    <a:pt x="329" y="25"/>
                    <a:pt x="330" y="25"/>
                    <a:pt x="331" y="25"/>
                  </a:cubicBezTo>
                  <a:cubicBezTo>
                    <a:pt x="334" y="27"/>
                    <a:pt x="338" y="29"/>
                    <a:pt x="342" y="31"/>
                  </a:cubicBezTo>
                  <a:cubicBezTo>
                    <a:pt x="342" y="32"/>
                    <a:pt x="343" y="33"/>
                    <a:pt x="342" y="34"/>
                  </a:cubicBezTo>
                  <a:cubicBezTo>
                    <a:pt x="342" y="34"/>
                    <a:pt x="341" y="35"/>
                    <a:pt x="341" y="35"/>
                  </a:cubicBezTo>
                  <a:close/>
                  <a:moveTo>
                    <a:pt x="119" y="31"/>
                  </a:moveTo>
                  <a:cubicBezTo>
                    <a:pt x="119" y="31"/>
                    <a:pt x="118" y="31"/>
                    <a:pt x="118" y="30"/>
                  </a:cubicBezTo>
                  <a:cubicBezTo>
                    <a:pt x="117" y="29"/>
                    <a:pt x="117" y="28"/>
                    <a:pt x="118" y="28"/>
                  </a:cubicBezTo>
                  <a:cubicBezTo>
                    <a:pt x="122" y="26"/>
                    <a:pt x="126" y="24"/>
                    <a:pt x="129" y="22"/>
                  </a:cubicBezTo>
                  <a:cubicBezTo>
                    <a:pt x="130" y="22"/>
                    <a:pt x="131" y="22"/>
                    <a:pt x="132" y="23"/>
                  </a:cubicBezTo>
                  <a:cubicBezTo>
                    <a:pt x="132" y="24"/>
                    <a:pt x="132" y="25"/>
                    <a:pt x="131" y="25"/>
                  </a:cubicBezTo>
                  <a:cubicBezTo>
                    <a:pt x="127" y="27"/>
                    <a:pt x="124" y="29"/>
                    <a:pt x="120" y="31"/>
                  </a:cubicBezTo>
                  <a:lnTo>
                    <a:pt x="119" y="31"/>
                  </a:lnTo>
                  <a:close/>
                  <a:moveTo>
                    <a:pt x="319" y="23"/>
                  </a:moveTo>
                  <a:cubicBezTo>
                    <a:pt x="318" y="23"/>
                    <a:pt x="318" y="23"/>
                    <a:pt x="318" y="23"/>
                  </a:cubicBezTo>
                  <a:cubicBezTo>
                    <a:pt x="315" y="22"/>
                    <a:pt x="311" y="20"/>
                    <a:pt x="307" y="19"/>
                  </a:cubicBezTo>
                  <a:cubicBezTo>
                    <a:pt x="306" y="18"/>
                    <a:pt x="306" y="17"/>
                    <a:pt x="306" y="16"/>
                  </a:cubicBezTo>
                  <a:cubicBezTo>
                    <a:pt x="306" y="16"/>
                    <a:pt x="307" y="15"/>
                    <a:pt x="308" y="15"/>
                  </a:cubicBezTo>
                  <a:cubicBezTo>
                    <a:pt x="312" y="17"/>
                    <a:pt x="316" y="18"/>
                    <a:pt x="320" y="20"/>
                  </a:cubicBezTo>
                  <a:cubicBezTo>
                    <a:pt x="321" y="21"/>
                    <a:pt x="321" y="22"/>
                    <a:pt x="321" y="22"/>
                  </a:cubicBezTo>
                  <a:cubicBezTo>
                    <a:pt x="320" y="23"/>
                    <a:pt x="320" y="23"/>
                    <a:pt x="319" y="23"/>
                  </a:cubicBezTo>
                  <a:close/>
                  <a:moveTo>
                    <a:pt x="141" y="21"/>
                  </a:moveTo>
                  <a:cubicBezTo>
                    <a:pt x="140" y="21"/>
                    <a:pt x="140" y="20"/>
                    <a:pt x="140" y="20"/>
                  </a:cubicBezTo>
                  <a:cubicBezTo>
                    <a:pt x="139" y="19"/>
                    <a:pt x="140" y="18"/>
                    <a:pt x="140" y="17"/>
                  </a:cubicBezTo>
                  <a:cubicBezTo>
                    <a:pt x="144" y="16"/>
                    <a:pt x="148" y="14"/>
                    <a:pt x="152" y="13"/>
                  </a:cubicBezTo>
                  <a:cubicBezTo>
                    <a:pt x="153" y="13"/>
                    <a:pt x="154" y="13"/>
                    <a:pt x="154" y="14"/>
                  </a:cubicBezTo>
                  <a:cubicBezTo>
                    <a:pt x="154" y="15"/>
                    <a:pt x="154" y="16"/>
                    <a:pt x="153" y="16"/>
                  </a:cubicBezTo>
                  <a:cubicBezTo>
                    <a:pt x="149" y="18"/>
                    <a:pt x="146" y="19"/>
                    <a:pt x="142" y="21"/>
                  </a:cubicBezTo>
                  <a:lnTo>
                    <a:pt x="141" y="21"/>
                  </a:lnTo>
                  <a:close/>
                  <a:moveTo>
                    <a:pt x="296" y="15"/>
                  </a:moveTo>
                  <a:cubicBezTo>
                    <a:pt x="296" y="15"/>
                    <a:pt x="296" y="15"/>
                    <a:pt x="296" y="15"/>
                  </a:cubicBezTo>
                  <a:cubicBezTo>
                    <a:pt x="292" y="13"/>
                    <a:pt x="288" y="12"/>
                    <a:pt x="284" y="11"/>
                  </a:cubicBezTo>
                  <a:cubicBezTo>
                    <a:pt x="283" y="11"/>
                    <a:pt x="283" y="10"/>
                    <a:pt x="283" y="9"/>
                  </a:cubicBezTo>
                  <a:cubicBezTo>
                    <a:pt x="283" y="8"/>
                    <a:pt x="284" y="8"/>
                    <a:pt x="285" y="8"/>
                  </a:cubicBezTo>
                  <a:cubicBezTo>
                    <a:pt x="289" y="9"/>
                    <a:pt x="293" y="10"/>
                    <a:pt x="297" y="11"/>
                  </a:cubicBezTo>
                  <a:cubicBezTo>
                    <a:pt x="298" y="12"/>
                    <a:pt x="298" y="13"/>
                    <a:pt x="298" y="13"/>
                  </a:cubicBezTo>
                  <a:cubicBezTo>
                    <a:pt x="298" y="14"/>
                    <a:pt x="297" y="15"/>
                    <a:pt x="296" y="15"/>
                  </a:cubicBezTo>
                  <a:close/>
                  <a:moveTo>
                    <a:pt x="164" y="13"/>
                  </a:moveTo>
                  <a:cubicBezTo>
                    <a:pt x="163" y="13"/>
                    <a:pt x="163" y="12"/>
                    <a:pt x="162" y="11"/>
                  </a:cubicBezTo>
                  <a:cubicBezTo>
                    <a:pt x="162" y="10"/>
                    <a:pt x="163" y="9"/>
                    <a:pt x="164" y="9"/>
                  </a:cubicBezTo>
                  <a:cubicBezTo>
                    <a:pt x="168" y="8"/>
                    <a:pt x="172" y="7"/>
                    <a:pt x="176" y="6"/>
                  </a:cubicBezTo>
                  <a:cubicBezTo>
                    <a:pt x="176" y="6"/>
                    <a:pt x="177" y="7"/>
                    <a:pt x="178" y="7"/>
                  </a:cubicBezTo>
                  <a:cubicBezTo>
                    <a:pt x="178" y="8"/>
                    <a:pt x="177" y="9"/>
                    <a:pt x="176" y="10"/>
                  </a:cubicBezTo>
                  <a:cubicBezTo>
                    <a:pt x="172" y="10"/>
                    <a:pt x="168" y="11"/>
                    <a:pt x="165" y="13"/>
                  </a:cubicBezTo>
                  <a:lnTo>
                    <a:pt x="164" y="13"/>
                  </a:lnTo>
                  <a:close/>
                  <a:moveTo>
                    <a:pt x="273" y="8"/>
                  </a:moveTo>
                  <a:cubicBezTo>
                    <a:pt x="272" y="8"/>
                    <a:pt x="272" y="8"/>
                    <a:pt x="272" y="8"/>
                  </a:cubicBezTo>
                  <a:cubicBezTo>
                    <a:pt x="268" y="8"/>
                    <a:pt x="264" y="7"/>
                    <a:pt x="260" y="6"/>
                  </a:cubicBezTo>
                  <a:cubicBezTo>
                    <a:pt x="259" y="6"/>
                    <a:pt x="259" y="5"/>
                    <a:pt x="259" y="4"/>
                  </a:cubicBezTo>
                  <a:cubicBezTo>
                    <a:pt x="259" y="3"/>
                    <a:pt x="260" y="3"/>
                    <a:pt x="261" y="3"/>
                  </a:cubicBezTo>
                  <a:cubicBezTo>
                    <a:pt x="265" y="3"/>
                    <a:pt x="269" y="4"/>
                    <a:pt x="273" y="5"/>
                  </a:cubicBezTo>
                  <a:cubicBezTo>
                    <a:pt x="274" y="5"/>
                    <a:pt x="275" y="6"/>
                    <a:pt x="274" y="7"/>
                  </a:cubicBezTo>
                  <a:cubicBezTo>
                    <a:pt x="274" y="8"/>
                    <a:pt x="273" y="8"/>
                    <a:pt x="273" y="8"/>
                  </a:cubicBezTo>
                  <a:close/>
                  <a:moveTo>
                    <a:pt x="188" y="7"/>
                  </a:moveTo>
                  <a:cubicBezTo>
                    <a:pt x="187" y="7"/>
                    <a:pt x="186" y="7"/>
                    <a:pt x="186" y="6"/>
                  </a:cubicBezTo>
                  <a:cubicBezTo>
                    <a:pt x="186" y="5"/>
                    <a:pt x="187" y="4"/>
                    <a:pt x="188" y="4"/>
                  </a:cubicBezTo>
                  <a:cubicBezTo>
                    <a:pt x="192" y="3"/>
                    <a:pt x="196" y="2"/>
                    <a:pt x="200" y="2"/>
                  </a:cubicBezTo>
                  <a:cubicBezTo>
                    <a:pt x="201" y="2"/>
                    <a:pt x="202" y="2"/>
                    <a:pt x="202" y="3"/>
                  </a:cubicBezTo>
                  <a:cubicBezTo>
                    <a:pt x="202" y="4"/>
                    <a:pt x="201" y="5"/>
                    <a:pt x="200" y="5"/>
                  </a:cubicBezTo>
                  <a:cubicBezTo>
                    <a:pt x="196" y="6"/>
                    <a:pt x="192" y="6"/>
                    <a:pt x="188" y="7"/>
                  </a:cubicBezTo>
                  <a:close/>
                  <a:moveTo>
                    <a:pt x="249" y="5"/>
                  </a:moveTo>
                  <a:cubicBezTo>
                    <a:pt x="248" y="5"/>
                    <a:pt x="248" y="5"/>
                    <a:pt x="248" y="5"/>
                  </a:cubicBezTo>
                  <a:cubicBezTo>
                    <a:pt x="244" y="4"/>
                    <a:pt x="240" y="4"/>
                    <a:pt x="236" y="4"/>
                  </a:cubicBezTo>
                  <a:cubicBezTo>
                    <a:pt x="235" y="4"/>
                    <a:pt x="235" y="3"/>
                    <a:pt x="235" y="2"/>
                  </a:cubicBezTo>
                  <a:cubicBezTo>
                    <a:pt x="235" y="1"/>
                    <a:pt x="236" y="0"/>
                    <a:pt x="236" y="1"/>
                  </a:cubicBezTo>
                  <a:cubicBezTo>
                    <a:pt x="241" y="1"/>
                    <a:pt x="245" y="1"/>
                    <a:pt x="249" y="1"/>
                  </a:cubicBezTo>
                  <a:cubicBezTo>
                    <a:pt x="250" y="1"/>
                    <a:pt x="250" y="2"/>
                    <a:pt x="250" y="3"/>
                  </a:cubicBezTo>
                  <a:cubicBezTo>
                    <a:pt x="250" y="4"/>
                    <a:pt x="249" y="5"/>
                    <a:pt x="249" y="5"/>
                  </a:cubicBezTo>
                  <a:close/>
                  <a:moveTo>
                    <a:pt x="212" y="4"/>
                  </a:moveTo>
                  <a:cubicBezTo>
                    <a:pt x="211" y="4"/>
                    <a:pt x="210" y="4"/>
                    <a:pt x="210" y="3"/>
                  </a:cubicBezTo>
                  <a:cubicBezTo>
                    <a:pt x="210" y="2"/>
                    <a:pt x="211" y="1"/>
                    <a:pt x="212" y="1"/>
                  </a:cubicBezTo>
                  <a:cubicBezTo>
                    <a:pt x="216" y="1"/>
                    <a:pt x="220" y="0"/>
                    <a:pt x="224" y="0"/>
                  </a:cubicBezTo>
                  <a:cubicBezTo>
                    <a:pt x="224" y="0"/>
                    <a:pt x="224" y="0"/>
                    <a:pt x="224" y="0"/>
                  </a:cubicBezTo>
                  <a:cubicBezTo>
                    <a:pt x="225" y="0"/>
                    <a:pt x="226" y="1"/>
                    <a:pt x="226" y="2"/>
                  </a:cubicBezTo>
                  <a:cubicBezTo>
                    <a:pt x="226" y="3"/>
                    <a:pt x="225" y="4"/>
                    <a:pt x="224" y="4"/>
                  </a:cubicBezTo>
                  <a:cubicBezTo>
                    <a:pt x="220" y="4"/>
                    <a:pt x="216" y="4"/>
                    <a:pt x="212"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1" name="Freeform 177">
              <a:extLst>
                <a:ext uri="{FF2B5EF4-FFF2-40B4-BE49-F238E27FC236}">
                  <a16:creationId xmlns:a16="http://schemas.microsoft.com/office/drawing/2014/main" id="{5166F648-195C-43FA-84C8-758C4F7D7EEE}"/>
                </a:ext>
              </a:extLst>
            </p:cNvPr>
            <p:cNvSpPr>
              <a:spLocks noEditPoints="1"/>
            </p:cNvSpPr>
            <p:nvPr/>
          </p:nvSpPr>
          <p:spPr bwMode="auto">
            <a:xfrm>
              <a:off x="10447747" y="1577737"/>
              <a:ext cx="114810" cy="120852"/>
            </a:xfrm>
            <a:custGeom>
              <a:avLst/>
              <a:gdLst>
                <a:gd name="T0" fmla="*/ 38 w 42"/>
                <a:gd name="T1" fmla="*/ 17 h 43"/>
                <a:gd name="T2" fmla="*/ 35 w 42"/>
                <a:gd name="T3" fmla="*/ 14 h 43"/>
                <a:gd name="T4" fmla="*/ 38 w 42"/>
                <a:gd name="T5" fmla="*/ 10 h 43"/>
                <a:gd name="T6" fmla="*/ 34 w 42"/>
                <a:gd name="T7" fmla="*/ 4 h 43"/>
                <a:gd name="T8" fmla="*/ 30 w 42"/>
                <a:gd name="T9" fmla="*/ 7 h 43"/>
                <a:gd name="T10" fmla="*/ 26 w 42"/>
                <a:gd name="T11" fmla="*/ 6 h 43"/>
                <a:gd name="T12" fmla="*/ 25 w 42"/>
                <a:gd name="T13" fmla="*/ 1 h 43"/>
                <a:gd name="T14" fmla="*/ 18 w 42"/>
                <a:gd name="T15" fmla="*/ 0 h 43"/>
                <a:gd name="T16" fmla="*/ 17 w 42"/>
                <a:gd name="T17" fmla="*/ 4 h 43"/>
                <a:gd name="T18" fmla="*/ 14 w 42"/>
                <a:gd name="T19" fmla="*/ 7 h 43"/>
                <a:gd name="T20" fmla="*/ 10 w 42"/>
                <a:gd name="T21" fmla="*/ 4 h 43"/>
                <a:gd name="T22" fmla="*/ 4 w 42"/>
                <a:gd name="T23" fmla="*/ 8 h 43"/>
                <a:gd name="T24" fmla="*/ 6 w 42"/>
                <a:gd name="T25" fmla="*/ 12 h 43"/>
                <a:gd name="T26" fmla="*/ 6 w 42"/>
                <a:gd name="T27" fmla="*/ 16 h 43"/>
                <a:gd name="T28" fmla="*/ 1 w 42"/>
                <a:gd name="T29" fmla="*/ 17 h 43"/>
                <a:gd name="T30" fmla="*/ 0 w 42"/>
                <a:gd name="T31" fmla="*/ 24 h 43"/>
                <a:gd name="T32" fmla="*/ 4 w 42"/>
                <a:gd name="T33" fmla="*/ 25 h 43"/>
                <a:gd name="T34" fmla="*/ 7 w 42"/>
                <a:gd name="T35" fmla="*/ 28 h 43"/>
                <a:gd name="T36" fmla="*/ 4 w 42"/>
                <a:gd name="T37" fmla="*/ 32 h 43"/>
                <a:gd name="T38" fmla="*/ 8 w 42"/>
                <a:gd name="T39" fmla="*/ 38 h 43"/>
                <a:gd name="T40" fmla="*/ 12 w 42"/>
                <a:gd name="T41" fmla="*/ 36 h 43"/>
                <a:gd name="T42" fmla="*/ 16 w 42"/>
                <a:gd name="T43" fmla="*/ 36 h 43"/>
                <a:gd name="T44" fmla="*/ 17 w 42"/>
                <a:gd name="T45" fmla="*/ 41 h 43"/>
                <a:gd name="T46" fmla="*/ 23 w 42"/>
                <a:gd name="T47" fmla="*/ 43 h 43"/>
                <a:gd name="T48" fmla="*/ 25 w 42"/>
                <a:gd name="T49" fmla="*/ 38 h 43"/>
                <a:gd name="T50" fmla="*/ 28 w 42"/>
                <a:gd name="T51" fmla="*/ 35 h 43"/>
                <a:gd name="T52" fmla="*/ 32 w 42"/>
                <a:gd name="T53" fmla="*/ 38 h 43"/>
                <a:gd name="T54" fmla="*/ 38 w 42"/>
                <a:gd name="T55" fmla="*/ 34 h 43"/>
                <a:gd name="T56" fmla="*/ 36 w 42"/>
                <a:gd name="T57" fmla="*/ 30 h 43"/>
                <a:gd name="T58" fmla="*/ 36 w 42"/>
                <a:gd name="T59" fmla="*/ 26 h 43"/>
                <a:gd name="T60" fmla="*/ 41 w 42"/>
                <a:gd name="T61" fmla="*/ 25 h 43"/>
                <a:gd name="T62" fmla="*/ 42 w 42"/>
                <a:gd name="T63" fmla="*/ 19 h 43"/>
                <a:gd name="T64" fmla="*/ 21 w 42"/>
                <a:gd name="T65" fmla="*/ 28 h 43"/>
                <a:gd name="T66" fmla="*/ 21 w 42"/>
                <a:gd name="T67" fmla="*/ 14 h 43"/>
                <a:gd name="T68" fmla="*/ 21 w 42"/>
                <a:gd name="T69"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 h="43">
                  <a:moveTo>
                    <a:pt x="41" y="17"/>
                  </a:moveTo>
                  <a:cubicBezTo>
                    <a:pt x="38" y="17"/>
                    <a:pt x="38" y="17"/>
                    <a:pt x="38" y="17"/>
                  </a:cubicBezTo>
                  <a:cubicBezTo>
                    <a:pt x="37" y="17"/>
                    <a:pt x="36" y="17"/>
                    <a:pt x="36" y="16"/>
                  </a:cubicBezTo>
                  <a:cubicBezTo>
                    <a:pt x="35" y="14"/>
                    <a:pt x="35" y="14"/>
                    <a:pt x="35" y="14"/>
                  </a:cubicBezTo>
                  <a:cubicBezTo>
                    <a:pt x="35" y="14"/>
                    <a:pt x="35" y="13"/>
                    <a:pt x="36" y="12"/>
                  </a:cubicBezTo>
                  <a:cubicBezTo>
                    <a:pt x="38" y="10"/>
                    <a:pt x="38" y="10"/>
                    <a:pt x="38" y="10"/>
                  </a:cubicBezTo>
                  <a:cubicBezTo>
                    <a:pt x="38" y="9"/>
                    <a:pt x="38" y="8"/>
                    <a:pt x="38" y="8"/>
                  </a:cubicBezTo>
                  <a:cubicBezTo>
                    <a:pt x="34" y="4"/>
                    <a:pt x="34" y="4"/>
                    <a:pt x="34" y="4"/>
                  </a:cubicBezTo>
                  <a:cubicBezTo>
                    <a:pt x="34" y="4"/>
                    <a:pt x="33" y="4"/>
                    <a:pt x="32" y="4"/>
                  </a:cubicBezTo>
                  <a:cubicBezTo>
                    <a:pt x="30" y="7"/>
                    <a:pt x="30" y="7"/>
                    <a:pt x="30" y="7"/>
                  </a:cubicBezTo>
                  <a:cubicBezTo>
                    <a:pt x="29" y="7"/>
                    <a:pt x="28" y="7"/>
                    <a:pt x="28" y="7"/>
                  </a:cubicBezTo>
                  <a:cubicBezTo>
                    <a:pt x="26" y="6"/>
                    <a:pt x="26" y="6"/>
                    <a:pt x="26" y="6"/>
                  </a:cubicBezTo>
                  <a:cubicBezTo>
                    <a:pt x="25" y="6"/>
                    <a:pt x="25" y="5"/>
                    <a:pt x="25" y="4"/>
                  </a:cubicBezTo>
                  <a:cubicBezTo>
                    <a:pt x="25" y="1"/>
                    <a:pt x="25" y="1"/>
                    <a:pt x="25" y="1"/>
                  </a:cubicBezTo>
                  <a:cubicBezTo>
                    <a:pt x="25" y="0"/>
                    <a:pt x="24" y="0"/>
                    <a:pt x="23" y="0"/>
                  </a:cubicBezTo>
                  <a:cubicBezTo>
                    <a:pt x="18" y="0"/>
                    <a:pt x="18" y="0"/>
                    <a:pt x="18" y="0"/>
                  </a:cubicBezTo>
                  <a:cubicBezTo>
                    <a:pt x="18" y="0"/>
                    <a:pt x="17" y="0"/>
                    <a:pt x="17" y="1"/>
                  </a:cubicBezTo>
                  <a:cubicBezTo>
                    <a:pt x="17" y="4"/>
                    <a:pt x="17" y="4"/>
                    <a:pt x="17" y="4"/>
                  </a:cubicBezTo>
                  <a:cubicBezTo>
                    <a:pt x="17" y="5"/>
                    <a:pt x="16" y="6"/>
                    <a:pt x="16" y="6"/>
                  </a:cubicBezTo>
                  <a:cubicBezTo>
                    <a:pt x="14" y="7"/>
                    <a:pt x="14" y="7"/>
                    <a:pt x="14" y="7"/>
                  </a:cubicBezTo>
                  <a:cubicBezTo>
                    <a:pt x="13" y="7"/>
                    <a:pt x="12" y="7"/>
                    <a:pt x="12" y="7"/>
                  </a:cubicBezTo>
                  <a:cubicBezTo>
                    <a:pt x="10" y="4"/>
                    <a:pt x="10" y="4"/>
                    <a:pt x="10" y="4"/>
                  </a:cubicBezTo>
                  <a:cubicBezTo>
                    <a:pt x="9" y="4"/>
                    <a:pt x="8" y="4"/>
                    <a:pt x="8" y="4"/>
                  </a:cubicBezTo>
                  <a:cubicBezTo>
                    <a:pt x="4" y="8"/>
                    <a:pt x="4" y="8"/>
                    <a:pt x="4" y="8"/>
                  </a:cubicBezTo>
                  <a:cubicBezTo>
                    <a:pt x="3" y="8"/>
                    <a:pt x="3" y="9"/>
                    <a:pt x="4" y="10"/>
                  </a:cubicBezTo>
                  <a:cubicBezTo>
                    <a:pt x="6" y="12"/>
                    <a:pt x="6" y="12"/>
                    <a:pt x="6" y="12"/>
                  </a:cubicBezTo>
                  <a:cubicBezTo>
                    <a:pt x="7" y="13"/>
                    <a:pt x="7" y="14"/>
                    <a:pt x="7" y="14"/>
                  </a:cubicBezTo>
                  <a:cubicBezTo>
                    <a:pt x="6" y="16"/>
                    <a:pt x="6" y="16"/>
                    <a:pt x="6" y="16"/>
                  </a:cubicBezTo>
                  <a:cubicBezTo>
                    <a:pt x="6" y="17"/>
                    <a:pt x="5" y="17"/>
                    <a:pt x="4" y="17"/>
                  </a:cubicBezTo>
                  <a:cubicBezTo>
                    <a:pt x="1" y="17"/>
                    <a:pt x="1" y="17"/>
                    <a:pt x="1" y="17"/>
                  </a:cubicBezTo>
                  <a:cubicBezTo>
                    <a:pt x="0" y="17"/>
                    <a:pt x="0" y="18"/>
                    <a:pt x="0" y="19"/>
                  </a:cubicBezTo>
                  <a:cubicBezTo>
                    <a:pt x="0" y="24"/>
                    <a:pt x="0" y="24"/>
                    <a:pt x="0" y="24"/>
                  </a:cubicBezTo>
                  <a:cubicBezTo>
                    <a:pt x="0" y="24"/>
                    <a:pt x="0" y="25"/>
                    <a:pt x="1" y="25"/>
                  </a:cubicBezTo>
                  <a:cubicBezTo>
                    <a:pt x="4" y="25"/>
                    <a:pt x="4" y="25"/>
                    <a:pt x="4" y="25"/>
                  </a:cubicBezTo>
                  <a:cubicBezTo>
                    <a:pt x="5" y="25"/>
                    <a:pt x="6" y="26"/>
                    <a:pt x="6" y="26"/>
                  </a:cubicBezTo>
                  <a:cubicBezTo>
                    <a:pt x="7" y="28"/>
                    <a:pt x="7" y="28"/>
                    <a:pt x="7" y="28"/>
                  </a:cubicBezTo>
                  <a:cubicBezTo>
                    <a:pt x="7" y="29"/>
                    <a:pt x="7" y="30"/>
                    <a:pt x="6" y="30"/>
                  </a:cubicBezTo>
                  <a:cubicBezTo>
                    <a:pt x="4" y="32"/>
                    <a:pt x="4" y="32"/>
                    <a:pt x="4" y="32"/>
                  </a:cubicBezTo>
                  <a:cubicBezTo>
                    <a:pt x="3" y="33"/>
                    <a:pt x="3" y="34"/>
                    <a:pt x="4" y="34"/>
                  </a:cubicBezTo>
                  <a:cubicBezTo>
                    <a:pt x="8" y="38"/>
                    <a:pt x="8" y="38"/>
                    <a:pt x="8" y="38"/>
                  </a:cubicBezTo>
                  <a:cubicBezTo>
                    <a:pt x="8" y="39"/>
                    <a:pt x="9" y="39"/>
                    <a:pt x="10" y="38"/>
                  </a:cubicBezTo>
                  <a:cubicBezTo>
                    <a:pt x="12" y="36"/>
                    <a:pt x="12" y="36"/>
                    <a:pt x="12" y="36"/>
                  </a:cubicBezTo>
                  <a:cubicBezTo>
                    <a:pt x="12" y="35"/>
                    <a:pt x="13" y="35"/>
                    <a:pt x="14" y="35"/>
                  </a:cubicBezTo>
                  <a:cubicBezTo>
                    <a:pt x="16" y="36"/>
                    <a:pt x="16" y="36"/>
                    <a:pt x="16" y="36"/>
                  </a:cubicBezTo>
                  <a:cubicBezTo>
                    <a:pt x="16" y="36"/>
                    <a:pt x="17" y="37"/>
                    <a:pt x="17" y="38"/>
                  </a:cubicBezTo>
                  <a:cubicBezTo>
                    <a:pt x="17" y="41"/>
                    <a:pt x="17" y="41"/>
                    <a:pt x="17" y="41"/>
                  </a:cubicBezTo>
                  <a:cubicBezTo>
                    <a:pt x="17" y="42"/>
                    <a:pt x="18" y="43"/>
                    <a:pt x="18" y="43"/>
                  </a:cubicBezTo>
                  <a:cubicBezTo>
                    <a:pt x="23" y="43"/>
                    <a:pt x="23" y="43"/>
                    <a:pt x="23" y="43"/>
                  </a:cubicBezTo>
                  <a:cubicBezTo>
                    <a:pt x="24" y="43"/>
                    <a:pt x="25" y="42"/>
                    <a:pt x="25" y="41"/>
                  </a:cubicBezTo>
                  <a:cubicBezTo>
                    <a:pt x="25" y="38"/>
                    <a:pt x="25" y="38"/>
                    <a:pt x="25" y="38"/>
                  </a:cubicBezTo>
                  <a:cubicBezTo>
                    <a:pt x="25" y="37"/>
                    <a:pt x="25" y="36"/>
                    <a:pt x="26" y="36"/>
                  </a:cubicBezTo>
                  <a:cubicBezTo>
                    <a:pt x="28" y="35"/>
                    <a:pt x="28" y="35"/>
                    <a:pt x="28" y="35"/>
                  </a:cubicBezTo>
                  <a:cubicBezTo>
                    <a:pt x="28" y="35"/>
                    <a:pt x="29" y="35"/>
                    <a:pt x="30" y="36"/>
                  </a:cubicBezTo>
                  <a:cubicBezTo>
                    <a:pt x="32" y="38"/>
                    <a:pt x="32" y="38"/>
                    <a:pt x="32" y="38"/>
                  </a:cubicBezTo>
                  <a:cubicBezTo>
                    <a:pt x="33" y="39"/>
                    <a:pt x="34" y="39"/>
                    <a:pt x="34" y="38"/>
                  </a:cubicBezTo>
                  <a:cubicBezTo>
                    <a:pt x="38" y="34"/>
                    <a:pt x="38" y="34"/>
                    <a:pt x="38" y="34"/>
                  </a:cubicBezTo>
                  <a:cubicBezTo>
                    <a:pt x="38" y="34"/>
                    <a:pt x="38" y="33"/>
                    <a:pt x="38" y="32"/>
                  </a:cubicBezTo>
                  <a:cubicBezTo>
                    <a:pt x="36" y="30"/>
                    <a:pt x="36" y="30"/>
                    <a:pt x="36" y="30"/>
                  </a:cubicBezTo>
                  <a:cubicBezTo>
                    <a:pt x="35" y="30"/>
                    <a:pt x="35" y="29"/>
                    <a:pt x="35" y="28"/>
                  </a:cubicBezTo>
                  <a:cubicBezTo>
                    <a:pt x="36" y="26"/>
                    <a:pt x="36" y="26"/>
                    <a:pt x="36" y="26"/>
                  </a:cubicBezTo>
                  <a:cubicBezTo>
                    <a:pt x="36" y="26"/>
                    <a:pt x="37" y="25"/>
                    <a:pt x="38" y="25"/>
                  </a:cubicBezTo>
                  <a:cubicBezTo>
                    <a:pt x="41" y="25"/>
                    <a:pt x="41" y="25"/>
                    <a:pt x="41" y="25"/>
                  </a:cubicBezTo>
                  <a:cubicBezTo>
                    <a:pt x="42" y="25"/>
                    <a:pt x="42" y="24"/>
                    <a:pt x="42" y="24"/>
                  </a:cubicBezTo>
                  <a:cubicBezTo>
                    <a:pt x="42" y="19"/>
                    <a:pt x="42" y="19"/>
                    <a:pt x="42" y="19"/>
                  </a:cubicBezTo>
                  <a:cubicBezTo>
                    <a:pt x="42" y="18"/>
                    <a:pt x="42" y="17"/>
                    <a:pt x="41" y="17"/>
                  </a:cubicBezTo>
                  <a:close/>
                  <a:moveTo>
                    <a:pt x="21" y="28"/>
                  </a:moveTo>
                  <a:cubicBezTo>
                    <a:pt x="17" y="28"/>
                    <a:pt x="14" y="25"/>
                    <a:pt x="14" y="21"/>
                  </a:cubicBezTo>
                  <a:cubicBezTo>
                    <a:pt x="14" y="17"/>
                    <a:pt x="17" y="14"/>
                    <a:pt x="21" y="14"/>
                  </a:cubicBezTo>
                  <a:cubicBezTo>
                    <a:pt x="25" y="14"/>
                    <a:pt x="28" y="17"/>
                    <a:pt x="28" y="21"/>
                  </a:cubicBezTo>
                  <a:cubicBezTo>
                    <a:pt x="28" y="25"/>
                    <a:pt x="25" y="28"/>
                    <a:pt x="21" y="28"/>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2" name="Freeform 178">
              <a:extLst>
                <a:ext uri="{FF2B5EF4-FFF2-40B4-BE49-F238E27FC236}">
                  <a16:creationId xmlns:a16="http://schemas.microsoft.com/office/drawing/2014/main" id="{0AD9AC5A-9351-4D80-A569-3849C3DECA8D}"/>
                </a:ext>
              </a:extLst>
            </p:cNvPr>
            <p:cNvSpPr>
              <a:spLocks/>
            </p:cNvSpPr>
            <p:nvPr/>
          </p:nvSpPr>
          <p:spPr bwMode="auto">
            <a:xfrm>
              <a:off x="10716643" y="692494"/>
              <a:ext cx="580092" cy="1148098"/>
            </a:xfrm>
            <a:custGeom>
              <a:avLst/>
              <a:gdLst>
                <a:gd name="T0" fmla="*/ 178 w 210"/>
                <a:gd name="T1" fmla="*/ 0 h 414"/>
                <a:gd name="T2" fmla="*/ 32 w 210"/>
                <a:gd name="T3" fmla="*/ 0 h 414"/>
                <a:gd name="T4" fmla="*/ 0 w 210"/>
                <a:gd name="T5" fmla="*/ 32 h 414"/>
                <a:gd name="T6" fmla="*/ 0 w 210"/>
                <a:gd name="T7" fmla="*/ 382 h 414"/>
                <a:gd name="T8" fmla="*/ 32 w 210"/>
                <a:gd name="T9" fmla="*/ 414 h 414"/>
                <a:gd name="T10" fmla="*/ 178 w 210"/>
                <a:gd name="T11" fmla="*/ 414 h 414"/>
                <a:gd name="T12" fmla="*/ 210 w 210"/>
                <a:gd name="T13" fmla="*/ 382 h 414"/>
                <a:gd name="T14" fmla="*/ 210 w 210"/>
                <a:gd name="T15" fmla="*/ 32 h 414"/>
                <a:gd name="T16" fmla="*/ 178 w 210"/>
                <a:gd name="T1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 h="414">
                  <a:moveTo>
                    <a:pt x="178" y="0"/>
                  </a:moveTo>
                  <a:cubicBezTo>
                    <a:pt x="32" y="0"/>
                    <a:pt x="32" y="0"/>
                    <a:pt x="32" y="0"/>
                  </a:cubicBezTo>
                  <a:cubicBezTo>
                    <a:pt x="14" y="0"/>
                    <a:pt x="0" y="15"/>
                    <a:pt x="0" y="32"/>
                  </a:cubicBezTo>
                  <a:cubicBezTo>
                    <a:pt x="0" y="382"/>
                    <a:pt x="0" y="382"/>
                    <a:pt x="0" y="382"/>
                  </a:cubicBezTo>
                  <a:cubicBezTo>
                    <a:pt x="0" y="400"/>
                    <a:pt x="14" y="414"/>
                    <a:pt x="32" y="414"/>
                  </a:cubicBezTo>
                  <a:cubicBezTo>
                    <a:pt x="178" y="414"/>
                    <a:pt x="178" y="414"/>
                    <a:pt x="178" y="414"/>
                  </a:cubicBezTo>
                  <a:cubicBezTo>
                    <a:pt x="196" y="414"/>
                    <a:pt x="210" y="400"/>
                    <a:pt x="210" y="382"/>
                  </a:cubicBezTo>
                  <a:cubicBezTo>
                    <a:pt x="210" y="32"/>
                    <a:pt x="210" y="32"/>
                    <a:pt x="210" y="32"/>
                  </a:cubicBezTo>
                  <a:cubicBezTo>
                    <a:pt x="210" y="15"/>
                    <a:pt x="196" y="0"/>
                    <a:pt x="178" y="0"/>
                  </a:cubicBez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3" name="Freeform 179">
              <a:extLst>
                <a:ext uri="{FF2B5EF4-FFF2-40B4-BE49-F238E27FC236}">
                  <a16:creationId xmlns:a16="http://schemas.microsoft.com/office/drawing/2014/main" id="{53B90166-10AC-4D0F-8B4C-132D1AAEC579}"/>
                </a:ext>
              </a:extLst>
            </p:cNvPr>
            <p:cNvSpPr>
              <a:spLocks/>
            </p:cNvSpPr>
            <p:nvPr/>
          </p:nvSpPr>
          <p:spPr bwMode="auto">
            <a:xfrm>
              <a:off x="10922092" y="761983"/>
              <a:ext cx="166173" cy="15108"/>
            </a:xfrm>
            <a:custGeom>
              <a:avLst/>
              <a:gdLst>
                <a:gd name="T0" fmla="*/ 2 w 60"/>
                <a:gd name="T1" fmla="*/ 0 h 6"/>
                <a:gd name="T2" fmla="*/ 57 w 60"/>
                <a:gd name="T3" fmla="*/ 0 h 6"/>
                <a:gd name="T4" fmla="*/ 60 w 60"/>
                <a:gd name="T5" fmla="*/ 3 h 6"/>
                <a:gd name="T6" fmla="*/ 57 w 60"/>
                <a:gd name="T7" fmla="*/ 6 h 6"/>
                <a:gd name="T8" fmla="*/ 2 w 60"/>
                <a:gd name="T9" fmla="*/ 6 h 6"/>
                <a:gd name="T10" fmla="*/ 0 w 60"/>
                <a:gd name="T11" fmla="*/ 3 h 6"/>
                <a:gd name="T12" fmla="*/ 2 w 6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0" h="6">
                  <a:moveTo>
                    <a:pt x="2" y="0"/>
                  </a:moveTo>
                  <a:cubicBezTo>
                    <a:pt x="57" y="0"/>
                    <a:pt x="57" y="0"/>
                    <a:pt x="57" y="0"/>
                  </a:cubicBezTo>
                  <a:cubicBezTo>
                    <a:pt x="59" y="0"/>
                    <a:pt x="60" y="1"/>
                    <a:pt x="60" y="3"/>
                  </a:cubicBezTo>
                  <a:cubicBezTo>
                    <a:pt x="60" y="4"/>
                    <a:pt x="59" y="6"/>
                    <a:pt x="57" y="6"/>
                  </a:cubicBezTo>
                  <a:cubicBezTo>
                    <a:pt x="2" y="6"/>
                    <a:pt x="2" y="6"/>
                    <a:pt x="2" y="6"/>
                  </a:cubicBezTo>
                  <a:cubicBezTo>
                    <a:pt x="1" y="6"/>
                    <a:pt x="0" y="4"/>
                    <a:pt x="0" y="3"/>
                  </a:cubicBezTo>
                  <a:cubicBezTo>
                    <a:pt x="0" y="1"/>
                    <a:pt x="1" y="0"/>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8" name="Oval 180">
              <a:extLst>
                <a:ext uri="{FF2B5EF4-FFF2-40B4-BE49-F238E27FC236}">
                  <a16:creationId xmlns:a16="http://schemas.microsoft.com/office/drawing/2014/main" id="{91BB6838-0136-49AA-82F9-348E3178F840}"/>
                </a:ext>
              </a:extLst>
            </p:cNvPr>
            <p:cNvSpPr>
              <a:spLocks noChangeArrowheads="1"/>
            </p:cNvSpPr>
            <p:nvPr/>
          </p:nvSpPr>
          <p:spPr bwMode="auto">
            <a:xfrm>
              <a:off x="10952305" y="1671399"/>
              <a:ext cx="102725" cy="102725"/>
            </a:xfrm>
            <a:prstGeom prst="ellipse">
              <a:avLst/>
            </a:prstGeom>
            <a:solidFill>
              <a:srgbClr val="303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9" name="Rectangle 181">
              <a:extLst>
                <a:ext uri="{FF2B5EF4-FFF2-40B4-BE49-F238E27FC236}">
                  <a16:creationId xmlns:a16="http://schemas.microsoft.com/office/drawing/2014/main" id="{6EF883F4-23AE-4053-B96F-AC13BBF53B8A}"/>
                </a:ext>
              </a:extLst>
            </p:cNvPr>
            <p:cNvSpPr>
              <a:spLocks noChangeArrowheads="1"/>
            </p:cNvSpPr>
            <p:nvPr/>
          </p:nvSpPr>
          <p:spPr bwMode="auto">
            <a:xfrm>
              <a:off x="10752899" y="864708"/>
              <a:ext cx="504560" cy="749285"/>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40" name="Freeform 182">
              <a:extLst>
                <a:ext uri="{FF2B5EF4-FFF2-40B4-BE49-F238E27FC236}">
                  <a16:creationId xmlns:a16="http://schemas.microsoft.com/office/drawing/2014/main" id="{29616F3A-AE75-4F7B-8E53-D741B57F545D}"/>
                </a:ext>
              </a:extLst>
            </p:cNvPr>
            <p:cNvSpPr>
              <a:spLocks/>
            </p:cNvSpPr>
            <p:nvPr/>
          </p:nvSpPr>
          <p:spPr bwMode="auto">
            <a:xfrm>
              <a:off x="10752899" y="864708"/>
              <a:ext cx="504560" cy="749285"/>
            </a:xfrm>
            <a:custGeom>
              <a:avLst/>
              <a:gdLst>
                <a:gd name="T0" fmla="*/ 0 w 167"/>
                <a:gd name="T1" fmla="*/ 248 h 248"/>
                <a:gd name="T2" fmla="*/ 167 w 167"/>
                <a:gd name="T3" fmla="*/ 248 h 248"/>
                <a:gd name="T4" fmla="*/ 167 w 167"/>
                <a:gd name="T5" fmla="*/ 0 h 248"/>
                <a:gd name="T6" fmla="*/ 0 w 167"/>
                <a:gd name="T7" fmla="*/ 248 h 248"/>
              </a:gdLst>
              <a:ahLst/>
              <a:cxnLst>
                <a:cxn ang="0">
                  <a:pos x="T0" y="T1"/>
                </a:cxn>
                <a:cxn ang="0">
                  <a:pos x="T2" y="T3"/>
                </a:cxn>
                <a:cxn ang="0">
                  <a:pos x="T4" y="T5"/>
                </a:cxn>
                <a:cxn ang="0">
                  <a:pos x="T6" y="T7"/>
                </a:cxn>
              </a:cxnLst>
              <a:rect l="0" t="0" r="r" b="b"/>
              <a:pathLst>
                <a:path w="167" h="248">
                  <a:moveTo>
                    <a:pt x="0" y="248"/>
                  </a:moveTo>
                  <a:lnTo>
                    <a:pt x="167" y="248"/>
                  </a:lnTo>
                  <a:lnTo>
                    <a:pt x="167" y="0"/>
                  </a:lnTo>
                  <a:lnTo>
                    <a:pt x="0" y="248"/>
                  </a:lnTo>
                  <a:close/>
                </a:path>
              </a:pathLst>
            </a:custGeom>
            <a:solidFill>
              <a:srgbClr val="5F9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41" name="Oval 183">
              <a:extLst>
                <a:ext uri="{FF2B5EF4-FFF2-40B4-BE49-F238E27FC236}">
                  <a16:creationId xmlns:a16="http://schemas.microsoft.com/office/drawing/2014/main" id="{A068DFB5-07E6-4C8E-AACC-DAF7D33D308A}"/>
                </a:ext>
              </a:extLst>
            </p:cNvPr>
            <p:cNvSpPr>
              <a:spLocks noChangeArrowheads="1"/>
            </p:cNvSpPr>
            <p:nvPr/>
          </p:nvSpPr>
          <p:spPr bwMode="auto">
            <a:xfrm>
              <a:off x="10970433" y="1686504"/>
              <a:ext cx="72511" cy="72511"/>
            </a:xfrm>
            <a:prstGeom prst="ellipse">
              <a:avLst/>
            </a:pr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3" name="Rectangle 184">
              <a:extLst>
                <a:ext uri="{FF2B5EF4-FFF2-40B4-BE49-F238E27FC236}">
                  <a16:creationId xmlns:a16="http://schemas.microsoft.com/office/drawing/2014/main" id="{A142EA05-F758-4D91-904A-8C68546E1567}"/>
                </a:ext>
              </a:extLst>
            </p:cNvPr>
            <p:cNvSpPr>
              <a:spLocks noChangeArrowheads="1"/>
            </p:cNvSpPr>
            <p:nvPr/>
          </p:nvSpPr>
          <p:spPr bwMode="auto">
            <a:xfrm>
              <a:off x="10879794" y="1151733"/>
              <a:ext cx="782520" cy="129917"/>
            </a:xfrm>
            <a:prstGeom prst="rect">
              <a:avLst/>
            </a:prstGeom>
            <a:solidFill>
              <a:srgbClr val="EC85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5" name="Rectangle 185">
              <a:extLst>
                <a:ext uri="{FF2B5EF4-FFF2-40B4-BE49-F238E27FC236}">
                  <a16:creationId xmlns:a16="http://schemas.microsoft.com/office/drawing/2014/main" id="{D0A77A82-8649-4B02-ACDC-877229AB4884}"/>
                </a:ext>
              </a:extLst>
            </p:cNvPr>
            <p:cNvSpPr>
              <a:spLocks noChangeArrowheads="1"/>
            </p:cNvSpPr>
            <p:nvPr/>
          </p:nvSpPr>
          <p:spPr bwMode="auto">
            <a:xfrm>
              <a:off x="11532397" y="1151733"/>
              <a:ext cx="129917" cy="129917"/>
            </a:xfrm>
            <a:prstGeom prst="rect">
              <a:avLst/>
            </a:prstGeom>
            <a:solidFill>
              <a:srgbClr val="D46F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6" name="Rectangle 186">
              <a:extLst>
                <a:ext uri="{FF2B5EF4-FFF2-40B4-BE49-F238E27FC236}">
                  <a16:creationId xmlns:a16="http://schemas.microsoft.com/office/drawing/2014/main" id="{51BA6563-5223-477A-9978-B4B98E92BAAD}"/>
                </a:ext>
              </a:extLst>
            </p:cNvPr>
            <p:cNvSpPr>
              <a:spLocks noChangeArrowheads="1"/>
            </p:cNvSpPr>
            <p:nvPr/>
          </p:nvSpPr>
          <p:spPr bwMode="auto">
            <a:xfrm>
              <a:off x="10879794" y="1151733"/>
              <a:ext cx="126895" cy="129917"/>
            </a:xfrm>
            <a:prstGeom prst="rect">
              <a:avLst/>
            </a:prstGeom>
            <a:solidFill>
              <a:srgbClr val="D46F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7" name="Rectangle 187">
              <a:extLst>
                <a:ext uri="{FF2B5EF4-FFF2-40B4-BE49-F238E27FC236}">
                  <a16:creationId xmlns:a16="http://schemas.microsoft.com/office/drawing/2014/main" id="{7A25718B-5057-42FB-B237-CB41FF55A787}"/>
                </a:ext>
              </a:extLst>
            </p:cNvPr>
            <p:cNvSpPr>
              <a:spLocks noChangeArrowheads="1"/>
            </p:cNvSpPr>
            <p:nvPr/>
          </p:nvSpPr>
          <p:spPr bwMode="auto">
            <a:xfrm>
              <a:off x="11103371" y="1209137"/>
              <a:ext cx="386728" cy="15108"/>
            </a:xfrm>
            <a:prstGeom prst="rect">
              <a:avLst/>
            </a:prstGeom>
            <a:solidFill>
              <a:srgbClr val="D46F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8" name="Rectangle 188">
              <a:extLst>
                <a:ext uri="{FF2B5EF4-FFF2-40B4-BE49-F238E27FC236}">
                  <a16:creationId xmlns:a16="http://schemas.microsoft.com/office/drawing/2014/main" id="{F283CF47-2AD3-4612-B70C-8A16648B8D25}"/>
                </a:ext>
              </a:extLst>
            </p:cNvPr>
            <p:cNvSpPr>
              <a:spLocks noChangeArrowheads="1"/>
            </p:cNvSpPr>
            <p:nvPr/>
          </p:nvSpPr>
          <p:spPr bwMode="auto">
            <a:xfrm>
              <a:off x="11103371" y="1209137"/>
              <a:ext cx="220557" cy="15108"/>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pic>
          <p:nvPicPr>
            <p:cNvPr id="59" name="Picture 189">
              <a:extLst>
                <a:ext uri="{FF2B5EF4-FFF2-40B4-BE49-F238E27FC236}">
                  <a16:creationId xmlns:a16="http://schemas.microsoft.com/office/drawing/2014/main" id="{2AB1B49E-2B50-4047-A5FA-012D6D2487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9757" y="1191009"/>
              <a:ext cx="51363" cy="48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Freeform 190">
              <a:extLst>
                <a:ext uri="{FF2B5EF4-FFF2-40B4-BE49-F238E27FC236}">
                  <a16:creationId xmlns:a16="http://schemas.microsoft.com/office/drawing/2014/main" id="{2949DFBA-7D08-451F-A5A9-80A95F3E871D}"/>
                </a:ext>
              </a:extLst>
            </p:cNvPr>
            <p:cNvSpPr>
              <a:spLocks noEditPoints="1"/>
            </p:cNvSpPr>
            <p:nvPr/>
          </p:nvSpPr>
          <p:spPr bwMode="auto">
            <a:xfrm>
              <a:off x="11311842" y="1203094"/>
              <a:ext cx="24170" cy="27193"/>
            </a:xfrm>
            <a:custGeom>
              <a:avLst/>
              <a:gdLst>
                <a:gd name="T0" fmla="*/ 5 w 9"/>
                <a:gd name="T1" fmla="*/ 9 h 9"/>
                <a:gd name="T2" fmla="*/ 0 w 9"/>
                <a:gd name="T3" fmla="*/ 4 h 9"/>
                <a:gd name="T4" fmla="*/ 5 w 9"/>
                <a:gd name="T5" fmla="*/ 0 h 9"/>
                <a:gd name="T6" fmla="*/ 9 w 9"/>
                <a:gd name="T7" fmla="*/ 4 h 9"/>
                <a:gd name="T8" fmla="*/ 5 w 9"/>
                <a:gd name="T9" fmla="*/ 9 h 9"/>
                <a:gd name="T10" fmla="*/ 5 w 9"/>
                <a:gd name="T11" fmla="*/ 0 h 9"/>
                <a:gd name="T12" fmla="*/ 1 w 9"/>
                <a:gd name="T13" fmla="*/ 4 h 9"/>
                <a:gd name="T14" fmla="*/ 5 w 9"/>
                <a:gd name="T15" fmla="*/ 9 h 9"/>
                <a:gd name="T16" fmla="*/ 9 w 9"/>
                <a:gd name="T17" fmla="*/ 4 h 9"/>
                <a:gd name="T18" fmla="*/ 5 w 9"/>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9">
                  <a:moveTo>
                    <a:pt x="5" y="9"/>
                  </a:moveTo>
                  <a:cubicBezTo>
                    <a:pt x="2" y="9"/>
                    <a:pt x="0" y="7"/>
                    <a:pt x="0" y="4"/>
                  </a:cubicBezTo>
                  <a:cubicBezTo>
                    <a:pt x="0" y="2"/>
                    <a:pt x="2" y="0"/>
                    <a:pt x="5" y="0"/>
                  </a:cubicBezTo>
                  <a:cubicBezTo>
                    <a:pt x="7" y="0"/>
                    <a:pt x="9" y="2"/>
                    <a:pt x="9" y="4"/>
                  </a:cubicBezTo>
                  <a:cubicBezTo>
                    <a:pt x="9" y="7"/>
                    <a:pt x="7" y="9"/>
                    <a:pt x="5" y="9"/>
                  </a:cubicBezTo>
                  <a:close/>
                  <a:moveTo>
                    <a:pt x="5" y="0"/>
                  </a:moveTo>
                  <a:cubicBezTo>
                    <a:pt x="2" y="0"/>
                    <a:pt x="1" y="2"/>
                    <a:pt x="1" y="4"/>
                  </a:cubicBezTo>
                  <a:cubicBezTo>
                    <a:pt x="1" y="7"/>
                    <a:pt x="2" y="9"/>
                    <a:pt x="5" y="9"/>
                  </a:cubicBezTo>
                  <a:cubicBezTo>
                    <a:pt x="7" y="9"/>
                    <a:pt x="9" y="7"/>
                    <a:pt x="9" y="4"/>
                  </a:cubicBezTo>
                  <a:cubicBezTo>
                    <a:pt x="9" y="2"/>
                    <a:pt x="7" y="0"/>
                    <a:pt x="5" y="0"/>
                  </a:cubicBez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1" name="Oval 191">
              <a:extLst>
                <a:ext uri="{FF2B5EF4-FFF2-40B4-BE49-F238E27FC236}">
                  <a16:creationId xmlns:a16="http://schemas.microsoft.com/office/drawing/2014/main" id="{5D3536E2-E8F5-474F-A101-892D0D358C7D}"/>
                </a:ext>
              </a:extLst>
            </p:cNvPr>
            <p:cNvSpPr>
              <a:spLocks noChangeArrowheads="1"/>
            </p:cNvSpPr>
            <p:nvPr/>
          </p:nvSpPr>
          <p:spPr bwMode="auto">
            <a:xfrm>
              <a:off x="10910007" y="1184967"/>
              <a:ext cx="60426" cy="6042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2" name="Freeform 192">
              <a:extLst>
                <a:ext uri="{FF2B5EF4-FFF2-40B4-BE49-F238E27FC236}">
                  <a16:creationId xmlns:a16="http://schemas.microsoft.com/office/drawing/2014/main" id="{167816F8-75CB-4BEF-9057-BB3FBFEC391E}"/>
                </a:ext>
              </a:extLst>
            </p:cNvPr>
            <p:cNvSpPr>
              <a:spLocks/>
            </p:cNvSpPr>
            <p:nvPr/>
          </p:nvSpPr>
          <p:spPr bwMode="auto">
            <a:xfrm>
              <a:off x="10931157" y="1203094"/>
              <a:ext cx="24170" cy="27193"/>
            </a:xfrm>
            <a:custGeom>
              <a:avLst/>
              <a:gdLst>
                <a:gd name="T0" fmla="*/ 8 w 8"/>
                <a:gd name="T1" fmla="*/ 4 h 9"/>
                <a:gd name="T2" fmla="*/ 5 w 8"/>
                <a:gd name="T3" fmla="*/ 7 h 9"/>
                <a:gd name="T4" fmla="*/ 0 w 8"/>
                <a:gd name="T5" fmla="*/ 9 h 9"/>
                <a:gd name="T6" fmla="*/ 0 w 8"/>
                <a:gd name="T7" fmla="*/ 4 h 9"/>
                <a:gd name="T8" fmla="*/ 0 w 8"/>
                <a:gd name="T9" fmla="*/ 0 h 9"/>
                <a:gd name="T10" fmla="*/ 5 w 8"/>
                <a:gd name="T11" fmla="*/ 2 h 9"/>
                <a:gd name="T12" fmla="*/ 8 w 8"/>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8" y="4"/>
                  </a:moveTo>
                  <a:lnTo>
                    <a:pt x="5" y="7"/>
                  </a:lnTo>
                  <a:lnTo>
                    <a:pt x="0" y="9"/>
                  </a:lnTo>
                  <a:lnTo>
                    <a:pt x="0" y="4"/>
                  </a:lnTo>
                  <a:lnTo>
                    <a:pt x="0" y="0"/>
                  </a:lnTo>
                  <a:lnTo>
                    <a:pt x="5" y="2"/>
                  </a:lnTo>
                  <a:lnTo>
                    <a:pt x="8" y="4"/>
                  </a:ln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3" name="Freeform 193">
              <a:extLst>
                <a:ext uri="{FF2B5EF4-FFF2-40B4-BE49-F238E27FC236}">
                  <a16:creationId xmlns:a16="http://schemas.microsoft.com/office/drawing/2014/main" id="{40F97064-5495-4D79-8D9F-9491B2312536}"/>
                </a:ext>
              </a:extLst>
            </p:cNvPr>
            <p:cNvSpPr>
              <a:spLocks/>
            </p:cNvSpPr>
            <p:nvPr/>
          </p:nvSpPr>
          <p:spPr bwMode="auto">
            <a:xfrm>
              <a:off x="11036902" y="1206117"/>
              <a:ext cx="12085" cy="18128"/>
            </a:xfrm>
            <a:custGeom>
              <a:avLst/>
              <a:gdLst>
                <a:gd name="T0" fmla="*/ 2 w 4"/>
                <a:gd name="T1" fmla="*/ 0 h 6"/>
                <a:gd name="T2" fmla="*/ 3 w 4"/>
                <a:gd name="T3" fmla="*/ 0 h 6"/>
                <a:gd name="T4" fmla="*/ 3 w 4"/>
                <a:gd name="T5" fmla="*/ 0 h 6"/>
                <a:gd name="T6" fmla="*/ 4 w 4"/>
                <a:gd name="T7" fmla="*/ 1 h 6"/>
                <a:gd name="T8" fmla="*/ 4 w 4"/>
                <a:gd name="T9" fmla="*/ 2 h 6"/>
                <a:gd name="T10" fmla="*/ 4 w 4"/>
                <a:gd name="T11" fmla="*/ 2 h 6"/>
                <a:gd name="T12" fmla="*/ 4 w 4"/>
                <a:gd name="T13" fmla="*/ 3 h 6"/>
                <a:gd name="T14" fmla="*/ 3 w 4"/>
                <a:gd name="T15" fmla="*/ 3 h 6"/>
                <a:gd name="T16" fmla="*/ 3 w 4"/>
                <a:gd name="T17" fmla="*/ 4 h 6"/>
                <a:gd name="T18" fmla="*/ 1 w 4"/>
                <a:gd name="T19" fmla="*/ 5 h 6"/>
                <a:gd name="T20" fmla="*/ 2 w 4"/>
                <a:gd name="T21" fmla="*/ 5 h 6"/>
                <a:gd name="T22" fmla="*/ 2 w 4"/>
                <a:gd name="T23" fmla="*/ 5 h 6"/>
                <a:gd name="T24" fmla="*/ 4 w 4"/>
                <a:gd name="T25" fmla="*/ 5 h 6"/>
                <a:gd name="T26" fmla="*/ 4 w 4"/>
                <a:gd name="T27" fmla="*/ 5 h 6"/>
                <a:gd name="T28" fmla="*/ 4 w 4"/>
                <a:gd name="T29" fmla="*/ 6 h 6"/>
                <a:gd name="T30" fmla="*/ 4 w 4"/>
                <a:gd name="T31" fmla="*/ 6 h 6"/>
                <a:gd name="T32" fmla="*/ 0 w 4"/>
                <a:gd name="T33" fmla="*/ 6 h 6"/>
                <a:gd name="T34" fmla="*/ 0 w 4"/>
                <a:gd name="T35" fmla="*/ 6 h 6"/>
                <a:gd name="T36" fmla="*/ 0 w 4"/>
                <a:gd name="T37" fmla="*/ 6 h 6"/>
                <a:gd name="T38" fmla="*/ 0 w 4"/>
                <a:gd name="T39" fmla="*/ 6 h 6"/>
                <a:gd name="T40" fmla="*/ 2 w 4"/>
                <a:gd name="T41" fmla="*/ 4 h 6"/>
                <a:gd name="T42" fmla="*/ 2 w 4"/>
                <a:gd name="T43" fmla="*/ 3 h 6"/>
                <a:gd name="T44" fmla="*/ 2 w 4"/>
                <a:gd name="T45" fmla="*/ 3 h 6"/>
                <a:gd name="T46" fmla="*/ 3 w 4"/>
                <a:gd name="T47" fmla="*/ 2 h 6"/>
                <a:gd name="T48" fmla="*/ 3 w 4"/>
                <a:gd name="T49" fmla="*/ 2 h 6"/>
                <a:gd name="T50" fmla="*/ 3 w 4"/>
                <a:gd name="T51" fmla="*/ 1 h 6"/>
                <a:gd name="T52" fmla="*/ 3 w 4"/>
                <a:gd name="T53" fmla="*/ 1 h 6"/>
                <a:gd name="T54" fmla="*/ 2 w 4"/>
                <a:gd name="T55" fmla="*/ 1 h 6"/>
                <a:gd name="T56" fmla="*/ 2 w 4"/>
                <a:gd name="T57" fmla="*/ 1 h 6"/>
                <a:gd name="T58" fmla="*/ 1 w 4"/>
                <a:gd name="T59" fmla="*/ 1 h 6"/>
                <a:gd name="T60" fmla="*/ 1 w 4"/>
                <a:gd name="T61" fmla="*/ 2 h 6"/>
                <a:gd name="T62" fmla="*/ 1 w 4"/>
                <a:gd name="T63" fmla="*/ 2 h 6"/>
                <a:gd name="T64" fmla="*/ 0 w 4"/>
                <a:gd name="T65" fmla="*/ 2 h 6"/>
                <a:gd name="T66" fmla="*/ 0 w 4"/>
                <a:gd name="T67" fmla="*/ 2 h 6"/>
                <a:gd name="T68" fmla="*/ 0 w 4"/>
                <a:gd name="T69" fmla="*/ 2 h 6"/>
                <a:gd name="T70" fmla="*/ 0 w 4"/>
                <a:gd name="T71" fmla="*/ 1 h 6"/>
                <a:gd name="T72" fmla="*/ 0 w 4"/>
                <a:gd name="T73" fmla="*/ 0 h 6"/>
                <a:gd name="T74" fmla="*/ 1 w 4"/>
                <a:gd name="T75" fmla="*/ 0 h 6"/>
                <a:gd name="T76" fmla="*/ 2 w 4"/>
                <a:gd name="T7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 h="6">
                  <a:moveTo>
                    <a:pt x="2" y="0"/>
                  </a:moveTo>
                  <a:lnTo>
                    <a:pt x="3" y="0"/>
                  </a:lnTo>
                  <a:lnTo>
                    <a:pt x="3" y="0"/>
                  </a:lnTo>
                  <a:lnTo>
                    <a:pt x="4" y="1"/>
                  </a:lnTo>
                  <a:lnTo>
                    <a:pt x="4" y="2"/>
                  </a:lnTo>
                  <a:lnTo>
                    <a:pt x="4" y="2"/>
                  </a:lnTo>
                  <a:lnTo>
                    <a:pt x="4" y="3"/>
                  </a:lnTo>
                  <a:lnTo>
                    <a:pt x="3" y="3"/>
                  </a:lnTo>
                  <a:lnTo>
                    <a:pt x="3" y="4"/>
                  </a:lnTo>
                  <a:lnTo>
                    <a:pt x="1" y="5"/>
                  </a:lnTo>
                  <a:lnTo>
                    <a:pt x="2" y="5"/>
                  </a:lnTo>
                  <a:lnTo>
                    <a:pt x="2" y="5"/>
                  </a:lnTo>
                  <a:lnTo>
                    <a:pt x="4" y="5"/>
                  </a:lnTo>
                  <a:lnTo>
                    <a:pt x="4" y="5"/>
                  </a:lnTo>
                  <a:lnTo>
                    <a:pt x="4" y="6"/>
                  </a:lnTo>
                  <a:lnTo>
                    <a:pt x="4" y="6"/>
                  </a:lnTo>
                  <a:lnTo>
                    <a:pt x="0" y="6"/>
                  </a:lnTo>
                  <a:lnTo>
                    <a:pt x="0" y="6"/>
                  </a:lnTo>
                  <a:lnTo>
                    <a:pt x="0" y="6"/>
                  </a:lnTo>
                  <a:lnTo>
                    <a:pt x="0" y="6"/>
                  </a:lnTo>
                  <a:lnTo>
                    <a:pt x="2" y="4"/>
                  </a:lnTo>
                  <a:lnTo>
                    <a:pt x="2" y="3"/>
                  </a:lnTo>
                  <a:lnTo>
                    <a:pt x="2" y="3"/>
                  </a:lnTo>
                  <a:lnTo>
                    <a:pt x="3" y="2"/>
                  </a:lnTo>
                  <a:lnTo>
                    <a:pt x="3" y="2"/>
                  </a:lnTo>
                  <a:lnTo>
                    <a:pt x="3" y="1"/>
                  </a:lnTo>
                  <a:lnTo>
                    <a:pt x="3" y="1"/>
                  </a:lnTo>
                  <a:lnTo>
                    <a:pt x="2" y="1"/>
                  </a:lnTo>
                  <a:lnTo>
                    <a:pt x="2" y="1"/>
                  </a:lnTo>
                  <a:lnTo>
                    <a:pt x="1" y="1"/>
                  </a:lnTo>
                  <a:lnTo>
                    <a:pt x="1" y="2"/>
                  </a:lnTo>
                  <a:lnTo>
                    <a:pt x="1" y="2"/>
                  </a:lnTo>
                  <a:lnTo>
                    <a:pt x="0" y="2"/>
                  </a:lnTo>
                  <a:lnTo>
                    <a:pt x="0" y="2"/>
                  </a:lnTo>
                  <a:lnTo>
                    <a:pt x="0" y="2"/>
                  </a:lnTo>
                  <a:lnTo>
                    <a:pt x="0" y="1"/>
                  </a:lnTo>
                  <a:lnTo>
                    <a:pt x="0" y="0"/>
                  </a:lnTo>
                  <a:lnTo>
                    <a:pt x="1"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4" name="Freeform 194">
              <a:extLst>
                <a:ext uri="{FF2B5EF4-FFF2-40B4-BE49-F238E27FC236}">
                  <a16:creationId xmlns:a16="http://schemas.microsoft.com/office/drawing/2014/main" id="{F777D625-BF82-4A3B-83BF-54643117BC70}"/>
                </a:ext>
              </a:extLst>
            </p:cNvPr>
            <p:cNvSpPr>
              <a:spLocks noEditPoints="1"/>
            </p:cNvSpPr>
            <p:nvPr/>
          </p:nvSpPr>
          <p:spPr bwMode="auto">
            <a:xfrm>
              <a:off x="11052009" y="1212159"/>
              <a:ext cx="3022" cy="12085"/>
            </a:xfrm>
            <a:custGeom>
              <a:avLst/>
              <a:gdLst>
                <a:gd name="T0" fmla="*/ 0 w 1"/>
                <a:gd name="T1" fmla="*/ 1 h 4"/>
                <a:gd name="T2" fmla="*/ 0 w 1"/>
                <a:gd name="T3" fmla="*/ 0 h 4"/>
                <a:gd name="T4" fmla="*/ 0 w 1"/>
                <a:gd name="T5" fmla="*/ 0 h 4"/>
                <a:gd name="T6" fmla="*/ 0 w 1"/>
                <a:gd name="T7" fmla="*/ 0 h 4"/>
                <a:gd name="T8" fmla="*/ 1 w 1"/>
                <a:gd name="T9" fmla="*/ 0 h 4"/>
                <a:gd name="T10" fmla="*/ 1 w 1"/>
                <a:gd name="T11" fmla="*/ 0 h 4"/>
                <a:gd name="T12" fmla="*/ 1 w 1"/>
                <a:gd name="T13" fmla="*/ 0 h 4"/>
                <a:gd name="T14" fmla="*/ 1 w 1"/>
                <a:gd name="T15" fmla="*/ 0 h 4"/>
                <a:gd name="T16" fmla="*/ 1 w 1"/>
                <a:gd name="T17" fmla="*/ 1 h 4"/>
                <a:gd name="T18" fmla="*/ 1 w 1"/>
                <a:gd name="T19" fmla="*/ 1 h 4"/>
                <a:gd name="T20" fmla="*/ 1 w 1"/>
                <a:gd name="T21" fmla="*/ 1 h 4"/>
                <a:gd name="T22" fmla="*/ 1 w 1"/>
                <a:gd name="T23" fmla="*/ 1 h 4"/>
                <a:gd name="T24" fmla="*/ 1 w 1"/>
                <a:gd name="T25" fmla="*/ 1 h 4"/>
                <a:gd name="T26" fmla="*/ 0 w 1"/>
                <a:gd name="T27" fmla="*/ 1 h 4"/>
                <a:gd name="T28" fmla="*/ 0 w 1"/>
                <a:gd name="T29" fmla="*/ 1 h 4"/>
                <a:gd name="T30" fmla="*/ 0 w 1"/>
                <a:gd name="T31" fmla="*/ 1 h 4"/>
                <a:gd name="T32" fmla="*/ 0 w 1"/>
                <a:gd name="T33" fmla="*/ 1 h 4"/>
                <a:gd name="T34" fmla="*/ 0 w 1"/>
                <a:gd name="T35" fmla="*/ 4 h 4"/>
                <a:gd name="T36" fmla="*/ 0 w 1"/>
                <a:gd name="T37" fmla="*/ 4 h 4"/>
                <a:gd name="T38" fmla="*/ 0 w 1"/>
                <a:gd name="T39" fmla="*/ 3 h 4"/>
                <a:gd name="T40" fmla="*/ 0 w 1"/>
                <a:gd name="T41" fmla="*/ 3 h 4"/>
                <a:gd name="T42" fmla="*/ 1 w 1"/>
                <a:gd name="T43" fmla="*/ 3 h 4"/>
                <a:gd name="T44" fmla="*/ 1 w 1"/>
                <a:gd name="T45" fmla="*/ 3 h 4"/>
                <a:gd name="T46" fmla="*/ 1 w 1"/>
                <a:gd name="T47" fmla="*/ 3 h 4"/>
                <a:gd name="T48" fmla="*/ 1 w 1"/>
                <a:gd name="T49" fmla="*/ 4 h 4"/>
                <a:gd name="T50" fmla="*/ 1 w 1"/>
                <a:gd name="T51" fmla="*/ 4 h 4"/>
                <a:gd name="T52" fmla="*/ 1 w 1"/>
                <a:gd name="T53" fmla="*/ 4 h 4"/>
                <a:gd name="T54" fmla="*/ 1 w 1"/>
                <a:gd name="T55" fmla="*/ 4 h 4"/>
                <a:gd name="T56" fmla="*/ 1 w 1"/>
                <a:gd name="T57" fmla="*/ 4 h 4"/>
                <a:gd name="T58" fmla="*/ 1 w 1"/>
                <a:gd name="T59" fmla="*/ 4 h 4"/>
                <a:gd name="T60" fmla="*/ 0 w 1"/>
                <a:gd name="T61" fmla="*/ 4 h 4"/>
                <a:gd name="T62" fmla="*/ 0 w 1"/>
                <a:gd name="T63" fmla="*/ 4 h 4"/>
                <a:gd name="T64" fmla="*/ 0 w 1"/>
                <a:gd name="T65" fmla="*/ 4 h 4"/>
                <a:gd name="T66" fmla="*/ 0 w 1"/>
                <a:gd name="T6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 h="4">
                  <a:moveTo>
                    <a:pt x="0" y="1"/>
                  </a:moveTo>
                  <a:lnTo>
                    <a:pt x="0" y="0"/>
                  </a:lnTo>
                  <a:lnTo>
                    <a:pt x="0" y="0"/>
                  </a:lnTo>
                  <a:lnTo>
                    <a:pt x="0" y="0"/>
                  </a:lnTo>
                  <a:lnTo>
                    <a:pt x="1" y="0"/>
                  </a:lnTo>
                  <a:lnTo>
                    <a:pt x="1" y="0"/>
                  </a:lnTo>
                  <a:lnTo>
                    <a:pt x="1" y="0"/>
                  </a:lnTo>
                  <a:lnTo>
                    <a:pt x="1" y="0"/>
                  </a:lnTo>
                  <a:lnTo>
                    <a:pt x="1" y="1"/>
                  </a:lnTo>
                  <a:lnTo>
                    <a:pt x="1" y="1"/>
                  </a:lnTo>
                  <a:lnTo>
                    <a:pt x="1" y="1"/>
                  </a:lnTo>
                  <a:lnTo>
                    <a:pt x="1" y="1"/>
                  </a:lnTo>
                  <a:lnTo>
                    <a:pt x="1" y="1"/>
                  </a:lnTo>
                  <a:lnTo>
                    <a:pt x="0" y="1"/>
                  </a:lnTo>
                  <a:lnTo>
                    <a:pt x="0" y="1"/>
                  </a:lnTo>
                  <a:lnTo>
                    <a:pt x="0" y="1"/>
                  </a:lnTo>
                  <a:lnTo>
                    <a:pt x="0" y="1"/>
                  </a:lnTo>
                  <a:close/>
                  <a:moveTo>
                    <a:pt x="0" y="4"/>
                  </a:moveTo>
                  <a:lnTo>
                    <a:pt x="0" y="4"/>
                  </a:lnTo>
                  <a:lnTo>
                    <a:pt x="0" y="3"/>
                  </a:lnTo>
                  <a:lnTo>
                    <a:pt x="0" y="3"/>
                  </a:lnTo>
                  <a:lnTo>
                    <a:pt x="1" y="3"/>
                  </a:lnTo>
                  <a:lnTo>
                    <a:pt x="1" y="3"/>
                  </a:lnTo>
                  <a:lnTo>
                    <a:pt x="1" y="3"/>
                  </a:lnTo>
                  <a:lnTo>
                    <a:pt x="1" y="4"/>
                  </a:lnTo>
                  <a:lnTo>
                    <a:pt x="1" y="4"/>
                  </a:lnTo>
                  <a:lnTo>
                    <a:pt x="1" y="4"/>
                  </a:lnTo>
                  <a:lnTo>
                    <a:pt x="1" y="4"/>
                  </a:lnTo>
                  <a:lnTo>
                    <a:pt x="1" y="4"/>
                  </a:lnTo>
                  <a:lnTo>
                    <a:pt x="1" y="4"/>
                  </a:lnTo>
                  <a:lnTo>
                    <a:pt x="0" y="4"/>
                  </a:lnTo>
                  <a:lnTo>
                    <a:pt x="0" y="4"/>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5" name="Freeform 195">
              <a:extLst>
                <a:ext uri="{FF2B5EF4-FFF2-40B4-BE49-F238E27FC236}">
                  <a16:creationId xmlns:a16="http://schemas.microsoft.com/office/drawing/2014/main" id="{7C9E9B16-22D5-4BDD-B49E-49985F851840}"/>
                </a:ext>
              </a:extLst>
            </p:cNvPr>
            <p:cNvSpPr>
              <a:spLocks/>
            </p:cNvSpPr>
            <p:nvPr/>
          </p:nvSpPr>
          <p:spPr bwMode="auto">
            <a:xfrm>
              <a:off x="11055030" y="1206117"/>
              <a:ext cx="12085" cy="18128"/>
            </a:xfrm>
            <a:custGeom>
              <a:avLst/>
              <a:gdLst>
                <a:gd name="T0" fmla="*/ 2 w 4"/>
                <a:gd name="T1" fmla="*/ 0 h 6"/>
                <a:gd name="T2" fmla="*/ 3 w 4"/>
                <a:gd name="T3" fmla="*/ 0 h 6"/>
                <a:gd name="T4" fmla="*/ 4 w 4"/>
                <a:gd name="T5" fmla="*/ 0 h 6"/>
                <a:gd name="T6" fmla="*/ 4 w 4"/>
                <a:gd name="T7" fmla="*/ 1 h 6"/>
                <a:gd name="T8" fmla="*/ 4 w 4"/>
                <a:gd name="T9" fmla="*/ 2 h 6"/>
                <a:gd name="T10" fmla="*/ 4 w 4"/>
                <a:gd name="T11" fmla="*/ 2 h 6"/>
                <a:gd name="T12" fmla="*/ 4 w 4"/>
                <a:gd name="T13" fmla="*/ 3 h 6"/>
                <a:gd name="T14" fmla="*/ 4 w 4"/>
                <a:gd name="T15" fmla="*/ 3 h 6"/>
                <a:gd name="T16" fmla="*/ 3 w 4"/>
                <a:gd name="T17" fmla="*/ 4 h 6"/>
                <a:gd name="T18" fmla="*/ 2 w 4"/>
                <a:gd name="T19" fmla="*/ 5 h 6"/>
                <a:gd name="T20" fmla="*/ 2 w 4"/>
                <a:gd name="T21" fmla="*/ 5 h 6"/>
                <a:gd name="T22" fmla="*/ 2 w 4"/>
                <a:gd name="T23" fmla="*/ 5 h 6"/>
                <a:gd name="T24" fmla="*/ 4 w 4"/>
                <a:gd name="T25" fmla="*/ 5 h 6"/>
                <a:gd name="T26" fmla="*/ 4 w 4"/>
                <a:gd name="T27" fmla="*/ 5 h 6"/>
                <a:gd name="T28" fmla="*/ 4 w 4"/>
                <a:gd name="T29" fmla="*/ 6 h 6"/>
                <a:gd name="T30" fmla="*/ 4 w 4"/>
                <a:gd name="T31" fmla="*/ 6 h 6"/>
                <a:gd name="T32" fmla="*/ 0 w 4"/>
                <a:gd name="T33" fmla="*/ 6 h 6"/>
                <a:gd name="T34" fmla="*/ 0 w 4"/>
                <a:gd name="T35" fmla="*/ 6 h 6"/>
                <a:gd name="T36" fmla="*/ 0 w 4"/>
                <a:gd name="T37" fmla="*/ 6 h 6"/>
                <a:gd name="T38" fmla="*/ 0 w 4"/>
                <a:gd name="T39" fmla="*/ 6 h 6"/>
                <a:gd name="T40" fmla="*/ 2 w 4"/>
                <a:gd name="T41" fmla="*/ 4 h 6"/>
                <a:gd name="T42" fmla="*/ 3 w 4"/>
                <a:gd name="T43" fmla="*/ 3 h 6"/>
                <a:gd name="T44" fmla="*/ 3 w 4"/>
                <a:gd name="T45" fmla="*/ 3 h 6"/>
                <a:gd name="T46" fmla="*/ 3 w 4"/>
                <a:gd name="T47" fmla="*/ 2 h 6"/>
                <a:gd name="T48" fmla="*/ 3 w 4"/>
                <a:gd name="T49" fmla="*/ 2 h 6"/>
                <a:gd name="T50" fmla="*/ 3 w 4"/>
                <a:gd name="T51" fmla="*/ 1 h 6"/>
                <a:gd name="T52" fmla="*/ 3 w 4"/>
                <a:gd name="T53" fmla="*/ 1 h 6"/>
                <a:gd name="T54" fmla="*/ 3 w 4"/>
                <a:gd name="T55" fmla="*/ 1 h 6"/>
                <a:gd name="T56" fmla="*/ 2 w 4"/>
                <a:gd name="T57" fmla="*/ 1 h 6"/>
                <a:gd name="T58" fmla="*/ 2 w 4"/>
                <a:gd name="T59" fmla="*/ 1 h 6"/>
                <a:gd name="T60" fmla="*/ 1 w 4"/>
                <a:gd name="T61" fmla="*/ 2 h 6"/>
                <a:gd name="T62" fmla="*/ 1 w 4"/>
                <a:gd name="T63" fmla="*/ 2 h 6"/>
                <a:gd name="T64" fmla="*/ 1 w 4"/>
                <a:gd name="T65" fmla="*/ 2 h 6"/>
                <a:gd name="T66" fmla="*/ 1 w 4"/>
                <a:gd name="T67" fmla="*/ 2 h 6"/>
                <a:gd name="T68" fmla="*/ 0 w 4"/>
                <a:gd name="T69" fmla="*/ 2 h 6"/>
                <a:gd name="T70" fmla="*/ 0 w 4"/>
                <a:gd name="T71" fmla="*/ 1 h 6"/>
                <a:gd name="T72" fmla="*/ 1 w 4"/>
                <a:gd name="T73" fmla="*/ 0 h 6"/>
                <a:gd name="T74" fmla="*/ 2 w 4"/>
                <a:gd name="T75" fmla="*/ 0 h 6"/>
                <a:gd name="T76" fmla="*/ 2 w 4"/>
                <a:gd name="T7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 h="6">
                  <a:moveTo>
                    <a:pt x="2" y="0"/>
                  </a:moveTo>
                  <a:lnTo>
                    <a:pt x="3" y="0"/>
                  </a:lnTo>
                  <a:lnTo>
                    <a:pt x="4" y="0"/>
                  </a:lnTo>
                  <a:lnTo>
                    <a:pt x="4" y="1"/>
                  </a:lnTo>
                  <a:lnTo>
                    <a:pt x="4" y="2"/>
                  </a:lnTo>
                  <a:lnTo>
                    <a:pt x="4" y="2"/>
                  </a:lnTo>
                  <a:lnTo>
                    <a:pt x="4" y="3"/>
                  </a:lnTo>
                  <a:lnTo>
                    <a:pt x="4" y="3"/>
                  </a:lnTo>
                  <a:lnTo>
                    <a:pt x="3" y="4"/>
                  </a:lnTo>
                  <a:lnTo>
                    <a:pt x="2" y="5"/>
                  </a:lnTo>
                  <a:lnTo>
                    <a:pt x="2" y="5"/>
                  </a:lnTo>
                  <a:lnTo>
                    <a:pt x="2" y="5"/>
                  </a:lnTo>
                  <a:lnTo>
                    <a:pt x="4" y="5"/>
                  </a:lnTo>
                  <a:lnTo>
                    <a:pt x="4" y="5"/>
                  </a:lnTo>
                  <a:lnTo>
                    <a:pt x="4" y="6"/>
                  </a:lnTo>
                  <a:lnTo>
                    <a:pt x="4" y="6"/>
                  </a:lnTo>
                  <a:lnTo>
                    <a:pt x="0" y="6"/>
                  </a:lnTo>
                  <a:lnTo>
                    <a:pt x="0" y="6"/>
                  </a:lnTo>
                  <a:lnTo>
                    <a:pt x="0" y="6"/>
                  </a:lnTo>
                  <a:lnTo>
                    <a:pt x="0" y="6"/>
                  </a:lnTo>
                  <a:lnTo>
                    <a:pt x="2" y="4"/>
                  </a:lnTo>
                  <a:lnTo>
                    <a:pt x="3" y="3"/>
                  </a:lnTo>
                  <a:lnTo>
                    <a:pt x="3" y="3"/>
                  </a:lnTo>
                  <a:lnTo>
                    <a:pt x="3" y="2"/>
                  </a:lnTo>
                  <a:lnTo>
                    <a:pt x="3" y="2"/>
                  </a:lnTo>
                  <a:lnTo>
                    <a:pt x="3" y="1"/>
                  </a:lnTo>
                  <a:lnTo>
                    <a:pt x="3" y="1"/>
                  </a:lnTo>
                  <a:lnTo>
                    <a:pt x="3" y="1"/>
                  </a:lnTo>
                  <a:lnTo>
                    <a:pt x="2" y="1"/>
                  </a:lnTo>
                  <a:lnTo>
                    <a:pt x="2" y="1"/>
                  </a:lnTo>
                  <a:lnTo>
                    <a:pt x="1" y="2"/>
                  </a:lnTo>
                  <a:lnTo>
                    <a:pt x="1" y="2"/>
                  </a:lnTo>
                  <a:lnTo>
                    <a:pt x="1" y="2"/>
                  </a:lnTo>
                  <a:lnTo>
                    <a:pt x="1" y="2"/>
                  </a:lnTo>
                  <a:lnTo>
                    <a:pt x="0" y="2"/>
                  </a:lnTo>
                  <a:lnTo>
                    <a:pt x="0" y="1"/>
                  </a:lnTo>
                  <a:lnTo>
                    <a:pt x="1" y="0"/>
                  </a:lnTo>
                  <a:lnTo>
                    <a:pt x="2"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6" name="Freeform 196">
              <a:extLst>
                <a:ext uri="{FF2B5EF4-FFF2-40B4-BE49-F238E27FC236}">
                  <a16:creationId xmlns:a16="http://schemas.microsoft.com/office/drawing/2014/main" id="{A68919D5-A913-4A3E-9E46-3CA2367C9E88}"/>
                </a:ext>
              </a:extLst>
            </p:cNvPr>
            <p:cNvSpPr>
              <a:spLocks/>
            </p:cNvSpPr>
            <p:nvPr/>
          </p:nvSpPr>
          <p:spPr bwMode="auto">
            <a:xfrm>
              <a:off x="11070137" y="1206117"/>
              <a:ext cx="15108" cy="18128"/>
            </a:xfrm>
            <a:custGeom>
              <a:avLst/>
              <a:gdLst>
                <a:gd name="T0" fmla="*/ 3 w 5"/>
                <a:gd name="T1" fmla="*/ 0 h 6"/>
                <a:gd name="T2" fmla="*/ 3 w 5"/>
                <a:gd name="T3" fmla="*/ 0 h 6"/>
                <a:gd name="T4" fmla="*/ 4 w 5"/>
                <a:gd name="T5" fmla="*/ 0 h 6"/>
                <a:gd name="T6" fmla="*/ 4 w 5"/>
                <a:gd name="T7" fmla="*/ 1 h 6"/>
                <a:gd name="T8" fmla="*/ 5 w 5"/>
                <a:gd name="T9" fmla="*/ 2 h 6"/>
                <a:gd name="T10" fmla="*/ 4 w 5"/>
                <a:gd name="T11" fmla="*/ 2 h 6"/>
                <a:gd name="T12" fmla="*/ 4 w 5"/>
                <a:gd name="T13" fmla="*/ 2 h 6"/>
                <a:gd name="T14" fmla="*/ 4 w 5"/>
                <a:gd name="T15" fmla="*/ 3 h 6"/>
                <a:gd name="T16" fmla="*/ 4 w 5"/>
                <a:gd name="T17" fmla="*/ 3 h 6"/>
                <a:gd name="T18" fmla="*/ 4 w 5"/>
                <a:gd name="T19" fmla="*/ 4 h 6"/>
                <a:gd name="T20" fmla="*/ 5 w 5"/>
                <a:gd name="T21" fmla="*/ 4 h 6"/>
                <a:gd name="T22" fmla="*/ 5 w 5"/>
                <a:gd name="T23" fmla="*/ 5 h 6"/>
                <a:gd name="T24" fmla="*/ 4 w 5"/>
                <a:gd name="T25" fmla="*/ 6 h 6"/>
                <a:gd name="T26" fmla="*/ 3 w 5"/>
                <a:gd name="T27" fmla="*/ 6 h 6"/>
                <a:gd name="T28" fmla="*/ 2 w 5"/>
                <a:gd name="T29" fmla="*/ 6 h 6"/>
                <a:gd name="T30" fmla="*/ 2 w 5"/>
                <a:gd name="T31" fmla="*/ 6 h 6"/>
                <a:gd name="T32" fmla="*/ 1 w 5"/>
                <a:gd name="T33" fmla="*/ 6 h 6"/>
                <a:gd name="T34" fmla="*/ 1 w 5"/>
                <a:gd name="T35" fmla="*/ 5 h 6"/>
                <a:gd name="T36" fmla="*/ 0 w 5"/>
                <a:gd name="T37" fmla="*/ 5 h 6"/>
                <a:gd name="T38" fmla="*/ 1 w 5"/>
                <a:gd name="T39" fmla="*/ 5 h 6"/>
                <a:gd name="T40" fmla="*/ 1 w 5"/>
                <a:gd name="T41" fmla="*/ 4 h 6"/>
                <a:gd name="T42" fmla="*/ 1 w 5"/>
                <a:gd name="T43" fmla="*/ 5 h 6"/>
                <a:gd name="T44" fmla="*/ 1 w 5"/>
                <a:gd name="T45" fmla="*/ 5 h 6"/>
                <a:gd name="T46" fmla="*/ 2 w 5"/>
                <a:gd name="T47" fmla="*/ 5 h 6"/>
                <a:gd name="T48" fmla="*/ 2 w 5"/>
                <a:gd name="T49" fmla="*/ 5 h 6"/>
                <a:gd name="T50" fmla="*/ 2 w 5"/>
                <a:gd name="T51" fmla="*/ 5 h 6"/>
                <a:gd name="T52" fmla="*/ 2 w 5"/>
                <a:gd name="T53" fmla="*/ 6 h 6"/>
                <a:gd name="T54" fmla="*/ 3 w 5"/>
                <a:gd name="T55" fmla="*/ 5 h 6"/>
                <a:gd name="T56" fmla="*/ 3 w 5"/>
                <a:gd name="T57" fmla="*/ 5 h 6"/>
                <a:gd name="T58" fmla="*/ 4 w 5"/>
                <a:gd name="T59" fmla="*/ 5 h 6"/>
                <a:gd name="T60" fmla="*/ 4 w 5"/>
                <a:gd name="T61" fmla="*/ 5 h 6"/>
                <a:gd name="T62" fmla="*/ 4 w 5"/>
                <a:gd name="T63" fmla="*/ 4 h 6"/>
                <a:gd name="T64" fmla="*/ 3 w 5"/>
                <a:gd name="T65" fmla="*/ 4 h 6"/>
                <a:gd name="T66" fmla="*/ 3 w 5"/>
                <a:gd name="T67" fmla="*/ 4 h 6"/>
                <a:gd name="T68" fmla="*/ 2 w 5"/>
                <a:gd name="T69" fmla="*/ 3 h 6"/>
                <a:gd name="T70" fmla="*/ 2 w 5"/>
                <a:gd name="T71" fmla="*/ 3 h 6"/>
                <a:gd name="T72" fmla="*/ 3 w 5"/>
                <a:gd name="T73" fmla="*/ 3 h 6"/>
                <a:gd name="T74" fmla="*/ 3 w 5"/>
                <a:gd name="T75" fmla="*/ 2 h 6"/>
                <a:gd name="T76" fmla="*/ 3 w 5"/>
                <a:gd name="T77" fmla="*/ 2 h 6"/>
                <a:gd name="T78" fmla="*/ 3 w 5"/>
                <a:gd name="T79" fmla="*/ 2 h 6"/>
                <a:gd name="T80" fmla="*/ 3 w 5"/>
                <a:gd name="T81" fmla="*/ 1 h 6"/>
                <a:gd name="T82" fmla="*/ 3 w 5"/>
                <a:gd name="T83" fmla="*/ 1 h 6"/>
                <a:gd name="T84" fmla="*/ 2 w 5"/>
                <a:gd name="T85" fmla="*/ 1 h 6"/>
                <a:gd name="T86" fmla="*/ 2 w 5"/>
                <a:gd name="T87" fmla="*/ 2 h 6"/>
                <a:gd name="T88" fmla="*/ 1 w 5"/>
                <a:gd name="T89" fmla="*/ 2 h 6"/>
                <a:gd name="T90" fmla="*/ 1 w 5"/>
                <a:gd name="T91" fmla="*/ 2 h 6"/>
                <a:gd name="T92" fmla="*/ 1 w 5"/>
                <a:gd name="T93" fmla="*/ 2 h 6"/>
                <a:gd name="T94" fmla="*/ 0 w 5"/>
                <a:gd name="T95" fmla="*/ 2 h 6"/>
                <a:gd name="T96" fmla="*/ 1 w 5"/>
                <a:gd name="T97" fmla="*/ 1 h 6"/>
                <a:gd name="T98" fmla="*/ 1 w 5"/>
                <a:gd name="T99" fmla="*/ 0 h 6"/>
                <a:gd name="T100" fmla="*/ 2 w 5"/>
                <a:gd name="T101" fmla="*/ 0 h 6"/>
                <a:gd name="T102" fmla="*/ 3 w 5"/>
                <a:gd name="T10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 h="6">
                  <a:moveTo>
                    <a:pt x="3" y="0"/>
                  </a:moveTo>
                  <a:cubicBezTo>
                    <a:pt x="3" y="0"/>
                    <a:pt x="3" y="0"/>
                    <a:pt x="3" y="0"/>
                  </a:cubicBezTo>
                  <a:cubicBezTo>
                    <a:pt x="4" y="0"/>
                    <a:pt x="4" y="0"/>
                    <a:pt x="4" y="0"/>
                  </a:cubicBezTo>
                  <a:cubicBezTo>
                    <a:pt x="4" y="1"/>
                    <a:pt x="4" y="1"/>
                    <a:pt x="4" y="1"/>
                  </a:cubicBezTo>
                  <a:cubicBezTo>
                    <a:pt x="5" y="2"/>
                    <a:pt x="5" y="2"/>
                    <a:pt x="5" y="2"/>
                  </a:cubicBezTo>
                  <a:cubicBezTo>
                    <a:pt x="4" y="2"/>
                    <a:pt x="4" y="2"/>
                    <a:pt x="4" y="2"/>
                  </a:cubicBezTo>
                  <a:cubicBezTo>
                    <a:pt x="4" y="2"/>
                    <a:pt x="4" y="2"/>
                    <a:pt x="4" y="2"/>
                  </a:cubicBezTo>
                  <a:cubicBezTo>
                    <a:pt x="4" y="3"/>
                    <a:pt x="4" y="3"/>
                    <a:pt x="4" y="3"/>
                  </a:cubicBezTo>
                  <a:cubicBezTo>
                    <a:pt x="4" y="3"/>
                    <a:pt x="4" y="3"/>
                    <a:pt x="4" y="3"/>
                  </a:cubicBezTo>
                  <a:cubicBezTo>
                    <a:pt x="4" y="3"/>
                    <a:pt x="4" y="3"/>
                    <a:pt x="4" y="4"/>
                  </a:cubicBezTo>
                  <a:cubicBezTo>
                    <a:pt x="5" y="4"/>
                    <a:pt x="5" y="4"/>
                    <a:pt x="5" y="4"/>
                  </a:cubicBezTo>
                  <a:cubicBezTo>
                    <a:pt x="5" y="5"/>
                    <a:pt x="5" y="5"/>
                    <a:pt x="5" y="5"/>
                  </a:cubicBezTo>
                  <a:cubicBezTo>
                    <a:pt x="4" y="6"/>
                    <a:pt x="4" y="6"/>
                    <a:pt x="4" y="6"/>
                  </a:cubicBezTo>
                  <a:cubicBezTo>
                    <a:pt x="3" y="6"/>
                    <a:pt x="3" y="6"/>
                    <a:pt x="3" y="6"/>
                  </a:cubicBezTo>
                  <a:cubicBezTo>
                    <a:pt x="2" y="6"/>
                    <a:pt x="2" y="6"/>
                    <a:pt x="2" y="6"/>
                  </a:cubicBezTo>
                  <a:cubicBezTo>
                    <a:pt x="2" y="6"/>
                    <a:pt x="2" y="6"/>
                    <a:pt x="2" y="6"/>
                  </a:cubicBezTo>
                  <a:cubicBezTo>
                    <a:pt x="1" y="6"/>
                    <a:pt x="1" y="6"/>
                    <a:pt x="1" y="6"/>
                  </a:cubicBezTo>
                  <a:cubicBezTo>
                    <a:pt x="1" y="5"/>
                    <a:pt x="1" y="5"/>
                    <a:pt x="1" y="5"/>
                  </a:cubicBezTo>
                  <a:cubicBezTo>
                    <a:pt x="0" y="5"/>
                    <a:pt x="0" y="5"/>
                    <a:pt x="0" y="5"/>
                  </a:cubicBezTo>
                  <a:cubicBezTo>
                    <a:pt x="1" y="5"/>
                    <a:pt x="1" y="5"/>
                    <a:pt x="1" y="5"/>
                  </a:cubicBezTo>
                  <a:cubicBezTo>
                    <a:pt x="1" y="4"/>
                    <a:pt x="1" y="4"/>
                    <a:pt x="1" y="4"/>
                  </a:cubicBezTo>
                  <a:cubicBezTo>
                    <a:pt x="1" y="5"/>
                    <a:pt x="1" y="5"/>
                    <a:pt x="1" y="5"/>
                  </a:cubicBezTo>
                  <a:cubicBezTo>
                    <a:pt x="1" y="5"/>
                    <a:pt x="1" y="5"/>
                    <a:pt x="1" y="5"/>
                  </a:cubicBezTo>
                  <a:cubicBezTo>
                    <a:pt x="2" y="5"/>
                    <a:pt x="2" y="5"/>
                    <a:pt x="2" y="5"/>
                  </a:cubicBezTo>
                  <a:cubicBezTo>
                    <a:pt x="2" y="5"/>
                    <a:pt x="2" y="5"/>
                    <a:pt x="2" y="5"/>
                  </a:cubicBezTo>
                  <a:cubicBezTo>
                    <a:pt x="2" y="5"/>
                    <a:pt x="2" y="5"/>
                    <a:pt x="2" y="5"/>
                  </a:cubicBezTo>
                  <a:cubicBezTo>
                    <a:pt x="2" y="6"/>
                    <a:pt x="2" y="6"/>
                    <a:pt x="2" y="6"/>
                  </a:cubicBezTo>
                  <a:cubicBezTo>
                    <a:pt x="3" y="5"/>
                    <a:pt x="3" y="5"/>
                    <a:pt x="3" y="5"/>
                  </a:cubicBezTo>
                  <a:cubicBezTo>
                    <a:pt x="3" y="5"/>
                    <a:pt x="3" y="5"/>
                    <a:pt x="3" y="5"/>
                  </a:cubicBezTo>
                  <a:cubicBezTo>
                    <a:pt x="4" y="5"/>
                    <a:pt x="4" y="5"/>
                    <a:pt x="4" y="5"/>
                  </a:cubicBezTo>
                  <a:cubicBezTo>
                    <a:pt x="4" y="5"/>
                    <a:pt x="4" y="5"/>
                    <a:pt x="4" y="5"/>
                  </a:cubicBezTo>
                  <a:cubicBezTo>
                    <a:pt x="4" y="4"/>
                    <a:pt x="4" y="4"/>
                    <a:pt x="4" y="4"/>
                  </a:cubicBezTo>
                  <a:cubicBezTo>
                    <a:pt x="3" y="4"/>
                    <a:pt x="3" y="4"/>
                    <a:pt x="3" y="4"/>
                  </a:cubicBezTo>
                  <a:cubicBezTo>
                    <a:pt x="3" y="4"/>
                    <a:pt x="3" y="4"/>
                    <a:pt x="3" y="4"/>
                  </a:cubicBezTo>
                  <a:cubicBezTo>
                    <a:pt x="2" y="3"/>
                    <a:pt x="2" y="3"/>
                    <a:pt x="2" y="3"/>
                  </a:cubicBezTo>
                  <a:cubicBezTo>
                    <a:pt x="2" y="3"/>
                    <a:pt x="2" y="3"/>
                    <a:pt x="2" y="3"/>
                  </a:cubicBezTo>
                  <a:cubicBezTo>
                    <a:pt x="3" y="3"/>
                    <a:pt x="3" y="3"/>
                    <a:pt x="3" y="3"/>
                  </a:cubicBezTo>
                  <a:cubicBezTo>
                    <a:pt x="3" y="2"/>
                    <a:pt x="3" y="2"/>
                    <a:pt x="3" y="2"/>
                  </a:cubicBezTo>
                  <a:cubicBezTo>
                    <a:pt x="3" y="2"/>
                    <a:pt x="3" y="2"/>
                    <a:pt x="3" y="2"/>
                  </a:cubicBezTo>
                  <a:cubicBezTo>
                    <a:pt x="3" y="2"/>
                    <a:pt x="3" y="2"/>
                    <a:pt x="3" y="2"/>
                  </a:cubicBezTo>
                  <a:cubicBezTo>
                    <a:pt x="3" y="1"/>
                    <a:pt x="3" y="1"/>
                    <a:pt x="3" y="1"/>
                  </a:cubicBezTo>
                  <a:cubicBezTo>
                    <a:pt x="3" y="1"/>
                    <a:pt x="3" y="1"/>
                    <a:pt x="3" y="1"/>
                  </a:cubicBezTo>
                  <a:cubicBezTo>
                    <a:pt x="2" y="1"/>
                    <a:pt x="2" y="1"/>
                    <a:pt x="2" y="1"/>
                  </a:cubicBezTo>
                  <a:cubicBezTo>
                    <a:pt x="2" y="2"/>
                    <a:pt x="2" y="2"/>
                    <a:pt x="2" y="2"/>
                  </a:cubicBezTo>
                  <a:cubicBezTo>
                    <a:pt x="1" y="2"/>
                    <a:pt x="1" y="2"/>
                    <a:pt x="1" y="2"/>
                  </a:cubicBezTo>
                  <a:cubicBezTo>
                    <a:pt x="1" y="2"/>
                    <a:pt x="1" y="2"/>
                    <a:pt x="1" y="2"/>
                  </a:cubicBezTo>
                  <a:cubicBezTo>
                    <a:pt x="1" y="2"/>
                    <a:pt x="1" y="2"/>
                    <a:pt x="1" y="2"/>
                  </a:cubicBezTo>
                  <a:cubicBezTo>
                    <a:pt x="0" y="2"/>
                    <a:pt x="0" y="2"/>
                    <a:pt x="0" y="2"/>
                  </a:cubicBezTo>
                  <a:cubicBezTo>
                    <a:pt x="1" y="1"/>
                    <a:pt x="1" y="1"/>
                    <a:pt x="1" y="1"/>
                  </a:cubicBezTo>
                  <a:cubicBezTo>
                    <a:pt x="1" y="0"/>
                    <a:pt x="1" y="0"/>
                    <a:pt x="1" y="0"/>
                  </a:cubicBezTo>
                  <a:cubicBezTo>
                    <a:pt x="2" y="0"/>
                    <a:pt x="2" y="0"/>
                    <a:pt x="2"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7" name="Freeform 197">
              <a:extLst>
                <a:ext uri="{FF2B5EF4-FFF2-40B4-BE49-F238E27FC236}">
                  <a16:creationId xmlns:a16="http://schemas.microsoft.com/office/drawing/2014/main" id="{AE436DD6-A69F-45FF-BEFE-86869F86613E}"/>
                </a:ext>
              </a:extLst>
            </p:cNvPr>
            <p:cNvSpPr>
              <a:spLocks/>
            </p:cNvSpPr>
            <p:nvPr/>
          </p:nvSpPr>
          <p:spPr bwMode="auto">
            <a:xfrm>
              <a:off x="11607931" y="1197052"/>
              <a:ext cx="18128" cy="39278"/>
            </a:xfrm>
            <a:custGeom>
              <a:avLst/>
              <a:gdLst>
                <a:gd name="T0" fmla="*/ 1 w 7"/>
                <a:gd name="T1" fmla="*/ 15 h 15"/>
                <a:gd name="T2" fmla="*/ 1 w 7"/>
                <a:gd name="T3" fmla="*/ 13 h 15"/>
                <a:gd name="T4" fmla="*/ 1 w 7"/>
                <a:gd name="T5" fmla="*/ 2 h 15"/>
                <a:gd name="T6" fmla="*/ 1 w 7"/>
                <a:gd name="T7" fmla="*/ 0 h 15"/>
                <a:gd name="T8" fmla="*/ 3 w 7"/>
                <a:gd name="T9" fmla="*/ 0 h 15"/>
                <a:gd name="T10" fmla="*/ 3 w 7"/>
                <a:gd name="T11" fmla="*/ 15 h 15"/>
                <a:gd name="T12" fmla="*/ 1 w 7"/>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1" y="15"/>
                  </a:moveTo>
                  <a:cubicBezTo>
                    <a:pt x="0" y="14"/>
                    <a:pt x="0" y="13"/>
                    <a:pt x="1" y="13"/>
                  </a:cubicBezTo>
                  <a:cubicBezTo>
                    <a:pt x="4" y="10"/>
                    <a:pt x="4" y="5"/>
                    <a:pt x="1" y="2"/>
                  </a:cubicBezTo>
                  <a:cubicBezTo>
                    <a:pt x="0" y="1"/>
                    <a:pt x="0" y="1"/>
                    <a:pt x="1" y="0"/>
                  </a:cubicBezTo>
                  <a:cubicBezTo>
                    <a:pt x="1" y="0"/>
                    <a:pt x="2" y="0"/>
                    <a:pt x="3" y="0"/>
                  </a:cubicBezTo>
                  <a:cubicBezTo>
                    <a:pt x="7" y="4"/>
                    <a:pt x="7" y="11"/>
                    <a:pt x="3" y="15"/>
                  </a:cubicBezTo>
                  <a:cubicBezTo>
                    <a:pt x="2" y="15"/>
                    <a:pt x="1" y="15"/>
                    <a:pt x="1"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8" name="Freeform 198">
              <a:extLst>
                <a:ext uri="{FF2B5EF4-FFF2-40B4-BE49-F238E27FC236}">
                  <a16:creationId xmlns:a16="http://schemas.microsoft.com/office/drawing/2014/main" id="{8DC57405-64D0-4527-AB2A-2134CC3604AB}"/>
                </a:ext>
              </a:extLst>
            </p:cNvPr>
            <p:cNvSpPr>
              <a:spLocks/>
            </p:cNvSpPr>
            <p:nvPr/>
          </p:nvSpPr>
          <p:spPr bwMode="auto">
            <a:xfrm>
              <a:off x="11601888" y="1203094"/>
              <a:ext cx="12085" cy="27193"/>
            </a:xfrm>
            <a:custGeom>
              <a:avLst/>
              <a:gdLst>
                <a:gd name="T0" fmla="*/ 0 w 4"/>
                <a:gd name="T1" fmla="*/ 10 h 10"/>
                <a:gd name="T2" fmla="*/ 0 w 4"/>
                <a:gd name="T3" fmla="*/ 8 h 10"/>
                <a:gd name="T4" fmla="*/ 0 w 4"/>
                <a:gd name="T5" fmla="*/ 3 h 10"/>
                <a:gd name="T6" fmla="*/ 0 w 4"/>
                <a:gd name="T7" fmla="*/ 1 h 10"/>
                <a:gd name="T8" fmla="*/ 2 w 4"/>
                <a:gd name="T9" fmla="*/ 1 h 10"/>
                <a:gd name="T10" fmla="*/ 2 w 4"/>
                <a:gd name="T11" fmla="*/ 10 h 10"/>
                <a:gd name="T12" fmla="*/ 0 w 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 h="10">
                  <a:moveTo>
                    <a:pt x="0" y="10"/>
                  </a:moveTo>
                  <a:cubicBezTo>
                    <a:pt x="0" y="9"/>
                    <a:pt x="0" y="9"/>
                    <a:pt x="0" y="8"/>
                  </a:cubicBezTo>
                  <a:cubicBezTo>
                    <a:pt x="2" y="7"/>
                    <a:pt x="2" y="4"/>
                    <a:pt x="0" y="3"/>
                  </a:cubicBezTo>
                  <a:cubicBezTo>
                    <a:pt x="0" y="2"/>
                    <a:pt x="0" y="1"/>
                    <a:pt x="0" y="1"/>
                  </a:cubicBezTo>
                  <a:cubicBezTo>
                    <a:pt x="1" y="0"/>
                    <a:pt x="1" y="0"/>
                    <a:pt x="2" y="1"/>
                  </a:cubicBezTo>
                  <a:cubicBezTo>
                    <a:pt x="4" y="3"/>
                    <a:pt x="4" y="7"/>
                    <a:pt x="2" y="10"/>
                  </a:cubicBezTo>
                  <a:cubicBezTo>
                    <a:pt x="1" y="10"/>
                    <a:pt x="1" y="10"/>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9" name="Freeform 199">
              <a:extLst>
                <a:ext uri="{FF2B5EF4-FFF2-40B4-BE49-F238E27FC236}">
                  <a16:creationId xmlns:a16="http://schemas.microsoft.com/office/drawing/2014/main" id="{2C96C442-9B4A-46D1-8CD3-5A4E63D77260}"/>
                </a:ext>
              </a:extLst>
            </p:cNvPr>
            <p:cNvSpPr>
              <a:spLocks/>
            </p:cNvSpPr>
            <p:nvPr/>
          </p:nvSpPr>
          <p:spPr bwMode="auto">
            <a:xfrm>
              <a:off x="11574695" y="1200074"/>
              <a:ext cx="21150" cy="36256"/>
            </a:xfrm>
            <a:custGeom>
              <a:avLst/>
              <a:gdLst>
                <a:gd name="T0" fmla="*/ 0 w 7"/>
                <a:gd name="T1" fmla="*/ 5 h 12"/>
                <a:gd name="T2" fmla="*/ 7 w 7"/>
                <a:gd name="T3" fmla="*/ 0 h 12"/>
                <a:gd name="T4" fmla="*/ 7 w 7"/>
                <a:gd name="T5" fmla="*/ 12 h 12"/>
                <a:gd name="T6" fmla="*/ 0 w 7"/>
                <a:gd name="T7" fmla="*/ 5 h 12"/>
              </a:gdLst>
              <a:ahLst/>
              <a:cxnLst>
                <a:cxn ang="0">
                  <a:pos x="T0" y="T1"/>
                </a:cxn>
                <a:cxn ang="0">
                  <a:pos x="T2" y="T3"/>
                </a:cxn>
                <a:cxn ang="0">
                  <a:pos x="T4" y="T5"/>
                </a:cxn>
                <a:cxn ang="0">
                  <a:pos x="T6" y="T7"/>
                </a:cxn>
              </a:cxnLst>
              <a:rect l="0" t="0" r="r" b="b"/>
              <a:pathLst>
                <a:path w="7" h="12">
                  <a:moveTo>
                    <a:pt x="0" y="5"/>
                  </a:moveTo>
                  <a:lnTo>
                    <a:pt x="7" y="0"/>
                  </a:lnTo>
                  <a:lnTo>
                    <a:pt x="7" y="12"/>
                  </a:ln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0" name="Rectangle 200">
              <a:extLst>
                <a:ext uri="{FF2B5EF4-FFF2-40B4-BE49-F238E27FC236}">
                  <a16:creationId xmlns:a16="http://schemas.microsoft.com/office/drawing/2014/main" id="{A60B6989-E2EB-40E6-BA63-C7B655F36735}"/>
                </a:ext>
              </a:extLst>
            </p:cNvPr>
            <p:cNvSpPr>
              <a:spLocks noChangeArrowheads="1"/>
            </p:cNvSpPr>
            <p:nvPr/>
          </p:nvSpPr>
          <p:spPr bwMode="auto">
            <a:xfrm>
              <a:off x="11574695" y="1206117"/>
              <a:ext cx="18128" cy="21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4" name="Rectangle 201">
              <a:extLst>
                <a:ext uri="{FF2B5EF4-FFF2-40B4-BE49-F238E27FC236}">
                  <a16:creationId xmlns:a16="http://schemas.microsoft.com/office/drawing/2014/main" id="{38BE5572-2CEC-4B32-88EA-A7D5E838BE66}"/>
                </a:ext>
              </a:extLst>
            </p:cNvPr>
            <p:cNvSpPr>
              <a:spLocks noChangeArrowheads="1"/>
            </p:cNvSpPr>
            <p:nvPr/>
          </p:nvSpPr>
          <p:spPr bwMode="auto">
            <a:xfrm>
              <a:off x="10571620" y="919091"/>
              <a:ext cx="610305" cy="997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5" name="Freeform 202">
              <a:extLst>
                <a:ext uri="{FF2B5EF4-FFF2-40B4-BE49-F238E27FC236}">
                  <a16:creationId xmlns:a16="http://schemas.microsoft.com/office/drawing/2014/main" id="{19F937B8-31C6-44EF-882D-9100C5A3D47D}"/>
                </a:ext>
              </a:extLst>
            </p:cNvPr>
            <p:cNvSpPr>
              <a:spLocks noEditPoints="1"/>
            </p:cNvSpPr>
            <p:nvPr/>
          </p:nvSpPr>
          <p:spPr bwMode="auto">
            <a:xfrm>
              <a:off x="10571620" y="919091"/>
              <a:ext cx="610305" cy="99704"/>
            </a:xfrm>
            <a:custGeom>
              <a:avLst/>
              <a:gdLst>
                <a:gd name="T0" fmla="*/ 202 w 202"/>
                <a:gd name="T1" fmla="*/ 0 h 33"/>
                <a:gd name="T2" fmla="*/ 202 w 202"/>
                <a:gd name="T3" fmla="*/ 32 h 33"/>
                <a:gd name="T4" fmla="*/ 1 w 202"/>
                <a:gd name="T5" fmla="*/ 32 h 33"/>
                <a:gd name="T6" fmla="*/ 1 w 202"/>
                <a:gd name="T7" fmla="*/ 0 h 33"/>
                <a:gd name="T8" fmla="*/ 202 w 202"/>
                <a:gd name="T9" fmla="*/ 0 h 33"/>
                <a:gd name="T10" fmla="*/ 202 w 202"/>
                <a:gd name="T11" fmla="*/ 0 h 33"/>
                <a:gd name="T12" fmla="*/ 0 w 202"/>
                <a:gd name="T13" fmla="*/ 0 h 33"/>
                <a:gd name="T14" fmla="*/ 0 w 202"/>
                <a:gd name="T15" fmla="*/ 33 h 33"/>
                <a:gd name="T16" fmla="*/ 202 w 202"/>
                <a:gd name="T17" fmla="*/ 33 h 33"/>
                <a:gd name="T18" fmla="*/ 202 w 202"/>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33">
                  <a:moveTo>
                    <a:pt x="202" y="0"/>
                  </a:moveTo>
                  <a:lnTo>
                    <a:pt x="202" y="32"/>
                  </a:lnTo>
                  <a:lnTo>
                    <a:pt x="1" y="32"/>
                  </a:lnTo>
                  <a:lnTo>
                    <a:pt x="1" y="0"/>
                  </a:lnTo>
                  <a:lnTo>
                    <a:pt x="202" y="0"/>
                  </a:lnTo>
                  <a:close/>
                  <a:moveTo>
                    <a:pt x="202" y="0"/>
                  </a:moveTo>
                  <a:lnTo>
                    <a:pt x="0" y="0"/>
                  </a:lnTo>
                  <a:lnTo>
                    <a:pt x="0" y="33"/>
                  </a:lnTo>
                  <a:lnTo>
                    <a:pt x="202" y="33"/>
                  </a:lnTo>
                  <a:lnTo>
                    <a:pt x="202" y="0"/>
                  </a:ln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6" name="Freeform 203">
              <a:extLst>
                <a:ext uri="{FF2B5EF4-FFF2-40B4-BE49-F238E27FC236}">
                  <a16:creationId xmlns:a16="http://schemas.microsoft.com/office/drawing/2014/main" id="{A592EED3-457F-48D8-9989-0597E20D8E12}"/>
                </a:ext>
              </a:extLst>
            </p:cNvPr>
            <p:cNvSpPr>
              <a:spLocks noEditPoints="1"/>
            </p:cNvSpPr>
            <p:nvPr/>
          </p:nvSpPr>
          <p:spPr bwMode="auto">
            <a:xfrm>
              <a:off x="10571620" y="919091"/>
              <a:ext cx="610305" cy="99704"/>
            </a:xfrm>
            <a:custGeom>
              <a:avLst/>
              <a:gdLst>
                <a:gd name="T0" fmla="*/ 202 w 202"/>
                <a:gd name="T1" fmla="*/ 0 h 33"/>
                <a:gd name="T2" fmla="*/ 202 w 202"/>
                <a:gd name="T3" fmla="*/ 32 h 33"/>
                <a:gd name="T4" fmla="*/ 1 w 202"/>
                <a:gd name="T5" fmla="*/ 32 h 33"/>
                <a:gd name="T6" fmla="*/ 1 w 202"/>
                <a:gd name="T7" fmla="*/ 0 h 33"/>
                <a:gd name="T8" fmla="*/ 202 w 202"/>
                <a:gd name="T9" fmla="*/ 0 h 33"/>
                <a:gd name="T10" fmla="*/ 202 w 202"/>
                <a:gd name="T11" fmla="*/ 0 h 33"/>
                <a:gd name="T12" fmla="*/ 0 w 202"/>
                <a:gd name="T13" fmla="*/ 0 h 33"/>
                <a:gd name="T14" fmla="*/ 0 w 202"/>
                <a:gd name="T15" fmla="*/ 33 h 33"/>
                <a:gd name="T16" fmla="*/ 202 w 202"/>
                <a:gd name="T17" fmla="*/ 33 h 33"/>
                <a:gd name="T18" fmla="*/ 202 w 202"/>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33">
                  <a:moveTo>
                    <a:pt x="202" y="0"/>
                  </a:moveTo>
                  <a:lnTo>
                    <a:pt x="202" y="32"/>
                  </a:lnTo>
                  <a:lnTo>
                    <a:pt x="1" y="32"/>
                  </a:lnTo>
                  <a:lnTo>
                    <a:pt x="1" y="0"/>
                  </a:lnTo>
                  <a:lnTo>
                    <a:pt x="202" y="0"/>
                  </a:lnTo>
                  <a:moveTo>
                    <a:pt x="202" y="0"/>
                  </a:moveTo>
                  <a:lnTo>
                    <a:pt x="0" y="0"/>
                  </a:lnTo>
                  <a:lnTo>
                    <a:pt x="0" y="33"/>
                  </a:lnTo>
                  <a:lnTo>
                    <a:pt x="202" y="33"/>
                  </a:lnTo>
                  <a:lnTo>
                    <a:pt x="2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7" name="Rectangle 204">
              <a:extLst>
                <a:ext uri="{FF2B5EF4-FFF2-40B4-BE49-F238E27FC236}">
                  <a16:creationId xmlns:a16="http://schemas.microsoft.com/office/drawing/2014/main" id="{EACBCDA1-E259-46C8-96DD-34999143F50B}"/>
                </a:ext>
              </a:extLst>
            </p:cNvPr>
            <p:cNvSpPr>
              <a:spLocks noChangeArrowheads="1"/>
            </p:cNvSpPr>
            <p:nvPr/>
          </p:nvSpPr>
          <p:spPr bwMode="auto">
            <a:xfrm>
              <a:off x="11082223" y="919091"/>
              <a:ext cx="99704" cy="99704"/>
            </a:xfrm>
            <a:prstGeom prst="rect">
              <a:avLst/>
            </a:prstGeom>
            <a:solidFill>
              <a:srgbClr val="EC85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9" name="Freeform 206">
              <a:extLst>
                <a:ext uri="{FF2B5EF4-FFF2-40B4-BE49-F238E27FC236}">
                  <a16:creationId xmlns:a16="http://schemas.microsoft.com/office/drawing/2014/main" id="{C2CEBEEF-7551-46DE-B1FB-3BD7E0E37372}"/>
                </a:ext>
              </a:extLst>
            </p:cNvPr>
            <p:cNvSpPr>
              <a:spLocks noEditPoints="1"/>
            </p:cNvSpPr>
            <p:nvPr/>
          </p:nvSpPr>
          <p:spPr bwMode="auto">
            <a:xfrm>
              <a:off x="11103371" y="946282"/>
              <a:ext cx="39278" cy="36256"/>
            </a:xfrm>
            <a:custGeom>
              <a:avLst/>
              <a:gdLst>
                <a:gd name="T0" fmla="*/ 7 w 14"/>
                <a:gd name="T1" fmla="*/ 0 h 13"/>
                <a:gd name="T2" fmla="*/ 0 w 14"/>
                <a:gd name="T3" fmla="*/ 6 h 13"/>
                <a:gd name="T4" fmla="*/ 7 w 14"/>
                <a:gd name="T5" fmla="*/ 13 h 13"/>
                <a:gd name="T6" fmla="*/ 14 w 14"/>
                <a:gd name="T7" fmla="*/ 6 h 13"/>
                <a:gd name="T8" fmla="*/ 7 w 14"/>
                <a:gd name="T9" fmla="*/ 0 h 13"/>
                <a:gd name="T10" fmla="*/ 7 w 14"/>
                <a:gd name="T11" fmla="*/ 11 h 13"/>
                <a:gd name="T12" fmla="*/ 3 w 14"/>
                <a:gd name="T13" fmla="*/ 6 h 13"/>
                <a:gd name="T14" fmla="*/ 7 w 14"/>
                <a:gd name="T15" fmla="*/ 2 h 13"/>
                <a:gd name="T16" fmla="*/ 11 w 14"/>
                <a:gd name="T17" fmla="*/ 6 h 13"/>
                <a:gd name="T18" fmla="*/ 7 w 14"/>
                <a:gd name="T19"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3">
                  <a:moveTo>
                    <a:pt x="7" y="0"/>
                  </a:moveTo>
                  <a:cubicBezTo>
                    <a:pt x="4" y="0"/>
                    <a:pt x="0" y="3"/>
                    <a:pt x="0" y="6"/>
                  </a:cubicBezTo>
                  <a:cubicBezTo>
                    <a:pt x="0" y="10"/>
                    <a:pt x="4" y="13"/>
                    <a:pt x="7" y="13"/>
                  </a:cubicBezTo>
                  <a:cubicBezTo>
                    <a:pt x="11" y="13"/>
                    <a:pt x="14" y="10"/>
                    <a:pt x="14" y="6"/>
                  </a:cubicBezTo>
                  <a:cubicBezTo>
                    <a:pt x="14" y="3"/>
                    <a:pt x="11" y="0"/>
                    <a:pt x="7" y="0"/>
                  </a:cubicBezTo>
                  <a:close/>
                  <a:moveTo>
                    <a:pt x="7" y="11"/>
                  </a:moveTo>
                  <a:cubicBezTo>
                    <a:pt x="5" y="11"/>
                    <a:pt x="3" y="9"/>
                    <a:pt x="3" y="6"/>
                  </a:cubicBezTo>
                  <a:cubicBezTo>
                    <a:pt x="3" y="4"/>
                    <a:pt x="5" y="2"/>
                    <a:pt x="7" y="2"/>
                  </a:cubicBezTo>
                  <a:cubicBezTo>
                    <a:pt x="10" y="2"/>
                    <a:pt x="11" y="4"/>
                    <a:pt x="11" y="6"/>
                  </a:cubicBezTo>
                  <a:cubicBezTo>
                    <a:pt x="11" y="9"/>
                    <a:pt x="10" y="11"/>
                    <a:pt x="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0" name="Freeform 207">
              <a:extLst>
                <a:ext uri="{FF2B5EF4-FFF2-40B4-BE49-F238E27FC236}">
                  <a16:creationId xmlns:a16="http://schemas.microsoft.com/office/drawing/2014/main" id="{4AACF127-9EBA-4CFA-8CA6-F1E309EFB203}"/>
                </a:ext>
              </a:extLst>
            </p:cNvPr>
            <p:cNvSpPr>
              <a:spLocks/>
            </p:cNvSpPr>
            <p:nvPr/>
          </p:nvSpPr>
          <p:spPr bwMode="auto">
            <a:xfrm>
              <a:off x="11133584" y="973475"/>
              <a:ext cx="18128" cy="21150"/>
            </a:xfrm>
            <a:custGeom>
              <a:avLst/>
              <a:gdLst>
                <a:gd name="T0" fmla="*/ 5 w 6"/>
                <a:gd name="T1" fmla="*/ 7 h 7"/>
                <a:gd name="T2" fmla="*/ 5 w 6"/>
                <a:gd name="T3" fmla="*/ 7 h 7"/>
                <a:gd name="T4" fmla="*/ 0 w 6"/>
                <a:gd name="T5" fmla="*/ 1 h 7"/>
                <a:gd name="T6" fmla="*/ 0 w 6"/>
                <a:gd name="T7" fmla="*/ 0 h 7"/>
                <a:gd name="T8" fmla="*/ 1 w 6"/>
                <a:gd name="T9" fmla="*/ 0 h 7"/>
                <a:gd name="T10" fmla="*/ 6 w 6"/>
                <a:gd name="T11" fmla="*/ 6 h 7"/>
                <a:gd name="T12" fmla="*/ 6 w 6"/>
                <a:gd name="T13" fmla="*/ 7 h 7"/>
                <a:gd name="T14" fmla="*/ 5 w 6"/>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5" y="7"/>
                  </a:moveTo>
                  <a:lnTo>
                    <a:pt x="5" y="7"/>
                  </a:lnTo>
                  <a:lnTo>
                    <a:pt x="0" y="1"/>
                  </a:lnTo>
                  <a:lnTo>
                    <a:pt x="0" y="0"/>
                  </a:lnTo>
                  <a:lnTo>
                    <a:pt x="1" y="0"/>
                  </a:lnTo>
                  <a:lnTo>
                    <a:pt x="6" y="6"/>
                  </a:lnTo>
                  <a:lnTo>
                    <a:pt x="6" y="7"/>
                  </a:lnTo>
                  <a:lnTo>
                    <a:pt x="5"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1" name="Freeform 208">
              <a:extLst>
                <a:ext uri="{FF2B5EF4-FFF2-40B4-BE49-F238E27FC236}">
                  <a16:creationId xmlns:a16="http://schemas.microsoft.com/office/drawing/2014/main" id="{54870329-4FB5-4299-A31B-37FAE01BBD2B}"/>
                </a:ext>
              </a:extLst>
            </p:cNvPr>
            <p:cNvSpPr>
              <a:spLocks/>
            </p:cNvSpPr>
            <p:nvPr/>
          </p:nvSpPr>
          <p:spPr bwMode="auto">
            <a:xfrm>
              <a:off x="11133584" y="976495"/>
              <a:ext cx="21150" cy="21150"/>
            </a:xfrm>
            <a:custGeom>
              <a:avLst/>
              <a:gdLst>
                <a:gd name="T0" fmla="*/ 5 w 7"/>
                <a:gd name="T1" fmla="*/ 7 h 7"/>
                <a:gd name="T2" fmla="*/ 4 w 7"/>
                <a:gd name="T3" fmla="*/ 6 h 7"/>
                <a:gd name="T4" fmla="*/ 1 w 7"/>
                <a:gd name="T5" fmla="*/ 3 h 7"/>
                <a:gd name="T6" fmla="*/ 1 w 7"/>
                <a:gd name="T7" fmla="*/ 1 h 7"/>
                <a:gd name="T8" fmla="*/ 3 w 7"/>
                <a:gd name="T9" fmla="*/ 1 h 7"/>
                <a:gd name="T10" fmla="*/ 6 w 7"/>
                <a:gd name="T11" fmla="*/ 4 h 7"/>
                <a:gd name="T12" fmla="*/ 6 w 7"/>
                <a:gd name="T13" fmla="*/ 6 h 7"/>
                <a:gd name="T14" fmla="*/ 5 w 7"/>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5" y="7"/>
                  </a:moveTo>
                  <a:cubicBezTo>
                    <a:pt x="5" y="7"/>
                    <a:pt x="4" y="6"/>
                    <a:pt x="4" y="6"/>
                  </a:cubicBezTo>
                  <a:cubicBezTo>
                    <a:pt x="1" y="3"/>
                    <a:pt x="1" y="3"/>
                    <a:pt x="1" y="3"/>
                  </a:cubicBezTo>
                  <a:cubicBezTo>
                    <a:pt x="0" y="2"/>
                    <a:pt x="0" y="1"/>
                    <a:pt x="1" y="1"/>
                  </a:cubicBezTo>
                  <a:cubicBezTo>
                    <a:pt x="2" y="0"/>
                    <a:pt x="3" y="0"/>
                    <a:pt x="3" y="1"/>
                  </a:cubicBezTo>
                  <a:cubicBezTo>
                    <a:pt x="6" y="4"/>
                    <a:pt x="6" y="4"/>
                    <a:pt x="6" y="4"/>
                  </a:cubicBezTo>
                  <a:cubicBezTo>
                    <a:pt x="7" y="5"/>
                    <a:pt x="7" y="6"/>
                    <a:pt x="6" y="6"/>
                  </a:cubicBezTo>
                  <a:cubicBezTo>
                    <a:pt x="6" y="6"/>
                    <a:pt x="6" y="7"/>
                    <a:pt x="5"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2" name="Freeform 209">
              <a:extLst>
                <a:ext uri="{FF2B5EF4-FFF2-40B4-BE49-F238E27FC236}">
                  <a16:creationId xmlns:a16="http://schemas.microsoft.com/office/drawing/2014/main" id="{1C7C6120-C1A4-4407-88C6-307034436AD4}"/>
                </a:ext>
              </a:extLst>
            </p:cNvPr>
            <p:cNvSpPr>
              <a:spLocks/>
            </p:cNvSpPr>
            <p:nvPr/>
          </p:nvSpPr>
          <p:spPr bwMode="auto">
            <a:xfrm>
              <a:off x="10610898" y="958367"/>
              <a:ext cx="12085" cy="21150"/>
            </a:xfrm>
            <a:custGeom>
              <a:avLst/>
              <a:gdLst>
                <a:gd name="T0" fmla="*/ 5 w 5"/>
                <a:gd name="T1" fmla="*/ 1 h 8"/>
                <a:gd name="T2" fmla="*/ 5 w 5"/>
                <a:gd name="T3" fmla="*/ 1 h 8"/>
                <a:gd name="T4" fmla="*/ 5 w 5"/>
                <a:gd name="T5" fmla="*/ 1 h 8"/>
                <a:gd name="T6" fmla="*/ 5 w 5"/>
                <a:gd name="T7" fmla="*/ 1 h 8"/>
                <a:gd name="T8" fmla="*/ 4 w 5"/>
                <a:gd name="T9" fmla="*/ 1 h 8"/>
                <a:gd name="T10" fmla="*/ 4 w 5"/>
                <a:gd name="T11" fmla="*/ 1 h 8"/>
                <a:gd name="T12" fmla="*/ 3 w 5"/>
                <a:gd name="T13" fmla="*/ 1 h 8"/>
                <a:gd name="T14" fmla="*/ 3 w 5"/>
                <a:gd name="T15" fmla="*/ 1 h 8"/>
                <a:gd name="T16" fmla="*/ 2 w 5"/>
                <a:gd name="T17" fmla="*/ 1 h 8"/>
                <a:gd name="T18" fmla="*/ 2 w 5"/>
                <a:gd name="T19" fmla="*/ 1 h 8"/>
                <a:gd name="T20" fmla="*/ 2 w 5"/>
                <a:gd name="T21" fmla="*/ 2 h 8"/>
                <a:gd name="T22" fmla="*/ 2 w 5"/>
                <a:gd name="T23" fmla="*/ 2 h 8"/>
                <a:gd name="T24" fmla="*/ 2 w 5"/>
                <a:gd name="T25" fmla="*/ 3 h 8"/>
                <a:gd name="T26" fmla="*/ 3 w 5"/>
                <a:gd name="T27" fmla="*/ 3 h 8"/>
                <a:gd name="T28" fmla="*/ 4 w 5"/>
                <a:gd name="T29" fmla="*/ 3 h 8"/>
                <a:gd name="T30" fmla="*/ 4 w 5"/>
                <a:gd name="T31" fmla="*/ 3 h 8"/>
                <a:gd name="T32" fmla="*/ 5 w 5"/>
                <a:gd name="T33" fmla="*/ 4 h 8"/>
                <a:gd name="T34" fmla="*/ 5 w 5"/>
                <a:gd name="T35" fmla="*/ 4 h 8"/>
                <a:gd name="T36" fmla="*/ 5 w 5"/>
                <a:gd name="T37" fmla="*/ 5 h 8"/>
                <a:gd name="T38" fmla="*/ 5 w 5"/>
                <a:gd name="T39" fmla="*/ 6 h 8"/>
                <a:gd name="T40" fmla="*/ 5 w 5"/>
                <a:gd name="T41" fmla="*/ 7 h 8"/>
                <a:gd name="T42" fmla="*/ 4 w 5"/>
                <a:gd name="T43" fmla="*/ 8 h 8"/>
                <a:gd name="T44" fmla="*/ 3 w 5"/>
                <a:gd name="T45" fmla="*/ 8 h 8"/>
                <a:gd name="T46" fmla="*/ 1 w 5"/>
                <a:gd name="T47" fmla="*/ 7 h 8"/>
                <a:gd name="T48" fmla="*/ 0 w 5"/>
                <a:gd name="T49" fmla="*/ 7 h 8"/>
                <a:gd name="T50" fmla="*/ 1 w 5"/>
                <a:gd name="T51" fmla="*/ 6 h 8"/>
                <a:gd name="T52" fmla="*/ 1 w 5"/>
                <a:gd name="T53" fmla="*/ 6 h 8"/>
                <a:gd name="T54" fmla="*/ 1 w 5"/>
                <a:gd name="T55" fmla="*/ 6 h 8"/>
                <a:gd name="T56" fmla="*/ 1 w 5"/>
                <a:gd name="T57" fmla="*/ 6 h 8"/>
                <a:gd name="T58" fmla="*/ 2 w 5"/>
                <a:gd name="T59" fmla="*/ 6 h 8"/>
                <a:gd name="T60" fmla="*/ 2 w 5"/>
                <a:gd name="T61" fmla="*/ 7 h 8"/>
                <a:gd name="T62" fmla="*/ 3 w 5"/>
                <a:gd name="T63" fmla="*/ 7 h 8"/>
                <a:gd name="T64" fmla="*/ 4 w 5"/>
                <a:gd name="T65" fmla="*/ 7 h 8"/>
                <a:gd name="T66" fmla="*/ 4 w 5"/>
                <a:gd name="T67" fmla="*/ 6 h 8"/>
                <a:gd name="T68" fmla="*/ 4 w 5"/>
                <a:gd name="T69" fmla="*/ 6 h 8"/>
                <a:gd name="T70" fmla="*/ 4 w 5"/>
                <a:gd name="T71" fmla="*/ 5 h 8"/>
                <a:gd name="T72" fmla="*/ 4 w 5"/>
                <a:gd name="T73" fmla="*/ 5 h 8"/>
                <a:gd name="T74" fmla="*/ 4 w 5"/>
                <a:gd name="T75" fmla="*/ 4 h 8"/>
                <a:gd name="T76" fmla="*/ 3 w 5"/>
                <a:gd name="T77" fmla="*/ 4 h 8"/>
                <a:gd name="T78" fmla="*/ 3 w 5"/>
                <a:gd name="T79" fmla="*/ 4 h 8"/>
                <a:gd name="T80" fmla="*/ 2 w 5"/>
                <a:gd name="T81" fmla="*/ 4 h 8"/>
                <a:gd name="T82" fmla="*/ 1 w 5"/>
                <a:gd name="T83" fmla="*/ 3 h 8"/>
                <a:gd name="T84" fmla="*/ 1 w 5"/>
                <a:gd name="T85" fmla="*/ 3 h 8"/>
                <a:gd name="T86" fmla="*/ 1 w 5"/>
                <a:gd name="T87" fmla="*/ 2 h 8"/>
                <a:gd name="T88" fmla="*/ 1 w 5"/>
                <a:gd name="T89" fmla="*/ 1 h 8"/>
                <a:gd name="T90" fmla="*/ 1 w 5"/>
                <a:gd name="T91" fmla="*/ 0 h 8"/>
                <a:gd name="T92" fmla="*/ 2 w 5"/>
                <a:gd name="T93" fmla="*/ 0 h 8"/>
                <a:gd name="T94" fmla="*/ 3 w 5"/>
                <a:gd name="T95" fmla="*/ 0 h 8"/>
                <a:gd name="T96" fmla="*/ 4 w 5"/>
                <a:gd name="T97" fmla="*/ 0 h 8"/>
                <a:gd name="T98" fmla="*/ 5 w 5"/>
                <a:gd name="T99" fmla="*/ 0 h 8"/>
                <a:gd name="T100" fmla="*/ 5 w 5"/>
                <a:gd name="T10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 h="8">
                  <a:moveTo>
                    <a:pt x="5" y="1"/>
                  </a:moveTo>
                  <a:cubicBezTo>
                    <a:pt x="5" y="1"/>
                    <a:pt x="5" y="1"/>
                    <a:pt x="5" y="1"/>
                  </a:cubicBezTo>
                  <a:cubicBezTo>
                    <a:pt x="5" y="1"/>
                    <a:pt x="5" y="1"/>
                    <a:pt x="5" y="1"/>
                  </a:cubicBezTo>
                  <a:cubicBezTo>
                    <a:pt x="5" y="1"/>
                    <a:pt x="5" y="1"/>
                    <a:pt x="5" y="1"/>
                  </a:cubicBezTo>
                  <a:cubicBezTo>
                    <a:pt x="4" y="1"/>
                    <a:pt x="4" y="1"/>
                    <a:pt x="4" y="1"/>
                  </a:cubicBezTo>
                  <a:cubicBezTo>
                    <a:pt x="4" y="1"/>
                    <a:pt x="4" y="1"/>
                    <a:pt x="4" y="1"/>
                  </a:cubicBezTo>
                  <a:cubicBezTo>
                    <a:pt x="3" y="1"/>
                    <a:pt x="3" y="1"/>
                    <a:pt x="3" y="1"/>
                  </a:cubicBezTo>
                  <a:cubicBezTo>
                    <a:pt x="3" y="1"/>
                    <a:pt x="3" y="1"/>
                    <a:pt x="3" y="1"/>
                  </a:cubicBezTo>
                  <a:cubicBezTo>
                    <a:pt x="2" y="1"/>
                    <a:pt x="2" y="1"/>
                    <a:pt x="2" y="1"/>
                  </a:cubicBezTo>
                  <a:cubicBezTo>
                    <a:pt x="2" y="1"/>
                    <a:pt x="2" y="1"/>
                    <a:pt x="2" y="1"/>
                  </a:cubicBezTo>
                  <a:cubicBezTo>
                    <a:pt x="2" y="2"/>
                    <a:pt x="2" y="2"/>
                    <a:pt x="2" y="2"/>
                  </a:cubicBezTo>
                  <a:cubicBezTo>
                    <a:pt x="2" y="2"/>
                    <a:pt x="2" y="2"/>
                    <a:pt x="2" y="2"/>
                  </a:cubicBezTo>
                  <a:cubicBezTo>
                    <a:pt x="2" y="3"/>
                    <a:pt x="2" y="3"/>
                    <a:pt x="2" y="3"/>
                  </a:cubicBezTo>
                  <a:cubicBezTo>
                    <a:pt x="3" y="3"/>
                    <a:pt x="3" y="3"/>
                    <a:pt x="3" y="3"/>
                  </a:cubicBezTo>
                  <a:cubicBezTo>
                    <a:pt x="4" y="3"/>
                    <a:pt x="4" y="3"/>
                    <a:pt x="4" y="3"/>
                  </a:cubicBezTo>
                  <a:cubicBezTo>
                    <a:pt x="4" y="3"/>
                    <a:pt x="4" y="3"/>
                    <a:pt x="4" y="3"/>
                  </a:cubicBezTo>
                  <a:cubicBezTo>
                    <a:pt x="5" y="4"/>
                    <a:pt x="5" y="4"/>
                    <a:pt x="5" y="4"/>
                  </a:cubicBezTo>
                  <a:cubicBezTo>
                    <a:pt x="5" y="4"/>
                    <a:pt x="5" y="4"/>
                    <a:pt x="5" y="4"/>
                  </a:cubicBezTo>
                  <a:cubicBezTo>
                    <a:pt x="5" y="5"/>
                    <a:pt x="5" y="5"/>
                    <a:pt x="5" y="5"/>
                  </a:cubicBezTo>
                  <a:cubicBezTo>
                    <a:pt x="5" y="6"/>
                    <a:pt x="5" y="6"/>
                    <a:pt x="5" y="6"/>
                  </a:cubicBezTo>
                  <a:cubicBezTo>
                    <a:pt x="5" y="7"/>
                    <a:pt x="5" y="7"/>
                    <a:pt x="5" y="7"/>
                  </a:cubicBezTo>
                  <a:cubicBezTo>
                    <a:pt x="4" y="8"/>
                    <a:pt x="4" y="8"/>
                    <a:pt x="4" y="8"/>
                  </a:cubicBezTo>
                  <a:cubicBezTo>
                    <a:pt x="4" y="8"/>
                    <a:pt x="3" y="8"/>
                    <a:pt x="3" y="8"/>
                  </a:cubicBezTo>
                  <a:cubicBezTo>
                    <a:pt x="2" y="8"/>
                    <a:pt x="2" y="8"/>
                    <a:pt x="1" y="7"/>
                  </a:cubicBezTo>
                  <a:cubicBezTo>
                    <a:pt x="1" y="7"/>
                    <a:pt x="1" y="7"/>
                    <a:pt x="0" y="7"/>
                  </a:cubicBezTo>
                  <a:cubicBezTo>
                    <a:pt x="1" y="6"/>
                    <a:pt x="1" y="6"/>
                    <a:pt x="1" y="6"/>
                  </a:cubicBezTo>
                  <a:cubicBezTo>
                    <a:pt x="1" y="6"/>
                    <a:pt x="1" y="6"/>
                    <a:pt x="1" y="6"/>
                  </a:cubicBezTo>
                  <a:cubicBezTo>
                    <a:pt x="1" y="6"/>
                    <a:pt x="1" y="6"/>
                    <a:pt x="1" y="6"/>
                  </a:cubicBezTo>
                  <a:cubicBezTo>
                    <a:pt x="1" y="6"/>
                    <a:pt x="1" y="6"/>
                    <a:pt x="1" y="6"/>
                  </a:cubicBezTo>
                  <a:cubicBezTo>
                    <a:pt x="2" y="6"/>
                    <a:pt x="2" y="6"/>
                    <a:pt x="2" y="6"/>
                  </a:cubicBezTo>
                  <a:cubicBezTo>
                    <a:pt x="2" y="7"/>
                    <a:pt x="2" y="7"/>
                    <a:pt x="2" y="7"/>
                  </a:cubicBezTo>
                  <a:cubicBezTo>
                    <a:pt x="3" y="7"/>
                    <a:pt x="3" y="7"/>
                    <a:pt x="3" y="7"/>
                  </a:cubicBezTo>
                  <a:cubicBezTo>
                    <a:pt x="4" y="7"/>
                    <a:pt x="4" y="7"/>
                    <a:pt x="4" y="7"/>
                  </a:cubicBezTo>
                  <a:cubicBezTo>
                    <a:pt x="4" y="6"/>
                    <a:pt x="4" y="6"/>
                    <a:pt x="4" y="6"/>
                  </a:cubicBezTo>
                  <a:cubicBezTo>
                    <a:pt x="4" y="6"/>
                    <a:pt x="4" y="6"/>
                    <a:pt x="4" y="6"/>
                  </a:cubicBezTo>
                  <a:cubicBezTo>
                    <a:pt x="4" y="5"/>
                    <a:pt x="4" y="5"/>
                    <a:pt x="4" y="5"/>
                  </a:cubicBezTo>
                  <a:cubicBezTo>
                    <a:pt x="4" y="5"/>
                    <a:pt x="4" y="5"/>
                    <a:pt x="4" y="5"/>
                  </a:cubicBezTo>
                  <a:cubicBezTo>
                    <a:pt x="4" y="4"/>
                    <a:pt x="4" y="4"/>
                    <a:pt x="4" y="4"/>
                  </a:cubicBezTo>
                  <a:cubicBezTo>
                    <a:pt x="3" y="4"/>
                    <a:pt x="3" y="4"/>
                    <a:pt x="3" y="4"/>
                  </a:cubicBezTo>
                  <a:cubicBezTo>
                    <a:pt x="3" y="4"/>
                    <a:pt x="3" y="4"/>
                    <a:pt x="3" y="4"/>
                  </a:cubicBezTo>
                  <a:cubicBezTo>
                    <a:pt x="2" y="4"/>
                    <a:pt x="2" y="4"/>
                    <a:pt x="2" y="4"/>
                  </a:cubicBezTo>
                  <a:cubicBezTo>
                    <a:pt x="1" y="3"/>
                    <a:pt x="1" y="3"/>
                    <a:pt x="1" y="3"/>
                  </a:cubicBezTo>
                  <a:cubicBezTo>
                    <a:pt x="1" y="3"/>
                    <a:pt x="1" y="3"/>
                    <a:pt x="1" y="3"/>
                  </a:cubicBezTo>
                  <a:cubicBezTo>
                    <a:pt x="1" y="2"/>
                    <a:pt x="1" y="2"/>
                    <a:pt x="1" y="2"/>
                  </a:cubicBezTo>
                  <a:cubicBezTo>
                    <a:pt x="1" y="1"/>
                    <a:pt x="1" y="1"/>
                    <a:pt x="1" y="1"/>
                  </a:cubicBezTo>
                  <a:cubicBezTo>
                    <a:pt x="1" y="0"/>
                    <a:pt x="1" y="0"/>
                    <a:pt x="1" y="0"/>
                  </a:cubicBezTo>
                  <a:cubicBezTo>
                    <a:pt x="2" y="0"/>
                    <a:pt x="2" y="0"/>
                    <a:pt x="2" y="0"/>
                  </a:cubicBezTo>
                  <a:cubicBezTo>
                    <a:pt x="2" y="0"/>
                    <a:pt x="3" y="0"/>
                    <a:pt x="3" y="0"/>
                  </a:cubicBezTo>
                  <a:cubicBezTo>
                    <a:pt x="4" y="0"/>
                    <a:pt x="4" y="0"/>
                    <a:pt x="4" y="0"/>
                  </a:cubicBezTo>
                  <a:cubicBezTo>
                    <a:pt x="5" y="0"/>
                    <a:pt x="5" y="0"/>
                    <a:pt x="5" y="0"/>
                  </a:cubicBezTo>
                  <a:lnTo>
                    <a:pt x="5" y="1"/>
                  </a:lnTo>
                  <a:close/>
                </a:path>
              </a:pathLst>
            </a:custGeom>
            <a:solidFill>
              <a:srgbClr val="AAB1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3" name="Freeform 210">
              <a:extLst>
                <a:ext uri="{FF2B5EF4-FFF2-40B4-BE49-F238E27FC236}">
                  <a16:creationId xmlns:a16="http://schemas.microsoft.com/office/drawing/2014/main" id="{8ECDC27E-0C16-4BD0-89C5-109E1197A282}"/>
                </a:ext>
              </a:extLst>
            </p:cNvPr>
            <p:cNvSpPr>
              <a:spLocks noEditPoints="1"/>
            </p:cNvSpPr>
            <p:nvPr/>
          </p:nvSpPr>
          <p:spPr bwMode="auto">
            <a:xfrm>
              <a:off x="10626004" y="964410"/>
              <a:ext cx="15108" cy="15108"/>
            </a:xfrm>
            <a:custGeom>
              <a:avLst/>
              <a:gdLst>
                <a:gd name="T0" fmla="*/ 3 w 5"/>
                <a:gd name="T1" fmla="*/ 0 h 6"/>
                <a:gd name="T2" fmla="*/ 4 w 5"/>
                <a:gd name="T3" fmla="*/ 0 h 6"/>
                <a:gd name="T4" fmla="*/ 5 w 5"/>
                <a:gd name="T5" fmla="*/ 1 h 6"/>
                <a:gd name="T6" fmla="*/ 5 w 5"/>
                <a:gd name="T7" fmla="*/ 1 h 6"/>
                <a:gd name="T8" fmla="*/ 5 w 5"/>
                <a:gd name="T9" fmla="*/ 2 h 6"/>
                <a:gd name="T10" fmla="*/ 5 w 5"/>
                <a:gd name="T11" fmla="*/ 3 h 6"/>
                <a:gd name="T12" fmla="*/ 5 w 5"/>
                <a:gd name="T13" fmla="*/ 3 h 6"/>
                <a:gd name="T14" fmla="*/ 1 w 5"/>
                <a:gd name="T15" fmla="*/ 3 h 6"/>
                <a:gd name="T16" fmla="*/ 1 w 5"/>
                <a:gd name="T17" fmla="*/ 4 h 6"/>
                <a:gd name="T18" fmla="*/ 2 w 5"/>
                <a:gd name="T19" fmla="*/ 4 h 6"/>
                <a:gd name="T20" fmla="*/ 2 w 5"/>
                <a:gd name="T21" fmla="*/ 5 h 6"/>
                <a:gd name="T22" fmla="*/ 3 w 5"/>
                <a:gd name="T23" fmla="*/ 5 h 6"/>
                <a:gd name="T24" fmla="*/ 4 w 5"/>
                <a:gd name="T25" fmla="*/ 5 h 6"/>
                <a:gd name="T26" fmla="*/ 4 w 5"/>
                <a:gd name="T27" fmla="*/ 5 h 6"/>
                <a:gd name="T28" fmla="*/ 4 w 5"/>
                <a:gd name="T29" fmla="*/ 4 h 6"/>
                <a:gd name="T30" fmla="*/ 5 w 5"/>
                <a:gd name="T31" fmla="*/ 4 h 6"/>
                <a:gd name="T32" fmla="*/ 5 w 5"/>
                <a:gd name="T33" fmla="*/ 4 h 6"/>
                <a:gd name="T34" fmla="*/ 5 w 5"/>
                <a:gd name="T35" fmla="*/ 5 h 6"/>
                <a:gd name="T36" fmla="*/ 5 w 5"/>
                <a:gd name="T37" fmla="*/ 5 h 6"/>
                <a:gd name="T38" fmla="*/ 4 w 5"/>
                <a:gd name="T39" fmla="*/ 5 h 6"/>
                <a:gd name="T40" fmla="*/ 4 w 5"/>
                <a:gd name="T41" fmla="*/ 6 h 6"/>
                <a:gd name="T42" fmla="*/ 3 w 5"/>
                <a:gd name="T43" fmla="*/ 6 h 6"/>
                <a:gd name="T44" fmla="*/ 2 w 5"/>
                <a:gd name="T45" fmla="*/ 5 h 6"/>
                <a:gd name="T46" fmla="*/ 1 w 5"/>
                <a:gd name="T47" fmla="*/ 5 h 6"/>
                <a:gd name="T48" fmla="*/ 0 w 5"/>
                <a:gd name="T49" fmla="*/ 4 h 6"/>
                <a:gd name="T50" fmla="*/ 0 w 5"/>
                <a:gd name="T51" fmla="*/ 3 h 6"/>
                <a:gd name="T52" fmla="*/ 0 w 5"/>
                <a:gd name="T53" fmla="*/ 2 h 6"/>
                <a:gd name="T54" fmla="*/ 1 w 5"/>
                <a:gd name="T55" fmla="*/ 1 h 6"/>
                <a:gd name="T56" fmla="*/ 2 w 5"/>
                <a:gd name="T57" fmla="*/ 0 h 6"/>
                <a:gd name="T58" fmla="*/ 3 w 5"/>
                <a:gd name="T59" fmla="*/ 0 h 6"/>
                <a:gd name="T60" fmla="*/ 3 w 5"/>
                <a:gd name="T61" fmla="*/ 1 h 6"/>
                <a:gd name="T62" fmla="*/ 2 w 5"/>
                <a:gd name="T63" fmla="*/ 1 h 6"/>
                <a:gd name="T64" fmla="*/ 1 w 5"/>
                <a:gd name="T65" fmla="*/ 2 h 6"/>
                <a:gd name="T66" fmla="*/ 4 w 5"/>
                <a:gd name="T67" fmla="*/ 2 h 6"/>
                <a:gd name="T68" fmla="*/ 4 w 5"/>
                <a:gd name="T69" fmla="*/ 2 h 6"/>
                <a:gd name="T70" fmla="*/ 4 w 5"/>
                <a:gd name="T71" fmla="*/ 1 h 6"/>
                <a:gd name="T72" fmla="*/ 4 w 5"/>
                <a:gd name="T73" fmla="*/ 1 h 6"/>
                <a:gd name="T74" fmla="*/ 3 w 5"/>
                <a:gd name="T75"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 h="6">
                  <a:moveTo>
                    <a:pt x="3" y="0"/>
                  </a:moveTo>
                  <a:cubicBezTo>
                    <a:pt x="4" y="0"/>
                    <a:pt x="4" y="0"/>
                    <a:pt x="4" y="0"/>
                  </a:cubicBezTo>
                  <a:cubicBezTo>
                    <a:pt x="5" y="1"/>
                    <a:pt x="5" y="1"/>
                    <a:pt x="5" y="1"/>
                  </a:cubicBezTo>
                  <a:cubicBezTo>
                    <a:pt x="5" y="1"/>
                    <a:pt x="5" y="1"/>
                    <a:pt x="5" y="1"/>
                  </a:cubicBezTo>
                  <a:cubicBezTo>
                    <a:pt x="5" y="2"/>
                    <a:pt x="5" y="2"/>
                    <a:pt x="5" y="2"/>
                  </a:cubicBezTo>
                  <a:cubicBezTo>
                    <a:pt x="5" y="3"/>
                    <a:pt x="5" y="3"/>
                    <a:pt x="5" y="3"/>
                  </a:cubicBezTo>
                  <a:cubicBezTo>
                    <a:pt x="5" y="3"/>
                    <a:pt x="5" y="3"/>
                    <a:pt x="5" y="3"/>
                  </a:cubicBezTo>
                  <a:cubicBezTo>
                    <a:pt x="1" y="3"/>
                    <a:pt x="1" y="3"/>
                    <a:pt x="1" y="3"/>
                  </a:cubicBezTo>
                  <a:cubicBezTo>
                    <a:pt x="1" y="4"/>
                    <a:pt x="1" y="4"/>
                    <a:pt x="1" y="4"/>
                  </a:cubicBezTo>
                  <a:cubicBezTo>
                    <a:pt x="2" y="4"/>
                    <a:pt x="2" y="4"/>
                    <a:pt x="2" y="4"/>
                  </a:cubicBezTo>
                  <a:cubicBezTo>
                    <a:pt x="2" y="5"/>
                    <a:pt x="2" y="5"/>
                    <a:pt x="2" y="5"/>
                  </a:cubicBezTo>
                  <a:cubicBezTo>
                    <a:pt x="3" y="5"/>
                    <a:pt x="3" y="5"/>
                    <a:pt x="3" y="5"/>
                  </a:cubicBezTo>
                  <a:cubicBezTo>
                    <a:pt x="4" y="5"/>
                    <a:pt x="4" y="5"/>
                    <a:pt x="4" y="5"/>
                  </a:cubicBezTo>
                  <a:cubicBezTo>
                    <a:pt x="4" y="5"/>
                    <a:pt x="4" y="5"/>
                    <a:pt x="4" y="5"/>
                  </a:cubicBezTo>
                  <a:cubicBezTo>
                    <a:pt x="4" y="4"/>
                    <a:pt x="4" y="4"/>
                    <a:pt x="4" y="4"/>
                  </a:cubicBezTo>
                  <a:cubicBezTo>
                    <a:pt x="5" y="4"/>
                    <a:pt x="5" y="4"/>
                    <a:pt x="5" y="4"/>
                  </a:cubicBezTo>
                  <a:cubicBezTo>
                    <a:pt x="5" y="4"/>
                    <a:pt x="5" y="4"/>
                    <a:pt x="5" y="4"/>
                  </a:cubicBezTo>
                  <a:cubicBezTo>
                    <a:pt x="5" y="5"/>
                    <a:pt x="5" y="5"/>
                    <a:pt x="5" y="5"/>
                  </a:cubicBezTo>
                  <a:cubicBezTo>
                    <a:pt x="5" y="5"/>
                    <a:pt x="5" y="5"/>
                    <a:pt x="5" y="5"/>
                  </a:cubicBezTo>
                  <a:cubicBezTo>
                    <a:pt x="4" y="5"/>
                    <a:pt x="4" y="5"/>
                    <a:pt x="4" y="5"/>
                  </a:cubicBezTo>
                  <a:cubicBezTo>
                    <a:pt x="4" y="6"/>
                    <a:pt x="4" y="6"/>
                    <a:pt x="4" y="6"/>
                  </a:cubicBezTo>
                  <a:cubicBezTo>
                    <a:pt x="3" y="6"/>
                    <a:pt x="3" y="6"/>
                    <a:pt x="3" y="6"/>
                  </a:cubicBezTo>
                  <a:cubicBezTo>
                    <a:pt x="3" y="6"/>
                    <a:pt x="2" y="6"/>
                    <a:pt x="2" y="5"/>
                  </a:cubicBezTo>
                  <a:cubicBezTo>
                    <a:pt x="1" y="5"/>
                    <a:pt x="1" y="5"/>
                    <a:pt x="1" y="5"/>
                  </a:cubicBezTo>
                  <a:cubicBezTo>
                    <a:pt x="1" y="5"/>
                    <a:pt x="1" y="4"/>
                    <a:pt x="0" y="4"/>
                  </a:cubicBezTo>
                  <a:cubicBezTo>
                    <a:pt x="0" y="4"/>
                    <a:pt x="0" y="3"/>
                    <a:pt x="0" y="3"/>
                  </a:cubicBezTo>
                  <a:cubicBezTo>
                    <a:pt x="0" y="2"/>
                    <a:pt x="0" y="2"/>
                    <a:pt x="0" y="2"/>
                  </a:cubicBezTo>
                  <a:cubicBezTo>
                    <a:pt x="1" y="1"/>
                    <a:pt x="1" y="1"/>
                    <a:pt x="1" y="1"/>
                  </a:cubicBezTo>
                  <a:cubicBezTo>
                    <a:pt x="2" y="0"/>
                    <a:pt x="2" y="0"/>
                    <a:pt x="2" y="0"/>
                  </a:cubicBezTo>
                  <a:cubicBezTo>
                    <a:pt x="2" y="0"/>
                    <a:pt x="2" y="0"/>
                    <a:pt x="3" y="0"/>
                  </a:cubicBezTo>
                  <a:close/>
                  <a:moveTo>
                    <a:pt x="3" y="1"/>
                  </a:moveTo>
                  <a:cubicBezTo>
                    <a:pt x="2" y="1"/>
                    <a:pt x="2" y="1"/>
                    <a:pt x="2" y="1"/>
                  </a:cubicBezTo>
                  <a:cubicBezTo>
                    <a:pt x="2" y="1"/>
                    <a:pt x="1" y="2"/>
                    <a:pt x="1" y="2"/>
                  </a:cubicBezTo>
                  <a:cubicBezTo>
                    <a:pt x="4" y="2"/>
                    <a:pt x="4" y="2"/>
                    <a:pt x="4" y="2"/>
                  </a:cubicBezTo>
                  <a:cubicBezTo>
                    <a:pt x="4" y="2"/>
                    <a:pt x="4" y="2"/>
                    <a:pt x="4" y="2"/>
                  </a:cubicBezTo>
                  <a:cubicBezTo>
                    <a:pt x="4" y="1"/>
                    <a:pt x="4" y="1"/>
                    <a:pt x="4" y="1"/>
                  </a:cubicBezTo>
                  <a:cubicBezTo>
                    <a:pt x="4" y="1"/>
                    <a:pt x="4" y="1"/>
                    <a:pt x="4" y="1"/>
                  </a:cubicBezTo>
                  <a:lnTo>
                    <a:pt x="3" y="1"/>
                  </a:lnTo>
                  <a:close/>
                </a:path>
              </a:pathLst>
            </a:custGeom>
            <a:solidFill>
              <a:srgbClr val="AAB1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4" name="Freeform 211">
              <a:extLst>
                <a:ext uri="{FF2B5EF4-FFF2-40B4-BE49-F238E27FC236}">
                  <a16:creationId xmlns:a16="http://schemas.microsoft.com/office/drawing/2014/main" id="{1BA6BE70-40E5-401C-B009-4C67B6227482}"/>
                </a:ext>
              </a:extLst>
            </p:cNvPr>
            <p:cNvSpPr>
              <a:spLocks noEditPoints="1"/>
            </p:cNvSpPr>
            <p:nvPr/>
          </p:nvSpPr>
          <p:spPr bwMode="auto">
            <a:xfrm>
              <a:off x="10644131" y="964410"/>
              <a:ext cx="12085" cy="15108"/>
            </a:xfrm>
            <a:custGeom>
              <a:avLst/>
              <a:gdLst>
                <a:gd name="T0" fmla="*/ 5 w 5"/>
                <a:gd name="T1" fmla="*/ 6 h 6"/>
                <a:gd name="T2" fmla="*/ 4 w 5"/>
                <a:gd name="T3" fmla="*/ 6 h 6"/>
                <a:gd name="T4" fmla="*/ 4 w 5"/>
                <a:gd name="T5" fmla="*/ 6 h 6"/>
                <a:gd name="T6" fmla="*/ 4 w 5"/>
                <a:gd name="T7" fmla="*/ 5 h 6"/>
                <a:gd name="T8" fmla="*/ 4 w 5"/>
                <a:gd name="T9" fmla="*/ 5 h 6"/>
                <a:gd name="T10" fmla="*/ 3 w 5"/>
                <a:gd name="T11" fmla="*/ 5 h 6"/>
                <a:gd name="T12" fmla="*/ 3 w 5"/>
                <a:gd name="T13" fmla="*/ 5 h 6"/>
                <a:gd name="T14" fmla="*/ 2 w 5"/>
                <a:gd name="T15" fmla="*/ 6 h 6"/>
                <a:gd name="T16" fmla="*/ 2 w 5"/>
                <a:gd name="T17" fmla="*/ 6 h 6"/>
                <a:gd name="T18" fmla="*/ 1 w 5"/>
                <a:gd name="T19" fmla="*/ 6 h 6"/>
                <a:gd name="T20" fmla="*/ 1 w 5"/>
                <a:gd name="T21" fmla="*/ 5 h 6"/>
                <a:gd name="T22" fmla="*/ 0 w 5"/>
                <a:gd name="T23" fmla="*/ 5 h 6"/>
                <a:gd name="T24" fmla="*/ 0 w 5"/>
                <a:gd name="T25" fmla="*/ 4 h 6"/>
                <a:gd name="T26" fmla="*/ 0 w 5"/>
                <a:gd name="T27" fmla="*/ 4 h 6"/>
                <a:gd name="T28" fmla="*/ 1 w 5"/>
                <a:gd name="T29" fmla="*/ 3 h 6"/>
                <a:gd name="T30" fmla="*/ 2 w 5"/>
                <a:gd name="T31" fmla="*/ 3 h 6"/>
                <a:gd name="T32" fmla="*/ 4 w 5"/>
                <a:gd name="T33" fmla="*/ 2 h 6"/>
                <a:gd name="T34" fmla="*/ 4 w 5"/>
                <a:gd name="T35" fmla="*/ 2 h 6"/>
                <a:gd name="T36" fmla="*/ 3 w 5"/>
                <a:gd name="T37" fmla="*/ 1 h 6"/>
                <a:gd name="T38" fmla="*/ 2 w 5"/>
                <a:gd name="T39" fmla="*/ 1 h 6"/>
                <a:gd name="T40" fmla="*/ 2 w 5"/>
                <a:gd name="T41" fmla="*/ 1 h 6"/>
                <a:gd name="T42" fmla="*/ 1 w 5"/>
                <a:gd name="T43" fmla="*/ 1 h 6"/>
                <a:gd name="T44" fmla="*/ 1 w 5"/>
                <a:gd name="T45" fmla="*/ 1 h 6"/>
                <a:gd name="T46" fmla="*/ 1 w 5"/>
                <a:gd name="T47" fmla="*/ 1 h 6"/>
                <a:gd name="T48" fmla="*/ 1 w 5"/>
                <a:gd name="T49" fmla="*/ 1 h 6"/>
                <a:gd name="T50" fmla="*/ 1 w 5"/>
                <a:gd name="T51" fmla="*/ 1 h 6"/>
                <a:gd name="T52" fmla="*/ 0 w 5"/>
                <a:gd name="T53" fmla="*/ 1 h 6"/>
                <a:gd name="T54" fmla="*/ 1 w 5"/>
                <a:gd name="T55" fmla="*/ 0 h 6"/>
                <a:gd name="T56" fmla="*/ 3 w 5"/>
                <a:gd name="T57" fmla="*/ 0 h 6"/>
                <a:gd name="T58" fmla="*/ 3 w 5"/>
                <a:gd name="T59" fmla="*/ 0 h 6"/>
                <a:gd name="T60" fmla="*/ 4 w 5"/>
                <a:gd name="T61" fmla="*/ 1 h 6"/>
                <a:gd name="T62" fmla="*/ 4 w 5"/>
                <a:gd name="T63" fmla="*/ 1 h 6"/>
                <a:gd name="T64" fmla="*/ 5 w 5"/>
                <a:gd name="T65" fmla="*/ 2 h 6"/>
                <a:gd name="T66" fmla="*/ 5 w 5"/>
                <a:gd name="T67" fmla="*/ 6 h 6"/>
                <a:gd name="T68" fmla="*/ 2 w 5"/>
                <a:gd name="T69" fmla="*/ 5 h 6"/>
                <a:gd name="T70" fmla="*/ 2 w 5"/>
                <a:gd name="T71" fmla="*/ 5 h 6"/>
                <a:gd name="T72" fmla="*/ 3 w 5"/>
                <a:gd name="T73" fmla="*/ 5 h 6"/>
                <a:gd name="T74" fmla="*/ 3 w 5"/>
                <a:gd name="T75" fmla="*/ 5 h 6"/>
                <a:gd name="T76" fmla="*/ 4 w 5"/>
                <a:gd name="T77" fmla="*/ 4 h 6"/>
                <a:gd name="T78" fmla="*/ 4 w 5"/>
                <a:gd name="T79" fmla="*/ 3 h 6"/>
                <a:gd name="T80" fmla="*/ 2 w 5"/>
                <a:gd name="T81" fmla="*/ 3 h 6"/>
                <a:gd name="T82" fmla="*/ 2 w 5"/>
                <a:gd name="T83" fmla="*/ 3 h 6"/>
                <a:gd name="T84" fmla="*/ 1 w 5"/>
                <a:gd name="T85" fmla="*/ 4 h 6"/>
                <a:gd name="T86" fmla="*/ 1 w 5"/>
                <a:gd name="T87" fmla="*/ 4 h 6"/>
                <a:gd name="T88" fmla="*/ 1 w 5"/>
                <a:gd name="T89" fmla="*/ 5 h 6"/>
                <a:gd name="T90" fmla="*/ 1 w 5"/>
                <a:gd name="T91" fmla="*/ 5 h 6"/>
                <a:gd name="T92" fmla="*/ 2 w 5"/>
                <a:gd name="T93"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 h="6">
                  <a:moveTo>
                    <a:pt x="5" y="6"/>
                  </a:moveTo>
                  <a:cubicBezTo>
                    <a:pt x="4" y="6"/>
                    <a:pt x="4" y="6"/>
                    <a:pt x="4" y="6"/>
                  </a:cubicBezTo>
                  <a:cubicBezTo>
                    <a:pt x="4" y="6"/>
                    <a:pt x="4" y="6"/>
                    <a:pt x="4" y="6"/>
                  </a:cubicBezTo>
                  <a:cubicBezTo>
                    <a:pt x="4" y="5"/>
                    <a:pt x="4" y="5"/>
                    <a:pt x="4" y="5"/>
                  </a:cubicBezTo>
                  <a:cubicBezTo>
                    <a:pt x="4" y="5"/>
                    <a:pt x="4" y="5"/>
                    <a:pt x="4" y="5"/>
                  </a:cubicBezTo>
                  <a:cubicBezTo>
                    <a:pt x="3" y="5"/>
                    <a:pt x="3" y="5"/>
                    <a:pt x="3" y="5"/>
                  </a:cubicBezTo>
                  <a:cubicBezTo>
                    <a:pt x="3" y="5"/>
                    <a:pt x="3" y="5"/>
                    <a:pt x="3" y="5"/>
                  </a:cubicBezTo>
                  <a:cubicBezTo>
                    <a:pt x="2" y="6"/>
                    <a:pt x="2" y="6"/>
                    <a:pt x="2" y="6"/>
                  </a:cubicBezTo>
                  <a:cubicBezTo>
                    <a:pt x="2" y="6"/>
                    <a:pt x="2" y="6"/>
                    <a:pt x="2" y="6"/>
                  </a:cubicBezTo>
                  <a:cubicBezTo>
                    <a:pt x="1" y="6"/>
                    <a:pt x="1" y="6"/>
                    <a:pt x="1" y="6"/>
                  </a:cubicBezTo>
                  <a:cubicBezTo>
                    <a:pt x="1" y="5"/>
                    <a:pt x="1" y="5"/>
                    <a:pt x="1" y="5"/>
                  </a:cubicBezTo>
                  <a:cubicBezTo>
                    <a:pt x="0" y="5"/>
                    <a:pt x="0" y="5"/>
                    <a:pt x="0" y="5"/>
                  </a:cubicBezTo>
                  <a:cubicBezTo>
                    <a:pt x="0" y="4"/>
                    <a:pt x="0" y="4"/>
                    <a:pt x="0" y="4"/>
                  </a:cubicBezTo>
                  <a:cubicBezTo>
                    <a:pt x="0" y="4"/>
                    <a:pt x="0" y="4"/>
                    <a:pt x="0" y="4"/>
                  </a:cubicBezTo>
                  <a:cubicBezTo>
                    <a:pt x="1" y="3"/>
                    <a:pt x="1" y="3"/>
                    <a:pt x="1" y="3"/>
                  </a:cubicBezTo>
                  <a:cubicBezTo>
                    <a:pt x="1" y="3"/>
                    <a:pt x="2" y="3"/>
                    <a:pt x="2" y="3"/>
                  </a:cubicBezTo>
                  <a:cubicBezTo>
                    <a:pt x="2" y="3"/>
                    <a:pt x="3" y="2"/>
                    <a:pt x="4" y="2"/>
                  </a:cubicBezTo>
                  <a:cubicBezTo>
                    <a:pt x="4" y="2"/>
                    <a:pt x="4" y="2"/>
                    <a:pt x="4" y="2"/>
                  </a:cubicBezTo>
                  <a:cubicBezTo>
                    <a:pt x="4" y="2"/>
                    <a:pt x="4" y="1"/>
                    <a:pt x="3" y="1"/>
                  </a:cubicBezTo>
                  <a:cubicBezTo>
                    <a:pt x="2" y="1"/>
                    <a:pt x="2" y="1"/>
                    <a:pt x="2" y="1"/>
                  </a:cubicBezTo>
                  <a:cubicBezTo>
                    <a:pt x="2" y="1"/>
                    <a:pt x="2" y="1"/>
                    <a:pt x="2"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0" y="1"/>
                    <a:pt x="0" y="1"/>
                    <a:pt x="0" y="1"/>
                  </a:cubicBezTo>
                  <a:cubicBezTo>
                    <a:pt x="1" y="0"/>
                    <a:pt x="1" y="0"/>
                    <a:pt x="1" y="0"/>
                  </a:cubicBezTo>
                  <a:cubicBezTo>
                    <a:pt x="2" y="0"/>
                    <a:pt x="2" y="0"/>
                    <a:pt x="3" y="0"/>
                  </a:cubicBezTo>
                  <a:cubicBezTo>
                    <a:pt x="3" y="0"/>
                    <a:pt x="3" y="0"/>
                    <a:pt x="3" y="0"/>
                  </a:cubicBezTo>
                  <a:cubicBezTo>
                    <a:pt x="4" y="1"/>
                    <a:pt x="4" y="1"/>
                    <a:pt x="4" y="1"/>
                  </a:cubicBezTo>
                  <a:cubicBezTo>
                    <a:pt x="4" y="1"/>
                    <a:pt x="4" y="1"/>
                    <a:pt x="4" y="1"/>
                  </a:cubicBezTo>
                  <a:cubicBezTo>
                    <a:pt x="5" y="2"/>
                    <a:pt x="5" y="2"/>
                    <a:pt x="5" y="2"/>
                  </a:cubicBezTo>
                  <a:lnTo>
                    <a:pt x="5" y="6"/>
                  </a:lnTo>
                  <a:close/>
                  <a:moveTo>
                    <a:pt x="2" y="5"/>
                  </a:moveTo>
                  <a:cubicBezTo>
                    <a:pt x="2" y="5"/>
                    <a:pt x="2" y="5"/>
                    <a:pt x="2" y="5"/>
                  </a:cubicBezTo>
                  <a:cubicBezTo>
                    <a:pt x="3" y="5"/>
                    <a:pt x="3" y="5"/>
                    <a:pt x="3" y="5"/>
                  </a:cubicBezTo>
                  <a:cubicBezTo>
                    <a:pt x="3" y="5"/>
                    <a:pt x="3" y="5"/>
                    <a:pt x="3" y="5"/>
                  </a:cubicBezTo>
                  <a:cubicBezTo>
                    <a:pt x="4" y="4"/>
                    <a:pt x="4" y="4"/>
                    <a:pt x="4" y="4"/>
                  </a:cubicBezTo>
                  <a:cubicBezTo>
                    <a:pt x="4" y="3"/>
                    <a:pt x="4" y="3"/>
                    <a:pt x="4" y="3"/>
                  </a:cubicBezTo>
                  <a:cubicBezTo>
                    <a:pt x="3" y="3"/>
                    <a:pt x="3" y="3"/>
                    <a:pt x="2" y="3"/>
                  </a:cubicBezTo>
                  <a:cubicBezTo>
                    <a:pt x="2" y="3"/>
                    <a:pt x="2" y="3"/>
                    <a:pt x="2" y="3"/>
                  </a:cubicBezTo>
                  <a:cubicBezTo>
                    <a:pt x="1" y="4"/>
                    <a:pt x="1" y="4"/>
                    <a:pt x="1" y="4"/>
                  </a:cubicBezTo>
                  <a:cubicBezTo>
                    <a:pt x="1" y="4"/>
                    <a:pt x="1" y="4"/>
                    <a:pt x="1" y="4"/>
                  </a:cubicBezTo>
                  <a:cubicBezTo>
                    <a:pt x="1" y="5"/>
                    <a:pt x="1" y="5"/>
                    <a:pt x="1" y="5"/>
                  </a:cubicBezTo>
                  <a:cubicBezTo>
                    <a:pt x="1" y="5"/>
                    <a:pt x="1" y="5"/>
                    <a:pt x="1" y="5"/>
                  </a:cubicBezTo>
                  <a:cubicBezTo>
                    <a:pt x="2" y="5"/>
                    <a:pt x="2" y="5"/>
                    <a:pt x="2" y="5"/>
                  </a:cubicBezTo>
                  <a:close/>
                </a:path>
              </a:pathLst>
            </a:custGeom>
            <a:solidFill>
              <a:srgbClr val="AAB1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5" name="Freeform 212">
              <a:extLst>
                <a:ext uri="{FF2B5EF4-FFF2-40B4-BE49-F238E27FC236}">
                  <a16:creationId xmlns:a16="http://schemas.microsoft.com/office/drawing/2014/main" id="{217C6407-C6ED-4863-BC54-B00CC1395023}"/>
                </a:ext>
              </a:extLst>
            </p:cNvPr>
            <p:cNvSpPr>
              <a:spLocks/>
            </p:cNvSpPr>
            <p:nvPr/>
          </p:nvSpPr>
          <p:spPr bwMode="auto">
            <a:xfrm>
              <a:off x="10659239" y="964410"/>
              <a:ext cx="9065" cy="15108"/>
            </a:xfrm>
            <a:custGeom>
              <a:avLst/>
              <a:gdLst>
                <a:gd name="T0" fmla="*/ 0 w 3"/>
                <a:gd name="T1" fmla="*/ 6 h 6"/>
                <a:gd name="T2" fmla="*/ 0 w 3"/>
                <a:gd name="T3" fmla="*/ 0 h 6"/>
                <a:gd name="T4" fmla="*/ 1 w 3"/>
                <a:gd name="T5" fmla="*/ 0 h 6"/>
                <a:gd name="T6" fmla="*/ 1 w 3"/>
                <a:gd name="T7" fmla="*/ 0 h 6"/>
                <a:gd name="T8" fmla="*/ 1 w 3"/>
                <a:gd name="T9" fmla="*/ 0 h 6"/>
                <a:gd name="T10" fmla="*/ 1 w 3"/>
                <a:gd name="T11" fmla="*/ 1 h 6"/>
                <a:gd name="T12" fmla="*/ 2 w 3"/>
                <a:gd name="T13" fmla="*/ 0 h 6"/>
                <a:gd name="T14" fmla="*/ 3 w 3"/>
                <a:gd name="T15" fmla="*/ 0 h 6"/>
                <a:gd name="T16" fmla="*/ 3 w 3"/>
                <a:gd name="T17" fmla="*/ 0 h 6"/>
                <a:gd name="T18" fmla="*/ 3 w 3"/>
                <a:gd name="T19" fmla="*/ 0 h 6"/>
                <a:gd name="T20" fmla="*/ 3 w 3"/>
                <a:gd name="T21" fmla="*/ 1 h 6"/>
                <a:gd name="T22" fmla="*/ 3 w 3"/>
                <a:gd name="T23" fmla="*/ 1 h 6"/>
                <a:gd name="T24" fmla="*/ 3 w 3"/>
                <a:gd name="T25" fmla="*/ 1 h 6"/>
                <a:gd name="T26" fmla="*/ 2 w 3"/>
                <a:gd name="T27" fmla="*/ 1 h 6"/>
                <a:gd name="T28" fmla="*/ 2 w 3"/>
                <a:gd name="T29" fmla="*/ 1 h 6"/>
                <a:gd name="T30" fmla="*/ 1 w 3"/>
                <a:gd name="T31" fmla="*/ 2 h 6"/>
                <a:gd name="T32" fmla="*/ 1 w 3"/>
                <a:gd name="T33" fmla="*/ 6 h 6"/>
                <a:gd name="T34" fmla="*/ 0 w 3"/>
                <a:gd name="T35"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 h="6">
                  <a:moveTo>
                    <a:pt x="0" y="6"/>
                  </a:moveTo>
                  <a:cubicBezTo>
                    <a:pt x="0" y="0"/>
                    <a:pt x="0" y="0"/>
                    <a:pt x="0" y="0"/>
                  </a:cubicBezTo>
                  <a:cubicBezTo>
                    <a:pt x="1" y="0"/>
                    <a:pt x="1" y="0"/>
                    <a:pt x="1" y="0"/>
                  </a:cubicBezTo>
                  <a:cubicBezTo>
                    <a:pt x="1" y="0"/>
                    <a:pt x="1" y="0"/>
                    <a:pt x="1" y="0"/>
                  </a:cubicBezTo>
                  <a:cubicBezTo>
                    <a:pt x="1" y="0"/>
                    <a:pt x="1" y="0"/>
                    <a:pt x="1" y="0"/>
                  </a:cubicBezTo>
                  <a:cubicBezTo>
                    <a:pt x="1" y="1"/>
                    <a:pt x="1" y="1"/>
                    <a:pt x="1" y="1"/>
                  </a:cubicBezTo>
                  <a:cubicBezTo>
                    <a:pt x="1" y="1"/>
                    <a:pt x="1" y="0"/>
                    <a:pt x="2" y="0"/>
                  </a:cubicBezTo>
                  <a:cubicBezTo>
                    <a:pt x="2" y="0"/>
                    <a:pt x="2" y="0"/>
                    <a:pt x="3" y="0"/>
                  </a:cubicBezTo>
                  <a:cubicBezTo>
                    <a:pt x="3" y="0"/>
                    <a:pt x="3" y="0"/>
                    <a:pt x="3" y="0"/>
                  </a:cubicBezTo>
                  <a:cubicBezTo>
                    <a:pt x="3" y="0"/>
                    <a:pt x="3" y="0"/>
                    <a:pt x="3" y="0"/>
                  </a:cubicBezTo>
                  <a:cubicBezTo>
                    <a:pt x="3" y="1"/>
                    <a:pt x="3" y="1"/>
                    <a:pt x="3" y="1"/>
                  </a:cubicBezTo>
                  <a:cubicBezTo>
                    <a:pt x="3" y="1"/>
                    <a:pt x="3" y="1"/>
                    <a:pt x="3" y="1"/>
                  </a:cubicBezTo>
                  <a:cubicBezTo>
                    <a:pt x="3" y="1"/>
                    <a:pt x="3" y="1"/>
                    <a:pt x="3" y="1"/>
                  </a:cubicBezTo>
                  <a:cubicBezTo>
                    <a:pt x="2" y="1"/>
                    <a:pt x="2" y="1"/>
                    <a:pt x="2" y="1"/>
                  </a:cubicBezTo>
                  <a:cubicBezTo>
                    <a:pt x="2" y="1"/>
                    <a:pt x="2" y="1"/>
                    <a:pt x="2" y="1"/>
                  </a:cubicBezTo>
                  <a:cubicBezTo>
                    <a:pt x="1" y="1"/>
                    <a:pt x="1" y="2"/>
                    <a:pt x="1" y="2"/>
                  </a:cubicBezTo>
                  <a:cubicBezTo>
                    <a:pt x="1" y="6"/>
                    <a:pt x="1" y="6"/>
                    <a:pt x="1" y="6"/>
                  </a:cubicBezTo>
                  <a:lnTo>
                    <a:pt x="0" y="6"/>
                  </a:lnTo>
                  <a:close/>
                </a:path>
              </a:pathLst>
            </a:custGeom>
            <a:solidFill>
              <a:srgbClr val="AAB1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6" name="Freeform 213">
              <a:extLst>
                <a:ext uri="{FF2B5EF4-FFF2-40B4-BE49-F238E27FC236}">
                  <a16:creationId xmlns:a16="http://schemas.microsoft.com/office/drawing/2014/main" id="{F24E4A7C-1053-41FE-B350-365C31667E4C}"/>
                </a:ext>
              </a:extLst>
            </p:cNvPr>
            <p:cNvSpPr>
              <a:spLocks/>
            </p:cNvSpPr>
            <p:nvPr/>
          </p:nvSpPr>
          <p:spPr bwMode="auto">
            <a:xfrm>
              <a:off x="10671324" y="964410"/>
              <a:ext cx="12085" cy="15108"/>
            </a:xfrm>
            <a:custGeom>
              <a:avLst/>
              <a:gdLst>
                <a:gd name="T0" fmla="*/ 4 w 5"/>
                <a:gd name="T1" fmla="*/ 1 h 6"/>
                <a:gd name="T2" fmla="*/ 4 w 5"/>
                <a:gd name="T3" fmla="*/ 1 h 6"/>
                <a:gd name="T4" fmla="*/ 4 w 5"/>
                <a:gd name="T5" fmla="*/ 1 h 6"/>
                <a:gd name="T6" fmla="*/ 4 w 5"/>
                <a:gd name="T7" fmla="*/ 1 h 6"/>
                <a:gd name="T8" fmla="*/ 4 w 5"/>
                <a:gd name="T9" fmla="*/ 1 h 6"/>
                <a:gd name="T10" fmla="*/ 3 w 5"/>
                <a:gd name="T11" fmla="*/ 1 h 6"/>
                <a:gd name="T12" fmla="*/ 3 w 5"/>
                <a:gd name="T13" fmla="*/ 1 h 6"/>
                <a:gd name="T14" fmla="*/ 2 w 5"/>
                <a:gd name="T15" fmla="*/ 1 h 6"/>
                <a:gd name="T16" fmla="*/ 2 w 5"/>
                <a:gd name="T17" fmla="*/ 1 h 6"/>
                <a:gd name="T18" fmla="*/ 1 w 5"/>
                <a:gd name="T19" fmla="*/ 2 h 6"/>
                <a:gd name="T20" fmla="*/ 1 w 5"/>
                <a:gd name="T21" fmla="*/ 3 h 6"/>
                <a:gd name="T22" fmla="*/ 1 w 5"/>
                <a:gd name="T23" fmla="*/ 4 h 6"/>
                <a:gd name="T24" fmla="*/ 2 w 5"/>
                <a:gd name="T25" fmla="*/ 4 h 6"/>
                <a:gd name="T26" fmla="*/ 2 w 5"/>
                <a:gd name="T27" fmla="*/ 5 h 6"/>
                <a:gd name="T28" fmla="*/ 3 w 5"/>
                <a:gd name="T29" fmla="*/ 5 h 6"/>
                <a:gd name="T30" fmla="*/ 3 w 5"/>
                <a:gd name="T31" fmla="*/ 5 h 6"/>
                <a:gd name="T32" fmla="*/ 4 w 5"/>
                <a:gd name="T33" fmla="*/ 5 h 6"/>
                <a:gd name="T34" fmla="*/ 4 w 5"/>
                <a:gd name="T35" fmla="*/ 4 h 6"/>
                <a:gd name="T36" fmla="*/ 4 w 5"/>
                <a:gd name="T37" fmla="*/ 4 h 6"/>
                <a:gd name="T38" fmla="*/ 4 w 5"/>
                <a:gd name="T39" fmla="*/ 4 h 6"/>
                <a:gd name="T40" fmla="*/ 5 w 5"/>
                <a:gd name="T41" fmla="*/ 5 h 6"/>
                <a:gd name="T42" fmla="*/ 4 w 5"/>
                <a:gd name="T43" fmla="*/ 5 h 6"/>
                <a:gd name="T44" fmla="*/ 3 w 5"/>
                <a:gd name="T45" fmla="*/ 6 h 6"/>
                <a:gd name="T46" fmla="*/ 2 w 5"/>
                <a:gd name="T47" fmla="*/ 5 h 6"/>
                <a:gd name="T48" fmla="*/ 1 w 5"/>
                <a:gd name="T49" fmla="*/ 5 h 6"/>
                <a:gd name="T50" fmla="*/ 0 w 5"/>
                <a:gd name="T51" fmla="*/ 4 h 6"/>
                <a:gd name="T52" fmla="*/ 0 w 5"/>
                <a:gd name="T53" fmla="*/ 3 h 6"/>
                <a:gd name="T54" fmla="*/ 0 w 5"/>
                <a:gd name="T55" fmla="*/ 2 h 6"/>
                <a:gd name="T56" fmla="*/ 1 w 5"/>
                <a:gd name="T57" fmla="*/ 1 h 6"/>
                <a:gd name="T58" fmla="*/ 2 w 5"/>
                <a:gd name="T59" fmla="*/ 0 h 6"/>
                <a:gd name="T60" fmla="*/ 3 w 5"/>
                <a:gd name="T61" fmla="*/ 0 h 6"/>
                <a:gd name="T62" fmla="*/ 4 w 5"/>
                <a:gd name="T63" fmla="*/ 0 h 6"/>
                <a:gd name="T64" fmla="*/ 5 w 5"/>
                <a:gd name="T65" fmla="*/ 1 h 6"/>
                <a:gd name="T66" fmla="*/ 4 w 5"/>
                <a:gd name="T6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 h="6">
                  <a:moveTo>
                    <a:pt x="4" y="1"/>
                  </a:moveTo>
                  <a:cubicBezTo>
                    <a:pt x="4" y="1"/>
                    <a:pt x="4" y="1"/>
                    <a:pt x="4" y="1"/>
                  </a:cubicBezTo>
                  <a:cubicBezTo>
                    <a:pt x="4" y="1"/>
                    <a:pt x="4" y="1"/>
                    <a:pt x="4" y="1"/>
                  </a:cubicBezTo>
                  <a:cubicBezTo>
                    <a:pt x="4" y="1"/>
                    <a:pt x="4" y="1"/>
                    <a:pt x="4" y="1"/>
                  </a:cubicBezTo>
                  <a:cubicBezTo>
                    <a:pt x="4" y="1"/>
                    <a:pt x="4" y="1"/>
                    <a:pt x="4" y="1"/>
                  </a:cubicBezTo>
                  <a:cubicBezTo>
                    <a:pt x="3" y="1"/>
                    <a:pt x="3" y="1"/>
                    <a:pt x="3" y="1"/>
                  </a:cubicBezTo>
                  <a:cubicBezTo>
                    <a:pt x="3" y="1"/>
                    <a:pt x="3" y="1"/>
                    <a:pt x="3" y="1"/>
                  </a:cubicBezTo>
                  <a:cubicBezTo>
                    <a:pt x="2" y="1"/>
                    <a:pt x="2" y="1"/>
                    <a:pt x="2" y="1"/>
                  </a:cubicBezTo>
                  <a:cubicBezTo>
                    <a:pt x="2" y="1"/>
                    <a:pt x="2" y="1"/>
                    <a:pt x="2" y="1"/>
                  </a:cubicBezTo>
                  <a:cubicBezTo>
                    <a:pt x="1" y="2"/>
                    <a:pt x="1" y="2"/>
                    <a:pt x="1" y="2"/>
                  </a:cubicBezTo>
                  <a:cubicBezTo>
                    <a:pt x="1" y="3"/>
                    <a:pt x="1" y="3"/>
                    <a:pt x="1" y="3"/>
                  </a:cubicBezTo>
                  <a:cubicBezTo>
                    <a:pt x="1" y="4"/>
                    <a:pt x="1" y="4"/>
                    <a:pt x="1" y="4"/>
                  </a:cubicBezTo>
                  <a:cubicBezTo>
                    <a:pt x="2" y="4"/>
                    <a:pt x="2" y="4"/>
                    <a:pt x="2" y="4"/>
                  </a:cubicBezTo>
                  <a:cubicBezTo>
                    <a:pt x="2" y="5"/>
                    <a:pt x="2" y="5"/>
                    <a:pt x="2" y="5"/>
                  </a:cubicBezTo>
                  <a:cubicBezTo>
                    <a:pt x="3" y="5"/>
                    <a:pt x="3" y="5"/>
                    <a:pt x="3" y="5"/>
                  </a:cubicBezTo>
                  <a:cubicBezTo>
                    <a:pt x="3" y="5"/>
                    <a:pt x="3" y="5"/>
                    <a:pt x="3" y="5"/>
                  </a:cubicBezTo>
                  <a:cubicBezTo>
                    <a:pt x="4" y="5"/>
                    <a:pt x="4" y="5"/>
                    <a:pt x="4" y="5"/>
                  </a:cubicBezTo>
                  <a:cubicBezTo>
                    <a:pt x="4" y="4"/>
                    <a:pt x="4" y="4"/>
                    <a:pt x="4" y="4"/>
                  </a:cubicBezTo>
                  <a:cubicBezTo>
                    <a:pt x="4" y="4"/>
                    <a:pt x="4" y="4"/>
                    <a:pt x="4" y="4"/>
                  </a:cubicBezTo>
                  <a:cubicBezTo>
                    <a:pt x="4" y="4"/>
                    <a:pt x="4" y="4"/>
                    <a:pt x="4" y="4"/>
                  </a:cubicBezTo>
                  <a:cubicBezTo>
                    <a:pt x="5" y="5"/>
                    <a:pt x="5" y="5"/>
                    <a:pt x="5" y="5"/>
                  </a:cubicBezTo>
                  <a:cubicBezTo>
                    <a:pt x="4" y="5"/>
                    <a:pt x="4" y="5"/>
                    <a:pt x="4" y="5"/>
                  </a:cubicBezTo>
                  <a:cubicBezTo>
                    <a:pt x="3" y="6"/>
                    <a:pt x="3" y="6"/>
                    <a:pt x="3" y="6"/>
                  </a:cubicBezTo>
                  <a:cubicBezTo>
                    <a:pt x="2" y="5"/>
                    <a:pt x="2" y="5"/>
                    <a:pt x="2" y="5"/>
                  </a:cubicBezTo>
                  <a:cubicBezTo>
                    <a:pt x="1" y="5"/>
                    <a:pt x="1" y="5"/>
                    <a:pt x="1" y="5"/>
                  </a:cubicBezTo>
                  <a:cubicBezTo>
                    <a:pt x="0" y="4"/>
                    <a:pt x="0" y="4"/>
                    <a:pt x="0" y="4"/>
                  </a:cubicBezTo>
                  <a:cubicBezTo>
                    <a:pt x="0" y="4"/>
                    <a:pt x="0" y="3"/>
                    <a:pt x="0" y="3"/>
                  </a:cubicBezTo>
                  <a:cubicBezTo>
                    <a:pt x="0" y="2"/>
                    <a:pt x="0" y="2"/>
                    <a:pt x="0" y="2"/>
                  </a:cubicBezTo>
                  <a:cubicBezTo>
                    <a:pt x="1" y="1"/>
                    <a:pt x="1" y="1"/>
                    <a:pt x="1" y="1"/>
                  </a:cubicBezTo>
                  <a:cubicBezTo>
                    <a:pt x="2" y="0"/>
                    <a:pt x="2" y="0"/>
                    <a:pt x="2" y="0"/>
                  </a:cubicBezTo>
                  <a:cubicBezTo>
                    <a:pt x="2" y="0"/>
                    <a:pt x="2" y="0"/>
                    <a:pt x="3" y="0"/>
                  </a:cubicBezTo>
                  <a:cubicBezTo>
                    <a:pt x="3" y="0"/>
                    <a:pt x="3" y="0"/>
                    <a:pt x="4" y="0"/>
                  </a:cubicBezTo>
                  <a:cubicBezTo>
                    <a:pt x="5" y="1"/>
                    <a:pt x="5" y="1"/>
                    <a:pt x="5" y="1"/>
                  </a:cubicBezTo>
                  <a:lnTo>
                    <a:pt x="4" y="1"/>
                  </a:lnTo>
                  <a:close/>
                </a:path>
              </a:pathLst>
            </a:custGeom>
            <a:solidFill>
              <a:srgbClr val="AAB1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7" name="Freeform 214">
              <a:extLst>
                <a:ext uri="{FF2B5EF4-FFF2-40B4-BE49-F238E27FC236}">
                  <a16:creationId xmlns:a16="http://schemas.microsoft.com/office/drawing/2014/main" id="{21DAED2B-3221-4C98-95EA-B8860D6367F1}"/>
                </a:ext>
              </a:extLst>
            </p:cNvPr>
            <p:cNvSpPr>
              <a:spLocks/>
            </p:cNvSpPr>
            <p:nvPr/>
          </p:nvSpPr>
          <p:spPr bwMode="auto">
            <a:xfrm>
              <a:off x="10686430" y="955347"/>
              <a:ext cx="12085" cy="24170"/>
            </a:xfrm>
            <a:custGeom>
              <a:avLst/>
              <a:gdLst>
                <a:gd name="T0" fmla="*/ 0 w 4"/>
                <a:gd name="T1" fmla="*/ 9 h 9"/>
                <a:gd name="T2" fmla="*/ 0 w 4"/>
                <a:gd name="T3" fmla="*/ 0 h 9"/>
                <a:gd name="T4" fmla="*/ 1 w 4"/>
                <a:gd name="T5" fmla="*/ 0 h 9"/>
                <a:gd name="T6" fmla="*/ 1 w 4"/>
                <a:gd name="T7" fmla="*/ 4 h 9"/>
                <a:gd name="T8" fmla="*/ 1 w 4"/>
                <a:gd name="T9" fmla="*/ 3 h 9"/>
                <a:gd name="T10" fmla="*/ 2 w 4"/>
                <a:gd name="T11" fmla="*/ 3 h 9"/>
                <a:gd name="T12" fmla="*/ 3 w 4"/>
                <a:gd name="T13" fmla="*/ 3 h 9"/>
                <a:gd name="T14" fmla="*/ 4 w 4"/>
                <a:gd name="T15" fmla="*/ 4 h 9"/>
                <a:gd name="T16" fmla="*/ 4 w 4"/>
                <a:gd name="T17" fmla="*/ 4 h 9"/>
                <a:gd name="T18" fmla="*/ 4 w 4"/>
                <a:gd name="T19" fmla="*/ 5 h 9"/>
                <a:gd name="T20" fmla="*/ 4 w 4"/>
                <a:gd name="T21" fmla="*/ 9 h 9"/>
                <a:gd name="T22" fmla="*/ 3 w 4"/>
                <a:gd name="T23" fmla="*/ 9 h 9"/>
                <a:gd name="T24" fmla="*/ 3 w 4"/>
                <a:gd name="T25" fmla="*/ 5 h 9"/>
                <a:gd name="T26" fmla="*/ 3 w 4"/>
                <a:gd name="T27" fmla="*/ 4 h 9"/>
                <a:gd name="T28" fmla="*/ 2 w 4"/>
                <a:gd name="T29" fmla="*/ 4 h 9"/>
                <a:gd name="T30" fmla="*/ 1 w 4"/>
                <a:gd name="T31" fmla="*/ 4 h 9"/>
                <a:gd name="T32" fmla="*/ 1 w 4"/>
                <a:gd name="T33" fmla="*/ 4 h 9"/>
                <a:gd name="T34" fmla="*/ 1 w 4"/>
                <a:gd name="T35" fmla="*/ 9 h 9"/>
                <a:gd name="T36" fmla="*/ 0 w 4"/>
                <a:gd name="T3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9">
                  <a:moveTo>
                    <a:pt x="0" y="9"/>
                  </a:moveTo>
                  <a:cubicBezTo>
                    <a:pt x="0" y="0"/>
                    <a:pt x="0" y="0"/>
                    <a:pt x="0" y="0"/>
                  </a:cubicBezTo>
                  <a:cubicBezTo>
                    <a:pt x="1" y="0"/>
                    <a:pt x="1" y="0"/>
                    <a:pt x="1" y="0"/>
                  </a:cubicBezTo>
                  <a:cubicBezTo>
                    <a:pt x="1" y="4"/>
                    <a:pt x="1" y="4"/>
                    <a:pt x="1" y="4"/>
                  </a:cubicBezTo>
                  <a:cubicBezTo>
                    <a:pt x="1" y="3"/>
                    <a:pt x="1" y="3"/>
                    <a:pt x="1" y="3"/>
                  </a:cubicBezTo>
                  <a:cubicBezTo>
                    <a:pt x="2" y="3"/>
                    <a:pt x="2" y="3"/>
                    <a:pt x="2" y="3"/>
                  </a:cubicBezTo>
                  <a:cubicBezTo>
                    <a:pt x="3" y="3"/>
                    <a:pt x="3" y="3"/>
                    <a:pt x="3" y="3"/>
                  </a:cubicBezTo>
                  <a:cubicBezTo>
                    <a:pt x="4" y="4"/>
                    <a:pt x="4" y="4"/>
                    <a:pt x="4" y="4"/>
                  </a:cubicBezTo>
                  <a:cubicBezTo>
                    <a:pt x="4" y="4"/>
                    <a:pt x="4" y="4"/>
                    <a:pt x="4" y="4"/>
                  </a:cubicBezTo>
                  <a:cubicBezTo>
                    <a:pt x="4" y="5"/>
                    <a:pt x="4" y="5"/>
                    <a:pt x="4" y="5"/>
                  </a:cubicBezTo>
                  <a:cubicBezTo>
                    <a:pt x="4" y="9"/>
                    <a:pt x="4" y="9"/>
                    <a:pt x="4" y="9"/>
                  </a:cubicBezTo>
                  <a:cubicBezTo>
                    <a:pt x="3" y="9"/>
                    <a:pt x="3" y="9"/>
                    <a:pt x="3" y="9"/>
                  </a:cubicBezTo>
                  <a:cubicBezTo>
                    <a:pt x="3" y="5"/>
                    <a:pt x="3" y="5"/>
                    <a:pt x="3" y="5"/>
                  </a:cubicBezTo>
                  <a:cubicBezTo>
                    <a:pt x="3" y="5"/>
                    <a:pt x="3" y="4"/>
                    <a:pt x="3" y="4"/>
                  </a:cubicBezTo>
                  <a:cubicBezTo>
                    <a:pt x="3" y="4"/>
                    <a:pt x="3" y="4"/>
                    <a:pt x="2" y="4"/>
                  </a:cubicBezTo>
                  <a:cubicBezTo>
                    <a:pt x="1" y="4"/>
                    <a:pt x="1" y="4"/>
                    <a:pt x="1" y="4"/>
                  </a:cubicBezTo>
                  <a:cubicBezTo>
                    <a:pt x="1" y="4"/>
                    <a:pt x="1" y="4"/>
                    <a:pt x="1" y="4"/>
                  </a:cubicBezTo>
                  <a:cubicBezTo>
                    <a:pt x="1" y="9"/>
                    <a:pt x="1" y="9"/>
                    <a:pt x="1" y="9"/>
                  </a:cubicBezTo>
                  <a:lnTo>
                    <a:pt x="0" y="9"/>
                  </a:lnTo>
                  <a:close/>
                </a:path>
              </a:pathLst>
            </a:custGeom>
            <a:solidFill>
              <a:srgbClr val="AAB1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8" name="Oval 215">
              <a:extLst>
                <a:ext uri="{FF2B5EF4-FFF2-40B4-BE49-F238E27FC236}">
                  <a16:creationId xmlns:a16="http://schemas.microsoft.com/office/drawing/2014/main" id="{0890C732-9AF3-4AC2-AA10-3D8D40DD271B}"/>
                </a:ext>
              </a:extLst>
            </p:cNvPr>
            <p:cNvSpPr>
              <a:spLocks noChangeArrowheads="1"/>
            </p:cNvSpPr>
            <p:nvPr/>
          </p:nvSpPr>
          <p:spPr bwMode="auto">
            <a:xfrm>
              <a:off x="10396384" y="559554"/>
              <a:ext cx="259833" cy="259833"/>
            </a:xfrm>
            <a:prstGeom prst="ellipse">
              <a:avLst/>
            </a:prstGeom>
            <a:solidFill>
              <a:srgbClr val="72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9" name="Oval 216">
              <a:extLst>
                <a:ext uri="{FF2B5EF4-FFF2-40B4-BE49-F238E27FC236}">
                  <a16:creationId xmlns:a16="http://schemas.microsoft.com/office/drawing/2014/main" id="{4631FA53-3F56-4800-9D7D-1DF3427EF795}"/>
                </a:ext>
              </a:extLst>
            </p:cNvPr>
            <p:cNvSpPr>
              <a:spLocks noChangeArrowheads="1"/>
            </p:cNvSpPr>
            <p:nvPr/>
          </p:nvSpPr>
          <p:spPr bwMode="auto">
            <a:xfrm>
              <a:off x="11375289" y="641131"/>
              <a:ext cx="262855" cy="25983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0" name="Rectangle 217">
              <a:extLst>
                <a:ext uri="{FF2B5EF4-FFF2-40B4-BE49-F238E27FC236}">
                  <a16:creationId xmlns:a16="http://schemas.microsoft.com/office/drawing/2014/main" id="{C81D8A27-0CA3-4C57-8B7A-70358DC923E8}"/>
                </a:ext>
              </a:extLst>
            </p:cNvPr>
            <p:cNvSpPr>
              <a:spLocks noChangeArrowheads="1"/>
            </p:cNvSpPr>
            <p:nvPr/>
          </p:nvSpPr>
          <p:spPr bwMode="auto">
            <a:xfrm>
              <a:off x="10592770" y="314829"/>
              <a:ext cx="909416" cy="33235"/>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1" name="Rectangle 218">
              <a:extLst>
                <a:ext uri="{FF2B5EF4-FFF2-40B4-BE49-F238E27FC236}">
                  <a16:creationId xmlns:a16="http://schemas.microsoft.com/office/drawing/2014/main" id="{3AC4C279-58F5-4F49-BC74-DCB66FFF6958}"/>
                </a:ext>
              </a:extLst>
            </p:cNvPr>
            <p:cNvSpPr>
              <a:spLocks noChangeArrowheads="1"/>
            </p:cNvSpPr>
            <p:nvPr/>
          </p:nvSpPr>
          <p:spPr bwMode="auto">
            <a:xfrm>
              <a:off x="10592770" y="314829"/>
              <a:ext cx="577071" cy="33235"/>
            </a:xfrm>
            <a:prstGeom prst="rect">
              <a:avLst/>
            </a:prstGeom>
            <a:solidFill>
              <a:srgbClr val="EC85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pic>
          <p:nvPicPr>
            <p:cNvPr id="92" name="Picture 219">
              <a:extLst>
                <a:ext uri="{FF2B5EF4-FFF2-40B4-BE49-F238E27FC236}">
                  <a16:creationId xmlns:a16="http://schemas.microsoft.com/office/drawing/2014/main" id="{10F0B8AD-08DA-4547-98C3-D5DF67B6A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3584" y="293679"/>
              <a:ext cx="72511" cy="7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 name="Freeform 220">
              <a:extLst>
                <a:ext uri="{FF2B5EF4-FFF2-40B4-BE49-F238E27FC236}">
                  <a16:creationId xmlns:a16="http://schemas.microsoft.com/office/drawing/2014/main" id="{01FDA522-AEE9-4EED-A0DB-F03D315CB1EB}"/>
                </a:ext>
              </a:extLst>
            </p:cNvPr>
            <p:cNvSpPr>
              <a:spLocks noEditPoints="1"/>
            </p:cNvSpPr>
            <p:nvPr/>
          </p:nvSpPr>
          <p:spPr bwMode="auto">
            <a:xfrm>
              <a:off x="11142649" y="305764"/>
              <a:ext cx="51363" cy="54384"/>
            </a:xfrm>
            <a:custGeom>
              <a:avLst/>
              <a:gdLst>
                <a:gd name="T0" fmla="*/ 10 w 19"/>
                <a:gd name="T1" fmla="*/ 19 h 19"/>
                <a:gd name="T2" fmla="*/ 0 w 19"/>
                <a:gd name="T3" fmla="*/ 9 h 19"/>
                <a:gd name="T4" fmla="*/ 10 w 19"/>
                <a:gd name="T5" fmla="*/ 0 h 19"/>
                <a:gd name="T6" fmla="*/ 19 w 19"/>
                <a:gd name="T7" fmla="*/ 9 h 19"/>
                <a:gd name="T8" fmla="*/ 10 w 19"/>
                <a:gd name="T9" fmla="*/ 19 h 19"/>
                <a:gd name="T10" fmla="*/ 10 w 19"/>
                <a:gd name="T11" fmla="*/ 1 h 19"/>
                <a:gd name="T12" fmla="*/ 1 w 19"/>
                <a:gd name="T13" fmla="*/ 9 h 19"/>
                <a:gd name="T14" fmla="*/ 10 w 19"/>
                <a:gd name="T15" fmla="*/ 18 h 19"/>
                <a:gd name="T16" fmla="*/ 18 w 19"/>
                <a:gd name="T17" fmla="*/ 9 h 19"/>
                <a:gd name="T18" fmla="*/ 10 w 19"/>
                <a:gd name="T19"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19"/>
                  </a:moveTo>
                  <a:cubicBezTo>
                    <a:pt x="4" y="19"/>
                    <a:pt x="0" y="15"/>
                    <a:pt x="0" y="9"/>
                  </a:cubicBezTo>
                  <a:cubicBezTo>
                    <a:pt x="0" y="4"/>
                    <a:pt x="4" y="0"/>
                    <a:pt x="10" y="0"/>
                  </a:cubicBezTo>
                  <a:cubicBezTo>
                    <a:pt x="15" y="0"/>
                    <a:pt x="19" y="4"/>
                    <a:pt x="19" y="9"/>
                  </a:cubicBezTo>
                  <a:cubicBezTo>
                    <a:pt x="19" y="15"/>
                    <a:pt x="15" y="19"/>
                    <a:pt x="10" y="19"/>
                  </a:cubicBezTo>
                  <a:close/>
                  <a:moveTo>
                    <a:pt x="10" y="1"/>
                  </a:moveTo>
                  <a:cubicBezTo>
                    <a:pt x="5" y="1"/>
                    <a:pt x="1" y="4"/>
                    <a:pt x="1" y="9"/>
                  </a:cubicBezTo>
                  <a:cubicBezTo>
                    <a:pt x="1" y="14"/>
                    <a:pt x="5" y="18"/>
                    <a:pt x="10" y="18"/>
                  </a:cubicBezTo>
                  <a:cubicBezTo>
                    <a:pt x="14" y="18"/>
                    <a:pt x="18" y="14"/>
                    <a:pt x="18" y="9"/>
                  </a:cubicBezTo>
                  <a:cubicBezTo>
                    <a:pt x="18" y="4"/>
                    <a:pt x="14" y="1"/>
                    <a:pt x="10" y="1"/>
                  </a:cubicBez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7" name="Rectangle 221">
              <a:extLst>
                <a:ext uri="{FF2B5EF4-FFF2-40B4-BE49-F238E27FC236}">
                  <a16:creationId xmlns:a16="http://schemas.microsoft.com/office/drawing/2014/main" id="{EFD7E1DE-9DB2-4888-ABAA-BA08A15A1A63}"/>
                </a:ext>
              </a:extLst>
            </p:cNvPr>
            <p:cNvSpPr>
              <a:spLocks noChangeArrowheads="1"/>
            </p:cNvSpPr>
            <p:nvPr/>
          </p:nvSpPr>
          <p:spPr bwMode="auto">
            <a:xfrm>
              <a:off x="11082223" y="426617"/>
              <a:ext cx="184301" cy="135960"/>
            </a:xfrm>
            <a:prstGeom prst="rect">
              <a:avLst/>
            </a:prstGeom>
            <a:solidFill>
              <a:srgbClr val="EC85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8" name="Freeform 222">
              <a:extLst>
                <a:ext uri="{FF2B5EF4-FFF2-40B4-BE49-F238E27FC236}">
                  <a16:creationId xmlns:a16="http://schemas.microsoft.com/office/drawing/2014/main" id="{046A4DFA-28A5-4E13-BD57-CCD43B7EAA7A}"/>
                </a:ext>
              </a:extLst>
            </p:cNvPr>
            <p:cNvSpPr>
              <a:spLocks/>
            </p:cNvSpPr>
            <p:nvPr/>
          </p:nvSpPr>
          <p:spPr bwMode="auto">
            <a:xfrm>
              <a:off x="11133584" y="402446"/>
              <a:ext cx="81576" cy="84597"/>
            </a:xfrm>
            <a:custGeom>
              <a:avLst/>
              <a:gdLst>
                <a:gd name="T0" fmla="*/ 13 w 27"/>
                <a:gd name="T1" fmla="*/ 28 h 28"/>
                <a:gd name="T2" fmla="*/ 0 w 27"/>
                <a:gd name="T3" fmla="*/ 14 h 28"/>
                <a:gd name="T4" fmla="*/ 13 w 27"/>
                <a:gd name="T5" fmla="*/ 0 h 28"/>
                <a:gd name="T6" fmla="*/ 27 w 27"/>
                <a:gd name="T7" fmla="*/ 14 h 28"/>
                <a:gd name="T8" fmla="*/ 13 w 27"/>
                <a:gd name="T9" fmla="*/ 28 h 28"/>
              </a:gdLst>
              <a:ahLst/>
              <a:cxnLst>
                <a:cxn ang="0">
                  <a:pos x="T0" y="T1"/>
                </a:cxn>
                <a:cxn ang="0">
                  <a:pos x="T2" y="T3"/>
                </a:cxn>
                <a:cxn ang="0">
                  <a:pos x="T4" y="T5"/>
                </a:cxn>
                <a:cxn ang="0">
                  <a:pos x="T6" y="T7"/>
                </a:cxn>
                <a:cxn ang="0">
                  <a:pos x="T8" y="T9"/>
                </a:cxn>
              </a:cxnLst>
              <a:rect l="0" t="0" r="r" b="b"/>
              <a:pathLst>
                <a:path w="27" h="28">
                  <a:moveTo>
                    <a:pt x="13" y="28"/>
                  </a:moveTo>
                  <a:lnTo>
                    <a:pt x="0" y="14"/>
                  </a:lnTo>
                  <a:lnTo>
                    <a:pt x="13" y="0"/>
                  </a:lnTo>
                  <a:lnTo>
                    <a:pt x="27" y="14"/>
                  </a:lnTo>
                  <a:lnTo>
                    <a:pt x="13" y="28"/>
                  </a:ln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9" name="Freeform 223">
              <a:extLst>
                <a:ext uri="{FF2B5EF4-FFF2-40B4-BE49-F238E27FC236}">
                  <a16:creationId xmlns:a16="http://schemas.microsoft.com/office/drawing/2014/main" id="{47F1A464-F99F-4097-BC58-18FD1B730A66}"/>
                </a:ext>
              </a:extLst>
            </p:cNvPr>
            <p:cNvSpPr>
              <a:spLocks/>
            </p:cNvSpPr>
            <p:nvPr/>
          </p:nvSpPr>
          <p:spPr bwMode="auto">
            <a:xfrm>
              <a:off x="11121499" y="468915"/>
              <a:ext cx="30213" cy="51363"/>
            </a:xfrm>
            <a:custGeom>
              <a:avLst/>
              <a:gdLst>
                <a:gd name="T0" fmla="*/ 1 w 11"/>
                <a:gd name="T1" fmla="*/ 16 h 18"/>
                <a:gd name="T2" fmla="*/ 5 w 11"/>
                <a:gd name="T3" fmla="*/ 16 h 18"/>
                <a:gd name="T4" fmla="*/ 5 w 11"/>
                <a:gd name="T5" fmla="*/ 4 h 18"/>
                <a:gd name="T6" fmla="*/ 5 w 11"/>
                <a:gd name="T7" fmla="*/ 3 h 18"/>
                <a:gd name="T8" fmla="*/ 2 w 11"/>
                <a:gd name="T9" fmla="*/ 5 h 18"/>
                <a:gd name="T10" fmla="*/ 2 w 11"/>
                <a:gd name="T11" fmla="*/ 5 h 18"/>
                <a:gd name="T12" fmla="*/ 1 w 11"/>
                <a:gd name="T13" fmla="*/ 6 h 18"/>
                <a:gd name="T14" fmla="*/ 1 w 11"/>
                <a:gd name="T15" fmla="*/ 5 h 18"/>
                <a:gd name="T16" fmla="*/ 1 w 11"/>
                <a:gd name="T17" fmla="*/ 5 h 18"/>
                <a:gd name="T18" fmla="*/ 0 w 11"/>
                <a:gd name="T19" fmla="*/ 4 h 18"/>
                <a:gd name="T20" fmla="*/ 6 w 11"/>
                <a:gd name="T21" fmla="*/ 0 h 18"/>
                <a:gd name="T22" fmla="*/ 7 w 11"/>
                <a:gd name="T23" fmla="*/ 0 h 18"/>
                <a:gd name="T24" fmla="*/ 7 w 11"/>
                <a:gd name="T25" fmla="*/ 16 h 18"/>
                <a:gd name="T26" fmla="*/ 11 w 11"/>
                <a:gd name="T27" fmla="*/ 16 h 18"/>
                <a:gd name="T28" fmla="*/ 11 w 11"/>
                <a:gd name="T29" fmla="*/ 18 h 18"/>
                <a:gd name="T30" fmla="*/ 1 w 11"/>
                <a:gd name="T31" fmla="*/ 18 h 18"/>
                <a:gd name="T32" fmla="*/ 1 w 11"/>
                <a:gd name="T33"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8">
                  <a:moveTo>
                    <a:pt x="1" y="16"/>
                  </a:moveTo>
                  <a:cubicBezTo>
                    <a:pt x="5" y="16"/>
                    <a:pt x="5" y="16"/>
                    <a:pt x="5" y="16"/>
                  </a:cubicBezTo>
                  <a:cubicBezTo>
                    <a:pt x="5" y="4"/>
                    <a:pt x="5" y="4"/>
                    <a:pt x="5" y="4"/>
                  </a:cubicBezTo>
                  <a:cubicBezTo>
                    <a:pt x="5" y="3"/>
                    <a:pt x="5" y="3"/>
                    <a:pt x="5" y="3"/>
                  </a:cubicBezTo>
                  <a:cubicBezTo>
                    <a:pt x="2" y="5"/>
                    <a:pt x="2" y="5"/>
                    <a:pt x="2" y="5"/>
                  </a:cubicBezTo>
                  <a:cubicBezTo>
                    <a:pt x="2" y="5"/>
                    <a:pt x="2" y="5"/>
                    <a:pt x="2" y="5"/>
                  </a:cubicBezTo>
                  <a:cubicBezTo>
                    <a:pt x="1" y="6"/>
                    <a:pt x="1" y="6"/>
                    <a:pt x="1" y="6"/>
                  </a:cubicBezTo>
                  <a:cubicBezTo>
                    <a:pt x="1" y="5"/>
                    <a:pt x="1" y="5"/>
                    <a:pt x="1" y="5"/>
                  </a:cubicBezTo>
                  <a:cubicBezTo>
                    <a:pt x="1" y="5"/>
                    <a:pt x="1" y="5"/>
                    <a:pt x="1" y="5"/>
                  </a:cubicBezTo>
                  <a:cubicBezTo>
                    <a:pt x="0" y="4"/>
                    <a:pt x="0" y="4"/>
                    <a:pt x="0" y="4"/>
                  </a:cubicBezTo>
                  <a:cubicBezTo>
                    <a:pt x="6" y="0"/>
                    <a:pt x="6" y="0"/>
                    <a:pt x="6" y="0"/>
                  </a:cubicBezTo>
                  <a:cubicBezTo>
                    <a:pt x="7" y="0"/>
                    <a:pt x="7" y="0"/>
                    <a:pt x="7" y="0"/>
                  </a:cubicBezTo>
                  <a:cubicBezTo>
                    <a:pt x="7" y="16"/>
                    <a:pt x="7" y="16"/>
                    <a:pt x="7" y="16"/>
                  </a:cubicBezTo>
                  <a:cubicBezTo>
                    <a:pt x="11" y="16"/>
                    <a:pt x="11" y="16"/>
                    <a:pt x="11" y="16"/>
                  </a:cubicBezTo>
                  <a:cubicBezTo>
                    <a:pt x="11" y="18"/>
                    <a:pt x="11" y="18"/>
                    <a:pt x="11" y="18"/>
                  </a:cubicBezTo>
                  <a:cubicBezTo>
                    <a:pt x="1" y="18"/>
                    <a:pt x="1" y="18"/>
                    <a:pt x="1" y="18"/>
                  </a:cubicBezTo>
                  <a:lnTo>
                    <a:pt x="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0" name="Freeform 224">
              <a:extLst>
                <a:ext uri="{FF2B5EF4-FFF2-40B4-BE49-F238E27FC236}">
                  <a16:creationId xmlns:a16="http://schemas.microsoft.com/office/drawing/2014/main" id="{4F47141C-E8E5-4C0C-8EBE-E163DBB9F4AC}"/>
                </a:ext>
              </a:extLst>
            </p:cNvPr>
            <p:cNvSpPr>
              <a:spLocks/>
            </p:cNvSpPr>
            <p:nvPr/>
          </p:nvSpPr>
          <p:spPr bwMode="auto">
            <a:xfrm>
              <a:off x="11157754" y="465895"/>
              <a:ext cx="33235" cy="54384"/>
            </a:xfrm>
            <a:custGeom>
              <a:avLst/>
              <a:gdLst>
                <a:gd name="T0" fmla="*/ 6 w 12"/>
                <a:gd name="T1" fmla="*/ 0 h 19"/>
                <a:gd name="T2" fmla="*/ 8 w 12"/>
                <a:gd name="T3" fmla="*/ 1 h 19"/>
                <a:gd name="T4" fmla="*/ 10 w 12"/>
                <a:gd name="T5" fmla="*/ 2 h 19"/>
                <a:gd name="T6" fmla="*/ 11 w 12"/>
                <a:gd name="T7" fmla="*/ 3 h 19"/>
                <a:gd name="T8" fmla="*/ 12 w 12"/>
                <a:gd name="T9" fmla="*/ 5 h 19"/>
                <a:gd name="T10" fmla="*/ 11 w 12"/>
                <a:gd name="T11" fmla="*/ 7 h 19"/>
                <a:gd name="T12" fmla="*/ 10 w 12"/>
                <a:gd name="T13" fmla="*/ 9 h 19"/>
                <a:gd name="T14" fmla="*/ 9 w 12"/>
                <a:gd name="T15" fmla="*/ 11 h 19"/>
                <a:gd name="T16" fmla="*/ 8 w 12"/>
                <a:gd name="T17" fmla="*/ 12 h 19"/>
                <a:gd name="T18" fmla="*/ 3 w 12"/>
                <a:gd name="T19" fmla="*/ 17 h 19"/>
                <a:gd name="T20" fmla="*/ 4 w 12"/>
                <a:gd name="T21" fmla="*/ 17 h 19"/>
                <a:gd name="T22" fmla="*/ 5 w 12"/>
                <a:gd name="T23" fmla="*/ 17 h 19"/>
                <a:gd name="T24" fmla="*/ 11 w 12"/>
                <a:gd name="T25" fmla="*/ 17 h 19"/>
                <a:gd name="T26" fmla="*/ 12 w 12"/>
                <a:gd name="T27" fmla="*/ 17 h 19"/>
                <a:gd name="T28" fmla="*/ 12 w 12"/>
                <a:gd name="T29" fmla="*/ 18 h 19"/>
                <a:gd name="T30" fmla="*/ 12 w 12"/>
                <a:gd name="T31" fmla="*/ 19 h 19"/>
                <a:gd name="T32" fmla="*/ 0 w 12"/>
                <a:gd name="T33" fmla="*/ 19 h 19"/>
                <a:gd name="T34" fmla="*/ 0 w 12"/>
                <a:gd name="T35" fmla="*/ 18 h 19"/>
                <a:gd name="T36" fmla="*/ 0 w 12"/>
                <a:gd name="T37" fmla="*/ 18 h 19"/>
                <a:gd name="T38" fmla="*/ 0 w 12"/>
                <a:gd name="T39" fmla="*/ 17 h 19"/>
                <a:gd name="T40" fmla="*/ 6 w 12"/>
                <a:gd name="T41" fmla="*/ 11 h 19"/>
                <a:gd name="T42" fmla="*/ 7 w 12"/>
                <a:gd name="T43" fmla="*/ 10 h 19"/>
                <a:gd name="T44" fmla="*/ 8 w 12"/>
                <a:gd name="T45" fmla="*/ 8 h 19"/>
                <a:gd name="T46" fmla="*/ 9 w 12"/>
                <a:gd name="T47" fmla="*/ 7 h 19"/>
                <a:gd name="T48" fmla="*/ 9 w 12"/>
                <a:gd name="T49" fmla="*/ 6 h 19"/>
                <a:gd name="T50" fmla="*/ 9 w 12"/>
                <a:gd name="T51" fmla="*/ 4 h 19"/>
                <a:gd name="T52" fmla="*/ 8 w 12"/>
                <a:gd name="T53" fmla="*/ 3 h 19"/>
                <a:gd name="T54" fmla="*/ 7 w 12"/>
                <a:gd name="T55" fmla="*/ 3 h 19"/>
                <a:gd name="T56" fmla="*/ 6 w 12"/>
                <a:gd name="T57" fmla="*/ 2 h 19"/>
                <a:gd name="T58" fmla="*/ 5 w 12"/>
                <a:gd name="T59" fmla="*/ 3 h 19"/>
                <a:gd name="T60" fmla="*/ 4 w 12"/>
                <a:gd name="T61" fmla="*/ 3 h 19"/>
                <a:gd name="T62" fmla="*/ 3 w 12"/>
                <a:gd name="T63" fmla="*/ 4 h 19"/>
                <a:gd name="T64" fmla="*/ 2 w 12"/>
                <a:gd name="T65" fmla="*/ 5 h 19"/>
                <a:gd name="T66" fmla="*/ 2 w 12"/>
                <a:gd name="T67" fmla="*/ 6 h 19"/>
                <a:gd name="T68" fmla="*/ 2 w 12"/>
                <a:gd name="T69" fmla="*/ 6 h 19"/>
                <a:gd name="T70" fmla="*/ 1 w 12"/>
                <a:gd name="T71" fmla="*/ 6 h 19"/>
                <a:gd name="T72" fmla="*/ 1 w 12"/>
                <a:gd name="T73" fmla="*/ 6 h 19"/>
                <a:gd name="T74" fmla="*/ 0 w 12"/>
                <a:gd name="T75" fmla="*/ 6 h 19"/>
                <a:gd name="T76" fmla="*/ 1 w 12"/>
                <a:gd name="T77" fmla="*/ 3 h 19"/>
                <a:gd name="T78" fmla="*/ 2 w 12"/>
                <a:gd name="T79" fmla="*/ 2 h 19"/>
                <a:gd name="T80" fmla="*/ 4 w 12"/>
                <a:gd name="T81" fmla="*/ 1 h 19"/>
                <a:gd name="T82" fmla="*/ 6 w 12"/>
                <a:gd name="T8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 h="19">
                  <a:moveTo>
                    <a:pt x="6" y="0"/>
                  </a:moveTo>
                  <a:cubicBezTo>
                    <a:pt x="7" y="0"/>
                    <a:pt x="8" y="0"/>
                    <a:pt x="8" y="1"/>
                  </a:cubicBezTo>
                  <a:cubicBezTo>
                    <a:pt x="9" y="1"/>
                    <a:pt x="9" y="1"/>
                    <a:pt x="10" y="2"/>
                  </a:cubicBezTo>
                  <a:cubicBezTo>
                    <a:pt x="10" y="2"/>
                    <a:pt x="11" y="3"/>
                    <a:pt x="11" y="3"/>
                  </a:cubicBezTo>
                  <a:cubicBezTo>
                    <a:pt x="11" y="4"/>
                    <a:pt x="12" y="5"/>
                    <a:pt x="12" y="5"/>
                  </a:cubicBezTo>
                  <a:cubicBezTo>
                    <a:pt x="12" y="6"/>
                    <a:pt x="11" y="7"/>
                    <a:pt x="11" y="7"/>
                  </a:cubicBezTo>
                  <a:cubicBezTo>
                    <a:pt x="11" y="8"/>
                    <a:pt x="11" y="9"/>
                    <a:pt x="10" y="9"/>
                  </a:cubicBezTo>
                  <a:cubicBezTo>
                    <a:pt x="10" y="10"/>
                    <a:pt x="10" y="10"/>
                    <a:pt x="9" y="11"/>
                  </a:cubicBezTo>
                  <a:cubicBezTo>
                    <a:pt x="9" y="11"/>
                    <a:pt x="8" y="12"/>
                    <a:pt x="8" y="12"/>
                  </a:cubicBezTo>
                  <a:cubicBezTo>
                    <a:pt x="3" y="17"/>
                    <a:pt x="3" y="17"/>
                    <a:pt x="3" y="17"/>
                  </a:cubicBezTo>
                  <a:cubicBezTo>
                    <a:pt x="4" y="17"/>
                    <a:pt x="4" y="17"/>
                    <a:pt x="4" y="17"/>
                  </a:cubicBezTo>
                  <a:cubicBezTo>
                    <a:pt x="5" y="17"/>
                    <a:pt x="5" y="17"/>
                    <a:pt x="5" y="17"/>
                  </a:cubicBezTo>
                  <a:cubicBezTo>
                    <a:pt x="11" y="17"/>
                    <a:pt x="11" y="17"/>
                    <a:pt x="11" y="17"/>
                  </a:cubicBezTo>
                  <a:cubicBezTo>
                    <a:pt x="12" y="17"/>
                    <a:pt x="12" y="17"/>
                    <a:pt x="12" y="17"/>
                  </a:cubicBezTo>
                  <a:cubicBezTo>
                    <a:pt x="12" y="18"/>
                    <a:pt x="12" y="18"/>
                    <a:pt x="12" y="18"/>
                  </a:cubicBezTo>
                  <a:cubicBezTo>
                    <a:pt x="12" y="19"/>
                    <a:pt x="12" y="19"/>
                    <a:pt x="12" y="19"/>
                  </a:cubicBezTo>
                  <a:cubicBezTo>
                    <a:pt x="0" y="19"/>
                    <a:pt x="0" y="19"/>
                    <a:pt x="0" y="19"/>
                  </a:cubicBezTo>
                  <a:cubicBezTo>
                    <a:pt x="0" y="18"/>
                    <a:pt x="0" y="18"/>
                    <a:pt x="0" y="18"/>
                  </a:cubicBezTo>
                  <a:cubicBezTo>
                    <a:pt x="0" y="18"/>
                    <a:pt x="0" y="18"/>
                    <a:pt x="0" y="18"/>
                  </a:cubicBezTo>
                  <a:cubicBezTo>
                    <a:pt x="0" y="17"/>
                    <a:pt x="0" y="17"/>
                    <a:pt x="0" y="17"/>
                  </a:cubicBezTo>
                  <a:cubicBezTo>
                    <a:pt x="6" y="11"/>
                    <a:pt x="6" y="11"/>
                    <a:pt x="6" y="11"/>
                  </a:cubicBezTo>
                  <a:cubicBezTo>
                    <a:pt x="6" y="11"/>
                    <a:pt x="7" y="10"/>
                    <a:pt x="7" y="10"/>
                  </a:cubicBezTo>
                  <a:cubicBezTo>
                    <a:pt x="8" y="9"/>
                    <a:pt x="8" y="9"/>
                    <a:pt x="8" y="8"/>
                  </a:cubicBezTo>
                  <a:cubicBezTo>
                    <a:pt x="9" y="8"/>
                    <a:pt x="9" y="8"/>
                    <a:pt x="9" y="7"/>
                  </a:cubicBezTo>
                  <a:cubicBezTo>
                    <a:pt x="9" y="7"/>
                    <a:pt x="9" y="6"/>
                    <a:pt x="9" y="6"/>
                  </a:cubicBezTo>
                  <a:cubicBezTo>
                    <a:pt x="9" y="5"/>
                    <a:pt x="9" y="5"/>
                    <a:pt x="9" y="4"/>
                  </a:cubicBezTo>
                  <a:cubicBezTo>
                    <a:pt x="9" y="4"/>
                    <a:pt x="9" y="3"/>
                    <a:pt x="8" y="3"/>
                  </a:cubicBezTo>
                  <a:cubicBezTo>
                    <a:pt x="8" y="3"/>
                    <a:pt x="8" y="3"/>
                    <a:pt x="7" y="3"/>
                  </a:cubicBezTo>
                  <a:cubicBezTo>
                    <a:pt x="7" y="2"/>
                    <a:pt x="6" y="2"/>
                    <a:pt x="6" y="2"/>
                  </a:cubicBezTo>
                  <a:cubicBezTo>
                    <a:pt x="5" y="2"/>
                    <a:pt x="5" y="2"/>
                    <a:pt x="5" y="3"/>
                  </a:cubicBezTo>
                  <a:cubicBezTo>
                    <a:pt x="4" y="3"/>
                    <a:pt x="4" y="3"/>
                    <a:pt x="4" y="3"/>
                  </a:cubicBezTo>
                  <a:cubicBezTo>
                    <a:pt x="3" y="4"/>
                    <a:pt x="3" y="4"/>
                    <a:pt x="3" y="4"/>
                  </a:cubicBezTo>
                  <a:cubicBezTo>
                    <a:pt x="3" y="4"/>
                    <a:pt x="2" y="5"/>
                    <a:pt x="2" y="5"/>
                  </a:cubicBezTo>
                  <a:cubicBezTo>
                    <a:pt x="2" y="6"/>
                    <a:pt x="2" y="6"/>
                    <a:pt x="2" y="6"/>
                  </a:cubicBezTo>
                  <a:cubicBezTo>
                    <a:pt x="2" y="6"/>
                    <a:pt x="2" y="6"/>
                    <a:pt x="2" y="6"/>
                  </a:cubicBezTo>
                  <a:cubicBezTo>
                    <a:pt x="1" y="6"/>
                    <a:pt x="1" y="6"/>
                    <a:pt x="1" y="6"/>
                  </a:cubicBezTo>
                  <a:cubicBezTo>
                    <a:pt x="1" y="6"/>
                    <a:pt x="1" y="6"/>
                    <a:pt x="1" y="6"/>
                  </a:cubicBezTo>
                  <a:cubicBezTo>
                    <a:pt x="0" y="6"/>
                    <a:pt x="0" y="6"/>
                    <a:pt x="0" y="6"/>
                  </a:cubicBezTo>
                  <a:cubicBezTo>
                    <a:pt x="0" y="5"/>
                    <a:pt x="0" y="4"/>
                    <a:pt x="1" y="3"/>
                  </a:cubicBezTo>
                  <a:cubicBezTo>
                    <a:pt x="1" y="3"/>
                    <a:pt x="2" y="2"/>
                    <a:pt x="2" y="2"/>
                  </a:cubicBezTo>
                  <a:cubicBezTo>
                    <a:pt x="3" y="1"/>
                    <a:pt x="3" y="1"/>
                    <a:pt x="4" y="1"/>
                  </a:cubicBezTo>
                  <a:cubicBezTo>
                    <a:pt x="5" y="0"/>
                    <a:pt x="5"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1" name="Freeform 225">
              <a:extLst>
                <a:ext uri="{FF2B5EF4-FFF2-40B4-BE49-F238E27FC236}">
                  <a16:creationId xmlns:a16="http://schemas.microsoft.com/office/drawing/2014/main" id="{7DC0F6E4-07A7-42F1-BD03-493A9149331D}"/>
                </a:ext>
              </a:extLst>
            </p:cNvPr>
            <p:cNvSpPr>
              <a:spLocks noEditPoints="1"/>
            </p:cNvSpPr>
            <p:nvPr/>
          </p:nvSpPr>
          <p:spPr bwMode="auto">
            <a:xfrm>
              <a:off x="11197032" y="465895"/>
              <a:ext cx="36256" cy="54384"/>
            </a:xfrm>
            <a:custGeom>
              <a:avLst/>
              <a:gdLst>
                <a:gd name="T0" fmla="*/ 13 w 13"/>
                <a:gd name="T1" fmla="*/ 10 h 19"/>
                <a:gd name="T2" fmla="*/ 13 w 13"/>
                <a:gd name="T3" fmla="*/ 14 h 19"/>
                <a:gd name="T4" fmla="*/ 11 w 13"/>
                <a:gd name="T5" fmla="*/ 17 h 19"/>
                <a:gd name="T6" fmla="*/ 9 w 13"/>
                <a:gd name="T7" fmla="*/ 19 h 19"/>
                <a:gd name="T8" fmla="*/ 7 w 13"/>
                <a:gd name="T9" fmla="*/ 19 h 19"/>
                <a:gd name="T10" fmla="*/ 4 w 13"/>
                <a:gd name="T11" fmla="*/ 19 h 19"/>
                <a:gd name="T12" fmla="*/ 2 w 13"/>
                <a:gd name="T13" fmla="*/ 17 h 19"/>
                <a:gd name="T14" fmla="*/ 0 w 13"/>
                <a:gd name="T15" fmla="*/ 14 h 19"/>
                <a:gd name="T16" fmla="*/ 0 w 13"/>
                <a:gd name="T17" fmla="*/ 10 h 19"/>
                <a:gd name="T18" fmla="*/ 0 w 13"/>
                <a:gd name="T19" fmla="*/ 6 h 19"/>
                <a:gd name="T20" fmla="*/ 2 w 13"/>
                <a:gd name="T21" fmla="*/ 3 h 19"/>
                <a:gd name="T22" fmla="*/ 4 w 13"/>
                <a:gd name="T23" fmla="*/ 1 h 19"/>
                <a:gd name="T24" fmla="*/ 7 w 13"/>
                <a:gd name="T25" fmla="*/ 0 h 19"/>
                <a:gd name="T26" fmla="*/ 9 w 13"/>
                <a:gd name="T27" fmla="*/ 1 h 19"/>
                <a:gd name="T28" fmla="*/ 11 w 13"/>
                <a:gd name="T29" fmla="*/ 3 h 19"/>
                <a:gd name="T30" fmla="*/ 13 w 13"/>
                <a:gd name="T31" fmla="*/ 6 h 19"/>
                <a:gd name="T32" fmla="*/ 13 w 13"/>
                <a:gd name="T33" fmla="*/ 10 h 19"/>
                <a:gd name="T34" fmla="*/ 11 w 13"/>
                <a:gd name="T35" fmla="*/ 10 h 19"/>
                <a:gd name="T36" fmla="*/ 11 w 13"/>
                <a:gd name="T37" fmla="*/ 6 h 19"/>
                <a:gd name="T38" fmla="*/ 10 w 13"/>
                <a:gd name="T39" fmla="*/ 4 h 19"/>
                <a:gd name="T40" fmla="*/ 8 w 13"/>
                <a:gd name="T41" fmla="*/ 3 h 19"/>
                <a:gd name="T42" fmla="*/ 7 w 13"/>
                <a:gd name="T43" fmla="*/ 2 h 19"/>
                <a:gd name="T44" fmla="*/ 5 w 13"/>
                <a:gd name="T45" fmla="*/ 3 h 19"/>
                <a:gd name="T46" fmla="*/ 4 w 13"/>
                <a:gd name="T47" fmla="*/ 4 h 19"/>
                <a:gd name="T48" fmla="*/ 3 w 13"/>
                <a:gd name="T49" fmla="*/ 6 h 19"/>
                <a:gd name="T50" fmla="*/ 2 w 13"/>
                <a:gd name="T51" fmla="*/ 10 h 19"/>
                <a:gd name="T52" fmla="*/ 3 w 13"/>
                <a:gd name="T53" fmla="*/ 13 h 19"/>
                <a:gd name="T54" fmla="*/ 4 w 13"/>
                <a:gd name="T55" fmla="*/ 16 h 19"/>
                <a:gd name="T56" fmla="*/ 5 w 13"/>
                <a:gd name="T57" fmla="*/ 17 h 19"/>
                <a:gd name="T58" fmla="*/ 7 w 13"/>
                <a:gd name="T59" fmla="*/ 17 h 19"/>
                <a:gd name="T60" fmla="*/ 8 w 13"/>
                <a:gd name="T61" fmla="*/ 17 h 19"/>
                <a:gd name="T62" fmla="*/ 10 w 13"/>
                <a:gd name="T63" fmla="*/ 16 h 19"/>
                <a:gd name="T64" fmla="*/ 11 w 13"/>
                <a:gd name="T65" fmla="*/ 13 h 19"/>
                <a:gd name="T66" fmla="*/ 11 w 13"/>
                <a:gd name="T67"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 h="19">
                  <a:moveTo>
                    <a:pt x="13" y="10"/>
                  </a:moveTo>
                  <a:cubicBezTo>
                    <a:pt x="13" y="11"/>
                    <a:pt x="13" y="13"/>
                    <a:pt x="13" y="14"/>
                  </a:cubicBezTo>
                  <a:cubicBezTo>
                    <a:pt x="12" y="15"/>
                    <a:pt x="12" y="16"/>
                    <a:pt x="11" y="17"/>
                  </a:cubicBezTo>
                  <a:cubicBezTo>
                    <a:pt x="11" y="18"/>
                    <a:pt x="10" y="18"/>
                    <a:pt x="9" y="19"/>
                  </a:cubicBezTo>
                  <a:cubicBezTo>
                    <a:pt x="8" y="19"/>
                    <a:pt x="8" y="19"/>
                    <a:pt x="7" y="19"/>
                  </a:cubicBezTo>
                  <a:cubicBezTo>
                    <a:pt x="6" y="19"/>
                    <a:pt x="5" y="19"/>
                    <a:pt x="4" y="19"/>
                  </a:cubicBezTo>
                  <a:cubicBezTo>
                    <a:pt x="3" y="18"/>
                    <a:pt x="2" y="18"/>
                    <a:pt x="2" y="17"/>
                  </a:cubicBezTo>
                  <a:cubicBezTo>
                    <a:pt x="1" y="16"/>
                    <a:pt x="1" y="15"/>
                    <a:pt x="0" y="14"/>
                  </a:cubicBezTo>
                  <a:cubicBezTo>
                    <a:pt x="0" y="13"/>
                    <a:pt x="0" y="11"/>
                    <a:pt x="0" y="10"/>
                  </a:cubicBezTo>
                  <a:cubicBezTo>
                    <a:pt x="0" y="8"/>
                    <a:pt x="0" y="7"/>
                    <a:pt x="0" y="6"/>
                  </a:cubicBezTo>
                  <a:cubicBezTo>
                    <a:pt x="1" y="4"/>
                    <a:pt x="1" y="3"/>
                    <a:pt x="2" y="3"/>
                  </a:cubicBezTo>
                  <a:cubicBezTo>
                    <a:pt x="2" y="2"/>
                    <a:pt x="3" y="1"/>
                    <a:pt x="4" y="1"/>
                  </a:cubicBezTo>
                  <a:cubicBezTo>
                    <a:pt x="5" y="1"/>
                    <a:pt x="6" y="0"/>
                    <a:pt x="7" y="0"/>
                  </a:cubicBezTo>
                  <a:cubicBezTo>
                    <a:pt x="8" y="0"/>
                    <a:pt x="8" y="1"/>
                    <a:pt x="9" y="1"/>
                  </a:cubicBezTo>
                  <a:cubicBezTo>
                    <a:pt x="10" y="1"/>
                    <a:pt x="11" y="2"/>
                    <a:pt x="11" y="3"/>
                  </a:cubicBezTo>
                  <a:cubicBezTo>
                    <a:pt x="12" y="3"/>
                    <a:pt x="12" y="4"/>
                    <a:pt x="13" y="6"/>
                  </a:cubicBezTo>
                  <a:cubicBezTo>
                    <a:pt x="13" y="7"/>
                    <a:pt x="13" y="8"/>
                    <a:pt x="13" y="10"/>
                  </a:cubicBezTo>
                  <a:close/>
                  <a:moveTo>
                    <a:pt x="11" y="10"/>
                  </a:moveTo>
                  <a:cubicBezTo>
                    <a:pt x="11" y="8"/>
                    <a:pt x="11" y="7"/>
                    <a:pt x="11" y="6"/>
                  </a:cubicBezTo>
                  <a:cubicBezTo>
                    <a:pt x="10" y="5"/>
                    <a:pt x="10" y="5"/>
                    <a:pt x="10" y="4"/>
                  </a:cubicBezTo>
                  <a:cubicBezTo>
                    <a:pt x="9" y="3"/>
                    <a:pt x="9" y="3"/>
                    <a:pt x="8" y="3"/>
                  </a:cubicBezTo>
                  <a:cubicBezTo>
                    <a:pt x="8" y="2"/>
                    <a:pt x="7" y="2"/>
                    <a:pt x="7" y="2"/>
                  </a:cubicBezTo>
                  <a:cubicBezTo>
                    <a:pt x="6" y="2"/>
                    <a:pt x="6" y="2"/>
                    <a:pt x="5" y="3"/>
                  </a:cubicBezTo>
                  <a:cubicBezTo>
                    <a:pt x="4" y="3"/>
                    <a:pt x="4" y="3"/>
                    <a:pt x="4" y="4"/>
                  </a:cubicBezTo>
                  <a:cubicBezTo>
                    <a:pt x="3" y="5"/>
                    <a:pt x="3" y="5"/>
                    <a:pt x="3" y="6"/>
                  </a:cubicBezTo>
                  <a:cubicBezTo>
                    <a:pt x="2" y="7"/>
                    <a:pt x="2" y="8"/>
                    <a:pt x="2" y="10"/>
                  </a:cubicBezTo>
                  <a:cubicBezTo>
                    <a:pt x="2" y="11"/>
                    <a:pt x="2" y="12"/>
                    <a:pt x="3" y="13"/>
                  </a:cubicBezTo>
                  <a:cubicBezTo>
                    <a:pt x="3" y="14"/>
                    <a:pt x="3" y="15"/>
                    <a:pt x="4" y="16"/>
                  </a:cubicBezTo>
                  <a:cubicBezTo>
                    <a:pt x="4" y="16"/>
                    <a:pt x="4" y="17"/>
                    <a:pt x="5" y="17"/>
                  </a:cubicBezTo>
                  <a:cubicBezTo>
                    <a:pt x="6" y="17"/>
                    <a:pt x="6" y="17"/>
                    <a:pt x="7" y="17"/>
                  </a:cubicBezTo>
                  <a:cubicBezTo>
                    <a:pt x="7" y="17"/>
                    <a:pt x="8" y="17"/>
                    <a:pt x="8" y="17"/>
                  </a:cubicBezTo>
                  <a:cubicBezTo>
                    <a:pt x="9" y="17"/>
                    <a:pt x="9" y="16"/>
                    <a:pt x="10" y="16"/>
                  </a:cubicBezTo>
                  <a:cubicBezTo>
                    <a:pt x="10" y="15"/>
                    <a:pt x="10" y="14"/>
                    <a:pt x="11" y="13"/>
                  </a:cubicBezTo>
                  <a:cubicBezTo>
                    <a:pt x="11" y="12"/>
                    <a:pt x="11" y="11"/>
                    <a:pt x="11"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2" name="Rectangle 226">
              <a:extLst>
                <a:ext uri="{FF2B5EF4-FFF2-40B4-BE49-F238E27FC236}">
                  <a16:creationId xmlns:a16="http://schemas.microsoft.com/office/drawing/2014/main" id="{9858BA84-10AA-4A92-B662-5F5D5687A0B4}"/>
                </a:ext>
              </a:extLst>
            </p:cNvPr>
            <p:cNvSpPr>
              <a:spLocks noChangeArrowheads="1"/>
            </p:cNvSpPr>
            <p:nvPr/>
          </p:nvSpPr>
          <p:spPr bwMode="auto">
            <a:xfrm>
              <a:off x="10076125" y="852622"/>
              <a:ext cx="202429" cy="205449"/>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3" name="Rectangle 227">
              <a:extLst>
                <a:ext uri="{FF2B5EF4-FFF2-40B4-BE49-F238E27FC236}">
                  <a16:creationId xmlns:a16="http://schemas.microsoft.com/office/drawing/2014/main" id="{D827E74D-E57D-43BF-932D-3B61A3D9B8CC}"/>
                </a:ext>
              </a:extLst>
            </p:cNvPr>
            <p:cNvSpPr>
              <a:spLocks noChangeArrowheads="1"/>
            </p:cNvSpPr>
            <p:nvPr/>
          </p:nvSpPr>
          <p:spPr bwMode="auto">
            <a:xfrm>
              <a:off x="10133531" y="913049"/>
              <a:ext cx="18128" cy="21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4" name="Rectangle 228">
              <a:extLst>
                <a:ext uri="{FF2B5EF4-FFF2-40B4-BE49-F238E27FC236}">
                  <a16:creationId xmlns:a16="http://schemas.microsoft.com/office/drawing/2014/main" id="{3A7BFBC4-EB50-4B78-80F5-8B7309F35333}"/>
                </a:ext>
              </a:extLst>
            </p:cNvPr>
            <p:cNvSpPr>
              <a:spLocks noChangeArrowheads="1"/>
            </p:cNvSpPr>
            <p:nvPr/>
          </p:nvSpPr>
          <p:spPr bwMode="auto">
            <a:xfrm>
              <a:off x="10133531" y="943262"/>
              <a:ext cx="18128" cy="21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5" name="Rectangle 229">
              <a:extLst>
                <a:ext uri="{FF2B5EF4-FFF2-40B4-BE49-F238E27FC236}">
                  <a16:creationId xmlns:a16="http://schemas.microsoft.com/office/drawing/2014/main" id="{E2A880D1-088B-4930-B945-63087B6B280D}"/>
                </a:ext>
              </a:extLst>
            </p:cNvPr>
            <p:cNvSpPr>
              <a:spLocks noChangeArrowheads="1"/>
            </p:cNvSpPr>
            <p:nvPr/>
          </p:nvSpPr>
          <p:spPr bwMode="auto">
            <a:xfrm>
              <a:off x="10133531" y="976495"/>
              <a:ext cx="18128" cy="21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6" name="Freeform 230">
              <a:extLst>
                <a:ext uri="{FF2B5EF4-FFF2-40B4-BE49-F238E27FC236}">
                  <a16:creationId xmlns:a16="http://schemas.microsoft.com/office/drawing/2014/main" id="{670DBDF9-FB2C-4527-AF67-E1FEAB85ECBC}"/>
                </a:ext>
              </a:extLst>
            </p:cNvPr>
            <p:cNvSpPr>
              <a:spLocks/>
            </p:cNvSpPr>
            <p:nvPr/>
          </p:nvSpPr>
          <p:spPr bwMode="auto">
            <a:xfrm>
              <a:off x="10166764" y="913049"/>
              <a:ext cx="54384" cy="21150"/>
            </a:xfrm>
            <a:custGeom>
              <a:avLst/>
              <a:gdLst>
                <a:gd name="T0" fmla="*/ 14 w 18"/>
                <a:gd name="T1" fmla="*/ 0 h 7"/>
                <a:gd name="T2" fmla="*/ 12 w 18"/>
                <a:gd name="T3" fmla="*/ 0 h 7"/>
                <a:gd name="T4" fmla="*/ 6 w 18"/>
                <a:gd name="T5" fmla="*/ 0 h 7"/>
                <a:gd name="T6" fmla="*/ 2 w 18"/>
                <a:gd name="T7" fmla="*/ 0 h 7"/>
                <a:gd name="T8" fmla="*/ 0 w 18"/>
                <a:gd name="T9" fmla="*/ 0 h 7"/>
                <a:gd name="T10" fmla="*/ 0 w 18"/>
                <a:gd name="T11" fmla="*/ 7 h 7"/>
                <a:gd name="T12" fmla="*/ 2 w 18"/>
                <a:gd name="T13" fmla="*/ 7 h 7"/>
                <a:gd name="T14" fmla="*/ 6 w 18"/>
                <a:gd name="T15" fmla="*/ 7 h 7"/>
                <a:gd name="T16" fmla="*/ 12 w 18"/>
                <a:gd name="T17" fmla="*/ 7 h 7"/>
                <a:gd name="T18" fmla="*/ 14 w 18"/>
                <a:gd name="T19" fmla="*/ 7 h 7"/>
                <a:gd name="T20" fmla="*/ 18 w 18"/>
                <a:gd name="T21" fmla="*/ 7 h 7"/>
                <a:gd name="T22" fmla="*/ 18 w 18"/>
                <a:gd name="T23" fmla="*/ 0 h 7"/>
                <a:gd name="T24" fmla="*/ 14 w 18"/>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7">
                  <a:moveTo>
                    <a:pt x="14" y="0"/>
                  </a:moveTo>
                  <a:lnTo>
                    <a:pt x="12" y="0"/>
                  </a:lnTo>
                  <a:lnTo>
                    <a:pt x="6" y="0"/>
                  </a:lnTo>
                  <a:lnTo>
                    <a:pt x="2" y="0"/>
                  </a:lnTo>
                  <a:lnTo>
                    <a:pt x="0" y="0"/>
                  </a:lnTo>
                  <a:lnTo>
                    <a:pt x="0" y="7"/>
                  </a:lnTo>
                  <a:lnTo>
                    <a:pt x="2" y="7"/>
                  </a:lnTo>
                  <a:lnTo>
                    <a:pt x="6" y="7"/>
                  </a:lnTo>
                  <a:lnTo>
                    <a:pt x="12" y="7"/>
                  </a:lnTo>
                  <a:lnTo>
                    <a:pt x="14" y="7"/>
                  </a:lnTo>
                  <a:lnTo>
                    <a:pt x="18" y="7"/>
                  </a:lnTo>
                  <a:lnTo>
                    <a:pt x="18" y="0"/>
                  </a:lnTo>
                  <a:lnTo>
                    <a:pt x="1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7" name="Freeform 231">
              <a:extLst>
                <a:ext uri="{FF2B5EF4-FFF2-40B4-BE49-F238E27FC236}">
                  <a16:creationId xmlns:a16="http://schemas.microsoft.com/office/drawing/2014/main" id="{CC5553DD-3A22-41EB-A074-DCAE12E1CA0A}"/>
                </a:ext>
              </a:extLst>
            </p:cNvPr>
            <p:cNvSpPr>
              <a:spLocks/>
            </p:cNvSpPr>
            <p:nvPr/>
          </p:nvSpPr>
          <p:spPr bwMode="auto">
            <a:xfrm>
              <a:off x="10166764" y="943262"/>
              <a:ext cx="54384" cy="21150"/>
            </a:xfrm>
            <a:custGeom>
              <a:avLst/>
              <a:gdLst>
                <a:gd name="T0" fmla="*/ 12 w 18"/>
                <a:gd name="T1" fmla="*/ 0 h 7"/>
                <a:gd name="T2" fmla="*/ 6 w 18"/>
                <a:gd name="T3" fmla="*/ 0 h 7"/>
                <a:gd name="T4" fmla="*/ 2 w 18"/>
                <a:gd name="T5" fmla="*/ 0 h 7"/>
                <a:gd name="T6" fmla="*/ 0 w 18"/>
                <a:gd name="T7" fmla="*/ 0 h 7"/>
                <a:gd name="T8" fmla="*/ 0 w 18"/>
                <a:gd name="T9" fmla="*/ 7 h 7"/>
                <a:gd name="T10" fmla="*/ 2 w 18"/>
                <a:gd name="T11" fmla="*/ 7 h 7"/>
                <a:gd name="T12" fmla="*/ 6 w 18"/>
                <a:gd name="T13" fmla="*/ 7 h 7"/>
                <a:gd name="T14" fmla="*/ 12 w 18"/>
                <a:gd name="T15" fmla="*/ 7 h 7"/>
                <a:gd name="T16" fmla="*/ 14 w 18"/>
                <a:gd name="T17" fmla="*/ 7 h 7"/>
                <a:gd name="T18" fmla="*/ 18 w 18"/>
                <a:gd name="T19" fmla="*/ 7 h 7"/>
                <a:gd name="T20" fmla="*/ 18 w 18"/>
                <a:gd name="T21" fmla="*/ 0 h 7"/>
                <a:gd name="T22" fmla="*/ 14 w 18"/>
                <a:gd name="T23" fmla="*/ 0 h 7"/>
                <a:gd name="T24" fmla="*/ 12 w 18"/>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7">
                  <a:moveTo>
                    <a:pt x="12" y="0"/>
                  </a:moveTo>
                  <a:lnTo>
                    <a:pt x="6" y="0"/>
                  </a:lnTo>
                  <a:lnTo>
                    <a:pt x="2" y="0"/>
                  </a:lnTo>
                  <a:lnTo>
                    <a:pt x="0" y="0"/>
                  </a:lnTo>
                  <a:lnTo>
                    <a:pt x="0" y="7"/>
                  </a:lnTo>
                  <a:lnTo>
                    <a:pt x="2" y="7"/>
                  </a:lnTo>
                  <a:lnTo>
                    <a:pt x="6" y="7"/>
                  </a:lnTo>
                  <a:lnTo>
                    <a:pt x="12" y="7"/>
                  </a:lnTo>
                  <a:lnTo>
                    <a:pt x="14" y="7"/>
                  </a:lnTo>
                  <a:lnTo>
                    <a:pt x="18" y="7"/>
                  </a:lnTo>
                  <a:lnTo>
                    <a:pt x="18" y="0"/>
                  </a:lnTo>
                  <a:lnTo>
                    <a:pt x="14" y="0"/>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8" name="Freeform 232">
              <a:extLst>
                <a:ext uri="{FF2B5EF4-FFF2-40B4-BE49-F238E27FC236}">
                  <a16:creationId xmlns:a16="http://schemas.microsoft.com/office/drawing/2014/main" id="{2EABFB7B-37CB-45B5-B4E7-19EF05C4DE07}"/>
                </a:ext>
              </a:extLst>
            </p:cNvPr>
            <p:cNvSpPr>
              <a:spLocks/>
            </p:cNvSpPr>
            <p:nvPr/>
          </p:nvSpPr>
          <p:spPr bwMode="auto">
            <a:xfrm>
              <a:off x="10166764" y="976495"/>
              <a:ext cx="54384" cy="21150"/>
            </a:xfrm>
            <a:custGeom>
              <a:avLst/>
              <a:gdLst>
                <a:gd name="T0" fmla="*/ 12 w 18"/>
                <a:gd name="T1" fmla="*/ 0 h 7"/>
                <a:gd name="T2" fmla="*/ 6 w 18"/>
                <a:gd name="T3" fmla="*/ 0 h 7"/>
                <a:gd name="T4" fmla="*/ 2 w 18"/>
                <a:gd name="T5" fmla="*/ 0 h 7"/>
                <a:gd name="T6" fmla="*/ 0 w 18"/>
                <a:gd name="T7" fmla="*/ 0 h 7"/>
                <a:gd name="T8" fmla="*/ 0 w 18"/>
                <a:gd name="T9" fmla="*/ 7 h 7"/>
                <a:gd name="T10" fmla="*/ 2 w 18"/>
                <a:gd name="T11" fmla="*/ 7 h 7"/>
                <a:gd name="T12" fmla="*/ 6 w 18"/>
                <a:gd name="T13" fmla="*/ 7 h 7"/>
                <a:gd name="T14" fmla="*/ 12 w 18"/>
                <a:gd name="T15" fmla="*/ 7 h 7"/>
                <a:gd name="T16" fmla="*/ 14 w 18"/>
                <a:gd name="T17" fmla="*/ 7 h 7"/>
                <a:gd name="T18" fmla="*/ 18 w 18"/>
                <a:gd name="T19" fmla="*/ 7 h 7"/>
                <a:gd name="T20" fmla="*/ 18 w 18"/>
                <a:gd name="T21" fmla="*/ 0 h 7"/>
                <a:gd name="T22" fmla="*/ 14 w 18"/>
                <a:gd name="T23" fmla="*/ 0 h 7"/>
                <a:gd name="T24" fmla="*/ 12 w 18"/>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7">
                  <a:moveTo>
                    <a:pt x="12" y="0"/>
                  </a:moveTo>
                  <a:lnTo>
                    <a:pt x="6" y="0"/>
                  </a:lnTo>
                  <a:lnTo>
                    <a:pt x="2" y="0"/>
                  </a:lnTo>
                  <a:lnTo>
                    <a:pt x="0" y="0"/>
                  </a:lnTo>
                  <a:lnTo>
                    <a:pt x="0" y="7"/>
                  </a:lnTo>
                  <a:lnTo>
                    <a:pt x="2" y="7"/>
                  </a:lnTo>
                  <a:lnTo>
                    <a:pt x="6" y="7"/>
                  </a:lnTo>
                  <a:lnTo>
                    <a:pt x="12" y="7"/>
                  </a:lnTo>
                  <a:lnTo>
                    <a:pt x="14" y="7"/>
                  </a:lnTo>
                  <a:lnTo>
                    <a:pt x="18" y="7"/>
                  </a:lnTo>
                  <a:lnTo>
                    <a:pt x="18" y="0"/>
                  </a:lnTo>
                  <a:lnTo>
                    <a:pt x="14" y="0"/>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9" name="Freeform 233">
              <a:extLst>
                <a:ext uri="{FF2B5EF4-FFF2-40B4-BE49-F238E27FC236}">
                  <a16:creationId xmlns:a16="http://schemas.microsoft.com/office/drawing/2014/main" id="{58F5CA15-587E-4B98-8F17-31B1BC946312}"/>
                </a:ext>
              </a:extLst>
            </p:cNvPr>
            <p:cNvSpPr>
              <a:spLocks/>
            </p:cNvSpPr>
            <p:nvPr/>
          </p:nvSpPr>
          <p:spPr bwMode="auto">
            <a:xfrm>
              <a:off x="10465875" y="677386"/>
              <a:ext cx="39278" cy="66469"/>
            </a:xfrm>
            <a:custGeom>
              <a:avLst/>
              <a:gdLst>
                <a:gd name="T0" fmla="*/ 13 w 13"/>
                <a:gd name="T1" fmla="*/ 19 h 22"/>
                <a:gd name="T2" fmla="*/ 5 w 13"/>
                <a:gd name="T3" fmla="*/ 22 h 22"/>
                <a:gd name="T4" fmla="*/ 0 w 13"/>
                <a:gd name="T5" fmla="*/ 3 h 22"/>
                <a:gd name="T6" fmla="*/ 7 w 13"/>
                <a:gd name="T7" fmla="*/ 0 h 22"/>
                <a:gd name="T8" fmla="*/ 13 w 13"/>
                <a:gd name="T9" fmla="*/ 19 h 22"/>
              </a:gdLst>
              <a:ahLst/>
              <a:cxnLst>
                <a:cxn ang="0">
                  <a:pos x="T0" y="T1"/>
                </a:cxn>
                <a:cxn ang="0">
                  <a:pos x="T2" y="T3"/>
                </a:cxn>
                <a:cxn ang="0">
                  <a:pos x="T4" y="T5"/>
                </a:cxn>
                <a:cxn ang="0">
                  <a:pos x="T6" y="T7"/>
                </a:cxn>
                <a:cxn ang="0">
                  <a:pos x="T8" y="T9"/>
                </a:cxn>
              </a:cxnLst>
              <a:rect l="0" t="0" r="r" b="b"/>
              <a:pathLst>
                <a:path w="13" h="22">
                  <a:moveTo>
                    <a:pt x="13" y="19"/>
                  </a:moveTo>
                  <a:lnTo>
                    <a:pt x="5" y="22"/>
                  </a:lnTo>
                  <a:lnTo>
                    <a:pt x="0" y="3"/>
                  </a:lnTo>
                  <a:lnTo>
                    <a:pt x="7" y="0"/>
                  </a:lnTo>
                  <a:lnTo>
                    <a:pt x="13"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0" name="Freeform 234">
              <a:extLst>
                <a:ext uri="{FF2B5EF4-FFF2-40B4-BE49-F238E27FC236}">
                  <a16:creationId xmlns:a16="http://schemas.microsoft.com/office/drawing/2014/main" id="{FB6CC39B-3036-4D9E-9AAE-7F9A86A5594D}"/>
                </a:ext>
              </a:extLst>
            </p:cNvPr>
            <p:cNvSpPr>
              <a:spLocks/>
            </p:cNvSpPr>
            <p:nvPr/>
          </p:nvSpPr>
          <p:spPr bwMode="auto">
            <a:xfrm>
              <a:off x="10493066" y="619981"/>
              <a:ext cx="93662" cy="102725"/>
            </a:xfrm>
            <a:custGeom>
              <a:avLst/>
              <a:gdLst>
                <a:gd name="T0" fmla="*/ 34 w 34"/>
                <a:gd name="T1" fmla="*/ 21 h 37"/>
                <a:gd name="T2" fmla="*/ 29 w 34"/>
                <a:gd name="T3" fmla="*/ 16 h 37"/>
                <a:gd name="T4" fmla="*/ 18 w 34"/>
                <a:gd name="T5" fmla="*/ 14 h 37"/>
                <a:gd name="T6" fmla="*/ 18 w 34"/>
                <a:gd name="T7" fmla="*/ 12 h 37"/>
                <a:gd name="T8" fmla="*/ 18 w 34"/>
                <a:gd name="T9" fmla="*/ 9 h 37"/>
                <a:gd name="T10" fmla="*/ 15 w 34"/>
                <a:gd name="T11" fmla="*/ 0 h 37"/>
                <a:gd name="T12" fmla="*/ 12 w 34"/>
                <a:gd name="T13" fmla="*/ 2 h 37"/>
                <a:gd name="T14" fmla="*/ 11 w 34"/>
                <a:gd name="T15" fmla="*/ 10 h 37"/>
                <a:gd name="T16" fmla="*/ 0 w 34"/>
                <a:gd name="T17" fmla="*/ 22 h 37"/>
                <a:gd name="T18" fmla="*/ 5 w 34"/>
                <a:gd name="T19" fmla="*/ 37 h 37"/>
                <a:gd name="T20" fmla="*/ 13 w 34"/>
                <a:gd name="T21" fmla="*/ 36 h 37"/>
                <a:gd name="T22" fmla="*/ 22 w 34"/>
                <a:gd name="T23" fmla="*/ 37 h 37"/>
                <a:gd name="T24" fmla="*/ 27 w 34"/>
                <a:gd name="T25" fmla="*/ 35 h 37"/>
                <a:gd name="T26" fmla="*/ 28 w 34"/>
                <a:gd name="T27" fmla="*/ 34 h 37"/>
                <a:gd name="T28" fmla="*/ 30 w 34"/>
                <a:gd name="T29" fmla="*/ 31 h 37"/>
                <a:gd name="T30" fmla="*/ 30 w 34"/>
                <a:gd name="T31" fmla="*/ 30 h 37"/>
                <a:gd name="T32" fmla="*/ 32 w 34"/>
                <a:gd name="T33" fmla="*/ 26 h 37"/>
                <a:gd name="T34" fmla="*/ 32 w 34"/>
                <a:gd name="T35" fmla="*/ 24 h 37"/>
                <a:gd name="T36" fmla="*/ 34 w 34"/>
                <a:gd name="T37" fmla="*/ 2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37">
                  <a:moveTo>
                    <a:pt x="34" y="21"/>
                  </a:moveTo>
                  <a:cubicBezTo>
                    <a:pt x="34" y="18"/>
                    <a:pt x="32" y="16"/>
                    <a:pt x="29" y="16"/>
                  </a:cubicBezTo>
                  <a:cubicBezTo>
                    <a:pt x="29" y="16"/>
                    <a:pt x="18" y="16"/>
                    <a:pt x="18" y="14"/>
                  </a:cubicBezTo>
                  <a:cubicBezTo>
                    <a:pt x="18" y="13"/>
                    <a:pt x="18" y="12"/>
                    <a:pt x="18" y="12"/>
                  </a:cubicBezTo>
                  <a:cubicBezTo>
                    <a:pt x="18" y="11"/>
                    <a:pt x="18" y="10"/>
                    <a:pt x="18" y="9"/>
                  </a:cubicBezTo>
                  <a:cubicBezTo>
                    <a:pt x="19" y="3"/>
                    <a:pt x="17" y="0"/>
                    <a:pt x="15" y="0"/>
                  </a:cubicBezTo>
                  <a:cubicBezTo>
                    <a:pt x="15" y="0"/>
                    <a:pt x="11" y="1"/>
                    <a:pt x="12" y="2"/>
                  </a:cubicBezTo>
                  <a:cubicBezTo>
                    <a:pt x="12" y="3"/>
                    <a:pt x="12" y="7"/>
                    <a:pt x="11" y="10"/>
                  </a:cubicBezTo>
                  <a:cubicBezTo>
                    <a:pt x="9" y="14"/>
                    <a:pt x="2" y="22"/>
                    <a:pt x="0" y="22"/>
                  </a:cubicBezTo>
                  <a:cubicBezTo>
                    <a:pt x="5" y="37"/>
                    <a:pt x="5" y="37"/>
                    <a:pt x="5" y="37"/>
                  </a:cubicBezTo>
                  <a:cubicBezTo>
                    <a:pt x="5" y="37"/>
                    <a:pt x="7" y="36"/>
                    <a:pt x="13" y="36"/>
                  </a:cubicBezTo>
                  <a:cubicBezTo>
                    <a:pt x="17" y="37"/>
                    <a:pt x="20" y="37"/>
                    <a:pt x="22" y="37"/>
                  </a:cubicBezTo>
                  <a:cubicBezTo>
                    <a:pt x="24" y="37"/>
                    <a:pt x="27" y="37"/>
                    <a:pt x="27" y="35"/>
                  </a:cubicBezTo>
                  <a:cubicBezTo>
                    <a:pt x="28" y="35"/>
                    <a:pt x="28" y="35"/>
                    <a:pt x="28" y="34"/>
                  </a:cubicBezTo>
                  <a:cubicBezTo>
                    <a:pt x="29" y="34"/>
                    <a:pt x="30" y="32"/>
                    <a:pt x="30" y="31"/>
                  </a:cubicBezTo>
                  <a:cubicBezTo>
                    <a:pt x="30" y="30"/>
                    <a:pt x="30" y="30"/>
                    <a:pt x="30" y="30"/>
                  </a:cubicBezTo>
                  <a:cubicBezTo>
                    <a:pt x="32" y="29"/>
                    <a:pt x="32" y="28"/>
                    <a:pt x="32" y="26"/>
                  </a:cubicBezTo>
                  <a:cubicBezTo>
                    <a:pt x="32" y="26"/>
                    <a:pt x="32" y="25"/>
                    <a:pt x="32" y="24"/>
                  </a:cubicBezTo>
                  <a:cubicBezTo>
                    <a:pt x="33" y="24"/>
                    <a:pt x="34" y="22"/>
                    <a:pt x="34"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1" name="Freeform 235">
              <a:extLst>
                <a:ext uri="{FF2B5EF4-FFF2-40B4-BE49-F238E27FC236}">
                  <a16:creationId xmlns:a16="http://schemas.microsoft.com/office/drawing/2014/main" id="{04776B65-6702-4DAF-AE34-9E68B6D86D2D}"/>
                </a:ext>
              </a:extLst>
            </p:cNvPr>
            <p:cNvSpPr>
              <a:spLocks/>
            </p:cNvSpPr>
            <p:nvPr/>
          </p:nvSpPr>
          <p:spPr bwMode="auto">
            <a:xfrm>
              <a:off x="11444780" y="719685"/>
              <a:ext cx="126895" cy="120852"/>
            </a:xfrm>
            <a:custGeom>
              <a:avLst/>
              <a:gdLst>
                <a:gd name="T0" fmla="*/ 33 w 46"/>
                <a:gd name="T1" fmla="*/ 0 h 44"/>
                <a:gd name="T2" fmla="*/ 23 w 46"/>
                <a:gd name="T3" fmla="*/ 7 h 44"/>
                <a:gd name="T4" fmla="*/ 12 w 46"/>
                <a:gd name="T5" fmla="*/ 1 h 44"/>
                <a:gd name="T6" fmla="*/ 0 w 46"/>
                <a:gd name="T7" fmla="*/ 15 h 44"/>
                <a:gd name="T8" fmla="*/ 1 w 46"/>
                <a:gd name="T9" fmla="*/ 19 h 44"/>
                <a:gd name="T10" fmla="*/ 15 w 46"/>
                <a:gd name="T11" fmla="*/ 37 h 44"/>
                <a:gd name="T12" fmla="*/ 23 w 46"/>
                <a:gd name="T13" fmla="*/ 44 h 44"/>
                <a:gd name="T14" fmla="*/ 31 w 46"/>
                <a:gd name="T15" fmla="*/ 37 h 44"/>
                <a:gd name="T16" fmla="*/ 45 w 46"/>
                <a:gd name="T17" fmla="*/ 19 h 44"/>
                <a:gd name="T18" fmla="*/ 46 w 46"/>
                <a:gd name="T19" fmla="*/ 14 h 44"/>
                <a:gd name="T20" fmla="*/ 33 w 46"/>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4">
                  <a:moveTo>
                    <a:pt x="33" y="0"/>
                  </a:moveTo>
                  <a:cubicBezTo>
                    <a:pt x="29" y="0"/>
                    <a:pt x="25" y="3"/>
                    <a:pt x="23" y="7"/>
                  </a:cubicBezTo>
                  <a:cubicBezTo>
                    <a:pt x="21" y="3"/>
                    <a:pt x="17" y="1"/>
                    <a:pt x="12" y="1"/>
                  </a:cubicBezTo>
                  <a:cubicBezTo>
                    <a:pt x="6" y="1"/>
                    <a:pt x="0" y="7"/>
                    <a:pt x="0" y="15"/>
                  </a:cubicBezTo>
                  <a:cubicBezTo>
                    <a:pt x="0" y="17"/>
                    <a:pt x="1" y="18"/>
                    <a:pt x="1" y="19"/>
                  </a:cubicBezTo>
                  <a:cubicBezTo>
                    <a:pt x="2" y="24"/>
                    <a:pt x="9" y="31"/>
                    <a:pt x="15" y="37"/>
                  </a:cubicBezTo>
                  <a:cubicBezTo>
                    <a:pt x="18" y="40"/>
                    <a:pt x="23" y="44"/>
                    <a:pt x="23" y="44"/>
                  </a:cubicBezTo>
                  <a:cubicBezTo>
                    <a:pt x="26" y="43"/>
                    <a:pt x="28" y="40"/>
                    <a:pt x="31" y="37"/>
                  </a:cubicBezTo>
                  <a:cubicBezTo>
                    <a:pt x="38" y="31"/>
                    <a:pt x="44" y="23"/>
                    <a:pt x="45" y="19"/>
                  </a:cubicBezTo>
                  <a:cubicBezTo>
                    <a:pt x="45" y="17"/>
                    <a:pt x="46" y="16"/>
                    <a:pt x="46" y="14"/>
                  </a:cubicBezTo>
                  <a:cubicBezTo>
                    <a:pt x="45" y="7"/>
                    <a:pt x="40" y="0"/>
                    <a:pt x="33" y="0"/>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2" name="Oval 236">
              <a:extLst>
                <a:ext uri="{FF2B5EF4-FFF2-40B4-BE49-F238E27FC236}">
                  <a16:creationId xmlns:a16="http://schemas.microsoft.com/office/drawing/2014/main" id="{A55542E0-2EB5-46BB-9DCD-C02FA986D93A}"/>
                </a:ext>
              </a:extLst>
            </p:cNvPr>
            <p:cNvSpPr>
              <a:spLocks noChangeArrowheads="1"/>
            </p:cNvSpPr>
            <p:nvPr/>
          </p:nvSpPr>
          <p:spPr bwMode="auto">
            <a:xfrm>
              <a:off x="10275532" y="1218200"/>
              <a:ext cx="329324" cy="329324"/>
            </a:xfrm>
            <a:prstGeom prst="ellipse">
              <a:avLst/>
            </a:pr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3" name="Freeform 237">
              <a:extLst>
                <a:ext uri="{FF2B5EF4-FFF2-40B4-BE49-F238E27FC236}">
                  <a16:creationId xmlns:a16="http://schemas.microsoft.com/office/drawing/2014/main" id="{C8A24A90-3338-400D-B5DE-5718100EE0C4}"/>
                </a:ext>
              </a:extLst>
            </p:cNvPr>
            <p:cNvSpPr>
              <a:spLocks/>
            </p:cNvSpPr>
            <p:nvPr/>
          </p:nvSpPr>
          <p:spPr bwMode="auto">
            <a:xfrm>
              <a:off x="10351065" y="1302797"/>
              <a:ext cx="253790" cy="241705"/>
            </a:xfrm>
            <a:custGeom>
              <a:avLst/>
              <a:gdLst>
                <a:gd name="T0" fmla="*/ 60 w 91"/>
                <a:gd name="T1" fmla="*/ 4 h 88"/>
                <a:gd name="T2" fmla="*/ 60 w 91"/>
                <a:gd name="T3" fmla="*/ 4 h 88"/>
                <a:gd name="T4" fmla="*/ 58 w 91"/>
                <a:gd name="T5" fmla="*/ 4 h 88"/>
                <a:gd name="T6" fmla="*/ 39 w 91"/>
                <a:gd name="T7" fmla="*/ 9 h 88"/>
                <a:gd name="T8" fmla="*/ 24 w 91"/>
                <a:gd name="T9" fmla="*/ 12 h 88"/>
                <a:gd name="T10" fmla="*/ 13 w 91"/>
                <a:gd name="T11" fmla="*/ 0 h 88"/>
                <a:gd name="T12" fmla="*/ 13 w 91"/>
                <a:gd name="T13" fmla="*/ 0 h 88"/>
                <a:gd name="T14" fmla="*/ 10 w 91"/>
                <a:gd name="T15" fmla="*/ 0 h 88"/>
                <a:gd name="T16" fmla="*/ 10 w 91"/>
                <a:gd name="T17" fmla="*/ 17 h 88"/>
                <a:gd name="T18" fmla="*/ 9 w 91"/>
                <a:gd name="T19" fmla="*/ 17 h 88"/>
                <a:gd name="T20" fmla="*/ 5 w 91"/>
                <a:gd name="T21" fmla="*/ 18 h 88"/>
                <a:gd name="T22" fmla="*/ 0 w 91"/>
                <a:gd name="T23" fmla="*/ 25 h 88"/>
                <a:gd name="T24" fmla="*/ 2 w 91"/>
                <a:gd name="T25" fmla="*/ 27 h 88"/>
                <a:gd name="T26" fmla="*/ 17 w 91"/>
                <a:gd name="T27" fmla="*/ 42 h 88"/>
                <a:gd name="T28" fmla="*/ 15 w 91"/>
                <a:gd name="T29" fmla="*/ 43 h 88"/>
                <a:gd name="T30" fmla="*/ 6 w 91"/>
                <a:gd name="T31" fmla="*/ 54 h 88"/>
                <a:gd name="T32" fmla="*/ 8 w 91"/>
                <a:gd name="T33" fmla="*/ 57 h 88"/>
                <a:gd name="T34" fmla="*/ 8 w 91"/>
                <a:gd name="T35" fmla="*/ 57 h 88"/>
                <a:gd name="T36" fmla="*/ 39 w 91"/>
                <a:gd name="T37" fmla="*/ 88 h 88"/>
                <a:gd name="T38" fmla="*/ 91 w 91"/>
                <a:gd name="T39" fmla="*/ 35 h 88"/>
                <a:gd name="T40" fmla="*/ 60 w 91"/>
                <a:gd name="T41" fmla="*/ 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88">
                  <a:moveTo>
                    <a:pt x="60" y="4"/>
                  </a:moveTo>
                  <a:cubicBezTo>
                    <a:pt x="60" y="4"/>
                    <a:pt x="60" y="4"/>
                    <a:pt x="60" y="4"/>
                  </a:cubicBezTo>
                  <a:cubicBezTo>
                    <a:pt x="60" y="4"/>
                    <a:pt x="59" y="4"/>
                    <a:pt x="58" y="4"/>
                  </a:cubicBezTo>
                  <a:cubicBezTo>
                    <a:pt x="39" y="9"/>
                    <a:pt x="39" y="9"/>
                    <a:pt x="39" y="9"/>
                  </a:cubicBezTo>
                  <a:cubicBezTo>
                    <a:pt x="24" y="12"/>
                    <a:pt x="24" y="12"/>
                    <a:pt x="24" y="12"/>
                  </a:cubicBezTo>
                  <a:cubicBezTo>
                    <a:pt x="13" y="0"/>
                    <a:pt x="13" y="0"/>
                    <a:pt x="13" y="0"/>
                  </a:cubicBezTo>
                  <a:cubicBezTo>
                    <a:pt x="13" y="0"/>
                    <a:pt x="13" y="0"/>
                    <a:pt x="13" y="0"/>
                  </a:cubicBezTo>
                  <a:cubicBezTo>
                    <a:pt x="10" y="0"/>
                    <a:pt x="10" y="0"/>
                    <a:pt x="10" y="0"/>
                  </a:cubicBezTo>
                  <a:cubicBezTo>
                    <a:pt x="10" y="17"/>
                    <a:pt x="10" y="17"/>
                    <a:pt x="10" y="17"/>
                  </a:cubicBezTo>
                  <a:cubicBezTo>
                    <a:pt x="9" y="17"/>
                    <a:pt x="9" y="17"/>
                    <a:pt x="9" y="17"/>
                  </a:cubicBezTo>
                  <a:cubicBezTo>
                    <a:pt x="8" y="17"/>
                    <a:pt x="6" y="17"/>
                    <a:pt x="5" y="18"/>
                  </a:cubicBezTo>
                  <a:cubicBezTo>
                    <a:pt x="2" y="19"/>
                    <a:pt x="0" y="22"/>
                    <a:pt x="0" y="25"/>
                  </a:cubicBezTo>
                  <a:cubicBezTo>
                    <a:pt x="0" y="26"/>
                    <a:pt x="1" y="26"/>
                    <a:pt x="2" y="27"/>
                  </a:cubicBezTo>
                  <a:cubicBezTo>
                    <a:pt x="17" y="42"/>
                    <a:pt x="17" y="42"/>
                    <a:pt x="17" y="42"/>
                  </a:cubicBezTo>
                  <a:cubicBezTo>
                    <a:pt x="16" y="42"/>
                    <a:pt x="15" y="43"/>
                    <a:pt x="15" y="43"/>
                  </a:cubicBezTo>
                  <a:cubicBezTo>
                    <a:pt x="10" y="45"/>
                    <a:pt x="5" y="50"/>
                    <a:pt x="6" y="54"/>
                  </a:cubicBezTo>
                  <a:cubicBezTo>
                    <a:pt x="6" y="55"/>
                    <a:pt x="7" y="56"/>
                    <a:pt x="8" y="57"/>
                  </a:cubicBezTo>
                  <a:cubicBezTo>
                    <a:pt x="8" y="57"/>
                    <a:pt x="8" y="57"/>
                    <a:pt x="8" y="57"/>
                  </a:cubicBezTo>
                  <a:cubicBezTo>
                    <a:pt x="39" y="88"/>
                    <a:pt x="39" y="88"/>
                    <a:pt x="39" y="88"/>
                  </a:cubicBezTo>
                  <a:cubicBezTo>
                    <a:pt x="67" y="85"/>
                    <a:pt x="88" y="63"/>
                    <a:pt x="91" y="35"/>
                  </a:cubicBezTo>
                  <a:cubicBezTo>
                    <a:pt x="60" y="4"/>
                    <a:pt x="60" y="4"/>
                    <a:pt x="60" y="4"/>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4" name="Freeform 238">
              <a:extLst>
                <a:ext uri="{FF2B5EF4-FFF2-40B4-BE49-F238E27FC236}">
                  <a16:creationId xmlns:a16="http://schemas.microsoft.com/office/drawing/2014/main" id="{FE2D3ABF-03CA-494C-BC2B-8F9023725F74}"/>
                </a:ext>
              </a:extLst>
            </p:cNvPr>
            <p:cNvSpPr>
              <a:spLocks/>
            </p:cNvSpPr>
            <p:nvPr/>
          </p:nvSpPr>
          <p:spPr bwMode="auto">
            <a:xfrm>
              <a:off x="10366171" y="1311862"/>
              <a:ext cx="157108" cy="154088"/>
            </a:xfrm>
            <a:custGeom>
              <a:avLst/>
              <a:gdLst>
                <a:gd name="T0" fmla="*/ 56 w 57"/>
                <a:gd name="T1" fmla="*/ 34 h 55"/>
                <a:gd name="T2" fmla="*/ 56 w 57"/>
                <a:gd name="T3" fmla="*/ 34 h 55"/>
                <a:gd name="T4" fmla="*/ 56 w 57"/>
                <a:gd name="T5" fmla="*/ 13 h 55"/>
                <a:gd name="T6" fmla="*/ 56 w 57"/>
                <a:gd name="T7" fmla="*/ 2 h 55"/>
                <a:gd name="T8" fmla="*/ 55 w 57"/>
                <a:gd name="T9" fmla="*/ 0 h 55"/>
                <a:gd name="T10" fmla="*/ 53 w 57"/>
                <a:gd name="T11" fmla="*/ 0 h 55"/>
                <a:gd name="T12" fmla="*/ 19 w 57"/>
                <a:gd name="T13" fmla="*/ 8 h 55"/>
                <a:gd name="T14" fmla="*/ 17 w 57"/>
                <a:gd name="T15" fmla="*/ 10 h 55"/>
                <a:gd name="T16" fmla="*/ 17 w 57"/>
                <a:gd name="T17" fmla="*/ 21 h 55"/>
                <a:gd name="T18" fmla="*/ 17 w 57"/>
                <a:gd name="T19" fmla="*/ 38 h 55"/>
                <a:gd name="T20" fmla="*/ 16 w 57"/>
                <a:gd name="T21" fmla="*/ 37 h 55"/>
                <a:gd name="T22" fmla="*/ 10 w 57"/>
                <a:gd name="T23" fmla="*/ 39 h 55"/>
                <a:gd name="T24" fmla="*/ 1 w 57"/>
                <a:gd name="T25" fmla="*/ 50 h 55"/>
                <a:gd name="T26" fmla="*/ 7 w 57"/>
                <a:gd name="T27" fmla="*/ 55 h 55"/>
                <a:gd name="T28" fmla="*/ 13 w 57"/>
                <a:gd name="T29" fmla="*/ 53 h 55"/>
                <a:gd name="T30" fmla="*/ 22 w 57"/>
                <a:gd name="T31" fmla="*/ 42 h 55"/>
                <a:gd name="T32" fmla="*/ 22 w 57"/>
                <a:gd name="T33" fmla="*/ 42 h 55"/>
                <a:gd name="T34" fmla="*/ 22 w 57"/>
                <a:gd name="T35" fmla="*/ 23 h 55"/>
                <a:gd name="T36" fmla="*/ 52 w 57"/>
                <a:gd name="T37" fmla="*/ 16 h 55"/>
                <a:gd name="T38" fmla="*/ 52 w 57"/>
                <a:gd name="T39" fmla="*/ 29 h 55"/>
                <a:gd name="T40" fmla="*/ 50 w 57"/>
                <a:gd name="T41" fmla="*/ 29 h 55"/>
                <a:gd name="T42" fmla="*/ 44 w 57"/>
                <a:gd name="T43" fmla="*/ 31 h 55"/>
                <a:gd name="T44" fmla="*/ 36 w 57"/>
                <a:gd name="T45" fmla="*/ 42 h 55"/>
                <a:gd name="T46" fmla="*/ 42 w 57"/>
                <a:gd name="T47" fmla="*/ 46 h 55"/>
                <a:gd name="T48" fmla="*/ 48 w 57"/>
                <a:gd name="T49" fmla="*/ 45 h 55"/>
                <a:gd name="T50" fmla="*/ 56 w 57"/>
                <a:gd name="T51" fmla="*/ 3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 h="55">
                  <a:moveTo>
                    <a:pt x="56" y="34"/>
                  </a:moveTo>
                  <a:cubicBezTo>
                    <a:pt x="56" y="34"/>
                    <a:pt x="56" y="34"/>
                    <a:pt x="56" y="34"/>
                  </a:cubicBezTo>
                  <a:cubicBezTo>
                    <a:pt x="56" y="13"/>
                    <a:pt x="56" y="13"/>
                    <a:pt x="56" y="13"/>
                  </a:cubicBezTo>
                  <a:cubicBezTo>
                    <a:pt x="56" y="2"/>
                    <a:pt x="56" y="2"/>
                    <a:pt x="56" y="2"/>
                  </a:cubicBezTo>
                  <a:cubicBezTo>
                    <a:pt x="56" y="1"/>
                    <a:pt x="56" y="1"/>
                    <a:pt x="55" y="0"/>
                  </a:cubicBezTo>
                  <a:cubicBezTo>
                    <a:pt x="55" y="0"/>
                    <a:pt x="54" y="0"/>
                    <a:pt x="53" y="0"/>
                  </a:cubicBezTo>
                  <a:cubicBezTo>
                    <a:pt x="19" y="8"/>
                    <a:pt x="19" y="8"/>
                    <a:pt x="19" y="8"/>
                  </a:cubicBezTo>
                  <a:cubicBezTo>
                    <a:pt x="18" y="8"/>
                    <a:pt x="17" y="9"/>
                    <a:pt x="17" y="10"/>
                  </a:cubicBezTo>
                  <a:cubicBezTo>
                    <a:pt x="17" y="21"/>
                    <a:pt x="17" y="21"/>
                    <a:pt x="17" y="21"/>
                  </a:cubicBezTo>
                  <a:cubicBezTo>
                    <a:pt x="17" y="38"/>
                    <a:pt x="17" y="38"/>
                    <a:pt x="17" y="38"/>
                  </a:cubicBezTo>
                  <a:cubicBezTo>
                    <a:pt x="17" y="38"/>
                    <a:pt x="16" y="37"/>
                    <a:pt x="16" y="37"/>
                  </a:cubicBezTo>
                  <a:cubicBezTo>
                    <a:pt x="14" y="37"/>
                    <a:pt x="12" y="38"/>
                    <a:pt x="10" y="39"/>
                  </a:cubicBezTo>
                  <a:cubicBezTo>
                    <a:pt x="5" y="41"/>
                    <a:pt x="0" y="46"/>
                    <a:pt x="1" y="50"/>
                  </a:cubicBezTo>
                  <a:cubicBezTo>
                    <a:pt x="2" y="53"/>
                    <a:pt x="4" y="55"/>
                    <a:pt x="7" y="55"/>
                  </a:cubicBezTo>
                  <a:cubicBezTo>
                    <a:pt x="9" y="55"/>
                    <a:pt x="11" y="54"/>
                    <a:pt x="13" y="53"/>
                  </a:cubicBezTo>
                  <a:cubicBezTo>
                    <a:pt x="18" y="51"/>
                    <a:pt x="22" y="46"/>
                    <a:pt x="22" y="42"/>
                  </a:cubicBezTo>
                  <a:cubicBezTo>
                    <a:pt x="22" y="42"/>
                    <a:pt x="22" y="42"/>
                    <a:pt x="22" y="42"/>
                  </a:cubicBezTo>
                  <a:cubicBezTo>
                    <a:pt x="22" y="23"/>
                    <a:pt x="22" y="23"/>
                    <a:pt x="22" y="23"/>
                  </a:cubicBezTo>
                  <a:cubicBezTo>
                    <a:pt x="52" y="16"/>
                    <a:pt x="52" y="16"/>
                    <a:pt x="52" y="16"/>
                  </a:cubicBezTo>
                  <a:cubicBezTo>
                    <a:pt x="52" y="29"/>
                    <a:pt x="52" y="29"/>
                    <a:pt x="52" y="29"/>
                  </a:cubicBezTo>
                  <a:cubicBezTo>
                    <a:pt x="51" y="29"/>
                    <a:pt x="51" y="29"/>
                    <a:pt x="50" y="29"/>
                  </a:cubicBezTo>
                  <a:cubicBezTo>
                    <a:pt x="48" y="29"/>
                    <a:pt x="46" y="30"/>
                    <a:pt x="44" y="31"/>
                  </a:cubicBezTo>
                  <a:cubicBezTo>
                    <a:pt x="39" y="33"/>
                    <a:pt x="35" y="37"/>
                    <a:pt x="36" y="42"/>
                  </a:cubicBezTo>
                  <a:cubicBezTo>
                    <a:pt x="36" y="45"/>
                    <a:pt x="38" y="46"/>
                    <a:pt x="42" y="46"/>
                  </a:cubicBezTo>
                  <a:cubicBezTo>
                    <a:pt x="44" y="46"/>
                    <a:pt x="46" y="46"/>
                    <a:pt x="48" y="45"/>
                  </a:cubicBezTo>
                  <a:cubicBezTo>
                    <a:pt x="52" y="43"/>
                    <a:pt x="57" y="38"/>
                    <a:pt x="56"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5" name="Freeform 239">
              <a:extLst>
                <a:ext uri="{FF2B5EF4-FFF2-40B4-BE49-F238E27FC236}">
                  <a16:creationId xmlns:a16="http://schemas.microsoft.com/office/drawing/2014/main" id="{C2B35F49-4487-4577-9805-B7433A4CD7B5}"/>
                </a:ext>
              </a:extLst>
            </p:cNvPr>
            <p:cNvSpPr>
              <a:spLocks/>
            </p:cNvSpPr>
            <p:nvPr/>
          </p:nvSpPr>
          <p:spPr bwMode="auto">
            <a:xfrm>
              <a:off x="10354086" y="1351138"/>
              <a:ext cx="30213" cy="21150"/>
            </a:xfrm>
            <a:custGeom>
              <a:avLst/>
              <a:gdLst>
                <a:gd name="T0" fmla="*/ 10 w 11"/>
                <a:gd name="T1" fmla="*/ 2 h 8"/>
                <a:gd name="T2" fmla="*/ 6 w 11"/>
                <a:gd name="T3" fmla="*/ 7 h 8"/>
                <a:gd name="T4" fmla="*/ 0 w 11"/>
                <a:gd name="T5" fmla="*/ 6 h 8"/>
                <a:gd name="T6" fmla="*/ 5 w 11"/>
                <a:gd name="T7" fmla="*/ 1 h 8"/>
                <a:gd name="T8" fmla="*/ 10 w 11"/>
                <a:gd name="T9" fmla="*/ 2 h 8"/>
              </a:gdLst>
              <a:ahLst/>
              <a:cxnLst>
                <a:cxn ang="0">
                  <a:pos x="T0" y="T1"/>
                </a:cxn>
                <a:cxn ang="0">
                  <a:pos x="T2" y="T3"/>
                </a:cxn>
                <a:cxn ang="0">
                  <a:pos x="T4" y="T5"/>
                </a:cxn>
                <a:cxn ang="0">
                  <a:pos x="T6" y="T7"/>
                </a:cxn>
                <a:cxn ang="0">
                  <a:pos x="T8" y="T9"/>
                </a:cxn>
              </a:cxnLst>
              <a:rect l="0" t="0" r="r" b="b"/>
              <a:pathLst>
                <a:path w="11" h="8">
                  <a:moveTo>
                    <a:pt x="10" y="2"/>
                  </a:moveTo>
                  <a:cubicBezTo>
                    <a:pt x="11" y="3"/>
                    <a:pt x="9" y="6"/>
                    <a:pt x="6" y="7"/>
                  </a:cubicBezTo>
                  <a:cubicBezTo>
                    <a:pt x="3" y="8"/>
                    <a:pt x="1" y="8"/>
                    <a:pt x="0" y="6"/>
                  </a:cubicBezTo>
                  <a:cubicBezTo>
                    <a:pt x="0" y="5"/>
                    <a:pt x="2" y="2"/>
                    <a:pt x="5" y="1"/>
                  </a:cubicBezTo>
                  <a:cubicBezTo>
                    <a:pt x="7" y="0"/>
                    <a:pt x="10" y="0"/>
                    <a:pt x="10" y="2"/>
                  </a:cubicBez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6" name="Freeform 240">
              <a:extLst>
                <a:ext uri="{FF2B5EF4-FFF2-40B4-BE49-F238E27FC236}">
                  <a16:creationId xmlns:a16="http://schemas.microsoft.com/office/drawing/2014/main" id="{83E1B3DC-B914-42F9-BA00-F564E00C7083}"/>
                </a:ext>
              </a:extLst>
            </p:cNvPr>
            <p:cNvSpPr>
              <a:spLocks/>
            </p:cNvSpPr>
            <p:nvPr/>
          </p:nvSpPr>
          <p:spPr bwMode="auto">
            <a:xfrm>
              <a:off x="10351065" y="1348117"/>
              <a:ext cx="36256" cy="27193"/>
            </a:xfrm>
            <a:custGeom>
              <a:avLst/>
              <a:gdLst>
                <a:gd name="T0" fmla="*/ 4 w 13"/>
                <a:gd name="T1" fmla="*/ 10 h 10"/>
                <a:gd name="T2" fmla="*/ 0 w 13"/>
                <a:gd name="T3" fmla="*/ 8 h 10"/>
                <a:gd name="T4" fmla="*/ 5 w 13"/>
                <a:gd name="T5" fmla="*/ 1 h 10"/>
                <a:gd name="T6" fmla="*/ 9 w 13"/>
                <a:gd name="T7" fmla="*/ 0 h 10"/>
                <a:gd name="T8" fmla="*/ 13 w 13"/>
                <a:gd name="T9" fmla="*/ 3 h 10"/>
                <a:gd name="T10" fmla="*/ 8 w 13"/>
                <a:gd name="T11" fmla="*/ 9 h 10"/>
                <a:gd name="T12" fmla="*/ 4 w 13"/>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3" h="10">
                  <a:moveTo>
                    <a:pt x="4" y="10"/>
                  </a:moveTo>
                  <a:cubicBezTo>
                    <a:pt x="2" y="10"/>
                    <a:pt x="0" y="9"/>
                    <a:pt x="0" y="8"/>
                  </a:cubicBezTo>
                  <a:cubicBezTo>
                    <a:pt x="0" y="5"/>
                    <a:pt x="2" y="2"/>
                    <a:pt x="5" y="1"/>
                  </a:cubicBezTo>
                  <a:cubicBezTo>
                    <a:pt x="6" y="0"/>
                    <a:pt x="8" y="0"/>
                    <a:pt x="9" y="0"/>
                  </a:cubicBezTo>
                  <a:cubicBezTo>
                    <a:pt x="11" y="0"/>
                    <a:pt x="12" y="1"/>
                    <a:pt x="13" y="3"/>
                  </a:cubicBezTo>
                  <a:cubicBezTo>
                    <a:pt x="13" y="5"/>
                    <a:pt x="10" y="8"/>
                    <a:pt x="8" y="9"/>
                  </a:cubicBezTo>
                  <a:cubicBezTo>
                    <a:pt x="6" y="10"/>
                    <a:pt x="5" y="10"/>
                    <a:pt x="4"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7" name="Rectangle 241">
              <a:extLst>
                <a:ext uri="{FF2B5EF4-FFF2-40B4-BE49-F238E27FC236}">
                  <a16:creationId xmlns:a16="http://schemas.microsoft.com/office/drawing/2014/main" id="{CC5A1C9E-C2A5-4096-835A-33098F287100}"/>
                </a:ext>
              </a:extLst>
            </p:cNvPr>
            <p:cNvSpPr>
              <a:spLocks noChangeArrowheads="1"/>
            </p:cNvSpPr>
            <p:nvPr/>
          </p:nvSpPr>
          <p:spPr bwMode="auto">
            <a:xfrm>
              <a:off x="10381278" y="1302797"/>
              <a:ext cx="6043" cy="543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8" name="Oval 242">
              <a:extLst>
                <a:ext uri="{FF2B5EF4-FFF2-40B4-BE49-F238E27FC236}">
                  <a16:creationId xmlns:a16="http://schemas.microsoft.com/office/drawing/2014/main" id="{04B0353E-2C5F-4A3C-9533-30056672282C}"/>
                </a:ext>
              </a:extLst>
            </p:cNvPr>
            <p:cNvSpPr>
              <a:spLocks noChangeArrowheads="1"/>
            </p:cNvSpPr>
            <p:nvPr/>
          </p:nvSpPr>
          <p:spPr bwMode="auto">
            <a:xfrm>
              <a:off x="11405502" y="1375308"/>
              <a:ext cx="184301" cy="1812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9" name="Freeform 243">
              <a:extLst>
                <a:ext uri="{FF2B5EF4-FFF2-40B4-BE49-F238E27FC236}">
                  <a16:creationId xmlns:a16="http://schemas.microsoft.com/office/drawing/2014/main" id="{164733EA-76F6-4249-BDF4-563593F0269B}"/>
                </a:ext>
              </a:extLst>
            </p:cNvPr>
            <p:cNvSpPr>
              <a:spLocks noEditPoints="1"/>
            </p:cNvSpPr>
            <p:nvPr/>
          </p:nvSpPr>
          <p:spPr bwMode="auto">
            <a:xfrm>
              <a:off x="11396439" y="1369266"/>
              <a:ext cx="196386" cy="196386"/>
            </a:xfrm>
            <a:custGeom>
              <a:avLst/>
              <a:gdLst>
                <a:gd name="T0" fmla="*/ 36 w 71"/>
                <a:gd name="T1" fmla="*/ 71 h 71"/>
                <a:gd name="T2" fmla="*/ 0 w 71"/>
                <a:gd name="T3" fmla="*/ 36 h 71"/>
                <a:gd name="T4" fmla="*/ 36 w 71"/>
                <a:gd name="T5" fmla="*/ 0 h 71"/>
                <a:gd name="T6" fmla="*/ 71 w 71"/>
                <a:gd name="T7" fmla="*/ 36 h 71"/>
                <a:gd name="T8" fmla="*/ 36 w 71"/>
                <a:gd name="T9" fmla="*/ 71 h 71"/>
                <a:gd name="T10" fmla="*/ 36 w 71"/>
                <a:gd name="T11" fmla="*/ 5 h 71"/>
                <a:gd name="T12" fmla="*/ 6 w 71"/>
                <a:gd name="T13" fmla="*/ 36 h 71"/>
                <a:gd name="T14" fmla="*/ 36 w 71"/>
                <a:gd name="T15" fmla="*/ 66 h 71"/>
                <a:gd name="T16" fmla="*/ 66 w 71"/>
                <a:gd name="T17" fmla="*/ 36 h 71"/>
                <a:gd name="T18" fmla="*/ 36 w 71"/>
                <a:gd name="T19" fmla="*/ 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71">
                  <a:moveTo>
                    <a:pt x="36" y="71"/>
                  </a:moveTo>
                  <a:cubicBezTo>
                    <a:pt x="16" y="71"/>
                    <a:pt x="0" y="55"/>
                    <a:pt x="0" y="36"/>
                  </a:cubicBezTo>
                  <a:cubicBezTo>
                    <a:pt x="0" y="16"/>
                    <a:pt x="16" y="0"/>
                    <a:pt x="36" y="0"/>
                  </a:cubicBezTo>
                  <a:cubicBezTo>
                    <a:pt x="56" y="0"/>
                    <a:pt x="71" y="16"/>
                    <a:pt x="71" y="36"/>
                  </a:cubicBezTo>
                  <a:cubicBezTo>
                    <a:pt x="71" y="55"/>
                    <a:pt x="56" y="71"/>
                    <a:pt x="36" y="71"/>
                  </a:cubicBezTo>
                  <a:close/>
                  <a:moveTo>
                    <a:pt x="36" y="5"/>
                  </a:moveTo>
                  <a:cubicBezTo>
                    <a:pt x="19" y="5"/>
                    <a:pt x="6" y="19"/>
                    <a:pt x="6" y="36"/>
                  </a:cubicBezTo>
                  <a:cubicBezTo>
                    <a:pt x="6" y="52"/>
                    <a:pt x="19" y="66"/>
                    <a:pt x="36" y="66"/>
                  </a:cubicBezTo>
                  <a:cubicBezTo>
                    <a:pt x="53" y="66"/>
                    <a:pt x="66" y="52"/>
                    <a:pt x="66" y="36"/>
                  </a:cubicBezTo>
                  <a:cubicBezTo>
                    <a:pt x="66" y="19"/>
                    <a:pt x="53" y="5"/>
                    <a:pt x="36"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0" name="Freeform 244">
              <a:extLst>
                <a:ext uri="{FF2B5EF4-FFF2-40B4-BE49-F238E27FC236}">
                  <a16:creationId xmlns:a16="http://schemas.microsoft.com/office/drawing/2014/main" id="{5EC0F908-EC35-474F-892E-A847750BC758}"/>
                </a:ext>
              </a:extLst>
            </p:cNvPr>
            <p:cNvSpPr>
              <a:spLocks noEditPoints="1"/>
            </p:cNvSpPr>
            <p:nvPr/>
          </p:nvSpPr>
          <p:spPr bwMode="auto">
            <a:xfrm>
              <a:off x="11432695" y="1405521"/>
              <a:ext cx="126895" cy="123875"/>
            </a:xfrm>
            <a:custGeom>
              <a:avLst/>
              <a:gdLst>
                <a:gd name="T0" fmla="*/ 23 w 46"/>
                <a:gd name="T1" fmla="*/ 45 h 45"/>
                <a:gd name="T2" fmla="*/ 0 w 46"/>
                <a:gd name="T3" fmla="*/ 23 h 45"/>
                <a:gd name="T4" fmla="*/ 23 w 46"/>
                <a:gd name="T5" fmla="*/ 0 h 45"/>
                <a:gd name="T6" fmla="*/ 46 w 46"/>
                <a:gd name="T7" fmla="*/ 23 h 45"/>
                <a:gd name="T8" fmla="*/ 23 w 46"/>
                <a:gd name="T9" fmla="*/ 45 h 45"/>
                <a:gd name="T10" fmla="*/ 23 w 46"/>
                <a:gd name="T11" fmla="*/ 3 h 45"/>
                <a:gd name="T12" fmla="*/ 4 w 46"/>
                <a:gd name="T13" fmla="*/ 23 h 45"/>
                <a:gd name="T14" fmla="*/ 23 w 46"/>
                <a:gd name="T15" fmla="*/ 42 h 45"/>
                <a:gd name="T16" fmla="*/ 42 w 46"/>
                <a:gd name="T17" fmla="*/ 23 h 45"/>
                <a:gd name="T18" fmla="*/ 23 w 46"/>
                <a:gd name="T19"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5">
                  <a:moveTo>
                    <a:pt x="23" y="45"/>
                  </a:moveTo>
                  <a:cubicBezTo>
                    <a:pt x="10" y="45"/>
                    <a:pt x="0" y="35"/>
                    <a:pt x="0" y="23"/>
                  </a:cubicBezTo>
                  <a:cubicBezTo>
                    <a:pt x="0" y="10"/>
                    <a:pt x="10" y="0"/>
                    <a:pt x="23" y="0"/>
                  </a:cubicBezTo>
                  <a:cubicBezTo>
                    <a:pt x="35" y="0"/>
                    <a:pt x="46" y="10"/>
                    <a:pt x="46" y="23"/>
                  </a:cubicBezTo>
                  <a:cubicBezTo>
                    <a:pt x="46" y="35"/>
                    <a:pt x="35" y="45"/>
                    <a:pt x="23" y="45"/>
                  </a:cubicBezTo>
                  <a:close/>
                  <a:moveTo>
                    <a:pt x="23" y="3"/>
                  </a:moveTo>
                  <a:cubicBezTo>
                    <a:pt x="12" y="3"/>
                    <a:pt x="4" y="12"/>
                    <a:pt x="4" y="23"/>
                  </a:cubicBezTo>
                  <a:cubicBezTo>
                    <a:pt x="4" y="33"/>
                    <a:pt x="12" y="42"/>
                    <a:pt x="23" y="42"/>
                  </a:cubicBezTo>
                  <a:cubicBezTo>
                    <a:pt x="34" y="42"/>
                    <a:pt x="42" y="33"/>
                    <a:pt x="42" y="23"/>
                  </a:cubicBezTo>
                  <a:cubicBezTo>
                    <a:pt x="42" y="12"/>
                    <a:pt x="34" y="3"/>
                    <a:pt x="23" y="3"/>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1" name="Freeform 245">
              <a:extLst>
                <a:ext uri="{FF2B5EF4-FFF2-40B4-BE49-F238E27FC236}">
                  <a16:creationId xmlns:a16="http://schemas.microsoft.com/office/drawing/2014/main" id="{0AC07D2F-D6B3-48E9-8547-EC54F5C299D0}"/>
                </a:ext>
              </a:extLst>
            </p:cNvPr>
            <p:cNvSpPr>
              <a:spLocks/>
            </p:cNvSpPr>
            <p:nvPr/>
          </p:nvSpPr>
          <p:spPr bwMode="auto">
            <a:xfrm>
              <a:off x="11414567" y="1450842"/>
              <a:ext cx="274940" cy="347452"/>
            </a:xfrm>
            <a:custGeom>
              <a:avLst/>
              <a:gdLst>
                <a:gd name="T0" fmla="*/ 91 w 99"/>
                <a:gd name="T1" fmla="*/ 41 h 125"/>
                <a:gd name="T2" fmla="*/ 83 w 99"/>
                <a:gd name="T3" fmla="*/ 47 h 125"/>
                <a:gd name="T4" fmla="*/ 79 w 99"/>
                <a:gd name="T5" fmla="*/ 47 h 125"/>
                <a:gd name="T6" fmla="*/ 79 w 99"/>
                <a:gd name="T7" fmla="*/ 41 h 125"/>
                <a:gd name="T8" fmla="*/ 71 w 99"/>
                <a:gd name="T9" fmla="*/ 33 h 125"/>
                <a:gd name="T10" fmla="*/ 62 w 99"/>
                <a:gd name="T11" fmla="*/ 41 h 125"/>
                <a:gd name="T12" fmla="*/ 62 w 99"/>
                <a:gd name="T13" fmla="*/ 47 h 125"/>
                <a:gd name="T14" fmla="*/ 58 w 99"/>
                <a:gd name="T15" fmla="*/ 47 h 125"/>
                <a:gd name="T16" fmla="*/ 58 w 99"/>
                <a:gd name="T17" fmla="*/ 34 h 125"/>
                <a:gd name="T18" fmla="*/ 50 w 99"/>
                <a:gd name="T19" fmla="*/ 25 h 125"/>
                <a:gd name="T20" fmla="*/ 42 w 99"/>
                <a:gd name="T21" fmla="*/ 34 h 125"/>
                <a:gd name="T22" fmla="*/ 42 w 99"/>
                <a:gd name="T23" fmla="*/ 47 h 125"/>
                <a:gd name="T24" fmla="*/ 38 w 99"/>
                <a:gd name="T25" fmla="*/ 47 h 125"/>
                <a:gd name="T26" fmla="*/ 38 w 99"/>
                <a:gd name="T27" fmla="*/ 8 h 125"/>
                <a:gd name="T28" fmla="*/ 29 w 99"/>
                <a:gd name="T29" fmla="*/ 0 h 125"/>
                <a:gd name="T30" fmla="*/ 21 w 99"/>
                <a:gd name="T31" fmla="*/ 8 h 125"/>
                <a:gd name="T32" fmla="*/ 21 w 99"/>
                <a:gd name="T33" fmla="*/ 67 h 125"/>
                <a:gd name="T34" fmla="*/ 21 w 99"/>
                <a:gd name="T35" fmla="*/ 68 h 125"/>
                <a:gd name="T36" fmla="*/ 21 w 99"/>
                <a:gd name="T37" fmla="*/ 89 h 125"/>
                <a:gd name="T38" fmla="*/ 17 w 99"/>
                <a:gd name="T39" fmla="*/ 85 h 125"/>
                <a:gd name="T40" fmla="*/ 17 w 99"/>
                <a:gd name="T41" fmla="*/ 69 h 125"/>
                <a:gd name="T42" fmla="*/ 5 w 99"/>
                <a:gd name="T43" fmla="*/ 56 h 125"/>
                <a:gd name="T44" fmla="*/ 1 w 99"/>
                <a:gd name="T45" fmla="*/ 56 h 125"/>
                <a:gd name="T46" fmla="*/ 0 w 99"/>
                <a:gd name="T47" fmla="*/ 56 h 125"/>
                <a:gd name="T48" fmla="*/ 0 w 99"/>
                <a:gd name="T49" fmla="*/ 72 h 125"/>
                <a:gd name="T50" fmla="*/ 0 w 99"/>
                <a:gd name="T51" fmla="*/ 72 h 125"/>
                <a:gd name="T52" fmla="*/ 0 w 99"/>
                <a:gd name="T53" fmla="*/ 92 h 125"/>
                <a:gd name="T54" fmla="*/ 28 w 99"/>
                <a:gd name="T55" fmla="*/ 119 h 125"/>
                <a:gd name="T56" fmla="*/ 43 w 99"/>
                <a:gd name="T57" fmla="*/ 125 h 125"/>
                <a:gd name="T58" fmla="*/ 78 w 99"/>
                <a:gd name="T59" fmla="*/ 125 h 125"/>
                <a:gd name="T60" fmla="*/ 99 w 99"/>
                <a:gd name="T61" fmla="*/ 103 h 125"/>
                <a:gd name="T62" fmla="*/ 99 w 99"/>
                <a:gd name="T63" fmla="*/ 89 h 125"/>
                <a:gd name="T64" fmla="*/ 99 w 99"/>
                <a:gd name="T65" fmla="*/ 68 h 125"/>
                <a:gd name="T66" fmla="*/ 99 w 99"/>
                <a:gd name="T67" fmla="*/ 50 h 125"/>
                <a:gd name="T68" fmla="*/ 91 w 99"/>
                <a:gd name="T69" fmla="*/ 4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9" h="125">
                  <a:moveTo>
                    <a:pt x="91" y="41"/>
                  </a:moveTo>
                  <a:cubicBezTo>
                    <a:pt x="87" y="41"/>
                    <a:pt x="84" y="44"/>
                    <a:pt x="83" y="47"/>
                  </a:cubicBezTo>
                  <a:cubicBezTo>
                    <a:pt x="82" y="47"/>
                    <a:pt x="80" y="47"/>
                    <a:pt x="79" y="47"/>
                  </a:cubicBezTo>
                  <a:cubicBezTo>
                    <a:pt x="79" y="41"/>
                    <a:pt x="79" y="41"/>
                    <a:pt x="79" y="41"/>
                  </a:cubicBezTo>
                  <a:cubicBezTo>
                    <a:pt x="79" y="36"/>
                    <a:pt x="75" y="33"/>
                    <a:pt x="71" y="33"/>
                  </a:cubicBezTo>
                  <a:cubicBezTo>
                    <a:pt x="66" y="33"/>
                    <a:pt x="62" y="36"/>
                    <a:pt x="62" y="41"/>
                  </a:cubicBezTo>
                  <a:cubicBezTo>
                    <a:pt x="62" y="47"/>
                    <a:pt x="62" y="47"/>
                    <a:pt x="62" y="47"/>
                  </a:cubicBezTo>
                  <a:cubicBezTo>
                    <a:pt x="58" y="47"/>
                    <a:pt x="58" y="47"/>
                    <a:pt x="58" y="47"/>
                  </a:cubicBezTo>
                  <a:cubicBezTo>
                    <a:pt x="58" y="34"/>
                    <a:pt x="58" y="34"/>
                    <a:pt x="58" y="34"/>
                  </a:cubicBezTo>
                  <a:cubicBezTo>
                    <a:pt x="58" y="29"/>
                    <a:pt x="55" y="25"/>
                    <a:pt x="50" y="25"/>
                  </a:cubicBezTo>
                  <a:cubicBezTo>
                    <a:pt x="45" y="25"/>
                    <a:pt x="42" y="29"/>
                    <a:pt x="42" y="34"/>
                  </a:cubicBezTo>
                  <a:cubicBezTo>
                    <a:pt x="42" y="47"/>
                    <a:pt x="42" y="47"/>
                    <a:pt x="42" y="47"/>
                  </a:cubicBezTo>
                  <a:cubicBezTo>
                    <a:pt x="40" y="47"/>
                    <a:pt x="39" y="47"/>
                    <a:pt x="38" y="47"/>
                  </a:cubicBezTo>
                  <a:cubicBezTo>
                    <a:pt x="38" y="8"/>
                    <a:pt x="38" y="8"/>
                    <a:pt x="38" y="8"/>
                  </a:cubicBezTo>
                  <a:cubicBezTo>
                    <a:pt x="38" y="3"/>
                    <a:pt x="34" y="0"/>
                    <a:pt x="29" y="0"/>
                  </a:cubicBezTo>
                  <a:cubicBezTo>
                    <a:pt x="25" y="0"/>
                    <a:pt x="21" y="3"/>
                    <a:pt x="21" y="8"/>
                  </a:cubicBezTo>
                  <a:cubicBezTo>
                    <a:pt x="21" y="67"/>
                    <a:pt x="21" y="67"/>
                    <a:pt x="21" y="67"/>
                  </a:cubicBezTo>
                  <a:cubicBezTo>
                    <a:pt x="21" y="68"/>
                    <a:pt x="21" y="68"/>
                    <a:pt x="21" y="68"/>
                  </a:cubicBezTo>
                  <a:cubicBezTo>
                    <a:pt x="21" y="89"/>
                    <a:pt x="21" y="89"/>
                    <a:pt x="21" y="89"/>
                  </a:cubicBezTo>
                  <a:cubicBezTo>
                    <a:pt x="17" y="85"/>
                    <a:pt x="17" y="85"/>
                    <a:pt x="17" y="85"/>
                  </a:cubicBezTo>
                  <a:cubicBezTo>
                    <a:pt x="17" y="69"/>
                    <a:pt x="17" y="69"/>
                    <a:pt x="17" y="69"/>
                  </a:cubicBezTo>
                  <a:cubicBezTo>
                    <a:pt x="17" y="62"/>
                    <a:pt x="12" y="56"/>
                    <a:pt x="5" y="56"/>
                  </a:cubicBezTo>
                  <a:cubicBezTo>
                    <a:pt x="1" y="56"/>
                    <a:pt x="1" y="56"/>
                    <a:pt x="1" y="56"/>
                  </a:cubicBezTo>
                  <a:cubicBezTo>
                    <a:pt x="0" y="56"/>
                    <a:pt x="0" y="56"/>
                    <a:pt x="0" y="56"/>
                  </a:cubicBezTo>
                  <a:cubicBezTo>
                    <a:pt x="0" y="72"/>
                    <a:pt x="0" y="72"/>
                    <a:pt x="0" y="72"/>
                  </a:cubicBezTo>
                  <a:cubicBezTo>
                    <a:pt x="0" y="72"/>
                    <a:pt x="0" y="72"/>
                    <a:pt x="0" y="72"/>
                  </a:cubicBezTo>
                  <a:cubicBezTo>
                    <a:pt x="0" y="92"/>
                    <a:pt x="0" y="92"/>
                    <a:pt x="0" y="92"/>
                  </a:cubicBezTo>
                  <a:cubicBezTo>
                    <a:pt x="28" y="119"/>
                    <a:pt x="28" y="119"/>
                    <a:pt x="28" y="119"/>
                  </a:cubicBezTo>
                  <a:cubicBezTo>
                    <a:pt x="32" y="123"/>
                    <a:pt x="37" y="125"/>
                    <a:pt x="43" y="125"/>
                  </a:cubicBezTo>
                  <a:cubicBezTo>
                    <a:pt x="78" y="125"/>
                    <a:pt x="78" y="125"/>
                    <a:pt x="78" y="125"/>
                  </a:cubicBezTo>
                  <a:cubicBezTo>
                    <a:pt x="89" y="125"/>
                    <a:pt x="99" y="115"/>
                    <a:pt x="99" y="103"/>
                  </a:cubicBezTo>
                  <a:cubicBezTo>
                    <a:pt x="99" y="89"/>
                    <a:pt x="99" y="89"/>
                    <a:pt x="99" y="89"/>
                  </a:cubicBezTo>
                  <a:cubicBezTo>
                    <a:pt x="99" y="68"/>
                    <a:pt x="99" y="68"/>
                    <a:pt x="99" y="68"/>
                  </a:cubicBezTo>
                  <a:cubicBezTo>
                    <a:pt x="99" y="50"/>
                    <a:pt x="99" y="50"/>
                    <a:pt x="99" y="50"/>
                  </a:cubicBezTo>
                  <a:cubicBezTo>
                    <a:pt x="99" y="45"/>
                    <a:pt x="95" y="41"/>
                    <a:pt x="91" y="41"/>
                  </a:cubicBezTo>
                  <a:close/>
                </a:path>
              </a:pathLst>
            </a:custGeom>
            <a:solidFill>
              <a:srgbClr val="72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2" name="Freeform 246">
              <a:extLst>
                <a:ext uri="{FF2B5EF4-FFF2-40B4-BE49-F238E27FC236}">
                  <a16:creationId xmlns:a16="http://schemas.microsoft.com/office/drawing/2014/main" id="{D7B15A53-0F2B-498F-A3EE-F1D4A902F78C}"/>
                </a:ext>
              </a:extLst>
            </p:cNvPr>
            <p:cNvSpPr>
              <a:spLocks/>
            </p:cNvSpPr>
            <p:nvPr/>
          </p:nvSpPr>
          <p:spPr bwMode="auto">
            <a:xfrm>
              <a:off x="11471971" y="1450842"/>
              <a:ext cx="30213" cy="262855"/>
            </a:xfrm>
            <a:custGeom>
              <a:avLst/>
              <a:gdLst>
                <a:gd name="T0" fmla="*/ 6 w 11"/>
                <a:gd name="T1" fmla="*/ 95 h 95"/>
                <a:gd name="T2" fmla="*/ 6 w 11"/>
                <a:gd name="T3" fmla="*/ 68 h 95"/>
                <a:gd name="T4" fmla="*/ 6 w 11"/>
                <a:gd name="T5" fmla="*/ 67 h 95"/>
                <a:gd name="T6" fmla="*/ 6 w 11"/>
                <a:gd name="T7" fmla="*/ 8 h 95"/>
                <a:gd name="T8" fmla="*/ 11 w 11"/>
                <a:gd name="T9" fmla="*/ 0 h 95"/>
                <a:gd name="T10" fmla="*/ 8 w 11"/>
                <a:gd name="T11" fmla="*/ 0 h 95"/>
                <a:gd name="T12" fmla="*/ 0 w 11"/>
                <a:gd name="T13" fmla="*/ 8 h 95"/>
                <a:gd name="T14" fmla="*/ 0 w 11"/>
                <a:gd name="T15" fmla="*/ 67 h 95"/>
                <a:gd name="T16" fmla="*/ 0 w 11"/>
                <a:gd name="T17" fmla="*/ 68 h 95"/>
                <a:gd name="T18" fmla="*/ 0 w 11"/>
                <a:gd name="T19" fmla="*/ 89 h 95"/>
                <a:gd name="T20" fmla="*/ 6 w 11"/>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95">
                  <a:moveTo>
                    <a:pt x="6" y="95"/>
                  </a:moveTo>
                  <a:cubicBezTo>
                    <a:pt x="6" y="68"/>
                    <a:pt x="6" y="68"/>
                    <a:pt x="6" y="68"/>
                  </a:cubicBezTo>
                  <a:cubicBezTo>
                    <a:pt x="6" y="67"/>
                    <a:pt x="6" y="67"/>
                    <a:pt x="6" y="67"/>
                  </a:cubicBezTo>
                  <a:cubicBezTo>
                    <a:pt x="6" y="8"/>
                    <a:pt x="6" y="8"/>
                    <a:pt x="6" y="8"/>
                  </a:cubicBezTo>
                  <a:cubicBezTo>
                    <a:pt x="6" y="4"/>
                    <a:pt x="8" y="1"/>
                    <a:pt x="11" y="0"/>
                  </a:cubicBezTo>
                  <a:cubicBezTo>
                    <a:pt x="10" y="0"/>
                    <a:pt x="9" y="0"/>
                    <a:pt x="8" y="0"/>
                  </a:cubicBezTo>
                  <a:cubicBezTo>
                    <a:pt x="4" y="0"/>
                    <a:pt x="0" y="3"/>
                    <a:pt x="0" y="8"/>
                  </a:cubicBezTo>
                  <a:cubicBezTo>
                    <a:pt x="0" y="67"/>
                    <a:pt x="0" y="67"/>
                    <a:pt x="0" y="67"/>
                  </a:cubicBezTo>
                  <a:cubicBezTo>
                    <a:pt x="0" y="68"/>
                    <a:pt x="0" y="68"/>
                    <a:pt x="0" y="68"/>
                  </a:cubicBezTo>
                  <a:cubicBezTo>
                    <a:pt x="0" y="89"/>
                    <a:pt x="0" y="89"/>
                    <a:pt x="0" y="89"/>
                  </a:cubicBezTo>
                  <a:lnTo>
                    <a:pt x="6" y="95"/>
                  </a:lnTo>
                  <a:close/>
                </a:path>
              </a:pathLst>
            </a:custGeom>
            <a:solidFill>
              <a:srgbClr val="5F9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3" name="Freeform 247">
              <a:extLst>
                <a:ext uri="{FF2B5EF4-FFF2-40B4-BE49-F238E27FC236}">
                  <a16:creationId xmlns:a16="http://schemas.microsoft.com/office/drawing/2014/main" id="{CE46F202-FEDA-42EB-89B3-5F9C4C6B37A3}"/>
                </a:ext>
              </a:extLst>
            </p:cNvPr>
            <p:cNvSpPr>
              <a:spLocks/>
            </p:cNvSpPr>
            <p:nvPr/>
          </p:nvSpPr>
          <p:spPr bwMode="auto">
            <a:xfrm>
              <a:off x="11641164" y="891899"/>
              <a:ext cx="157108" cy="120852"/>
            </a:xfrm>
            <a:custGeom>
              <a:avLst/>
              <a:gdLst>
                <a:gd name="T0" fmla="*/ 49 w 57"/>
                <a:gd name="T1" fmla="*/ 7 h 44"/>
                <a:gd name="T2" fmla="*/ 12 w 57"/>
                <a:gd name="T3" fmla="*/ 7 h 44"/>
                <a:gd name="T4" fmla="*/ 10 w 57"/>
                <a:gd name="T5" fmla="*/ 2 h 44"/>
                <a:gd name="T6" fmla="*/ 10 w 57"/>
                <a:gd name="T7" fmla="*/ 2 h 44"/>
                <a:gd name="T8" fmla="*/ 10 w 57"/>
                <a:gd name="T9" fmla="*/ 2 h 44"/>
                <a:gd name="T10" fmla="*/ 10 w 57"/>
                <a:gd name="T11" fmla="*/ 1 h 44"/>
                <a:gd name="T12" fmla="*/ 9 w 57"/>
                <a:gd name="T13" fmla="*/ 1 h 44"/>
                <a:gd name="T14" fmla="*/ 9 w 57"/>
                <a:gd name="T15" fmla="*/ 1 h 44"/>
                <a:gd name="T16" fmla="*/ 9 w 57"/>
                <a:gd name="T17" fmla="*/ 1 h 44"/>
                <a:gd name="T18" fmla="*/ 9 w 57"/>
                <a:gd name="T19" fmla="*/ 1 h 44"/>
                <a:gd name="T20" fmla="*/ 7 w 57"/>
                <a:gd name="T21" fmla="*/ 0 h 44"/>
                <a:gd name="T22" fmla="*/ 2 w 57"/>
                <a:gd name="T23" fmla="*/ 1 h 44"/>
                <a:gd name="T24" fmla="*/ 0 w 57"/>
                <a:gd name="T25" fmla="*/ 3 h 44"/>
                <a:gd name="T26" fmla="*/ 2 w 57"/>
                <a:gd name="T27" fmla="*/ 6 h 44"/>
                <a:gd name="T28" fmla="*/ 6 w 57"/>
                <a:gd name="T29" fmla="*/ 5 h 44"/>
                <a:gd name="T30" fmla="*/ 15 w 57"/>
                <a:gd name="T31" fmla="*/ 35 h 44"/>
                <a:gd name="T32" fmla="*/ 14 w 57"/>
                <a:gd name="T33" fmla="*/ 38 h 44"/>
                <a:gd name="T34" fmla="*/ 20 w 57"/>
                <a:gd name="T35" fmla="*/ 44 h 44"/>
                <a:gd name="T36" fmla="*/ 25 w 57"/>
                <a:gd name="T37" fmla="*/ 41 h 44"/>
                <a:gd name="T38" fmla="*/ 32 w 57"/>
                <a:gd name="T39" fmla="*/ 41 h 44"/>
                <a:gd name="T40" fmla="*/ 38 w 57"/>
                <a:gd name="T41" fmla="*/ 44 h 44"/>
                <a:gd name="T42" fmla="*/ 43 w 57"/>
                <a:gd name="T43" fmla="*/ 38 h 44"/>
                <a:gd name="T44" fmla="*/ 38 w 57"/>
                <a:gd name="T45" fmla="*/ 33 h 44"/>
                <a:gd name="T46" fmla="*/ 32 w 57"/>
                <a:gd name="T47" fmla="*/ 36 h 44"/>
                <a:gd name="T48" fmla="*/ 25 w 57"/>
                <a:gd name="T49" fmla="*/ 36 h 44"/>
                <a:gd name="T50" fmla="*/ 20 w 57"/>
                <a:gd name="T51" fmla="*/ 33 h 44"/>
                <a:gd name="T52" fmla="*/ 20 w 57"/>
                <a:gd name="T53" fmla="*/ 33 h 44"/>
                <a:gd name="T54" fmla="*/ 19 w 57"/>
                <a:gd name="T55" fmla="*/ 29 h 44"/>
                <a:gd name="T56" fmla="*/ 43 w 57"/>
                <a:gd name="T57" fmla="*/ 29 h 44"/>
                <a:gd name="T58" fmla="*/ 48 w 57"/>
                <a:gd name="T59" fmla="*/ 24 h 44"/>
                <a:gd name="T60" fmla="*/ 54 w 57"/>
                <a:gd name="T61" fmla="*/ 12 h 44"/>
                <a:gd name="T62" fmla="*/ 49 w 57"/>
                <a:gd name="T63"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44">
                  <a:moveTo>
                    <a:pt x="49" y="7"/>
                  </a:moveTo>
                  <a:cubicBezTo>
                    <a:pt x="12" y="7"/>
                    <a:pt x="12" y="7"/>
                    <a:pt x="12" y="7"/>
                  </a:cubicBezTo>
                  <a:cubicBezTo>
                    <a:pt x="10" y="2"/>
                    <a:pt x="10" y="2"/>
                    <a:pt x="10" y="2"/>
                  </a:cubicBezTo>
                  <a:cubicBezTo>
                    <a:pt x="10" y="2"/>
                    <a:pt x="10" y="2"/>
                    <a:pt x="10" y="2"/>
                  </a:cubicBezTo>
                  <a:cubicBezTo>
                    <a:pt x="10" y="2"/>
                    <a:pt x="10" y="2"/>
                    <a:pt x="10" y="2"/>
                  </a:cubicBezTo>
                  <a:cubicBezTo>
                    <a:pt x="10" y="1"/>
                    <a:pt x="10" y="1"/>
                    <a:pt x="10" y="1"/>
                  </a:cubicBezTo>
                  <a:cubicBezTo>
                    <a:pt x="9" y="1"/>
                    <a:pt x="9" y="1"/>
                    <a:pt x="9" y="1"/>
                  </a:cubicBezTo>
                  <a:cubicBezTo>
                    <a:pt x="9" y="1"/>
                    <a:pt x="9" y="1"/>
                    <a:pt x="9" y="1"/>
                  </a:cubicBezTo>
                  <a:cubicBezTo>
                    <a:pt x="9" y="1"/>
                    <a:pt x="9" y="1"/>
                    <a:pt x="9" y="1"/>
                  </a:cubicBezTo>
                  <a:cubicBezTo>
                    <a:pt x="9" y="1"/>
                    <a:pt x="9" y="1"/>
                    <a:pt x="9" y="1"/>
                  </a:cubicBezTo>
                  <a:cubicBezTo>
                    <a:pt x="9" y="0"/>
                    <a:pt x="8" y="0"/>
                    <a:pt x="7" y="0"/>
                  </a:cubicBezTo>
                  <a:cubicBezTo>
                    <a:pt x="2" y="1"/>
                    <a:pt x="2" y="1"/>
                    <a:pt x="2" y="1"/>
                  </a:cubicBezTo>
                  <a:cubicBezTo>
                    <a:pt x="1" y="1"/>
                    <a:pt x="0" y="2"/>
                    <a:pt x="0" y="3"/>
                  </a:cubicBezTo>
                  <a:cubicBezTo>
                    <a:pt x="0" y="5"/>
                    <a:pt x="1" y="6"/>
                    <a:pt x="2" y="6"/>
                  </a:cubicBezTo>
                  <a:cubicBezTo>
                    <a:pt x="6" y="5"/>
                    <a:pt x="6" y="5"/>
                    <a:pt x="6" y="5"/>
                  </a:cubicBezTo>
                  <a:cubicBezTo>
                    <a:pt x="15" y="35"/>
                    <a:pt x="15" y="35"/>
                    <a:pt x="15" y="35"/>
                  </a:cubicBezTo>
                  <a:cubicBezTo>
                    <a:pt x="15" y="36"/>
                    <a:pt x="14" y="37"/>
                    <a:pt x="14" y="38"/>
                  </a:cubicBezTo>
                  <a:cubicBezTo>
                    <a:pt x="14" y="41"/>
                    <a:pt x="17" y="44"/>
                    <a:pt x="20" y="44"/>
                  </a:cubicBezTo>
                  <a:cubicBezTo>
                    <a:pt x="22" y="44"/>
                    <a:pt x="24" y="42"/>
                    <a:pt x="25" y="41"/>
                  </a:cubicBezTo>
                  <a:cubicBezTo>
                    <a:pt x="32" y="41"/>
                    <a:pt x="32" y="41"/>
                    <a:pt x="32" y="41"/>
                  </a:cubicBezTo>
                  <a:cubicBezTo>
                    <a:pt x="33" y="42"/>
                    <a:pt x="35" y="44"/>
                    <a:pt x="38" y="44"/>
                  </a:cubicBezTo>
                  <a:cubicBezTo>
                    <a:pt x="41" y="44"/>
                    <a:pt x="43" y="41"/>
                    <a:pt x="43" y="38"/>
                  </a:cubicBezTo>
                  <a:cubicBezTo>
                    <a:pt x="43" y="35"/>
                    <a:pt x="41" y="33"/>
                    <a:pt x="38" y="33"/>
                  </a:cubicBezTo>
                  <a:cubicBezTo>
                    <a:pt x="35" y="33"/>
                    <a:pt x="33" y="34"/>
                    <a:pt x="32" y="36"/>
                  </a:cubicBezTo>
                  <a:cubicBezTo>
                    <a:pt x="25" y="36"/>
                    <a:pt x="25" y="36"/>
                    <a:pt x="25" y="36"/>
                  </a:cubicBezTo>
                  <a:cubicBezTo>
                    <a:pt x="24" y="34"/>
                    <a:pt x="22" y="33"/>
                    <a:pt x="20" y="33"/>
                  </a:cubicBezTo>
                  <a:cubicBezTo>
                    <a:pt x="20" y="33"/>
                    <a:pt x="20" y="33"/>
                    <a:pt x="20" y="33"/>
                  </a:cubicBezTo>
                  <a:cubicBezTo>
                    <a:pt x="19" y="29"/>
                    <a:pt x="19" y="29"/>
                    <a:pt x="19" y="29"/>
                  </a:cubicBezTo>
                  <a:cubicBezTo>
                    <a:pt x="43" y="29"/>
                    <a:pt x="43" y="29"/>
                    <a:pt x="43" y="29"/>
                  </a:cubicBezTo>
                  <a:cubicBezTo>
                    <a:pt x="46" y="29"/>
                    <a:pt x="46" y="27"/>
                    <a:pt x="48" y="24"/>
                  </a:cubicBezTo>
                  <a:cubicBezTo>
                    <a:pt x="54" y="12"/>
                    <a:pt x="54" y="12"/>
                    <a:pt x="54" y="12"/>
                  </a:cubicBezTo>
                  <a:cubicBezTo>
                    <a:pt x="57" y="7"/>
                    <a:pt x="52" y="7"/>
                    <a:pt x="49" y="7"/>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44980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childTnLst>
                          </p:cTn>
                        </p:par>
                        <p:par>
                          <p:cTn id="16" fill="hold">
                            <p:stCondLst>
                              <p:cond delay="3000"/>
                            </p:stCondLst>
                            <p:childTnLst>
                              <p:par>
                                <p:cTn id="17" presetID="2" presetClass="entr" presetSubtype="9" fill="hold" nodeType="afterEffect">
                                  <p:stCondLst>
                                    <p:cond delay="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3500"/>
                            </p:stCondLst>
                            <p:childTnLst>
                              <p:par>
                                <p:cTn id="22" presetID="31" presetClass="entr" presetSubtype="0" fill="hold" nodeType="afterEffect">
                                  <p:stCondLst>
                                    <p:cond delay="0"/>
                                  </p:stCondLst>
                                  <p:childTnLst>
                                    <p:set>
                                      <p:cBhvr>
                                        <p:cTn id="23" dur="1" fill="hold">
                                          <p:stCondLst>
                                            <p:cond delay="0"/>
                                          </p:stCondLst>
                                        </p:cTn>
                                        <p:tgtEl>
                                          <p:spTgt spid="27">
                                            <p:txEl>
                                              <p:pRg st="1" end="1"/>
                                            </p:txEl>
                                          </p:spTgt>
                                        </p:tgtEl>
                                        <p:attrNameLst>
                                          <p:attrName>style.visibility</p:attrName>
                                        </p:attrNameLst>
                                      </p:cBhvr>
                                      <p:to>
                                        <p:strVal val="visible"/>
                                      </p:to>
                                    </p:set>
                                    <p:anim calcmode="lin" valueType="num">
                                      <p:cBhvr>
                                        <p:cTn id="24" dur="1000" fill="hold"/>
                                        <p:tgtEl>
                                          <p:spTgt spid="27">
                                            <p:txEl>
                                              <p:pRg st="1" end="1"/>
                                            </p:txEl>
                                          </p:spTgt>
                                        </p:tgtEl>
                                        <p:attrNameLst>
                                          <p:attrName>ppt_w</p:attrName>
                                        </p:attrNameLst>
                                      </p:cBhvr>
                                      <p:tavLst>
                                        <p:tav tm="0">
                                          <p:val>
                                            <p:fltVal val="0"/>
                                          </p:val>
                                        </p:tav>
                                        <p:tav tm="100000">
                                          <p:val>
                                            <p:strVal val="#ppt_w"/>
                                          </p:val>
                                        </p:tav>
                                      </p:tavLst>
                                    </p:anim>
                                    <p:anim calcmode="lin" valueType="num">
                                      <p:cBhvr>
                                        <p:cTn id="25" dur="1000" fill="hold"/>
                                        <p:tgtEl>
                                          <p:spTgt spid="27">
                                            <p:txEl>
                                              <p:pRg st="1" end="1"/>
                                            </p:txEl>
                                          </p:spTgt>
                                        </p:tgtEl>
                                        <p:attrNameLst>
                                          <p:attrName>ppt_h</p:attrName>
                                        </p:attrNameLst>
                                      </p:cBhvr>
                                      <p:tavLst>
                                        <p:tav tm="0">
                                          <p:val>
                                            <p:fltVal val="0"/>
                                          </p:val>
                                        </p:tav>
                                        <p:tav tm="100000">
                                          <p:val>
                                            <p:strVal val="#ppt_h"/>
                                          </p:val>
                                        </p:tav>
                                      </p:tavLst>
                                    </p:anim>
                                    <p:anim calcmode="lin" valueType="num">
                                      <p:cBhvr>
                                        <p:cTn id="26" dur="1000" fill="hold"/>
                                        <p:tgtEl>
                                          <p:spTgt spid="27">
                                            <p:txEl>
                                              <p:pRg st="1" end="1"/>
                                            </p:txEl>
                                          </p:spTgt>
                                        </p:tgtEl>
                                        <p:attrNameLst>
                                          <p:attrName>style.rotation</p:attrName>
                                        </p:attrNameLst>
                                      </p:cBhvr>
                                      <p:tavLst>
                                        <p:tav tm="0">
                                          <p:val>
                                            <p:fltVal val="90"/>
                                          </p:val>
                                        </p:tav>
                                        <p:tav tm="100000">
                                          <p:val>
                                            <p:fltVal val="0"/>
                                          </p:val>
                                        </p:tav>
                                      </p:tavLst>
                                    </p:anim>
                                    <p:animEffect transition="in" filter="fade">
                                      <p:cBhvr>
                                        <p:cTn id="27" dur="1000"/>
                                        <p:tgtEl>
                                          <p:spTgt spid="27">
                                            <p:txEl>
                                              <p:pRg st="1" end="1"/>
                                            </p:txEl>
                                          </p:spTgt>
                                        </p:tgtEl>
                                      </p:cBhvr>
                                    </p:animEffect>
                                  </p:childTnLst>
                                </p:cTn>
                              </p:par>
                              <p:par>
                                <p:cTn id="28" presetID="31" presetClass="entr" presetSubtype="0" fill="hold" nodeType="withEffect">
                                  <p:stCondLst>
                                    <p:cond delay="0"/>
                                  </p:stCondLst>
                                  <p:childTnLst>
                                    <p:set>
                                      <p:cBhvr>
                                        <p:cTn id="29" dur="1" fill="hold">
                                          <p:stCondLst>
                                            <p:cond delay="0"/>
                                          </p:stCondLst>
                                        </p:cTn>
                                        <p:tgtEl>
                                          <p:spTgt spid="27">
                                            <p:txEl>
                                              <p:pRg st="2" end="2"/>
                                            </p:txEl>
                                          </p:spTgt>
                                        </p:tgtEl>
                                        <p:attrNameLst>
                                          <p:attrName>style.visibility</p:attrName>
                                        </p:attrNameLst>
                                      </p:cBhvr>
                                      <p:to>
                                        <p:strVal val="visible"/>
                                      </p:to>
                                    </p:set>
                                    <p:anim calcmode="lin" valueType="num">
                                      <p:cBhvr>
                                        <p:cTn id="30" dur="1000" fill="hold"/>
                                        <p:tgtEl>
                                          <p:spTgt spid="27">
                                            <p:txEl>
                                              <p:pRg st="2" end="2"/>
                                            </p:txEl>
                                          </p:spTgt>
                                        </p:tgtEl>
                                        <p:attrNameLst>
                                          <p:attrName>ppt_w</p:attrName>
                                        </p:attrNameLst>
                                      </p:cBhvr>
                                      <p:tavLst>
                                        <p:tav tm="0">
                                          <p:val>
                                            <p:fltVal val="0"/>
                                          </p:val>
                                        </p:tav>
                                        <p:tav tm="100000">
                                          <p:val>
                                            <p:strVal val="#ppt_w"/>
                                          </p:val>
                                        </p:tav>
                                      </p:tavLst>
                                    </p:anim>
                                    <p:anim calcmode="lin" valueType="num">
                                      <p:cBhvr>
                                        <p:cTn id="31" dur="1000" fill="hold"/>
                                        <p:tgtEl>
                                          <p:spTgt spid="27">
                                            <p:txEl>
                                              <p:pRg st="2" end="2"/>
                                            </p:txEl>
                                          </p:spTgt>
                                        </p:tgtEl>
                                        <p:attrNameLst>
                                          <p:attrName>ppt_h</p:attrName>
                                        </p:attrNameLst>
                                      </p:cBhvr>
                                      <p:tavLst>
                                        <p:tav tm="0">
                                          <p:val>
                                            <p:fltVal val="0"/>
                                          </p:val>
                                        </p:tav>
                                        <p:tav tm="100000">
                                          <p:val>
                                            <p:strVal val="#ppt_h"/>
                                          </p:val>
                                        </p:tav>
                                      </p:tavLst>
                                    </p:anim>
                                    <p:anim calcmode="lin" valueType="num">
                                      <p:cBhvr>
                                        <p:cTn id="32" dur="1000" fill="hold"/>
                                        <p:tgtEl>
                                          <p:spTgt spid="27">
                                            <p:txEl>
                                              <p:pRg st="2" end="2"/>
                                            </p:txEl>
                                          </p:spTgt>
                                        </p:tgtEl>
                                        <p:attrNameLst>
                                          <p:attrName>style.rotation</p:attrName>
                                        </p:attrNameLst>
                                      </p:cBhvr>
                                      <p:tavLst>
                                        <p:tav tm="0">
                                          <p:val>
                                            <p:fltVal val="90"/>
                                          </p:val>
                                        </p:tav>
                                        <p:tav tm="100000">
                                          <p:val>
                                            <p:fltVal val="0"/>
                                          </p:val>
                                        </p:tav>
                                      </p:tavLst>
                                    </p:anim>
                                    <p:animEffect transition="in" filter="fade">
                                      <p:cBhvr>
                                        <p:cTn id="33" dur="1000"/>
                                        <p:tgtEl>
                                          <p:spTgt spid="2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27">
                                            <p:txEl>
                                              <p:pRg st="3" end="3"/>
                                            </p:txEl>
                                          </p:spTgt>
                                        </p:tgtEl>
                                        <p:attrNameLst>
                                          <p:attrName>style.visibility</p:attrName>
                                        </p:attrNameLst>
                                      </p:cBhvr>
                                      <p:to>
                                        <p:strVal val="visible"/>
                                      </p:to>
                                    </p:set>
                                    <p:anim calcmode="lin" valueType="num">
                                      <p:cBhvr>
                                        <p:cTn id="38" dur="1000" fill="hold"/>
                                        <p:tgtEl>
                                          <p:spTgt spid="27">
                                            <p:txEl>
                                              <p:pRg st="3" end="3"/>
                                            </p:txEl>
                                          </p:spTgt>
                                        </p:tgtEl>
                                        <p:attrNameLst>
                                          <p:attrName>ppt_w</p:attrName>
                                        </p:attrNameLst>
                                      </p:cBhvr>
                                      <p:tavLst>
                                        <p:tav tm="0">
                                          <p:val>
                                            <p:fltVal val="0"/>
                                          </p:val>
                                        </p:tav>
                                        <p:tav tm="100000">
                                          <p:val>
                                            <p:strVal val="#ppt_w"/>
                                          </p:val>
                                        </p:tav>
                                      </p:tavLst>
                                    </p:anim>
                                    <p:anim calcmode="lin" valueType="num">
                                      <p:cBhvr>
                                        <p:cTn id="39" dur="1000" fill="hold"/>
                                        <p:tgtEl>
                                          <p:spTgt spid="27">
                                            <p:txEl>
                                              <p:pRg st="3" end="3"/>
                                            </p:txEl>
                                          </p:spTgt>
                                        </p:tgtEl>
                                        <p:attrNameLst>
                                          <p:attrName>ppt_h</p:attrName>
                                        </p:attrNameLst>
                                      </p:cBhvr>
                                      <p:tavLst>
                                        <p:tav tm="0">
                                          <p:val>
                                            <p:fltVal val="0"/>
                                          </p:val>
                                        </p:tav>
                                        <p:tav tm="100000">
                                          <p:val>
                                            <p:strVal val="#ppt_h"/>
                                          </p:val>
                                        </p:tav>
                                      </p:tavLst>
                                    </p:anim>
                                    <p:anim calcmode="lin" valueType="num">
                                      <p:cBhvr>
                                        <p:cTn id="40" dur="1000" fill="hold"/>
                                        <p:tgtEl>
                                          <p:spTgt spid="27">
                                            <p:txEl>
                                              <p:pRg st="3" end="3"/>
                                            </p:txEl>
                                          </p:spTgt>
                                        </p:tgtEl>
                                        <p:attrNameLst>
                                          <p:attrName>style.rotation</p:attrName>
                                        </p:attrNameLst>
                                      </p:cBhvr>
                                      <p:tavLst>
                                        <p:tav tm="0">
                                          <p:val>
                                            <p:fltVal val="90"/>
                                          </p:val>
                                        </p:tav>
                                        <p:tav tm="100000">
                                          <p:val>
                                            <p:fltVal val="0"/>
                                          </p:val>
                                        </p:tav>
                                      </p:tavLst>
                                    </p:anim>
                                    <p:animEffect transition="in" filter="fade">
                                      <p:cBhvr>
                                        <p:cTn id="41" dur="1000"/>
                                        <p:tgtEl>
                                          <p:spTgt spid="27">
                                            <p:txEl>
                                              <p:pRg st="3" end="3"/>
                                            </p:txEl>
                                          </p:spTgt>
                                        </p:tgtEl>
                                      </p:cBhvr>
                                    </p:animEffect>
                                  </p:childTnLst>
                                </p:cTn>
                              </p:par>
                              <p:par>
                                <p:cTn id="42" presetID="31" presetClass="entr" presetSubtype="0" fill="hold" nodeType="withEffect">
                                  <p:stCondLst>
                                    <p:cond delay="0"/>
                                  </p:stCondLst>
                                  <p:childTnLst>
                                    <p:set>
                                      <p:cBhvr>
                                        <p:cTn id="43" dur="1" fill="hold">
                                          <p:stCondLst>
                                            <p:cond delay="0"/>
                                          </p:stCondLst>
                                        </p:cTn>
                                        <p:tgtEl>
                                          <p:spTgt spid="27">
                                            <p:txEl>
                                              <p:pRg st="4" end="4"/>
                                            </p:txEl>
                                          </p:spTgt>
                                        </p:tgtEl>
                                        <p:attrNameLst>
                                          <p:attrName>style.visibility</p:attrName>
                                        </p:attrNameLst>
                                      </p:cBhvr>
                                      <p:to>
                                        <p:strVal val="visible"/>
                                      </p:to>
                                    </p:set>
                                    <p:anim calcmode="lin" valueType="num">
                                      <p:cBhvr>
                                        <p:cTn id="44" dur="1000" fill="hold"/>
                                        <p:tgtEl>
                                          <p:spTgt spid="27">
                                            <p:txEl>
                                              <p:pRg st="4" end="4"/>
                                            </p:txEl>
                                          </p:spTgt>
                                        </p:tgtEl>
                                        <p:attrNameLst>
                                          <p:attrName>ppt_w</p:attrName>
                                        </p:attrNameLst>
                                      </p:cBhvr>
                                      <p:tavLst>
                                        <p:tav tm="0">
                                          <p:val>
                                            <p:fltVal val="0"/>
                                          </p:val>
                                        </p:tav>
                                        <p:tav tm="100000">
                                          <p:val>
                                            <p:strVal val="#ppt_w"/>
                                          </p:val>
                                        </p:tav>
                                      </p:tavLst>
                                    </p:anim>
                                    <p:anim calcmode="lin" valueType="num">
                                      <p:cBhvr>
                                        <p:cTn id="45" dur="1000" fill="hold"/>
                                        <p:tgtEl>
                                          <p:spTgt spid="27">
                                            <p:txEl>
                                              <p:pRg st="4" end="4"/>
                                            </p:txEl>
                                          </p:spTgt>
                                        </p:tgtEl>
                                        <p:attrNameLst>
                                          <p:attrName>ppt_h</p:attrName>
                                        </p:attrNameLst>
                                      </p:cBhvr>
                                      <p:tavLst>
                                        <p:tav tm="0">
                                          <p:val>
                                            <p:fltVal val="0"/>
                                          </p:val>
                                        </p:tav>
                                        <p:tav tm="100000">
                                          <p:val>
                                            <p:strVal val="#ppt_h"/>
                                          </p:val>
                                        </p:tav>
                                      </p:tavLst>
                                    </p:anim>
                                    <p:anim calcmode="lin" valueType="num">
                                      <p:cBhvr>
                                        <p:cTn id="46" dur="1000" fill="hold"/>
                                        <p:tgtEl>
                                          <p:spTgt spid="27">
                                            <p:txEl>
                                              <p:pRg st="4" end="4"/>
                                            </p:txEl>
                                          </p:spTgt>
                                        </p:tgtEl>
                                        <p:attrNameLst>
                                          <p:attrName>style.rotation</p:attrName>
                                        </p:attrNameLst>
                                      </p:cBhvr>
                                      <p:tavLst>
                                        <p:tav tm="0">
                                          <p:val>
                                            <p:fltVal val="90"/>
                                          </p:val>
                                        </p:tav>
                                        <p:tav tm="100000">
                                          <p:val>
                                            <p:fltVal val="0"/>
                                          </p:val>
                                        </p:tav>
                                      </p:tavLst>
                                    </p:anim>
                                    <p:animEffect transition="in" filter="fade">
                                      <p:cBhvr>
                                        <p:cTn id="47" dur="1000"/>
                                        <p:tgtEl>
                                          <p:spTgt spid="27">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nodeType="clickEffect">
                                  <p:stCondLst>
                                    <p:cond delay="0"/>
                                  </p:stCondLst>
                                  <p:childTnLst>
                                    <p:set>
                                      <p:cBhvr>
                                        <p:cTn id="51" dur="1" fill="hold">
                                          <p:stCondLst>
                                            <p:cond delay="0"/>
                                          </p:stCondLst>
                                        </p:cTn>
                                        <p:tgtEl>
                                          <p:spTgt spid="27">
                                            <p:txEl>
                                              <p:pRg st="5" end="5"/>
                                            </p:txEl>
                                          </p:spTgt>
                                        </p:tgtEl>
                                        <p:attrNameLst>
                                          <p:attrName>style.visibility</p:attrName>
                                        </p:attrNameLst>
                                      </p:cBhvr>
                                      <p:to>
                                        <p:strVal val="visible"/>
                                      </p:to>
                                    </p:set>
                                    <p:anim calcmode="lin" valueType="num">
                                      <p:cBhvr>
                                        <p:cTn id="52" dur="1000" fill="hold"/>
                                        <p:tgtEl>
                                          <p:spTgt spid="27">
                                            <p:txEl>
                                              <p:pRg st="5" end="5"/>
                                            </p:txEl>
                                          </p:spTgt>
                                        </p:tgtEl>
                                        <p:attrNameLst>
                                          <p:attrName>ppt_w</p:attrName>
                                        </p:attrNameLst>
                                      </p:cBhvr>
                                      <p:tavLst>
                                        <p:tav tm="0">
                                          <p:val>
                                            <p:fltVal val="0"/>
                                          </p:val>
                                        </p:tav>
                                        <p:tav tm="100000">
                                          <p:val>
                                            <p:strVal val="#ppt_w"/>
                                          </p:val>
                                        </p:tav>
                                      </p:tavLst>
                                    </p:anim>
                                    <p:anim calcmode="lin" valueType="num">
                                      <p:cBhvr>
                                        <p:cTn id="53" dur="1000" fill="hold"/>
                                        <p:tgtEl>
                                          <p:spTgt spid="27">
                                            <p:txEl>
                                              <p:pRg st="5" end="5"/>
                                            </p:txEl>
                                          </p:spTgt>
                                        </p:tgtEl>
                                        <p:attrNameLst>
                                          <p:attrName>ppt_h</p:attrName>
                                        </p:attrNameLst>
                                      </p:cBhvr>
                                      <p:tavLst>
                                        <p:tav tm="0">
                                          <p:val>
                                            <p:fltVal val="0"/>
                                          </p:val>
                                        </p:tav>
                                        <p:tav tm="100000">
                                          <p:val>
                                            <p:strVal val="#ppt_h"/>
                                          </p:val>
                                        </p:tav>
                                      </p:tavLst>
                                    </p:anim>
                                    <p:anim calcmode="lin" valueType="num">
                                      <p:cBhvr>
                                        <p:cTn id="54" dur="1000" fill="hold"/>
                                        <p:tgtEl>
                                          <p:spTgt spid="27">
                                            <p:txEl>
                                              <p:pRg st="5" end="5"/>
                                            </p:txEl>
                                          </p:spTgt>
                                        </p:tgtEl>
                                        <p:attrNameLst>
                                          <p:attrName>style.rotation</p:attrName>
                                        </p:attrNameLst>
                                      </p:cBhvr>
                                      <p:tavLst>
                                        <p:tav tm="0">
                                          <p:val>
                                            <p:fltVal val="90"/>
                                          </p:val>
                                        </p:tav>
                                        <p:tav tm="100000">
                                          <p:val>
                                            <p:fltVal val="0"/>
                                          </p:val>
                                        </p:tav>
                                      </p:tavLst>
                                    </p:anim>
                                    <p:animEffect transition="in" filter="fade">
                                      <p:cBhvr>
                                        <p:cTn id="55" dur="1000"/>
                                        <p:tgtEl>
                                          <p:spTgt spid="27">
                                            <p:txEl>
                                              <p:pRg st="5" end="5"/>
                                            </p:txEl>
                                          </p:spTgt>
                                        </p:tgtEl>
                                      </p:cBhvr>
                                    </p:animEffect>
                                  </p:childTnLst>
                                </p:cTn>
                              </p:par>
                              <p:par>
                                <p:cTn id="56" presetID="31" presetClass="entr" presetSubtype="0" fill="hold" nodeType="withEffect">
                                  <p:stCondLst>
                                    <p:cond delay="0"/>
                                  </p:stCondLst>
                                  <p:childTnLst>
                                    <p:set>
                                      <p:cBhvr>
                                        <p:cTn id="57" dur="1" fill="hold">
                                          <p:stCondLst>
                                            <p:cond delay="0"/>
                                          </p:stCondLst>
                                        </p:cTn>
                                        <p:tgtEl>
                                          <p:spTgt spid="27">
                                            <p:txEl>
                                              <p:pRg st="6" end="6"/>
                                            </p:txEl>
                                          </p:spTgt>
                                        </p:tgtEl>
                                        <p:attrNameLst>
                                          <p:attrName>style.visibility</p:attrName>
                                        </p:attrNameLst>
                                      </p:cBhvr>
                                      <p:to>
                                        <p:strVal val="visible"/>
                                      </p:to>
                                    </p:set>
                                    <p:anim calcmode="lin" valueType="num">
                                      <p:cBhvr>
                                        <p:cTn id="58" dur="1000" fill="hold"/>
                                        <p:tgtEl>
                                          <p:spTgt spid="27">
                                            <p:txEl>
                                              <p:pRg st="6" end="6"/>
                                            </p:txEl>
                                          </p:spTgt>
                                        </p:tgtEl>
                                        <p:attrNameLst>
                                          <p:attrName>ppt_w</p:attrName>
                                        </p:attrNameLst>
                                      </p:cBhvr>
                                      <p:tavLst>
                                        <p:tav tm="0">
                                          <p:val>
                                            <p:fltVal val="0"/>
                                          </p:val>
                                        </p:tav>
                                        <p:tav tm="100000">
                                          <p:val>
                                            <p:strVal val="#ppt_w"/>
                                          </p:val>
                                        </p:tav>
                                      </p:tavLst>
                                    </p:anim>
                                    <p:anim calcmode="lin" valueType="num">
                                      <p:cBhvr>
                                        <p:cTn id="59" dur="1000" fill="hold"/>
                                        <p:tgtEl>
                                          <p:spTgt spid="27">
                                            <p:txEl>
                                              <p:pRg st="6" end="6"/>
                                            </p:txEl>
                                          </p:spTgt>
                                        </p:tgtEl>
                                        <p:attrNameLst>
                                          <p:attrName>ppt_h</p:attrName>
                                        </p:attrNameLst>
                                      </p:cBhvr>
                                      <p:tavLst>
                                        <p:tav tm="0">
                                          <p:val>
                                            <p:fltVal val="0"/>
                                          </p:val>
                                        </p:tav>
                                        <p:tav tm="100000">
                                          <p:val>
                                            <p:strVal val="#ppt_h"/>
                                          </p:val>
                                        </p:tav>
                                      </p:tavLst>
                                    </p:anim>
                                    <p:anim calcmode="lin" valueType="num">
                                      <p:cBhvr>
                                        <p:cTn id="60" dur="1000" fill="hold"/>
                                        <p:tgtEl>
                                          <p:spTgt spid="27">
                                            <p:txEl>
                                              <p:pRg st="6" end="6"/>
                                            </p:txEl>
                                          </p:spTgt>
                                        </p:tgtEl>
                                        <p:attrNameLst>
                                          <p:attrName>style.rotation</p:attrName>
                                        </p:attrNameLst>
                                      </p:cBhvr>
                                      <p:tavLst>
                                        <p:tav tm="0">
                                          <p:val>
                                            <p:fltVal val="90"/>
                                          </p:val>
                                        </p:tav>
                                        <p:tav tm="100000">
                                          <p:val>
                                            <p:fltVal val="0"/>
                                          </p:val>
                                        </p:tav>
                                      </p:tavLst>
                                    </p:anim>
                                    <p:animEffect transition="in" filter="fade">
                                      <p:cBhvr>
                                        <p:cTn id="61" dur="1000"/>
                                        <p:tgtEl>
                                          <p:spTgt spid="27">
                                            <p:txEl>
                                              <p:pRg st="6" end="6"/>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1" presetClass="entr" presetSubtype="0" fill="hold" nodeType="clickEffect">
                                  <p:stCondLst>
                                    <p:cond delay="0"/>
                                  </p:stCondLst>
                                  <p:childTnLst>
                                    <p:set>
                                      <p:cBhvr>
                                        <p:cTn id="65" dur="1" fill="hold">
                                          <p:stCondLst>
                                            <p:cond delay="0"/>
                                          </p:stCondLst>
                                        </p:cTn>
                                        <p:tgtEl>
                                          <p:spTgt spid="27">
                                            <p:txEl>
                                              <p:pRg st="7" end="7"/>
                                            </p:txEl>
                                          </p:spTgt>
                                        </p:tgtEl>
                                        <p:attrNameLst>
                                          <p:attrName>style.visibility</p:attrName>
                                        </p:attrNameLst>
                                      </p:cBhvr>
                                      <p:to>
                                        <p:strVal val="visible"/>
                                      </p:to>
                                    </p:set>
                                    <p:anim calcmode="lin" valueType="num">
                                      <p:cBhvr>
                                        <p:cTn id="66" dur="1000" fill="hold"/>
                                        <p:tgtEl>
                                          <p:spTgt spid="27">
                                            <p:txEl>
                                              <p:pRg st="7" end="7"/>
                                            </p:txEl>
                                          </p:spTgt>
                                        </p:tgtEl>
                                        <p:attrNameLst>
                                          <p:attrName>ppt_w</p:attrName>
                                        </p:attrNameLst>
                                      </p:cBhvr>
                                      <p:tavLst>
                                        <p:tav tm="0">
                                          <p:val>
                                            <p:fltVal val="0"/>
                                          </p:val>
                                        </p:tav>
                                        <p:tav tm="100000">
                                          <p:val>
                                            <p:strVal val="#ppt_w"/>
                                          </p:val>
                                        </p:tav>
                                      </p:tavLst>
                                    </p:anim>
                                    <p:anim calcmode="lin" valueType="num">
                                      <p:cBhvr>
                                        <p:cTn id="67" dur="1000" fill="hold"/>
                                        <p:tgtEl>
                                          <p:spTgt spid="27">
                                            <p:txEl>
                                              <p:pRg st="7" end="7"/>
                                            </p:txEl>
                                          </p:spTgt>
                                        </p:tgtEl>
                                        <p:attrNameLst>
                                          <p:attrName>ppt_h</p:attrName>
                                        </p:attrNameLst>
                                      </p:cBhvr>
                                      <p:tavLst>
                                        <p:tav tm="0">
                                          <p:val>
                                            <p:fltVal val="0"/>
                                          </p:val>
                                        </p:tav>
                                        <p:tav tm="100000">
                                          <p:val>
                                            <p:strVal val="#ppt_h"/>
                                          </p:val>
                                        </p:tav>
                                      </p:tavLst>
                                    </p:anim>
                                    <p:anim calcmode="lin" valueType="num">
                                      <p:cBhvr>
                                        <p:cTn id="68" dur="1000" fill="hold"/>
                                        <p:tgtEl>
                                          <p:spTgt spid="27">
                                            <p:txEl>
                                              <p:pRg st="7" end="7"/>
                                            </p:txEl>
                                          </p:spTgt>
                                        </p:tgtEl>
                                        <p:attrNameLst>
                                          <p:attrName>style.rotation</p:attrName>
                                        </p:attrNameLst>
                                      </p:cBhvr>
                                      <p:tavLst>
                                        <p:tav tm="0">
                                          <p:val>
                                            <p:fltVal val="90"/>
                                          </p:val>
                                        </p:tav>
                                        <p:tav tm="100000">
                                          <p:val>
                                            <p:fltVal val="0"/>
                                          </p:val>
                                        </p:tav>
                                      </p:tavLst>
                                    </p:anim>
                                    <p:animEffect transition="in" filter="fade">
                                      <p:cBhvr>
                                        <p:cTn id="69" dur="1000"/>
                                        <p:tgtEl>
                                          <p:spTgt spid="27">
                                            <p:txEl>
                                              <p:pRg st="7" end="7"/>
                                            </p:txEl>
                                          </p:spTgt>
                                        </p:tgtEl>
                                      </p:cBhvr>
                                    </p:animEffect>
                                  </p:childTnLst>
                                </p:cTn>
                              </p:par>
                              <p:par>
                                <p:cTn id="70" presetID="31" presetClass="entr" presetSubtype="0" fill="hold" nodeType="withEffect">
                                  <p:stCondLst>
                                    <p:cond delay="0"/>
                                  </p:stCondLst>
                                  <p:childTnLst>
                                    <p:set>
                                      <p:cBhvr>
                                        <p:cTn id="71" dur="1" fill="hold">
                                          <p:stCondLst>
                                            <p:cond delay="0"/>
                                          </p:stCondLst>
                                        </p:cTn>
                                        <p:tgtEl>
                                          <p:spTgt spid="27">
                                            <p:txEl>
                                              <p:pRg st="8" end="8"/>
                                            </p:txEl>
                                          </p:spTgt>
                                        </p:tgtEl>
                                        <p:attrNameLst>
                                          <p:attrName>style.visibility</p:attrName>
                                        </p:attrNameLst>
                                      </p:cBhvr>
                                      <p:to>
                                        <p:strVal val="visible"/>
                                      </p:to>
                                    </p:set>
                                    <p:anim calcmode="lin" valueType="num">
                                      <p:cBhvr>
                                        <p:cTn id="72" dur="1000" fill="hold"/>
                                        <p:tgtEl>
                                          <p:spTgt spid="27">
                                            <p:txEl>
                                              <p:pRg st="8" end="8"/>
                                            </p:txEl>
                                          </p:spTgt>
                                        </p:tgtEl>
                                        <p:attrNameLst>
                                          <p:attrName>ppt_w</p:attrName>
                                        </p:attrNameLst>
                                      </p:cBhvr>
                                      <p:tavLst>
                                        <p:tav tm="0">
                                          <p:val>
                                            <p:fltVal val="0"/>
                                          </p:val>
                                        </p:tav>
                                        <p:tav tm="100000">
                                          <p:val>
                                            <p:strVal val="#ppt_w"/>
                                          </p:val>
                                        </p:tav>
                                      </p:tavLst>
                                    </p:anim>
                                    <p:anim calcmode="lin" valueType="num">
                                      <p:cBhvr>
                                        <p:cTn id="73" dur="1000" fill="hold"/>
                                        <p:tgtEl>
                                          <p:spTgt spid="27">
                                            <p:txEl>
                                              <p:pRg st="8" end="8"/>
                                            </p:txEl>
                                          </p:spTgt>
                                        </p:tgtEl>
                                        <p:attrNameLst>
                                          <p:attrName>ppt_h</p:attrName>
                                        </p:attrNameLst>
                                      </p:cBhvr>
                                      <p:tavLst>
                                        <p:tav tm="0">
                                          <p:val>
                                            <p:fltVal val="0"/>
                                          </p:val>
                                        </p:tav>
                                        <p:tav tm="100000">
                                          <p:val>
                                            <p:strVal val="#ppt_h"/>
                                          </p:val>
                                        </p:tav>
                                      </p:tavLst>
                                    </p:anim>
                                    <p:anim calcmode="lin" valueType="num">
                                      <p:cBhvr>
                                        <p:cTn id="74" dur="1000" fill="hold"/>
                                        <p:tgtEl>
                                          <p:spTgt spid="27">
                                            <p:txEl>
                                              <p:pRg st="8" end="8"/>
                                            </p:txEl>
                                          </p:spTgt>
                                        </p:tgtEl>
                                        <p:attrNameLst>
                                          <p:attrName>style.rotation</p:attrName>
                                        </p:attrNameLst>
                                      </p:cBhvr>
                                      <p:tavLst>
                                        <p:tav tm="0">
                                          <p:val>
                                            <p:fltVal val="90"/>
                                          </p:val>
                                        </p:tav>
                                        <p:tav tm="100000">
                                          <p:val>
                                            <p:fltVal val="0"/>
                                          </p:val>
                                        </p:tav>
                                      </p:tavLst>
                                    </p:anim>
                                    <p:animEffect transition="in" filter="fade">
                                      <p:cBhvr>
                                        <p:cTn id="75" dur="1000"/>
                                        <p:tgtEl>
                                          <p:spTgt spid="27">
                                            <p:txEl>
                                              <p:pRg st="8" end="8"/>
                                            </p:txEl>
                                          </p:spTgt>
                                        </p:tgtEl>
                                      </p:cBhvr>
                                    </p:animEffect>
                                  </p:childTnLst>
                                </p:cTn>
                              </p:par>
                            </p:childTnLst>
                          </p:cTn>
                        </p:par>
                        <p:par>
                          <p:cTn id="76" fill="hold">
                            <p:stCondLst>
                              <p:cond delay="1000"/>
                            </p:stCondLst>
                            <p:childTnLst>
                              <p:par>
                                <p:cTn id="77" presetID="21" presetClass="entr" presetSubtype="8" fill="hold" nodeType="after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wheel(8)">
                                      <p:cBhvr>
                                        <p:cTn id="79"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4409" y="1691211"/>
            <a:ext cx="12187591" cy="44819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Swing</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容器</a:t>
              </a: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27" name="内容占位符 2">
            <a:extLst>
              <a:ext uri="{FF2B5EF4-FFF2-40B4-BE49-F238E27FC236}">
                <a16:creationId xmlns:a16="http://schemas.microsoft.com/office/drawing/2014/main" id="{1728879D-7322-4315-BDEC-A2FECFC8637D}"/>
              </a:ext>
            </a:extLst>
          </p:cNvPr>
          <p:cNvSpPr txBox="1">
            <a:spLocks/>
          </p:cNvSpPr>
          <p:nvPr/>
        </p:nvSpPr>
        <p:spPr>
          <a:xfrm>
            <a:off x="839417" y="1691211"/>
            <a:ext cx="6094589" cy="4556537"/>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pPr indent="0"/>
            <a:r>
              <a:rPr lang="zh-CN" altLang="en-US" sz="2400" b="1" dirty="0">
                <a:latin typeface="仿宋" panose="02010609060101010101" pitchFamily="49" charset="-122"/>
                <a:ea typeface="仿宋" panose="02010609060101010101" pitchFamily="49" charset="-122"/>
              </a:rPr>
              <a:t>普通容器：</a:t>
            </a:r>
          </a:p>
          <a:p>
            <a:r>
              <a:rPr lang="en-US" altLang="zh-CN" sz="2400" b="1" dirty="0" err="1">
                <a:latin typeface="仿宋" panose="02010609060101010101" pitchFamily="49" charset="-122"/>
                <a:ea typeface="仿宋" panose="02010609060101010101" pitchFamily="49" charset="-122"/>
              </a:rPr>
              <a:t>Jpanel</a:t>
            </a:r>
            <a:r>
              <a:rPr lang="zh-CN" altLang="en-US" sz="2400" b="1" dirty="0">
                <a:latin typeface="仿宋" panose="02010609060101010101" pitchFamily="49" charset="-122"/>
                <a:ea typeface="仿宋" panose="02010609060101010101" pitchFamily="49" charset="-122"/>
              </a:rPr>
              <a:t>：</a:t>
            </a:r>
          </a:p>
          <a:p>
            <a:r>
              <a:rPr lang="zh-CN" altLang="en-US" sz="2400" b="1" dirty="0">
                <a:latin typeface="仿宋" panose="02010609060101010101" pitchFamily="49" charset="-122"/>
                <a:ea typeface="仿宋" panose="02010609060101010101" pitchFamily="49" charset="-122"/>
              </a:rPr>
              <a:t>	使用最多的普通容器，允许相互嵌套，可实现较复杂的界面设计；</a:t>
            </a:r>
          </a:p>
          <a:p>
            <a:r>
              <a:rPr lang="en-US" altLang="zh-CN" sz="2400" b="1" dirty="0" err="1">
                <a:latin typeface="仿宋" panose="02010609060101010101" pitchFamily="49" charset="-122"/>
                <a:ea typeface="仿宋" panose="02010609060101010101" pitchFamily="49" charset="-122"/>
              </a:rPr>
              <a:t>JScrollPane</a:t>
            </a:r>
            <a:r>
              <a:rPr lang="zh-CN" altLang="en-US" sz="2400" b="1" dirty="0">
                <a:latin typeface="仿宋" panose="02010609060101010101" pitchFamily="49" charset="-122"/>
                <a:ea typeface="仿宋" panose="02010609060101010101" pitchFamily="49" charset="-122"/>
              </a:rPr>
              <a:t>：</a:t>
            </a:r>
          </a:p>
          <a:p>
            <a:r>
              <a:rPr lang="zh-CN" altLang="en-US" sz="2400" b="1" dirty="0">
                <a:latin typeface="仿宋" panose="02010609060101010101" pitchFamily="49" charset="-122"/>
                <a:ea typeface="仿宋" panose="02010609060101010101" pitchFamily="49" charset="-122"/>
              </a:rPr>
              <a:t>	实现组件的滚动条显示；</a:t>
            </a:r>
          </a:p>
          <a:p>
            <a:r>
              <a:rPr lang="en-US" altLang="zh-CN" sz="2400" b="1" dirty="0" err="1">
                <a:latin typeface="仿宋" panose="02010609060101010101" pitchFamily="49" charset="-122"/>
                <a:ea typeface="仿宋" panose="02010609060101010101" pitchFamily="49" charset="-122"/>
              </a:rPr>
              <a:t>JSplitPane</a:t>
            </a:r>
            <a:r>
              <a:rPr lang="zh-CN" altLang="en-US" sz="2400" b="1" dirty="0">
                <a:latin typeface="仿宋" panose="02010609060101010101" pitchFamily="49" charset="-122"/>
                <a:ea typeface="仿宋" panose="02010609060101010101" pitchFamily="49" charset="-122"/>
              </a:rPr>
              <a:t>：</a:t>
            </a:r>
          </a:p>
          <a:p>
            <a:r>
              <a:rPr lang="zh-CN" altLang="en-US" sz="2400" b="1" dirty="0">
                <a:latin typeface="仿宋" panose="02010609060101010101" pitchFamily="49" charset="-122"/>
                <a:ea typeface="仿宋" panose="02010609060101010101" pitchFamily="49" charset="-122"/>
              </a:rPr>
              <a:t>	可以将显示区按指定需求进行水平或垂直分割成两部分；</a:t>
            </a:r>
          </a:p>
        </p:txBody>
      </p:sp>
      <p:grpSp>
        <p:nvGrpSpPr>
          <p:cNvPr id="29" name="组合 28">
            <a:extLst>
              <a:ext uri="{FF2B5EF4-FFF2-40B4-BE49-F238E27FC236}">
                <a16:creationId xmlns:a16="http://schemas.microsoft.com/office/drawing/2014/main" id="{26C60EFE-8E2D-4175-BEE0-0B99665DF3CB}"/>
              </a:ext>
            </a:extLst>
          </p:cNvPr>
          <p:cNvGrpSpPr/>
          <p:nvPr/>
        </p:nvGrpSpPr>
        <p:grpSpPr>
          <a:xfrm>
            <a:off x="8347164" y="1979174"/>
            <a:ext cx="2698093" cy="3086686"/>
            <a:chOff x="1931988" y="739776"/>
            <a:chExt cx="742951" cy="881063"/>
          </a:xfrm>
        </p:grpSpPr>
        <p:sp>
          <p:nvSpPr>
            <p:cNvPr id="30" name="Freeform 39">
              <a:extLst>
                <a:ext uri="{FF2B5EF4-FFF2-40B4-BE49-F238E27FC236}">
                  <a16:creationId xmlns:a16="http://schemas.microsoft.com/office/drawing/2014/main" id="{897791D0-89A6-4D3E-8086-1415E0548E26}"/>
                </a:ext>
              </a:extLst>
            </p:cNvPr>
            <p:cNvSpPr>
              <a:spLocks/>
            </p:cNvSpPr>
            <p:nvPr/>
          </p:nvSpPr>
          <p:spPr bwMode="auto">
            <a:xfrm>
              <a:off x="2062163" y="862014"/>
              <a:ext cx="230188" cy="465138"/>
            </a:xfrm>
            <a:custGeom>
              <a:avLst/>
              <a:gdLst>
                <a:gd name="T0" fmla="*/ 86 w 158"/>
                <a:gd name="T1" fmla="*/ 319 h 319"/>
                <a:gd name="T2" fmla="*/ 41 w 158"/>
                <a:gd name="T3" fmla="*/ 278 h 319"/>
                <a:gd name="T4" fmla="*/ 41 w 158"/>
                <a:gd name="T5" fmla="*/ 271 h 319"/>
                <a:gd name="T6" fmla="*/ 35 w 158"/>
                <a:gd name="T7" fmla="*/ 269 h 319"/>
                <a:gd name="T8" fmla="*/ 12 w 158"/>
                <a:gd name="T9" fmla="*/ 241 h 319"/>
                <a:gd name="T10" fmla="*/ 19 w 158"/>
                <a:gd name="T11" fmla="*/ 223 h 319"/>
                <a:gd name="T12" fmla="*/ 25 w 158"/>
                <a:gd name="T13" fmla="*/ 215 h 319"/>
                <a:gd name="T14" fmla="*/ 16 w 158"/>
                <a:gd name="T15" fmla="*/ 211 h 319"/>
                <a:gd name="T16" fmla="*/ 0 w 158"/>
                <a:gd name="T17" fmla="*/ 187 h 319"/>
                <a:gd name="T18" fmla="*/ 16 w 158"/>
                <a:gd name="T19" fmla="*/ 162 h 319"/>
                <a:gd name="T20" fmla="*/ 25 w 158"/>
                <a:gd name="T21" fmla="*/ 157 h 319"/>
                <a:gd name="T22" fmla="*/ 18 w 158"/>
                <a:gd name="T23" fmla="*/ 150 h 319"/>
                <a:gd name="T24" fmla="*/ 8 w 158"/>
                <a:gd name="T25" fmla="*/ 128 h 319"/>
                <a:gd name="T26" fmla="*/ 34 w 158"/>
                <a:gd name="T27" fmla="*/ 97 h 319"/>
                <a:gd name="T28" fmla="*/ 45 w 158"/>
                <a:gd name="T29" fmla="*/ 95 h 319"/>
                <a:gd name="T30" fmla="*/ 39 w 158"/>
                <a:gd name="T31" fmla="*/ 85 h 319"/>
                <a:gd name="T32" fmla="*/ 35 w 158"/>
                <a:gd name="T33" fmla="*/ 71 h 319"/>
                <a:gd name="T34" fmla="*/ 62 w 158"/>
                <a:gd name="T35" fmla="*/ 42 h 319"/>
                <a:gd name="T36" fmla="*/ 69 w 158"/>
                <a:gd name="T37" fmla="*/ 42 h 319"/>
                <a:gd name="T38" fmla="*/ 70 w 158"/>
                <a:gd name="T39" fmla="*/ 36 h 319"/>
                <a:gd name="T40" fmla="*/ 113 w 158"/>
                <a:gd name="T41" fmla="*/ 0 h 319"/>
                <a:gd name="T42" fmla="*/ 158 w 158"/>
                <a:gd name="T43" fmla="*/ 42 h 319"/>
                <a:gd name="T44" fmla="*/ 158 w 158"/>
                <a:gd name="T45" fmla="*/ 277 h 319"/>
                <a:gd name="T46" fmla="*/ 113 w 158"/>
                <a:gd name="T47" fmla="*/ 319 h 319"/>
                <a:gd name="T48" fmla="*/ 86 w 158"/>
                <a:gd name="T49" fmla="*/ 319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8" h="319">
                  <a:moveTo>
                    <a:pt x="86" y="319"/>
                  </a:moveTo>
                  <a:cubicBezTo>
                    <a:pt x="61" y="319"/>
                    <a:pt x="42" y="301"/>
                    <a:pt x="41" y="278"/>
                  </a:cubicBezTo>
                  <a:cubicBezTo>
                    <a:pt x="41" y="271"/>
                    <a:pt x="41" y="271"/>
                    <a:pt x="41" y="271"/>
                  </a:cubicBezTo>
                  <a:cubicBezTo>
                    <a:pt x="35" y="269"/>
                    <a:pt x="35" y="269"/>
                    <a:pt x="35" y="269"/>
                  </a:cubicBezTo>
                  <a:cubicBezTo>
                    <a:pt x="22" y="266"/>
                    <a:pt x="12" y="254"/>
                    <a:pt x="12" y="241"/>
                  </a:cubicBezTo>
                  <a:cubicBezTo>
                    <a:pt x="12" y="234"/>
                    <a:pt x="14" y="228"/>
                    <a:pt x="19" y="223"/>
                  </a:cubicBezTo>
                  <a:cubicBezTo>
                    <a:pt x="25" y="215"/>
                    <a:pt x="25" y="215"/>
                    <a:pt x="25" y="215"/>
                  </a:cubicBezTo>
                  <a:cubicBezTo>
                    <a:pt x="16" y="211"/>
                    <a:pt x="16" y="211"/>
                    <a:pt x="16" y="211"/>
                  </a:cubicBezTo>
                  <a:cubicBezTo>
                    <a:pt x="6" y="206"/>
                    <a:pt x="0" y="197"/>
                    <a:pt x="0" y="187"/>
                  </a:cubicBezTo>
                  <a:cubicBezTo>
                    <a:pt x="0" y="177"/>
                    <a:pt x="6" y="167"/>
                    <a:pt x="16" y="162"/>
                  </a:cubicBezTo>
                  <a:cubicBezTo>
                    <a:pt x="25" y="157"/>
                    <a:pt x="25" y="157"/>
                    <a:pt x="25" y="157"/>
                  </a:cubicBezTo>
                  <a:cubicBezTo>
                    <a:pt x="18" y="150"/>
                    <a:pt x="18" y="150"/>
                    <a:pt x="18" y="150"/>
                  </a:cubicBezTo>
                  <a:cubicBezTo>
                    <a:pt x="12" y="144"/>
                    <a:pt x="8" y="136"/>
                    <a:pt x="8" y="128"/>
                  </a:cubicBezTo>
                  <a:cubicBezTo>
                    <a:pt x="8" y="113"/>
                    <a:pt x="19" y="101"/>
                    <a:pt x="34" y="97"/>
                  </a:cubicBezTo>
                  <a:cubicBezTo>
                    <a:pt x="45" y="95"/>
                    <a:pt x="45" y="95"/>
                    <a:pt x="45" y="95"/>
                  </a:cubicBezTo>
                  <a:cubicBezTo>
                    <a:pt x="39" y="85"/>
                    <a:pt x="39" y="85"/>
                    <a:pt x="39" y="85"/>
                  </a:cubicBezTo>
                  <a:cubicBezTo>
                    <a:pt x="36" y="81"/>
                    <a:pt x="35" y="76"/>
                    <a:pt x="35" y="71"/>
                  </a:cubicBezTo>
                  <a:cubicBezTo>
                    <a:pt x="35" y="56"/>
                    <a:pt x="47" y="44"/>
                    <a:pt x="62" y="42"/>
                  </a:cubicBezTo>
                  <a:cubicBezTo>
                    <a:pt x="69" y="42"/>
                    <a:pt x="69" y="42"/>
                    <a:pt x="69" y="42"/>
                  </a:cubicBezTo>
                  <a:cubicBezTo>
                    <a:pt x="70" y="36"/>
                    <a:pt x="70" y="36"/>
                    <a:pt x="70" y="36"/>
                  </a:cubicBezTo>
                  <a:cubicBezTo>
                    <a:pt x="73" y="15"/>
                    <a:pt x="92" y="0"/>
                    <a:pt x="113" y="0"/>
                  </a:cubicBezTo>
                  <a:cubicBezTo>
                    <a:pt x="138" y="0"/>
                    <a:pt x="158" y="19"/>
                    <a:pt x="158" y="42"/>
                  </a:cubicBezTo>
                  <a:cubicBezTo>
                    <a:pt x="158" y="277"/>
                    <a:pt x="158" y="277"/>
                    <a:pt x="158" y="277"/>
                  </a:cubicBezTo>
                  <a:cubicBezTo>
                    <a:pt x="158" y="300"/>
                    <a:pt x="138" y="319"/>
                    <a:pt x="113" y="319"/>
                  </a:cubicBezTo>
                  <a:lnTo>
                    <a:pt x="86" y="319"/>
                  </a:ln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1" name="Freeform 40">
              <a:extLst>
                <a:ext uri="{FF2B5EF4-FFF2-40B4-BE49-F238E27FC236}">
                  <a16:creationId xmlns:a16="http://schemas.microsoft.com/office/drawing/2014/main" id="{7895965B-6450-4B9E-B33E-5836CF2DA600}"/>
                </a:ext>
              </a:extLst>
            </p:cNvPr>
            <p:cNvSpPr>
              <a:spLocks noEditPoints="1"/>
            </p:cNvSpPr>
            <p:nvPr/>
          </p:nvSpPr>
          <p:spPr bwMode="auto">
            <a:xfrm>
              <a:off x="2054226" y="854076"/>
              <a:ext cx="247650" cy="482600"/>
            </a:xfrm>
            <a:custGeom>
              <a:avLst/>
              <a:gdLst>
                <a:gd name="T0" fmla="*/ 119 w 170"/>
                <a:gd name="T1" fmla="*/ 331 h 331"/>
                <a:gd name="T2" fmla="*/ 92 w 170"/>
                <a:gd name="T3" fmla="*/ 331 h 331"/>
                <a:gd name="T4" fmla="*/ 41 w 170"/>
                <a:gd name="T5" fmla="*/ 284 h 331"/>
                <a:gd name="T6" fmla="*/ 41 w 170"/>
                <a:gd name="T7" fmla="*/ 282 h 331"/>
                <a:gd name="T8" fmla="*/ 40 w 170"/>
                <a:gd name="T9" fmla="*/ 281 h 331"/>
                <a:gd name="T10" fmla="*/ 12 w 170"/>
                <a:gd name="T11" fmla="*/ 247 h 331"/>
                <a:gd name="T12" fmla="*/ 20 w 170"/>
                <a:gd name="T13" fmla="*/ 225 h 331"/>
                <a:gd name="T14" fmla="*/ 22 w 170"/>
                <a:gd name="T15" fmla="*/ 223 h 331"/>
                <a:gd name="T16" fmla="*/ 19 w 170"/>
                <a:gd name="T17" fmla="*/ 222 h 331"/>
                <a:gd name="T18" fmla="*/ 0 w 170"/>
                <a:gd name="T19" fmla="*/ 193 h 331"/>
                <a:gd name="T20" fmla="*/ 19 w 170"/>
                <a:gd name="T21" fmla="*/ 163 h 331"/>
                <a:gd name="T22" fmla="*/ 21 w 170"/>
                <a:gd name="T23" fmla="*/ 162 h 331"/>
                <a:gd name="T24" fmla="*/ 19 w 170"/>
                <a:gd name="T25" fmla="*/ 160 h 331"/>
                <a:gd name="T26" fmla="*/ 8 w 170"/>
                <a:gd name="T27" fmla="*/ 134 h 331"/>
                <a:gd name="T28" fmla="*/ 39 w 170"/>
                <a:gd name="T29" fmla="*/ 97 h 331"/>
                <a:gd name="T30" fmla="*/ 42 w 170"/>
                <a:gd name="T31" fmla="*/ 97 h 331"/>
                <a:gd name="T32" fmla="*/ 40 w 170"/>
                <a:gd name="T33" fmla="*/ 95 h 331"/>
                <a:gd name="T34" fmla="*/ 35 w 170"/>
                <a:gd name="T35" fmla="*/ 77 h 331"/>
                <a:gd name="T36" fmla="*/ 68 w 170"/>
                <a:gd name="T37" fmla="*/ 42 h 331"/>
                <a:gd name="T38" fmla="*/ 69 w 170"/>
                <a:gd name="T39" fmla="*/ 42 h 331"/>
                <a:gd name="T40" fmla="*/ 70 w 170"/>
                <a:gd name="T41" fmla="*/ 41 h 331"/>
                <a:gd name="T42" fmla="*/ 119 w 170"/>
                <a:gd name="T43" fmla="*/ 0 h 331"/>
                <a:gd name="T44" fmla="*/ 170 w 170"/>
                <a:gd name="T45" fmla="*/ 48 h 331"/>
                <a:gd name="T46" fmla="*/ 170 w 170"/>
                <a:gd name="T47" fmla="*/ 283 h 331"/>
                <a:gd name="T48" fmla="*/ 119 w 170"/>
                <a:gd name="T49" fmla="*/ 331 h 331"/>
                <a:gd name="T50" fmla="*/ 119 w 170"/>
                <a:gd name="T51" fmla="*/ 12 h 331"/>
                <a:gd name="T52" fmla="*/ 82 w 170"/>
                <a:gd name="T53" fmla="*/ 43 h 331"/>
                <a:gd name="T54" fmla="*/ 80 w 170"/>
                <a:gd name="T55" fmla="*/ 53 h 331"/>
                <a:gd name="T56" fmla="*/ 69 w 170"/>
                <a:gd name="T57" fmla="*/ 54 h 331"/>
                <a:gd name="T58" fmla="*/ 47 w 170"/>
                <a:gd name="T59" fmla="*/ 77 h 331"/>
                <a:gd name="T60" fmla="*/ 50 w 170"/>
                <a:gd name="T61" fmla="*/ 88 h 331"/>
                <a:gd name="T62" fmla="*/ 61 w 170"/>
                <a:gd name="T63" fmla="*/ 105 h 331"/>
                <a:gd name="T64" fmla="*/ 42 w 170"/>
                <a:gd name="T65" fmla="*/ 109 h 331"/>
                <a:gd name="T66" fmla="*/ 20 w 170"/>
                <a:gd name="T67" fmla="*/ 134 h 331"/>
                <a:gd name="T68" fmla="*/ 28 w 170"/>
                <a:gd name="T69" fmla="*/ 152 h 331"/>
                <a:gd name="T70" fmla="*/ 41 w 170"/>
                <a:gd name="T71" fmla="*/ 165 h 331"/>
                <a:gd name="T72" fmla="*/ 25 w 170"/>
                <a:gd name="T73" fmla="*/ 174 h 331"/>
                <a:gd name="T74" fmla="*/ 12 w 170"/>
                <a:gd name="T75" fmla="*/ 193 h 331"/>
                <a:gd name="T76" fmla="*/ 25 w 170"/>
                <a:gd name="T77" fmla="*/ 211 h 331"/>
                <a:gd name="T78" fmla="*/ 41 w 170"/>
                <a:gd name="T79" fmla="*/ 219 h 331"/>
                <a:gd name="T80" fmla="*/ 29 w 170"/>
                <a:gd name="T81" fmla="*/ 233 h 331"/>
                <a:gd name="T82" fmla="*/ 24 w 170"/>
                <a:gd name="T83" fmla="*/ 247 h 331"/>
                <a:gd name="T84" fmla="*/ 43 w 170"/>
                <a:gd name="T85" fmla="*/ 270 h 331"/>
                <a:gd name="T86" fmla="*/ 53 w 170"/>
                <a:gd name="T87" fmla="*/ 272 h 331"/>
                <a:gd name="T88" fmla="*/ 53 w 170"/>
                <a:gd name="T89" fmla="*/ 284 h 331"/>
                <a:gd name="T90" fmla="*/ 92 w 170"/>
                <a:gd name="T91" fmla="*/ 319 h 331"/>
                <a:gd name="T92" fmla="*/ 119 w 170"/>
                <a:gd name="T93" fmla="*/ 319 h 331"/>
                <a:gd name="T94" fmla="*/ 158 w 170"/>
                <a:gd name="T95" fmla="*/ 283 h 331"/>
                <a:gd name="T96" fmla="*/ 158 w 170"/>
                <a:gd name="T97" fmla="*/ 48 h 331"/>
                <a:gd name="T98" fmla="*/ 119 w 170"/>
                <a:gd name="T99" fmla="*/ 12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0" h="331">
                  <a:moveTo>
                    <a:pt x="119" y="331"/>
                  </a:moveTo>
                  <a:cubicBezTo>
                    <a:pt x="92" y="331"/>
                    <a:pt x="92" y="331"/>
                    <a:pt x="92" y="331"/>
                  </a:cubicBezTo>
                  <a:cubicBezTo>
                    <a:pt x="64" y="331"/>
                    <a:pt x="42" y="310"/>
                    <a:pt x="41" y="284"/>
                  </a:cubicBezTo>
                  <a:cubicBezTo>
                    <a:pt x="41" y="282"/>
                    <a:pt x="41" y="282"/>
                    <a:pt x="41" y="282"/>
                  </a:cubicBezTo>
                  <a:cubicBezTo>
                    <a:pt x="40" y="281"/>
                    <a:pt x="40" y="281"/>
                    <a:pt x="40" y="281"/>
                  </a:cubicBezTo>
                  <a:cubicBezTo>
                    <a:pt x="23" y="277"/>
                    <a:pt x="12" y="263"/>
                    <a:pt x="12" y="247"/>
                  </a:cubicBezTo>
                  <a:cubicBezTo>
                    <a:pt x="12" y="239"/>
                    <a:pt x="15" y="231"/>
                    <a:pt x="20" y="225"/>
                  </a:cubicBezTo>
                  <a:cubicBezTo>
                    <a:pt x="22" y="223"/>
                    <a:pt x="22" y="223"/>
                    <a:pt x="22" y="223"/>
                  </a:cubicBezTo>
                  <a:cubicBezTo>
                    <a:pt x="19" y="222"/>
                    <a:pt x="19" y="222"/>
                    <a:pt x="19" y="222"/>
                  </a:cubicBezTo>
                  <a:cubicBezTo>
                    <a:pt x="8" y="217"/>
                    <a:pt x="0" y="205"/>
                    <a:pt x="0" y="193"/>
                  </a:cubicBezTo>
                  <a:cubicBezTo>
                    <a:pt x="0" y="181"/>
                    <a:pt x="7" y="169"/>
                    <a:pt x="19" y="163"/>
                  </a:cubicBezTo>
                  <a:cubicBezTo>
                    <a:pt x="21" y="162"/>
                    <a:pt x="21" y="162"/>
                    <a:pt x="21" y="162"/>
                  </a:cubicBezTo>
                  <a:cubicBezTo>
                    <a:pt x="19" y="160"/>
                    <a:pt x="19" y="160"/>
                    <a:pt x="19" y="160"/>
                  </a:cubicBezTo>
                  <a:cubicBezTo>
                    <a:pt x="12" y="153"/>
                    <a:pt x="8" y="144"/>
                    <a:pt x="8" y="134"/>
                  </a:cubicBezTo>
                  <a:cubicBezTo>
                    <a:pt x="8" y="117"/>
                    <a:pt x="21" y="101"/>
                    <a:pt x="39" y="97"/>
                  </a:cubicBezTo>
                  <a:cubicBezTo>
                    <a:pt x="42" y="97"/>
                    <a:pt x="42" y="97"/>
                    <a:pt x="42" y="97"/>
                  </a:cubicBezTo>
                  <a:cubicBezTo>
                    <a:pt x="40" y="95"/>
                    <a:pt x="40" y="95"/>
                    <a:pt x="40" y="95"/>
                  </a:cubicBezTo>
                  <a:cubicBezTo>
                    <a:pt x="37" y="89"/>
                    <a:pt x="35" y="83"/>
                    <a:pt x="35" y="77"/>
                  </a:cubicBezTo>
                  <a:cubicBezTo>
                    <a:pt x="35" y="59"/>
                    <a:pt x="49" y="44"/>
                    <a:pt x="68" y="42"/>
                  </a:cubicBezTo>
                  <a:cubicBezTo>
                    <a:pt x="69" y="42"/>
                    <a:pt x="69" y="42"/>
                    <a:pt x="69" y="42"/>
                  </a:cubicBezTo>
                  <a:cubicBezTo>
                    <a:pt x="70" y="41"/>
                    <a:pt x="70" y="41"/>
                    <a:pt x="70" y="41"/>
                  </a:cubicBezTo>
                  <a:cubicBezTo>
                    <a:pt x="73" y="18"/>
                    <a:pt x="95" y="0"/>
                    <a:pt x="119" y="0"/>
                  </a:cubicBezTo>
                  <a:cubicBezTo>
                    <a:pt x="147" y="0"/>
                    <a:pt x="170" y="22"/>
                    <a:pt x="170" y="48"/>
                  </a:cubicBezTo>
                  <a:cubicBezTo>
                    <a:pt x="170" y="283"/>
                    <a:pt x="170" y="283"/>
                    <a:pt x="170" y="283"/>
                  </a:cubicBezTo>
                  <a:cubicBezTo>
                    <a:pt x="170" y="310"/>
                    <a:pt x="147" y="331"/>
                    <a:pt x="119" y="331"/>
                  </a:cubicBezTo>
                  <a:close/>
                  <a:moveTo>
                    <a:pt x="119" y="12"/>
                  </a:moveTo>
                  <a:cubicBezTo>
                    <a:pt x="101" y="12"/>
                    <a:pt x="84" y="25"/>
                    <a:pt x="82" y="43"/>
                  </a:cubicBezTo>
                  <a:cubicBezTo>
                    <a:pt x="80" y="53"/>
                    <a:pt x="80" y="53"/>
                    <a:pt x="80" y="53"/>
                  </a:cubicBezTo>
                  <a:cubicBezTo>
                    <a:pt x="69" y="54"/>
                    <a:pt x="69" y="54"/>
                    <a:pt x="69" y="54"/>
                  </a:cubicBezTo>
                  <a:cubicBezTo>
                    <a:pt x="57" y="55"/>
                    <a:pt x="47" y="65"/>
                    <a:pt x="47" y="77"/>
                  </a:cubicBezTo>
                  <a:cubicBezTo>
                    <a:pt x="47" y="81"/>
                    <a:pt x="48" y="85"/>
                    <a:pt x="50" y="88"/>
                  </a:cubicBezTo>
                  <a:cubicBezTo>
                    <a:pt x="61" y="105"/>
                    <a:pt x="61" y="105"/>
                    <a:pt x="61" y="105"/>
                  </a:cubicBezTo>
                  <a:cubicBezTo>
                    <a:pt x="42" y="109"/>
                    <a:pt x="42" y="109"/>
                    <a:pt x="42" y="109"/>
                  </a:cubicBezTo>
                  <a:cubicBezTo>
                    <a:pt x="29" y="112"/>
                    <a:pt x="20" y="122"/>
                    <a:pt x="20" y="134"/>
                  </a:cubicBezTo>
                  <a:cubicBezTo>
                    <a:pt x="20" y="141"/>
                    <a:pt x="23" y="147"/>
                    <a:pt x="28" y="152"/>
                  </a:cubicBezTo>
                  <a:cubicBezTo>
                    <a:pt x="41" y="165"/>
                    <a:pt x="41" y="165"/>
                    <a:pt x="41" y="165"/>
                  </a:cubicBezTo>
                  <a:cubicBezTo>
                    <a:pt x="25" y="174"/>
                    <a:pt x="25" y="174"/>
                    <a:pt x="25" y="174"/>
                  </a:cubicBezTo>
                  <a:cubicBezTo>
                    <a:pt x="17" y="178"/>
                    <a:pt x="12" y="185"/>
                    <a:pt x="12" y="193"/>
                  </a:cubicBezTo>
                  <a:cubicBezTo>
                    <a:pt x="12" y="201"/>
                    <a:pt x="17" y="208"/>
                    <a:pt x="25" y="211"/>
                  </a:cubicBezTo>
                  <a:cubicBezTo>
                    <a:pt x="41" y="219"/>
                    <a:pt x="41" y="219"/>
                    <a:pt x="41" y="219"/>
                  </a:cubicBezTo>
                  <a:cubicBezTo>
                    <a:pt x="29" y="233"/>
                    <a:pt x="29" y="233"/>
                    <a:pt x="29" y="233"/>
                  </a:cubicBezTo>
                  <a:cubicBezTo>
                    <a:pt x="26" y="237"/>
                    <a:pt x="24" y="242"/>
                    <a:pt x="24" y="247"/>
                  </a:cubicBezTo>
                  <a:cubicBezTo>
                    <a:pt x="24" y="258"/>
                    <a:pt x="32" y="267"/>
                    <a:pt x="43" y="270"/>
                  </a:cubicBezTo>
                  <a:cubicBezTo>
                    <a:pt x="53" y="272"/>
                    <a:pt x="53" y="272"/>
                    <a:pt x="53" y="272"/>
                  </a:cubicBezTo>
                  <a:cubicBezTo>
                    <a:pt x="53" y="284"/>
                    <a:pt x="53" y="284"/>
                    <a:pt x="53" y="284"/>
                  </a:cubicBezTo>
                  <a:cubicBezTo>
                    <a:pt x="54" y="303"/>
                    <a:pt x="71" y="319"/>
                    <a:pt x="92" y="319"/>
                  </a:cubicBezTo>
                  <a:cubicBezTo>
                    <a:pt x="119" y="319"/>
                    <a:pt x="119" y="319"/>
                    <a:pt x="119" y="319"/>
                  </a:cubicBezTo>
                  <a:cubicBezTo>
                    <a:pt x="140" y="319"/>
                    <a:pt x="158" y="303"/>
                    <a:pt x="158" y="283"/>
                  </a:cubicBezTo>
                  <a:cubicBezTo>
                    <a:pt x="158" y="48"/>
                    <a:pt x="158" y="48"/>
                    <a:pt x="158" y="48"/>
                  </a:cubicBezTo>
                  <a:cubicBezTo>
                    <a:pt x="158" y="28"/>
                    <a:pt x="140" y="12"/>
                    <a:pt x="119" y="12"/>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2" name="Freeform 41">
              <a:extLst>
                <a:ext uri="{FF2B5EF4-FFF2-40B4-BE49-F238E27FC236}">
                  <a16:creationId xmlns:a16="http://schemas.microsoft.com/office/drawing/2014/main" id="{67D00934-BAE1-4725-9F94-1B23D1A84D87}"/>
                </a:ext>
              </a:extLst>
            </p:cNvPr>
            <p:cNvSpPr>
              <a:spLocks/>
            </p:cNvSpPr>
            <p:nvPr/>
          </p:nvSpPr>
          <p:spPr bwMode="auto">
            <a:xfrm>
              <a:off x="2149476" y="915989"/>
              <a:ext cx="100013" cy="58738"/>
            </a:xfrm>
            <a:custGeom>
              <a:avLst/>
              <a:gdLst>
                <a:gd name="T0" fmla="*/ 63 w 69"/>
                <a:gd name="T1" fmla="*/ 40 h 40"/>
                <a:gd name="T2" fmla="*/ 57 w 69"/>
                <a:gd name="T3" fmla="*/ 34 h 40"/>
                <a:gd name="T4" fmla="*/ 34 w 69"/>
                <a:gd name="T5" fmla="*/ 12 h 40"/>
                <a:gd name="T6" fmla="*/ 6 w 69"/>
                <a:gd name="T7" fmla="*/ 12 h 40"/>
                <a:gd name="T8" fmla="*/ 0 w 69"/>
                <a:gd name="T9" fmla="*/ 6 h 40"/>
                <a:gd name="T10" fmla="*/ 6 w 69"/>
                <a:gd name="T11" fmla="*/ 0 h 40"/>
                <a:gd name="T12" fmla="*/ 34 w 69"/>
                <a:gd name="T13" fmla="*/ 0 h 40"/>
                <a:gd name="T14" fmla="*/ 69 w 69"/>
                <a:gd name="T15" fmla="*/ 34 h 40"/>
                <a:gd name="T16" fmla="*/ 63 w 69"/>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40">
                  <a:moveTo>
                    <a:pt x="63" y="40"/>
                  </a:moveTo>
                  <a:cubicBezTo>
                    <a:pt x="59" y="40"/>
                    <a:pt x="57" y="37"/>
                    <a:pt x="57" y="34"/>
                  </a:cubicBezTo>
                  <a:cubicBezTo>
                    <a:pt x="57" y="22"/>
                    <a:pt x="46" y="12"/>
                    <a:pt x="34" y="12"/>
                  </a:cubicBezTo>
                  <a:cubicBezTo>
                    <a:pt x="6" y="12"/>
                    <a:pt x="6" y="12"/>
                    <a:pt x="6" y="12"/>
                  </a:cubicBezTo>
                  <a:cubicBezTo>
                    <a:pt x="3" y="12"/>
                    <a:pt x="0" y="10"/>
                    <a:pt x="0" y="6"/>
                  </a:cubicBezTo>
                  <a:cubicBezTo>
                    <a:pt x="0" y="3"/>
                    <a:pt x="3" y="0"/>
                    <a:pt x="6" y="0"/>
                  </a:cubicBezTo>
                  <a:cubicBezTo>
                    <a:pt x="34" y="0"/>
                    <a:pt x="34" y="0"/>
                    <a:pt x="34" y="0"/>
                  </a:cubicBezTo>
                  <a:cubicBezTo>
                    <a:pt x="53" y="0"/>
                    <a:pt x="69" y="15"/>
                    <a:pt x="69" y="34"/>
                  </a:cubicBezTo>
                  <a:cubicBezTo>
                    <a:pt x="69" y="37"/>
                    <a:pt x="66" y="40"/>
                    <a:pt x="63" y="40"/>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3" name="Freeform 42">
              <a:extLst>
                <a:ext uri="{FF2B5EF4-FFF2-40B4-BE49-F238E27FC236}">
                  <a16:creationId xmlns:a16="http://schemas.microsoft.com/office/drawing/2014/main" id="{FA506B04-6DD7-4031-93FF-50393CF20A4D}"/>
                </a:ext>
              </a:extLst>
            </p:cNvPr>
            <p:cNvSpPr>
              <a:spLocks/>
            </p:cNvSpPr>
            <p:nvPr/>
          </p:nvSpPr>
          <p:spPr bwMode="auto">
            <a:xfrm>
              <a:off x="2116138" y="855664"/>
              <a:ext cx="184150" cy="479425"/>
            </a:xfrm>
            <a:custGeom>
              <a:avLst/>
              <a:gdLst>
                <a:gd name="T0" fmla="*/ 77 w 127"/>
                <a:gd name="T1" fmla="*/ 329 h 329"/>
                <a:gd name="T2" fmla="*/ 50 w 127"/>
                <a:gd name="T3" fmla="*/ 329 h 329"/>
                <a:gd name="T4" fmla="*/ 0 w 127"/>
                <a:gd name="T5" fmla="*/ 278 h 329"/>
                <a:gd name="T6" fmla="*/ 6 w 127"/>
                <a:gd name="T7" fmla="*/ 272 h 329"/>
                <a:gd name="T8" fmla="*/ 12 w 127"/>
                <a:gd name="T9" fmla="*/ 278 h 329"/>
                <a:gd name="T10" fmla="*/ 50 w 127"/>
                <a:gd name="T11" fmla="*/ 317 h 329"/>
                <a:gd name="T12" fmla="*/ 77 w 127"/>
                <a:gd name="T13" fmla="*/ 317 h 329"/>
                <a:gd name="T14" fmla="*/ 115 w 127"/>
                <a:gd name="T15" fmla="*/ 282 h 329"/>
                <a:gd name="T16" fmla="*/ 115 w 127"/>
                <a:gd name="T17" fmla="*/ 47 h 329"/>
                <a:gd name="T18" fmla="*/ 77 w 127"/>
                <a:gd name="T19" fmla="*/ 12 h 329"/>
                <a:gd name="T20" fmla="*/ 40 w 127"/>
                <a:gd name="T21" fmla="*/ 47 h 329"/>
                <a:gd name="T22" fmla="*/ 34 w 127"/>
                <a:gd name="T23" fmla="*/ 53 h 329"/>
                <a:gd name="T24" fmla="*/ 28 w 127"/>
                <a:gd name="T25" fmla="*/ 47 h 329"/>
                <a:gd name="T26" fmla="*/ 77 w 127"/>
                <a:gd name="T27" fmla="*/ 0 h 329"/>
                <a:gd name="T28" fmla="*/ 127 w 127"/>
                <a:gd name="T29" fmla="*/ 47 h 329"/>
                <a:gd name="T30" fmla="*/ 127 w 127"/>
                <a:gd name="T31" fmla="*/ 282 h 329"/>
                <a:gd name="T32" fmla="*/ 77 w 127"/>
                <a:gd name="T33"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329">
                  <a:moveTo>
                    <a:pt x="77" y="329"/>
                  </a:moveTo>
                  <a:cubicBezTo>
                    <a:pt x="50" y="329"/>
                    <a:pt x="50" y="329"/>
                    <a:pt x="50" y="329"/>
                  </a:cubicBezTo>
                  <a:cubicBezTo>
                    <a:pt x="22" y="329"/>
                    <a:pt x="0" y="307"/>
                    <a:pt x="0" y="278"/>
                  </a:cubicBezTo>
                  <a:cubicBezTo>
                    <a:pt x="0" y="275"/>
                    <a:pt x="3" y="272"/>
                    <a:pt x="6" y="272"/>
                  </a:cubicBezTo>
                  <a:cubicBezTo>
                    <a:pt x="10" y="272"/>
                    <a:pt x="12" y="275"/>
                    <a:pt x="12" y="278"/>
                  </a:cubicBezTo>
                  <a:cubicBezTo>
                    <a:pt x="12" y="300"/>
                    <a:pt x="28" y="317"/>
                    <a:pt x="50" y="317"/>
                  </a:cubicBezTo>
                  <a:cubicBezTo>
                    <a:pt x="77" y="317"/>
                    <a:pt x="77" y="317"/>
                    <a:pt x="77" y="317"/>
                  </a:cubicBezTo>
                  <a:cubicBezTo>
                    <a:pt x="98" y="317"/>
                    <a:pt x="115" y="301"/>
                    <a:pt x="115" y="282"/>
                  </a:cubicBezTo>
                  <a:cubicBezTo>
                    <a:pt x="115" y="47"/>
                    <a:pt x="115" y="47"/>
                    <a:pt x="115" y="47"/>
                  </a:cubicBezTo>
                  <a:cubicBezTo>
                    <a:pt x="115" y="28"/>
                    <a:pt x="98" y="12"/>
                    <a:pt x="77" y="12"/>
                  </a:cubicBezTo>
                  <a:cubicBezTo>
                    <a:pt x="57" y="12"/>
                    <a:pt x="40" y="28"/>
                    <a:pt x="40" y="47"/>
                  </a:cubicBezTo>
                  <a:cubicBezTo>
                    <a:pt x="40" y="50"/>
                    <a:pt x="37" y="53"/>
                    <a:pt x="34" y="53"/>
                  </a:cubicBezTo>
                  <a:cubicBezTo>
                    <a:pt x="31" y="53"/>
                    <a:pt x="28" y="50"/>
                    <a:pt x="28" y="47"/>
                  </a:cubicBezTo>
                  <a:cubicBezTo>
                    <a:pt x="28" y="21"/>
                    <a:pt x="50" y="0"/>
                    <a:pt x="77" y="0"/>
                  </a:cubicBezTo>
                  <a:cubicBezTo>
                    <a:pt x="104" y="0"/>
                    <a:pt x="127" y="21"/>
                    <a:pt x="127" y="47"/>
                  </a:cubicBezTo>
                  <a:cubicBezTo>
                    <a:pt x="127" y="282"/>
                    <a:pt x="127" y="282"/>
                    <a:pt x="127" y="282"/>
                  </a:cubicBezTo>
                  <a:cubicBezTo>
                    <a:pt x="127" y="308"/>
                    <a:pt x="104" y="329"/>
                    <a:pt x="77" y="329"/>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8" name="Freeform 43">
              <a:extLst>
                <a:ext uri="{FF2B5EF4-FFF2-40B4-BE49-F238E27FC236}">
                  <a16:creationId xmlns:a16="http://schemas.microsoft.com/office/drawing/2014/main" id="{95FF858B-5737-48D8-9ECF-76650DEE8D08}"/>
                </a:ext>
              </a:extLst>
            </p:cNvPr>
            <p:cNvSpPr>
              <a:spLocks/>
            </p:cNvSpPr>
            <p:nvPr/>
          </p:nvSpPr>
          <p:spPr bwMode="auto">
            <a:xfrm>
              <a:off x="2106613" y="915989"/>
              <a:ext cx="68263" cy="98425"/>
            </a:xfrm>
            <a:custGeom>
              <a:avLst/>
              <a:gdLst>
                <a:gd name="T0" fmla="*/ 35 w 47"/>
                <a:gd name="T1" fmla="*/ 67 h 67"/>
                <a:gd name="T2" fmla="*/ 0 w 47"/>
                <a:gd name="T3" fmla="*/ 34 h 67"/>
                <a:gd name="T4" fmla="*/ 35 w 47"/>
                <a:gd name="T5" fmla="*/ 0 h 67"/>
                <a:gd name="T6" fmla="*/ 41 w 47"/>
                <a:gd name="T7" fmla="*/ 0 h 67"/>
                <a:gd name="T8" fmla="*/ 47 w 47"/>
                <a:gd name="T9" fmla="*/ 6 h 67"/>
                <a:gd name="T10" fmla="*/ 41 w 47"/>
                <a:gd name="T11" fmla="*/ 12 h 67"/>
                <a:gd name="T12" fmla="*/ 35 w 47"/>
                <a:gd name="T13" fmla="*/ 12 h 67"/>
                <a:gd name="T14" fmla="*/ 12 w 47"/>
                <a:gd name="T15" fmla="*/ 34 h 67"/>
                <a:gd name="T16" fmla="*/ 35 w 47"/>
                <a:gd name="T17" fmla="*/ 55 h 67"/>
                <a:gd name="T18" fmla="*/ 41 w 47"/>
                <a:gd name="T19" fmla="*/ 61 h 67"/>
                <a:gd name="T20" fmla="*/ 35 w 47"/>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67">
                  <a:moveTo>
                    <a:pt x="35" y="67"/>
                  </a:moveTo>
                  <a:cubicBezTo>
                    <a:pt x="16" y="67"/>
                    <a:pt x="0" y="52"/>
                    <a:pt x="0" y="34"/>
                  </a:cubicBezTo>
                  <a:cubicBezTo>
                    <a:pt x="0" y="15"/>
                    <a:pt x="16" y="0"/>
                    <a:pt x="35" y="0"/>
                  </a:cubicBezTo>
                  <a:cubicBezTo>
                    <a:pt x="41" y="0"/>
                    <a:pt x="41" y="0"/>
                    <a:pt x="41" y="0"/>
                  </a:cubicBezTo>
                  <a:cubicBezTo>
                    <a:pt x="44" y="0"/>
                    <a:pt x="47" y="3"/>
                    <a:pt x="47" y="6"/>
                  </a:cubicBezTo>
                  <a:cubicBezTo>
                    <a:pt x="47" y="10"/>
                    <a:pt x="44" y="12"/>
                    <a:pt x="41" y="12"/>
                  </a:cubicBezTo>
                  <a:cubicBezTo>
                    <a:pt x="35" y="12"/>
                    <a:pt x="35" y="12"/>
                    <a:pt x="35" y="12"/>
                  </a:cubicBezTo>
                  <a:cubicBezTo>
                    <a:pt x="22" y="12"/>
                    <a:pt x="12" y="22"/>
                    <a:pt x="12" y="34"/>
                  </a:cubicBezTo>
                  <a:cubicBezTo>
                    <a:pt x="12" y="45"/>
                    <a:pt x="22" y="55"/>
                    <a:pt x="35" y="55"/>
                  </a:cubicBezTo>
                  <a:cubicBezTo>
                    <a:pt x="38" y="55"/>
                    <a:pt x="41" y="58"/>
                    <a:pt x="41" y="61"/>
                  </a:cubicBezTo>
                  <a:cubicBezTo>
                    <a:pt x="41" y="64"/>
                    <a:pt x="38" y="67"/>
                    <a:pt x="35" y="67"/>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9" name="Freeform 44">
              <a:extLst>
                <a:ext uri="{FF2B5EF4-FFF2-40B4-BE49-F238E27FC236}">
                  <a16:creationId xmlns:a16="http://schemas.microsoft.com/office/drawing/2014/main" id="{10D8848D-BF7B-44A0-B524-46C2B95DCAFE}"/>
                </a:ext>
              </a:extLst>
            </p:cNvPr>
            <p:cNvSpPr>
              <a:spLocks/>
            </p:cNvSpPr>
            <p:nvPr/>
          </p:nvSpPr>
          <p:spPr bwMode="auto">
            <a:xfrm>
              <a:off x="2068513" y="995364"/>
              <a:ext cx="84138" cy="107950"/>
            </a:xfrm>
            <a:custGeom>
              <a:avLst/>
              <a:gdLst>
                <a:gd name="T0" fmla="*/ 38 w 58"/>
                <a:gd name="T1" fmla="*/ 74 h 74"/>
                <a:gd name="T2" fmla="*/ 38 w 58"/>
                <a:gd name="T3" fmla="*/ 74 h 74"/>
                <a:gd name="T4" fmla="*/ 37 w 58"/>
                <a:gd name="T5" fmla="*/ 74 h 74"/>
                <a:gd name="T6" fmla="*/ 0 w 58"/>
                <a:gd name="T7" fmla="*/ 37 h 74"/>
                <a:gd name="T8" fmla="*/ 38 w 58"/>
                <a:gd name="T9" fmla="*/ 0 h 74"/>
                <a:gd name="T10" fmla="*/ 52 w 58"/>
                <a:gd name="T11" fmla="*/ 0 h 74"/>
                <a:gd name="T12" fmla="*/ 58 w 58"/>
                <a:gd name="T13" fmla="*/ 6 h 74"/>
                <a:gd name="T14" fmla="*/ 52 w 58"/>
                <a:gd name="T15" fmla="*/ 12 h 74"/>
                <a:gd name="T16" fmla="*/ 38 w 58"/>
                <a:gd name="T17" fmla="*/ 12 h 74"/>
                <a:gd name="T18" fmla="*/ 12 w 58"/>
                <a:gd name="T19" fmla="*/ 37 h 74"/>
                <a:gd name="T20" fmla="*/ 38 w 58"/>
                <a:gd name="T21" fmla="*/ 62 h 74"/>
                <a:gd name="T22" fmla="*/ 44 w 58"/>
                <a:gd name="T23" fmla="*/ 68 h 74"/>
                <a:gd name="T24" fmla="*/ 38 w 58"/>
                <a:gd name="T25"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74">
                  <a:moveTo>
                    <a:pt x="38" y="74"/>
                  </a:moveTo>
                  <a:cubicBezTo>
                    <a:pt x="38" y="74"/>
                    <a:pt x="38" y="74"/>
                    <a:pt x="38" y="74"/>
                  </a:cubicBezTo>
                  <a:cubicBezTo>
                    <a:pt x="37" y="74"/>
                    <a:pt x="37" y="74"/>
                    <a:pt x="37" y="74"/>
                  </a:cubicBezTo>
                  <a:cubicBezTo>
                    <a:pt x="16" y="74"/>
                    <a:pt x="0" y="57"/>
                    <a:pt x="0" y="37"/>
                  </a:cubicBezTo>
                  <a:cubicBezTo>
                    <a:pt x="0" y="17"/>
                    <a:pt x="17" y="0"/>
                    <a:pt x="38" y="0"/>
                  </a:cubicBezTo>
                  <a:cubicBezTo>
                    <a:pt x="52" y="0"/>
                    <a:pt x="52" y="0"/>
                    <a:pt x="52" y="0"/>
                  </a:cubicBezTo>
                  <a:cubicBezTo>
                    <a:pt x="56" y="0"/>
                    <a:pt x="58" y="3"/>
                    <a:pt x="58" y="6"/>
                  </a:cubicBezTo>
                  <a:cubicBezTo>
                    <a:pt x="58" y="10"/>
                    <a:pt x="56" y="12"/>
                    <a:pt x="52" y="12"/>
                  </a:cubicBezTo>
                  <a:cubicBezTo>
                    <a:pt x="38" y="12"/>
                    <a:pt x="38" y="12"/>
                    <a:pt x="38" y="12"/>
                  </a:cubicBezTo>
                  <a:cubicBezTo>
                    <a:pt x="24" y="12"/>
                    <a:pt x="12" y="23"/>
                    <a:pt x="12" y="37"/>
                  </a:cubicBezTo>
                  <a:cubicBezTo>
                    <a:pt x="12" y="51"/>
                    <a:pt x="24" y="62"/>
                    <a:pt x="38" y="62"/>
                  </a:cubicBezTo>
                  <a:cubicBezTo>
                    <a:pt x="42" y="62"/>
                    <a:pt x="44" y="65"/>
                    <a:pt x="44" y="68"/>
                  </a:cubicBezTo>
                  <a:cubicBezTo>
                    <a:pt x="44" y="72"/>
                    <a:pt x="42" y="74"/>
                    <a:pt x="38" y="74"/>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40" name="Freeform 45">
              <a:extLst>
                <a:ext uri="{FF2B5EF4-FFF2-40B4-BE49-F238E27FC236}">
                  <a16:creationId xmlns:a16="http://schemas.microsoft.com/office/drawing/2014/main" id="{78C25AD9-CCF1-441A-8C6A-9E824271B087}"/>
                </a:ext>
              </a:extLst>
            </p:cNvPr>
            <p:cNvSpPr>
              <a:spLocks/>
            </p:cNvSpPr>
            <p:nvPr/>
          </p:nvSpPr>
          <p:spPr bwMode="auto">
            <a:xfrm>
              <a:off x="2073276" y="1163639"/>
              <a:ext cx="131763" cy="100013"/>
            </a:xfrm>
            <a:custGeom>
              <a:avLst/>
              <a:gdLst>
                <a:gd name="T0" fmla="*/ 85 w 91"/>
                <a:gd name="T1" fmla="*/ 68 h 68"/>
                <a:gd name="T2" fmla="*/ 36 w 91"/>
                <a:gd name="T3" fmla="*/ 68 h 68"/>
                <a:gd name="T4" fmla="*/ 0 w 91"/>
                <a:gd name="T5" fmla="*/ 34 h 68"/>
                <a:gd name="T6" fmla="*/ 36 w 91"/>
                <a:gd name="T7" fmla="*/ 0 h 68"/>
                <a:gd name="T8" fmla="*/ 42 w 91"/>
                <a:gd name="T9" fmla="*/ 6 h 68"/>
                <a:gd name="T10" fmla="*/ 36 w 91"/>
                <a:gd name="T11" fmla="*/ 12 h 68"/>
                <a:gd name="T12" fmla="*/ 12 w 91"/>
                <a:gd name="T13" fmla="*/ 34 h 68"/>
                <a:gd name="T14" fmla="*/ 36 w 91"/>
                <a:gd name="T15" fmla="*/ 56 h 68"/>
                <a:gd name="T16" fmla="*/ 85 w 91"/>
                <a:gd name="T17" fmla="*/ 56 h 68"/>
                <a:gd name="T18" fmla="*/ 91 w 91"/>
                <a:gd name="T19" fmla="*/ 62 h 68"/>
                <a:gd name="T20" fmla="*/ 85 w 91"/>
                <a:gd name="T21"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68">
                  <a:moveTo>
                    <a:pt x="85" y="68"/>
                  </a:moveTo>
                  <a:cubicBezTo>
                    <a:pt x="36" y="68"/>
                    <a:pt x="36" y="68"/>
                    <a:pt x="36" y="68"/>
                  </a:cubicBezTo>
                  <a:cubicBezTo>
                    <a:pt x="16" y="68"/>
                    <a:pt x="0" y="53"/>
                    <a:pt x="0" y="34"/>
                  </a:cubicBezTo>
                  <a:cubicBezTo>
                    <a:pt x="0" y="15"/>
                    <a:pt x="16" y="0"/>
                    <a:pt x="36" y="0"/>
                  </a:cubicBezTo>
                  <a:cubicBezTo>
                    <a:pt x="39" y="0"/>
                    <a:pt x="42" y="3"/>
                    <a:pt x="42" y="6"/>
                  </a:cubicBezTo>
                  <a:cubicBezTo>
                    <a:pt x="42" y="9"/>
                    <a:pt x="39" y="12"/>
                    <a:pt x="36" y="12"/>
                  </a:cubicBezTo>
                  <a:cubicBezTo>
                    <a:pt x="23" y="12"/>
                    <a:pt x="12" y="22"/>
                    <a:pt x="12" y="34"/>
                  </a:cubicBezTo>
                  <a:cubicBezTo>
                    <a:pt x="12" y="46"/>
                    <a:pt x="23" y="56"/>
                    <a:pt x="36" y="56"/>
                  </a:cubicBezTo>
                  <a:cubicBezTo>
                    <a:pt x="85" y="56"/>
                    <a:pt x="85" y="56"/>
                    <a:pt x="85" y="56"/>
                  </a:cubicBezTo>
                  <a:cubicBezTo>
                    <a:pt x="88" y="56"/>
                    <a:pt x="91" y="59"/>
                    <a:pt x="91" y="62"/>
                  </a:cubicBezTo>
                  <a:cubicBezTo>
                    <a:pt x="91" y="66"/>
                    <a:pt x="88" y="68"/>
                    <a:pt x="85" y="68"/>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41" name="Freeform 46">
              <a:extLst>
                <a:ext uri="{FF2B5EF4-FFF2-40B4-BE49-F238E27FC236}">
                  <a16:creationId xmlns:a16="http://schemas.microsoft.com/office/drawing/2014/main" id="{85C6E894-C3F2-4487-83A0-AD78029F7B20}"/>
                </a:ext>
              </a:extLst>
            </p:cNvPr>
            <p:cNvSpPr>
              <a:spLocks/>
            </p:cNvSpPr>
            <p:nvPr/>
          </p:nvSpPr>
          <p:spPr bwMode="auto">
            <a:xfrm>
              <a:off x="2055813" y="1087439"/>
              <a:ext cx="100013" cy="93663"/>
            </a:xfrm>
            <a:custGeom>
              <a:avLst/>
              <a:gdLst>
                <a:gd name="T0" fmla="*/ 63 w 69"/>
                <a:gd name="T1" fmla="*/ 65 h 65"/>
                <a:gd name="T2" fmla="*/ 34 w 69"/>
                <a:gd name="T3" fmla="*/ 65 h 65"/>
                <a:gd name="T4" fmla="*/ 0 w 69"/>
                <a:gd name="T5" fmla="*/ 33 h 65"/>
                <a:gd name="T6" fmla="*/ 35 w 69"/>
                <a:gd name="T7" fmla="*/ 0 h 65"/>
                <a:gd name="T8" fmla="*/ 50 w 69"/>
                <a:gd name="T9" fmla="*/ 0 h 65"/>
                <a:gd name="T10" fmla="*/ 56 w 69"/>
                <a:gd name="T11" fmla="*/ 6 h 65"/>
                <a:gd name="T12" fmla="*/ 50 w 69"/>
                <a:gd name="T13" fmla="*/ 12 h 65"/>
                <a:gd name="T14" fmla="*/ 35 w 69"/>
                <a:gd name="T15" fmla="*/ 12 h 65"/>
                <a:gd name="T16" fmla="*/ 12 w 69"/>
                <a:gd name="T17" fmla="*/ 33 h 65"/>
                <a:gd name="T18" fmla="*/ 34 w 69"/>
                <a:gd name="T19" fmla="*/ 53 h 65"/>
                <a:gd name="T20" fmla="*/ 63 w 69"/>
                <a:gd name="T21" fmla="*/ 53 h 65"/>
                <a:gd name="T22" fmla="*/ 69 w 69"/>
                <a:gd name="T23" fmla="*/ 59 h 65"/>
                <a:gd name="T24" fmla="*/ 63 w 69"/>
                <a:gd name="T2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5">
                  <a:moveTo>
                    <a:pt x="63" y="65"/>
                  </a:moveTo>
                  <a:cubicBezTo>
                    <a:pt x="34" y="65"/>
                    <a:pt x="34" y="65"/>
                    <a:pt x="34" y="65"/>
                  </a:cubicBezTo>
                  <a:cubicBezTo>
                    <a:pt x="15" y="65"/>
                    <a:pt x="0" y="50"/>
                    <a:pt x="0" y="33"/>
                  </a:cubicBezTo>
                  <a:cubicBezTo>
                    <a:pt x="0" y="15"/>
                    <a:pt x="17" y="0"/>
                    <a:pt x="35" y="0"/>
                  </a:cubicBezTo>
                  <a:cubicBezTo>
                    <a:pt x="50" y="0"/>
                    <a:pt x="50" y="0"/>
                    <a:pt x="50" y="0"/>
                  </a:cubicBezTo>
                  <a:cubicBezTo>
                    <a:pt x="53" y="0"/>
                    <a:pt x="56" y="2"/>
                    <a:pt x="56" y="6"/>
                  </a:cubicBezTo>
                  <a:cubicBezTo>
                    <a:pt x="56" y="9"/>
                    <a:pt x="53" y="12"/>
                    <a:pt x="50" y="12"/>
                  </a:cubicBezTo>
                  <a:cubicBezTo>
                    <a:pt x="35" y="12"/>
                    <a:pt x="35" y="12"/>
                    <a:pt x="35" y="12"/>
                  </a:cubicBezTo>
                  <a:cubicBezTo>
                    <a:pt x="23" y="12"/>
                    <a:pt x="12" y="22"/>
                    <a:pt x="12" y="33"/>
                  </a:cubicBezTo>
                  <a:cubicBezTo>
                    <a:pt x="12" y="44"/>
                    <a:pt x="22" y="53"/>
                    <a:pt x="34" y="53"/>
                  </a:cubicBezTo>
                  <a:cubicBezTo>
                    <a:pt x="63" y="53"/>
                    <a:pt x="63" y="53"/>
                    <a:pt x="63" y="53"/>
                  </a:cubicBezTo>
                  <a:cubicBezTo>
                    <a:pt x="66" y="53"/>
                    <a:pt x="69" y="56"/>
                    <a:pt x="69" y="59"/>
                  </a:cubicBezTo>
                  <a:cubicBezTo>
                    <a:pt x="69" y="62"/>
                    <a:pt x="66" y="65"/>
                    <a:pt x="63" y="65"/>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3" name="Freeform 47">
              <a:extLst>
                <a:ext uri="{FF2B5EF4-FFF2-40B4-BE49-F238E27FC236}">
                  <a16:creationId xmlns:a16="http://schemas.microsoft.com/office/drawing/2014/main" id="{1AE722B9-B6AB-4C3F-8AFD-6639C60B11B7}"/>
                </a:ext>
              </a:extLst>
            </p:cNvPr>
            <p:cNvSpPr>
              <a:spLocks/>
            </p:cNvSpPr>
            <p:nvPr/>
          </p:nvSpPr>
          <p:spPr bwMode="auto">
            <a:xfrm>
              <a:off x="2119313" y="1073151"/>
              <a:ext cx="133350" cy="149225"/>
            </a:xfrm>
            <a:custGeom>
              <a:avLst/>
              <a:gdLst>
                <a:gd name="T0" fmla="*/ 66 w 91"/>
                <a:gd name="T1" fmla="*/ 102 h 102"/>
                <a:gd name="T2" fmla="*/ 6 w 91"/>
                <a:gd name="T3" fmla="*/ 102 h 102"/>
                <a:gd name="T4" fmla="*/ 0 w 91"/>
                <a:gd name="T5" fmla="*/ 96 h 102"/>
                <a:gd name="T6" fmla="*/ 6 w 91"/>
                <a:gd name="T7" fmla="*/ 90 h 102"/>
                <a:gd name="T8" fmla="*/ 66 w 91"/>
                <a:gd name="T9" fmla="*/ 90 h 102"/>
                <a:gd name="T10" fmla="*/ 79 w 91"/>
                <a:gd name="T11" fmla="*/ 79 h 102"/>
                <a:gd name="T12" fmla="*/ 79 w 91"/>
                <a:gd name="T13" fmla="*/ 24 h 102"/>
                <a:gd name="T14" fmla="*/ 66 w 91"/>
                <a:gd name="T15" fmla="*/ 12 h 102"/>
                <a:gd name="T16" fmla="*/ 60 w 91"/>
                <a:gd name="T17" fmla="*/ 6 h 102"/>
                <a:gd name="T18" fmla="*/ 66 w 91"/>
                <a:gd name="T19" fmla="*/ 0 h 102"/>
                <a:gd name="T20" fmla="*/ 91 w 91"/>
                <a:gd name="T21" fmla="*/ 24 h 102"/>
                <a:gd name="T22" fmla="*/ 91 w 91"/>
                <a:gd name="T23" fmla="*/ 79 h 102"/>
                <a:gd name="T24" fmla="*/ 66 w 91"/>
                <a:gd name="T25"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2">
                  <a:moveTo>
                    <a:pt x="66" y="102"/>
                  </a:moveTo>
                  <a:cubicBezTo>
                    <a:pt x="6" y="102"/>
                    <a:pt x="6" y="102"/>
                    <a:pt x="6" y="102"/>
                  </a:cubicBezTo>
                  <a:cubicBezTo>
                    <a:pt x="2" y="102"/>
                    <a:pt x="0" y="100"/>
                    <a:pt x="0" y="96"/>
                  </a:cubicBezTo>
                  <a:cubicBezTo>
                    <a:pt x="0" y="93"/>
                    <a:pt x="2" y="90"/>
                    <a:pt x="6" y="90"/>
                  </a:cubicBezTo>
                  <a:cubicBezTo>
                    <a:pt x="66" y="90"/>
                    <a:pt x="66" y="90"/>
                    <a:pt x="66" y="90"/>
                  </a:cubicBezTo>
                  <a:cubicBezTo>
                    <a:pt x="73" y="90"/>
                    <a:pt x="79" y="85"/>
                    <a:pt x="79" y="79"/>
                  </a:cubicBezTo>
                  <a:cubicBezTo>
                    <a:pt x="79" y="24"/>
                    <a:pt x="79" y="24"/>
                    <a:pt x="79" y="24"/>
                  </a:cubicBezTo>
                  <a:cubicBezTo>
                    <a:pt x="79" y="17"/>
                    <a:pt x="73" y="12"/>
                    <a:pt x="66" y="12"/>
                  </a:cubicBezTo>
                  <a:cubicBezTo>
                    <a:pt x="63" y="12"/>
                    <a:pt x="60" y="9"/>
                    <a:pt x="60" y="6"/>
                  </a:cubicBezTo>
                  <a:cubicBezTo>
                    <a:pt x="60" y="2"/>
                    <a:pt x="63" y="0"/>
                    <a:pt x="66" y="0"/>
                  </a:cubicBezTo>
                  <a:cubicBezTo>
                    <a:pt x="80" y="0"/>
                    <a:pt x="91" y="10"/>
                    <a:pt x="91" y="24"/>
                  </a:cubicBezTo>
                  <a:cubicBezTo>
                    <a:pt x="91" y="79"/>
                    <a:pt x="91" y="79"/>
                    <a:pt x="91" y="79"/>
                  </a:cubicBezTo>
                  <a:cubicBezTo>
                    <a:pt x="91" y="92"/>
                    <a:pt x="80" y="102"/>
                    <a:pt x="66" y="102"/>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5" name="Freeform 48">
              <a:extLst>
                <a:ext uri="{FF2B5EF4-FFF2-40B4-BE49-F238E27FC236}">
                  <a16:creationId xmlns:a16="http://schemas.microsoft.com/office/drawing/2014/main" id="{5F8F03C0-6995-4DC7-B92C-22B536D1D12A}"/>
                </a:ext>
              </a:extLst>
            </p:cNvPr>
            <p:cNvSpPr>
              <a:spLocks/>
            </p:cNvSpPr>
            <p:nvPr/>
          </p:nvSpPr>
          <p:spPr bwMode="auto">
            <a:xfrm>
              <a:off x="2208213" y="1168401"/>
              <a:ext cx="44450" cy="128588"/>
            </a:xfrm>
            <a:custGeom>
              <a:avLst/>
              <a:gdLst>
                <a:gd name="T0" fmla="*/ 6 w 30"/>
                <a:gd name="T1" fmla="*/ 88 h 88"/>
                <a:gd name="T2" fmla="*/ 0 w 30"/>
                <a:gd name="T3" fmla="*/ 82 h 88"/>
                <a:gd name="T4" fmla="*/ 6 w 30"/>
                <a:gd name="T5" fmla="*/ 76 h 88"/>
                <a:gd name="T6" fmla="*/ 18 w 30"/>
                <a:gd name="T7" fmla="*/ 64 h 88"/>
                <a:gd name="T8" fmla="*/ 18 w 30"/>
                <a:gd name="T9" fmla="*/ 6 h 88"/>
                <a:gd name="T10" fmla="*/ 24 w 30"/>
                <a:gd name="T11" fmla="*/ 0 h 88"/>
                <a:gd name="T12" fmla="*/ 30 w 30"/>
                <a:gd name="T13" fmla="*/ 6 h 88"/>
                <a:gd name="T14" fmla="*/ 30 w 30"/>
                <a:gd name="T15" fmla="*/ 64 h 88"/>
                <a:gd name="T16" fmla="*/ 6 w 30"/>
                <a:gd name="T1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88">
                  <a:moveTo>
                    <a:pt x="6" y="88"/>
                  </a:moveTo>
                  <a:cubicBezTo>
                    <a:pt x="3" y="88"/>
                    <a:pt x="0" y="85"/>
                    <a:pt x="0" y="82"/>
                  </a:cubicBezTo>
                  <a:cubicBezTo>
                    <a:pt x="0" y="78"/>
                    <a:pt x="3" y="76"/>
                    <a:pt x="6" y="76"/>
                  </a:cubicBezTo>
                  <a:cubicBezTo>
                    <a:pt x="13" y="76"/>
                    <a:pt x="18" y="71"/>
                    <a:pt x="18" y="64"/>
                  </a:cubicBezTo>
                  <a:cubicBezTo>
                    <a:pt x="18" y="6"/>
                    <a:pt x="18" y="6"/>
                    <a:pt x="18" y="6"/>
                  </a:cubicBezTo>
                  <a:cubicBezTo>
                    <a:pt x="18" y="2"/>
                    <a:pt x="21" y="0"/>
                    <a:pt x="24" y="0"/>
                  </a:cubicBezTo>
                  <a:cubicBezTo>
                    <a:pt x="27" y="0"/>
                    <a:pt x="30" y="2"/>
                    <a:pt x="30" y="6"/>
                  </a:cubicBezTo>
                  <a:cubicBezTo>
                    <a:pt x="30" y="64"/>
                    <a:pt x="30" y="64"/>
                    <a:pt x="30" y="64"/>
                  </a:cubicBezTo>
                  <a:cubicBezTo>
                    <a:pt x="30" y="77"/>
                    <a:pt x="19" y="88"/>
                    <a:pt x="6" y="88"/>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6" name="Freeform 49">
              <a:extLst>
                <a:ext uri="{FF2B5EF4-FFF2-40B4-BE49-F238E27FC236}">
                  <a16:creationId xmlns:a16="http://schemas.microsoft.com/office/drawing/2014/main" id="{36F522AE-D900-4CD5-A6E4-AB7296DC829A}"/>
                </a:ext>
              </a:extLst>
            </p:cNvPr>
            <p:cNvSpPr>
              <a:spLocks/>
            </p:cNvSpPr>
            <p:nvPr/>
          </p:nvSpPr>
          <p:spPr bwMode="auto">
            <a:xfrm>
              <a:off x="2114551" y="952501"/>
              <a:ext cx="92075" cy="107950"/>
            </a:xfrm>
            <a:custGeom>
              <a:avLst/>
              <a:gdLst>
                <a:gd name="T0" fmla="*/ 44 w 64"/>
                <a:gd name="T1" fmla="*/ 74 h 74"/>
                <a:gd name="T2" fmla="*/ 6 w 64"/>
                <a:gd name="T3" fmla="*/ 74 h 74"/>
                <a:gd name="T4" fmla="*/ 0 w 64"/>
                <a:gd name="T5" fmla="*/ 68 h 74"/>
                <a:gd name="T6" fmla="*/ 6 w 64"/>
                <a:gd name="T7" fmla="*/ 62 h 74"/>
                <a:gd name="T8" fmla="*/ 44 w 64"/>
                <a:gd name="T9" fmla="*/ 62 h 74"/>
                <a:gd name="T10" fmla="*/ 52 w 64"/>
                <a:gd name="T11" fmla="*/ 54 h 74"/>
                <a:gd name="T12" fmla="*/ 52 w 64"/>
                <a:gd name="T13" fmla="*/ 19 h 74"/>
                <a:gd name="T14" fmla="*/ 44 w 64"/>
                <a:gd name="T15" fmla="*/ 12 h 74"/>
                <a:gd name="T16" fmla="*/ 34 w 64"/>
                <a:gd name="T17" fmla="*/ 12 h 74"/>
                <a:gd name="T18" fmla="*/ 28 w 64"/>
                <a:gd name="T19" fmla="*/ 6 h 74"/>
                <a:gd name="T20" fmla="*/ 34 w 64"/>
                <a:gd name="T21" fmla="*/ 0 h 74"/>
                <a:gd name="T22" fmla="*/ 44 w 64"/>
                <a:gd name="T23" fmla="*/ 0 h 74"/>
                <a:gd name="T24" fmla="*/ 64 w 64"/>
                <a:gd name="T25" fmla="*/ 19 h 74"/>
                <a:gd name="T26" fmla="*/ 64 w 64"/>
                <a:gd name="T27" fmla="*/ 54 h 74"/>
                <a:gd name="T28" fmla="*/ 44 w 64"/>
                <a:gd name="T2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74">
                  <a:moveTo>
                    <a:pt x="44" y="74"/>
                  </a:moveTo>
                  <a:cubicBezTo>
                    <a:pt x="6" y="74"/>
                    <a:pt x="6" y="74"/>
                    <a:pt x="6" y="74"/>
                  </a:cubicBezTo>
                  <a:cubicBezTo>
                    <a:pt x="2" y="74"/>
                    <a:pt x="0" y="71"/>
                    <a:pt x="0" y="68"/>
                  </a:cubicBezTo>
                  <a:cubicBezTo>
                    <a:pt x="0" y="64"/>
                    <a:pt x="2" y="62"/>
                    <a:pt x="6" y="62"/>
                  </a:cubicBezTo>
                  <a:cubicBezTo>
                    <a:pt x="44" y="62"/>
                    <a:pt x="44" y="62"/>
                    <a:pt x="44" y="62"/>
                  </a:cubicBezTo>
                  <a:cubicBezTo>
                    <a:pt x="48" y="62"/>
                    <a:pt x="52" y="58"/>
                    <a:pt x="52" y="54"/>
                  </a:cubicBezTo>
                  <a:cubicBezTo>
                    <a:pt x="52" y="19"/>
                    <a:pt x="52" y="19"/>
                    <a:pt x="52" y="19"/>
                  </a:cubicBezTo>
                  <a:cubicBezTo>
                    <a:pt x="52" y="15"/>
                    <a:pt x="48" y="12"/>
                    <a:pt x="44" y="12"/>
                  </a:cubicBezTo>
                  <a:cubicBezTo>
                    <a:pt x="34" y="12"/>
                    <a:pt x="34" y="12"/>
                    <a:pt x="34" y="12"/>
                  </a:cubicBezTo>
                  <a:cubicBezTo>
                    <a:pt x="30" y="12"/>
                    <a:pt x="28" y="9"/>
                    <a:pt x="28" y="6"/>
                  </a:cubicBezTo>
                  <a:cubicBezTo>
                    <a:pt x="28" y="2"/>
                    <a:pt x="30" y="0"/>
                    <a:pt x="34" y="0"/>
                  </a:cubicBezTo>
                  <a:cubicBezTo>
                    <a:pt x="44" y="0"/>
                    <a:pt x="44" y="0"/>
                    <a:pt x="44" y="0"/>
                  </a:cubicBezTo>
                  <a:cubicBezTo>
                    <a:pt x="55" y="0"/>
                    <a:pt x="64" y="8"/>
                    <a:pt x="64" y="19"/>
                  </a:cubicBezTo>
                  <a:cubicBezTo>
                    <a:pt x="64" y="54"/>
                    <a:pt x="64" y="54"/>
                    <a:pt x="64" y="54"/>
                  </a:cubicBezTo>
                  <a:cubicBezTo>
                    <a:pt x="64" y="65"/>
                    <a:pt x="55" y="74"/>
                    <a:pt x="44" y="74"/>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7" name="Freeform 50">
              <a:extLst>
                <a:ext uri="{FF2B5EF4-FFF2-40B4-BE49-F238E27FC236}">
                  <a16:creationId xmlns:a16="http://schemas.microsoft.com/office/drawing/2014/main" id="{986CF372-8AB6-4B7D-9527-19736423D564}"/>
                </a:ext>
              </a:extLst>
            </p:cNvPr>
            <p:cNvSpPr>
              <a:spLocks/>
            </p:cNvSpPr>
            <p:nvPr/>
          </p:nvSpPr>
          <p:spPr bwMode="auto">
            <a:xfrm>
              <a:off x="2192338" y="998539"/>
              <a:ext cx="60325" cy="36513"/>
            </a:xfrm>
            <a:custGeom>
              <a:avLst/>
              <a:gdLst>
                <a:gd name="T0" fmla="*/ 35 w 41"/>
                <a:gd name="T1" fmla="*/ 25 h 25"/>
                <a:gd name="T2" fmla="*/ 29 w 41"/>
                <a:gd name="T3" fmla="*/ 19 h 25"/>
                <a:gd name="T4" fmla="*/ 21 w 41"/>
                <a:gd name="T5" fmla="*/ 12 h 25"/>
                <a:gd name="T6" fmla="*/ 6 w 41"/>
                <a:gd name="T7" fmla="*/ 12 h 25"/>
                <a:gd name="T8" fmla="*/ 0 w 41"/>
                <a:gd name="T9" fmla="*/ 6 h 25"/>
                <a:gd name="T10" fmla="*/ 6 w 41"/>
                <a:gd name="T11" fmla="*/ 0 h 25"/>
                <a:gd name="T12" fmla="*/ 21 w 41"/>
                <a:gd name="T13" fmla="*/ 0 h 25"/>
                <a:gd name="T14" fmla="*/ 41 w 41"/>
                <a:gd name="T15" fmla="*/ 19 h 25"/>
                <a:gd name="T16" fmla="*/ 35 w 41"/>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5">
                  <a:moveTo>
                    <a:pt x="35" y="25"/>
                  </a:moveTo>
                  <a:cubicBezTo>
                    <a:pt x="31" y="25"/>
                    <a:pt x="29" y="23"/>
                    <a:pt x="29" y="19"/>
                  </a:cubicBezTo>
                  <a:cubicBezTo>
                    <a:pt x="29" y="15"/>
                    <a:pt x="25" y="12"/>
                    <a:pt x="21" y="12"/>
                  </a:cubicBezTo>
                  <a:cubicBezTo>
                    <a:pt x="6" y="12"/>
                    <a:pt x="6" y="12"/>
                    <a:pt x="6" y="12"/>
                  </a:cubicBezTo>
                  <a:cubicBezTo>
                    <a:pt x="3" y="12"/>
                    <a:pt x="0" y="9"/>
                    <a:pt x="0" y="6"/>
                  </a:cubicBezTo>
                  <a:cubicBezTo>
                    <a:pt x="0" y="3"/>
                    <a:pt x="3" y="0"/>
                    <a:pt x="6" y="0"/>
                  </a:cubicBezTo>
                  <a:cubicBezTo>
                    <a:pt x="21" y="0"/>
                    <a:pt x="21" y="0"/>
                    <a:pt x="21" y="0"/>
                  </a:cubicBezTo>
                  <a:cubicBezTo>
                    <a:pt x="32" y="0"/>
                    <a:pt x="41" y="9"/>
                    <a:pt x="41" y="19"/>
                  </a:cubicBezTo>
                  <a:cubicBezTo>
                    <a:pt x="41" y="23"/>
                    <a:pt x="38" y="25"/>
                    <a:pt x="35" y="25"/>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8" name="Freeform 51">
              <a:extLst>
                <a:ext uri="{FF2B5EF4-FFF2-40B4-BE49-F238E27FC236}">
                  <a16:creationId xmlns:a16="http://schemas.microsoft.com/office/drawing/2014/main" id="{11E756F3-5270-44BA-8738-878859D524AB}"/>
                </a:ext>
              </a:extLst>
            </p:cNvPr>
            <p:cNvSpPr>
              <a:spLocks/>
            </p:cNvSpPr>
            <p:nvPr/>
          </p:nvSpPr>
          <p:spPr bwMode="auto">
            <a:xfrm>
              <a:off x="2114551" y="1101726"/>
              <a:ext cx="138113" cy="42863"/>
            </a:xfrm>
            <a:custGeom>
              <a:avLst/>
              <a:gdLst>
                <a:gd name="T0" fmla="*/ 75 w 95"/>
                <a:gd name="T1" fmla="*/ 30 h 30"/>
                <a:gd name="T2" fmla="*/ 6 w 95"/>
                <a:gd name="T3" fmla="*/ 30 h 30"/>
                <a:gd name="T4" fmla="*/ 0 w 95"/>
                <a:gd name="T5" fmla="*/ 24 h 30"/>
                <a:gd name="T6" fmla="*/ 6 w 95"/>
                <a:gd name="T7" fmla="*/ 18 h 30"/>
                <a:gd name="T8" fmla="*/ 75 w 95"/>
                <a:gd name="T9" fmla="*/ 18 h 30"/>
                <a:gd name="T10" fmla="*/ 83 w 95"/>
                <a:gd name="T11" fmla="*/ 11 h 30"/>
                <a:gd name="T12" fmla="*/ 83 w 95"/>
                <a:gd name="T13" fmla="*/ 6 h 30"/>
                <a:gd name="T14" fmla="*/ 89 w 95"/>
                <a:gd name="T15" fmla="*/ 0 h 30"/>
                <a:gd name="T16" fmla="*/ 95 w 95"/>
                <a:gd name="T17" fmla="*/ 6 h 30"/>
                <a:gd name="T18" fmla="*/ 95 w 95"/>
                <a:gd name="T19" fmla="*/ 11 h 30"/>
                <a:gd name="T20" fmla="*/ 75 w 95"/>
                <a:gd name="T2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30">
                  <a:moveTo>
                    <a:pt x="75" y="30"/>
                  </a:moveTo>
                  <a:cubicBezTo>
                    <a:pt x="6" y="30"/>
                    <a:pt x="6" y="30"/>
                    <a:pt x="6" y="30"/>
                  </a:cubicBezTo>
                  <a:cubicBezTo>
                    <a:pt x="2" y="30"/>
                    <a:pt x="0" y="27"/>
                    <a:pt x="0" y="24"/>
                  </a:cubicBezTo>
                  <a:cubicBezTo>
                    <a:pt x="0" y="21"/>
                    <a:pt x="2" y="18"/>
                    <a:pt x="6" y="18"/>
                  </a:cubicBezTo>
                  <a:cubicBezTo>
                    <a:pt x="75" y="18"/>
                    <a:pt x="75" y="18"/>
                    <a:pt x="75" y="18"/>
                  </a:cubicBezTo>
                  <a:cubicBezTo>
                    <a:pt x="79" y="18"/>
                    <a:pt x="83" y="15"/>
                    <a:pt x="83" y="11"/>
                  </a:cubicBezTo>
                  <a:cubicBezTo>
                    <a:pt x="83" y="6"/>
                    <a:pt x="83" y="6"/>
                    <a:pt x="83" y="6"/>
                  </a:cubicBezTo>
                  <a:cubicBezTo>
                    <a:pt x="83" y="3"/>
                    <a:pt x="86" y="0"/>
                    <a:pt x="89" y="0"/>
                  </a:cubicBezTo>
                  <a:cubicBezTo>
                    <a:pt x="92" y="0"/>
                    <a:pt x="95" y="3"/>
                    <a:pt x="95" y="6"/>
                  </a:cubicBezTo>
                  <a:cubicBezTo>
                    <a:pt x="95" y="11"/>
                    <a:pt x="95" y="11"/>
                    <a:pt x="95" y="11"/>
                  </a:cubicBezTo>
                  <a:cubicBezTo>
                    <a:pt x="95" y="21"/>
                    <a:pt x="86" y="30"/>
                    <a:pt x="75" y="30"/>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9" name="Freeform 52">
              <a:extLst>
                <a:ext uri="{FF2B5EF4-FFF2-40B4-BE49-F238E27FC236}">
                  <a16:creationId xmlns:a16="http://schemas.microsoft.com/office/drawing/2014/main" id="{7291B6B6-B289-4F9B-8F69-80C77498CBE4}"/>
                </a:ext>
              </a:extLst>
            </p:cNvPr>
            <p:cNvSpPr>
              <a:spLocks/>
            </p:cNvSpPr>
            <p:nvPr/>
          </p:nvSpPr>
          <p:spPr bwMode="auto">
            <a:xfrm>
              <a:off x="2174876" y="1162051"/>
              <a:ext cx="38100" cy="57150"/>
            </a:xfrm>
            <a:custGeom>
              <a:avLst/>
              <a:gdLst>
                <a:gd name="T0" fmla="*/ 20 w 26"/>
                <a:gd name="T1" fmla="*/ 39 h 39"/>
                <a:gd name="T2" fmla="*/ 14 w 26"/>
                <a:gd name="T3" fmla="*/ 33 h 39"/>
                <a:gd name="T4" fmla="*/ 14 w 26"/>
                <a:gd name="T5" fmla="*/ 20 h 39"/>
                <a:gd name="T6" fmla="*/ 6 w 26"/>
                <a:gd name="T7" fmla="*/ 12 h 39"/>
                <a:gd name="T8" fmla="*/ 0 w 26"/>
                <a:gd name="T9" fmla="*/ 6 h 39"/>
                <a:gd name="T10" fmla="*/ 6 w 26"/>
                <a:gd name="T11" fmla="*/ 0 h 39"/>
                <a:gd name="T12" fmla="*/ 26 w 26"/>
                <a:gd name="T13" fmla="*/ 20 h 39"/>
                <a:gd name="T14" fmla="*/ 26 w 26"/>
                <a:gd name="T15" fmla="*/ 33 h 39"/>
                <a:gd name="T16" fmla="*/ 20 w 26"/>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9">
                  <a:moveTo>
                    <a:pt x="20" y="39"/>
                  </a:moveTo>
                  <a:cubicBezTo>
                    <a:pt x="16" y="39"/>
                    <a:pt x="14" y="37"/>
                    <a:pt x="14" y="33"/>
                  </a:cubicBezTo>
                  <a:cubicBezTo>
                    <a:pt x="14" y="20"/>
                    <a:pt x="14" y="20"/>
                    <a:pt x="14" y="20"/>
                  </a:cubicBezTo>
                  <a:cubicBezTo>
                    <a:pt x="14" y="16"/>
                    <a:pt x="10" y="12"/>
                    <a:pt x="6" y="12"/>
                  </a:cubicBezTo>
                  <a:cubicBezTo>
                    <a:pt x="2" y="12"/>
                    <a:pt x="0" y="10"/>
                    <a:pt x="0" y="6"/>
                  </a:cubicBezTo>
                  <a:cubicBezTo>
                    <a:pt x="0" y="3"/>
                    <a:pt x="2" y="0"/>
                    <a:pt x="6" y="0"/>
                  </a:cubicBezTo>
                  <a:cubicBezTo>
                    <a:pt x="17" y="0"/>
                    <a:pt x="26" y="9"/>
                    <a:pt x="26" y="20"/>
                  </a:cubicBezTo>
                  <a:cubicBezTo>
                    <a:pt x="26" y="33"/>
                    <a:pt x="26" y="33"/>
                    <a:pt x="26" y="33"/>
                  </a:cubicBezTo>
                  <a:cubicBezTo>
                    <a:pt x="26" y="37"/>
                    <a:pt x="23" y="39"/>
                    <a:pt x="20" y="39"/>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0" name="Freeform 53">
              <a:extLst>
                <a:ext uri="{FF2B5EF4-FFF2-40B4-BE49-F238E27FC236}">
                  <a16:creationId xmlns:a16="http://schemas.microsoft.com/office/drawing/2014/main" id="{95C13E82-827B-4BD4-8E27-07BB1F76E5BA}"/>
                </a:ext>
              </a:extLst>
            </p:cNvPr>
            <p:cNvSpPr>
              <a:spLocks/>
            </p:cNvSpPr>
            <p:nvPr/>
          </p:nvSpPr>
          <p:spPr bwMode="auto">
            <a:xfrm>
              <a:off x="2155826" y="1087439"/>
              <a:ext cx="38100" cy="55563"/>
            </a:xfrm>
            <a:custGeom>
              <a:avLst/>
              <a:gdLst>
                <a:gd name="T0" fmla="*/ 20 w 26"/>
                <a:gd name="T1" fmla="*/ 39 h 39"/>
                <a:gd name="T2" fmla="*/ 14 w 26"/>
                <a:gd name="T3" fmla="*/ 33 h 39"/>
                <a:gd name="T4" fmla="*/ 14 w 26"/>
                <a:gd name="T5" fmla="*/ 19 h 39"/>
                <a:gd name="T6" fmla="*/ 6 w 26"/>
                <a:gd name="T7" fmla="*/ 12 h 39"/>
                <a:gd name="T8" fmla="*/ 0 w 26"/>
                <a:gd name="T9" fmla="*/ 6 h 39"/>
                <a:gd name="T10" fmla="*/ 6 w 26"/>
                <a:gd name="T11" fmla="*/ 0 h 39"/>
                <a:gd name="T12" fmla="*/ 26 w 26"/>
                <a:gd name="T13" fmla="*/ 19 h 39"/>
                <a:gd name="T14" fmla="*/ 26 w 26"/>
                <a:gd name="T15" fmla="*/ 33 h 39"/>
                <a:gd name="T16" fmla="*/ 20 w 26"/>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9">
                  <a:moveTo>
                    <a:pt x="20" y="39"/>
                  </a:moveTo>
                  <a:cubicBezTo>
                    <a:pt x="17" y="39"/>
                    <a:pt x="14" y="36"/>
                    <a:pt x="14" y="33"/>
                  </a:cubicBezTo>
                  <a:cubicBezTo>
                    <a:pt x="14" y="19"/>
                    <a:pt x="14" y="19"/>
                    <a:pt x="14" y="19"/>
                  </a:cubicBezTo>
                  <a:cubicBezTo>
                    <a:pt x="14" y="15"/>
                    <a:pt x="11" y="12"/>
                    <a:pt x="6" y="12"/>
                  </a:cubicBezTo>
                  <a:cubicBezTo>
                    <a:pt x="3" y="12"/>
                    <a:pt x="0" y="9"/>
                    <a:pt x="0" y="6"/>
                  </a:cubicBezTo>
                  <a:cubicBezTo>
                    <a:pt x="0" y="3"/>
                    <a:pt x="3" y="0"/>
                    <a:pt x="6" y="0"/>
                  </a:cubicBezTo>
                  <a:cubicBezTo>
                    <a:pt x="17" y="0"/>
                    <a:pt x="26" y="9"/>
                    <a:pt x="26" y="19"/>
                  </a:cubicBezTo>
                  <a:cubicBezTo>
                    <a:pt x="26" y="33"/>
                    <a:pt x="26" y="33"/>
                    <a:pt x="26" y="33"/>
                  </a:cubicBezTo>
                  <a:cubicBezTo>
                    <a:pt x="26" y="36"/>
                    <a:pt x="24" y="39"/>
                    <a:pt x="20" y="39"/>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1" name="Freeform 54">
              <a:extLst>
                <a:ext uri="{FF2B5EF4-FFF2-40B4-BE49-F238E27FC236}">
                  <a16:creationId xmlns:a16="http://schemas.microsoft.com/office/drawing/2014/main" id="{AD8470AF-E747-4262-96DA-4424E7E7227D}"/>
                </a:ext>
              </a:extLst>
            </p:cNvPr>
            <p:cNvSpPr>
              <a:spLocks/>
            </p:cNvSpPr>
            <p:nvPr/>
          </p:nvSpPr>
          <p:spPr bwMode="auto">
            <a:xfrm>
              <a:off x="2151063" y="1285876"/>
              <a:ext cx="36513" cy="34925"/>
            </a:xfrm>
            <a:custGeom>
              <a:avLst/>
              <a:gdLst>
                <a:gd name="T0" fmla="*/ 6 w 26"/>
                <a:gd name="T1" fmla="*/ 25 h 25"/>
                <a:gd name="T2" fmla="*/ 0 w 26"/>
                <a:gd name="T3" fmla="*/ 19 h 25"/>
                <a:gd name="T4" fmla="*/ 20 w 26"/>
                <a:gd name="T5" fmla="*/ 0 h 25"/>
                <a:gd name="T6" fmla="*/ 26 w 26"/>
                <a:gd name="T7" fmla="*/ 6 h 25"/>
                <a:gd name="T8" fmla="*/ 20 w 26"/>
                <a:gd name="T9" fmla="*/ 12 h 25"/>
                <a:gd name="T10" fmla="*/ 12 w 26"/>
                <a:gd name="T11" fmla="*/ 19 h 25"/>
                <a:gd name="T12" fmla="*/ 6 w 26"/>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26" h="25">
                  <a:moveTo>
                    <a:pt x="6" y="25"/>
                  </a:moveTo>
                  <a:cubicBezTo>
                    <a:pt x="2" y="25"/>
                    <a:pt x="0" y="23"/>
                    <a:pt x="0" y="19"/>
                  </a:cubicBezTo>
                  <a:cubicBezTo>
                    <a:pt x="0" y="9"/>
                    <a:pt x="9" y="0"/>
                    <a:pt x="20" y="0"/>
                  </a:cubicBezTo>
                  <a:cubicBezTo>
                    <a:pt x="23" y="0"/>
                    <a:pt x="26" y="3"/>
                    <a:pt x="26" y="6"/>
                  </a:cubicBezTo>
                  <a:cubicBezTo>
                    <a:pt x="26" y="9"/>
                    <a:pt x="23" y="12"/>
                    <a:pt x="20" y="12"/>
                  </a:cubicBezTo>
                  <a:cubicBezTo>
                    <a:pt x="15" y="12"/>
                    <a:pt x="12" y="15"/>
                    <a:pt x="12" y="19"/>
                  </a:cubicBezTo>
                  <a:cubicBezTo>
                    <a:pt x="12" y="23"/>
                    <a:pt x="9" y="25"/>
                    <a:pt x="6" y="25"/>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2" name="Freeform 55">
              <a:extLst>
                <a:ext uri="{FF2B5EF4-FFF2-40B4-BE49-F238E27FC236}">
                  <a16:creationId xmlns:a16="http://schemas.microsoft.com/office/drawing/2014/main" id="{E56AE168-ABEC-4CEE-A831-D48CE881189A}"/>
                </a:ext>
              </a:extLst>
            </p:cNvPr>
            <p:cNvSpPr>
              <a:spLocks/>
            </p:cNvSpPr>
            <p:nvPr/>
          </p:nvSpPr>
          <p:spPr bwMode="auto">
            <a:xfrm>
              <a:off x="2311401" y="862014"/>
              <a:ext cx="228600" cy="465138"/>
            </a:xfrm>
            <a:custGeom>
              <a:avLst/>
              <a:gdLst>
                <a:gd name="T0" fmla="*/ 72 w 157"/>
                <a:gd name="T1" fmla="*/ 319 h 319"/>
                <a:gd name="T2" fmla="*/ 116 w 157"/>
                <a:gd name="T3" fmla="*/ 278 h 319"/>
                <a:gd name="T4" fmla="*/ 116 w 157"/>
                <a:gd name="T5" fmla="*/ 271 h 319"/>
                <a:gd name="T6" fmla="*/ 123 w 157"/>
                <a:gd name="T7" fmla="*/ 269 h 319"/>
                <a:gd name="T8" fmla="*/ 146 w 157"/>
                <a:gd name="T9" fmla="*/ 241 h 319"/>
                <a:gd name="T10" fmla="*/ 139 w 157"/>
                <a:gd name="T11" fmla="*/ 223 h 319"/>
                <a:gd name="T12" fmla="*/ 133 w 157"/>
                <a:gd name="T13" fmla="*/ 215 h 319"/>
                <a:gd name="T14" fmla="*/ 142 w 157"/>
                <a:gd name="T15" fmla="*/ 211 h 319"/>
                <a:gd name="T16" fmla="*/ 157 w 157"/>
                <a:gd name="T17" fmla="*/ 187 h 319"/>
                <a:gd name="T18" fmla="*/ 142 w 157"/>
                <a:gd name="T19" fmla="*/ 162 h 319"/>
                <a:gd name="T20" fmla="*/ 133 w 157"/>
                <a:gd name="T21" fmla="*/ 157 h 319"/>
                <a:gd name="T22" fmla="*/ 140 w 157"/>
                <a:gd name="T23" fmla="*/ 150 h 319"/>
                <a:gd name="T24" fmla="*/ 149 w 157"/>
                <a:gd name="T25" fmla="*/ 128 h 319"/>
                <a:gd name="T26" fmla="*/ 123 w 157"/>
                <a:gd name="T27" fmla="*/ 97 h 319"/>
                <a:gd name="T28" fmla="*/ 112 w 157"/>
                <a:gd name="T29" fmla="*/ 95 h 319"/>
                <a:gd name="T30" fmla="*/ 118 w 157"/>
                <a:gd name="T31" fmla="*/ 85 h 319"/>
                <a:gd name="T32" fmla="*/ 123 w 157"/>
                <a:gd name="T33" fmla="*/ 71 h 319"/>
                <a:gd name="T34" fmla="*/ 96 w 157"/>
                <a:gd name="T35" fmla="*/ 42 h 319"/>
                <a:gd name="T36" fmla="*/ 89 w 157"/>
                <a:gd name="T37" fmla="*/ 42 h 319"/>
                <a:gd name="T38" fmla="*/ 88 w 157"/>
                <a:gd name="T39" fmla="*/ 36 h 319"/>
                <a:gd name="T40" fmla="*/ 44 w 157"/>
                <a:gd name="T41" fmla="*/ 0 h 319"/>
                <a:gd name="T42" fmla="*/ 0 w 157"/>
                <a:gd name="T43" fmla="*/ 42 h 319"/>
                <a:gd name="T44" fmla="*/ 0 w 157"/>
                <a:gd name="T45" fmla="*/ 277 h 319"/>
                <a:gd name="T46" fmla="*/ 44 w 157"/>
                <a:gd name="T47" fmla="*/ 319 h 319"/>
                <a:gd name="T48" fmla="*/ 72 w 157"/>
                <a:gd name="T49" fmla="*/ 319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7" h="319">
                  <a:moveTo>
                    <a:pt x="72" y="319"/>
                  </a:moveTo>
                  <a:cubicBezTo>
                    <a:pt x="96" y="319"/>
                    <a:pt x="116" y="301"/>
                    <a:pt x="116" y="278"/>
                  </a:cubicBezTo>
                  <a:cubicBezTo>
                    <a:pt x="116" y="271"/>
                    <a:pt x="116" y="271"/>
                    <a:pt x="116" y="271"/>
                  </a:cubicBezTo>
                  <a:cubicBezTo>
                    <a:pt x="123" y="269"/>
                    <a:pt x="123" y="269"/>
                    <a:pt x="123" y="269"/>
                  </a:cubicBezTo>
                  <a:cubicBezTo>
                    <a:pt x="136" y="266"/>
                    <a:pt x="146" y="254"/>
                    <a:pt x="146" y="241"/>
                  </a:cubicBezTo>
                  <a:cubicBezTo>
                    <a:pt x="146" y="234"/>
                    <a:pt x="143" y="228"/>
                    <a:pt x="139" y="223"/>
                  </a:cubicBezTo>
                  <a:cubicBezTo>
                    <a:pt x="133" y="215"/>
                    <a:pt x="133" y="215"/>
                    <a:pt x="133" y="215"/>
                  </a:cubicBezTo>
                  <a:cubicBezTo>
                    <a:pt x="142" y="211"/>
                    <a:pt x="142" y="211"/>
                    <a:pt x="142" y="211"/>
                  </a:cubicBezTo>
                  <a:cubicBezTo>
                    <a:pt x="151" y="206"/>
                    <a:pt x="157" y="197"/>
                    <a:pt x="157" y="187"/>
                  </a:cubicBezTo>
                  <a:cubicBezTo>
                    <a:pt x="157" y="177"/>
                    <a:pt x="152" y="167"/>
                    <a:pt x="142" y="162"/>
                  </a:cubicBezTo>
                  <a:cubicBezTo>
                    <a:pt x="133" y="157"/>
                    <a:pt x="133" y="157"/>
                    <a:pt x="133" y="157"/>
                  </a:cubicBezTo>
                  <a:cubicBezTo>
                    <a:pt x="140" y="150"/>
                    <a:pt x="140" y="150"/>
                    <a:pt x="140" y="150"/>
                  </a:cubicBezTo>
                  <a:cubicBezTo>
                    <a:pt x="146" y="144"/>
                    <a:pt x="149" y="136"/>
                    <a:pt x="149" y="128"/>
                  </a:cubicBezTo>
                  <a:cubicBezTo>
                    <a:pt x="149" y="113"/>
                    <a:pt x="139" y="101"/>
                    <a:pt x="123" y="97"/>
                  </a:cubicBezTo>
                  <a:cubicBezTo>
                    <a:pt x="112" y="95"/>
                    <a:pt x="112" y="95"/>
                    <a:pt x="112" y="95"/>
                  </a:cubicBezTo>
                  <a:cubicBezTo>
                    <a:pt x="118" y="85"/>
                    <a:pt x="118" y="85"/>
                    <a:pt x="118" y="85"/>
                  </a:cubicBezTo>
                  <a:cubicBezTo>
                    <a:pt x="121" y="81"/>
                    <a:pt x="123" y="76"/>
                    <a:pt x="123" y="71"/>
                  </a:cubicBezTo>
                  <a:cubicBezTo>
                    <a:pt x="123" y="56"/>
                    <a:pt x="111" y="44"/>
                    <a:pt x="96" y="42"/>
                  </a:cubicBezTo>
                  <a:cubicBezTo>
                    <a:pt x="89" y="42"/>
                    <a:pt x="89" y="42"/>
                    <a:pt x="89" y="42"/>
                  </a:cubicBezTo>
                  <a:cubicBezTo>
                    <a:pt x="88" y="36"/>
                    <a:pt x="88" y="36"/>
                    <a:pt x="88" y="36"/>
                  </a:cubicBezTo>
                  <a:cubicBezTo>
                    <a:pt x="85" y="15"/>
                    <a:pt x="66" y="0"/>
                    <a:pt x="44" y="0"/>
                  </a:cubicBezTo>
                  <a:cubicBezTo>
                    <a:pt x="20" y="0"/>
                    <a:pt x="0" y="19"/>
                    <a:pt x="0" y="42"/>
                  </a:cubicBezTo>
                  <a:cubicBezTo>
                    <a:pt x="0" y="277"/>
                    <a:pt x="0" y="277"/>
                    <a:pt x="0" y="277"/>
                  </a:cubicBezTo>
                  <a:cubicBezTo>
                    <a:pt x="0" y="300"/>
                    <a:pt x="20" y="319"/>
                    <a:pt x="44" y="319"/>
                  </a:cubicBezTo>
                  <a:lnTo>
                    <a:pt x="72" y="319"/>
                  </a:ln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3" name="Freeform 56">
              <a:extLst>
                <a:ext uri="{FF2B5EF4-FFF2-40B4-BE49-F238E27FC236}">
                  <a16:creationId xmlns:a16="http://schemas.microsoft.com/office/drawing/2014/main" id="{27BFCCE3-32BF-4AEB-9152-5A49CAE3AFFA}"/>
                </a:ext>
              </a:extLst>
            </p:cNvPr>
            <p:cNvSpPr>
              <a:spLocks noEditPoints="1"/>
            </p:cNvSpPr>
            <p:nvPr/>
          </p:nvSpPr>
          <p:spPr bwMode="auto">
            <a:xfrm>
              <a:off x="2303463" y="854076"/>
              <a:ext cx="246063" cy="482600"/>
            </a:xfrm>
            <a:custGeom>
              <a:avLst/>
              <a:gdLst>
                <a:gd name="T0" fmla="*/ 78 w 169"/>
                <a:gd name="T1" fmla="*/ 331 h 331"/>
                <a:gd name="T2" fmla="*/ 50 w 169"/>
                <a:gd name="T3" fmla="*/ 331 h 331"/>
                <a:gd name="T4" fmla="*/ 0 w 169"/>
                <a:gd name="T5" fmla="*/ 283 h 331"/>
                <a:gd name="T6" fmla="*/ 0 w 169"/>
                <a:gd name="T7" fmla="*/ 48 h 331"/>
                <a:gd name="T8" fmla="*/ 50 w 169"/>
                <a:gd name="T9" fmla="*/ 0 h 331"/>
                <a:gd name="T10" fmla="*/ 100 w 169"/>
                <a:gd name="T11" fmla="*/ 41 h 331"/>
                <a:gd name="T12" fmla="*/ 100 w 169"/>
                <a:gd name="T13" fmla="*/ 42 h 331"/>
                <a:gd name="T14" fmla="*/ 102 w 169"/>
                <a:gd name="T15" fmla="*/ 42 h 331"/>
                <a:gd name="T16" fmla="*/ 135 w 169"/>
                <a:gd name="T17" fmla="*/ 77 h 331"/>
                <a:gd name="T18" fmla="*/ 129 w 169"/>
                <a:gd name="T19" fmla="*/ 95 h 331"/>
                <a:gd name="T20" fmla="*/ 128 w 169"/>
                <a:gd name="T21" fmla="*/ 97 h 331"/>
                <a:gd name="T22" fmla="*/ 131 w 169"/>
                <a:gd name="T23" fmla="*/ 97 h 331"/>
                <a:gd name="T24" fmla="*/ 161 w 169"/>
                <a:gd name="T25" fmla="*/ 134 h 331"/>
                <a:gd name="T26" fmla="*/ 150 w 169"/>
                <a:gd name="T27" fmla="*/ 160 h 331"/>
                <a:gd name="T28" fmla="*/ 149 w 169"/>
                <a:gd name="T29" fmla="*/ 162 h 331"/>
                <a:gd name="T30" fmla="*/ 151 w 169"/>
                <a:gd name="T31" fmla="*/ 163 h 331"/>
                <a:gd name="T32" fmla="*/ 169 w 169"/>
                <a:gd name="T33" fmla="*/ 193 h 331"/>
                <a:gd name="T34" fmla="*/ 150 w 169"/>
                <a:gd name="T35" fmla="*/ 222 h 331"/>
                <a:gd name="T36" fmla="*/ 148 w 169"/>
                <a:gd name="T37" fmla="*/ 223 h 331"/>
                <a:gd name="T38" fmla="*/ 150 w 169"/>
                <a:gd name="T39" fmla="*/ 225 h 331"/>
                <a:gd name="T40" fmla="*/ 158 w 169"/>
                <a:gd name="T41" fmla="*/ 247 h 331"/>
                <a:gd name="T42" fmla="*/ 130 w 169"/>
                <a:gd name="T43" fmla="*/ 281 h 331"/>
                <a:gd name="T44" fmla="*/ 128 w 169"/>
                <a:gd name="T45" fmla="*/ 282 h 331"/>
                <a:gd name="T46" fmla="*/ 128 w 169"/>
                <a:gd name="T47" fmla="*/ 284 h 331"/>
                <a:gd name="T48" fmla="*/ 78 w 169"/>
                <a:gd name="T49" fmla="*/ 331 h 331"/>
                <a:gd name="T50" fmla="*/ 50 w 169"/>
                <a:gd name="T51" fmla="*/ 12 h 331"/>
                <a:gd name="T52" fmla="*/ 12 w 169"/>
                <a:gd name="T53" fmla="*/ 48 h 331"/>
                <a:gd name="T54" fmla="*/ 12 w 169"/>
                <a:gd name="T55" fmla="*/ 283 h 331"/>
                <a:gd name="T56" fmla="*/ 50 w 169"/>
                <a:gd name="T57" fmla="*/ 319 h 331"/>
                <a:gd name="T58" fmla="*/ 78 w 169"/>
                <a:gd name="T59" fmla="*/ 319 h 331"/>
                <a:gd name="T60" fmla="*/ 116 w 169"/>
                <a:gd name="T61" fmla="*/ 283 h 331"/>
                <a:gd name="T62" fmla="*/ 116 w 169"/>
                <a:gd name="T63" fmla="*/ 272 h 331"/>
                <a:gd name="T64" fmla="*/ 127 w 169"/>
                <a:gd name="T65" fmla="*/ 270 h 331"/>
                <a:gd name="T66" fmla="*/ 146 w 169"/>
                <a:gd name="T67" fmla="*/ 247 h 331"/>
                <a:gd name="T68" fmla="*/ 140 w 169"/>
                <a:gd name="T69" fmla="*/ 233 h 331"/>
                <a:gd name="T70" fmla="*/ 129 w 169"/>
                <a:gd name="T71" fmla="*/ 219 h 331"/>
                <a:gd name="T72" fmla="*/ 145 w 169"/>
                <a:gd name="T73" fmla="*/ 211 h 331"/>
                <a:gd name="T74" fmla="*/ 157 w 169"/>
                <a:gd name="T75" fmla="*/ 193 h 331"/>
                <a:gd name="T76" fmla="*/ 145 w 169"/>
                <a:gd name="T77" fmla="*/ 174 h 331"/>
                <a:gd name="T78" fmla="*/ 129 w 169"/>
                <a:gd name="T79" fmla="*/ 165 h 331"/>
                <a:gd name="T80" fmla="*/ 142 w 169"/>
                <a:gd name="T81" fmla="*/ 152 h 331"/>
                <a:gd name="T82" fmla="*/ 149 w 169"/>
                <a:gd name="T83" fmla="*/ 134 h 331"/>
                <a:gd name="T84" fmla="*/ 128 w 169"/>
                <a:gd name="T85" fmla="*/ 109 h 331"/>
                <a:gd name="T86" fmla="*/ 109 w 169"/>
                <a:gd name="T87" fmla="*/ 105 h 331"/>
                <a:gd name="T88" fmla="*/ 119 w 169"/>
                <a:gd name="T89" fmla="*/ 88 h 331"/>
                <a:gd name="T90" fmla="*/ 123 w 169"/>
                <a:gd name="T91" fmla="*/ 77 h 331"/>
                <a:gd name="T92" fmla="*/ 101 w 169"/>
                <a:gd name="T93" fmla="*/ 54 h 331"/>
                <a:gd name="T94" fmla="*/ 90 w 169"/>
                <a:gd name="T95" fmla="*/ 53 h 331"/>
                <a:gd name="T96" fmla="*/ 88 w 169"/>
                <a:gd name="T97" fmla="*/ 43 h 331"/>
                <a:gd name="T98" fmla="*/ 50 w 169"/>
                <a:gd name="T99" fmla="*/ 12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9" h="331">
                  <a:moveTo>
                    <a:pt x="78" y="331"/>
                  </a:moveTo>
                  <a:cubicBezTo>
                    <a:pt x="50" y="331"/>
                    <a:pt x="50" y="331"/>
                    <a:pt x="50" y="331"/>
                  </a:cubicBezTo>
                  <a:cubicBezTo>
                    <a:pt x="23" y="331"/>
                    <a:pt x="0" y="310"/>
                    <a:pt x="0" y="283"/>
                  </a:cubicBezTo>
                  <a:cubicBezTo>
                    <a:pt x="0" y="48"/>
                    <a:pt x="0" y="48"/>
                    <a:pt x="0" y="48"/>
                  </a:cubicBezTo>
                  <a:cubicBezTo>
                    <a:pt x="0" y="22"/>
                    <a:pt x="23" y="0"/>
                    <a:pt x="50" y="0"/>
                  </a:cubicBezTo>
                  <a:cubicBezTo>
                    <a:pt x="75" y="0"/>
                    <a:pt x="96" y="18"/>
                    <a:pt x="100" y="41"/>
                  </a:cubicBezTo>
                  <a:cubicBezTo>
                    <a:pt x="100" y="42"/>
                    <a:pt x="100" y="42"/>
                    <a:pt x="100" y="42"/>
                  </a:cubicBezTo>
                  <a:cubicBezTo>
                    <a:pt x="102" y="42"/>
                    <a:pt x="102" y="42"/>
                    <a:pt x="102" y="42"/>
                  </a:cubicBezTo>
                  <a:cubicBezTo>
                    <a:pt x="120" y="44"/>
                    <a:pt x="135" y="59"/>
                    <a:pt x="135" y="77"/>
                  </a:cubicBezTo>
                  <a:cubicBezTo>
                    <a:pt x="135" y="83"/>
                    <a:pt x="133" y="89"/>
                    <a:pt x="129" y="95"/>
                  </a:cubicBezTo>
                  <a:cubicBezTo>
                    <a:pt x="128" y="97"/>
                    <a:pt x="128" y="97"/>
                    <a:pt x="128" y="97"/>
                  </a:cubicBezTo>
                  <a:cubicBezTo>
                    <a:pt x="131" y="97"/>
                    <a:pt x="131" y="97"/>
                    <a:pt x="131" y="97"/>
                  </a:cubicBezTo>
                  <a:cubicBezTo>
                    <a:pt x="149" y="101"/>
                    <a:pt x="161" y="117"/>
                    <a:pt x="161" y="134"/>
                  </a:cubicBezTo>
                  <a:cubicBezTo>
                    <a:pt x="161" y="144"/>
                    <a:pt x="157" y="153"/>
                    <a:pt x="150" y="160"/>
                  </a:cubicBezTo>
                  <a:cubicBezTo>
                    <a:pt x="149" y="162"/>
                    <a:pt x="149" y="162"/>
                    <a:pt x="149" y="162"/>
                  </a:cubicBezTo>
                  <a:cubicBezTo>
                    <a:pt x="151" y="163"/>
                    <a:pt x="151" y="163"/>
                    <a:pt x="151" y="163"/>
                  </a:cubicBezTo>
                  <a:cubicBezTo>
                    <a:pt x="162" y="169"/>
                    <a:pt x="169" y="181"/>
                    <a:pt x="169" y="193"/>
                  </a:cubicBezTo>
                  <a:cubicBezTo>
                    <a:pt x="169" y="205"/>
                    <a:pt x="162" y="217"/>
                    <a:pt x="150" y="222"/>
                  </a:cubicBezTo>
                  <a:cubicBezTo>
                    <a:pt x="148" y="223"/>
                    <a:pt x="148" y="223"/>
                    <a:pt x="148" y="223"/>
                  </a:cubicBezTo>
                  <a:cubicBezTo>
                    <a:pt x="150" y="225"/>
                    <a:pt x="150" y="225"/>
                    <a:pt x="150" y="225"/>
                  </a:cubicBezTo>
                  <a:cubicBezTo>
                    <a:pt x="155" y="231"/>
                    <a:pt x="158" y="239"/>
                    <a:pt x="158" y="247"/>
                  </a:cubicBezTo>
                  <a:cubicBezTo>
                    <a:pt x="158" y="263"/>
                    <a:pt x="146" y="277"/>
                    <a:pt x="130" y="281"/>
                  </a:cubicBezTo>
                  <a:cubicBezTo>
                    <a:pt x="128" y="282"/>
                    <a:pt x="128" y="282"/>
                    <a:pt x="128" y="282"/>
                  </a:cubicBezTo>
                  <a:cubicBezTo>
                    <a:pt x="128" y="284"/>
                    <a:pt x="128" y="284"/>
                    <a:pt x="128" y="284"/>
                  </a:cubicBezTo>
                  <a:cubicBezTo>
                    <a:pt x="128" y="310"/>
                    <a:pt x="106" y="331"/>
                    <a:pt x="78" y="331"/>
                  </a:cubicBezTo>
                  <a:close/>
                  <a:moveTo>
                    <a:pt x="50" y="12"/>
                  </a:moveTo>
                  <a:cubicBezTo>
                    <a:pt x="29" y="12"/>
                    <a:pt x="12" y="28"/>
                    <a:pt x="12" y="48"/>
                  </a:cubicBezTo>
                  <a:cubicBezTo>
                    <a:pt x="12" y="283"/>
                    <a:pt x="12" y="283"/>
                    <a:pt x="12" y="283"/>
                  </a:cubicBezTo>
                  <a:cubicBezTo>
                    <a:pt x="12" y="303"/>
                    <a:pt x="29" y="319"/>
                    <a:pt x="50" y="319"/>
                  </a:cubicBezTo>
                  <a:cubicBezTo>
                    <a:pt x="78" y="319"/>
                    <a:pt x="78" y="319"/>
                    <a:pt x="78" y="319"/>
                  </a:cubicBezTo>
                  <a:cubicBezTo>
                    <a:pt x="99" y="319"/>
                    <a:pt x="116" y="303"/>
                    <a:pt x="116" y="283"/>
                  </a:cubicBezTo>
                  <a:cubicBezTo>
                    <a:pt x="116" y="272"/>
                    <a:pt x="116" y="272"/>
                    <a:pt x="116" y="272"/>
                  </a:cubicBezTo>
                  <a:cubicBezTo>
                    <a:pt x="127" y="270"/>
                    <a:pt x="127" y="270"/>
                    <a:pt x="127" y="270"/>
                  </a:cubicBezTo>
                  <a:cubicBezTo>
                    <a:pt x="138" y="267"/>
                    <a:pt x="146" y="258"/>
                    <a:pt x="146" y="247"/>
                  </a:cubicBezTo>
                  <a:cubicBezTo>
                    <a:pt x="146" y="242"/>
                    <a:pt x="144" y="237"/>
                    <a:pt x="140" y="233"/>
                  </a:cubicBezTo>
                  <a:cubicBezTo>
                    <a:pt x="129" y="219"/>
                    <a:pt x="129" y="219"/>
                    <a:pt x="129" y="219"/>
                  </a:cubicBezTo>
                  <a:cubicBezTo>
                    <a:pt x="145" y="211"/>
                    <a:pt x="145" y="211"/>
                    <a:pt x="145" y="211"/>
                  </a:cubicBezTo>
                  <a:cubicBezTo>
                    <a:pt x="153" y="208"/>
                    <a:pt x="157" y="201"/>
                    <a:pt x="157" y="193"/>
                  </a:cubicBezTo>
                  <a:cubicBezTo>
                    <a:pt x="157" y="185"/>
                    <a:pt x="153" y="178"/>
                    <a:pt x="145" y="174"/>
                  </a:cubicBezTo>
                  <a:cubicBezTo>
                    <a:pt x="129" y="165"/>
                    <a:pt x="129" y="165"/>
                    <a:pt x="129" y="165"/>
                  </a:cubicBezTo>
                  <a:cubicBezTo>
                    <a:pt x="142" y="152"/>
                    <a:pt x="142" y="152"/>
                    <a:pt x="142" y="152"/>
                  </a:cubicBezTo>
                  <a:cubicBezTo>
                    <a:pt x="147" y="147"/>
                    <a:pt x="149" y="141"/>
                    <a:pt x="149" y="134"/>
                  </a:cubicBezTo>
                  <a:cubicBezTo>
                    <a:pt x="149" y="122"/>
                    <a:pt x="141" y="112"/>
                    <a:pt x="128" y="109"/>
                  </a:cubicBezTo>
                  <a:cubicBezTo>
                    <a:pt x="109" y="105"/>
                    <a:pt x="109" y="105"/>
                    <a:pt x="109" y="105"/>
                  </a:cubicBezTo>
                  <a:cubicBezTo>
                    <a:pt x="119" y="88"/>
                    <a:pt x="119" y="88"/>
                    <a:pt x="119" y="88"/>
                  </a:cubicBezTo>
                  <a:cubicBezTo>
                    <a:pt x="122" y="85"/>
                    <a:pt x="123" y="81"/>
                    <a:pt x="123" y="77"/>
                  </a:cubicBezTo>
                  <a:cubicBezTo>
                    <a:pt x="123" y="65"/>
                    <a:pt x="113" y="55"/>
                    <a:pt x="101" y="54"/>
                  </a:cubicBezTo>
                  <a:cubicBezTo>
                    <a:pt x="90" y="53"/>
                    <a:pt x="90" y="53"/>
                    <a:pt x="90" y="53"/>
                  </a:cubicBezTo>
                  <a:cubicBezTo>
                    <a:pt x="88" y="43"/>
                    <a:pt x="88" y="43"/>
                    <a:pt x="88" y="43"/>
                  </a:cubicBezTo>
                  <a:cubicBezTo>
                    <a:pt x="85" y="25"/>
                    <a:pt x="69" y="12"/>
                    <a:pt x="50" y="12"/>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4" name="Freeform 57">
              <a:extLst>
                <a:ext uri="{FF2B5EF4-FFF2-40B4-BE49-F238E27FC236}">
                  <a16:creationId xmlns:a16="http://schemas.microsoft.com/office/drawing/2014/main" id="{6B2EFAB8-CF4F-4B54-B93B-E1BFAEE11534}"/>
                </a:ext>
              </a:extLst>
            </p:cNvPr>
            <p:cNvSpPr>
              <a:spLocks/>
            </p:cNvSpPr>
            <p:nvPr/>
          </p:nvSpPr>
          <p:spPr bwMode="auto">
            <a:xfrm>
              <a:off x="2355851" y="917576"/>
              <a:ext cx="100013" cy="57150"/>
            </a:xfrm>
            <a:custGeom>
              <a:avLst/>
              <a:gdLst>
                <a:gd name="T0" fmla="*/ 6 w 69"/>
                <a:gd name="T1" fmla="*/ 39 h 39"/>
                <a:gd name="T2" fmla="*/ 0 w 69"/>
                <a:gd name="T3" fmla="*/ 33 h 39"/>
                <a:gd name="T4" fmla="*/ 35 w 69"/>
                <a:gd name="T5" fmla="*/ 0 h 39"/>
                <a:gd name="T6" fmla="*/ 63 w 69"/>
                <a:gd name="T7" fmla="*/ 0 h 39"/>
                <a:gd name="T8" fmla="*/ 69 w 69"/>
                <a:gd name="T9" fmla="*/ 6 h 39"/>
                <a:gd name="T10" fmla="*/ 63 w 69"/>
                <a:gd name="T11" fmla="*/ 12 h 39"/>
                <a:gd name="T12" fmla="*/ 35 w 69"/>
                <a:gd name="T13" fmla="*/ 12 h 39"/>
                <a:gd name="T14" fmla="*/ 12 w 69"/>
                <a:gd name="T15" fmla="*/ 33 h 39"/>
                <a:gd name="T16" fmla="*/ 6 w 69"/>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39">
                  <a:moveTo>
                    <a:pt x="6" y="39"/>
                  </a:moveTo>
                  <a:cubicBezTo>
                    <a:pt x="3" y="39"/>
                    <a:pt x="0" y="36"/>
                    <a:pt x="0" y="33"/>
                  </a:cubicBezTo>
                  <a:cubicBezTo>
                    <a:pt x="0" y="15"/>
                    <a:pt x="16" y="0"/>
                    <a:pt x="35" y="0"/>
                  </a:cubicBezTo>
                  <a:cubicBezTo>
                    <a:pt x="63" y="0"/>
                    <a:pt x="63" y="0"/>
                    <a:pt x="63" y="0"/>
                  </a:cubicBezTo>
                  <a:cubicBezTo>
                    <a:pt x="66" y="0"/>
                    <a:pt x="69" y="2"/>
                    <a:pt x="69" y="6"/>
                  </a:cubicBezTo>
                  <a:cubicBezTo>
                    <a:pt x="69" y="9"/>
                    <a:pt x="66" y="12"/>
                    <a:pt x="63" y="12"/>
                  </a:cubicBezTo>
                  <a:cubicBezTo>
                    <a:pt x="35" y="12"/>
                    <a:pt x="35" y="12"/>
                    <a:pt x="35" y="12"/>
                  </a:cubicBezTo>
                  <a:cubicBezTo>
                    <a:pt x="22" y="12"/>
                    <a:pt x="12" y="21"/>
                    <a:pt x="12" y="33"/>
                  </a:cubicBezTo>
                  <a:cubicBezTo>
                    <a:pt x="12" y="36"/>
                    <a:pt x="9" y="39"/>
                    <a:pt x="6" y="39"/>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5" name="Freeform 58">
              <a:extLst>
                <a:ext uri="{FF2B5EF4-FFF2-40B4-BE49-F238E27FC236}">
                  <a16:creationId xmlns:a16="http://schemas.microsoft.com/office/drawing/2014/main" id="{59026B9A-7741-4A23-9F6E-3258924BF4D2}"/>
                </a:ext>
              </a:extLst>
            </p:cNvPr>
            <p:cNvSpPr>
              <a:spLocks/>
            </p:cNvSpPr>
            <p:nvPr/>
          </p:nvSpPr>
          <p:spPr bwMode="auto">
            <a:xfrm>
              <a:off x="2305051" y="855664"/>
              <a:ext cx="182563" cy="479425"/>
            </a:xfrm>
            <a:custGeom>
              <a:avLst/>
              <a:gdLst>
                <a:gd name="T0" fmla="*/ 77 w 126"/>
                <a:gd name="T1" fmla="*/ 329 h 329"/>
                <a:gd name="T2" fmla="*/ 49 w 126"/>
                <a:gd name="T3" fmla="*/ 329 h 329"/>
                <a:gd name="T4" fmla="*/ 0 w 126"/>
                <a:gd name="T5" fmla="*/ 282 h 329"/>
                <a:gd name="T6" fmla="*/ 0 w 126"/>
                <a:gd name="T7" fmla="*/ 47 h 329"/>
                <a:gd name="T8" fmla="*/ 49 w 126"/>
                <a:gd name="T9" fmla="*/ 0 h 329"/>
                <a:gd name="T10" fmla="*/ 99 w 126"/>
                <a:gd name="T11" fmla="*/ 47 h 329"/>
                <a:gd name="T12" fmla="*/ 93 w 126"/>
                <a:gd name="T13" fmla="*/ 53 h 329"/>
                <a:gd name="T14" fmla="*/ 87 w 126"/>
                <a:gd name="T15" fmla="*/ 47 h 329"/>
                <a:gd name="T16" fmla="*/ 49 w 126"/>
                <a:gd name="T17" fmla="*/ 12 h 329"/>
                <a:gd name="T18" fmla="*/ 12 w 126"/>
                <a:gd name="T19" fmla="*/ 47 h 329"/>
                <a:gd name="T20" fmla="*/ 12 w 126"/>
                <a:gd name="T21" fmla="*/ 282 h 329"/>
                <a:gd name="T22" fmla="*/ 49 w 126"/>
                <a:gd name="T23" fmla="*/ 317 h 329"/>
                <a:gd name="T24" fmla="*/ 77 w 126"/>
                <a:gd name="T25" fmla="*/ 317 h 329"/>
                <a:gd name="T26" fmla="*/ 114 w 126"/>
                <a:gd name="T27" fmla="*/ 278 h 329"/>
                <a:gd name="T28" fmla="*/ 120 w 126"/>
                <a:gd name="T29" fmla="*/ 272 h 329"/>
                <a:gd name="T30" fmla="*/ 126 w 126"/>
                <a:gd name="T31" fmla="*/ 278 h 329"/>
                <a:gd name="T32" fmla="*/ 77 w 126"/>
                <a:gd name="T33"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6" h="329">
                  <a:moveTo>
                    <a:pt x="77" y="329"/>
                  </a:moveTo>
                  <a:cubicBezTo>
                    <a:pt x="49" y="329"/>
                    <a:pt x="49" y="329"/>
                    <a:pt x="49" y="329"/>
                  </a:cubicBezTo>
                  <a:cubicBezTo>
                    <a:pt x="22" y="329"/>
                    <a:pt x="0" y="308"/>
                    <a:pt x="0" y="282"/>
                  </a:cubicBezTo>
                  <a:cubicBezTo>
                    <a:pt x="0" y="47"/>
                    <a:pt x="0" y="47"/>
                    <a:pt x="0" y="47"/>
                  </a:cubicBezTo>
                  <a:cubicBezTo>
                    <a:pt x="0" y="21"/>
                    <a:pt x="22" y="0"/>
                    <a:pt x="49" y="0"/>
                  </a:cubicBezTo>
                  <a:cubicBezTo>
                    <a:pt x="77" y="0"/>
                    <a:pt x="99" y="21"/>
                    <a:pt x="99" y="47"/>
                  </a:cubicBezTo>
                  <a:cubicBezTo>
                    <a:pt x="99" y="50"/>
                    <a:pt x="96" y="53"/>
                    <a:pt x="93" y="53"/>
                  </a:cubicBezTo>
                  <a:cubicBezTo>
                    <a:pt x="89" y="53"/>
                    <a:pt x="87" y="50"/>
                    <a:pt x="87" y="47"/>
                  </a:cubicBezTo>
                  <a:cubicBezTo>
                    <a:pt x="87" y="28"/>
                    <a:pt x="70" y="12"/>
                    <a:pt x="49" y="12"/>
                  </a:cubicBezTo>
                  <a:cubicBezTo>
                    <a:pt x="29" y="12"/>
                    <a:pt x="12" y="28"/>
                    <a:pt x="12" y="47"/>
                  </a:cubicBezTo>
                  <a:cubicBezTo>
                    <a:pt x="12" y="282"/>
                    <a:pt x="12" y="282"/>
                    <a:pt x="12" y="282"/>
                  </a:cubicBezTo>
                  <a:cubicBezTo>
                    <a:pt x="12" y="301"/>
                    <a:pt x="29" y="317"/>
                    <a:pt x="49" y="317"/>
                  </a:cubicBezTo>
                  <a:cubicBezTo>
                    <a:pt x="77" y="317"/>
                    <a:pt x="77" y="317"/>
                    <a:pt x="77" y="317"/>
                  </a:cubicBezTo>
                  <a:cubicBezTo>
                    <a:pt x="98" y="317"/>
                    <a:pt x="114" y="300"/>
                    <a:pt x="114" y="278"/>
                  </a:cubicBezTo>
                  <a:cubicBezTo>
                    <a:pt x="114" y="275"/>
                    <a:pt x="117" y="272"/>
                    <a:pt x="120" y="272"/>
                  </a:cubicBezTo>
                  <a:cubicBezTo>
                    <a:pt x="124" y="272"/>
                    <a:pt x="126" y="275"/>
                    <a:pt x="126" y="278"/>
                  </a:cubicBezTo>
                  <a:cubicBezTo>
                    <a:pt x="126" y="307"/>
                    <a:pt x="105" y="329"/>
                    <a:pt x="77" y="329"/>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6" name="Freeform 59">
              <a:extLst>
                <a:ext uri="{FF2B5EF4-FFF2-40B4-BE49-F238E27FC236}">
                  <a16:creationId xmlns:a16="http://schemas.microsoft.com/office/drawing/2014/main" id="{E33B50BB-0FBF-4757-9DC0-B81ACF0F2435}"/>
                </a:ext>
              </a:extLst>
            </p:cNvPr>
            <p:cNvSpPr>
              <a:spLocks/>
            </p:cNvSpPr>
            <p:nvPr/>
          </p:nvSpPr>
          <p:spPr bwMode="auto">
            <a:xfrm>
              <a:off x="2430463" y="915989"/>
              <a:ext cx="68263" cy="98425"/>
            </a:xfrm>
            <a:custGeom>
              <a:avLst/>
              <a:gdLst>
                <a:gd name="T0" fmla="*/ 12 w 47"/>
                <a:gd name="T1" fmla="*/ 67 h 67"/>
                <a:gd name="T2" fmla="*/ 6 w 47"/>
                <a:gd name="T3" fmla="*/ 61 h 67"/>
                <a:gd name="T4" fmla="*/ 12 w 47"/>
                <a:gd name="T5" fmla="*/ 55 h 67"/>
                <a:gd name="T6" fmla="*/ 35 w 47"/>
                <a:gd name="T7" fmla="*/ 34 h 67"/>
                <a:gd name="T8" fmla="*/ 12 w 47"/>
                <a:gd name="T9" fmla="*/ 12 h 67"/>
                <a:gd name="T10" fmla="*/ 6 w 47"/>
                <a:gd name="T11" fmla="*/ 12 h 67"/>
                <a:gd name="T12" fmla="*/ 0 w 47"/>
                <a:gd name="T13" fmla="*/ 6 h 67"/>
                <a:gd name="T14" fmla="*/ 6 w 47"/>
                <a:gd name="T15" fmla="*/ 0 h 67"/>
                <a:gd name="T16" fmla="*/ 12 w 47"/>
                <a:gd name="T17" fmla="*/ 0 h 67"/>
                <a:gd name="T18" fmla="*/ 47 w 47"/>
                <a:gd name="T19" fmla="*/ 34 h 67"/>
                <a:gd name="T20" fmla="*/ 12 w 47"/>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67">
                  <a:moveTo>
                    <a:pt x="12" y="67"/>
                  </a:moveTo>
                  <a:cubicBezTo>
                    <a:pt x="9" y="67"/>
                    <a:pt x="6" y="64"/>
                    <a:pt x="6" y="61"/>
                  </a:cubicBezTo>
                  <a:cubicBezTo>
                    <a:pt x="6" y="58"/>
                    <a:pt x="9" y="55"/>
                    <a:pt x="12" y="55"/>
                  </a:cubicBezTo>
                  <a:cubicBezTo>
                    <a:pt x="25" y="55"/>
                    <a:pt x="35" y="45"/>
                    <a:pt x="35" y="34"/>
                  </a:cubicBezTo>
                  <a:cubicBezTo>
                    <a:pt x="35" y="22"/>
                    <a:pt x="25" y="12"/>
                    <a:pt x="12" y="12"/>
                  </a:cubicBezTo>
                  <a:cubicBezTo>
                    <a:pt x="6" y="12"/>
                    <a:pt x="6" y="12"/>
                    <a:pt x="6" y="12"/>
                  </a:cubicBezTo>
                  <a:cubicBezTo>
                    <a:pt x="3" y="12"/>
                    <a:pt x="0" y="10"/>
                    <a:pt x="0" y="6"/>
                  </a:cubicBezTo>
                  <a:cubicBezTo>
                    <a:pt x="0" y="3"/>
                    <a:pt x="3" y="0"/>
                    <a:pt x="6" y="0"/>
                  </a:cubicBezTo>
                  <a:cubicBezTo>
                    <a:pt x="12" y="0"/>
                    <a:pt x="12" y="0"/>
                    <a:pt x="12" y="0"/>
                  </a:cubicBezTo>
                  <a:cubicBezTo>
                    <a:pt x="31" y="0"/>
                    <a:pt x="47" y="15"/>
                    <a:pt x="47" y="34"/>
                  </a:cubicBezTo>
                  <a:cubicBezTo>
                    <a:pt x="47" y="52"/>
                    <a:pt x="31" y="67"/>
                    <a:pt x="12" y="67"/>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7" name="Freeform 60">
              <a:extLst>
                <a:ext uri="{FF2B5EF4-FFF2-40B4-BE49-F238E27FC236}">
                  <a16:creationId xmlns:a16="http://schemas.microsoft.com/office/drawing/2014/main" id="{B4ACE6CF-2808-477F-9161-5FBC3282AB3F}"/>
                </a:ext>
              </a:extLst>
            </p:cNvPr>
            <p:cNvSpPr>
              <a:spLocks/>
            </p:cNvSpPr>
            <p:nvPr/>
          </p:nvSpPr>
          <p:spPr bwMode="auto">
            <a:xfrm>
              <a:off x="2451101" y="995364"/>
              <a:ext cx="85725" cy="107950"/>
            </a:xfrm>
            <a:custGeom>
              <a:avLst/>
              <a:gdLst>
                <a:gd name="T0" fmla="*/ 20 w 58"/>
                <a:gd name="T1" fmla="*/ 74 h 74"/>
                <a:gd name="T2" fmla="*/ 20 w 58"/>
                <a:gd name="T3" fmla="*/ 74 h 74"/>
                <a:gd name="T4" fmla="*/ 14 w 58"/>
                <a:gd name="T5" fmla="*/ 68 h 74"/>
                <a:gd name="T6" fmla="*/ 20 w 58"/>
                <a:gd name="T7" fmla="*/ 62 h 74"/>
                <a:gd name="T8" fmla="*/ 46 w 58"/>
                <a:gd name="T9" fmla="*/ 37 h 74"/>
                <a:gd name="T10" fmla="*/ 20 w 58"/>
                <a:gd name="T11" fmla="*/ 12 h 74"/>
                <a:gd name="T12" fmla="*/ 6 w 58"/>
                <a:gd name="T13" fmla="*/ 12 h 74"/>
                <a:gd name="T14" fmla="*/ 0 w 58"/>
                <a:gd name="T15" fmla="*/ 6 h 74"/>
                <a:gd name="T16" fmla="*/ 6 w 58"/>
                <a:gd name="T17" fmla="*/ 0 h 74"/>
                <a:gd name="T18" fmla="*/ 20 w 58"/>
                <a:gd name="T19" fmla="*/ 0 h 74"/>
                <a:gd name="T20" fmla="*/ 58 w 58"/>
                <a:gd name="T21" fmla="*/ 37 h 74"/>
                <a:gd name="T22" fmla="*/ 20 w 58"/>
                <a:gd name="T23"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74">
                  <a:moveTo>
                    <a:pt x="20" y="74"/>
                  </a:moveTo>
                  <a:cubicBezTo>
                    <a:pt x="20" y="74"/>
                    <a:pt x="20" y="74"/>
                    <a:pt x="20" y="74"/>
                  </a:cubicBezTo>
                  <a:cubicBezTo>
                    <a:pt x="16" y="74"/>
                    <a:pt x="14" y="72"/>
                    <a:pt x="14" y="68"/>
                  </a:cubicBezTo>
                  <a:cubicBezTo>
                    <a:pt x="14" y="65"/>
                    <a:pt x="16" y="62"/>
                    <a:pt x="20" y="62"/>
                  </a:cubicBezTo>
                  <a:cubicBezTo>
                    <a:pt x="34" y="62"/>
                    <a:pt x="46" y="51"/>
                    <a:pt x="46" y="37"/>
                  </a:cubicBezTo>
                  <a:cubicBezTo>
                    <a:pt x="46" y="23"/>
                    <a:pt x="34" y="12"/>
                    <a:pt x="20" y="12"/>
                  </a:cubicBezTo>
                  <a:cubicBezTo>
                    <a:pt x="6" y="12"/>
                    <a:pt x="6" y="12"/>
                    <a:pt x="6" y="12"/>
                  </a:cubicBezTo>
                  <a:cubicBezTo>
                    <a:pt x="2" y="12"/>
                    <a:pt x="0" y="10"/>
                    <a:pt x="0" y="6"/>
                  </a:cubicBezTo>
                  <a:cubicBezTo>
                    <a:pt x="0" y="3"/>
                    <a:pt x="2" y="0"/>
                    <a:pt x="6" y="0"/>
                  </a:cubicBezTo>
                  <a:cubicBezTo>
                    <a:pt x="20" y="0"/>
                    <a:pt x="20" y="0"/>
                    <a:pt x="20" y="0"/>
                  </a:cubicBezTo>
                  <a:cubicBezTo>
                    <a:pt x="41" y="0"/>
                    <a:pt x="58" y="17"/>
                    <a:pt x="58" y="37"/>
                  </a:cubicBezTo>
                  <a:cubicBezTo>
                    <a:pt x="58" y="57"/>
                    <a:pt x="41" y="74"/>
                    <a:pt x="20" y="74"/>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8" name="Freeform 61">
              <a:extLst>
                <a:ext uri="{FF2B5EF4-FFF2-40B4-BE49-F238E27FC236}">
                  <a16:creationId xmlns:a16="http://schemas.microsoft.com/office/drawing/2014/main" id="{561358E8-2E31-4533-9BE7-60368BD47EBD}"/>
                </a:ext>
              </a:extLst>
            </p:cNvPr>
            <p:cNvSpPr>
              <a:spLocks/>
            </p:cNvSpPr>
            <p:nvPr/>
          </p:nvSpPr>
          <p:spPr bwMode="auto">
            <a:xfrm>
              <a:off x="2398713" y="1163639"/>
              <a:ext cx="133350" cy="100013"/>
            </a:xfrm>
            <a:custGeom>
              <a:avLst/>
              <a:gdLst>
                <a:gd name="T0" fmla="*/ 55 w 91"/>
                <a:gd name="T1" fmla="*/ 68 h 68"/>
                <a:gd name="T2" fmla="*/ 6 w 91"/>
                <a:gd name="T3" fmla="*/ 68 h 68"/>
                <a:gd name="T4" fmla="*/ 0 w 91"/>
                <a:gd name="T5" fmla="*/ 62 h 68"/>
                <a:gd name="T6" fmla="*/ 6 w 91"/>
                <a:gd name="T7" fmla="*/ 56 h 68"/>
                <a:gd name="T8" fmla="*/ 55 w 91"/>
                <a:gd name="T9" fmla="*/ 56 h 68"/>
                <a:gd name="T10" fmla="*/ 79 w 91"/>
                <a:gd name="T11" fmla="*/ 34 h 68"/>
                <a:gd name="T12" fmla="*/ 55 w 91"/>
                <a:gd name="T13" fmla="*/ 12 h 68"/>
                <a:gd name="T14" fmla="*/ 49 w 91"/>
                <a:gd name="T15" fmla="*/ 6 h 68"/>
                <a:gd name="T16" fmla="*/ 55 w 91"/>
                <a:gd name="T17" fmla="*/ 0 h 68"/>
                <a:gd name="T18" fmla="*/ 91 w 91"/>
                <a:gd name="T19" fmla="*/ 34 h 68"/>
                <a:gd name="T20" fmla="*/ 55 w 91"/>
                <a:gd name="T21"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68">
                  <a:moveTo>
                    <a:pt x="55" y="68"/>
                  </a:moveTo>
                  <a:cubicBezTo>
                    <a:pt x="6" y="68"/>
                    <a:pt x="6" y="68"/>
                    <a:pt x="6" y="68"/>
                  </a:cubicBezTo>
                  <a:cubicBezTo>
                    <a:pt x="3" y="68"/>
                    <a:pt x="0" y="66"/>
                    <a:pt x="0" y="62"/>
                  </a:cubicBezTo>
                  <a:cubicBezTo>
                    <a:pt x="0" y="59"/>
                    <a:pt x="3" y="56"/>
                    <a:pt x="6" y="56"/>
                  </a:cubicBezTo>
                  <a:cubicBezTo>
                    <a:pt x="55" y="56"/>
                    <a:pt x="55" y="56"/>
                    <a:pt x="55" y="56"/>
                  </a:cubicBezTo>
                  <a:cubicBezTo>
                    <a:pt x="68" y="56"/>
                    <a:pt x="79" y="46"/>
                    <a:pt x="79" y="34"/>
                  </a:cubicBezTo>
                  <a:cubicBezTo>
                    <a:pt x="79" y="22"/>
                    <a:pt x="68" y="12"/>
                    <a:pt x="55" y="12"/>
                  </a:cubicBezTo>
                  <a:cubicBezTo>
                    <a:pt x="52" y="12"/>
                    <a:pt x="49" y="9"/>
                    <a:pt x="49" y="6"/>
                  </a:cubicBezTo>
                  <a:cubicBezTo>
                    <a:pt x="49" y="3"/>
                    <a:pt x="52" y="0"/>
                    <a:pt x="55" y="0"/>
                  </a:cubicBezTo>
                  <a:cubicBezTo>
                    <a:pt x="75" y="0"/>
                    <a:pt x="91" y="15"/>
                    <a:pt x="91" y="34"/>
                  </a:cubicBezTo>
                  <a:cubicBezTo>
                    <a:pt x="91" y="53"/>
                    <a:pt x="75" y="68"/>
                    <a:pt x="55" y="68"/>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9" name="Freeform 62">
              <a:extLst>
                <a:ext uri="{FF2B5EF4-FFF2-40B4-BE49-F238E27FC236}">
                  <a16:creationId xmlns:a16="http://schemas.microsoft.com/office/drawing/2014/main" id="{B9588F41-3B58-4B17-AFA7-D0158386249B}"/>
                </a:ext>
              </a:extLst>
            </p:cNvPr>
            <p:cNvSpPr>
              <a:spLocks/>
            </p:cNvSpPr>
            <p:nvPr/>
          </p:nvSpPr>
          <p:spPr bwMode="auto">
            <a:xfrm>
              <a:off x="2449513" y="1087439"/>
              <a:ext cx="98425" cy="93663"/>
            </a:xfrm>
            <a:custGeom>
              <a:avLst/>
              <a:gdLst>
                <a:gd name="T0" fmla="*/ 35 w 68"/>
                <a:gd name="T1" fmla="*/ 65 h 65"/>
                <a:gd name="T2" fmla="*/ 6 w 68"/>
                <a:gd name="T3" fmla="*/ 65 h 65"/>
                <a:gd name="T4" fmla="*/ 0 w 68"/>
                <a:gd name="T5" fmla="*/ 59 h 65"/>
                <a:gd name="T6" fmla="*/ 6 w 68"/>
                <a:gd name="T7" fmla="*/ 53 h 65"/>
                <a:gd name="T8" fmla="*/ 35 w 68"/>
                <a:gd name="T9" fmla="*/ 53 h 65"/>
                <a:gd name="T10" fmla="*/ 56 w 68"/>
                <a:gd name="T11" fmla="*/ 33 h 65"/>
                <a:gd name="T12" fmla="*/ 33 w 68"/>
                <a:gd name="T13" fmla="*/ 12 h 65"/>
                <a:gd name="T14" fmla="*/ 19 w 68"/>
                <a:gd name="T15" fmla="*/ 12 h 65"/>
                <a:gd name="T16" fmla="*/ 13 w 68"/>
                <a:gd name="T17" fmla="*/ 6 h 65"/>
                <a:gd name="T18" fmla="*/ 19 w 68"/>
                <a:gd name="T19" fmla="*/ 0 h 65"/>
                <a:gd name="T20" fmla="*/ 33 w 68"/>
                <a:gd name="T21" fmla="*/ 0 h 65"/>
                <a:gd name="T22" fmla="*/ 68 w 68"/>
                <a:gd name="T23" fmla="*/ 33 h 65"/>
                <a:gd name="T24" fmla="*/ 35 w 68"/>
                <a:gd name="T2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65">
                  <a:moveTo>
                    <a:pt x="35" y="65"/>
                  </a:moveTo>
                  <a:cubicBezTo>
                    <a:pt x="6" y="65"/>
                    <a:pt x="6" y="65"/>
                    <a:pt x="6" y="65"/>
                  </a:cubicBezTo>
                  <a:cubicBezTo>
                    <a:pt x="3" y="65"/>
                    <a:pt x="0" y="62"/>
                    <a:pt x="0" y="59"/>
                  </a:cubicBezTo>
                  <a:cubicBezTo>
                    <a:pt x="0" y="56"/>
                    <a:pt x="3" y="53"/>
                    <a:pt x="6" y="53"/>
                  </a:cubicBezTo>
                  <a:cubicBezTo>
                    <a:pt x="35" y="53"/>
                    <a:pt x="35" y="53"/>
                    <a:pt x="35" y="53"/>
                  </a:cubicBezTo>
                  <a:cubicBezTo>
                    <a:pt x="47" y="53"/>
                    <a:pt x="56" y="44"/>
                    <a:pt x="56" y="33"/>
                  </a:cubicBezTo>
                  <a:cubicBezTo>
                    <a:pt x="56" y="22"/>
                    <a:pt x="45" y="12"/>
                    <a:pt x="33" y="12"/>
                  </a:cubicBezTo>
                  <a:cubicBezTo>
                    <a:pt x="19" y="12"/>
                    <a:pt x="19" y="12"/>
                    <a:pt x="19" y="12"/>
                  </a:cubicBezTo>
                  <a:cubicBezTo>
                    <a:pt x="16" y="12"/>
                    <a:pt x="13" y="9"/>
                    <a:pt x="13" y="6"/>
                  </a:cubicBezTo>
                  <a:cubicBezTo>
                    <a:pt x="13" y="2"/>
                    <a:pt x="16" y="0"/>
                    <a:pt x="19" y="0"/>
                  </a:cubicBezTo>
                  <a:cubicBezTo>
                    <a:pt x="33" y="0"/>
                    <a:pt x="33" y="0"/>
                    <a:pt x="33" y="0"/>
                  </a:cubicBezTo>
                  <a:cubicBezTo>
                    <a:pt x="52" y="0"/>
                    <a:pt x="68" y="15"/>
                    <a:pt x="68" y="33"/>
                  </a:cubicBezTo>
                  <a:cubicBezTo>
                    <a:pt x="68" y="50"/>
                    <a:pt x="53" y="65"/>
                    <a:pt x="35" y="65"/>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0" name="Freeform 63">
              <a:extLst>
                <a:ext uri="{FF2B5EF4-FFF2-40B4-BE49-F238E27FC236}">
                  <a16:creationId xmlns:a16="http://schemas.microsoft.com/office/drawing/2014/main" id="{67BCE375-FF94-41B1-9278-AF5E6A3095AC}"/>
                </a:ext>
              </a:extLst>
            </p:cNvPr>
            <p:cNvSpPr>
              <a:spLocks/>
            </p:cNvSpPr>
            <p:nvPr/>
          </p:nvSpPr>
          <p:spPr bwMode="auto">
            <a:xfrm>
              <a:off x="2352676" y="1073151"/>
              <a:ext cx="133350" cy="149225"/>
            </a:xfrm>
            <a:custGeom>
              <a:avLst/>
              <a:gdLst>
                <a:gd name="T0" fmla="*/ 85 w 91"/>
                <a:gd name="T1" fmla="*/ 102 h 102"/>
                <a:gd name="T2" fmla="*/ 24 w 91"/>
                <a:gd name="T3" fmla="*/ 102 h 102"/>
                <a:gd name="T4" fmla="*/ 0 w 91"/>
                <a:gd name="T5" fmla="*/ 79 h 102"/>
                <a:gd name="T6" fmla="*/ 0 w 91"/>
                <a:gd name="T7" fmla="*/ 24 h 102"/>
                <a:gd name="T8" fmla="*/ 24 w 91"/>
                <a:gd name="T9" fmla="*/ 0 h 102"/>
                <a:gd name="T10" fmla="*/ 30 w 91"/>
                <a:gd name="T11" fmla="*/ 6 h 102"/>
                <a:gd name="T12" fmla="*/ 24 w 91"/>
                <a:gd name="T13" fmla="*/ 12 h 102"/>
                <a:gd name="T14" fmla="*/ 12 w 91"/>
                <a:gd name="T15" fmla="*/ 24 h 102"/>
                <a:gd name="T16" fmla="*/ 12 w 91"/>
                <a:gd name="T17" fmla="*/ 79 h 102"/>
                <a:gd name="T18" fmla="*/ 24 w 91"/>
                <a:gd name="T19" fmla="*/ 90 h 102"/>
                <a:gd name="T20" fmla="*/ 85 w 91"/>
                <a:gd name="T21" fmla="*/ 90 h 102"/>
                <a:gd name="T22" fmla="*/ 91 w 91"/>
                <a:gd name="T23" fmla="*/ 96 h 102"/>
                <a:gd name="T24" fmla="*/ 85 w 91"/>
                <a:gd name="T25"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2">
                  <a:moveTo>
                    <a:pt x="85" y="102"/>
                  </a:moveTo>
                  <a:cubicBezTo>
                    <a:pt x="24" y="102"/>
                    <a:pt x="24" y="102"/>
                    <a:pt x="24" y="102"/>
                  </a:cubicBezTo>
                  <a:cubicBezTo>
                    <a:pt x="11" y="102"/>
                    <a:pt x="0" y="92"/>
                    <a:pt x="0" y="79"/>
                  </a:cubicBezTo>
                  <a:cubicBezTo>
                    <a:pt x="0" y="24"/>
                    <a:pt x="0" y="24"/>
                    <a:pt x="0" y="24"/>
                  </a:cubicBezTo>
                  <a:cubicBezTo>
                    <a:pt x="0" y="10"/>
                    <a:pt x="11" y="0"/>
                    <a:pt x="24" y="0"/>
                  </a:cubicBezTo>
                  <a:cubicBezTo>
                    <a:pt x="28" y="0"/>
                    <a:pt x="30" y="2"/>
                    <a:pt x="30" y="6"/>
                  </a:cubicBezTo>
                  <a:cubicBezTo>
                    <a:pt x="30" y="9"/>
                    <a:pt x="28" y="12"/>
                    <a:pt x="24" y="12"/>
                  </a:cubicBezTo>
                  <a:cubicBezTo>
                    <a:pt x="17" y="12"/>
                    <a:pt x="12" y="17"/>
                    <a:pt x="12" y="24"/>
                  </a:cubicBezTo>
                  <a:cubicBezTo>
                    <a:pt x="12" y="79"/>
                    <a:pt x="12" y="79"/>
                    <a:pt x="12" y="79"/>
                  </a:cubicBezTo>
                  <a:cubicBezTo>
                    <a:pt x="12" y="85"/>
                    <a:pt x="17" y="90"/>
                    <a:pt x="24" y="90"/>
                  </a:cubicBezTo>
                  <a:cubicBezTo>
                    <a:pt x="85" y="90"/>
                    <a:pt x="85" y="90"/>
                    <a:pt x="85" y="90"/>
                  </a:cubicBezTo>
                  <a:cubicBezTo>
                    <a:pt x="89" y="90"/>
                    <a:pt x="91" y="93"/>
                    <a:pt x="91" y="96"/>
                  </a:cubicBezTo>
                  <a:cubicBezTo>
                    <a:pt x="91" y="100"/>
                    <a:pt x="89" y="102"/>
                    <a:pt x="85" y="102"/>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4" name="Freeform 64">
              <a:extLst>
                <a:ext uri="{FF2B5EF4-FFF2-40B4-BE49-F238E27FC236}">
                  <a16:creationId xmlns:a16="http://schemas.microsoft.com/office/drawing/2014/main" id="{20579FEA-DA67-443A-BC2D-E4AB3EB0B6FF}"/>
                </a:ext>
              </a:extLst>
            </p:cNvPr>
            <p:cNvSpPr>
              <a:spLocks/>
            </p:cNvSpPr>
            <p:nvPr/>
          </p:nvSpPr>
          <p:spPr bwMode="auto">
            <a:xfrm>
              <a:off x="2352676" y="1168401"/>
              <a:ext cx="44450" cy="128588"/>
            </a:xfrm>
            <a:custGeom>
              <a:avLst/>
              <a:gdLst>
                <a:gd name="T0" fmla="*/ 24 w 30"/>
                <a:gd name="T1" fmla="*/ 88 h 88"/>
                <a:gd name="T2" fmla="*/ 0 w 30"/>
                <a:gd name="T3" fmla="*/ 64 h 88"/>
                <a:gd name="T4" fmla="*/ 0 w 30"/>
                <a:gd name="T5" fmla="*/ 6 h 88"/>
                <a:gd name="T6" fmla="*/ 6 w 30"/>
                <a:gd name="T7" fmla="*/ 0 h 88"/>
                <a:gd name="T8" fmla="*/ 12 w 30"/>
                <a:gd name="T9" fmla="*/ 6 h 88"/>
                <a:gd name="T10" fmla="*/ 12 w 30"/>
                <a:gd name="T11" fmla="*/ 64 h 88"/>
                <a:gd name="T12" fmla="*/ 24 w 30"/>
                <a:gd name="T13" fmla="*/ 76 h 88"/>
                <a:gd name="T14" fmla="*/ 30 w 30"/>
                <a:gd name="T15" fmla="*/ 82 h 88"/>
                <a:gd name="T16" fmla="*/ 24 w 30"/>
                <a:gd name="T1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88">
                  <a:moveTo>
                    <a:pt x="24" y="88"/>
                  </a:moveTo>
                  <a:cubicBezTo>
                    <a:pt x="11" y="88"/>
                    <a:pt x="0" y="77"/>
                    <a:pt x="0" y="64"/>
                  </a:cubicBezTo>
                  <a:cubicBezTo>
                    <a:pt x="0" y="6"/>
                    <a:pt x="0" y="6"/>
                    <a:pt x="0" y="6"/>
                  </a:cubicBezTo>
                  <a:cubicBezTo>
                    <a:pt x="0" y="2"/>
                    <a:pt x="2" y="0"/>
                    <a:pt x="6" y="0"/>
                  </a:cubicBezTo>
                  <a:cubicBezTo>
                    <a:pt x="9" y="0"/>
                    <a:pt x="12" y="2"/>
                    <a:pt x="12" y="6"/>
                  </a:cubicBezTo>
                  <a:cubicBezTo>
                    <a:pt x="12" y="64"/>
                    <a:pt x="12" y="64"/>
                    <a:pt x="12" y="64"/>
                  </a:cubicBezTo>
                  <a:cubicBezTo>
                    <a:pt x="12" y="71"/>
                    <a:pt x="17" y="76"/>
                    <a:pt x="24" y="76"/>
                  </a:cubicBezTo>
                  <a:cubicBezTo>
                    <a:pt x="27" y="76"/>
                    <a:pt x="30" y="78"/>
                    <a:pt x="30" y="82"/>
                  </a:cubicBezTo>
                  <a:cubicBezTo>
                    <a:pt x="30" y="85"/>
                    <a:pt x="27" y="88"/>
                    <a:pt x="24" y="88"/>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5" name="Freeform 65">
              <a:extLst>
                <a:ext uri="{FF2B5EF4-FFF2-40B4-BE49-F238E27FC236}">
                  <a16:creationId xmlns:a16="http://schemas.microsoft.com/office/drawing/2014/main" id="{C286A39F-5A3B-4C0E-ACB9-0634D87078EB}"/>
                </a:ext>
              </a:extLst>
            </p:cNvPr>
            <p:cNvSpPr>
              <a:spLocks/>
            </p:cNvSpPr>
            <p:nvPr/>
          </p:nvSpPr>
          <p:spPr bwMode="auto">
            <a:xfrm>
              <a:off x="2398713" y="952501"/>
              <a:ext cx="92075" cy="107950"/>
            </a:xfrm>
            <a:custGeom>
              <a:avLst/>
              <a:gdLst>
                <a:gd name="T0" fmla="*/ 58 w 64"/>
                <a:gd name="T1" fmla="*/ 74 h 74"/>
                <a:gd name="T2" fmla="*/ 20 w 64"/>
                <a:gd name="T3" fmla="*/ 74 h 74"/>
                <a:gd name="T4" fmla="*/ 0 w 64"/>
                <a:gd name="T5" fmla="*/ 54 h 74"/>
                <a:gd name="T6" fmla="*/ 0 w 64"/>
                <a:gd name="T7" fmla="*/ 19 h 74"/>
                <a:gd name="T8" fmla="*/ 20 w 64"/>
                <a:gd name="T9" fmla="*/ 0 h 74"/>
                <a:gd name="T10" fmla="*/ 30 w 64"/>
                <a:gd name="T11" fmla="*/ 0 h 74"/>
                <a:gd name="T12" fmla="*/ 36 w 64"/>
                <a:gd name="T13" fmla="*/ 6 h 74"/>
                <a:gd name="T14" fmla="*/ 30 w 64"/>
                <a:gd name="T15" fmla="*/ 12 h 74"/>
                <a:gd name="T16" fmla="*/ 20 w 64"/>
                <a:gd name="T17" fmla="*/ 12 h 74"/>
                <a:gd name="T18" fmla="*/ 12 w 64"/>
                <a:gd name="T19" fmla="*/ 19 h 74"/>
                <a:gd name="T20" fmla="*/ 12 w 64"/>
                <a:gd name="T21" fmla="*/ 54 h 74"/>
                <a:gd name="T22" fmla="*/ 20 w 64"/>
                <a:gd name="T23" fmla="*/ 62 h 74"/>
                <a:gd name="T24" fmla="*/ 58 w 64"/>
                <a:gd name="T25" fmla="*/ 62 h 74"/>
                <a:gd name="T26" fmla="*/ 64 w 64"/>
                <a:gd name="T27" fmla="*/ 68 h 74"/>
                <a:gd name="T28" fmla="*/ 58 w 64"/>
                <a:gd name="T2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74">
                  <a:moveTo>
                    <a:pt x="58" y="74"/>
                  </a:moveTo>
                  <a:cubicBezTo>
                    <a:pt x="20" y="74"/>
                    <a:pt x="20" y="74"/>
                    <a:pt x="20" y="74"/>
                  </a:cubicBezTo>
                  <a:cubicBezTo>
                    <a:pt x="9" y="74"/>
                    <a:pt x="0" y="65"/>
                    <a:pt x="0" y="54"/>
                  </a:cubicBezTo>
                  <a:cubicBezTo>
                    <a:pt x="0" y="19"/>
                    <a:pt x="0" y="19"/>
                    <a:pt x="0" y="19"/>
                  </a:cubicBezTo>
                  <a:cubicBezTo>
                    <a:pt x="0" y="8"/>
                    <a:pt x="9" y="0"/>
                    <a:pt x="20" y="0"/>
                  </a:cubicBezTo>
                  <a:cubicBezTo>
                    <a:pt x="30" y="0"/>
                    <a:pt x="30" y="0"/>
                    <a:pt x="30" y="0"/>
                  </a:cubicBezTo>
                  <a:cubicBezTo>
                    <a:pt x="33" y="0"/>
                    <a:pt x="36" y="2"/>
                    <a:pt x="36" y="6"/>
                  </a:cubicBezTo>
                  <a:cubicBezTo>
                    <a:pt x="36" y="9"/>
                    <a:pt x="33" y="12"/>
                    <a:pt x="30" y="12"/>
                  </a:cubicBezTo>
                  <a:cubicBezTo>
                    <a:pt x="20" y="12"/>
                    <a:pt x="20" y="12"/>
                    <a:pt x="20" y="12"/>
                  </a:cubicBezTo>
                  <a:cubicBezTo>
                    <a:pt x="16" y="12"/>
                    <a:pt x="12" y="15"/>
                    <a:pt x="12" y="19"/>
                  </a:cubicBezTo>
                  <a:cubicBezTo>
                    <a:pt x="12" y="54"/>
                    <a:pt x="12" y="54"/>
                    <a:pt x="12" y="54"/>
                  </a:cubicBezTo>
                  <a:cubicBezTo>
                    <a:pt x="12" y="58"/>
                    <a:pt x="16" y="62"/>
                    <a:pt x="20" y="62"/>
                  </a:cubicBezTo>
                  <a:cubicBezTo>
                    <a:pt x="58" y="62"/>
                    <a:pt x="58" y="62"/>
                    <a:pt x="58" y="62"/>
                  </a:cubicBezTo>
                  <a:cubicBezTo>
                    <a:pt x="61" y="62"/>
                    <a:pt x="64" y="64"/>
                    <a:pt x="64" y="68"/>
                  </a:cubicBezTo>
                  <a:cubicBezTo>
                    <a:pt x="64" y="71"/>
                    <a:pt x="61" y="74"/>
                    <a:pt x="58" y="74"/>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6" name="Freeform 66">
              <a:extLst>
                <a:ext uri="{FF2B5EF4-FFF2-40B4-BE49-F238E27FC236}">
                  <a16:creationId xmlns:a16="http://schemas.microsoft.com/office/drawing/2014/main" id="{4DC832BF-36C6-4FED-A18F-204FFB219A6B}"/>
                </a:ext>
              </a:extLst>
            </p:cNvPr>
            <p:cNvSpPr>
              <a:spLocks/>
            </p:cNvSpPr>
            <p:nvPr/>
          </p:nvSpPr>
          <p:spPr bwMode="auto">
            <a:xfrm>
              <a:off x="2352676" y="998539"/>
              <a:ext cx="60325" cy="36513"/>
            </a:xfrm>
            <a:custGeom>
              <a:avLst/>
              <a:gdLst>
                <a:gd name="T0" fmla="*/ 6 w 41"/>
                <a:gd name="T1" fmla="*/ 25 h 25"/>
                <a:gd name="T2" fmla="*/ 0 w 41"/>
                <a:gd name="T3" fmla="*/ 19 h 25"/>
                <a:gd name="T4" fmla="*/ 20 w 41"/>
                <a:gd name="T5" fmla="*/ 0 h 25"/>
                <a:gd name="T6" fmla="*/ 35 w 41"/>
                <a:gd name="T7" fmla="*/ 0 h 25"/>
                <a:gd name="T8" fmla="*/ 41 w 41"/>
                <a:gd name="T9" fmla="*/ 6 h 25"/>
                <a:gd name="T10" fmla="*/ 35 w 41"/>
                <a:gd name="T11" fmla="*/ 12 h 25"/>
                <a:gd name="T12" fmla="*/ 20 w 41"/>
                <a:gd name="T13" fmla="*/ 12 h 25"/>
                <a:gd name="T14" fmla="*/ 12 w 41"/>
                <a:gd name="T15" fmla="*/ 19 h 25"/>
                <a:gd name="T16" fmla="*/ 6 w 41"/>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5">
                  <a:moveTo>
                    <a:pt x="6" y="25"/>
                  </a:moveTo>
                  <a:cubicBezTo>
                    <a:pt x="3" y="25"/>
                    <a:pt x="0" y="23"/>
                    <a:pt x="0" y="19"/>
                  </a:cubicBezTo>
                  <a:cubicBezTo>
                    <a:pt x="0" y="9"/>
                    <a:pt x="9" y="0"/>
                    <a:pt x="20" y="0"/>
                  </a:cubicBezTo>
                  <a:cubicBezTo>
                    <a:pt x="35" y="0"/>
                    <a:pt x="35" y="0"/>
                    <a:pt x="35" y="0"/>
                  </a:cubicBezTo>
                  <a:cubicBezTo>
                    <a:pt x="38" y="0"/>
                    <a:pt x="41" y="3"/>
                    <a:pt x="41" y="6"/>
                  </a:cubicBezTo>
                  <a:cubicBezTo>
                    <a:pt x="41" y="9"/>
                    <a:pt x="38" y="12"/>
                    <a:pt x="35" y="12"/>
                  </a:cubicBezTo>
                  <a:cubicBezTo>
                    <a:pt x="20" y="12"/>
                    <a:pt x="20" y="12"/>
                    <a:pt x="20" y="12"/>
                  </a:cubicBezTo>
                  <a:cubicBezTo>
                    <a:pt x="16" y="12"/>
                    <a:pt x="12" y="15"/>
                    <a:pt x="12" y="19"/>
                  </a:cubicBezTo>
                  <a:cubicBezTo>
                    <a:pt x="12" y="23"/>
                    <a:pt x="9" y="25"/>
                    <a:pt x="6" y="25"/>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7" name="Freeform 67">
              <a:extLst>
                <a:ext uri="{FF2B5EF4-FFF2-40B4-BE49-F238E27FC236}">
                  <a16:creationId xmlns:a16="http://schemas.microsoft.com/office/drawing/2014/main" id="{B840EF6C-FAD9-45D6-B284-AB7FA8F62CDE}"/>
                </a:ext>
              </a:extLst>
            </p:cNvPr>
            <p:cNvSpPr>
              <a:spLocks/>
            </p:cNvSpPr>
            <p:nvPr/>
          </p:nvSpPr>
          <p:spPr bwMode="auto">
            <a:xfrm>
              <a:off x="2352676" y="1101726"/>
              <a:ext cx="138113" cy="42863"/>
            </a:xfrm>
            <a:custGeom>
              <a:avLst/>
              <a:gdLst>
                <a:gd name="T0" fmla="*/ 89 w 95"/>
                <a:gd name="T1" fmla="*/ 30 h 30"/>
                <a:gd name="T2" fmla="*/ 20 w 95"/>
                <a:gd name="T3" fmla="*/ 30 h 30"/>
                <a:gd name="T4" fmla="*/ 0 w 95"/>
                <a:gd name="T5" fmla="*/ 11 h 30"/>
                <a:gd name="T6" fmla="*/ 0 w 95"/>
                <a:gd name="T7" fmla="*/ 6 h 30"/>
                <a:gd name="T8" fmla="*/ 6 w 95"/>
                <a:gd name="T9" fmla="*/ 0 h 30"/>
                <a:gd name="T10" fmla="*/ 12 w 95"/>
                <a:gd name="T11" fmla="*/ 6 h 30"/>
                <a:gd name="T12" fmla="*/ 12 w 95"/>
                <a:gd name="T13" fmla="*/ 11 h 30"/>
                <a:gd name="T14" fmla="*/ 20 w 95"/>
                <a:gd name="T15" fmla="*/ 18 h 30"/>
                <a:gd name="T16" fmla="*/ 89 w 95"/>
                <a:gd name="T17" fmla="*/ 18 h 30"/>
                <a:gd name="T18" fmla="*/ 95 w 95"/>
                <a:gd name="T19" fmla="*/ 24 h 30"/>
                <a:gd name="T20" fmla="*/ 89 w 95"/>
                <a:gd name="T2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30">
                  <a:moveTo>
                    <a:pt x="89" y="30"/>
                  </a:moveTo>
                  <a:cubicBezTo>
                    <a:pt x="20" y="30"/>
                    <a:pt x="20" y="30"/>
                    <a:pt x="20" y="30"/>
                  </a:cubicBezTo>
                  <a:cubicBezTo>
                    <a:pt x="9" y="30"/>
                    <a:pt x="0" y="21"/>
                    <a:pt x="0" y="11"/>
                  </a:cubicBezTo>
                  <a:cubicBezTo>
                    <a:pt x="0" y="6"/>
                    <a:pt x="0" y="6"/>
                    <a:pt x="0" y="6"/>
                  </a:cubicBezTo>
                  <a:cubicBezTo>
                    <a:pt x="0" y="3"/>
                    <a:pt x="2" y="0"/>
                    <a:pt x="6" y="0"/>
                  </a:cubicBezTo>
                  <a:cubicBezTo>
                    <a:pt x="9" y="0"/>
                    <a:pt x="12" y="3"/>
                    <a:pt x="12" y="6"/>
                  </a:cubicBezTo>
                  <a:cubicBezTo>
                    <a:pt x="12" y="11"/>
                    <a:pt x="12" y="11"/>
                    <a:pt x="12" y="11"/>
                  </a:cubicBezTo>
                  <a:cubicBezTo>
                    <a:pt x="12" y="15"/>
                    <a:pt x="15" y="18"/>
                    <a:pt x="20" y="18"/>
                  </a:cubicBezTo>
                  <a:cubicBezTo>
                    <a:pt x="89" y="18"/>
                    <a:pt x="89" y="18"/>
                    <a:pt x="89" y="18"/>
                  </a:cubicBezTo>
                  <a:cubicBezTo>
                    <a:pt x="92" y="18"/>
                    <a:pt x="95" y="21"/>
                    <a:pt x="95" y="24"/>
                  </a:cubicBezTo>
                  <a:cubicBezTo>
                    <a:pt x="95" y="27"/>
                    <a:pt x="92" y="30"/>
                    <a:pt x="89" y="30"/>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9" name="Freeform 68">
              <a:extLst>
                <a:ext uri="{FF2B5EF4-FFF2-40B4-BE49-F238E27FC236}">
                  <a16:creationId xmlns:a16="http://schemas.microsoft.com/office/drawing/2014/main" id="{581F1A57-F2C8-4DD3-B603-E814BE63DA04}"/>
                </a:ext>
              </a:extLst>
            </p:cNvPr>
            <p:cNvSpPr>
              <a:spLocks/>
            </p:cNvSpPr>
            <p:nvPr/>
          </p:nvSpPr>
          <p:spPr bwMode="auto">
            <a:xfrm>
              <a:off x="2392363" y="1162051"/>
              <a:ext cx="38100" cy="57150"/>
            </a:xfrm>
            <a:custGeom>
              <a:avLst/>
              <a:gdLst>
                <a:gd name="T0" fmla="*/ 6 w 26"/>
                <a:gd name="T1" fmla="*/ 39 h 39"/>
                <a:gd name="T2" fmla="*/ 0 w 26"/>
                <a:gd name="T3" fmla="*/ 33 h 39"/>
                <a:gd name="T4" fmla="*/ 0 w 26"/>
                <a:gd name="T5" fmla="*/ 20 h 39"/>
                <a:gd name="T6" fmla="*/ 20 w 26"/>
                <a:gd name="T7" fmla="*/ 0 h 39"/>
                <a:gd name="T8" fmla="*/ 26 w 26"/>
                <a:gd name="T9" fmla="*/ 6 h 39"/>
                <a:gd name="T10" fmla="*/ 20 w 26"/>
                <a:gd name="T11" fmla="*/ 12 h 39"/>
                <a:gd name="T12" fmla="*/ 12 w 26"/>
                <a:gd name="T13" fmla="*/ 20 h 39"/>
                <a:gd name="T14" fmla="*/ 12 w 26"/>
                <a:gd name="T15" fmla="*/ 33 h 39"/>
                <a:gd name="T16" fmla="*/ 6 w 26"/>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9">
                  <a:moveTo>
                    <a:pt x="6" y="39"/>
                  </a:moveTo>
                  <a:cubicBezTo>
                    <a:pt x="3" y="39"/>
                    <a:pt x="0" y="37"/>
                    <a:pt x="0" y="33"/>
                  </a:cubicBezTo>
                  <a:cubicBezTo>
                    <a:pt x="0" y="20"/>
                    <a:pt x="0" y="20"/>
                    <a:pt x="0" y="20"/>
                  </a:cubicBezTo>
                  <a:cubicBezTo>
                    <a:pt x="0" y="9"/>
                    <a:pt x="9" y="0"/>
                    <a:pt x="20" y="0"/>
                  </a:cubicBezTo>
                  <a:cubicBezTo>
                    <a:pt x="23" y="0"/>
                    <a:pt x="26" y="3"/>
                    <a:pt x="26" y="6"/>
                  </a:cubicBezTo>
                  <a:cubicBezTo>
                    <a:pt x="26" y="10"/>
                    <a:pt x="23" y="12"/>
                    <a:pt x="20" y="12"/>
                  </a:cubicBezTo>
                  <a:cubicBezTo>
                    <a:pt x="16" y="12"/>
                    <a:pt x="12" y="16"/>
                    <a:pt x="12" y="20"/>
                  </a:cubicBezTo>
                  <a:cubicBezTo>
                    <a:pt x="12" y="33"/>
                    <a:pt x="12" y="33"/>
                    <a:pt x="12" y="33"/>
                  </a:cubicBezTo>
                  <a:cubicBezTo>
                    <a:pt x="12" y="37"/>
                    <a:pt x="9" y="39"/>
                    <a:pt x="6" y="39"/>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0" name="Freeform 69">
              <a:extLst>
                <a:ext uri="{FF2B5EF4-FFF2-40B4-BE49-F238E27FC236}">
                  <a16:creationId xmlns:a16="http://schemas.microsoft.com/office/drawing/2014/main" id="{49152DA6-8457-4246-A675-066BEC4068CD}"/>
                </a:ext>
              </a:extLst>
            </p:cNvPr>
            <p:cNvSpPr>
              <a:spLocks/>
            </p:cNvSpPr>
            <p:nvPr/>
          </p:nvSpPr>
          <p:spPr bwMode="auto">
            <a:xfrm>
              <a:off x="2409826" y="1087439"/>
              <a:ext cx="39688" cy="55563"/>
            </a:xfrm>
            <a:custGeom>
              <a:avLst/>
              <a:gdLst>
                <a:gd name="T0" fmla="*/ 6 w 27"/>
                <a:gd name="T1" fmla="*/ 39 h 39"/>
                <a:gd name="T2" fmla="*/ 0 w 27"/>
                <a:gd name="T3" fmla="*/ 33 h 39"/>
                <a:gd name="T4" fmla="*/ 0 w 27"/>
                <a:gd name="T5" fmla="*/ 19 h 39"/>
                <a:gd name="T6" fmla="*/ 21 w 27"/>
                <a:gd name="T7" fmla="*/ 0 h 39"/>
                <a:gd name="T8" fmla="*/ 27 w 27"/>
                <a:gd name="T9" fmla="*/ 6 h 39"/>
                <a:gd name="T10" fmla="*/ 21 w 27"/>
                <a:gd name="T11" fmla="*/ 12 h 39"/>
                <a:gd name="T12" fmla="*/ 12 w 27"/>
                <a:gd name="T13" fmla="*/ 19 h 39"/>
                <a:gd name="T14" fmla="*/ 12 w 27"/>
                <a:gd name="T15" fmla="*/ 33 h 39"/>
                <a:gd name="T16" fmla="*/ 6 w 27"/>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9">
                  <a:moveTo>
                    <a:pt x="6" y="39"/>
                  </a:moveTo>
                  <a:cubicBezTo>
                    <a:pt x="3" y="39"/>
                    <a:pt x="0" y="36"/>
                    <a:pt x="0" y="33"/>
                  </a:cubicBezTo>
                  <a:cubicBezTo>
                    <a:pt x="0" y="19"/>
                    <a:pt x="0" y="19"/>
                    <a:pt x="0" y="19"/>
                  </a:cubicBezTo>
                  <a:cubicBezTo>
                    <a:pt x="0" y="9"/>
                    <a:pt x="9" y="0"/>
                    <a:pt x="21" y="0"/>
                  </a:cubicBezTo>
                  <a:cubicBezTo>
                    <a:pt x="24" y="0"/>
                    <a:pt x="27" y="3"/>
                    <a:pt x="27" y="6"/>
                  </a:cubicBezTo>
                  <a:cubicBezTo>
                    <a:pt x="27" y="9"/>
                    <a:pt x="24" y="12"/>
                    <a:pt x="21" y="12"/>
                  </a:cubicBezTo>
                  <a:cubicBezTo>
                    <a:pt x="16" y="12"/>
                    <a:pt x="12" y="15"/>
                    <a:pt x="12" y="19"/>
                  </a:cubicBezTo>
                  <a:cubicBezTo>
                    <a:pt x="12" y="33"/>
                    <a:pt x="12" y="33"/>
                    <a:pt x="12" y="33"/>
                  </a:cubicBezTo>
                  <a:cubicBezTo>
                    <a:pt x="12" y="36"/>
                    <a:pt x="10" y="39"/>
                    <a:pt x="6" y="39"/>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1" name="Freeform 70">
              <a:extLst>
                <a:ext uri="{FF2B5EF4-FFF2-40B4-BE49-F238E27FC236}">
                  <a16:creationId xmlns:a16="http://schemas.microsoft.com/office/drawing/2014/main" id="{93F4A8E4-B5F7-4D23-8689-FF8C5AFA8147}"/>
                </a:ext>
              </a:extLst>
            </p:cNvPr>
            <p:cNvSpPr>
              <a:spLocks/>
            </p:cNvSpPr>
            <p:nvPr/>
          </p:nvSpPr>
          <p:spPr bwMode="auto">
            <a:xfrm>
              <a:off x="2416176" y="1285876"/>
              <a:ext cx="38100" cy="34925"/>
            </a:xfrm>
            <a:custGeom>
              <a:avLst/>
              <a:gdLst>
                <a:gd name="T0" fmla="*/ 20 w 26"/>
                <a:gd name="T1" fmla="*/ 25 h 25"/>
                <a:gd name="T2" fmla="*/ 14 w 26"/>
                <a:gd name="T3" fmla="*/ 19 h 25"/>
                <a:gd name="T4" fmla="*/ 6 w 26"/>
                <a:gd name="T5" fmla="*/ 12 h 25"/>
                <a:gd name="T6" fmla="*/ 0 w 26"/>
                <a:gd name="T7" fmla="*/ 6 h 25"/>
                <a:gd name="T8" fmla="*/ 6 w 26"/>
                <a:gd name="T9" fmla="*/ 0 h 25"/>
                <a:gd name="T10" fmla="*/ 26 w 26"/>
                <a:gd name="T11" fmla="*/ 19 h 25"/>
                <a:gd name="T12" fmla="*/ 20 w 26"/>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26" h="25">
                  <a:moveTo>
                    <a:pt x="20" y="25"/>
                  </a:moveTo>
                  <a:cubicBezTo>
                    <a:pt x="17" y="25"/>
                    <a:pt x="14" y="23"/>
                    <a:pt x="14" y="19"/>
                  </a:cubicBezTo>
                  <a:cubicBezTo>
                    <a:pt x="14" y="15"/>
                    <a:pt x="11" y="12"/>
                    <a:pt x="6" y="12"/>
                  </a:cubicBezTo>
                  <a:cubicBezTo>
                    <a:pt x="3" y="12"/>
                    <a:pt x="0" y="9"/>
                    <a:pt x="0" y="6"/>
                  </a:cubicBezTo>
                  <a:cubicBezTo>
                    <a:pt x="0" y="3"/>
                    <a:pt x="3" y="0"/>
                    <a:pt x="6" y="0"/>
                  </a:cubicBezTo>
                  <a:cubicBezTo>
                    <a:pt x="17" y="0"/>
                    <a:pt x="26" y="9"/>
                    <a:pt x="26" y="19"/>
                  </a:cubicBezTo>
                  <a:cubicBezTo>
                    <a:pt x="26" y="23"/>
                    <a:pt x="23" y="25"/>
                    <a:pt x="20" y="25"/>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2" name="Freeform 809">
              <a:extLst>
                <a:ext uri="{FF2B5EF4-FFF2-40B4-BE49-F238E27FC236}">
                  <a16:creationId xmlns:a16="http://schemas.microsoft.com/office/drawing/2014/main" id="{EE8C9AC3-90FC-44B7-80D9-2F73AC4FAA19}"/>
                </a:ext>
              </a:extLst>
            </p:cNvPr>
            <p:cNvSpPr>
              <a:spLocks/>
            </p:cNvSpPr>
            <p:nvPr/>
          </p:nvSpPr>
          <p:spPr bwMode="auto">
            <a:xfrm>
              <a:off x="2062163" y="1162051"/>
              <a:ext cx="481013" cy="300038"/>
            </a:xfrm>
            <a:custGeom>
              <a:avLst/>
              <a:gdLst>
                <a:gd name="T0" fmla="*/ 330 w 330"/>
                <a:gd name="T1" fmla="*/ 0 h 206"/>
                <a:gd name="T2" fmla="*/ 0 w 330"/>
                <a:gd name="T3" fmla="*/ 0 h 206"/>
                <a:gd name="T4" fmla="*/ 63 w 330"/>
                <a:gd name="T5" fmla="*/ 131 h 206"/>
                <a:gd name="T6" fmla="*/ 78 w 330"/>
                <a:gd name="T7" fmla="*/ 206 h 206"/>
                <a:gd name="T8" fmla="*/ 153 w 330"/>
                <a:gd name="T9" fmla="*/ 206 h 206"/>
                <a:gd name="T10" fmla="*/ 177 w 330"/>
                <a:gd name="T11" fmla="*/ 206 h 206"/>
                <a:gd name="T12" fmla="*/ 252 w 330"/>
                <a:gd name="T13" fmla="*/ 206 h 206"/>
                <a:gd name="T14" fmla="*/ 267 w 330"/>
                <a:gd name="T15" fmla="*/ 131 h 206"/>
                <a:gd name="T16" fmla="*/ 330 w 330"/>
                <a:gd name="T1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0" h="206">
                  <a:moveTo>
                    <a:pt x="330" y="0"/>
                  </a:moveTo>
                  <a:cubicBezTo>
                    <a:pt x="0" y="0"/>
                    <a:pt x="0" y="0"/>
                    <a:pt x="0" y="0"/>
                  </a:cubicBezTo>
                  <a:cubicBezTo>
                    <a:pt x="7" y="31"/>
                    <a:pt x="24" y="81"/>
                    <a:pt x="63" y="131"/>
                  </a:cubicBezTo>
                  <a:cubicBezTo>
                    <a:pt x="82" y="156"/>
                    <a:pt x="78" y="206"/>
                    <a:pt x="78" y="206"/>
                  </a:cubicBezTo>
                  <a:cubicBezTo>
                    <a:pt x="105" y="206"/>
                    <a:pt x="127" y="206"/>
                    <a:pt x="153" y="206"/>
                  </a:cubicBezTo>
                  <a:cubicBezTo>
                    <a:pt x="161" y="206"/>
                    <a:pt x="169" y="206"/>
                    <a:pt x="177" y="206"/>
                  </a:cubicBezTo>
                  <a:cubicBezTo>
                    <a:pt x="204" y="206"/>
                    <a:pt x="225" y="206"/>
                    <a:pt x="252" y="206"/>
                  </a:cubicBezTo>
                  <a:cubicBezTo>
                    <a:pt x="251" y="206"/>
                    <a:pt x="248" y="156"/>
                    <a:pt x="267" y="131"/>
                  </a:cubicBezTo>
                  <a:cubicBezTo>
                    <a:pt x="307" y="81"/>
                    <a:pt x="323" y="31"/>
                    <a:pt x="330" y="0"/>
                  </a:cubicBezTo>
                  <a:close/>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3" name="Freeform 810">
              <a:extLst>
                <a:ext uri="{FF2B5EF4-FFF2-40B4-BE49-F238E27FC236}">
                  <a16:creationId xmlns:a16="http://schemas.microsoft.com/office/drawing/2014/main" id="{486E983A-3764-45AE-8F62-65FC88C84451}"/>
                </a:ext>
              </a:extLst>
            </p:cNvPr>
            <p:cNvSpPr>
              <a:spLocks/>
            </p:cNvSpPr>
            <p:nvPr/>
          </p:nvSpPr>
          <p:spPr bwMode="auto">
            <a:xfrm>
              <a:off x="2190751" y="1593851"/>
              <a:ext cx="225425" cy="26988"/>
            </a:xfrm>
            <a:custGeom>
              <a:avLst/>
              <a:gdLst>
                <a:gd name="T0" fmla="*/ 9 w 154"/>
                <a:gd name="T1" fmla="*/ 18 h 18"/>
                <a:gd name="T2" fmla="*/ 145 w 154"/>
                <a:gd name="T3" fmla="*/ 18 h 18"/>
                <a:gd name="T4" fmla="*/ 154 w 154"/>
                <a:gd name="T5" fmla="*/ 9 h 18"/>
                <a:gd name="T6" fmla="*/ 145 w 154"/>
                <a:gd name="T7" fmla="*/ 0 h 18"/>
                <a:gd name="T8" fmla="*/ 9 w 154"/>
                <a:gd name="T9" fmla="*/ 0 h 18"/>
                <a:gd name="T10" fmla="*/ 0 w 154"/>
                <a:gd name="T11" fmla="*/ 9 h 18"/>
                <a:gd name="T12" fmla="*/ 9 w 15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54" h="18">
                  <a:moveTo>
                    <a:pt x="9" y="18"/>
                  </a:moveTo>
                  <a:cubicBezTo>
                    <a:pt x="145" y="18"/>
                    <a:pt x="145" y="18"/>
                    <a:pt x="145" y="18"/>
                  </a:cubicBezTo>
                  <a:cubicBezTo>
                    <a:pt x="150" y="18"/>
                    <a:pt x="154" y="14"/>
                    <a:pt x="154" y="9"/>
                  </a:cubicBezTo>
                  <a:cubicBezTo>
                    <a:pt x="154" y="4"/>
                    <a:pt x="150" y="0"/>
                    <a:pt x="145" y="0"/>
                  </a:cubicBezTo>
                  <a:cubicBezTo>
                    <a:pt x="9" y="0"/>
                    <a:pt x="9" y="0"/>
                    <a:pt x="9" y="0"/>
                  </a:cubicBezTo>
                  <a:cubicBezTo>
                    <a:pt x="4" y="0"/>
                    <a:pt x="0" y="4"/>
                    <a:pt x="0" y="9"/>
                  </a:cubicBezTo>
                  <a:cubicBezTo>
                    <a:pt x="0" y="14"/>
                    <a:pt x="4" y="18"/>
                    <a:pt x="9" y="18"/>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4" name="Freeform 811">
              <a:extLst>
                <a:ext uri="{FF2B5EF4-FFF2-40B4-BE49-F238E27FC236}">
                  <a16:creationId xmlns:a16="http://schemas.microsoft.com/office/drawing/2014/main" id="{C91DF106-E8CD-4615-8421-987846B14D0A}"/>
                </a:ext>
              </a:extLst>
            </p:cNvPr>
            <p:cNvSpPr>
              <a:spLocks/>
            </p:cNvSpPr>
            <p:nvPr/>
          </p:nvSpPr>
          <p:spPr bwMode="auto">
            <a:xfrm>
              <a:off x="2297113" y="739776"/>
              <a:ext cx="12700" cy="66675"/>
            </a:xfrm>
            <a:custGeom>
              <a:avLst/>
              <a:gdLst>
                <a:gd name="T0" fmla="*/ 4 w 9"/>
                <a:gd name="T1" fmla="*/ 45 h 45"/>
                <a:gd name="T2" fmla="*/ 0 w 9"/>
                <a:gd name="T3" fmla="*/ 40 h 45"/>
                <a:gd name="T4" fmla="*/ 0 w 9"/>
                <a:gd name="T5" fmla="*/ 5 h 45"/>
                <a:gd name="T6" fmla="*/ 4 w 9"/>
                <a:gd name="T7" fmla="*/ 0 h 45"/>
                <a:gd name="T8" fmla="*/ 9 w 9"/>
                <a:gd name="T9" fmla="*/ 5 h 45"/>
                <a:gd name="T10" fmla="*/ 9 w 9"/>
                <a:gd name="T11" fmla="*/ 40 h 45"/>
                <a:gd name="T12" fmla="*/ 4 w 9"/>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9" h="45">
                  <a:moveTo>
                    <a:pt x="4" y="45"/>
                  </a:moveTo>
                  <a:cubicBezTo>
                    <a:pt x="2" y="45"/>
                    <a:pt x="0" y="43"/>
                    <a:pt x="0" y="40"/>
                  </a:cubicBezTo>
                  <a:cubicBezTo>
                    <a:pt x="0" y="5"/>
                    <a:pt x="0" y="5"/>
                    <a:pt x="0" y="5"/>
                  </a:cubicBezTo>
                  <a:cubicBezTo>
                    <a:pt x="0" y="2"/>
                    <a:pt x="2" y="0"/>
                    <a:pt x="4" y="0"/>
                  </a:cubicBezTo>
                  <a:cubicBezTo>
                    <a:pt x="7" y="0"/>
                    <a:pt x="9" y="2"/>
                    <a:pt x="9" y="5"/>
                  </a:cubicBezTo>
                  <a:cubicBezTo>
                    <a:pt x="9" y="40"/>
                    <a:pt x="9" y="40"/>
                    <a:pt x="9" y="40"/>
                  </a:cubicBezTo>
                  <a:cubicBezTo>
                    <a:pt x="9" y="43"/>
                    <a:pt x="7" y="45"/>
                    <a:pt x="4" y="45"/>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5" name="Freeform 812">
              <a:extLst>
                <a:ext uri="{FF2B5EF4-FFF2-40B4-BE49-F238E27FC236}">
                  <a16:creationId xmlns:a16="http://schemas.microsoft.com/office/drawing/2014/main" id="{4E85BAA2-CFA7-4BDF-BA45-736A2B9FE93B}"/>
                </a:ext>
              </a:extLst>
            </p:cNvPr>
            <p:cNvSpPr>
              <a:spLocks/>
            </p:cNvSpPr>
            <p:nvPr/>
          </p:nvSpPr>
          <p:spPr bwMode="auto">
            <a:xfrm>
              <a:off x="2378076" y="754064"/>
              <a:ext cx="26988" cy="61913"/>
            </a:xfrm>
            <a:custGeom>
              <a:avLst/>
              <a:gdLst>
                <a:gd name="T0" fmla="*/ 5 w 19"/>
                <a:gd name="T1" fmla="*/ 43 h 43"/>
                <a:gd name="T2" fmla="*/ 4 w 19"/>
                <a:gd name="T3" fmla="*/ 43 h 43"/>
                <a:gd name="T4" fmla="*/ 1 w 19"/>
                <a:gd name="T5" fmla="*/ 38 h 43"/>
                <a:gd name="T6" fmla="*/ 10 w 19"/>
                <a:gd name="T7" fmla="*/ 3 h 43"/>
                <a:gd name="T8" fmla="*/ 15 w 19"/>
                <a:gd name="T9" fmla="*/ 0 h 43"/>
                <a:gd name="T10" fmla="*/ 19 w 19"/>
                <a:gd name="T11" fmla="*/ 6 h 43"/>
                <a:gd name="T12" fmla="*/ 9 w 19"/>
                <a:gd name="T13" fmla="*/ 40 h 43"/>
                <a:gd name="T14" fmla="*/ 5 w 19"/>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43">
                  <a:moveTo>
                    <a:pt x="5" y="43"/>
                  </a:moveTo>
                  <a:cubicBezTo>
                    <a:pt x="5" y="43"/>
                    <a:pt x="4" y="43"/>
                    <a:pt x="4" y="43"/>
                  </a:cubicBezTo>
                  <a:cubicBezTo>
                    <a:pt x="2" y="42"/>
                    <a:pt x="0" y="40"/>
                    <a:pt x="1" y="38"/>
                  </a:cubicBezTo>
                  <a:cubicBezTo>
                    <a:pt x="10" y="3"/>
                    <a:pt x="10" y="3"/>
                    <a:pt x="10" y="3"/>
                  </a:cubicBezTo>
                  <a:cubicBezTo>
                    <a:pt x="11" y="1"/>
                    <a:pt x="13" y="0"/>
                    <a:pt x="15" y="0"/>
                  </a:cubicBezTo>
                  <a:cubicBezTo>
                    <a:pt x="18" y="1"/>
                    <a:pt x="19" y="3"/>
                    <a:pt x="19" y="6"/>
                  </a:cubicBezTo>
                  <a:cubicBezTo>
                    <a:pt x="9" y="40"/>
                    <a:pt x="9" y="40"/>
                    <a:pt x="9" y="40"/>
                  </a:cubicBezTo>
                  <a:cubicBezTo>
                    <a:pt x="9" y="42"/>
                    <a:pt x="7" y="43"/>
                    <a:pt x="5" y="43"/>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6" name="Freeform 813">
              <a:extLst>
                <a:ext uri="{FF2B5EF4-FFF2-40B4-BE49-F238E27FC236}">
                  <a16:creationId xmlns:a16="http://schemas.microsoft.com/office/drawing/2014/main" id="{CE360875-C24E-415A-A125-852C8D75FD34}"/>
                </a:ext>
              </a:extLst>
            </p:cNvPr>
            <p:cNvSpPr>
              <a:spLocks/>
            </p:cNvSpPr>
            <p:nvPr/>
          </p:nvSpPr>
          <p:spPr bwMode="auto">
            <a:xfrm>
              <a:off x="2452688" y="788989"/>
              <a:ext cx="41275" cy="58738"/>
            </a:xfrm>
            <a:custGeom>
              <a:avLst/>
              <a:gdLst>
                <a:gd name="T0" fmla="*/ 5 w 28"/>
                <a:gd name="T1" fmla="*/ 40 h 40"/>
                <a:gd name="T2" fmla="*/ 3 w 28"/>
                <a:gd name="T3" fmla="*/ 39 h 40"/>
                <a:gd name="T4" fmla="*/ 1 w 28"/>
                <a:gd name="T5" fmla="*/ 33 h 40"/>
                <a:gd name="T6" fmla="*/ 19 w 28"/>
                <a:gd name="T7" fmla="*/ 2 h 40"/>
                <a:gd name="T8" fmla="*/ 25 w 28"/>
                <a:gd name="T9" fmla="*/ 1 h 40"/>
                <a:gd name="T10" fmla="*/ 26 w 28"/>
                <a:gd name="T11" fmla="*/ 7 h 40"/>
                <a:gd name="T12" fmla="*/ 9 w 28"/>
                <a:gd name="T13" fmla="*/ 37 h 40"/>
                <a:gd name="T14" fmla="*/ 5 w 28"/>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40">
                  <a:moveTo>
                    <a:pt x="5" y="40"/>
                  </a:moveTo>
                  <a:cubicBezTo>
                    <a:pt x="4" y="40"/>
                    <a:pt x="3" y="39"/>
                    <a:pt x="3" y="39"/>
                  </a:cubicBezTo>
                  <a:cubicBezTo>
                    <a:pt x="1" y="38"/>
                    <a:pt x="0" y="35"/>
                    <a:pt x="1" y="33"/>
                  </a:cubicBezTo>
                  <a:cubicBezTo>
                    <a:pt x="19" y="2"/>
                    <a:pt x="19" y="2"/>
                    <a:pt x="19" y="2"/>
                  </a:cubicBezTo>
                  <a:cubicBezTo>
                    <a:pt x="20" y="0"/>
                    <a:pt x="23" y="0"/>
                    <a:pt x="25" y="1"/>
                  </a:cubicBezTo>
                  <a:cubicBezTo>
                    <a:pt x="27" y="2"/>
                    <a:pt x="28" y="5"/>
                    <a:pt x="26" y="7"/>
                  </a:cubicBezTo>
                  <a:cubicBezTo>
                    <a:pt x="9" y="37"/>
                    <a:pt x="9" y="37"/>
                    <a:pt x="9" y="37"/>
                  </a:cubicBezTo>
                  <a:cubicBezTo>
                    <a:pt x="8" y="39"/>
                    <a:pt x="6" y="40"/>
                    <a:pt x="5" y="40"/>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7" name="Freeform 814">
              <a:extLst>
                <a:ext uri="{FF2B5EF4-FFF2-40B4-BE49-F238E27FC236}">
                  <a16:creationId xmlns:a16="http://schemas.microsoft.com/office/drawing/2014/main" id="{B999C457-F54E-4916-9C8E-DEC66AC9CE75}"/>
                </a:ext>
              </a:extLst>
            </p:cNvPr>
            <p:cNvSpPr>
              <a:spLocks/>
            </p:cNvSpPr>
            <p:nvPr/>
          </p:nvSpPr>
          <p:spPr bwMode="auto">
            <a:xfrm>
              <a:off x="2519363" y="847726"/>
              <a:ext cx="49213" cy="49213"/>
            </a:xfrm>
            <a:custGeom>
              <a:avLst/>
              <a:gdLst>
                <a:gd name="T0" fmla="*/ 4 w 34"/>
                <a:gd name="T1" fmla="*/ 34 h 34"/>
                <a:gd name="T2" fmla="*/ 1 w 34"/>
                <a:gd name="T3" fmla="*/ 33 h 34"/>
                <a:gd name="T4" fmla="*/ 1 w 34"/>
                <a:gd name="T5" fmla="*/ 26 h 34"/>
                <a:gd name="T6" fmla="*/ 26 w 34"/>
                <a:gd name="T7" fmla="*/ 1 h 34"/>
                <a:gd name="T8" fmla="*/ 33 w 34"/>
                <a:gd name="T9" fmla="*/ 1 h 34"/>
                <a:gd name="T10" fmla="*/ 33 w 34"/>
                <a:gd name="T11" fmla="*/ 7 h 34"/>
                <a:gd name="T12" fmla="*/ 7 w 34"/>
                <a:gd name="T13" fmla="*/ 33 h 34"/>
                <a:gd name="T14" fmla="*/ 4 w 34"/>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4">
                  <a:moveTo>
                    <a:pt x="4" y="34"/>
                  </a:moveTo>
                  <a:cubicBezTo>
                    <a:pt x="3" y="34"/>
                    <a:pt x="2" y="33"/>
                    <a:pt x="1" y="33"/>
                  </a:cubicBezTo>
                  <a:cubicBezTo>
                    <a:pt x="0" y="31"/>
                    <a:pt x="0" y="28"/>
                    <a:pt x="1" y="26"/>
                  </a:cubicBezTo>
                  <a:cubicBezTo>
                    <a:pt x="26" y="1"/>
                    <a:pt x="26" y="1"/>
                    <a:pt x="26" y="1"/>
                  </a:cubicBezTo>
                  <a:cubicBezTo>
                    <a:pt x="28" y="0"/>
                    <a:pt x="31" y="0"/>
                    <a:pt x="33" y="1"/>
                  </a:cubicBezTo>
                  <a:cubicBezTo>
                    <a:pt x="34" y="3"/>
                    <a:pt x="34" y="6"/>
                    <a:pt x="33" y="7"/>
                  </a:cubicBezTo>
                  <a:cubicBezTo>
                    <a:pt x="7" y="33"/>
                    <a:pt x="7" y="33"/>
                    <a:pt x="7" y="33"/>
                  </a:cubicBezTo>
                  <a:cubicBezTo>
                    <a:pt x="7" y="33"/>
                    <a:pt x="5" y="34"/>
                    <a:pt x="4" y="34"/>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8" name="Freeform 815">
              <a:extLst>
                <a:ext uri="{FF2B5EF4-FFF2-40B4-BE49-F238E27FC236}">
                  <a16:creationId xmlns:a16="http://schemas.microsoft.com/office/drawing/2014/main" id="{8CB7210D-E50D-4D75-93E8-E5EA57331141}"/>
                </a:ext>
              </a:extLst>
            </p:cNvPr>
            <p:cNvSpPr>
              <a:spLocks/>
            </p:cNvSpPr>
            <p:nvPr/>
          </p:nvSpPr>
          <p:spPr bwMode="auto">
            <a:xfrm>
              <a:off x="2566988" y="922339"/>
              <a:ext cx="60325" cy="39688"/>
            </a:xfrm>
            <a:custGeom>
              <a:avLst/>
              <a:gdLst>
                <a:gd name="T0" fmla="*/ 5 w 41"/>
                <a:gd name="T1" fmla="*/ 27 h 27"/>
                <a:gd name="T2" fmla="*/ 2 w 41"/>
                <a:gd name="T3" fmla="*/ 25 h 27"/>
                <a:gd name="T4" fmla="*/ 3 w 41"/>
                <a:gd name="T5" fmla="*/ 19 h 27"/>
                <a:gd name="T6" fmla="*/ 34 w 41"/>
                <a:gd name="T7" fmla="*/ 2 h 27"/>
                <a:gd name="T8" fmla="*/ 40 w 41"/>
                <a:gd name="T9" fmla="*/ 3 h 27"/>
                <a:gd name="T10" fmla="*/ 38 w 41"/>
                <a:gd name="T11" fmla="*/ 9 h 27"/>
                <a:gd name="T12" fmla="*/ 8 w 41"/>
                <a:gd name="T13" fmla="*/ 27 h 27"/>
                <a:gd name="T14" fmla="*/ 5 w 41"/>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27">
                  <a:moveTo>
                    <a:pt x="5" y="27"/>
                  </a:moveTo>
                  <a:cubicBezTo>
                    <a:pt x="4" y="27"/>
                    <a:pt x="2" y="27"/>
                    <a:pt x="2" y="25"/>
                  </a:cubicBezTo>
                  <a:cubicBezTo>
                    <a:pt x="0" y="23"/>
                    <a:pt x="1" y="21"/>
                    <a:pt x="3" y="19"/>
                  </a:cubicBezTo>
                  <a:cubicBezTo>
                    <a:pt x="34" y="2"/>
                    <a:pt x="34" y="2"/>
                    <a:pt x="34" y="2"/>
                  </a:cubicBezTo>
                  <a:cubicBezTo>
                    <a:pt x="36" y="0"/>
                    <a:pt x="39" y="1"/>
                    <a:pt x="40" y="3"/>
                  </a:cubicBezTo>
                  <a:cubicBezTo>
                    <a:pt x="41" y="5"/>
                    <a:pt x="40" y="8"/>
                    <a:pt x="38" y="9"/>
                  </a:cubicBezTo>
                  <a:cubicBezTo>
                    <a:pt x="8" y="27"/>
                    <a:pt x="8" y="27"/>
                    <a:pt x="8" y="27"/>
                  </a:cubicBezTo>
                  <a:cubicBezTo>
                    <a:pt x="7" y="27"/>
                    <a:pt x="6" y="27"/>
                    <a:pt x="5" y="27"/>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9" name="Freeform 816">
              <a:extLst>
                <a:ext uri="{FF2B5EF4-FFF2-40B4-BE49-F238E27FC236}">
                  <a16:creationId xmlns:a16="http://schemas.microsoft.com/office/drawing/2014/main" id="{7E513A62-F29D-4339-B859-963AC525F591}"/>
                </a:ext>
              </a:extLst>
            </p:cNvPr>
            <p:cNvSpPr>
              <a:spLocks/>
            </p:cNvSpPr>
            <p:nvPr/>
          </p:nvSpPr>
          <p:spPr bwMode="auto">
            <a:xfrm>
              <a:off x="2598738" y="1011239"/>
              <a:ext cx="65088" cy="26988"/>
            </a:xfrm>
            <a:custGeom>
              <a:avLst/>
              <a:gdLst>
                <a:gd name="T0" fmla="*/ 5 w 44"/>
                <a:gd name="T1" fmla="*/ 18 h 18"/>
                <a:gd name="T2" fmla="*/ 1 w 44"/>
                <a:gd name="T3" fmla="*/ 15 h 18"/>
                <a:gd name="T4" fmla="*/ 4 w 44"/>
                <a:gd name="T5" fmla="*/ 10 h 18"/>
                <a:gd name="T6" fmla="*/ 38 w 44"/>
                <a:gd name="T7" fmla="*/ 1 h 18"/>
                <a:gd name="T8" fmla="*/ 43 w 44"/>
                <a:gd name="T9" fmla="*/ 4 h 18"/>
                <a:gd name="T10" fmla="*/ 40 w 44"/>
                <a:gd name="T11" fmla="*/ 9 h 18"/>
                <a:gd name="T12" fmla="*/ 6 w 44"/>
                <a:gd name="T13" fmla="*/ 18 h 18"/>
                <a:gd name="T14" fmla="*/ 5 w 44"/>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8">
                  <a:moveTo>
                    <a:pt x="5" y="18"/>
                  </a:moveTo>
                  <a:cubicBezTo>
                    <a:pt x="3" y="18"/>
                    <a:pt x="1" y="17"/>
                    <a:pt x="1" y="15"/>
                  </a:cubicBezTo>
                  <a:cubicBezTo>
                    <a:pt x="0" y="13"/>
                    <a:pt x="1" y="10"/>
                    <a:pt x="4" y="10"/>
                  </a:cubicBezTo>
                  <a:cubicBezTo>
                    <a:pt x="38" y="1"/>
                    <a:pt x="38" y="1"/>
                    <a:pt x="38" y="1"/>
                  </a:cubicBezTo>
                  <a:cubicBezTo>
                    <a:pt x="40" y="0"/>
                    <a:pt x="43" y="1"/>
                    <a:pt x="43" y="4"/>
                  </a:cubicBezTo>
                  <a:cubicBezTo>
                    <a:pt x="44" y="6"/>
                    <a:pt x="43" y="8"/>
                    <a:pt x="40" y="9"/>
                  </a:cubicBezTo>
                  <a:cubicBezTo>
                    <a:pt x="6" y="18"/>
                    <a:pt x="6" y="18"/>
                    <a:pt x="6" y="18"/>
                  </a:cubicBezTo>
                  <a:cubicBezTo>
                    <a:pt x="6" y="18"/>
                    <a:pt x="5" y="18"/>
                    <a:pt x="5" y="18"/>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0" name="Freeform 817">
              <a:extLst>
                <a:ext uri="{FF2B5EF4-FFF2-40B4-BE49-F238E27FC236}">
                  <a16:creationId xmlns:a16="http://schemas.microsoft.com/office/drawing/2014/main" id="{DE6FDF81-BDEE-485C-9F16-9241A188D5D3}"/>
                </a:ext>
              </a:extLst>
            </p:cNvPr>
            <p:cNvSpPr>
              <a:spLocks/>
            </p:cNvSpPr>
            <p:nvPr/>
          </p:nvSpPr>
          <p:spPr bwMode="auto">
            <a:xfrm>
              <a:off x="2609851" y="1106489"/>
              <a:ext cx="65088" cy="12700"/>
            </a:xfrm>
            <a:custGeom>
              <a:avLst/>
              <a:gdLst>
                <a:gd name="T0" fmla="*/ 40 w 44"/>
                <a:gd name="T1" fmla="*/ 9 h 9"/>
                <a:gd name="T2" fmla="*/ 4 w 44"/>
                <a:gd name="T3" fmla="*/ 9 h 9"/>
                <a:gd name="T4" fmla="*/ 0 w 44"/>
                <a:gd name="T5" fmla="*/ 5 h 9"/>
                <a:gd name="T6" fmla="*/ 4 w 44"/>
                <a:gd name="T7" fmla="*/ 0 h 9"/>
                <a:gd name="T8" fmla="*/ 40 w 44"/>
                <a:gd name="T9" fmla="*/ 0 h 9"/>
                <a:gd name="T10" fmla="*/ 44 w 44"/>
                <a:gd name="T11" fmla="*/ 5 h 9"/>
                <a:gd name="T12" fmla="*/ 40 w 44"/>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4" h="9">
                  <a:moveTo>
                    <a:pt x="40" y="9"/>
                  </a:moveTo>
                  <a:cubicBezTo>
                    <a:pt x="4" y="9"/>
                    <a:pt x="4" y="9"/>
                    <a:pt x="4" y="9"/>
                  </a:cubicBezTo>
                  <a:cubicBezTo>
                    <a:pt x="2" y="9"/>
                    <a:pt x="0" y="7"/>
                    <a:pt x="0" y="5"/>
                  </a:cubicBezTo>
                  <a:cubicBezTo>
                    <a:pt x="0" y="2"/>
                    <a:pt x="2" y="0"/>
                    <a:pt x="4" y="0"/>
                  </a:cubicBezTo>
                  <a:cubicBezTo>
                    <a:pt x="40" y="0"/>
                    <a:pt x="40" y="0"/>
                    <a:pt x="40" y="0"/>
                  </a:cubicBezTo>
                  <a:cubicBezTo>
                    <a:pt x="42" y="0"/>
                    <a:pt x="44" y="2"/>
                    <a:pt x="44" y="5"/>
                  </a:cubicBezTo>
                  <a:cubicBezTo>
                    <a:pt x="44" y="7"/>
                    <a:pt x="42" y="9"/>
                    <a:pt x="40" y="9"/>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1" name="Freeform 818">
              <a:extLst>
                <a:ext uri="{FF2B5EF4-FFF2-40B4-BE49-F238E27FC236}">
                  <a16:creationId xmlns:a16="http://schemas.microsoft.com/office/drawing/2014/main" id="{4AF76B33-EB96-46F2-9DA9-FAE09ED4CD8C}"/>
                </a:ext>
              </a:extLst>
            </p:cNvPr>
            <p:cNvSpPr>
              <a:spLocks/>
            </p:cNvSpPr>
            <p:nvPr/>
          </p:nvSpPr>
          <p:spPr bwMode="auto">
            <a:xfrm>
              <a:off x="2598738" y="1185864"/>
              <a:ext cx="65088" cy="28575"/>
            </a:xfrm>
            <a:custGeom>
              <a:avLst/>
              <a:gdLst>
                <a:gd name="T0" fmla="*/ 39 w 44"/>
                <a:gd name="T1" fmla="*/ 19 h 19"/>
                <a:gd name="T2" fmla="*/ 38 w 44"/>
                <a:gd name="T3" fmla="*/ 19 h 19"/>
                <a:gd name="T4" fmla="*/ 3 w 44"/>
                <a:gd name="T5" fmla="*/ 9 h 19"/>
                <a:gd name="T6" fmla="*/ 0 w 44"/>
                <a:gd name="T7" fmla="*/ 4 h 19"/>
                <a:gd name="T8" fmla="*/ 6 w 44"/>
                <a:gd name="T9" fmla="*/ 1 h 19"/>
                <a:gd name="T10" fmla="*/ 40 w 44"/>
                <a:gd name="T11" fmla="*/ 10 h 19"/>
                <a:gd name="T12" fmla="*/ 43 w 44"/>
                <a:gd name="T13" fmla="*/ 16 h 19"/>
                <a:gd name="T14" fmla="*/ 39 w 44"/>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9">
                  <a:moveTo>
                    <a:pt x="39" y="19"/>
                  </a:moveTo>
                  <a:cubicBezTo>
                    <a:pt x="39" y="19"/>
                    <a:pt x="38" y="19"/>
                    <a:pt x="38" y="19"/>
                  </a:cubicBezTo>
                  <a:cubicBezTo>
                    <a:pt x="3" y="9"/>
                    <a:pt x="3" y="9"/>
                    <a:pt x="3" y="9"/>
                  </a:cubicBezTo>
                  <a:cubicBezTo>
                    <a:pt x="1" y="9"/>
                    <a:pt x="0" y="6"/>
                    <a:pt x="0" y="4"/>
                  </a:cubicBezTo>
                  <a:cubicBezTo>
                    <a:pt x="1" y="2"/>
                    <a:pt x="3" y="0"/>
                    <a:pt x="6" y="1"/>
                  </a:cubicBezTo>
                  <a:cubicBezTo>
                    <a:pt x="40" y="10"/>
                    <a:pt x="40" y="10"/>
                    <a:pt x="40" y="10"/>
                  </a:cubicBezTo>
                  <a:cubicBezTo>
                    <a:pt x="42" y="11"/>
                    <a:pt x="44" y="13"/>
                    <a:pt x="43" y="16"/>
                  </a:cubicBezTo>
                  <a:cubicBezTo>
                    <a:pt x="43" y="18"/>
                    <a:pt x="41" y="19"/>
                    <a:pt x="39" y="19"/>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2" name="Freeform 819">
              <a:extLst>
                <a:ext uri="{FF2B5EF4-FFF2-40B4-BE49-F238E27FC236}">
                  <a16:creationId xmlns:a16="http://schemas.microsoft.com/office/drawing/2014/main" id="{54D169AD-64C3-4680-8CF5-2F656F5F9A65}"/>
                </a:ext>
              </a:extLst>
            </p:cNvPr>
            <p:cNvSpPr>
              <a:spLocks/>
            </p:cNvSpPr>
            <p:nvPr/>
          </p:nvSpPr>
          <p:spPr bwMode="auto">
            <a:xfrm>
              <a:off x="2566988" y="1262064"/>
              <a:ext cx="60325" cy="39688"/>
            </a:xfrm>
            <a:custGeom>
              <a:avLst/>
              <a:gdLst>
                <a:gd name="T0" fmla="*/ 36 w 41"/>
                <a:gd name="T1" fmla="*/ 27 h 27"/>
                <a:gd name="T2" fmla="*/ 34 w 41"/>
                <a:gd name="T3" fmla="*/ 27 h 27"/>
                <a:gd name="T4" fmla="*/ 3 w 41"/>
                <a:gd name="T5" fmla="*/ 9 h 27"/>
                <a:gd name="T6" fmla="*/ 1 w 41"/>
                <a:gd name="T7" fmla="*/ 3 h 27"/>
                <a:gd name="T8" fmla="*/ 7 w 41"/>
                <a:gd name="T9" fmla="*/ 1 h 27"/>
                <a:gd name="T10" fmla="*/ 38 w 41"/>
                <a:gd name="T11" fmla="*/ 19 h 27"/>
                <a:gd name="T12" fmla="*/ 40 w 41"/>
                <a:gd name="T13" fmla="*/ 25 h 27"/>
                <a:gd name="T14" fmla="*/ 36 w 41"/>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27">
                  <a:moveTo>
                    <a:pt x="36" y="27"/>
                  </a:moveTo>
                  <a:cubicBezTo>
                    <a:pt x="35" y="27"/>
                    <a:pt x="34" y="27"/>
                    <a:pt x="34" y="27"/>
                  </a:cubicBezTo>
                  <a:cubicBezTo>
                    <a:pt x="3" y="9"/>
                    <a:pt x="3" y="9"/>
                    <a:pt x="3" y="9"/>
                  </a:cubicBezTo>
                  <a:cubicBezTo>
                    <a:pt x="1" y="8"/>
                    <a:pt x="0" y="5"/>
                    <a:pt x="1" y="3"/>
                  </a:cubicBezTo>
                  <a:cubicBezTo>
                    <a:pt x="2" y="1"/>
                    <a:pt x="5" y="0"/>
                    <a:pt x="7" y="1"/>
                  </a:cubicBezTo>
                  <a:cubicBezTo>
                    <a:pt x="38" y="19"/>
                    <a:pt x="38" y="19"/>
                    <a:pt x="38" y="19"/>
                  </a:cubicBezTo>
                  <a:cubicBezTo>
                    <a:pt x="40" y="20"/>
                    <a:pt x="41" y="23"/>
                    <a:pt x="40" y="25"/>
                  </a:cubicBezTo>
                  <a:cubicBezTo>
                    <a:pt x="39" y="26"/>
                    <a:pt x="37" y="27"/>
                    <a:pt x="36" y="27"/>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6" name="Freeform 820">
              <a:extLst>
                <a:ext uri="{FF2B5EF4-FFF2-40B4-BE49-F238E27FC236}">
                  <a16:creationId xmlns:a16="http://schemas.microsoft.com/office/drawing/2014/main" id="{F4E1535A-1712-4979-9172-B0690B952C9D}"/>
                </a:ext>
              </a:extLst>
            </p:cNvPr>
            <p:cNvSpPr>
              <a:spLocks/>
            </p:cNvSpPr>
            <p:nvPr/>
          </p:nvSpPr>
          <p:spPr bwMode="auto">
            <a:xfrm>
              <a:off x="2517776" y="1327151"/>
              <a:ext cx="50800" cy="49213"/>
            </a:xfrm>
            <a:custGeom>
              <a:avLst/>
              <a:gdLst>
                <a:gd name="T0" fmla="*/ 30 w 35"/>
                <a:gd name="T1" fmla="*/ 34 h 34"/>
                <a:gd name="T2" fmla="*/ 27 w 35"/>
                <a:gd name="T3" fmla="*/ 33 h 34"/>
                <a:gd name="T4" fmla="*/ 2 w 35"/>
                <a:gd name="T5" fmla="*/ 8 h 34"/>
                <a:gd name="T6" fmla="*/ 2 w 35"/>
                <a:gd name="T7" fmla="*/ 1 h 34"/>
                <a:gd name="T8" fmla="*/ 8 w 35"/>
                <a:gd name="T9" fmla="*/ 1 h 34"/>
                <a:gd name="T10" fmla="*/ 33 w 35"/>
                <a:gd name="T11" fmla="*/ 26 h 34"/>
                <a:gd name="T12" fmla="*/ 33 w 35"/>
                <a:gd name="T13" fmla="*/ 33 h 34"/>
                <a:gd name="T14" fmla="*/ 30 w 35"/>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4">
                  <a:moveTo>
                    <a:pt x="30" y="34"/>
                  </a:moveTo>
                  <a:cubicBezTo>
                    <a:pt x="29" y="34"/>
                    <a:pt x="28" y="34"/>
                    <a:pt x="27" y="33"/>
                  </a:cubicBezTo>
                  <a:cubicBezTo>
                    <a:pt x="2" y="8"/>
                    <a:pt x="2" y="8"/>
                    <a:pt x="2" y="8"/>
                  </a:cubicBezTo>
                  <a:cubicBezTo>
                    <a:pt x="0" y="6"/>
                    <a:pt x="0" y="3"/>
                    <a:pt x="2" y="1"/>
                  </a:cubicBezTo>
                  <a:cubicBezTo>
                    <a:pt x="3" y="0"/>
                    <a:pt x="6" y="0"/>
                    <a:pt x="8" y="1"/>
                  </a:cubicBezTo>
                  <a:cubicBezTo>
                    <a:pt x="33" y="26"/>
                    <a:pt x="33" y="26"/>
                    <a:pt x="33" y="26"/>
                  </a:cubicBezTo>
                  <a:cubicBezTo>
                    <a:pt x="35" y="28"/>
                    <a:pt x="35" y="31"/>
                    <a:pt x="33" y="33"/>
                  </a:cubicBezTo>
                  <a:cubicBezTo>
                    <a:pt x="32" y="34"/>
                    <a:pt x="31" y="34"/>
                    <a:pt x="30" y="34"/>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7" name="Freeform 821">
              <a:extLst>
                <a:ext uri="{FF2B5EF4-FFF2-40B4-BE49-F238E27FC236}">
                  <a16:creationId xmlns:a16="http://schemas.microsoft.com/office/drawing/2014/main" id="{CD874ED2-D4D3-48D8-B985-7275F8675025}"/>
                </a:ext>
              </a:extLst>
            </p:cNvPr>
            <p:cNvSpPr>
              <a:spLocks/>
            </p:cNvSpPr>
            <p:nvPr/>
          </p:nvSpPr>
          <p:spPr bwMode="auto">
            <a:xfrm>
              <a:off x="2038351" y="1325564"/>
              <a:ext cx="50800" cy="49213"/>
            </a:xfrm>
            <a:custGeom>
              <a:avLst/>
              <a:gdLst>
                <a:gd name="T0" fmla="*/ 5 w 35"/>
                <a:gd name="T1" fmla="*/ 34 h 34"/>
                <a:gd name="T2" fmla="*/ 2 w 35"/>
                <a:gd name="T3" fmla="*/ 33 h 34"/>
                <a:gd name="T4" fmla="*/ 2 w 35"/>
                <a:gd name="T5" fmla="*/ 27 h 34"/>
                <a:gd name="T6" fmla="*/ 27 w 35"/>
                <a:gd name="T7" fmla="*/ 2 h 34"/>
                <a:gd name="T8" fmla="*/ 33 w 35"/>
                <a:gd name="T9" fmla="*/ 2 h 34"/>
                <a:gd name="T10" fmla="*/ 33 w 35"/>
                <a:gd name="T11" fmla="*/ 8 h 34"/>
                <a:gd name="T12" fmla="*/ 8 w 35"/>
                <a:gd name="T13" fmla="*/ 33 h 34"/>
                <a:gd name="T14" fmla="*/ 5 w 35"/>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4">
                  <a:moveTo>
                    <a:pt x="5" y="34"/>
                  </a:moveTo>
                  <a:cubicBezTo>
                    <a:pt x="4" y="34"/>
                    <a:pt x="3" y="34"/>
                    <a:pt x="2" y="33"/>
                  </a:cubicBezTo>
                  <a:cubicBezTo>
                    <a:pt x="0" y="31"/>
                    <a:pt x="0" y="29"/>
                    <a:pt x="2" y="27"/>
                  </a:cubicBezTo>
                  <a:cubicBezTo>
                    <a:pt x="27" y="2"/>
                    <a:pt x="27" y="2"/>
                    <a:pt x="27" y="2"/>
                  </a:cubicBezTo>
                  <a:cubicBezTo>
                    <a:pt x="28" y="0"/>
                    <a:pt x="31" y="0"/>
                    <a:pt x="33" y="2"/>
                  </a:cubicBezTo>
                  <a:cubicBezTo>
                    <a:pt x="35" y="4"/>
                    <a:pt x="35" y="6"/>
                    <a:pt x="33" y="8"/>
                  </a:cubicBezTo>
                  <a:cubicBezTo>
                    <a:pt x="8" y="33"/>
                    <a:pt x="8" y="33"/>
                    <a:pt x="8" y="33"/>
                  </a:cubicBezTo>
                  <a:cubicBezTo>
                    <a:pt x="7" y="34"/>
                    <a:pt x="6" y="34"/>
                    <a:pt x="5" y="34"/>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8" name="Freeform 822">
              <a:extLst>
                <a:ext uri="{FF2B5EF4-FFF2-40B4-BE49-F238E27FC236}">
                  <a16:creationId xmlns:a16="http://schemas.microsoft.com/office/drawing/2014/main" id="{FCD645E9-8915-42E4-A570-A33946CC3929}"/>
                </a:ext>
              </a:extLst>
            </p:cNvPr>
            <p:cNvSpPr>
              <a:spLocks/>
            </p:cNvSpPr>
            <p:nvPr/>
          </p:nvSpPr>
          <p:spPr bwMode="auto">
            <a:xfrm>
              <a:off x="1979613" y="1260476"/>
              <a:ext cx="60325" cy="39688"/>
            </a:xfrm>
            <a:custGeom>
              <a:avLst/>
              <a:gdLst>
                <a:gd name="T0" fmla="*/ 5 w 41"/>
                <a:gd name="T1" fmla="*/ 27 h 27"/>
                <a:gd name="T2" fmla="*/ 1 w 41"/>
                <a:gd name="T3" fmla="*/ 25 h 27"/>
                <a:gd name="T4" fmla="*/ 3 w 41"/>
                <a:gd name="T5" fmla="*/ 19 h 27"/>
                <a:gd name="T6" fmla="*/ 34 w 41"/>
                <a:gd name="T7" fmla="*/ 2 h 27"/>
                <a:gd name="T8" fmla="*/ 40 w 41"/>
                <a:gd name="T9" fmla="*/ 3 h 27"/>
                <a:gd name="T10" fmla="*/ 38 w 41"/>
                <a:gd name="T11" fmla="*/ 9 h 27"/>
                <a:gd name="T12" fmla="*/ 7 w 41"/>
                <a:gd name="T13" fmla="*/ 27 h 27"/>
                <a:gd name="T14" fmla="*/ 5 w 41"/>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27">
                  <a:moveTo>
                    <a:pt x="5" y="27"/>
                  </a:moveTo>
                  <a:cubicBezTo>
                    <a:pt x="3" y="27"/>
                    <a:pt x="2" y="27"/>
                    <a:pt x="1" y="25"/>
                  </a:cubicBezTo>
                  <a:cubicBezTo>
                    <a:pt x="0" y="23"/>
                    <a:pt x="1" y="21"/>
                    <a:pt x="3" y="19"/>
                  </a:cubicBezTo>
                  <a:cubicBezTo>
                    <a:pt x="34" y="2"/>
                    <a:pt x="34" y="2"/>
                    <a:pt x="34" y="2"/>
                  </a:cubicBezTo>
                  <a:cubicBezTo>
                    <a:pt x="36" y="0"/>
                    <a:pt x="38" y="1"/>
                    <a:pt x="40" y="3"/>
                  </a:cubicBezTo>
                  <a:cubicBezTo>
                    <a:pt x="41" y="5"/>
                    <a:pt x="40" y="8"/>
                    <a:pt x="38" y="9"/>
                  </a:cubicBezTo>
                  <a:cubicBezTo>
                    <a:pt x="7" y="27"/>
                    <a:pt x="7" y="27"/>
                    <a:pt x="7" y="27"/>
                  </a:cubicBezTo>
                  <a:cubicBezTo>
                    <a:pt x="7" y="27"/>
                    <a:pt x="6" y="27"/>
                    <a:pt x="5" y="27"/>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9" name="Freeform 823">
              <a:extLst>
                <a:ext uri="{FF2B5EF4-FFF2-40B4-BE49-F238E27FC236}">
                  <a16:creationId xmlns:a16="http://schemas.microsoft.com/office/drawing/2014/main" id="{039FADF9-D61C-4CCB-A58B-4450F45030D8}"/>
                </a:ext>
              </a:extLst>
            </p:cNvPr>
            <p:cNvSpPr>
              <a:spLocks/>
            </p:cNvSpPr>
            <p:nvPr/>
          </p:nvSpPr>
          <p:spPr bwMode="auto">
            <a:xfrm>
              <a:off x="1943101" y="1185864"/>
              <a:ext cx="65088" cy="26988"/>
            </a:xfrm>
            <a:custGeom>
              <a:avLst/>
              <a:gdLst>
                <a:gd name="T0" fmla="*/ 5 w 44"/>
                <a:gd name="T1" fmla="*/ 18 h 18"/>
                <a:gd name="T2" fmla="*/ 1 w 44"/>
                <a:gd name="T3" fmla="*/ 15 h 18"/>
                <a:gd name="T4" fmla="*/ 4 w 44"/>
                <a:gd name="T5" fmla="*/ 9 h 18"/>
                <a:gd name="T6" fmla="*/ 38 w 44"/>
                <a:gd name="T7" fmla="*/ 0 h 18"/>
                <a:gd name="T8" fmla="*/ 44 w 44"/>
                <a:gd name="T9" fmla="*/ 3 h 18"/>
                <a:gd name="T10" fmla="*/ 41 w 44"/>
                <a:gd name="T11" fmla="*/ 9 h 18"/>
                <a:gd name="T12" fmla="*/ 6 w 44"/>
                <a:gd name="T13" fmla="*/ 18 h 18"/>
                <a:gd name="T14" fmla="*/ 5 w 44"/>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8">
                  <a:moveTo>
                    <a:pt x="5" y="18"/>
                  </a:moveTo>
                  <a:cubicBezTo>
                    <a:pt x="3" y="18"/>
                    <a:pt x="1" y="17"/>
                    <a:pt x="1" y="15"/>
                  </a:cubicBezTo>
                  <a:cubicBezTo>
                    <a:pt x="0" y="12"/>
                    <a:pt x="2" y="10"/>
                    <a:pt x="4" y="9"/>
                  </a:cubicBezTo>
                  <a:cubicBezTo>
                    <a:pt x="38" y="0"/>
                    <a:pt x="38" y="0"/>
                    <a:pt x="38" y="0"/>
                  </a:cubicBezTo>
                  <a:cubicBezTo>
                    <a:pt x="41" y="0"/>
                    <a:pt x="43" y="1"/>
                    <a:pt x="44" y="3"/>
                  </a:cubicBezTo>
                  <a:cubicBezTo>
                    <a:pt x="44" y="6"/>
                    <a:pt x="43" y="8"/>
                    <a:pt x="41" y="9"/>
                  </a:cubicBezTo>
                  <a:cubicBezTo>
                    <a:pt x="6" y="18"/>
                    <a:pt x="6" y="18"/>
                    <a:pt x="6" y="18"/>
                  </a:cubicBezTo>
                  <a:cubicBezTo>
                    <a:pt x="6" y="18"/>
                    <a:pt x="5" y="18"/>
                    <a:pt x="5" y="18"/>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0" name="Freeform 824">
              <a:extLst>
                <a:ext uri="{FF2B5EF4-FFF2-40B4-BE49-F238E27FC236}">
                  <a16:creationId xmlns:a16="http://schemas.microsoft.com/office/drawing/2014/main" id="{32DB4B39-C01B-411D-AF8D-1677EEE5896D}"/>
                </a:ext>
              </a:extLst>
            </p:cNvPr>
            <p:cNvSpPr>
              <a:spLocks/>
            </p:cNvSpPr>
            <p:nvPr/>
          </p:nvSpPr>
          <p:spPr bwMode="auto">
            <a:xfrm>
              <a:off x="1931988" y="1104901"/>
              <a:ext cx="65088" cy="12700"/>
            </a:xfrm>
            <a:custGeom>
              <a:avLst/>
              <a:gdLst>
                <a:gd name="T0" fmla="*/ 40 w 45"/>
                <a:gd name="T1" fmla="*/ 9 h 9"/>
                <a:gd name="T2" fmla="*/ 5 w 45"/>
                <a:gd name="T3" fmla="*/ 9 h 9"/>
                <a:gd name="T4" fmla="*/ 0 w 45"/>
                <a:gd name="T5" fmla="*/ 5 h 9"/>
                <a:gd name="T6" fmla="*/ 5 w 45"/>
                <a:gd name="T7" fmla="*/ 0 h 9"/>
                <a:gd name="T8" fmla="*/ 40 w 45"/>
                <a:gd name="T9" fmla="*/ 0 h 9"/>
                <a:gd name="T10" fmla="*/ 45 w 45"/>
                <a:gd name="T11" fmla="*/ 5 h 9"/>
                <a:gd name="T12" fmla="*/ 40 w 4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5" h="9">
                  <a:moveTo>
                    <a:pt x="40" y="9"/>
                  </a:moveTo>
                  <a:cubicBezTo>
                    <a:pt x="5" y="9"/>
                    <a:pt x="5" y="9"/>
                    <a:pt x="5" y="9"/>
                  </a:cubicBezTo>
                  <a:cubicBezTo>
                    <a:pt x="2" y="9"/>
                    <a:pt x="0" y="7"/>
                    <a:pt x="0" y="5"/>
                  </a:cubicBezTo>
                  <a:cubicBezTo>
                    <a:pt x="0" y="2"/>
                    <a:pt x="2" y="0"/>
                    <a:pt x="5" y="0"/>
                  </a:cubicBezTo>
                  <a:cubicBezTo>
                    <a:pt x="40" y="0"/>
                    <a:pt x="40" y="0"/>
                    <a:pt x="40" y="0"/>
                  </a:cubicBezTo>
                  <a:cubicBezTo>
                    <a:pt x="43" y="0"/>
                    <a:pt x="45" y="2"/>
                    <a:pt x="45" y="5"/>
                  </a:cubicBezTo>
                  <a:cubicBezTo>
                    <a:pt x="45" y="7"/>
                    <a:pt x="43" y="9"/>
                    <a:pt x="40" y="9"/>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1" name="Freeform 825">
              <a:extLst>
                <a:ext uri="{FF2B5EF4-FFF2-40B4-BE49-F238E27FC236}">
                  <a16:creationId xmlns:a16="http://schemas.microsoft.com/office/drawing/2014/main" id="{B11AAA10-A7C3-41E7-9AA8-144282E4C796}"/>
                </a:ext>
              </a:extLst>
            </p:cNvPr>
            <p:cNvSpPr>
              <a:spLocks/>
            </p:cNvSpPr>
            <p:nvPr/>
          </p:nvSpPr>
          <p:spPr bwMode="auto">
            <a:xfrm>
              <a:off x="1943101" y="1009651"/>
              <a:ext cx="65088" cy="28575"/>
            </a:xfrm>
            <a:custGeom>
              <a:avLst/>
              <a:gdLst>
                <a:gd name="T0" fmla="*/ 40 w 44"/>
                <a:gd name="T1" fmla="*/ 19 h 19"/>
                <a:gd name="T2" fmla="*/ 38 w 44"/>
                <a:gd name="T3" fmla="*/ 18 h 19"/>
                <a:gd name="T4" fmla="*/ 4 w 44"/>
                <a:gd name="T5" fmla="*/ 9 h 19"/>
                <a:gd name="T6" fmla="*/ 1 w 44"/>
                <a:gd name="T7" fmla="*/ 4 h 19"/>
                <a:gd name="T8" fmla="*/ 6 w 44"/>
                <a:gd name="T9" fmla="*/ 1 h 19"/>
                <a:gd name="T10" fmla="*/ 41 w 44"/>
                <a:gd name="T11" fmla="*/ 10 h 19"/>
                <a:gd name="T12" fmla="*/ 44 w 44"/>
                <a:gd name="T13" fmla="*/ 15 h 19"/>
                <a:gd name="T14" fmla="*/ 40 w 44"/>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9">
                  <a:moveTo>
                    <a:pt x="40" y="19"/>
                  </a:moveTo>
                  <a:cubicBezTo>
                    <a:pt x="39" y="19"/>
                    <a:pt x="39" y="19"/>
                    <a:pt x="38" y="18"/>
                  </a:cubicBezTo>
                  <a:cubicBezTo>
                    <a:pt x="4" y="9"/>
                    <a:pt x="4" y="9"/>
                    <a:pt x="4" y="9"/>
                  </a:cubicBezTo>
                  <a:cubicBezTo>
                    <a:pt x="2" y="9"/>
                    <a:pt x="0" y="6"/>
                    <a:pt x="1" y="4"/>
                  </a:cubicBezTo>
                  <a:cubicBezTo>
                    <a:pt x="2" y="2"/>
                    <a:pt x="4" y="0"/>
                    <a:pt x="6" y="1"/>
                  </a:cubicBezTo>
                  <a:cubicBezTo>
                    <a:pt x="41" y="10"/>
                    <a:pt x="41" y="10"/>
                    <a:pt x="41" y="10"/>
                  </a:cubicBezTo>
                  <a:cubicBezTo>
                    <a:pt x="43" y="11"/>
                    <a:pt x="44" y="13"/>
                    <a:pt x="44" y="15"/>
                  </a:cubicBezTo>
                  <a:cubicBezTo>
                    <a:pt x="43" y="17"/>
                    <a:pt x="42" y="19"/>
                    <a:pt x="40" y="19"/>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2" name="Freeform 826">
              <a:extLst>
                <a:ext uri="{FF2B5EF4-FFF2-40B4-BE49-F238E27FC236}">
                  <a16:creationId xmlns:a16="http://schemas.microsoft.com/office/drawing/2014/main" id="{67A6C95B-3D8F-471D-AD0F-26AFC4BD19A7}"/>
                </a:ext>
              </a:extLst>
            </p:cNvPr>
            <p:cNvSpPr>
              <a:spLocks/>
            </p:cNvSpPr>
            <p:nvPr/>
          </p:nvSpPr>
          <p:spPr bwMode="auto">
            <a:xfrm>
              <a:off x="1979613" y="922339"/>
              <a:ext cx="60325" cy="39688"/>
            </a:xfrm>
            <a:custGeom>
              <a:avLst/>
              <a:gdLst>
                <a:gd name="T0" fmla="*/ 36 w 41"/>
                <a:gd name="T1" fmla="*/ 27 h 27"/>
                <a:gd name="T2" fmla="*/ 34 w 41"/>
                <a:gd name="T3" fmla="*/ 26 h 27"/>
                <a:gd name="T4" fmla="*/ 3 w 41"/>
                <a:gd name="T5" fmla="*/ 8 h 27"/>
                <a:gd name="T6" fmla="*/ 2 w 41"/>
                <a:gd name="T7" fmla="*/ 2 h 27"/>
                <a:gd name="T8" fmla="*/ 8 w 41"/>
                <a:gd name="T9" fmla="*/ 1 h 27"/>
                <a:gd name="T10" fmla="*/ 38 w 41"/>
                <a:gd name="T11" fmla="*/ 19 h 27"/>
                <a:gd name="T12" fmla="*/ 40 w 41"/>
                <a:gd name="T13" fmla="*/ 25 h 27"/>
                <a:gd name="T14" fmla="*/ 36 w 41"/>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27">
                  <a:moveTo>
                    <a:pt x="36" y="27"/>
                  </a:moveTo>
                  <a:cubicBezTo>
                    <a:pt x="35" y="27"/>
                    <a:pt x="35" y="27"/>
                    <a:pt x="34" y="26"/>
                  </a:cubicBezTo>
                  <a:cubicBezTo>
                    <a:pt x="3" y="8"/>
                    <a:pt x="3" y="8"/>
                    <a:pt x="3" y="8"/>
                  </a:cubicBezTo>
                  <a:cubicBezTo>
                    <a:pt x="1" y="7"/>
                    <a:pt x="0" y="5"/>
                    <a:pt x="2" y="2"/>
                  </a:cubicBezTo>
                  <a:cubicBezTo>
                    <a:pt x="3" y="0"/>
                    <a:pt x="5" y="0"/>
                    <a:pt x="8" y="1"/>
                  </a:cubicBezTo>
                  <a:cubicBezTo>
                    <a:pt x="38" y="19"/>
                    <a:pt x="38" y="19"/>
                    <a:pt x="38" y="19"/>
                  </a:cubicBezTo>
                  <a:cubicBezTo>
                    <a:pt x="40" y="20"/>
                    <a:pt x="41" y="23"/>
                    <a:pt x="40" y="25"/>
                  </a:cubicBezTo>
                  <a:cubicBezTo>
                    <a:pt x="39" y="26"/>
                    <a:pt x="38" y="27"/>
                    <a:pt x="36" y="27"/>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3" name="Freeform 827">
              <a:extLst>
                <a:ext uri="{FF2B5EF4-FFF2-40B4-BE49-F238E27FC236}">
                  <a16:creationId xmlns:a16="http://schemas.microsoft.com/office/drawing/2014/main" id="{9E0BDBC4-B191-4610-B132-02236FD59CED}"/>
                </a:ext>
              </a:extLst>
            </p:cNvPr>
            <p:cNvSpPr>
              <a:spLocks/>
            </p:cNvSpPr>
            <p:nvPr/>
          </p:nvSpPr>
          <p:spPr bwMode="auto">
            <a:xfrm>
              <a:off x="2038351" y="846139"/>
              <a:ext cx="50800" cy="49213"/>
            </a:xfrm>
            <a:custGeom>
              <a:avLst/>
              <a:gdLst>
                <a:gd name="T0" fmla="*/ 30 w 35"/>
                <a:gd name="T1" fmla="*/ 34 h 34"/>
                <a:gd name="T2" fmla="*/ 27 w 35"/>
                <a:gd name="T3" fmla="*/ 33 h 34"/>
                <a:gd name="T4" fmla="*/ 2 w 35"/>
                <a:gd name="T5" fmla="*/ 8 h 34"/>
                <a:gd name="T6" fmla="*/ 2 w 35"/>
                <a:gd name="T7" fmla="*/ 2 h 34"/>
                <a:gd name="T8" fmla="*/ 8 w 35"/>
                <a:gd name="T9" fmla="*/ 2 h 34"/>
                <a:gd name="T10" fmla="*/ 33 w 35"/>
                <a:gd name="T11" fmla="*/ 27 h 34"/>
                <a:gd name="T12" fmla="*/ 33 w 35"/>
                <a:gd name="T13" fmla="*/ 33 h 34"/>
                <a:gd name="T14" fmla="*/ 30 w 35"/>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4">
                  <a:moveTo>
                    <a:pt x="30" y="34"/>
                  </a:moveTo>
                  <a:cubicBezTo>
                    <a:pt x="29" y="34"/>
                    <a:pt x="28" y="34"/>
                    <a:pt x="27" y="33"/>
                  </a:cubicBezTo>
                  <a:cubicBezTo>
                    <a:pt x="2" y="8"/>
                    <a:pt x="2" y="8"/>
                    <a:pt x="2" y="8"/>
                  </a:cubicBezTo>
                  <a:cubicBezTo>
                    <a:pt x="0" y="6"/>
                    <a:pt x="0" y="3"/>
                    <a:pt x="2" y="2"/>
                  </a:cubicBezTo>
                  <a:cubicBezTo>
                    <a:pt x="4" y="0"/>
                    <a:pt x="7" y="0"/>
                    <a:pt x="8" y="2"/>
                  </a:cubicBezTo>
                  <a:cubicBezTo>
                    <a:pt x="33" y="27"/>
                    <a:pt x="33" y="27"/>
                    <a:pt x="33" y="27"/>
                  </a:cubicBezTo>
                  <a:cubicBezTo>
                    <a:pt x="35" y="29"/>
                    <a:pt x="35" y="31"/>
                    <a:pt x="33" y="33"/>
                  </a:cubicBezTo>
                  <a:cubicBezTo>
                    <a:pt x="33" y="34"/>
                    <a:pt x="32" y="34"/>
                    <a:pt x="30" y="34"/>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4" name="Freeform 828">
              <a:extLst>
                <a:ext uri="{FF2B5EF4-FFF2-40B4-BE49-F238E27FC236}">
                  <a16:creationId xmlns:a16="http://schemas.microsoft.com/office/drawing/2014/main" id="{E4F3FF40-0105-41CC-8E69-5570CCFCD71B}"/>
                </a:ext>
              </a:extLst>
            </p:cNvPr>
            <p:cNvSpPr>
              <a:spLocks/>
            </p:cNvSpPr>
            <p:nvPr/>
          </p:nvSpPr>
          <p:spPr bwMode="auto">
            <a:xfrm>
              <a:off x="2114551" y="788989"/>
              <a:ext cx="39688" cy="57150"/>
            </a:xfrm>
            <a:custGeom>
              <a:avLst/>
              <a:gdLst>
                <a:gd name="T0" fmla="*/ 23 w 28"/>
                <a:gd name="T1" fmla="*/ 40 h 40"/>
                <a:gd name="T2" fmla="*/ 19 w 28"/>
                <a:gd name="T3" fmla="*/ 38 h 40"/>
                <a:gd name="T4" fmla="*/ 1 w 28"/>
                <a:gd name="T5" fmla="*/ 7 h 40"/>
                <a:gd name="T6" fmla="*/ 3 w 28"/>
                <a:gd name="T7" fmla="*/ 1 h 40"/>
                <a:gd name="T8" fmla="*/ 9 w 28"/>
                <a:gd name="T9" fmla="*/ 3 h 40"/>
                <a:gd name="T10" fmla="*/ 27 w 28"/>
                <a:gd name="T11" fmla="*/ 34 h 40"/>
                <a:gd name="T12" fmla="*/ 25 w 28"/>
                <a:gd name="T13" fmla="*/ 40 h 40"/>
                <a:gd name="T14" fmla="*/ 23 w 28"/>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40">
                  <a:moveTo>
                    <a:pt x="23" y="40"/>
                  </a:moveTo>
                  <a:cubicBezTo>
                    <a:pt x="21" y="40"/>
                    <a:pt x="20" y="40"/>
                    <a:pt x="19" y="38"/>
                  </a:cubicBezTo>
                  <a:cubicBezTo>
                    <a:pt x="1" y="7"/>
                    <a:pt x="1" y="7"/>
                    <a:pt x="1" y="7"/>
                  </a:cubicBezTo>
                  <a:cubicBezTo>
                    <a:pt x="0" y="5"/>
                    <a:pt x="1" y="3"/>
                    <a:pt x="3" y="1"/>
                  </a:cubicBezTo>
                  <a:cubicBezTo>
                    <a:pt x="5" y="0"/>
                    <a:pt x="8" y="1"/>
                    <a:pt x="9" y="3"/>
                  </a:cubicBezTo>
                  <a:cubicBezTo>
                    <a:pt x="27" y="34"/>
                    <a:pt x="27" y="34"/>
                    <a:pt x="27" y="34"/>
                  </a:cubicBezTo>
                  <a:cubicBezTo>
                    <a:pt x="28" y="36"/>
                    <a:pt x="27" y="39"/>
                    <a:pt x="25" y="40"/>
                  </a:cubicBezTo>
                  <a:cubicBezTo>
                    <a:pt x="24" y="40"/>
                    <a:pt x="24" y="40"/>
                    <a:pt x="23" y="40"/>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5" name="Freeform 829">
              <a:extLst>
                <a:ext uri="{FF2B5EF4-FFF2-40B4-BE49-F238E27FC236}">
                  <a16:creationId xmlns:a16="http://schemas.microsoft.com/office/drawing/2014/main" id="{E613E40C-887B-44EF-9B22-6186D8DC6CFE}"/>
                </a:ext>
              </a:extLst>
            </p:cNvPr>
            <p:cNvSpPr>
              <a:spLocks/>
            </p:cNvSpPr>
            <p:nvPr/>
          </p:nvSpPr>
          <p:spPr bwMode="auto">
            <a:xfrm>
              <a:off x="2203451" y="752476"/>
              <a:ext cx="26988" cy="63500"/>
            </a:xfrm>
            <a:custGeom>
              <a:avLst/>
              <a:gdLst>
                <a:gd name="T0" fmla="*/ 14 w 19"/>
                <a:gd name="T1" fmla="*/ 44 h 44"/>
                <a:gd name="T2" fmla="*/ 10 w 19"/>
                <a:gd name="T3" fmla="*/ 41 h 44"/>
                <a:gd name="T4" fmla="*/ 0 w 19"/>
                <a:gd name="T5" fmla="*/ 6 h 44"/>
                <a:gd name="T6" fmla="*/ 4 w 19"/>
                <a:gd name="T7" fmla="*/ 1 h 44"/>
                <a:gd name="T8" fmla="*/ 9 w 19"/>
                <a:gd name="T9" fmla="*/ 4 h 44"/>
                <a:gd name="T10" fmla="*/ 18 w 19"/>
                <a:gd name="T11" fmla="*/ 38 h 44"/>
                <a:gd name="T12" fmla="*/ 15 w 19"/>
                <a:gd name="T13" fmla="*/ 44 h 44"/>
                <a:gd name="T14" fmla="*/ 14 w 19"/>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44">
                  <a:moveTo>
                    <a:pt x="14" y="44"/>
                  </a:moveTo>
                  <a:cubicBezTo>
                    <a:pt x="12" y="44"/>
                    <a:pt x="10" y="43"/>
                    <a:pt x="10" y="41"/>
                  </a:cubicBezTo>
                  <a:cubicBezTo>
                    <a:pt x="0" y="6"/>
                    <a:pt x="0" y="6"/>
                    <a:pt x="0" y="6"/>
                  </a:cubicBezTo>
                  <a:cubicBezTo>
                    <a:pt x="0" y="4"/>
                    <a:pt x="1" y="2"/>
                    <a:pt x="4" y="1"/>
                  </a:cubicBezTo>
                  <a:cubicBezTo>
                    <a:pt x="6" y="0"/>
                    <a:pt x="8" y="2"/>
                    <a:pt x="9" y="4"/>
                  </a:cubicBezTo>
                  <a:cubicBezTo>
                    <a:pt x="18" y="38"/>
                    <a:pt x="18" y="38"/>
                    <a:pt x="18" y="38"/>
                  </a:cubicBezTo>
                  <a:cubicBezTo>
                    <a:pt x="19" y="41"/>
                    <a:pt x="17" y="43"/>
                    <a:pt x="15" y="44"/>
                  </a:cubicBezTo>
                  <a:cubicBezTo>
                    <a:pt x="15" y="44"/>
                    <a:pt x="14" y="44"/>
                    <a:pt x="14" y="44"/>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6" name="Freeform 830">
              <a:extLst>
                <a:ext uri="{FF2B5EF4-FFF2-40B4-BE49-F238E27FC236}">
                  <a16:creationId xmlns:a16="http://schemas.microsoft.com/office/drawing/2014/main" id="{F71B7CB1-D852-4748-BDAD-20E123A3C8C6}"/>
                </a:ext>
              </a:extLst>
            </p:cNvPr>
            <p:cNvSpPr>
              <a:spLocks/>
            </p:cNvSpPr>
            <p:nvPr/>
          </p:nvSpPr>
          <p:spPr bwMode="auto">
            <a:xfrm>
              <a:off x="2336801" y="1220789"/>
              <a:ext cx="61913" cy="260350"/>
            </a:xfrm>
            <a:custGeom>
              <a:avLst/>
              <a:gdLst>
                <a:gd name="T0" fmla="*/ 13 w 39"/>
                <a:gd name="T1" fmla="*/ 164 h 164"/>
                <a:gd name="T2" fmla="*/ 0 w 39"/>
                <a:gd name="T3" fmla="*/ 162 h 164"/>
                <a:gd name="T4" fmla="*/ 27 w 39"/>
                <a:gd name="T5" fmla="*/ 0 h 164"/>
                <a:gd name="T6" fmla="*/ 39 w 39"/>
                <a:gd name="T7" fmla="*/ 3 h 164"/>
                <a:gd name="T8" fmla="*/ 13 w 39"/>
                <a:gd name="T9" fmla="*/ 164 h 164"/>
              </a:gdLst>
              <a:ahLst/>
              <a:cxnLst>
                <a:cxn ang="0">
                  <a:pos x="T0" y="T1"/>
                </a:cxn>
                <a:cxn ang="0">
                  <a:pos x="T2" y="T3"/>
                </a:cxn>
                <a:cxn ang="0">
                  <a:pos x="T4" y="T5"/>
                </a:cxn>
                <a:cxn ang="0">
                  <a:pos x="T6" y="T7"/>
                </a:cxn>
                <a:cxn ang="0">
                  <a:pos x="T8" y="T9"/>
                </a:cxn>
              </a:cxnLst>
              <a:rect l="0" t="0" r="r" b="b"/>
              <a:pathLst>
                <a:path w="39" h="164">
                  <a:moveTo>
                    <a:pt x="13" y="164"/>
                  </a:moveTo>
                  <a:lnTo>
                    <a:pt x="0" y="162"/>
                  </a:lnTo>
                  <a:lnTo>
                    <a:pt x="27" y="0"/>
                  </a:lnTo>
                  <a:lnTo>
                    <a:pt x="39" y="3"/>
                  </a:lnTo>
                  <a:lnTo>
                    <a:pt x="13" y="164"/>
                  </a:ln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7" name="Freeform 831">
              <a:extLst>
                <a:ext uri="{FF2B5EF4-FFF2-40B4-BE49-F238E27FC236}">
                  <a16:creationId xmlns:a16="http://schemas.microsoft.com/office/drawing/2014/main" id="{B6A95C0B-4FCF-4033-BEA5-10FDF67EE88D}"/>
                </a:ext>
              </a:extLst>
            </p:cNvPr>
            <p:cNvSpPr>
              <a:spLocks/>
            </p:cNvSpPr>
            <p:nvPr/>
          </p:nvSpPr>
          <p:spPr bwMode="auto">
            <a:xfrm>
              <a:off x="2206626" y="1220789"/>
              <a:ext cx="65088" cy="260350"/>
            </a:xfrm>
            <a:custGeom>
              <a:avLst/>
              <a:gdLst>
                <a:gd name="T0" fmla="*/ 27 w 41"/>
                <a:gd name="T1" fmla="*/ 164 h 164"/>
                <a:gd name="T2" fmla="*/ 0 w 41"/>
                <a:gd name="T3" fmla="*/ 3 h 164"/>
                <a:gd name="T4" fmla="*/ 14 w 41"/>
                <a:gd name="T5" fmla="*/ 0 h 164"/>
                <a:gd name="T6" fmla="*/ 41 w 41"/>
                <a:gd name="T7" fmla="*/ 162 h 164"/>
                <a:gd name="T8" fmla="*/ 27 w 41"/>
                <a:gd name="T9" fmla="*/ 164 h 164"/>
              </a:gdLst>
              <a:ahLst/>
              <a:cxnLst>
                <a:cxn ang="0">
                  <a:pos x="T0" y="T1"/>
                </a:cxn>
                <a:cxn ang="0">
                  <a:pos x="T2" y="T3"/>
                </a:cxn>
                <a:cxn ang="0">
                  <a:pos x="T4" y="T5"/>
                </a:cxn>
                <a:cxn ang="0">
                  <a:pos x="T6" y="T7"/>
                </a:cxn>
                <a:cxn ang="0">
                  <a:pos x="T8" y="T9"/>
                </a:cxn>
              </a:cxnLst>
              <a:rect l="0" t="0" r="r" b="b"/>
              <a:pathLst>
                <a:path w="41" h="164">
                  <a:moveTo>
                    <a:pt x="27" y="164"/>
                  </a:moveTo>
                  <a:lnTo>
                    <a:pt x="0" y="3"/>
                  </a:lnTo>
                  <a:lnTo>
                    <a:pt x="14" y="0"/>
                  </a:lnTo>
                  <a:lnTo>
                    <a:pt x="41" y="162"/>
                  </a:lnTo>
                  <a:lnTo>
                    <a:pt x="27" y="164"/>
                  </a:ln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8" name="Freeform 832">
              <a:extLst>
                <a:ext uri="{FF2B5EF4-FFF2-40B4-BE49-F238E27FC236}">
                  <a16:creationId xmlns:a16="http://schemas.microsoft.com/office/drawing/2014/main" id="{79DA4099-172A-4649-99F5-E155610F03FA}"/>
                </a:ext>
              </a:extLst>
            </p:cNvPr>
            <p:cNvSpPr>
              <a:spLocks/>
            </p:cNvSpPr>
            <p:nvPr/>
          </p:nvSpPr>
          <p:spPr bwMode="auto">
            <a:xfrm>
              <a:off x="2222501" y="1222376"/>
              <a:ext cx="165100" cy="34925"/>
            </a:xfrm>
            <a:custGeom>
              <a:avLst/>
              <a:gdLst>
                <a:gd name="T0" fmla="*/ 113 w 113"/>
                <a:gd name="T1" fmla="*/ 24 h 24"/>
                <a:gd name="T2" fmla="*/ 102 w 113"/>
                <a:gd name="T3" fmla="*/ 14 h 24"/>
                <a:gd name="T4" fmla="*/ 99 w 113"/>
                <a:gd name="T5" fmla="*/ 8 h 24"/>
                <a:gd name="T6" fmla="*/ 96 w 113"/>
                <a:gd name="T7" fmla="*/ 14 h 24"/>
                <a:gd name="T8" fmla="*/ 85 w 113"/>
                <a:gd name="T9" fmla="*/ 24 h 24"/>
                <a:gd name="T10" fmla="*/ 74 w 113"/>
                <a:gd name="T11" fmla="*/ 14 h 24"/>
                <a:gd name="T12" fmla="*/ 71 w 113"/>
                <a:gd name="T13" fmla="*/ 8 h 24"/>
                <a:gd name="T14" fmla="*/ 67 w 113"/>
                <a:gd name="T15" fmla="*/ 14 h 24"/>
                <a:gd name="T16" fmla="*/ 57 w 113"/>
                <a:gd name="T17" fmla="*/ 24 h 24"/>
                <a:gd name="T18" fmla="*/ 46 w 113"/>
                <a:gd name="T19" fmla="*/ 14 h 24"/>
                <a:gd name="T20" fmla="*/ 42 w 113"/>
                <a:gd name="T21" fmla="*/ 8 h 24"/>
                <a:gd name="T22" fmla="*/ 39 w 113"/>
                <a:gd name="T23" fmla="*/ 14 h 24"/>
                <a:gd name="T24" fmla="*/ 28 w 113"/>
                <a:gd name="T25" fmla="*/ 24 h 24"/>
                <a:gd name="T26" fmla="*/ 18 w 113"/>
                <a:gd name="T27" fmla="*/ 14 h 24"/>
                <a:gd name="T28" fmla="*/ 14 w 113"/>
                <a:gd name="T29" fmla="*/ 8 h 24"/>
                <a:gd name="T30" fmla="*/ 11 w 113"/>
                <a:gd name="T31" fmla="*/ 14 h 24"/>
                <a:gd name="T32" fmla="*/ 0 w 113"/>
                <a:gd name="T33" fmla="*/ 24 h 24"/>
                <a:gd name="T34" fmla="*/ 0 w 113"/>
                <a:gd name="T35" fmla="*/ 16 h 24"/>
                <a:gd name="T36" fmla="*/ 3 w 113"/>
                <a:gd name="T37" fmla="*/ 10 h 24"/>
                <a:gd name="T38" fmla="*/ 14 w 113"/>
                <a:gd name="T39" fmla="*/ 0 h 24"/>
                <a:gd name="T40" fmla="*/ 25 w 113"/>
                <a:gd name="T41" fmla="*/ 10 h 24"/>
                <a:gd name="T42" fmla="*/ 28 w 113"/>
                <a:gd name="T43" fmla="*/ 16 h 24"/>
                <a:gd name="T44" fmla="*/ 32 w 113"/>
                <a:gd name="T45" fmla="*/ 10 h 24"/>
                <a:gd name="T46" fmla="*/ 42 w 113"/>
                <a:gd name="T47" fmla="*/ 0 h 24"/>
                <a:gd name="T48" fmla="*/ 53 w 113"/>
                <a:gd name="T49" fmla="*/ 10 h 24"/>
                <a:gd name="T50" fmla="*/ 57 w 113"/>
                <a:gd name="T51" fmla="*/ 16 h 24"/>
                <a:gd name="T52" fmla="*/ 60 w 113"/>
                <a:gd name="T53" fmla="*/ 10 h 24"/>
                <a:gd name="T54" fmla="*/ 71 w 113"/>
                <a:gd name="T55" fmla="*/ 0 h 24"/>
                <a:gd name="T56" fmla="*/ 81 w 113"/>
                <a:gd name="T57" fmla="*/ 10 h 24"/>
                <a:gd name="T58" fmla="*/ 85 w 113"/>
                <a:gd name="T59" fmla="*/ 16 h 24"/>
                <a:gd name="T60" fmla="*/ 88 w 113"/>
                <a:gd name="T61" fmla="*/ 10 h 24"/>
                <a:gd name="T62" fmla="*/ 99 w 113"/>
                <a:gd name="T63" fmla="*/ 0 h 24"/>
                <a:gd name="T64" fmla="*/ 110 w 113"/>
                <a:gd name="T65" fmla="*/ 10 h 24"/>
                <a:gd name="T66" fmla="*/ 113 w 113"/>
                <a:gd name="T67" fmla="*/ 16 h 24"/>
                <a:gd name="T68" fmla="*/ 113 w 113"/>
                <a:gd name="T6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 h="24">
                  <a:moveTo>
                    <a:pt x="113" y="24"/>
                  </a:moveTo>
                  <a:cubicBezTo>
                    <a:pt x="107" y="24"/>
                    <a:pt x="104" y="18"/>
                    <a:pt x="102" y="14"/>
                  </a:cubicBezTo>
                  <a:cubicBezTo>
                    <a:pt x="102" y="12"/>
                    <a:pt x="100" y="8"/>
                    <a:pt x="99" y="8"/>
                  </a:cubicBezTo>
                  <a:cubicBezTo>
                    <a:pt x="98" y="8"/>
                    <a:pt x="96" y="12"/>
                    <a:pt x="96" y="14"/>
                  </a:cubicBezTo>
                  <a:cubicBezTo>
                    <a:pt x="94" y="18"/>
                    <a:pt x="91" y="24"/>
                    <a:pt x="85" y="24"/>
                  </a:cubicBezTo>
                  <a:cubicBezTo>
                    <a:pt x="79" y="24"/>
                    <a:pt x="76" y="18"/>
                    <a:pt x="74" y="14"/>
                  </a:cubicBezTo>
                  <a:cubicBezTo>
                    <a:pt x="73" y="12"/>
                    <a:pt x="72" y="8"/>
                    <a:pt x="71" y="8"/>
                  </a:cubicBezTo>
                  <a:cubicBezTo>
                    <a:pt x="70" y="8"/>
                    <a:pt x="68" y="12"/>
                    <a:pt x="67" y="14"/>
                  </a:cubicBezTo>
                  <a:cubicBezTo>
                    <a:pt x="65" y="18"/>
                    <a:pt x="63" y="24"/>
                    <a:pt x="57" y="24"/>
                  </a:cubicBezTo>
                  <a:cubicBezTo>
                    <a:pt x="50" y="24"/>
                    <a:pt x="48" y="18"/>
                    <a:pt x="46" y="14"/>
                  </a:cubicBezTo>
                  <a:cubicBezTo>
                    <a:pt x="45" y="12"/>
                    <a:pt x="43" y="8"/>
                    <a:pt x="42" y="8"/>
                  </a:cubicBezTo>
                  <a:cubicBezTo>
                    <a:pt x="41" y="8"/>
                    <a:pt x="40" y="12"/>
                    <a:pt x="39" y="14"/>
                  </a:cubicBezTo>
                  <a:cubicBezTo>
                    <a:pt x="37" y="18"/>
                    <a:pt x="34" y="24"/>
                    <a:pt x="28" y="24"/>
                  </a:cubicBezTo>
                  <a:cubicBezTo>
                    <a:pt x="22" y="24"/>
                    <a:pt x="19" y="18"/>
                    <a:pt x="18" y="14"/>
                  </a:cubicBezTo>
                  <a:cubicBezTo>
                    <a:pt x="17" y="12"/>
                    <a:pt x="15" y="8"/>
                    <a:pt x="14" y="8"/>
                  </a:cubicBezTo>
                  <a:cubicBezTo>
                    <a:pt x="13" y="8"/>
                    <a:pt x="11" y="12"/>
                    <a:pt x="11" y="14"/>
                  </a:cubicBezTo>
                  <a:cubicBezTo>
                    <a:pt x="9" y="18"/>
                    <a:pt x="6" y="24"/>
                    <a:pt x="0" y="24"/>
                  </a:cubicBezTo>
                  <a:cubicBezTo>
                    <a:pt x="0" y="16"/>
                    <a:pt x="0" y="16"/>
                    <a:pt x="0" y="16"/>
                  </a:cubicBezTo>
                  <a:cubicBezTo>
                    <a:pt x="1" y="16"/>
                    <a:pt x="3" y="12"/>
                    <a:pt x="3" y="10"/>
                  </a:cubicBezTo>
                  <a:cubicBezTo>
                    <a:pt x="5" y="6"/>
                    <a:pt x="8" y="0"/>
                    <a:pt x="14" y="0"/>
                  </a:cubicBezTo>
                  <a:cubicBezTo>
                    <a:pt x="20" y="0"/>
                    <a:pt x="23" y="6"/>
                    <a:pt x="25" y="10"/>
                  </a:cubicBezTo>
                  <a:cubicBezTo>
                    <a:pt x="26" y="12"/>
                    <a:pt x="27" y="16"/>
                    <a:pt x="28" y="16"/>
                  </a:cubicBezTo>
                  <a:cubicBezTo>
                    <a:pt x="29" y="16"/>
                    <a:pt x="31" y="12"/>
                    <a:pt x="32" y="10"/>
                  </a:cubicBezTo>
                  <a:cubicBezTo>
                    <a:pt x="34" y="6"/>
                    <a:pt x="36" y="0"/>
                    <a:pt x="42" y="0"/>
                  </a:cubicBezTo>
                  <a:cubicBezTo>
                    <a:pt x="49" y="0"/>
                    <a:pt x="51" y="6"/>
                    <a:pt x="53" y="10"/>
                  </a:cubicBezTo>
                  <a:cubicBezTo>
                    <a:pt x="54" y="12"/>
                    <a:pt x="56" y="16"/>
                    <a:pt x="57" y="16"/>
                  </a:cubicBezTo>
                  <a:cubicBezTo>
                    <a:pt x="58" y="16"/>
                    <a:pt x="59" y="12"/>
                    <a:pt x="60" y="10"/>
                  </a:cubicBezTo>
                  <a:cubicBezTo>
                    <a:pt x="62" y="6"/>
                    <a:pt x="65" y="0"/>
                    <a:pt x="71" y="0"/>
                  </a:cubicBezTo>
                  <a:cubicBezTo>
                    <a:pt x="77" y="0"/>
                    <a:pt x="79" y="6"/>
                    <a:pt x="81" y="10"/>
                  </a:cubicBezTo>
                  <a:cubicBezTo>
                    <a:pt x="82" y="12"/>
                    <a:pt x="84" y="16"/>
                    <a:pt x="85" y="16"/>
                  </a:cubicBezTo>
                  <a:cubicBezTo>
                    <a:pt x="86" y="16"/>
                    <a:pt x="87" y="12"/>
                    <a:pt x="88" y="10"/>
                  </a:cubicBezTo>
                  <a:cubicBezTo>
                    <a:pt x="90" y="6"/>
                    <a:pt x="93" y="0"/>
                    <a:pt x="99" y="0"/>
                  </a:cubicBezTo>
                  <a:cubicBezTo>
                    <a:pt x="105" y="0"/>
                    <a:pt x="108" y="6"/>
                    <a:pt x="110" y="10"/>
                  </a:cubicBezTo>
                  <a:cubicBezTo>
                    <a:pt x="110" y="12"/>
                    <a:pt x="112" y="16"/>
                    <a:pt x="113" y="16"/>
                  </a:cubicBezTo>
                  <a:lnTo>
                    <a:pt x="113" y="24"/>
                  </a:ln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9" name="Freeform 833">
              <a:extLst>
                <a:ext uri="{FF2B5EF4-FFF2-40B4-BE49-F238E27FC236}">
                  <a16:creationId xmlns:a16="http://schemas.microsoft.com/office/drawing/2014/main" id="{F4919F0B-28B4-4D54-B6D5-993CF7C9A4F5}"/>
                </a:ext>
              </a:extLst>
            </p:cNvPr>
            <p:cNvSpPr>
              <a:spLocks/>
            </p:cNvSpPr>
            <p:nvPr/>
          </p:nvSpPr>
          <p:spPr bwMode="auto">
            <a:xfrm>
              <a:off x="2178051" y="1462089"/>
              <a:ext cx="252413" cy="146050"/>
            </a:xfrm>
            <a:custGeom>
              <a:avLst/>
              <a:gdLst>
                <a:gd name="T0" fmla="*/ 173 w 173"/>
                <a:gd name="T1" fmla="*/ 0 h 100"/>
                <a:gd name="T2" fmla="*/ 173 w 173"/>
                <a:gd name="T3" fmla="*/ 89 h 100"/>
                <a:gd name="T4" fmla="*/ 162 w 173"/>
                <a:gd name="T5" fmla="*/ 100 h 100"/>
                <a:gd name="T6" fmla="*/ 11 w 173"/>
                <a:gd name="T7" fmla="*/ 100 h 100"/>
                <a:gd name="T8" fmla="*/ 0 w 173"/>
                <a:gd name="T9" fmla="*/ 89 h 100"/>
                <a:gd name="T10" fmla="*/ 0 w 173"/>
                <a:gd name="T11" fmla="*/ 0 h 100"/>
                <a:gd name="T12" fmla="*/ 173 w 173"/>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173" h="100">
                  <a:moveTo>
                    <a:pt x="173" y="0"/>
                  </a:moveTo>
                  <a:cubicBezTo>
                    <a:pt x="173" y="89"/>
                    <a:pt x="173" y="89"/>
                    <a:pt x="173" y="89"/>
                  </a:cubicBezTo>
                  <a:cubicBezTo>
                    <a:pt x="173" y="95"/>
                    <a:pt x="168" y="100"/>
                    <a:pt x="162" y="100"/>
                  </a:cubicBezTo>
                  <a:cubicBezTo>
                    <a:pt x="11" y="100"/>
                    <a:pt x="11" y="100"/>
                    <a:pt x="11" y="100"/>
                  </a:cubicBezTo>
                  <a:cubicBezTo>
                    <a:pt x="5" y="100"/>
                    <a:pt x="0" y="95"/>
                    <a:pt x="0" y="89"/>
                  </a:cubicBezTo>
                  <a:cubicBezTo>
                    <a:pt x="0" y="0"/>
                    <a:pt x="0" y="0"/>
                    <a:pt x="0" y="0"/>
                  </a:cubicBezTo>
                  <a:lnTo>
                    <a:pt x="173" y="0"/>
                  </a:ln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0" name="Freeform 834">
              <a:extLst>
                <a:ext uri="{FF2B5EF4-FFF2-40B4-BE49-F238E27FC236}">
                  <a16:creationId xmlns:a16="http://schemas.microsoft.com/office/drawing/2014/main" id="{0A8F2D59-0A26-44CE-A9DD-FA495FA37A6B}"/>
                </a:ext>
              </a:extLst>
            </p:cNvPr>
            <p:cNvSpPr>
              <a:spLocks/>
            </p:cNvSpPr>
            <p:nvPr/>
          </p:nvSpPr>
          <p:spPr bwMode="auto">
            <a:xfrm>
              <a:off x="2159001" y="1462089"/>
              <a:ext cx="288925" cy="26988"/>
            </a:xfrm>
            <a:custGeom>
              <a:avLst/>
              <a:gdLst>
                <a:gd name="T0" fmla="*/ 189 w 198"/>
                <a:gd name="T1" fmla="*/ 18 h 18"/>
                <a:gd name="T2" fmla="*/ 9 w 198"/>
                <a:gd name="T3" fmla="*/ 18 h 18"/>
                <a:gd name="T4" fmla="*/ 0 w 198"/>
                <a:gd name="T5" fmla="*/ 9 h 18"/>
                <a:gd name="T6" fmla="*/ 9 w 198"/>
                <a:gd name="T7" fmla="*/ 0 h 18"/>
                <a:gd name="T8" fmla="*/ 189 w 198"/>
                <a:gd name="T9" fmla="*/ 0 h 18"/>
                <a:gd name="T10" fmla="*/ 198 w 198"/>
                <a:gd name="T11" fmla="*/ 9 h 18"/>
                <a:gd name="T12" fmla="*/ 189 w 198"/>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8" h="18">
                  <a:moveTo>
                    <a:pt x="189" y="18"/>
                  </a:moveTo>
                  <a:cubicBezTo>
                    <a:pt x="9" y="18"/>
                    <a:pt x="9" y="18"/>
                    <a:pt x="9" y="18"/>
                  </a:cubicBezTo>
                  <a:cubicBezTo>
                    <a:pt x="4" y="18"/>
                    <a:pt x="0" y="14"/>
                    <a:pt x="0" y="9"/>
                  </a:cubicBezTo>
                  <a:cubicBezTo>
                    <a:pt x="0" y="4"/>
                    <a:pt x="4" y="0"/>
                    <a:pt x="9" y="0"/>
                  </a:cubicBezTo>
                  <a:cubicBezTo>
                    <a:pt x="189" y="0"/>
                    <a:pt x="189" y="0"/>
                    <a:pt x="189" y="0"/>
                  </a:cubicBezTo>
                  <a:cubicBezTo>
                    <a:pt x="194" y="0"/>
                    <a:pt x="198" y="4"/>
                    <a:pt x="198" y="9"/>
                  </a:cubicBezTo>
                  <a:cubicBezTo>
                    <a:pt x="198" y="14"/>
                    <a:pt x="194" y="18"/>
                    <a:pt x="189" y="18"/>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1" name="Freeform 835">
              <a:extLst>
                <a:ext uri="{FF2B5EF4-FFF2-40B4-BE49-F238E27FC236}">
                  <a16:creationId xmlns:a16="http://schemas.microsoft.com/office/drawing/2014/main" id="{2E6716B5-CB51-4C4A-949B-C250394B7263}"/>
                </a:ext>
              </a:extLst>
            </p:cNvPr>
            <p:cNvSpPr>
              <a:spLocks/>
            </p:cNvSpPr>
            <p:nvPr/>
          </p:nvSpPr>
          <p:spPr bwMode="auto">
            <a:xfrm>
              <a:off x="2159001" y="1504951"/>
              <a:ext cx="288925" cy="26988"/>
            </a:xfrm>
            <a:custGeom>
              <a:avLst/>
              <a:gdLst>
                <a:gd name="T0" fmla="*/ 189 w 198"/>
                <a:gd name="T1" fmla="*/ 18 h 18"/>
                <a:gd name="T2" fmla="*/ 9 w 198"/>
                <a:gd name="T3" fmla="*/ 18 h 18"/>
                <a:gd name="T4" fmla="*/ 0 w 198"/>
                <a:gd name="T5" fmla="*/ 9 h 18"/>
                <a:gd name="T6" fmla="*/ 9 w 198"/>
                <a:gd name="T7" fmla="*/ 0 h 18"/>
                <a:gd name="T8" fmla="*/ 189 w 198"/>
                <a:gd name="T9" fmla="*/ 0 h 18"/>
                <a:gd name="T10" fmla="*/ 198 w 198"/>
                <a:gd name="T11" fmla="*/ 9 h 18"/>
                <a:gd name="T12" fmla="*/ 189 w 198"/>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8" h="18">
                  <a:moveTo>
                    <a:pt x="189" y="18"/>
                  </a:moveTo>
                  <a:cubicBezTo>
                    <a:pt x="9" y="18"/>
                    <a:pt x="9" y="18"/>
                    <a:pt x="9" y="18"/>
                  </a:cubicBezTo>
                  <a:cubicBezTo>
                    <a:pt x="4" y="18"/>
                    <a:pt x="0" y="14"/>
                    <a:pt x="0" y="9"/>
                  </a:cubicBezTo>
                  <a:cubicBezTo>
                    <a:pt x="0" y="4"/>
                    <a:pt x="4" y="0"/>
                    <a:pt x="9" y="0"/>
                  </a:cubicBezTo>
                  <a:cubicBezTo>
                    <a:pt x="189" y="0"/>
                    <a:pt x="189" y="0"/>
                    <a:pt x="189" y="0"/>
                  </a:cubicBezTo>
                  <a:cubicBezTo>
                    <a:pt x="194" y="0"/>
                    <a:pt x="198" y="4"/>
                    <a:pt x="198" y="9"/>
                  </a:cubicBezTo>
                  <a:cubicBezTo>
                    <a:pt x="198" y="14"/>
                    <a:pt x="194" y="18"/>
                    <a:pt x="189" y="18"/>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2" name="Freeform 836">
              <a:extLst>
                <a:ext uri="{FF2B5EF4-FFF2-40B4-BE49-F238E27FC236}">
                  <a16:creationId xmlns:a16="http://schemas.microsoft.com/office/drawing/2014/main" id="{17B926DF-1E78-435D-B72D-31448D76DC34}"/>
                </a:ext>
              </a:extLst>
            </p:cNvPr>
            <p:cNvSpPr>
              <a:spLocks/>
            </p:cNvSpPr>
            <p:nvPr/>
          </p:nvSpPr>
          <p:spPr bwMode="auto">
            <a:xfrm>
              <a:off x="2159001" y="1547814"/>
              <a:ext cx="288925" cy="25400"/>
            </a:xfrm>
            <a:custGeom>
              <a:avLst/>
              <a:gdLst>
                <a:gd name="T0" fmla="*/ 189 w 198"/>
                <a:gd name="T1" fmla="*/ 18 h 18"/>
                <a:gd name="T2" fmla="*/ 9 w 198"/>
                <a:gd name="T3" fmla="*/ 18 h 18"/>
                <a:gd name="T4" fmla="*/ 0 w 198"/>
                <a:gd name="T5" fmla="*/ 9 h 18"/>
                <a:gd name="T6" fmla="*/ 9 w 198"/>
                <a:gd name="T7" fmla="*/ 0 h 18"/>
                <a:gd name="T8" fmla="*/ 189 w 198"/>
                <a:gd name="T9" fmla="*/ 0 h 18"/>
                <a:gd name="T10" fmla="*/ 198 w 198"/>
                <a:gd name="T11" fmla="*/ 9 h 18"/>
                <a:gd name="T12" fmla="*/ 189 w 198"/>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8" h="18">
                  <a:moveTo>
                    <a:pt x="189" y="18"/>
                  </a:moveTo>
                  <a:cubicBezTo>
                    <a:pt x="9" y="18"/>
                    <a:pt x="9" y="18"/>
                    <a:pt x="9" y="18"/>
                  </a:cubicBezTo>
                  <a:cubicBezTo>
                    <a:pt x="4" y="18"/>
                    <a:pt x="0" y="14"/>
                    <a:pt x="0" y="9"/>
                  </a:cubicBezTo>
                  <a:cubicBezTo>
                    <a:pt x="0" y="4"/>
                    <a:pt x="4" y="0"/>
                    <a:pt x="9" y="0"/>
                  </a:cubicBezTo>
                  <a:cubicBezTo>
                    <a:pt x="189" y="0"/>
                    <a:pt x="189" y="0"/>
                    <a:pt x="189" y="0"/>
                  </a:cubicBezTo>
                  <a:cubicBezTo>
                    <a:pt x="194" y="0"/>
                    <a:pt x="198" y="4"/>
                    <a:pt x="198" y="9"/>
                  </a:cubicBezTo>
                  <a:cubicBezTo>
                    <a:pt x="198" y="14"/>
                    <a:pt x="194" y="18"/>
                    <a:pt x="189" y="18"/>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98935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childTnLst>
                          </p:cTn>
                        </p:par>
                        <p:par>
                          <p:cTn id="16" fill="hold">
                            <p:stCondLst>
                              <p:cond delay="3000"/>
                            </p:stCondLst>
                            <p:childTnLst>
                              <p:par>
                                <p:cTn id="17" presetID="2" presetClass="entr" presetSubtype="9" fill="hold" nodeType="afterEffect">
                                  <p:stCondLst>
                                    <p:cond delay="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3500"/>
                            </p:stCondLst>
                            <p:childTnLst>
                              <p:par>
                                <p:cTn id="22" presetID="31" presetClass="entr" presetSubtype="0" fill="hold" nodeType="afterEffect">
                                  <p:stCondLst>
                                    <p:cond delay="0"/>
                                  </p:stCondLst>
                                  <p:childTnLst>
                                    <p:set>
                                      <p:cBhvr>
                                        <p:cTn id="23" dur="1" fill="hold">
                                          <p:stCondLst>
                                            <p:cond delay="0"/>
                                          </p:stCondLst>
                                        </p:cTn>
                                        <p:tgtEl>
                                          <p:spTgt spid="27">
                                            <p:txEl>
                                              <p:pRg st="1" end="1"/>
                                            </p:txEl>
                                          </p:spTgt>
                                        </p:tgtEl>
                                        <p:attrNameLst>
                                          <p:attrName>style.visibility</p:attrName>
                                        </p:attrNameLst>
                                      </p:cBhvr>
                                      <p:to>
                                        <p:strVal val="visible"/>
                                      </p:to>
                                    </p:set>
                                    <p:anim calcmode="lin" valueType="num">
                                      <p:cBhvr>
                                        <p:cTn id="24" dur="1000" fill="hold"/>
                                        <p:tgtEl>
                                          <p:spTgt spid="27">
                                            <p:txEl>
                                              <p:pRg st="1" end="1"/>
                                            </p:txEl>
                                          </p:spTgt>
                                        </p:tgtEl>
                                        <p:attrNameLst>
                                          <p:attrName>ppt_w</p:attrName>
                                        </p:attrNameLst>
                                      </p:cBhvr>
                                      <p:tavLst>
                                        <p:tav tm="0">
                                          <p:val>
                                            <p:fltVal val="0"/>
                                          </p:val>
                                        </p:tav>
                                        <p:tav tm="100000">
                                          <p:val>
                                            <p:strVal val="#ppt_w"/>
                                          </p:val>
                                        </p:tav>
                                      </p:tavLst>
                                    </p:anim>
                                    <p:anim calcmode="lin" valueType="num">
                                      <p:cBhvr>
                                        <p:cTn id="25" dur="1000" fill="hold"/>
                                        <p:tgtEl>
                                          <p:spTgt spid="27">
                                            <p:txEl>
                                              <p:pRg st="1" end="1"/>
                                            </p:txEl>
                                          </p:spTgt>
                                        </p:tgtEl>
                                        <p:attrNameLst>
                                          <p:attrName>ppt_h</p:attrName>
                                        </p:attrNameLst>
                                      </p:cBhvr>
                                      <p:tavLst>
                                        <p:tav tm="0">
                                          <p:val>
                                            <p:fltVal val="0"/>
                                          </p:val>
                                        </p:tav>
                                        <p:tav tm="100000">
                                          <p:val>
                                            <p:strVal val="#ppt_h"/>
                                          </p:val>
                                        </p:tav>
                                      </p:tavLst>
                                    </p:anim>
                                    <p:anim calcmode="lin" valueType="num">
                                      <p:cBhvr>
                                        <p:cTn id="26" dur="1000" fill="hold"/>
                                        <p:tgtEl>
                                          <p:spTgt spid="27">
                                            <p:txEl>
                                              <p:pRg st="1" end="1"/>
                                            </p:txEl>
                                          </p:spTgt>
                                        </p:tgtEl>
                                        <p:attrNameLst>
                                          <p:attrName>style.rotation</p:attrName>
                                        </p:attrNameLst>
                                      </p:cBhvr>
                                      <p:tavLst>
                                        <p:tav tm="0">
                                          <p:val>
                                            <p:fltVal val="90"/>
                                          </p:val>
                                        </p:tav>
                                        <p:tav tm="100000">
                                          <p:val>
                                            <p:fltVal val="0"/>
                                          </p:val>
                                        </p:tav>
                                      </p:tavLst>
                                    </p:anim>
                                    <p:animEffect transition="in" filter="fade">
                                      <p:cBhvr>
                                        <p:cTn id="27" dur="1000"/>
                                        <p:tgtEl>
                                          <p:spTgt spid="27">
                                            <p:txEl>
                                              <p:pRg st="1" end="1"/>
                                            </p:txEl>
                                          </p:spTgt>
                                        </p:tgtEl>
                                      </p:cBhvr>
                                    </p:animEffect>
                                  </p:childTnLst>
                                </p:cTn>
                              </p:par>
                              <p:par>
                                <p:cTn id="28" presetID="31" presetClass="entr" presetSubtype="0" fill="hold" nodeType="withEffect">
                                  <p:stCondLst>
                                    <p:cond delay="0"/>
                                  </p:stCondLst>
                                  <p:childTnLst>
                                    <p:set>
                                      <p:cBhvr>
                                        <p:cTn id="29" dur="1" fill="hold">
                                          <p:stCondLst>
                                            <p:cond delay="0"/>
                                          </p:stCondLst>
                                        </p:cTn>
                                        <p:tgtEl>
                                          <p:spTgt spid="27">
                                            <p:txEl>
                                              <p:pRg st="2" end="2"/>
                                            </p:txEl>
                                          </p:spTgt>
                                        </p:tgtEl>
                                        <p:attrNameLst>
                                          <p:attrName>style.visibility</p:attrName>
                                        </p:attrNameLst>
                                      </p:cBhvr>
                                      <p:to>
                                        <p:strVal val="visible"/>
                                      </p:to>
                                    </p:set>
                                    <p:anim calcmode="lin" valueType="num">
                                      <p:cBhvr>
                                        <p:cTn id="30" dur="1000" fill="hold"/>
                                        <p:tgtEl>
                                          <p:spTgt spid="27">
                                            <p:txEl>
                                              <p:pRg st="2" end="2"/>
                                            </p:txEl>
                                          </p:spTgt>
                                        </p:tgtEl>
                                        <p:attrNameLst>
                                          <p:attrName>ppt_w</p:attrName>
                                        </p:attrNameLst>
                                      </p:cBhvr>
                                      <p:tavLst>
                                        <p:tav tm="0">
                                          <p:val>
                                            <p:fltVal val="0"/>
                                          </p:val>
                                        </p:tav>
                                        <p:tav tm="100000">
                                          <p:val>
                                            <p:strVal val="#ppt_w"/>
                                          </p:val>
                                        </p:tav>
                                      </p:tavLst>
                                    </p:anim>
                                    <p:anim calcmode="lin" valueType="num">
                                      <p:cBhvr>
                                        <p:cTn id="31" dur="1000" fill="hold"/>
                                        <p:tgtEl>
                                          <p:spTgt spid="27">
                                            <p:txEl>
                                              <p:pRg st="2" end="2"/>
                                            </p:txEl>
                                          </p:spTgt>
                                        </p:tgtEl>
                                        <p:attrNameLst>
                                          <p:attrName>ppt_h</p:attrName>
                                        </p:attrNameLst>
                                      </p:cBhvr>
                                      <p:tavLst>
                                        <p:tav tm="0">
                                          <p:val>
                                            <p:fltVal val="0"/>
                                          </p:val>
                                        </p:tav>
                                        <p:tav tm="100000">
                                          <p:val>
                                            <p:strVal val="#ppt_h"/>
                                          </p:val>
                                        </p:tav>
                                      </p:tavLst>
                                    </p:anim>
                                    <p:anim calcmode="lin" valueType="num">
                                      <p:cBhvr>
                                        <p:cTn id="32" dur="1000" fill="hold"/>
                                        <p:tgtEl>
                                          <p:spTgt spid="27">
                                            <p:txEl>
                                              <p:pRg st="2" end="2"/>
                                            </p:txEl>
                                          </p:spTgt>
                                        </p:tgtEl>
                                        <p:attrNameLst>
                                          <p:attrName>style.rotation</p:attrName>
                                        </p:attrNameLst>
                                      </p:cBhvr>
                                      <p:tavLst>
                                        <p:tav tm="0">
                                          <p:val>
                                            <p:fltVal val="90"/>
                                          </p:val>
                                        </p:tav>
                                        <p:tav tm="100000">
                                          <p:val>
                                            <p:fltVal val="0"/>
                                          </p:val>
                                        </p:tav>
                                      </p:tavLst>
                                    </p:anim>
                                    <p:animEffect transition="in" filter="fade">
                                      <p:cBhvr>
                                        <p:cTn id="33" dur="1000"/>
                                        <p:tgtEl>
                                          <p:spTgt spid="2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27">
                                            <p:txEl>
                                              <p:pRg st="3" end="3"/>
                                            </p:txEl>
                                          </p:spTgt>
                                        </p:tgtEl>
                                        <p:attrNameLst>
                                          <p:attrName>style.visibility</p:attrName>
                                        </p:attrNameLst>
                                      </p:cBhvr>
                                      <p:to>
                                        <p:strVal val="visible"/>
                                      </p:to>
                                    </p:set>
                                    <p:anim calcmode="lin" valueType="num">
                                      <p:cBhvr>
                                        <p:cTn id="38" dur="1000" fill="hold"/>
                                        <p:tgtEl>
                                          <p:spTgt spid="27">
                                            <p:txEl>
                                              <p:pRg st="3" end="3"/>
                                            </p:txEl>
                                          </p:spTgt>
                                        </p:tgtEl>
                                        <p:attrNameLst>
                                          <p:attrName>ppt_w</p:attrName>
                                        </p:attrNameLst>
                                      </p:cBhvr>
                                      <p:tavLst>
                                        <p:tav tm="0">
                                          <p:val>
                                            <p:fltVal val="0"/>
                                          </p:val>
                                        </p:tav>
                                        <p:tav tm="100000">
                                          <p:val>
                                            <p:strVal val="#ppt_w"/>
                                          </p:val>
                                        </p:tav>
                                      </p:tavLst>
                                    </p:anim>
                                    <p:anim calcmode="lin" valueType="num">
                                      <p:cBhvr>
                                        <p:cTn id="39" dur="1000" fill="hold"/>
                                        <p:tgtEl>
                                          <p:spTgt spid="27">
                                            <p:txEl>
                                              <p:pRg st="3" end="3"/>
                                            </p:txEl>
                                          </p:spTgt>
                                        </p:tgtEl>
                                        <p:attrNameLst>
                                          <p:attrName>ppt_h</p:attrName>
                                        </p:attrNameLst>
                                      </p:cBhvr>
                                      <p:tavLst>
                                        <p:tav tm="0">
                                          <p:val>
                                            <p:fltVal val="0"/>
                                          </p:val>
                                        </p:tav>
                                        <p:tav tm="100000">
                                          <p:val>
                                            <p:strVal val="#ppt_h"/>
                                          </p:val>
                                        </p:tav>
                                      </p:tavLst>
                                    </p:anim>
                                    <p:anim calcmode="lin" valueType="num">
                                      <p:cBhvr>
                                        <p:cTn id="40" dur="1000" fill="hold"/>
                                        <p:tgtEl>
                                          <p:spTgt spid="27">
                                            <p:txEl>
                                              <p:pRg st="3" end="3"/>
                                            </p:txEl>
                                          </p:spTgt>
                                        </p:tgtEl>
                                        <p:attrNameLst>
                                          <p:attrName>style.rotation</p:attrName>
                                        </p:attrNameLst>
                                      </p:cBhvr>
                                      <p:tavLst>
                                        <p:tav tm="0">
                                          <p:val>
                                            <p:fltVal val="90"/>
                                          </p:val>
                                        </p:tav>
                                        <p:tav tm="100000">
                                          <p:val>
                                            <p:fltVal val="0"/>
                                          </p:val>
                                        </p:tav>
                                      </p:tavLst>
                                    </p:anim>
                                    <p:animEffect transition="in" filter="fade">
                                      <p:cBhvr>
                                        <p:cTn id="41" dur="1000"/>
                                        <p:tgtEl>
                                          <p:spTgt spid="27">
                                            <p:txEl>
                                              <p:pRg st="3" end="3"/>
                                            </p:txEl>
                                          </p:spTgt>
                                        </p:tgtEl>
                                      </p:cBhvr>
                                    </p:animEffect>
                                  </p:childTnLst>
                                </p:cTn>
                              </p:par>
                              <p:par>
                                <p:cTn id="42" presetID="31" presetClass="entr" presetSubtype="0" fill="hold" nodeType="withEffect">
                                  <p:stCondLst>
                                    <p:cond delay="0"/>
                                  </p:stCondLst>
                                  <p:childTnLst>
                                    <p:set>
                                      <p:cBhvr>
                                        <p:cTn id="43" dur="1" fill="hold">
                                          <p:stCondLst>
                                            <p:cond delay="0"/>
                                          </p:stCondLst>
                                        </p:cTn>
                                        <p:tgtEl>
                                          <p:spTgt spid="27">
                                            <p:txEl>
                                              <p:pRg st="4" end="4"/>
                                            </p:txEl>
                                          </p:spTgt>
                                        </p:tgtEl>
                                        <p:attrNameLst>
                                          <p:attrName>style.visibility</p:attrName>
                                        </p:attrNameLst>
                                      </p:cBhvr>
                                      <p:to>
                                        <p:strVal val="visible"/>
                                      </p:to>
                                    </p:set>
                                    <p:anim calcmode="lin" valueType="num">
                                      <p:cBhvr>
                                        <p:cTn id="44" dur="1000" fill="hold"/>
                                        <p:tgtEl>
                                          <p:spTgt spid="27">
                                            <p:txEl>
                                              <p:pRg st="4" end="4"/>
                                            </p:txEl>
                                          </p:spTgt>
                                        </p:tgtEl>
                                        <p:attrNameLst>
                                          <p:attrName>ppt_w</p:attrName>
                                        </p:attrNameLst>
                                      </p:cBhvr>
                                      <p:tavLst>
                                        <p:tav tm="0">
                                          <p:val>
                                            <p:fltVal val="0"/>
                                          </p:val>
                                        </p:tav>
                                        <p:tav tm="100000">
                                          <p:val>
                                            <p:strVal val="#ppt_w"/>
                                          </p:val>
                                        </p:tav>
                                      </p:tavLst>
                                    </p:anim>
                                    <p:anim calcmode="lin" valueType="num">
                                      <p:cBhvr>
                                        <p:cTn id="45" dur="1000" fill="hold"/>
                                        <p:tgtEl>
                                          <p:spTgt spid="27">
                                            <p:txEl>
                                              <p:pRg st="4" end="4"/>
                                            </p:txEl>
                                          </p:spTgt>
                                        </p:tgtEl>
                                        <p:attrNameLst>
                                          <p:attrName>ppt_h</p:attrName>
                                        </p:attrNameLst>
                                      </p:cBhvr>
                                      <p:tavLst>
                                        <p:tav tm="0">
                                          <p:val>
                                            <p:fltVal val="0"/>
                                          </p:val>
                                        </p:tav>
                                        <p:tav tm="100000">
                                          <p:val>
                                            <p:strVal val="#ppt_h"/>
                                          </p:val>
                                        </p:tav>
                                      </p:tavLst>
                                    </p:anim>
                                    <p:anim calcmode="lin" valueType="num">
                                      <p:cBhvr>
                                        <p:cTn id="46" dur="1000" fill="hold"/>
                                        <p:tgtEl>
                                          <p:spTgt spid="27">
                                            <p:txEl>
                                              <p:pRg st="4" end="4"/>
                                            </p:txEl>
                                          </p:spTgt>
                                        </p:tgtEl>
                                        <p:attrNameLst>
                                          <p:attrName>style.rotation</p:attrName>
                                        </p:attrNameLst>
                                      </p:cBhvr>
                                      <p:tavLst>
                                        <p:tav tm="0">
                                          <p:val>
                                            <p:fltVal val="90"/>
                                          </p:val>
                                        </p:tav>
                                        <p:tav tm="100000">
                                          <p:val>
                                            <p:fltVal val="0"/>
                                          </p:val>
                                        </p:tav>
                                      </p:tavLst>
                                    </p:anim>
                                    <p:animEffect transition="in" filter="fade">
                                      <p:cBhvr>
                                        <p:cTn id="47" dur="1000"/>
                                        <p:tgtEl>
                                          <p:spTgt spid="27">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nodeType="clickEffect">
                                  <p:stCondLst>
                                    <p:cond delay="0"/>
                                  </p:stCondLst>
                                  <p:childTnLst>
                                    <p:set>
                                      <p:cBhvr>
                                        <p:cTn id="51" dur="1" fill="hold">
                                          <p:stCondLst>
                                            <p:cond delay="0"/>
                                          </p:stCondLst>
                                        </p:cTn>
                                        <p:tgtEl>
                                          <p:spTgt spid="27">
                                            <p:txEl>
                                              <p:pRg st="5" end="5"/>
                                            </p:txEl>
                                          </p:spTgt>
                                        </p:tgtEl>
                                        <p:attrNameLst>
                                          <p:attrName>style.visibility</p:attrName>
                                        </p:attrNameLst>
                                      </p:cBhvr>
                                      <p:to>
                                        <p:strVal val="visible"/>
                                      </p:to>
                                    </p:set>
                                    <p:anim calcmode="lin" valueType="num">
                                      <p:cBhvr>
                                        <p:cTn id="52" dur="1000" fill="hold"/>
                                        <p:tgtEl>
                                          <p:spTgt spid="27">
                                            <p:txEl>
                                              <p:pRg st="5" end="5"/>
                                            </p:txEl>
                                          </p:spTgt>
                                        </p:tgtEl>
                                        <p:attrNameLst>
                                          <p:attrName>ppt_w</p:attrName>
                                        </p:attrNameLst>
                                      </p:cBhvr>
                                      <p:tavLst>
                                        <p:tav tm="0">
                                          <p:val>
                                            <p:fltVal val="0"/>
                                          </p:val>
                                        </p:tav>
                                        <p:tav tm="100000">
                                          <p:val>
                                            <p:strVal val="#ppt_w"/>
                                          </p:val>
                                        </p:tav>
                                      </p:tavLst>
                                    </p:anim>
                                    <p:anim calcmode="lin" valueType="num">
                                      <p:cBhvr>
                                        <p:cTn id="53" dur="1000" fill="hold"/>
                                        <p:tgtEl>
                                          <p:spTgt spid="27">
                                            <p:txEl>
                                              <p:pRg st="5" end="5"/>
                                            </p:txEl>
                                          </p:spTgt>
                                        </p:tgtEl>
                                        <p:attrNameLst>
                                          <p:attrName>ppt_h</p:attrName>
                                        </p:attrNameLst>
                                      </p:cBhvr>
                                      <p:tavLst>
                                        <p:tav tm="0">
                                          <p:val>
                                            <p:fltVal val="0"/>
                                          </p:val>
                                        </p:tav>
                                        <p:tav tm="100000">
                                          <p:val>
                                            <p:strVal val="#ppt_h"/>
                                          </p:val>
                                        </p:tav>
                                      </p:tavLst>
                                    </p:anim>
                                    <p:anim calcmode="lin" valueType="num">
                                      <p:cBhvr>
                                        <p:cTn id="54" dur="1000" fill="hold"/>
                                        <p:tgtEl>
                                          <p:spTgt spid="27">
                                            <p:txEl>
                                              <p:pRg st="5" end="5"/>
                                            </p:txEl>
                                          </p:spTgt>
                                        </p:tgtEl>
                                        <p:attrNameLst>
                                          <p:attrName>style.rotation</p:attrName>
                                        </p:attrNameLst>
                                      </p:cBhvr>
                                      <p:tavLst>
                                        <p:tav tm="0">
                                          <p:val>
                                            <p:fltVal val="90"/>
                                          </p:val>
                                        </p:tav>
                                        <p:tav tm="100000">
                                          <p:val>
                                            <p:fltVal val="0"/>
                                          </p:val>
                                        </p:tav>
                                      </p:tavLst>
                                    </p:anim>
                                    <p:animEffect transition="in" filter="fade">
                                      <p:cBhvr>
                                        <p:cTn id="55" dur="1000"/>
                                        <p:tgtEl>
                                          <p:spTgt spid="27">
                                            <p:txEl>
                                              <p:pRg st="5" end="5"/>
                                            </p:txEl>
                                          </p:spTgt>
                                        </p:tgtEl>
                                      </p:cBhvr>
                                    </p:animEffect>
                                  </p:childTnLst>
                                </p:cTn>
                              </p:par>
                              <p:par>
                                <p:cTn id="56" presetID="31" presetClass="entr" presetSubtype="0" fill="hold" nodeType="withEffect">
                                  <p:stCondLst>
                                    <p:cond delay="0"/>
                                  </p:stCondLst>
                                  <p:childTnLst>
                                    <p:set>
                                      <p:cBhvr>
                                        <p:cTn id="57" dur="1" fill="hold">
                                          <p:stCondLst>
                                            <p:cond delay="0"/>
                                          </p:stCondLst>
                                        </p:cTn>
                                        <p:tgtEl>
                                          <p:spTgt spid="27">
                                            <p:txEl>
                                              <p:pRg st="6" end="6"/>
                                            </p:txEl>
                                          </p:spTgt>
                                        </p:tgtEl>
                                        <p:attrNameLst>
                                          <p:attrName>style.visibility</p:attrName>
                                        </p:attrNameLst>
                                      </p:cBhvr>
                                      <p:to>
                                        <p:strVal val="visible"/>
                                      </p:to>
                                    </p:set>
                                    <p:anim calcmode="lin" valueType="num">
                                      <p:cBhvr>
                                        <p:cTn id="58" dur="1000" fill="hold"/>
                                        <p:tgtEl>
                                          <p:spTgt spid="27">
                                            <p:txEl>
                                              <p:pRg st="6" end="6"/>
                                            </p:txEl>
                                          </p:spTgt>
                                        </p:tgtEl>
                                        <p:attrNameLst>
                                          <p:attrName>ppt_w</p:attrName>
                                        </p:attrNameLst>
                                      </p:cBhvr>
                                      <p:tavLst>
                                        <p:tav tm="0">
                                          <p:val>
                                            <p:fltVal val="0"/>
                                          </p:val>
                                        </p:tav>
                                        <p:tav tm="100000">
                                          <p:val>
                                            <p:strVal val="#ppt_w"/>
                                          </p:val>
                                        </p:tav>
                                      </p:tavLst>
                                    </p:anim>
                                    <p:anim calcmode="lin" valueType="num">
                                      <p:cBhvr>
                                        <p:cTn id="59" dur="1000" fill="hold"/>
                                        <p:tgtEl>
                                          <p:spTgt spid="27">
                                            <p:txEl>
                                              <p:pRg st="6" end="6"/>
                                            </p:txEl>
                                          </p:spTgt>
                                        </p:tgtEl>
                                        <p:attrNameLst>
                                          <p:attrName>ppt_h</p:attrName>
                                        </p:attrNameLst>
                                      </p:cBhvr>
                                      <p:tavLst>
                                        <p:tav tm="0">
                                          <p:val>
                                            <p:fltVal val="0"/>
                                          </p:val>
                                        </p:tav>
                                        <p:tav tm="100000">
                                          <p:val>
                                            <p:strVal val="#ppt_h"/>
                                          </p:val>
                                        </p:tav>
                                      </p:tavLst>
                                    </p:anim>
                                    <p:anim calcmode="lin" valueType="num">
                                      <p:cBhvr>
                                        <p:cTn id="60" dur="1000" fill="hold"/>
                                        <p:tgtEl>
                                          <p:spTgt spid="27">
                                            <p:txEl>
                                              <p:pRg st="6" end="6"/>
                                            </p:txEl>
                                          </p:spTgt>
                                        </p:tgtEl>
                                        <p:attrNameLst>
                                          <p:attrName>style.rotation</p:attrName>
                                        </p:attrNameLst>
                                      </p:cBhvr>
                                      <p:tavLst>
                                        <p:tav tm="0">
                                          <p:val>
                                            <p:fltVal val="90"/>
                                          </p:val>
                                        </p:tav>
                                        <p:tav tm="100000">
                                          <p:val>
                                            <p:fltVal val="0"/>
                                          </p:val>
                                        </p:tav>
                                      </p:tavLst>
                                    </p:anim>
                                    <p:animEffect transition="in" filter="fade">
                                      <p:cBhvr>
                                        <p:cTn id="61" dur="1000"/>
                                        <p:tgtEl>
                                          <p:spTgt spid="27">
                                            <p:txEl>
                                              <p:pRg st="6" end="6"/>
                                            </p:txEl>
                                          </p:spTgt>
                                        </p:tgtEl>
                                      </p:cBhvr>
                                    </p:animEffect>
                                  </p:childTnLst>
                                </p:cTn>
                              </p:par>
                            </p:childTnLst>
                          </p:cTn>
                        </p:par>
                        <p:par>
                          <p:cTn id="62" fill="hold">
                            <p:stCondLst>
                              <p:cond delay="1000"/>
                            </p:stCondLst>
                            <p:childTnLst>
                              <p:par>
                                <p:cTn id="63" presetID="22" presetClass="entr" presetSubtype="4" fill="hold"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down)">
                                      <p:cBhvr>
                                        <p:cTn id="6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4409" y="1691211"/>
            <a:ext cx="12187591" cy="44819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Swing</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容器</a:t>
              </a: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27" name="内容占位符 2">
            <a:extLst>
              <a:ext uri="{FF2B5EF4-FFF2-40B4-BE49-F238E27FC236}">
                <a16:creationId xmlns:a16="http://schemas.microsoft.com/office/drawing/2014/main" id="{C1018172-7DEE-47C1-AD00-2A50DE359677}"/>
              </a:ext>
            </a:extLst>
          </p:cNvPr>
          <p:cNvSpPr txBox="1">
            <a:spLocks/>
          </p:cNvSpPr>
          <p:nvPr/>
        </p:nvSpPr>
        <p:spPr>
          <a:xfrm>
            <a:off x="586198" y="1974067"/>
            <a:ext cx="6094589" cy="3352024"/>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pPr indent="0"/>
            <a:r>
              <a:rPr lang="zh-CN" altLang="en-US" sz="2400" b="1" dirty="0">
                <a:latin typeface="仿宋" panose="02010609060101010101" pitchFamily="49" charset="-122"/>
                <a:ea typeface="仿宋" panose="02010609060101010101" pitchFamily="49" charset="-122"/>
              </a:rPr>
              <a:t>普通容器：</a:t>
            </a:r>
          </a:p>
          <a:p>
            <a:r>
              <a:rPr lang="en-US" altLang="zh-CN" sz="2400" b="1" dirty="0" err="1">
                <a:latin typeface="仿宋" panose="02010609060101010101" pitchFamily="49" charset="-122"/>
                <a:ea typeface="仿宋" panose="02010609060101010101" pitchFamily="49" charset="-122"/>
              </a:rPr>
              <a:t>JTabbedPane</a:t>
            </a:r>
            <a:r>
              <a:rPr lang="zh-CN" altLang="en-US" sz="2400" b="1" dirty="0">
                <a:latin typeface="仿宋" panose="02010609060101010101" pitchFamily="49" charset="-122"/>
                <a:ea typeface="仿宋" panose="02010609060101010101" pitchFamily="49" charset="-122"/>
              </a:rPr>
              <a:t>：</a:t>
            </a:r>
          </a:p>
          <a:p>
            <a:r>
              <a:rPr lang="zh-CN" altLang="en-US" sz="2400" b="1" dirty="0">
                <a:latin typeface="仿宋" panose="02010609060101010101" pitchFamily="49" charset="-122"/>
                <a:ea typeface="仿宋" panose="02010609060101010101" pitchFamily="49" charset="-122"/>
              </a:rPr>
              <a:t>	可以装载多个卡片（如</a:t>
            </a:r>
            <a:r>
              <a:rPr lang="en-US" altLang="zh-CN" sz="2400" b="1" dirty="0" err="1">
                <a:latin typeface="仿宋" panose="02010609060101010101" pitchFamily="49" charset="-122"/>
                <a:ea typeface="仿宋" panose="02010609060101010101" pitchFamily="49" charset="-122"/>
              </a:rPr>
              <a:t>JPanel</a:t>
            </a:r>
            <a:r>
              <a:rPr lang="zh-CN" altLang="en-US" sz="2400" b="1" dirty="0">
                <a:latin typeface="仿宋" panose="02010609060101010101" pitchFamily="49" charset="-122"/>
                <a:ea typeface="仿宋" panose="02010609060101010101" pitchFamily="49" charset="-122"/>
              </a:rPr>
              <a:t>），通过单击实现卡片之间的切换；</a:t>
            </a:r>
          </a:p>
          <a:p>
            <a:r>
              <a:rPr lang="en-US" altLang="zh-CN" sz="2400" b="1" dirty="0" err="1">
                <a:latin typeface="仿宋" panose="02010609060101010101" pitchFamily="49" charset="-122"/>
                <a:ea typeface="仿宋" panose="02010609060101010101" pitchFamily="49" charset="-122"/>
              </a:rPr>
              <a:t>JOptionPane</a:t>
            </a:r>
            <a:r>
              <a:rPr lang="zh-CN" altLang="en-US" sz="2400" b="1" dirty="0">
                <a:latin typeface="仿宋" panose="02010609060101010101" pitchFamily="49" charset="-122"/>
                <a:ea typeface="仿宋" panose="02010609060101010101" pitchFamily="49" charset="-122"/>
              </a:rPr>
              <a:t>：</a:t>
            </a:r>
          </a:p>
          <a:p>
            <a:r>
              <a:rPr lang="zh-CN" altLang="en-US" sz="2400" b="1" dirty="0">
                <a:latin typeface="仿宋" panose="02010609060101010101" pitchFamily="49" charset="-122"/>
                <a:ea typeface="仿宋" panose="02010609060101010101" pitchFamily="49" charset="-122"/>
              </a:rPr>
              <a:t>	实现简单的对话框。</a:t>
            </a:r>
          </a:p>
        </p:txBody>
      </p:sp>
      <p:grpSp>
        <p:nvGrpSpPr>
          <p:cNvPr id="29" name="组合 28">
            <a:extLst>
              <a:ext uri="{FF2B5EF4-FFF2-40B4-BE49-F238E27FC236}">
                <a16:creationId xmlns:a16="http://schemas.microsoft.com/office/drawing/2014/main" id="{33D1F7EA-DAED-4B0B-9948-0C4D35464028}"/>
              </a:ext>
            </a:extLst>
          </p:cNvPr>
          <p:cNvGrpSpPr/>
          <p:nvPr/>
        </p:nvGrpSpPr>
        <p:grpSpPr>
          <a:xfrm>
            <a:off x="8093945" y="1934915"/>
            <a:ext cx="2698093" cy="3199659"/>
            <a:chOff x="1931988" y="739776"/>
            <a:chExt cx="742951" cy="881063"/>
          </a:xfrm>
        </p:grpSpPr>
        <p:sp>
          <p:nvSpPr>
            <p:cNvPr id="30" name="Freeform 39">
              <a:extLst>
                <a:ext uri="{FF2B5EF4-FFF2-40B4-BE49-F238E27FC236}">
                  <a16:creationId xmlns:a16="http://schemas.microsoft.com/office/drawing/2014/main" id="{3491BDF1-314F-448D-9C37-6F717F529D56}"/>
                </a:ext>
              </a:extLst>
            </p:cNvPr>
            <p:cNvSpPr>
              <a:spLocks/>
            </p:cNvSpPr>
            <p:nvPr/>
          </p:nvSpPr>
          <p:spPr bwMode="auto">
            <a:xfrm>
              <a:off x="2062163" y="862014"/>
              <a:ext cx="230188" cy="465138"/>
            </a:xfrm>
            <a:custGeom>
              <a:avLst/>
              <a:gdLst>
                <a:gd name="T0" fmla="*/ 86 w 158"/>
                <a:gd name="T1" fmla="*/ 319 h 319"/>
                <a:gd name="T2" fmla="*/ 41 w 158"/>
                <a:gd name="T3" fmla="*/ 278 h 319"/>
                <a:gd name="T4" fmla="*/ 41 w 158"/>
                <a:gd name="T5" fmla="*/ 271 h 319"/>
                <a:gd name="T6" fmla="*/ 35 w 158"/>
                <a:gd name="T7" fmla="*/ 269 h 319"/>
                <a:gd name="T8" fmla="*/ 12 w 158"/>
                <a:gd name="T9" fmla="*/ 241 h 319"/>
                <a:gd name="T10" fmla="*/ 19 w 158"/>
                <a:gd name="T11" fmla="*/ 223 h 319"/>
                <a:gd name="T12" fmla="*/ 25 w 158"/>
                <a:gd name="T13" fmla="*/ 215 h 319"/>
                <a:gd name="T14" fmla="*/ 16 w 158"/>
                <a:gd name="T15" fmla="*/ 211 h 319"/>
                <a:gd name="T16" fmla="*/ 0 w 158"/>
                <a:gd name="T17" fmla="*/ 187 h 319"/>
                <a:gd name="T18" fmla="*/ 16 w 158"/>
                <a:gd name="T19" fmla="*/ 162 h 319"/>
                <a:gd name="T20" fmla="*/ 25 w 158"/>
                <a:gd name="T21" fmla="*/ 157 h 319"/>
                <a:gd name="T22" fmla="*/ 18 w 158"/>
                <a:gd name="T23" fmla="*/ 150 h 319"/>
                <a:gd name="T24" fmla="*/ 8 w 158"/>
                <a:gd name="T25" fmla="*/ 128 h 319"/>
                <a:gd name="T26" fmla="*/ 34 w 158"/>
                <a:gd name="T27" fmla="*/ 97 h 319"/>
                <a:gd name="T28" fmla="*/ 45 w 158"/>
                <a:gd name="T29" fmla="*/ 95 h 319"/>
                <a:gd name="T30" fmla="*/ 39 w 158"/>
                <a:gd name="T31" fmla="*/ 85 h 319"/>
                <a:gd name="T32" fmla="*/ 35 w 158"/>
                <a:gd name="T33" fmla="*/ 71 h 319"/>
                <a:gd name="T34" fmla="*/ 62 w 158"/>
                <a:gd name="T35" fmla="*/ 42 h 319"/>
                <a:gd name="T36" fmla="*/ 69 w 158"/>
                <a:gd name="T37" fmla="*/ 42 h 319"/>
                <a:gd name="T38" fmla="*/ 70 w 158"/>
                <a:gd name="T39" fmla="*/ 36 h 319"/>
                <a:gd name="T40" fmla="*/ 113 w 158"/>
                <a:gd name="T41" fmla="*/ 0 h 319"/>
                <a:gd name="T42" fmla="*/ 158 w 158"/>
                <a:gd name="T43" fmla="*/ 42 h 319"/>
                <a:gd name="T44" fmla="*/ 158 w 158"/>
                <a:gd name="T45" fmla="*/ 277 h 319"/>
                <a:gd name="T46" fmla="*/ 113 w 158"/>
                <a:gd name="T47" fmla="*/ 319 h 319"/>
                <a:gd name="T48" fmla="*/ 86 w 158"/>
                <a:gd name="T49" fmla="*/ 319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8" h="319">
                  <a:moveTo>
                    <a:pt x="86" y="319"/>
                  </a:moveTo>
                  <a:cubicBezTo>
                    <a:pt x="61" y="319"/>
                    <a:pt x="42" y="301"/>
                    <a:pt x="41" y="278"/>
                  </a:cubicBezTo>
                  <a:cubicBezTo>
                    <a:pt x="41" y="271"/>
                    <a:pt x="41" y="271"/>
                    <a:pt x="41" y="271"/>
                  </a:cubicBezTo>
                  <a:cubicBezTo>
                    <a:pt x="35" y="269"/>
                    <a:pt x="35" y="269"/>
                    <a:pt x="35" y="269"/>
                  </a:cubicBezTo>
                  <a:cubicBezTo>
                    <a:pt x="22" y="266"/>
                    <a:pt x="12" y="254"/>
                    <a:pt x="12" y="241"/>
                  </a:cubicBezTo>
                  <a:cubicBezTo>
                    <a:pt x="12" y="234"/>
                    <a:pt x="14" y="228"/>
                    <a:pt x="19" y="223"/>
                  </a:cubicBezTo>
                  <a:cubicBezTo>
                    <a:pt x="25" y="215"/>
                    <a:pt x="25" y="215"/>
                    <a:pt x="25" y="215"/>
                  </a:cubicBezTo>
                  <a:cubicBezTo>
                    <a:pt x="16" y="211"/>
                    <a:pt x="16" y="211"/>
                    <a:pt x="16" y="211"/>
                  </a:cubicBezTo>
                  <a:cubicBezTo>
                    <a:pt x="6" y="206"/>
                    <a:pt x="0" y="197"/>
                    <a:pt x="0" y="187"/>
                  </a:cubicBezTo>
                  <a:cubicBezTo>
                    <a:pt x="0" y="177"/>
                    <a:pt x="6" y="167"/>
                    <a:pt x="16" y="162"/>
                  </a:cubicBezTo>
                  <a:cubicBezTo>
                    <a:pt x="25" y="157"/>
                    <a:pt x="25" y="157"/>
                    <a:pt x="25" y="157"/>
                  </a:cubicBezTo>
                  <a:cubicBezTo>
                    <a:pt x="18" y="150"/>
                    <a:pt x="18" y="150"/>
                    <a:pt x="18" y="150"/>
                  </a:cubicBezTo>
                  <a:cubicBezTo>
                    <a:pt x="12" y="144"/>
                    <a:pt x="8" y="136"/>
                    <a:pt x="8" y="128"/>
                  </a:cubicBezTo>
                  <a:cubicBezTo>
                    <a:pt x="8" y="113"/>
                    <a:pt x="19" y="101"/>
                    <a:pt x="34" y="97"/>
                  </a:cubicBezTo>
                  <a:cubicBezTo>
                    <a:pt x="45" y="95"/>
                    <a:pt x="45" y="95"/>
                    <a:pt x="45" y="95"/>
                  </a:cubicBezTo>
                  <a:cubicBezTo>
                    <a:pt x="39" y="85"/>
                    <a:pt x="39" y="85"/>
                    <a:pt x="39" y="85"/>
                  </a:cubicBezTo>
                  <a:cubicBezTo>
                    <a:pt x="36" y="81"/>
                    <a:pt x="35" y="76"/>
                    <a:pt x="35" y="71"/>
                  </a:cubicBezTo>
                  <a:cubicBezTo>
                    <a:pt x="35" y="56"/>
                    <a:pt x="47" y="44"/>
                    <a:pt x="62" y="42"/>
                  </a:cubicBezTo>
                  <a:cubicBezTo>
                    <a:pt x="69" y="42"/>
                    <a:pt x="69" y="42"/>
                    <a:pt x="69" y="42"/>
                  </a:cubicBezTo>
                  <a:cubicBezTo>
                    <a:pt x="70" y="36"/>
                    <a:pt x="70" y="36"/>
                    <a:pt x="70" y="36"/>
                  </a:cubicBezTo>
                  <a:cubicBezTo>
                    <a:pt x="73" y="15"/>
                    <a:pt x="92" y="0"/>
                    <a:pt x="113" y="0"/>
                  </a:cubicBezTo>
                  <a:cubicBezTo>
                    <a:pt x="138" y="0"/>
                    <a:pt x="158" y="19"/>
                    <a:pt x="158" y="42"/>
                  </a:cubicBezTo>
                  <a:cubicBezTo>
                    <a:pt x="158" y="277"/>
                    <a:pt x="158" y="277"/>
                    <a:pt x="158" y="277"/>
                  </a:cubicBezTo>
                  <a:cubicBezTo>
                    <a:pt x="158" y="300"/>
                    <a:pt x="138" y="319"/>
                    <a:pt x="113" y="319"/>
                  </a:cubicBezTo>
                  <a:lnTo>
                    <a:pt x="86" y="319"/>
                  </a:ln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1" name="Freeform 40">
              <a:extLst>
                <a:ext uri="{FF2B5EF4-FFF2-40B4-BE49-F238E27FC236}">
                  <a16:creationId xmlns:a16="http://schemas.microsoft.com/office/drawing/2014/main" id="{EACAF0FA-DFFE-4794-A142-4FBB458C6147}"/>
                </a:ext>
              </a:extLst>
            </p:cNvPr>
            <p:cNvSpPr>
              <a:spLocks noEditPoints="1"/>
            </p:cNvSpPr>
            <p:nvPr/>
          </p:nvSpPr>
          <p:spPr bwMode="auto">
            <a:xfrm>
              <a:off x="2054226" y="854076"/>
              <a:ext cx="247650" cy="482600"/>
            </a:xfrm>
            <a:custGeom>
              <a:avLst/>
              <a:gdLst>
                <a:gd name="T0" fmla="*/ 119 w 170"/>
                <a:gd name="T1" fmla="*/ 331 h 331"/>
                <a:gd name="T2" fmla="*/ 92 w 170"/>
                <a:gd name="T3" fmla="*/ 331 h 331"/>
                <a:gd name="T4" fmla="*/ 41 w 170"/>
                <a:gd name="T5" fmla="*/ 284 h 331"/>
                <a:gd name="T6" fmla="*/ 41 w 170"/>
                <a:gd name="T7" fmla="*/ 282 h 331"/>
                <a:gd name="T8" fmla="*/ 40 w 170"/>
                <a:gd name="T9" fmla="*/ 281 h 331"/>
                <a:gd name="T10" fmla="*/ 12 w 170"/>
                <a:gd name="T11" fmla="*/ 247 h 331"/>
                <a:gd name="T12" fmla="*/ 20 w 170"/>
                <a:gd name="T13" fmla="*/ 225 h 331"/>
                <a:gd name="T14" fmla="*/ 22 w 170"/>
                <a:gd name="T15" fmla="*/ 223 h 331"/>
                <a:gd name="T16" fmla="*/ 19 w 170"/>
                <a:gd name="T17" fmla="*/ 222 h 331"/>
                <a:gd name="T18" fmla="*/ 0 w 170"/>
                <a:gd name="T19" fmla="*/ 193 h 331"/>
                <a:gd name="T20" fmla="*/ 19 w 170"/>
                <a:gd name="T21" fmla="*/ 163 h 331"/>
                <a:gd name="T22" fmla="*/ 21 w 170"/>
                <a:gd name="T23" fmla="*/ 162 h 331"/>
                <a:gd name="T24" fmla="*/ 19 w 170"/>
                <a:gd name="T25" fmla="*/ 160 h 331"/>
                <a:gd name="T26" fmla="*/ 8 w 170"/>
                <a:gd name="T27" fmla="*/ 134 h 331"/>
                <a:gd name="T28" fmla="*/ 39 w 170"/>
                <a:gd name="T29" fmla="*/ 97 h 331"/>
                <a:gd name="T30" fmla="*/ 42 w 170"/>
                <a:gd name="T31" fmla="*/ 97 h 331"/>
                <a:gd name="T32" fmla="*/ 40 w 170"/>
                <a:gd name="T33" fmla="*/ 95 h 331"/>
                <a:gd name="T34" fmla="*/ 35 w 170"/>
                <a:gd name="T35" fmla="*/ 77 h 331"/>
                <a:gd name="T36" fmla="*/ 68 w 170"/>
                <a:gd name="T37" fmla="*/ 42 h 331"/>
                <a:gd name="T38" fmla="*/ 69 w 170"/>
                <a:gd name="T39" fmla="*/ 42 h 331"/>
                <a:gd name="T40" fmla="*/ 70 w 170"/>
                <a:gd name="T41" fmla="*/ 41 h 331"/>
                <a:gd name="T42" fmla="*/ 119 w 170"/>
                <a:gd name="T43" fmla="*/ 0 h 331"/>
                <a:gd name="T44" fmla="*/ 170 w 170"/>
                <a:gd name="T45" fmla="*/ 48 h 331"/>
                <a:gd name="T46" fmla="*/ 170 w 170"/>
                <a:gd name="T47" fmla="*/ 283 h 331"/>
                <a:gd name="T48" fmla="*/ 119 w 170"/>
                <a:gd name="T49" fmla="*/ 331 h 331"/>
                <a:gd name="T50" fmla="*/ 119 w 170"/>
                <a:gd name="T51" fmla="*/ 12 h 331"/>
                <a:gd name="T52" fmla="*/ 82 w 170"/>
                <a:gd name="T53" fmla="*/ 43 h 331"/>
                <a:gd name="T54" fmla="*/ 80 w 170"/>
                <a:gd name="T55" fmla="*/ 53 h 331"/>
                <a:gd name="T56" fmla="*/ 69 w 170"/>
                <a:gd name="T57" fmla="*/ 54 h 331"/>
                <a:gd name="T58" fmla="*/ 47 w 170"/>
                <a:gd name="T59" fmla="*/ 77 h 331"/>
                <a:gd name="T60" fmla="*/ 50 w 170"/>
                <a:gd name="T61" fmla="*/ 88 h 331"/>
                <a:gd name="T62" fmla="*/ 61 w 170"/>
                <a:gd name="T63" fmla="*/ 105 h 331"/>
                <a:gd name="T64" fmla="*/ 42 w 170"/>
                <a:gd name="T65" fmla="*/ 109 h 331"/>
                <a:gd name="T66" fmla="*/ 20 w 170"/>
                <a:gd name="T67" fmla="*/ 134 h 331"/>
                <a:gd name="T68" fmla="*/ 28 w 170"/>
                <a:gd name="T69" fmla="*/ 152 h 331"/>
                <a:gd name="T70" fmla="*/ 41 w 170"/>
                <a:gd name="T71" fmla="*/ 165 h 331"/>
                <a:gd name="T72" fmla="*/ 25 w 170"/>
                <a:gd name="T73" fmla="*/ 174 h 331"/>
                <a:gd name="T74" fmla="*/ 12 w 170"/>
                <a:gd name="T75" fmla="*/ 193 h 331"/>
                <a:gd name="T76" fmla="*/ 25 w 170"/>
                <a:gd name="T77" fmla="*/ 211 h 331"/>
                <a:gd name="T78" fmla="*/ 41 w 170"/>
                <a:gd name="T79" fmla="*/ 219 h 331"/>
                <a:gd name="T80" fmla="*/ 29 w 170"/>
                <a:gd name="T81" fmla="*/ 233 h 331"/>
                <a:gd name="T82" fmla="*/ 24 w 170"/>
                <a:gd name="T83" fmla="*/ 247 h 331"/>
                <a:gd name="T84" fmla="*/ 43 w 170"/>
                <a:gd name="T85" fmla="*/ 270 h 331"/>
                <a:gd name="T86" fmla="*/ 53 w 170"/>
                <a:gd name="T87" fmla="*/ 272 h 331"/>
                <a:gd name="T88" fmla="*/ 53 w 170"/>
                <a:gd name="T89" fmla="*/ 284 h 331"/>
                <a:gd name="T90" fmla="*/ 92 w 170"/>
                <a:gd name="T91" fmla="*/ 319 h 331"/>
                <a:gd name="T92" fmla="*/ 119 w 170"/>
                <a:gd name="T93" fmla="*/ 319 h 331"/>
                <a:gd name="T94" fmla="*/ 158 w 170"/>
                <a:gd name="T95" fmla="*/ 283 h 331"/>
                <a:gd name="T96" fmla="*/ 158 w 170"/>
                <a:gd name="T97" fmla="*/ 48 h 331"/>
                <a:gd name="T98" fmla="*/ 119 w 170"/>
                <a:gd name="T99" fmla="*/ 12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0" h="331">
                  <a:moveTo>
                    <a:pt x="119" y="331"/>
                  </a:moveTo>
                  <a:cubicBezTo>
                    <a:pt x="92" y="331"/>
                    <a:pt x="92" y="331"/>
                    <a:pt x="92" y="331"/>
                  </a:cubicBezTo>
                  <a:cubicBezTo>
                    <a:pt x="64" y="331"/>
                    <a:pt x="42" y="310"/>
                    <a:pt x="41" y="284"/>
                  </a:cubicBezTo>
                  <a:cubicBezTo>
                    <a:pt x="41" y="282"/>
                    <a:pt x="41" y="282"/>
                    <a:pt x="41" y="282"/>
                  </a:cubicBezTo>
                  <a:cubicBezTo>
                    <a:pt x="40" y="281"/>
                    <a:pt x="40" y="281"/>
                    <a:pt x="40" y="281"/>
                  </a:cubicBezTo>
                  <a:cubicBezTo>
                    <a:pt x="23" y="277"/>
                    <a:pt x="12" y="263"/>
                    <a:pt x="12" y="247"/>
                  </a:cubicBezTo>
                  <a:cubicBezTo>
                    <a:pt x="12" y="239"/>
                    <a:pt x="15" y="231"/>
                    <a:pt x="20" y="225"/>
                  </a:cubicBezTo>
                  <a:cubicBezTo>
                    <a:pt x="22" y="223"/>
                    <a:pt x="22" y="223"/>
                    <a:pt x="22" y="223"/>
                  </a:cubicBezTo>
                  <a:cubicBezTo>
                    <a:pt x="19" y="222"/>
                    <a:pt x="19" y="222"/>
                    <a:pt x="19" y="222"/>
                  </a:cubicBezTo>
                  <a:cubicBezTo>
                    <a:pt x="8" y="217"/>
                    <a:pt x="0" y="205"/>
                    <a:pt x="0" y="193"/>
                  </a:cubicBezTo>
                  <a:cubicBezTo>
                    <a:pt x="0" y="181"/>
                    <a:pt x="7" y="169"/>
                    <a:pt x="19" y="163"/>
                  </a:cubicBezTo>
                  <a:cubicBezTo>
                    <a:pt x="21" y="162"/>
                    <a:pt x="21" y="162"/>
                    <a:pt x="21" y="162"/>
                  </a:cubicBezTo>
                  <a:cubicBezTo>
                    <a:pt x="19" y="160"/>
                    <a:pt x="19" y="160"/>
                    <a:pt x="19" y="160"/>
                  </a:cubicBezTo>
                  <a:cubicBezTo>
                    <a:pt x="12" y="153"/>
                    <a:pt x="8" y="144"/>
                    <a:pt x="8" y="134"/>
                  </a:cubicBezTo>
                  <a:cubicBezTo>
                    <a:pt x="8" y="117"/>
                    <a:pt x="21" y="101"/>
                    <a:pt x="39" y="97"/>
                  </a:cubicBezTo>
                  <a:cubicBezTo>
                    <a:pt x="42" y="97"/>
                    <a:pt x="42" y="97"/>
                    <a:pt x="42" y="97"/>
                  </a:cubicBezTo>
                  <a:cubicBezTo>
                    <a:pt x="40" y="95"/>
                    <a:pt x="40" y="95"/>
                    <a:pt x="40" y="95"/>
                  </a:cubicBezTo>
                  <a:cubicBezTo>
                    <a:pt x="37" y="89"/>
                    <a:pt x="35" y="83"/>
                    <a:pt x="35" y="77"/>
                  </a:cubicBezTo>
                  <a:cubicBezTo>
                    <a:pt x="35" y="59"/>
                    <a:pt x="49" y="44"/>
                    <a:pt x="68" y="42"/>
                  </a:cubicBezTo>
                  <a:cubicBezTo>
                    <a:pt x="69" y="42"/>
                    <a:pt x="69" y="42"/>
                    <a:pt x="69" y="42"/>
                  </a:cubicBezTo>
                  <a:cubicBezTo>
                    <a:pt x="70" y="41"/>
                    <a:pt x="70" y="41"/>
                    <a:pt x="70" y="41"/>
                  </a:cubicBezTo>
                  <a:cubicBezTo>
                    <a:pt x="73" y="18"/>
                    <a:pt x="95" y="0"/>
                    <a:pt x="119" y="0"/>
                  </a:cubicBezTo>
                  <a:cubicBezTo>
                    <a:pt x="147" y="0"/>
                    <a:pt x="170" y="22"/>
                    <a:pt x="170" y="48"/>
                  </a:cubicBezTo>
                  <a:cubicBezTo>
                    <a:pt x="170" y="283"/>
                    <a:pt x="170" y="283"/>
                    <a:pt x="170" y="283"/>
                  </a:cubicBezTo>
                  <a:cubicBezTo>
                    <a:pt x="170" y="310"/>
                    <a:pt x="147" y="331"/>
                    <a:pt x="119" y="331"/>
                  </a:cubicBezTo>
                  <a:close/>
                  <a:moveTo>
                    <a:pt x="119" y="12"/>
                  </a:moveTo>
                  <a:cubicBezTo>
                    <a:pt x="101" y="12"/>
                    <a:pt x="84" y="25"/>
                    <a:pt x="82" y="43"/>
                  </a:cubicBezTo>
                  <a:cubicBezTo>
                    <a:pt x="80" y="53"/>
                    <a:pt x="80" y="53"/>
                    <a:pt x="80" y="53"/>
                  </a:cubicBezTo>
                  <a:cubicBezTo>
                    <a:pt x="69" y="54"/>
                    <a:pt x="69" y="54"/>
                    <a:pt x="69" y="54"/>
                  </a:cubicBezTo>
                  <a:cubicBezTo>
                    <a:pt x="57" y="55"/>
                    <a:pt x="47" y="65"/>
                    <a:pt x="47" y="77"/>
                  </a:cubicBezTo>
                  <a:cubicBezTo>
                    <a:pt x="47" y="81"/>
                    <a:pt x="48" y="85"/>
                    <a:pt x="50" y="88"/>
                  </a:cubicBezTo>
                  <a:cubicBezTo>
                    <a:pt x="61" y="105"/>
                    <a:pt x="61" y="105"/>
                    <a:pt x="61" y="105"/>
                  </a:cubicBezTo>
                  <a:cubicBezTo>
                    <a:pt x="42" y="109"/>
                    <a:pt x="42" y="109"/>
                    <a:pt x="42" y="109"/>
                  </a:cubicBezTo>
                  <a:cubicBezTo>
                    <a:pt x="29" y="112"/>
                    <a:pt x="20" y="122"/>
                    <a:pt x="20" y="134"/>
                  </a:cubicBezTo>
                  <a:cubicBezTo>
                    <a:pt x="20" y="141"/>
                    <a:pt x="23" y="147"/>
                    <a:pt x="28" y="152"/>
                  </a:cubicBezTo>
                  <a:cubicBezTo>
                    <a:pt x="41" y="165"/>
                    <a:pt x="41" y="165"/>
                    <a:pt x="41" y="165"/>
                  </a:cubicBezTo>
                  <a:cubicBezTo>
                    <a:pt x="25" y="174"/>
                    <a:pt x="25" y="174"/>
                    <a:pt x="25" y="174"/>
                  </a:cubicBezTo>
                  <a:cubicBezTo>
                    <a:pt x="17" y="178"/>
                    <a:pt x="12" y="185"/>
                    <a:pt x="12" y="193"/>
                  </a:cubicBezTo>
                  <a:cubicBezTo>
                    <a:pt x="12" y="201"/>
                    <a:pt x="17" y="208"/>
                    <a:pt x="25" y="211"/>
                  </a:cubicBezTo>
                  <a:cubicBezTo>
                    <a:pt x="41" y="219"/>
                    <a:pt x="41" y="219"/>
                    <a:pt x="41" y="219"/>
                  </a:cubicBezTo>
                  <a:cubicBezTo>
                    <a:pt x="29" y="233"/>
                    <a:pt x="29" y="233"/>
                    <a:pt x="29" y="233"/>
                  </a:cubicBezTo>
                  <a:cubicBezTo>
                    <a:pt x="26" y="237"/>
                    <a:pt x="24" y="242"/>
                    <a:pt x="24" y="247"/>
                  </a:cubicBezTo>
                  <a:cubicBezTo>
                    <a:pt x="24" y="258"/>
                    <a:pt x="32" y="267"/>
                    <a:pt x="43" y="270"/>
                  </a:cubicBezTo>
                  <a:cubicBezTo>
                    <a:pt x="53" y="272"/>
                    <a:pt x="53" y="272"/>
                    <a:pt x="53" y="272"/>
                  </a:cubicBezTo>
                  <a:cubicBezTo>
                    <a:pt x="53" y="284"/>
                    <a:pt x="53" y="284"/>
                    <a:pt x="53" y="284"/>
                  </a:cubicBezTo>
                  <a:cubicBezTo>
                    <a:pt x="54" y="303"/>
                    <a:pt x="71" y="319"/>
                    <a:pt x="92" y="319"/>
                  </a:cubicBezTo>
                  <a:cubicBezTo>
                    <a:pt x="119" y="319"/>
                    <a:pt x="119" y="319"/>
                    <a:pt x="119" y="319"/>
                  </a:cubicBezTo>
                  <a:cubicBezTo>
                    <a:pt x="140" y="319"/>
                    <a:pt x="158" y="303"/>
                    <a:pt x="158" y="283"/>
                  </a:cubicBezTo>
                  <a:cubicBezTo>
                    <a:pt x="158" y="48"/>
                    <a:pt x="158" y="48"/>
                    <a:pt x="158" y="48"/>
                  </a:cubicBezTo>
                  <a:cubicBezTo>
                    <a:pt x="158" y="28"/>
                    <a:pt x="140" y="12"/>
                    <a:pt x="119" y="12"/>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2" name="Freeform 41">
              <a:extLst>
                <a:ext uri="{FF2B5EF4-FFF2-40B4-BE49-F238E27FC236}">
                  <a16:creationId xmlns:a16="http://schemas.microsoft.com/office/drawing/2014/main" id="{32DAA423-F612-4B25-9689-ED0C7F976294}"/>
                </a:ext>
              </a:extLst>
            </p:cNvPr>
            <p:cNvSpPr>
              <a:spLocks/>
            </p:cNvSpPr>
            <p:nvPr/>
          </p:nvSpPr>
          <p:spPr bwMode="auto">
            <a:xfrm>
              <a:off x="2149476" y="915989"/>
              <a:ext cx="100013" cy="58738"/>
            </a:xfrm>
            <a:custGeom>
              <a:avLst/>
              <a:gdLst>
                <a:gd name="T0" fmla="*/ 63 w 69"/>
                <a:gd name="T1" fmla="*/ 40 h 40"/>
                <a:gd name="T2" fmla="*/ 57 w 69"/>
                <a:gd name="T3" fmla="*/ 34 h 40"/>
                <a:gd name="T4" fmla="*/ 34 w 69"/>
                <a:gd name="T5" fmla="*/ 12 h 40"/>
                <a:gd name="T6" fmla="*/ 6 w 69"/>
                <a:gd name="T7" fmla="*/ 12 h 40"/>
                <a:gd name="T8" fmla="*/ 0 w 69"/>
                <a:gd name="T9" fmla="*/ 6 h 40"/>
                <a:gd name="T10" fmla="*/ 6 w 69"/>
                <a:gd name="T11" fmla="*/ 0 h 40"/>
                <a:gd name="T12" fmla="*/ 34 w 69"/>
                <a:gd name="T13" fmla="*/ 0 h 40"/>
                <a:gd name="T14" fmla="*/ 69 w 69"/>
                <a:gd name="T15" fmla="*/ 34 h 40"/>
                <a:gd name="T16" fmla="*/ 63 w 69"/>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40">
                  <a:moveTo>
                    <a:pt x="63" y="40"/>
                  </a:moveTo>
                  <a:cubicBezTo>
                    <a:pt x="59" y="40"/>
                    <a:pt x="57" y="37"/>
                    <a:pt x="57" y="34"/>
                  </a:cubicBezTo>
                  <a:cubicBezTo>
                    <a:pt x="57" y="22"/>
                    <a:pt x="46" y="12"/>
                    <a:pt x="34" y="12"/>
                  </a:cubicBezTo>
                  <a:cubicBezTo>
                    <a:pt x="6" y="12"/>
                    <a:pt x="6" y="12"/>
                    <a:pt x="6" y="12"/>
                  </a:cubicBezTo>
                  <a:cubicBezTo>
                    <a:pt x="3" y="12"/>
                    <a:pt x="0" y="10"/>
                    <a:pt x="0" y="6"/>
                  </a:cubicBezTo>
                  <a:cubicBezTo>
                    <a:pt x="0" y="3"/>
                    <a:pt x="3" y="0"/>
                    <a:pt x="6" y="0"/>
                  </a:cubicBezTo>
                  <a:cubicBezTo>
                    <a:pt x="34" y="0"/>
                    <a:pt x="34" y="0"/>
                    <a:pt x="34" y="0"/>
                  </a:cubicBezTo>
                  <a:cubicBezTo>
                    <a:pt x="53" y="0"/>
                    <a:pt x="69" y="15"/>
                    <a:pt x="69" y="34"/>
                  </a:cubicBezTo>
                  <a:cubicBezTo>
                    <a:pt x="69" y="37"/>
                    <a:pt x="66" y="40"/>
                    <a:pt x="63" y="40"/>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3" name="Freeform 42">
              <a:extLst>
                <a:ext uri="{FF2B5EF4-FFF2-40B4-BE49-F238E27FC236}">
                  <a16:creationId xmlns:a16="http://schemas.microsoft.com/office/drawing/2014/main" id="{813D85E2-91AF-44C2-8B82-2C56B45F0199}"/>
                </a:ext>
              </a:extLst>
            </p:cNvPr>
            <p:cNvSpPr>
              <a:spLocks/>
            </p:cNvSpPr>
            <p:nvPr/>
          </p:nvSpPr>
          <p:spPr bwMode="auto">
            <a:xfrm>
              <a:off x="2116138" y="855664"/>
              <a:ext cx="184150" cy="479425"/>
            </a:xfrm>
            <a:custGeom>
              <a:avLst/>
              <a:gdLst>
                <a:gd name="T0" fmla="*/ 77 w 127"/>
                <a:gd name="T1" fmla="*/ 329 h 329"/>
                <a:gd name="T2" fmla="*/ 50 w 127"/>
                <a:gd name="T3" fmla="*/ 329 h 329"/>
                <a:gd name="T4" fmla="*/ 0 w 127"/>
                <a:gd name="T5" fmla="*/ 278 h 329"/>
                <a:gd name="T6" fmla="*/ 6 w 127"/>
                <a:gd name="T7" fmla="*/ 272 h 329"/>
                <a:gd name="T8" fmla="*/ 12 w 127"/>
                <a:gd name="T9" fmla="*/ 278 h 329"/>
                <a:gd name="T10" fmla="*/ 50 w 127"/>
                <a:gd name="T11" fmla="*/ 317 h 329"/>
                <a:gd name="T12" fmla="*/ 77 w 127"/>
                <a:gd name="T13" fmla="*/ 317 h 329"/>
                <a:gd name="T14" fmla="*/ 115 w 127"/>
                <a:gd name="T15" fmla="*/ 282 h 329"/>
                <a:gd name="T16" fmla="*/ 115 w 127"/>
                <a:gd name="T17" fmla="*/ 47 h 329"/>
                <a:gd name="T18" fmla="*/ 77 w 127"/>
                <a:gd name="T19" fmla="*/ 12 h 329"/>
                <a:gd name="T20" fmla="*/ 40 w 127"/>
                <a:gd name="T21" fmla="*/ 47 h 329"/>
                <a:gd name="T22" fmla="*/ 34 w 127"/>
                <a:gd name="T23" fmla="*/ 53 h 329"/>
                <a:gd name="T24" fmla="*/ 28 w 127"/>
                <a:gd name="T25" fmla="*/ 47 h 329"/>
                <a:gd name="T26" fmla="*/ 77 w 127"/>
                <a:gd name="T27" fmla="*/ 0 h 329"/>
                <a:gd name="T28" fmla="*/ 127 w 127"/>
                <a:gd name="T29" fmla="*/ 47 h 329"/>
                <a:gd name="T30" fmla="*/ 127 w 127"/>
                <a:gd name="T31" fmla="*/ 282 h 329"/>
                <a:gd name="T32" fmla="*/ 77 w 127"/>
                <a:gd name="T33"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329">
                  <a:moveTo>
                    <a:pt x="77" y="329"/>
                  </a:moveTo>
                  <a:cubicBezTo>
                    <a:pt x="50" y="329"/>
                    <a:pt x="50" y="329"/>
                    <a:pt x="50" y="329"/>
                  </a:cubicBezTo>
                  <a:cubicBezTo>
                    <a:pt x="22" y="329"/>
                    <a:pt x="0" y="307"/>
                    <a:pt x="0" y="278"/>
                  </a:cubicBezTo>
                  <a:cubicBezTo>
                    <a:pt x="0" y="275"/>
                    <a:pt x="3" y="272"/>
                    <a:pt x="6" y="272"/>
                  </a:cubicBezTo>
                  <a:cubicBezTo>
                    <a:pt x="10" y="272"/>
                    <a:pt x="12" y="275"/>
                    <a:pt x="12" y="278"/>
                  </a:cubicBezTo>
                  <a:cubicBezTo>
                    <a:pt x="12" y="300"/>
                    <a:pt x="28" y="317"/>
                    <a:pt x="50" y="317"/>
                  </a:cubicBezTo>
                  <a:cubicBezTo>
                    <a:pt x="77" y="317"/>
                    <a:pt x="77" y="317"/>
                    <a:pt x="77" y="317"/>
                  </a:cubicBezTo>
                  <a:cubicBezTo>
                    <a:pt x="98" y="317"/>
                    <a:pt x="115" y="301"/>
                    <a:pt x="115" y="282"/>
                  </a:cubicBezTo>
                  <a:cubicBezTo>
                    <a:pt x="115" y="47"/>
                    <a:pt x="115" y="47"/>
                    <a:pt x="115" y="47"/>
                  </a:cubicBezTo>
                  <a:cubicBezTo>
                    <a:pt x="115" y="28"/>
                    <a:pt x="98" y="12"/>
                    <a:pt x="77" y="12"/>
                  </a:cubicBezTo>
                  <a:cubicBezTo>
                    <a:pt x="57" y="12"/>
                    <a:pt x="40" y="28"/>
                    <a:pt x="40" y="47"/>
                  </a:cubicBezTo>
                  <a:cubicBezTo>
                    <a:pt x="40" y="50"/>
                    <a:pt x="37" y="53"/>
                    <a:pt x="34" y="53"/>
                  </a:cubicBezTo>
                  <a:cubicBezTo>
                    <a:pt x="31" y="53"/>
                    <a:pt x="28" y="50"/>
                    <a:pt x="28" y="47"/>
                  </a:cubicBezTo>
                  <a:cubicBezTo>
                    <a:pt x="28" y="21"/>
                    <a:pt x="50" y="0"/>
                    <a:pt x="77" y="0"/>
                  </a:cubicBezTo>
                  <a:cubicBezTo>
                    <a:pt x="104" y="0"/>
                    <a:pt x="127" y="21"/>
                    <a:pt x="127" y="47"/>
                  </a:cubicBezTo>
                  <a:cubicBezTo>
                    <a:pt x="127" y="282"/>
                    <a:pt x="127" y="282"/>
                    <a:pt x="127" y="282"/>
                  </a:cubicBezTo>
                  <a:cubicBezTo>
                    <a:pt x="127" y="308"/>
                    <a:pt x="104" y="329"/>
                    <a:pt x="77" y="329"/>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8" name="Freeform 43">
              <a:extLst>
                <a:ext uri="{FF2B5EF4-FFF2-40B4-BE49-F238E27FC236}">
                  <a16:creationId xmlns:a16="http://schemas.microsoft.com/office/drawing/2014/main" id="{8BB928F9-987A-447A-8DE2-42CFA2E9E23A}"/>
                </a:ext>
              </a:extLst>
            </p:cNvPr>
            <p:cNvSpPr>
              <a:spLocks/>
            </p:cNvSpPr>
            <p:nvPr/>
          </p:nvSpPr>
          <p:spPr bwMode="auto">
            <a:xfrm>
              <a:off x="2106613" y="915989"/>
              <a:ext cx="68263" cy="98425"/>
            </a:xfrm>
            <a:custGeom>
              <a:avLst/>
              <a:gdLst>
                <a:gd name="T0" fmla="*/ 35 w 47"/>
                <a:gd name="T1" fmla="*/ 67 h 67"/>
                <a:gd name="T2" fmla="*/ 0 w 47"/>
                <a:gd name="T3" fmla="*/ 34 h 67"/>
                <a:gd name="T4" fmla="*/ 35 w 47"/>
                <a:gd name="T5" fmla="*/ 0 h 67"/>
                <a:gd name="T6" fmla="*/ 41 w 47"/>
                <a:gd name="T7" fmla="*/ 0 h 67"/>
                <a:gd name="T8" fmla="*/ 47 w 47"/>
                <a:gd name="T9" fmla="*/ 6 h 67"/>
                <a:gd name="T10" fmla="*/ 41 w 47"/>
                <a:gd name="T11" fmla="*/ 12 h 67"/>
                <a:gd name="T12" fmla="*/ 35 w 47"/>
                <a:gd name="T13" fmla="*/ 12 h 67"/>
                <a:gd name="T14" fmla="*/ 12 w 47"/>
                <a:gd name="T15" fmla="*/ 34 h 67"/>
                <a:gd name="T16" fmla="*/ 35 w 47"/>
                <a:gd name="T17" fmla="*/ 55 h 67"/>
                <a:gd name="T18" fmla="*/ 41 w 47"/>
                <a:gd name="T19" fmla="*/ 61 h 67"/>
                <a:gd name="T20" fmla="*/ 35 w 47"/>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67">
                  <a:moveTo>
                    <a:pt x="35" y="67"/>
                  </a:moveTo>
                  <a:cubicBezTo>
                    <a:pt x="16" y="67"/>
                    <a:pt x="0" y="52"/>
                    <a:pt x="0" y="34"/>
                  </a:cubicBezTo>
                  <a:cubicBezTo>
                    <a:pt x="0" y="15"/>
                    <a:pt x="16" y="0"/>
                    <a:pt x="35" y="0"/>
                  </a:cubicBezTo>
                  <a:cubicBezTo>
                    <a:pt x="41" y="0"/>
                    <a:pt x="41" y="0"/>
                    <a:pt x="41" y="0"/>
                  </a:cubicBezTo>
                  <a:cubicBezTo>
                    <a:pt x="44" y="0"/>
                    <a:pt x="47" y="3"/>
                    <a:pt x="47" y="6"/>
                  </a:cubicBezTo>
                  <a:cubicBezTo>
                    <a:pt x="47" y="10"/>
                    <a:pt x="44" y="12"/>
                    <a:pt x="41" y="12"/>
                  </a:cubicBezTo>
                  <a:cubicBezTo>
                    <a:pt x="35" y="12"/>
                    <a:pt x="35" y="12"/>
                    <a:pt x="35" y="12"/>
                  </a:cubicBezTo>
                  <a:cubicBezTo>
                    <a:pt x="22" y="12"/>
                    <a:pt x="12" y="22"/>
                    <a:pt x="12" y="34"/>
                  </a:cubicBezTo>
                  <a:cubicBezTo>
                    <a:pt x="12" y="45"/>
                    <a:pt x="22" y="55"/>
                    <a:pt x="35" y="55"/>
                  </a:cubicBezTo>
                  <a:cubicBezTo>
                    <a:pt x="38" y="55"/>
                    <a:pt x="41" y="58"/>
                    <a:pt x="41" y="61"/>
                  </a:cubicBezTo>
                  <a:cubicBezTo>
                    <a:pt x="41" y="64"/>
                    <a:pt x="38" y="67"/>
                    <a:pt x="35" y="67"/>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9" name="Freeform 44">
              <a:extLst>
                <a:ext uri="{FF2B5EF4-FFF2-40B4-BE49-F238E27FC236}">
                  <a16:creationId xmlns:a16="http://schemas.microsoft.com/office/drawing/2014/main" id="{59A66340-944E-47AA-81D6-9D166462E4E1}"/>
                </a:ext>
              </a:extLst>
            </p:cNvPr>
            <p:cNvSpPr>
              <a:spLocks/>
            </p:cNvSpPr>
            <p:nvPr/>
          </p:nvSpPr>
          <p:spPr bwMode="auto">
            <a:xfrm>
              <a:off x="2068513" y="995364"/>
              <a:ext cx="84138" cy="107950"/>
            </a:xfrm>
            <a:custGeom>
              <a:avLst/>
              <a:gdLst>
                <a:gd name="T0" fmla="*/ 38 w 58"/>
                <a:gd name="T1" fmla="*/ 74 h 74"/>
                <a:gd name="T2" fmla="*/ 38 w 58"/>
                <a:gd name="T3" fmla="*/ 74 h 74"/>
                <a:gd name="T4" fmla="*/ 37 w 58"/>
                <a:gd name="T5" fmla="*/ 74 h 74"/>
                <a:gd name="T6" fmla="*/ 0 w 58"/>
                <a:gd name="T7" fmla="*/ 37 h 74"/>
                <a:gd name="T8" fmla="*/ 38 w 58"/>
                <a:gd name="T9" fmla="*/ 0 h 74"/>
                <a:gd name="T10" fmla="*/ 52 w 58"/>
                <a:gd name="T11" fmla="*/ 0 h 74"/>
                <a:gd name="T12" fmla="*/ 58 w 58"/>
                <a:gd name="T13" fmla="*/ 6 h 74"/>
                <a:gd name="T14" fmla="*/ 52 w 58"/>
                <a:gd name="T15" fmla="*/ 12 h 74"/>
                <a:gd name="T16" fmla="*/ 38 w 58"/>
                <a:gd name="T17" fmla="*/ 12 h 74"/>
                <a:gd name="T18" fmla="*/ 12 w 58"/>
                <a:gd name="T19" fmla="*/ 37 h 74"/>
                <a:gd name="T20" fmla="*/ 38 w 58"/>
                <a:gd name="T21" fmla="*/ 62 h 74"/>
                <a:gd name="T22" fmla="*/ 44 w 58"/>
                <a:gd name="T23" fmla="*/ 68 h 74"/>
                <a:gd name="T24" fmla="*/ 38 w 58"/>
                <a:gd name="T25"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74">
                  <a:moveTo>
                    <a:pt x="38" y="74"/>
                  </a:moveTo>
                  <a:cubicBezTo>
                    <a:pt x="38" y="74"/>
                    <a:pt x="38" y="74"/>
                    <a:pt x="38" y="74"/>
                  </a:cubicBezTo>
                  <a:cubicBezTo>
                    <a:pt x="37" y="74"/>
                    <a:pt x="37" y="74"/>
                    <a:pt x="37" y="74"/>
                  </a:cubicBezTo>
                  <a:cubicBezTo>
                    <a:pt x="16" y="74"/>
                    <a:pt x="0" y="57"/>
                    <a:pt x="0" y="37"/>
                  </a:cubicBezTo>
                  <a:cubicBezTo>
                    <a:pt x="0" y="17"/>
                    <a:pt x="17" y="0"/>
                    <a:pt x="38" y="0"/>
                  </a:cubicBezTo>
                  <a:cubicBezTo>
                    <a:pt x="52" y="0"/>
                    <a:pt x="52" y="0"/>
                    <a:pt x="52" y="0"/>
                  </a:cubicBezTo>
                  <a:cubicBezTo>
                    <a:pt x="56" y="0"/>
                    <a:pt x="58" y="3"/>
                    <a:pt x="58" y="6"/>
                  </a:cubicBezTo>
                  <a:cubicBezTo>
                    <a:pt x="58" y="10"/>
                    <a:pt x="56" y="12"/>
                    <a:pt x="52" y="12"/>
                  </a:cubicBezTo>
                  <a:cubicBezTo>
                    <a:pt x="38" y="12"/>
                    <a:pt x="38" y="12"/>
                    <a:pt x="38" y="12"/>
                  </a:cubicBezTo>
                  <a:cubicBezTo>
                    <a:pt x="24" y="12"/>
                    <a:pt x="12" y="23"/>
                    <a:pt x="12" y="37"/>
                  </a:cubicBezTo>
                  <a:cubicBezTo>
                    <a:pt x="12" y="51"/>
                    <a:pt x="24" y="62"/>
                    <a:pt x="38" y="62"/>
                  </a:cubicBezTo>
                  <a:cubicBezTo>
                    <a:pt x="42" y="62"/>
                    <a:pt x="44" y="65"/>
                    <a:pt x="44" y="68"/>
                  </a:cubicBezTo>
                  <a:cubicBezTo>
                    <a:pt x="44" y="72"/>
                    <a:pt x="42" y="74"/>
                    <a:pt x="38" y="74"/>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40" name="Freeform 45">
              <a:extLst>
                <a:ext uri="{FF2B5EF4-FFF2-40B4-BE49-F238E27FC236}">
                  <a16:creationId xmlns:a16="http://schemas.microsoft.com/office/drawing/2014/main" id="{F65A817D-5430-4639-8D37-5461A7E7C00E}"/>
                </a:ext>
              </a:extLst>
            </p:cNvPr>
            <p:cNvSpPr>
              <a:spLocks/>
            </p:cNvSpPr>
            <p:nvPr/>
          </p:nvSpPr>
          <p:spPr bwMode="auto">
            <a:xfrm>
              <a:off x="2073276" y="1163639"/>
              <a:ext cx="131763" cy="100013"/>
            </a:xfrm>
            <a:custGeom>
              <a:avLst/>
              <a:gdLst>
                <a:gd name="T0" fmla="*/ 85 w 91"/>
                <a:gd name="T1" fmla="*/ 68 h 68"/>
                <a:gd name="T2" fmla="*/ 36 w 91"/>
                <a:gd name="T3" fmla="*/ 68 h 68"/>
                <a:gd name="T4" fmla="*/ 0 w 91"/>
                <a:gd name="T5" fmla="*/ 34 h 68"/>
                <a:gd name="T6" fmla="*/ 36 w 91"/>
                <a:gd name="T7" fmla="*/ 0 h 68"/>
                <a:gd name="T8" fmla="*/ 42 w 91"/>
                <a:gd name="T9" fmla="*/ 6 h 68"/>
                <a:gd name="T10" fmla="*/ 36 w 91"/>
                <a:gd name="T11" fmla="*/ 12 h 68"/>
                <a:gd name="T12" fmla="*/ 12 w 91"/>
                <a:gd name="T13" fmla="*/ 34 h 68"/>
                <a:gd name="T14" fmla="*/ 36 w 91"/>
                <a:gd name="T15" fmla="*/ 56 h 68"/>
                <a:gd name="T16" fmla="*/ 85 w 91"/>
                <a:gd name="T17" fmla="*/ 56 h 68"/>
                <a:gd name="T18" fmla="*/ 91 w 91"/>
                <a:gd name="T19" fmla="*/ 62 h 68"/>
                <a:gd name="T20" fmla="*/ 85 w 91"/>
                <a:gd name="T21"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68">
                  <a:moveTo>
                    <a:pt x="85" y="68"/>
                  </a:moveTo>
                  <a:cubicBezTo>
                    <a:pt x="36" y="68"/>
                    <a:pt x="36" y="68"/>
                    <a:pt x="36" y="68"/>
                  </a:cubicBezTo>
                  <a:cubicBezTo>
                    <a:pt x="16" y="68"/>
                    <a:pt x="0" y="53"/>
                    <a:pt x="0" y="34"/>
                  </a:cubicBezTo>
                  <a:cubicBezTo>
                    <a:pt x="0" y="15"/>
                    <a:pt x="16" y="0"/>
                    <a:pt x="36" y="0"/>
                  </a:cubicBezTo>
                  <a:cubicBezTo>
                    <a:pt x="39" y="0"/>
                    <a:pt x="42" y="3"/>
                    <a:pt x="42" y="6"/>
                  </a:cubicBezTo>
                  <a:cubicBezTo>
                    <a:pt x="42" y="9"/>
                    <a:pt x="39" y="12"/>
                    <a:pt x="36" y="12"/>
                  </a:cubicBezTo>
                  <a:cubicBezTo>
                    <a:pt x="23" y="12"/>
                    <a:pt x="12" y="22"/>
                    <a:pt x="12" y="34"/>
                  </a:cubicBezTo>
                  <a:cubicBezTo>
                    <a:pt x="12" y="46"/>
                    <a:pt x="23" y="56"/>
                    <a:pt x="36" y="56"/>
                  </a:cubicBezTo>
                  <a:cubicBezTo>
                    <a:pt x="85" y="56"/>
                    <a:pt x="85" y="56"/>
                    <a:pt x="85" y="56"/>
                  </a:cubicBezTo>
                  <a:cubicBezTo>
                    <a:pt x="88" y="56"/>
                    <a:pt x="91" y="59"/>
                    <a:pt x="91" y="62"/>
                  </a:cubicBezTo>
                  <a:cubicBezTo>
                    <a:pt x="91" y="66"/>
                    <a:pt x="88" y="68"/>
                    <a:pt x="85" y="68"/>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41" name="Freeform 46">
              <a:extLst>
                <a:ext uri="{FF2B5EF4-FFF2-40B4-BE49-F238E27FC236}">
                  <a16:creationId xmlns:a16="http://schemas.microsoft.com/office/drawing/2014/main" id="{577378B2-4A92-495E-B042-87A74A287DEF}"/>
                </a:ext>
              </a:extLst>
            </p:cNvPr>
            <p:cNvSpPr>
              <a:spLocks/>
            </p:cNvSpPr>
            <p:nvPr/>
          </p:nvSpPr>
          <p:spPr bwMode="auto">
            <a:xfrm>
              <a:off x="2055813" y="1087439"/>
              <a:ext cx="100013" cy="93663"/>
            </a:xfrm>
            <a:custGeom>
              <a:avLst/>
              <a:gdLst>
                <a:gd name="T0" fmla="*/ 63 w 69"/>
                <a:gd name="T1" fmla="*/ 65 h 65"/>
                <a:gd name="T2" fmla="*/ 34 w 69"/>
                <a:gd name="T3" fmla="*/ 65 h 65"/>
                <a:gd name="T4" fmla="*/ 0 w 69"/>
                <a:gd name="T5" fmla="*/ 33 h 65"/>
                <a:gd name="T6" fmla="*/ 35 w 69"/>
                <a:gd name="T7" fmla="*/ 0 h 65"/>
                <a:gd name="T8" fmla="*/ 50 w 69"/>
                <a:gd name="T9" fmla="*/ 0 h 65"/>
                <a:gd name="T10" fmla="*/ 56 w 69"/>
                <a:gd name="T11" fmla="*/ 6 h 65"/>
                <a:gd name="T12" fmla="*/ 50 w 69"/>
                <a:gd name="T13" fmla="*/ 12 h 65"/>
                <a:gd name="T14" fmla="*/ 35 w 69"/>
                <a:gd name="T15" fmla="*/ 12 h 65"/>
                <a:gd name="T16" fmla="*/ 12 w 69"/>
                <a:gd name="T17" fmla="*/ 33 h 65"/>
                <a:gd name="T18" fmla="*/ 34 w 69"/>
                <a:gd name="T19" fmla="*/ 53 h 65"/>
                <a:gd name="T20" fmla="*/ 63 w 69"/>
                <a:gd name="T21" fmla="*/ 53 h 65"/>
                <a:gd name="T22" fmla="*/ 69 w 69"/>
                <a:gd name="T23" fmla="*/ 59 h 65"/>
                <a:gd name="T24" fmla="*/ 63 w 69"/>
                <a:gd name="T2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5">
                  <a:moveTo>
                    <a:pt x="63" y="65"/>
                  </a:moveTo>
                  <a:cubicBezTo>
                    <a:pt x="34" y="65"/>
                    <a:pt x="34" y="65"/>
                    <a:pt x="34" y="65"/>
                  </a:cubicBezTo>
                  <a:cubicBezTo>
                    <a:pt x="15" y="65"/>
                    <a:pt x="0" y="50"/>
                    <a:pt x="0" y="33"/>
                  </a:cubicBezTo>
                  <a:cubicBezTo>
                    <a:pt x="0" y="15"/>
                    <a:pt x="17" y="0"/>
                    <a:pt x="35" y="0"/>
                  </a:cubicBezTo>
                  <a:cubicBezTo>
                    <a:pt x="50" y="0"/>
                    <a:pt x="50" y="0"/>
                    <a:pt x="50" y="0"/>
                  </a:cubicBezTo>
                  <a:cubicBezTo>
                    <a:pt x="53" y="0"/>
                    <a:pt x="56" y="2"/>
                    <a:pt x="56" y="6"/>
                  </a:cubicBezTo>
                  <a:cubicBezTo>
                    <a:pt x="56" y="9"/>
                    <a:pt x="53" y="12"/>
                    <a:pt x="50" y="12"/>
                  </a:cubicBezTo>
                  <a:cubicBezTo>
                    <a:pt x="35" y="12"/>
                    <a:pt x="35" y="12"/>
                    <a:pt x="35" y="12"/>
                  </a:cubicBezTo>
                  <a:cubicBezTo>
                    <a:pt x="23" y="12"/>
                    <a:pt x="12" y="22"/>
                    <a:pt x="12" y="33"/>
                  </a:cubicBezTo>
                  <a:cubicBezTo>
                    <a:pt x="12" y="44"/>
                    <a:pt x="22" y="53"/>
                    <a:pt x="34" y="53"/>
                  </a:cubicBezTo>
                  <a:cubicBezTo>
                    <a:pt x="63" y="53"/>
                    <a:pt x="63" y="53"/>
                    <a:pt x="63" y="53"/>
                  </a:cubicBezTo>
                  <a:cubicBezTo>
                    <a:pt x="66" y="53"/>
                    <a:pt x="69" y="56"/>
                    <a:pt x="69" y="59"/>
                  </a:cubicBezTo>
                  <a:cubicBezTo>
                    <a:pt x="69" y="62"/>
                    <a:pt x="66" y="65"/>
                    <a:pt x="63" y="65"/>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3" name="Freeform 47">
              <a:extLst>
                <a:ext uri="{FF2B5EF4-FFF2-40B4-BE49-F238E27FC236}">
                  <a16:creationId xmlns:a16="http://schemas.microsoft.com/office/drawing/2014/main" id="{83749743-4BE4-4714-B179-99EC32186157}"/>
                </a:ext>
              </a:extLst>
            </p:cNvPr>
            <p:cNvSpPr>
              <a:spLocks/>
            </p:cNvSpPr>
            <p:nvPr/>
          </p:nvSpPr>
          <p:spPr bwMode="auto">
            <a:xfrm>
              <a:off x="2119313" y="1073151"/>
              <a:ext cx="133350" cy="149225"/>
            </a:xfrm>
            <a:custGeom>
              <a:avLst/>
              <a:gdLst>
                <a:gd name="T0" fmla="*/ 66 w 91"/>
                <a:gd name="T1" fmla="*/ 102 h 102"/>
                <a:gd name="T2" fmla="*/ 6 w 91"/>
                <a:gd name="T3" fmla="*/ 102 h 102"/>
                <a:gd name="T4" fmla="*/ 0 w 91"/>
                <a:gd name="T5" fmla="*/ 96 h 102"/>
                <a:gd name="T6" fmla="*/ 6 w 91"/>
                <a:gd name="T7" fmla="*/ 90 h 102"/>
                <a:gd name="T8" fmla="*/ 66 w 91"/>
                <a:gd name="T9" fmla="*/ 90 h 102"/>
                <a:gd name="T10" fmla="*/ 79 w 91"/>
                <a:gd name="T11" fmla="*/ 79 h 102"/>
                <a:gd name="T12" fmla="*/ 79 w 91"/>
                <a:gd name="T13" fmla="*/ 24 h 102"/>
                <a:gd name="T14" fmla="*/ 66 w 91"/>
                <a:gd name="T15" fmla="*/ 12 h 102"/>
                <a:gd name="T16" fmla="*/ 60 w 91"/>
                <a:gd name="T17" fmla="*/ 6 h 102"/>
                <a:gd name="T18" fmla="*/ 66 w 91"/>
                <a:gd name="T19" fmla="*/ 0 h 102"/>
                <a:gd name="T20" fmla="*/ 91 w 91"/>
                <a:gd name="T21" fmla="*/ 24 h 102"/>
                <a:gd name="T22" fmla="*/ 91 w 91"/>
                <a:gd name="T23" fmla="*/ 79 h 102"/>
                <a:gd name="T24" fmla="*/ 66 w 91"/>
                <a:gd name="T25"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2">
                  <a:moveTo>
                    <a:pt x="66" y="102"/>
                  </a:moveTo>
                  <a:cubicBezTo>
                    <a:pt x="6" y="102"/>
                    <a:pt x="6" y="102"/>
                    <a:pt x="6" y="102"/>
                  </a:cubicBezTo>
                  <a:cubicBezTo>
                    <a:pt x="2" y="102"/>
                    <a:pt x="0" y="100"/>
                    <a:pt x="0" y="96"/>
                  </a:cubicBezTo>
                  <a:cubicBezTo>
                    <a:pt x="0" y="93"/>
                    <a:pt x="2" y="90"/>
                    <a:pt x="6" y="90"/>
                  </a:cubicBezTo>
                  <a:cubicBezTo>
                    <a:pt x="66" y="90"/>
                    <a:pt x="66" y="90"/>
                    <a:pt x="66" y="90"/>
                  </a:cubicBezTo>
                  <a:cubicBezTo>
                    <a:pt x="73" y="90"/>
                    <a:pt x="79" y="85"/>
                    <a:pt x="79" y="79"/>
                  </a:cubicBezTo>
                  <a:cubicBezTo>
                    <a:pt x="79" y="24"/>
                    <a:pt x="79" y="24"/>
                    <a:pt x="79" y="24"/>
                  </a:cubicBezTo>
                  <a:cubicBezTo>
                    <a:pt x="79" y="17"/>
                    <a:pt x="73" y="12"/>
                    <a:pt x="66" y="12"/>
                  </a:cubicBezTo>
                  <a:cubicBezTo>
                    <a:pt x="63" y="12"/>
                    <a:pt x="60" y="9"/>
                    <a:pt x="60" y="6"/>
                  </a:cubicBezTo>
                  <a:cubicBezTo>
                    <a:pt x="60" y="2"/>
                    <a:pt x="63" y="0"/>
                    <a:pt x="66" y="0"/>
                  </a:cubicBezTo>
                  <a:cubicBezTo>
                    <a:pt x="80" y="0"/>
                    <a:pt x="91" y="10"/>
                    <a:pt x="91" y="24"/>
                  </a:cubicBezTo>
                  <a:cubicBezTo>
                    <a:pt x="91" y="79"/>
                    <a:pt x="91" y="79"/>
                    <a:pt x="91" y="79"/>
                  </a:cubicBezTo>
                  <a:cubicBezTo>
                    <a:pt x="91" y="92"/>
                    <a:pt x="80" y="102"/>
                    <a:pt x="66" y="102"/>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5" name="Freeform 48">
              <a:extLst>
                <a:ext uri="{FF2B5EF4-FFF2-40B4-BE49-F238E27FC236}">
                  <a16:creationId xmlns:a16="http://schemas.microsoft.com/office/drawing/2014/main" id="{9736696D-472F-4CAA-9F26-8D43CC926F6B}"/>
                </a:ext>
              </a:extLst>
            </p:cNvPr>
            <p:cNvSpPr>
              <a:spLocks/>
            </p:cNvSpPr>
            <p:nvPr/>
          </p:nvSpPr>
          <p:spPr bwMode="auto">
            <a:xfrm>
              <a:off x="2208213" y="1168401"/>
              <a:ext cx="44450" cy="128588"/>
            </a:xfrm>
            <a:custGeom>
              <a:avLst/>
              <a:gdLst>
                <a:gd name="T0" fmla="*/ 6 w 30"/>
                <a:gd name="T1" fmla="*/ 88 h 88"/>
                <a:gd name="T2" fmla="*/ 0 w 30"/>
                <a:gd name="T3" fmla="*/ 82 h 88"/>
                <a:gd name="T4" fmla="*/ 6 w 30"/>
                <a:gd name="T5" fmla="*/ 76 h 88"/>
                <a:gd name="T6" fmla="*/ 18 w 30"/>
                <a:gd name="T7" fmla="*/ 64 h 88"/>
                <a:gd name="T8" fmla="*/ 18 w 30"/>
                <a:gd name="T9" fmla="*/ 6 h 88"/>
                <a:gd name="T10" fmla="*/ 24 w 30"/>
                <a:gd name="T11" fmla="*/ 0 h 88"/>
                <a:gd name="T12" fmla="*/ 30 w 30"/>
                <a:gd name="T13" fmla="*/ 6 h 88"/>
                <a:gd name="T14" fmla="*/ 30 w 30"/>
                <a:gd name="T15" fmla="*/ 64 h 88"/>
                <a:gd name="T16" fmla="*/ 6 w 30"/>
                <a:gd name="T1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88">
                  <a:moveTo>
                    <a:pt x="6" y="88"/>
                  </a:moveTo>
                  <a:cubicBezTo>
                    <a:pt x="3" y="88"/>
                    <a:pt x="0" y="85"/>
                    <a:pt x="0" y="82"/>
                  </a:cubicBezTo>
                  <a:cubicBezTo>
                    <a:pt x="0" y="78"/>
                    <a:pt x="3" y="76"/>
                    <a:pt x="6" y="76"/>
                  </a:cubicBezTo>
                  <a:cubicBezTo>
                    <a:pt x="13" y="76"/>
                    <a:pt x="18" y="71"/>
                    <a:pt x="18" y="64"/>
                  </a:cubicBezTo>
                  <a:cubicBezTo>
                    <a:pt x="18" y="6"/>
                    <a:pt x="18" y="6"/>
                    <a:pt x="18" y="6"/>
                  </a:cubicBezTo>
                  <a:cubicBezTo>
                    <a:pt x="18" y="2"/>
                    <a:pt x="21" y="0"/>
                    <a:pt x="24" y="0"/>
                  </a:cubicBezTo>
                  <a:cubicBezTo>
                    <a:pt x="27" y="0"/>
                    <a:pt x="30" y="2"/>
                    <a:pt x="30" y="6"/>
                  </a:cubicBezTo>
                  <a:cubicBezTo>
                    <a:pt x="30" y="64"/>
                    <a:pt x="30" y="64"/>
                    <a:pt x="30" y="64"/>
                  </a:cubicBezTo>
                  <a:cubicBezTo>
                    <a:pt x="30" y="77"/>
                    <a:pt x="19" y="88"/>
                    <a:pt x="6" y="88"/>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6" name="Freeform 49">
              <a:extLst>
                <a:ext uri="{FF2B5EF4-FFF2-40B4-BE49-F238E27FC236}">
                  <a16:creationId xmlns:a16="http://schemas.microsoft.com/office/drawing/2014/main" id="{23CD4FFF-1A45-4422-AF9C-5A1221CD3443}"/>
                </a:ext>
              </a:extLst>
            </p:cNvPr>
            <p:cNvSpPr>
              <a:spLocks/>
            </p:cNvSpPr>
            <p:nvPr/>
          </p:nvSpPr>
          <p:spPr bwMode="auto">
            <a:xfrm>
              <a:off x="2114551" y="952501"/>
              <a:ext cx="92075" cy="107950"/>
            </a:xfrm>
            <a:custGeom>
              <a:avLst/>
              <a:gdLst>
                <a:gd name="T0" fmla="*/ 44 w 64"/>
                <a:gd name="T1" fmla="*/ 74 h 74"/>
                <a:gd name="T2" fmla="*/ 6 w 64"/>
                <a:gd name="T3" fmla="*/ 74 h 74"/>
                <a:gd name="T4" fmla="*/ 0 w 64"/>
                <a:gd name="T5" fmla="*/ 68 h 74"/>
                <a:gd name="T6" fmla="*/ 6 w 64"/>
                <a:gd name="T7" fmla="*/ 62 h 74"/>
                <a:gd name="T8" fmla="*/ 44 w 64"/>
                <a:gd name="T9" fmla="*/ 62 h 74"/>
                <a:gd name="T10" fmla="*/ 52 w 64"/>
                <a:gd name="T11" fmla="*/ 54 h 74"/>
                <a:gd name="T12" fmla="*/ 52 w 64"/>
                <a:gd name="T13" fmla="*/ 19 h 74"/>
                <a:gd name="T14" fmla="*/ 44 w 64"/>
                <a:gd name="T15" fmla="*/ 12 h 74"/>
                <a:gd name="T16" fmla="*/ 34 w 64"/>
                <a:gd name="T17" fmla="*/ 12 h 74"/>
                <a:gd name="T18" fmla="*/ 28 w 64"/>
                <a:gd name="T19" fmla="*/ 6 h 74"/>
                <a:gd name="T20" fmla="*/ 34 w 64"/>
                <a:gd name="T21" fmla="*/ 0 h 74"/>
                <a:gd name="T22" fmla="*/ 44 w 64"/>
                <a:gd name="T23" fmla="*/ 0 h 74"/>
                <a:gd name="T24" fmla="*/ 64 w 64"/>
                <a:gd name="T25" fmla="*/ 19 h 74"/>
                <a:gd name="T26" fmla="*/ 64 w 64"/>
                <a:gd name="T27" fmla="*/ 54 h 74"/>
                <a:gd name="T28" fmla="*/ 44 w 64"/>
                <a:gd name="T2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74">
                  <a:moveTo>
                    <a:pt x="44" y="74"/>
                  </a:moveTo>
                  <a:cubicBezTo>
                    <a:pt x="6" y="74"/>
                    <a:pt x="6" y="74"/>
                    <a:pt x="6" y="74"/>
                  </a:cubicBezTo>
                  <a:cubicBezTo>
                    <a:pt x="2" y="74"/>
                    <a:pt x="0" y="71"/>
                    <a:pt x="0" y="68"/>
                  </a:cubicBezTo>
                  <a:cubicBezTo>
                    <a:pt x="0" y="64"/>
                    <a:pt x="2" y="62"/>
                    <a:pt x="6" y="62"/>
                  </a:cubicBezTo>
                  <a:cubicBezTo>
                    <a:pt x="44" y="62"/>
                    <a:pt x="44" y="62"/>
                    <a:pt x="44" y="62"/>
                  </a:cubicBezTo>
                  <a:cubicBezTo>
                    <a:pt x="48" y="62"/>
                    <a:pt x="52" y="58"/>
                    <a:pt x="52" y="54"/>
                  </a:cubicBezTo>
                  <a:cubicBezTo>
                    <a:pt x="52" y="19"/>
                    <a:pt x="52" y="19"/>
                    <a:pt x="52" y="19"/>
                  </a:cubicBezTo>
                  <a:cubicBezTo>
                    <a:pt x="52" y="15"/>
                    <a:pt x="48" y="12"/>
                    <a:pt x="44" y="12"/>
                  </a:cubicBezTo>
                  <a:cubicBezTo>
                    <a:pt x="34" y="12"/>
                    <a:pt x="34" y="12"/>
                    <a:pt x="34" y="12"/>
                  </a:cubicBezTo>
                  <a:cubicBezTo>
                    <a:pt x="30" y="12"/>
                    <a:pt x="28" y="9"/>
                    <a:pt x="28" y="6"/>
                  </a:cubicBezTo>
                  <a:cubicBezTo>
                    <a:pt x="28" y="2"/>
                    <a:pt x="30" y="0"/>
                    <a:pt x="34" y="0"/>
                  </a:cubicBezTo>
                  <a:cubicBezTo>
                    <a:pt x="44" y="0"/>
                    <a:pt x="44" y="0"/>
                    <a:pt x="44" y="0"/>
                  </a:cubicBezTo>
                  <a:cubicBezTo>
                    <a:pt x="55" y="0"/>
                    <a:pt x="64" y="8"/>
                    <a:pt x="64" y="19"/>
                  </a:cubicBezTo>
                  <a:cubicBezTo>
                    <a:pt x="64" y="54"/>
                    <a:pt x="64" y="54"/>
                    <a:pt x="64" y="54"/>
                  </a:cubicBezTo>
                  <a:cubicBezTo>
                    <a:pt x="64" y="65"/>
                    <a:pt x="55" y="74"/>
                    <a:pt x="44" y="74"/>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7" name="Freeform 50">
              <a:extLst>
                <a:ext uri="{FF2B5EF4-FFF2-40B4-BE49-F238E27FC236}">
                  <a16:creationId xmlns:a16="http://schemas.microsoft.com/office/drawing/2014/main" id="{FC0A7E3F-C25C-4226-A1CF-636866590AAC}"/>
                </a:ext>
              </a:extLst>
            </p:cNvPr>
            <p:cNvSpPr>
              <a:spLocks/>
            </p:cNvSpPr>
            <p:nvPr/>
          </p:nvSpPr>
          <p:spPr bwMode="auto">
            <a:xfrm>
              <a:off x="2192338" y="998539"/>
              <a:ext cx="60325" cy="36513"/>
            </a:xfrm>
            <a:custGeom>
              <a:avLst/>
              <a:gdLst>
                <a:gd name="T0" fmla="*/ 35 w 41"/>
                <a:gd name="T1" fmla="*/ 25 h 25"/>
                <a:gd name="T2" fmla="*/ 29 w 41"/>
                <a:gd name="T3" fmla="*/ 19 h 25"/>
                <a:gd name="T4" fmla="*/ 21 w 41"/>
                <a:gd name="T5" fmla="*/ 12 h 25"/>
                <a:gd name="T6" fmla="*/ 6 w 41"/>
                <a:gd name="T7" fmla="*/ 12 h 25"/>
                <a:gd name="T8" fmla="*/ 0 w 41"/>
                <a:gd name="T9" fmla="*/ 6 h 25"/>
                <a:gd name="T10" fmla="*/ 6 w 41"/>
                <a:gd name="T11" fmla="*/ 0 h 25"/>
                <a:gd name="T12" fmla="*/ 21 w 41"/>
                <a:gd name="T13" fmla="*/ 0 h 25"/>
                <a:gd name="T14" fmla="*/ 41 w 41"/>
                <a:gd name="T15" fmla="*/ 19 h 25"/>
                <a:gd name="T16" fmla="*/ 35 w 41"/>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5">
                  <a:moveTo>
                    <a:pt x="35" y="25"/>
                  </a:moveTo>
                  <a:cubicBezTo>
                    <a:pt x="31" y="25"/>
                    <a:pt x="29" y="23"/>
                    <a:pt x="29" y="19"/>
                  </a:cubicBezTo>
                  <a:cubicBezTo>
                    <a:pt x="29" y="15"/>
                    <a:pt x="25" y="12"/>
                    <a:pt x="21" y="12"/>
                  </a:cubicBezTo>
                  <a:cubicBezTo>
                    <a:pt x="6" y="12"/>
                    <a:pt x="6" y="12"/>
                    <a:pt x="6" y="12"/>
                  </a:cubicBezTo>
                  <a:cubicBezTo>
                    <a:pt x="3" y="12"/>
                    <a:pt x="0" y="9"/>
                    <a:pt x="0" y="6"/>
                  </a:cubicBezTo>
                  <a:cubicBezTo>
                    <a:pt x="0" y="3"/>
                    <a:pt x="3" y="0"/>
                    <a:pt x="6" y="0"/>
                  </a:cubicBezTo>
                  <a:cubicBezTo>
                    <a:pt x="21" y="0"/>
                    <a:pt x="21" y="0"/>
                    <a:pt x="21" y="0"/>
                  </a:cubicBezTo>
                  <a:cubicBezTo>
                    <a:pt x="32" y="0"/>
                    <a:pt x="41" y="9"/>
                    <a:pt x="41" y="19"/>
                  </a:cubicBezTo>
                  <a:cubicBezTo>
                    <a:pt x="41" y="23"/>
                    <a:pt x="38" y="25"/>
                    <a:pt x="35" y="25"/>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8" name="Freeform 51">
              <a:extLst>
                <a:ext uri="{FF2B5EF4-FFF2-40B4-BE49-F238E27FC236}">
                  <a16:creationId xmlns:a16="http://schemas.microsoft.com/office/drawing/2014/main" id="{BD7EA577-6DA2-4259-8AD1-67D50B570D21}"/>
                </a:ext>
              </a:extLst>
            </p:cNvPr>
            <p:cNvSpPr>
              <a:spLocks/>
            </p:cNvSpPr>
            <p:nvPr/>
          </p:nvSpPr>
          <p:spPr bwMode="auto">
            <a:xfrm>
              <a:off x="2114551" y="1101726"/>
              <a:ext cx="138113" cy="42863"/>
            </a:xfrm>
            <a:custGeom>
              <a:avLst/>
              <a:gdLst>
                <a:gd name="T0" fmla="*/ 75 w 95"/>
                <a:gd name="T1" fmla="*/ 30 h 30"/>
                <a:gd name="T2" fmla="*/ 6 w 95"/>
                <a:gd name="T3" fmla="*/ 30 h 30"/>
                <a:gd name="T4" fmla="*/ 0 w 95"/>
                <a:gd name="T5" fmla="*/ 24 h 30"/>
                <a:gd name="T6" fmla="*/ 6 w 95"/>
                <a:gd name="T7" fmla="*/ 18 h 30"/>
                <a:gd name="T8" fmla="*/ 75 w 95"/>
                <a:gd name="T9" fmla="*/ 18 h 30"/>
                <a:gd name="T10" fmla="*/ 83 w 95"/>
                <a:gd name="T11" fmla="*/ 11 h 30"/>
                <a:gd name="T12" fmla="*/ 83 w 95"/>
                <a:gd name="T13" fmla="*/ 6 h 30"/>
                <a:gd name="T14" fmla="*/ 89 w 95"/>
                <a:gd name="T15" fmla="*/ 0 h 30"/>
                <a:gd name="T16" fmla="*/ 95 w 95"/>
                <a:gd name="T17" fmla="*/ 6 h 30"/>
                <a:gd name="T18" fmla="*/ 95 w 95"/>
                <a:gd name="T19" fmla="*/ 11 h 30"/>
                <a:gd name="T20" fmla="*/ 75 w 95"/>
                <a:gd name="T2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30">
                  <a:moveTo>
                    <a:pt x="75" y="30"/>
                  </a:moveTo>
                  <a:cubicBezTo>
                    <a:pt x="6" y="30"/>
                    <a:pt x="6" y="30"/>
                    <a:pt x="6" y="30"/>
                  </a:cubicBezTo>
                  <a:cubicBezTo>
                    <a:pt x="2" y="30"/>
                    <a:pt x="0" y="27"/>
                    <a:pt x="0" y="24"/>
                  </a:cubicBezTo>
                  <a:cubicBezTo>
                    <a:pt x="0" y="21"/>
                    <a:pt x="2" y="18"/>
                    <a:pt x="6" y="18"/>
                  </a:cubicBezTo>
                  <a:cubicBezTo>
                    <a:pt x="75" y="18"/>
                    <a:pt x="75" y="18"/>
                    <a:pt x="75" y="18"/>
                  </a:cubicBezTo>
                  <a:cubicBezTo>
                    <a:pt x="79" y="18"/>
                    <a:pt x="83" y="15"/>
                    <a:pt x="83" y="11"/>
                  </a:cubicBezTo>
                  <a:cubicBezTo>
                    <a:pt x="83" y="6"/>
                    <a:pt x="83" y="6"/>
                    <a:pt x="83" y="6"/>
                  </a:cubicBezTo>
                  <a:cubicBezTo>
                    <a:pt x="83" y="3"/>
                    <a:pt x="86" y="0"/>
                    <a:pt x="89" y="0"/>
                  </a:cubicBezTo>
                  <a:cubicBezTo>
                    <a:pt x="92" y="0"/>
                    <a:pt x="95" y="3"/>
                    <a:pt x="95" y="6"/>
                  </a:cubicBezTo>
                  <a:cubicBezTo>
                    <a:pt x="95" y="11"/>
                    <a:pt x="95" y="11"/>
                    <a:pt x="95" y="11"/>
                  </a:cubicBezTo>
                  <a:cubicBezTo>
                    <a:pt x="95" y="21"/>
                    <a:pt x="86" y="30"/>
                    <a:pt x="75" y="30"/>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9" name="Freeform 52">
              <a:extLst>
                <a:ext uri="{FF2B5EF4-FFF2-40B4-BE49-F238E27FC236}">
                  <a16:creationId xmlns:a16="http://schemas.microsoft.com/office/drawing/2014/main" id="{371D4B00-4D03-42E1-9036-7F575179150B}"/>
                </a:ext>
              </a:extLst>
            </p:cNvPr>
            <p:cNvSpPr>
              <a:spLocks/>
            </p:cNvSpPr>
            <p:nvPr/>
          </p:nvSpPr>
          <p:spPr bwMode="auto">
            <a:xfrm>
              <a:off x="2174876" y="1162051"/>
              <a:ext cx="38100" cy="57150"/>
            </a:xfrm>
            <a:custGeom>
              <a:avLst/>
              <a:gdLst>
                <a:gd name="T0" fmla="*/ 20 w 26"/>
                <a:gd name="T1" fmla="*/ 39 h 39"/>
                <a:gd name="T2" fmla="*/ 14 w 26"/>
                <a:gd name="T3" fmla="*/ 33 h 39"/>
                <a:gd name="T4" fmla="*/ 14 w 26"/>
                <a:gd name="T5" fmla="*/ 20 h 39"/>
                <a:gd name="T6" fmla="*/ 6 w 26"/>
                <a:gd name="T7" fmla="*/ 12 h 39"/>
                <a:gd name="T8" fmla="*/ 0 w 26"/>
                <a:gd name="T9" fmla="*/ 6 h 39"/>
                <a:gd name="T10" fmla="*/ 6 w 26"/>
                <a:gd name="T11" fmla="*/ 0 h 39"/>
                <a:gd name="T12" fmla="*/ 26 w 26"/>
                <a:gd name="T13" fmla="*/ 20 h 39"/>
                <a:gd name="T14" fmla="*/ 26 w 26"/>
                <a:gd name="T15" fmla="*/ 33 h 39"/>
                <a:gd name="T16" fmla="*/ 20 w 26"/>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9">
                  <a:moveTo>
                    <a:pt x="20" y="39"/>
                  </a:moveTo>
                  <a:cubicBezTo>
                    <a:pt x="16" y="39"/>
                    <a:pt x="14" y="37"/>
                    <a:pt x="14" y="33"/>
                  </a:cubicBezTo>
                  <a:cubicBezTo>
                    <a:pt x="14" y="20"/>
                    <a:pt x="14" y="20"/>
                    <a:pt x="14" y="20"/>
                  </a:cubicBezTo>
                  <a:cubicBezTo>
                    <a:pt x="14" y="16"/>
                    <a:pt x="10" y="12"/>
                    <a:pt x="6" y="12"/>
                  </a:cubicBezTo>
                  <a:cubicBezTo>
                    <a:pt x="2" y="12"/>
                    <a:pt x="0" y="10"/>
                    <a:pt x="0" y="6"/>
                  </a:cubicBezTo>
                  <a:cubicBezTo>
                    <a:pt x="0" y="3"/>
                    <a:pt x="2" y="0"/>
                    <a:pt x="6" y="0"/>
                  </a:cubicBezTo>
                  <a:cubicBezTo>
                    <a:pt x="17" y="0"/>
                    <a:pt x="26" y="9"/>
                    <a:pt x="26" y="20"/>
                  </a:cubicBezTo>
                  <a:cubicBezTo>
                    <a:pt x="26" y="33"/>
                    <a:pt x="26" y="33"/>
                    <a:pt x="26" y="33"/>
                  </a:cubicBezTo>
                  <a:cubicBezTo>
                    <a:pt x="26" y="37"/>
                    <a:pt x="23" y="39"/>
                    <a:pt x="20" y="39"/>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0" name="Freeform 53">
              <a:extLst>
                <a:ext uri="{FF2B5EF4-FFF2-40B4-BE49-F238E27FC236}">
                  <a16:creationId xmlns:a16="http://schemas.microsoft.com/office/drawing/2014/main" id="{8077D93C-D992-4D35-BCFB-B886B10267EF}"/>
                </a:ext>
              </a:extLst>
            </p:cNvPr>
            <p:cNvSpPr>
              <a:spLocks/>
            </p:cNvSpPr>
            <p:nvPr/>
          </p:nvSpPr>
          <p:spPr bwMode="auto">
            <a:xfrm>
              <a:off x="2155826" y="1087439"/>
              <a:ext cx="38100" cy="55563"/>
            </a:xfrm>
            <a:custGeom>
              <a:avLst/>
              <a:gdLst>
                <a:gd name="T0" fmla="*/ 20 w 26"/>
                <a:gd name="T1" fmla="*/ 39 h 39"/>
                <a:gd name="T2" fmla="*/ 14 w 26"/>
                <a:gd name="T3" fmla="*/ 33 h 39"/>
                <a:gd name="T4" fmla="*/ 14 w 26"/>
                <a:gd name="T5" fmla="*/ 19 h 39"/>
                <a:gd name="T6" fmla="*/ 6 w 26"/>
                <a:gd name="T7" fmla="*/ 12 h 39"/>
                <a:gd name="T8" fmla="*/ 0 w 26"/>
                <a:gd name="T9" fmla="*/ 6 h 39"/>
                <a:gd name="T10" fmla="*/ 6 w 26"/>
                <a:gd name="T11" fmla="*/ 0 h 39"/>
                <a:gd name="T12" fmla="*/ 26 w 26"/>
                <a:gd name="T13" fmla="*/ 19 h 39"/>
                <a:gd name="T14" fmla="*/ 26 w 26"/>
                <a:gd name="T15" fmla="*/ 33 h 39"/>
                <a:gd name="T16" fmla="*/ 20 w 26"/>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9">
                  <a:moveTo>
                    <a:pt x="20" y="39"/>
                  </a:moveTo>
                  <a:cubicBezTo>
                    <a:pt x="17" y="39"/>
                    <a:pt x="14" y="36"/>
                    <a:pt x="14" y="33"/>
                  </a:cubicBezTo>
                  <a:cubicBezTo>
                    <a:pt x="14" y="19"/>
                    <a:pt x="14" y="19"/>
                    <a:pt x="14" y="19"/>
                  </a:cubicBezTo>
                  <a:cubicBezTo>
                    <a:pt x="14" y="15"/>
                    <a:pt x="11" y="12"/>
                    <a:pt x="6" y="12"/>
                  </a:cubicBezTo>
                  <a:cubicBezTo>
                    <a:pt x="3" y="12"/>
                    <a:pt x="0" y="9"/>
                    <a:pt x="0" y="6"/>
                  </a:cubicBezTo>
                  <a:cubicBezTo>
                    <a:pt x="0" y="3"/>
                    <a:pt x="3" y="0"/>
                    <a:pt x="6" y="0"/>
                  </a:cubicBezTo>
                  <a:cubicBezTo>
                    <a:pt x="17" y="0"/>
                    <a:pt x="26" y="9"/>
                    <a:pt x="26" y="19"/>
                  </a:cubicBezTo>
                  <a:cubicBezTo>
                    <a:pt x="26" y="33"/>
                    <a:pt x="26" y="33"/>
                    <a:pt x="26" y="33"/>
                  </a:cubicBezTo>
                  <a:cubicBezTo>
                    <a:pt x="26" y="36"/>
                    <a:pt x="24" y="39"/>
                    <a:pt x="20" y="39"/>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1" name="Freeform 54">
              <a:extLst>
                <a:ext uri="{FF2B5EF4-FFF2-40B4-BE49-F238E27FC236}">
                  <a16:creationId xmlns:a16="http://schemas.microsoft.com/office/drawing/2014/main" id="{DF7300FA-7ECC-4A2E-BBE5-8852E7ACD2EE}"/>
                </a:ext>
              </a:extLst>
            </p:cNvPr>
            <p:cNvSpPr>
              <a:spLocks/>
            </p:cNvSpPr>
            <p:nvPr/>
          </p:nvSpPr>
          <p:spPr bwMode="auto">
            <a:xfrm>
              <a:off x="2151063" y="1285876"/>
              <a:ext cx="36513" cy="34925"/>
            </a:xfrm>
            <a:custGeom>
              <a:avLst/>
              <a:gdLst>
                <a:gd name="T0" fmla="*/ 6 w 26"/>
                <a:gd name="T1" fmla="*/ 25 h 25"/>
                <a:gd name="T2" fmla="*/ 0 w 26"/>
                <a:gd name="T3" fmla="*/ 19 h 25"/>
                <a:gd name="T4" fmla="*/ 20 w 26"/>
                <a:gd name="T5" fmla="*/ 0 h 25"/>
                <a:gd name="T6" fmla="*/ 26 w 26"/>
                <a:gd name="T7" fmla="*/ 6 h 25"/>
                <a:gd name="T8" fmla="*/ 20 w 26"/>
                <a:gd name="T9" fmla="*/ 12 h 25"/>
                <a:gd name="T10" fmla="*/ 12 w 26"/>
                <a:gd name="T11" fmla="*/ 19 h 25"/>
                <a:gd name="T12" fmla="*/ 6 w 26"/>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26" h="25">
                  <a:moveTo>
                    <a:pt x="6" y="25"/>
                  </a:moveTo>
                  <a:cubicBezTo>
                    <a:pt x="2" y="25"/>
                    <a:pt x="0" y="23"/>
                    <a:pt x="0" y="19"/>
                  </a:cubicBezTo>
                  <a:cubicBezTo>
                    <a:pt x="0" y="9"/>
                    <a:pt x="9" y="0"/>
                    <a:pt x="20" y="0"/>
                  </a:cubicBezTo>
                  <a:cubicBezTo>
                    <a:pt x="23" y="0"/>
                    <a:pt x="26" y="3"/>
                    <a:pt x="26" y="6"/>
                  </a:cubicBezTo>
                  <a:cubicBezTo>
                    <a:pt x="26" y="9"/>
                    <a:pt x="23" y="12"/>
                    <a:pt x="20" y="12"/>
                  </a:cubicBezTo>
                  <a:cubicBezTo>
                    <a:pt x="15" y="12"/>
                    <a:pt x="12" y="15"/>
                    <a:pt x="12" y="19"/>
                  </a:cubicBezTo>
                  <a:cubicBezTo>
                    <a:pt x="12" y="23"/>
                    <a:pt x="9" y="25"/>
                    <a:pt x="6" y="25"/>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2" name="Freeform 55">
              <a:extLst>
                <a:ext uri="{FF2B5EF4-FFF2-40B4-BE49-F238E27FC236}">
                  <a16:creationId xmlns:a16="http://schemas.microsoft.com/office/drawing/2014/main" id="{9435C4A2-1066-4BDA-B08D-EB9BBB89E61C}"/>
                </a:ext>
              </a:extLst>
            </p:cNvPr>
            <p:cNvSpPr>
              <a:spLocks/>
            </p:cNvSpPr>
            <p:nvPr/>
          </p:nvSpPr>
          <p:spPr bwMode="auto">
            <a:xfrm>
              <a:off x="2311401" y="862014"/>
              <a:ext cx="228600" cy="465138"/>
            </a:xfrm>
            <a:custGeom>
              <a:avLst/>
              <a:gdLst>
                <a:gd name="T0" fmla="*/ 72 w 157"/>
                <a:gd name="T1" fmla="*/ 319 h 319"/>
                <a:gd name="T2" fmla="*/ 116 w 157"/>
                <a:gd name="T3" fmla="*/ 278 h 319"/>
                <a:gd name="T4" fmla="*/ 116 w 157"/>
                <a:gd name="T5" fmla="*/ 271 h 319"/>
                <a:gd name="T6" fmla="*/ 123 w 157"/>
                <a:gd name="T7" fmla="*/ 269 h 319"/>
                <a:gd name="T8" fmla="*/ 146 w 157"/>
                <a:gd name="T9" fmla="*/ 241 h 319"/>
                <a:gd name="T10" fmla="*/ 139 w 157"/>
                <a:gd name="T11" fmla="*/ 223 h 319"/>
                <a:gd name="T12" fmla="*/ 133 w 157"/>
                <a:gd name="T13" fmla="*/ 215 h 319"/>
                <a:gd name="T14" fmla="*/ 142 w 157"/>
                <a:gd name="T15" fmla="*/ 211 h 319"/>
                <a:gd name="T16" fmla="*/ 157 w 157"/>
                <a:gd name="T17" fmla="*/ 187 h 319"/>
                <a:gd name="T18" fmla="*/ 142 w 157"/>
                <a:gd name="T19" fmla="*/ 162 h 319"/>
                <a:gd name="T20" fmla="*/ 133 w 157"/>
                <a:gd name="T21" fmla="*/ 157 h 319"/>
                <a:gd name="T22" fmla="*/ 140 w 157"/>
                <a:gd name="T23" fmla="*/ 150 h 319"/>
                <a:gd name="T24" fmla="*/ 149 w 157"/>
                <a:gd name="T25" fmla="*/ 128 h 319"/>
                <a:gd name="T26" fmla="*/ 123 w 157"/>
                <a:gd name="T27" fmla="*/ 97 h 319"/>
                <a:gd name="T28" fmla="*/ 112 w 157"/>
                <a:gd name="T29" fmla="*/ 95 h 319"/>
                <a:gd name="T30" fmla="*/ 118 w 157"/>
                <a:gd name="T31" fmla="*/ 85 h 319"/>
                <a:gd name="T32" fmla="*/ 123 w 157"/>
                <a:gd name="T33" fmla="*/ 71 h 319"/>
                <a:gd name="T34" fmla="*/ 96 w 157"/>
                <a:gd name="T35" fmla="*/ 42 h 319"/>
                <a:gd name="T36" fmla="*/ 89 w 157"/>
                <a:gd name="T37" fmla="*/ 42 h 319"/>
                <a:gd name="T38" fmla="*/ 88 w 157"/>
                <a:gd name="T39" fmla="*/ 36 h 319"/>
                <a:gd name="T40" fmla="*/ 44 w 157"/>
                <a:gd name="T41" fmla="*/ 0 h 319"/>
                <a:gd name="T42" fmla="*/ 0 w 157"/>
                <a:gd name="T43" fmla="*/ 42 h 319"/>
                <a:gd name="T44" fmla="*/ 0 w 157"/>
                <a:gd name="T45" fmla="*/ 277 h 319"/>
                <a:gd name="T46" fmla="*/ 44 w 157"/>
                <a:gd name="T47" fmla="*/ 319 h 319"/>
                <a:gd name="T48" fmla="*/ 72 w 157"/>
                <a:gd name="T49" fmla="*/ 319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7" h="319">
                  <a:moveTo>
                    <a:pt x="72" y="319"/>
                  </a:moveTo>
                  <a:cubicBezTo>
                    <a:pt x="96" y="319"/>
                    <a:pt x="116" y="301"/>
                    <a:pt x="116" y="278"/>
                  </a:cubicBezTo>
                  <a:cubicBezTo>
                    <a:pt x="116" y="271"/>
                    <a:pt x="116" y="271"/>
                    <a:pt x="116" y="271"/>
                  </a:cubicBezTo>
                  <a:cubicBezTo>
                    <a:pt x="123" y="269"/>
                    <a:pt x="123" y="269"/>
                    <a:pt x="123" y="269"/>
                  </a:cubicBezTo>
                  <a:cubicBezTo>
                    <a:pt x="136" y="266"/>
                    <a:pt x="146" y="254"/>
                    <a:pt x="146" y="241"/>
                  </a:cubicBezTo>
                  <a:cubicBezTo>
                    <a:pt x="146" y="234"/>
                    <a:pt x="143" y="228"/>
                    <a:pt x="139" y="223"/>
                  </a:cubicBezTo>
                  <a:cubicBezTo>
                    <a:pt x="133" y="215"/>
                    <a:pt x="133" y="215"/>
                    <a:pt x="133" y="215"/>
                  </a:cubicBezTo>
                  <a:cubicBezTo>
                    <a:pt x="142" y="211"/>
                    <a:pt x="142" y="211"/>
                    <a:pt x="142" y="211"/>
                  </a:cubicBezTo>
                  <a:cubicBezTo>
                    <a:pt x="151" y="206"/>
                    <a:pt x="157" y="197"/>
                    <a:pt x="157" y="187"/>
                  </a:cubicBezTo>
                  <a:cubicBezTo>
                    <a:pt x="157" y="177"/>
                    <a:pt x="152" y="167"/>
                    <a:pt x="142" y="162"/>
                  </a:cubicBezTo>
                  <a:cubicBezTo>
                    <a:pt x="133" y="157"/>
                    <a:pt x="133" y="157"/>
                    <a:pt x="133" y="157"/>
                  </a:cubicBezTo>
                  <a:cubicBezTo>
                    <a:pt x="140" y="150"/>
                    <a:pt x="140" y="150"/>
                    <a:pt x="140" y="150"/>
                  </a:cubicBezTo>
                  <a:cubicBezTo>
                    <a:pt x="146" y="144"/>
                    <a:pt x="149" y="136"/>
                    <a:pt x="149" y="128"/>
                  </a:cubicBezTo>
                  <a:cubicBezTo>
                    <a:pt x="149" y="113"/>
                    <a:pt x="139" y="101"/>
                    <a:pt x="123" y="97"/>
                  </a:cubicBezTo>
                  <a:cubicBezTo>
                    <a:pt x="112" y="95"/>
                    <a:pt x="112" y="95"/>
                    <a:pt x="112" y="95"/>
                  </a:cubicBezTo>
                  <a:cubicBezTo>
                    <a:pt x="118" y="85"/>
                    <a:pt x="118" y="85"/>
                    <a:pt x="118" y="85"/>
                  </a:cubicBezTo>
                  <a:cubicBezTo>
                    <a:pt x="121" y="81"/>
                    <a:pt x="123" y="76"/>
                    <a:pt x="123" y="71"/>
                  </a:cubicBezTo>
                  <a:cubicBezTo>
                    <a:pt x="123" y="56"/>
                    <a:pt x="111" y="44"/>
                    <a:pt x="96" y="42"/>
                  </a:cubicBezTo>
                  <a:cubicBezTo>
                    <a:pt x="89" y="42"/>
                    <a:pt x="89" y="42"/>
                    <a:pt x="89" y="42"/>
                  </a:cubicBezTo>
                  <a:cubicBezTo>
                    <a:pt x="88" y="36"/>
                    <a:pt x="88" y="36"/>
                    <a:pt x="88" y="36"/>
                  </a:cubicBezTo>
                  <a:cubicBezTo>
                    <a:pt x="85" y="15"/>
                    <a:pt x="66" y="0"/>
                    <a:pt x="44" y="0"/>
                  </a:cubicBezTo>
                  <a:cubicBezTo>
                    <a:pt x="20" y="0"/>
                    <a:pt x="0" y="19"/>
                    <a:pt x="0" y="42"/>
                  </a:cubicBezTo>
                  <a:cubicBezTo>
                    <a:pt x="0" y="277"/>
                    <a:pt x="0" y="277"/>
                    <a:pt x="0" y="277"/>
                  </a:cubicBezTo>
                  <a:cubicBezTo>
                    <a:pt x="0" y="300"/>
                    <a:pt x="20" y="319"/>
                    <a:pt x="44" y="319"/>
                  </a:cubicBezTo>
                  <a:lnTo>
                    <a:pt x="72" y="319"/>
                  </a:ln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3" name="Freeform 56">
              <a:extLst>
                <a:ext uri="{FF2B5EF4-FFF2-40B4-BE49-F238E27FC236}">
                  <a16:creationId xmlns:a16="http://schemas.microsoft.com/office/drawing/2014/main" id="{DA7153F2-39D6-4B1F-A45B-E5E7907A3758}"/>
                </a:ext>
              </a:extLst>
            </p:cNvPr>
            <p:cNvSpPr>
              <a:spLocks noEditPoints="1"/>
            </p:cNvSpPr>
            <p:nvPr/>
          </p:nvSpPr>
          <p:spPr bwMode="auto">
            <a:xfrm>
              <a:off x="2303463" y="854076"/>
              <a:ext cx="246063" cy="482600"/>
            </a:xfrm>
            <a:custGeom>
              <a:avLst/>
              <a:gdLst>
                <a:gd name="T0" fmla="*/ 78 w 169"/>
                <a:gd name="T1" fmla="*/ 331 h 331"/>
                <a:gd name="T2" fmla="*/ 50 w 169"/>
                <a:gd name="T3" fmla="*/ 331 h 331"/>
                <a:gd name="T4" fmla="*/ 0 w 169"/>
                <a:gd name="T5" fmla="*/ 283 h 331"/>
                <a:gd name="T6" fmla="*/ 0 w 169"/>
                <a:gd name="T7" fmla="*/ 48 h 331"/>
                <a:gd name="T8" fmla="*/ 50 w 169"/>
                <a:gd name="T9" fmla="*/ 0 h 331"/>
                <a:gd name="T10" fmla="*/ 100 w 169"/>
                <a:gd name="T11" fmla="*/ 41 h 331"/>
                <a:gd name="T12" fmla="*/ 100 w 169"/>
                <a:gd name="T13" fmla="*/ 42 h 331"/>
                <a:gd name="T14" fmla="*/ 102 w 169"/>
                <a:gd name="T15" fmla="*/ 42 h 331"/>
                <a:gd name="T16" fmla="*/ 135 w 169"/>
                <a:gd name="T17" fmla="*/ 77 h 331"/>
                <a:gd name="T18" fmla="*/ 129 w 169"/>
                <a:gd name="T19" fmla="*/ 95 h 331"/>
                <a:gd name="T20" fmla="*/ 128 w 169"/>
                <a:gd name="T21" fmla="*/ 97 h 331"/>
                <a:gd name="T22" fmla="*/ 131 w 169"/>
                <a:gd name="T23" fmla="*/ 97 h 331"/>
                <a:gd name="T24" fmla="*/ 161 w 169"/>
                <a:gd name="T25" fmla="*/ 134 h 331"/>
                <a:gd name="T26" fmla="*/ 150 w 169"/>
                <a:gd name="T27" fmla="*/ 160 h 331"/>
                <a:gd name="T28" fmla="*/ 149 w 169"/>
                <a:gd name="T29" fmla="*/ 162 h 331"/>
                <a:gd name="T30" fmla="*/ 151 w 169"/>
                <a:gd name="T31" fmla="*/ 163 h 331"/>
                <a:gd name="T32" fmla="*/ 169 w 169"/>
                <a:gd name="T33" fmla="*/ 193 h 331"/>
                <a:gd name="T34" fmla="*/ 150 w 169"/>
                <a:gd name="T35" fmla="*/ 222 h 331"/>
                <a:gd name="T36" fmla="*/ 148 w 169"/>
                <a:gd name="T37" fmla="*/ 223 h 331"/>
                <a:gd name="T38" fmla="*/ 150 w 169"/>
                <a:gd name="T39" fmla="*/ 225 h 331"/>
                <a:gd name="T40" fmla="*/ 158 w 169"/>
                <a:gd name="T41" fmla="*/ 247 h 331"/>
                <a:gd name="T42" fmla="*/ 130 w 169"/>
                <a:gd name="T43" fmla="*/ 281 h 331"/>
                <a:gd name="T44" fmla="*/ 128 w 169"/>
                <a:gd name="T45" fmla="*/ 282 h 331"/>
                <a:gd name="T46" fmla="*/ 128 w 169"/>
                <a:gd name="T47" fmla="*/ 284 h 331"/>
                <a:gd name="T48" fmla="*/ 78 w 169"/>
                <a:gd name="T49" fmla="*/ 331 h 331"/>
                <a:gd name="T50" fmla="*/ 50 w 169"/>
                <a:gd name="T51" fmla="*/ 12 h 331"/>
                <a:gd name="T52" fmla="*/ 12 w 169"/>
                <a:gd name="T53" fmla="*/ 48 h 331"/>
                <a:gd name="T54" fmla="*/ 12 w 169"/>
                <a:gd name="T55" fmla="*/ 283 h 331"/>
                <a:gd name="T56" fmla="*/ 50 w 169"/>
                <a:gd name="T57" fmla="*/ 319 h 331"/>
                <a:gd name="T58" fmla="*/ 78 w 169"/>
                <a:gd name="T59" fmla="*/ 319 h 331"/>
                <a:gd name="T60" fmla="*/ 116 w 169"/>
                <a:gd name="T61" fmla="*/ 283 h 331"/>
                <a:gd name="T62" fmla="*/ 116 w 169"/>
                <a:gd name="T63" fmla="*/ 272 h 331"/>
                <a:gd name="T64" fmla="*/ 127 w 169"/>
                <a:gd name="T65" fmla="*/ 270 h 331"/>
                <a:gd name="T66" fmla="*/ 146 w 169"/>
                <a:gd name="T67" fmla="*/ 247 h 331"/>
                <a:gd name="T68" fmla="*/ 140 w 169"/>
                <a:gd name="T69" fmla="*/ 233 h 331"/>
                <a:gd name="T70" fmla="*/ 129 w 169"/>
                <a:gd name="T71" fmla="*/ 219 h 331"/>
                <a:gd name="T72" fmla="*/ 145 w 169"/>
                <a:gd name="T73" fmla="*/ 211 h 331"/>
                <a:gd name="T74" fmla="*/ 157 w 169"/>
                <a:gd name="T75" fmla="*/ 193 h 331"/>
                <a:gd name="T76" fmla="*/ 145 w 169"/>
                <a:gd name="T77" fmla="*/ 174 h 331"/>
                <a:gd name="T78" fmla="*/ 129 w 169"/>
                <a:gd name="T79" fmla="*/ 165 h 331"/>
                <a:gd name="T80" fmla="*/ 142 w 169"/>
                <a:gd name="T81" fmla="*/ 152 h 331"/>
                <a:gd name="T82" fmla="*/ 149 w 169"/>
                <a:gd name="T83" fmla="*/ 134 h 331"/>
                <a:gd name="T84" fmla="*/ 128 w 169"/>
                <a:gd name="T85" fmla="*/ 109 h 331"/>
                <a:gd name="T86" fmla="*/ 109 w 169"/>
                <a:gd name="T87" fmla="*/ 105 h 331"/>
                <a:gd name="T88" fmla="*/ 119 w 169"/>
                <a:gd name="T89" fmla="*/ 88 h 331"/>
                <a:gd name="T90" fmla="*/ 123 w 169"/>
                <a:gd name="T91" fmla="*/ 77 h 331"/>
                <a:gd name="T92" fmla="*/ 101 w 169"/>
                <a:gd name="T93" fmla="*/ 54 h 331"/>
                <a:gd name="T94" fmla="*/ 90 w 169"/>
                <a:gd name="T95" fmla="*/ 53 h 331"/>
                <a:gd name="T96" fmla="*/ 88 w 169"/>
                <a:gd name="T97" fmla="*/ 43 h 331"/>
                <a:gd name="T98" fmla="*/ 50 w 169"/>
                <a:gd name="T99" fmla="*/ 12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9" h="331">
                  <a:moveTo>
                    <a:pt x="78" y="331"/>
                  </a:moveTo>
                  <a:cubicBezTo>
                    <a:pt x="50" y="331"/>
                    <a:pt x="50" y="331"/>
                    <a:pt x="50" y="331"/>
                  </a:cubicBezTo>
                  <a:cubicBezTo>
                    <a:pt x="23" y="331"/>
                    <a:pt x="0" y="310"/>
                    <a:pt x="0" y="283"/>
                  </a:cubicBezTo>
                  <a:cubicBezTo>
                    <a:pt x="0" y="48"/>
                    <a:pt x="0" y="48"/>
                    <a:pt x="0" y="48"/>
                  </a:cubicBezTo>
                  <a:cubicBezTo>
                    <a:pt x="0" y="22"/>
                    <a:pt x="23" y="0"/>
                    <a:pt x="50" y="0"/>
                  </a:cubicBezTo>
                  <a:cubicBezTo>
                    <a:pt x="75" y="0"/>
                    <a:pt x="96" y="18"/>
                    <a:pt x="100" y="41"/>
                  </a:cubicBezTo>
                  <a:cubicBezTo>
                    <a:pt x="100" y="42"/>
                    <a:pt x="100" y="42"/>
                    <a:pt x="100" y="42"/>
                  </a:cubicBezTo>
                  <a:cubicBezTo>
                    <a:pt x="102" y="42"/>
                    <a:pt x="102" y="42"/>
                    <a:pt x="102" y="42"/>
                  </a:cubicBezTo>
                  <a:cubicBezTo>
                    <a:pt x="120" y="44"/>
                    <a:pt x="135" y="59"/>
                    <a:pt x="135" y="77"/>
                  </a:cubicBezTo>
                  <a:cubicBezTo>
                    <a:pt x="135" y="83"/>
                    <a:pt x="133" y="89"/>
                    <a:pt x="129" y="95"/>
                  </a:cubicBezTo>
                  <a:cubicBezTo>
                    <a:pt x="128" y="97"/>
                    <a:pt x="128" y="97"/>
                    <a:pt x="128" y="97"/>
                  </a:cubicBezTo>
                  <a:cubicBezTo>
                    <a:pt x="131" y="97"/>
                    <a:pt x="131" y="97"/>
                    <a:pt x="131" y="97"/>
                  </a:cubicBezTo>
                  <a:cubicBezTo>
                    <a:pt x="149" y="101"/>
                    <a:pt x="161" y="117"/>
                    <a:pt x="161" y="134"/>
                  </a:cubicBezTo>
                  <a:cubicBezTo>
                    <a:pt x="161" y="144"/>
                    <a:pt x="157" y="153"/>
                    <a:pt x="150" y="160"/>
                  </a:cubicBezTo>
                  <a:cubicBezTo>
                    <a:pt x="149" y="162"/>
                    <a:pt x="149" y="162"/>
                    <a:pt x="149" y="162"/>
                  </a:cubicBezTo>
                  <a:cubicBezTo>
                    <a:pt x="151" y="163"/>
                    <a:pt x="151" y="163"/>
                    <a:pt x="151" y="163"/>
                  </a:cubicBezTo>
                  <a:cubicBezTo>
                    <a:pt x="162" y="169"/>
                    <a:pt x="169" y="181"/>
                    <a:pt x="169" y="193"/>
                  </a:cubicBezTo>
                  <a:cubicBezTo>
                    <a:pt x="169" y="205"/>
                    <a:pt x="162" y="217"/>
                    <a:pt x="150" y="222"/>
                  </a:cubicBezTo>
                  <a:cubicBezTo>
                    <a:pt x="148" y="223"/>
                    <a:pt x="148" y="223"/>
                    <a:pt x="148" y="223"/>
                  </a:cubicBezTo>
                  <a:cubicBezTo>
                    <a:pt x="150" y="225"/>
                    <a:pt x="150" y="225"/>
                    <a:pt x="150" y="225"/>
                  </a:cubicBezTo>
                  <a:cubicBezTo>
                    <a:pt x="155" y="231"/>
                    <a:pt x="158" y="239"/>
                    <a:pt x="158" y="247"/>
                  </a:cubicBezTo>
                  <a:cubicBezTo>
                    <a:pt x="158" y="263"/>
                    <a:pt x="146" y="277"/>
                    <a:pt x="130" y="281"/>
                  </a:cubicBezTo>
                  <a:cubicBezTo>
                    <a:pt x="128" y="282"/>
                    <a:pt x="128" y="282"/>
                    <a:pt x="128" y="282"/>
                  </a:cubicBezTo>
                  <a:cubicBezTo>
                    <a:pt x="128" y="284"/>
                    <a:pt x="128" y="284"/>
                    <a:pt x="128" y="284"/>
                  </a:cubicBezTo>
                  <a:cubicBezTo>
                    <a:pt x="128" y="310"/>
                    <a:pt x="106" y="331"/>
                    <a:pt x="78" y="331"/>
                  </a:cubicBezTo>
                  <a:close/>
                  <a:moveTo>
                    <a:pt x="50" y="12"/>
                  </a:moveTo>
                  <a:cubicBezTo>
                    <a:pt x="29" y="12"/>
                    <a:pt x="12" y="28"/>
                    <a:pt x="12" y="48"/>
                  </a:cubicBezTo>
                  <a:cubicBezTo>
                    <a:pt x="12" y="283"/>
                    <a:pt x="12" y="283"/>
                    <a:pt x="12" y="283"/>
                  </a:cubicBezTo>
                  <a:cubicBezTo>
                    <a:pt x="12" y="303"/>
                    <a:pt x="29" y="319"/>
                    <a:pt x="50" y="319"/>
                  </a:cubicBezTo>
                  <a:cubicBezTo>
                    <a:pt x="78" y="319"/>
                    <a:pt x="78" y="319"/>
                    <a:pt x="78" y="319"/>
                  </a:cubicBezTo>
                  <a:cubicBezTo>
                    <a:pt x="99" y="319"/>
                    <a:pt x="116" y="303"/>
                    <a:pt x="116" y="283"/>
                  </a:cubicBezTo>
                  <a:cubicBezTo>
                    <a:pt x="116" y="272"/>
                    <a:pt x="116" y="272"/>
                    <a:pt x="116" y="272"/>
                  </a:cubicBezTo>
                  <a:cubicBezTo>
                    <a:pt x="127" y="270"/>
                    <a:pt x="127" y="270"/>
                    <a:pt x="127" y="270"/>
                  </a:cubicBezTo>
                  <a:cubicBezTo>
                    <a:pt x="138" y="267"/>
                    <a:pt x="146" y="258"/>
                    <a:pt x="146" y="247"/>
                  </a:cubicBezTo>
                  <a:cubicBezTo>
                    <a:pt x="146" y="242"/>
                    <a:pt x="144" y="237"/>
                    <a:pt x="140" y="233"/>
                  </a:cubicBezTo>
                  <a:cubicBezTo>
                    <a:pt x="129" y="219"/>
                    <a:pt x="129" y="219"/>
                    <a:pt x="129" y="219"/>
                  </a:cubicBezTo>
                  <a:cubicBezTo>
                    <a:pt x="145" y="211"/>
                    <a:pt x="145" y="211"/>
                    <a:pt x="145" y="211"/>
                  </a:cubicBezTo>
                  <a:cubicBezTo>
                    <a:pt x="153" y="208"/>
                    <a:pt x="157" y="201"/>
                    <a:pt x="157" y="193"/>
                  </a:cubicBezTo>
                  <a:cubicBezTo>
                    <a:pt x="157" y="185"/>
                    <a:pt x="153" y="178"/>
                    <a:pt x="145" y="174"/>
                  </a:cubicBezTo>
                  <a:cubicBezTo>
                    <a:pt x="129" y="165"/>
                    <a:pt x="129" y="165"/>
                    <a:pt x="129" y="165"/>
                  </a:cubicBezTo>
                  <a:cubicBezTo>
                    <a:pt x="142" y="152"/>
                    <a:pt x="142" y="152"/>
                    <a:pt x="142" y="152"/>
                  </a:cubicBezTo>
                  <a:cubicBezTo>
                    <a:pt x="147" y="147"/>
                    <a:pt x="149" y="141"/>
                    <a:pt x="149" y="134"/>
                  </a:cubicBezTo>
                  <a:cubicBezTo>
                    <a:pt x="149" y="122"/>
                    <a:pt x="141" y="112"/>
                    <a:pt x="128" y="109"/>
                  </a:cubicBezTo>
                  <a:cubicBezTo>
                    <a:pt x="109" y="105"/>
                    <a:pt x="109" y="105"/>
                    <a:pt x="109" y="105"/>
                  </a:cubicBezTo>
                  <a:cubicBezTo>
                    <a:pt x="119" y="88"/>
                    <a:pt x="119" y="88"/>
                    <a:pt x="119" y="88"/>
                  </a:cubicBezTo>
                  <a:cubicBezTo>
                    <a:pt x="122" y="85"/>
                    <a:pt x="123" y="81"/>
                    <a:pt x="123" y="77"/>
                  </a:cubicBezTo>
                  <a:cubicBezTo>
                    <a:pt x="123" y="65"/>
                    <a:pt x="113" y="55"/>
                    <a:pt x="101" y="54"/>
                  </a:cubicBezTo>
                  <a:cubicBezTo>
                    <a:pt x="90" y="53"/>
                    <a:pt x="90" y="53"/>
                    <a:pt x="90" y="53"/>
                  </a:cubicBezTo>
                  <a:cubicBezTo>
                    <a:pt x="88" y="43"/>
                    <a:pt x="88" y="43"/>
                    <a:pt x="88" y="43"/>
                  </a:cubicBezTo>
                  <a:cubicBezTo>
                    <a:pt x="85" y="25"/>
                    <a:pt x="69" y="12"/>
                    <a:pt x="50" y="12"/>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4" name="Freeform 57">
              <a:extLst>
                <a:ext uri="{FF2B5EF4-FFF2-40B4-BE49-F238E27FC236}">
                  <a16:creationId xmlns:a16="http://schemas.microsoft.com/office/drawing/2014/main" id="{FE58E9F3-2D4E-4599-9395-B885EA9691BC}"/>
                </a:ext>
              </a:extLst>
            </p:cNvPr>
            <p:cNvSpPr>
              <a:spLocks/>
            </p:cNvSpPr>
            <p:nvPr/>
          </p:nvSpPr>
          <p:spPr bwMode="auto">
            <a:xfrm>
              <a:off x="2355851" y="917576"/>
              <a:ext cx="100013" cy="57150"/>
            </a:xfrm>
            <a:custGeom>
              <a:avLst/>
              <a:gdLst>
                <a:gd name="T0" fmla="*/ 6 w 69"/>
                <a:gd name="T1" fmla="*/ 39 h 39"/>
                <a:gd name="T2" fmla="*/ 0 w 69"/>
                <a:gd name="T3" fmla="*/ 33 h 39"/>
                <a:gd name="T4" fmla="*/ 35 w 69"/>
                <a:gd name="T5" fmla="*/ 0 h 39"/>
                <a:gd name="T6" fmla="*/ 63 w 69"/>
                <a:gd name="T7" fmla="*/ 0 h 39"/>
                <a:gd name="T8" fmla="*/ 69 w 69"/>
                <a:gd name="T9" fmla="*/ 6 h 39"/>
                <a:gd name="T10" fmla="*/ 63 w 69"/>
                <a:gd name="T11" fmla="*/ 12 h 39"/>
                <a:gd name="T12" fmla="*/ 35 w 69"/>
                <a:gd name="T13" fmla="*/ 12 h 39"/>
                <a:gd name="T14" fmla="*/ 12 w 69"/>
                <a:gd name="T15" fmla="*/ 33 h 39"/>
                <a:gd name="T16" fmla="*/ 6 w 69"/>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39">
                  <a:moveTo>
                    <a:pt x="6" y="39"/>
                  </a:moveTo>
                  <a:cubicBezTo>
                    <a:pt x="3" y="39"/>
                    <a:pt x="0" y="36"/>
                    <a:pt x="0" y="33"/>
                  </a:cubicBezTo>
                  <a:cubicBezTo>
                    <a:pt x="0" y="15"/>
                    <a:pt x="16" y="0"/>
                    <a:pt x="35" y="0"/>
                  </a:cubicBezTo>
                  <a:cubicBezTo>
                    <a:pt x="63" y="0"/>
                    <a:pt x="63" y="0"/>
                    <a:pt x="63" y="0"/>
                  </a:cubicBezTo>
                  <a:cubicBezTo>
                    <a:pt x="66" y="0"/>
                    <a:pt x="69" y="2"/>
                    <a:pt x="69" y="6"/>
                  </a:cubicBezTo>
                  <a:cubicBezTo>
                    <a:pt x="69" y="9"/>
                    <a:pt x="66" y="12"/>
                    <a:pt x="63" y="12"/>
                  </a:cubicBezTo>
                  <a:cubicBezTo>
                    <a:pt x="35" y="12"/>
                    <a:pt x="35" y="12"/>
                    <a:pt x="35" y="12"/>
                  </a:cubicBezTo>
                  <a:cubicBezTo>
                    <a:pt x="22" y="12"/>
                    <a:pt x="12" y="21"/>
                    <a:pt x="12" y="33"/>
                  </a:cubicBezTo>
                  <a:cubicBezTo>
                    <a:pt x="12" y="36"/>
                    <a:pt x="9" y="39"/>
                    <a:pt x="6" y="39"/>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5" name="Freeform 58">
              <a:extLst>
                <a:ext uri="{FF2B5EF4-FFF2-40B4-BE49-F238E27FC236}">
                  <a16:creationId xmlns:a16="http://schemas.microsoft.com/office/drawing/2014/main" id="{4BD2BAF9-53B4-47B4-AE33-6D8D28610D5B}"/>
                </a:ext>
              </a:extLst>
            </p:cNvPr>
            <p:cNvSpPr>
              <a:spLocks/>
            </p:cNvSpPr>
            <p:nvPr/>
          </p:nvSpPr>
          <p:spPr bwMode="auto">
            <a:xfrm>
              <a:off x="2305051" y="855664"/>
              <a:ext cx="182563" cy="479425"/>
            </a:xfrm>
            <a:custGeom>
              <a:avLst/>
              <a:gdLst>
                <a:gd name="T0" fmla="*/ 77 w 126"/>
                <a:gd name="T1" fmla="*/ 329 h 329"/>
                <a:gd name="T2" fmla="*/ 49 w 126"/>
                <a:gd name="T3" fmla="*/ 329 h 329"/>
                <a:gd name="T4" fmla="*/ 0 w 126"/>
                <a:gd name="T5" fmla="*/ 282 h 329"/>
                <a:gd name="T6" fmla="*/ 0 w 126"/>
                <a:gd name="T7" fmla="*/ 47 h 329"/>
                <a:gd name="T8" fmla="*/ 49 w 126"/>
                <a:gd name="T9" fmla="*/ 0 h 329"/>
                <a:gd name="T10" fmla="*/ 99 w 126"/>
                <a:gd name="T11" fmla="*/ 47 h 329"/>
                <a:gd name="T12" fmla="*/ 93 w 126"/>
                <a:gd name="T13" fmla="*/ 53 h 329"/>
                <a:gd name="T14" fmla="*/ 87 w 126"/>
                <a:gd name="T15" fmla="*/ 47 h 329"/>
                <a:gd name="T16" fmla="*/ 49 w 126"/>
                <a:gd name="T17" fmla="*/ 12 h 329"/>
                <a:gd name="T18" fmla="*/ 12 w 126"/>
                <a:gd name="T19" fmla="*/ 47 h 329"/>
                <a:gd name="T20" fmla="*/ 12 w 126"/>
                <a:gd name="T21" fmla="*/ 282 h 329"/>
                <a:gd name="T22" fmla="*/ 49 w 126"/>
                <a:gd name="T23" fmla="*/ 317 h 329"/>
                <a:gd name="T24" fmla="*/ 77 w 126"/>
                <a:gd name="T25" fmla="*/ 317 h 329"/>
                <a:gd name="T26" fmla="*/ 114 w 126"/>
                <a:gd name="T27" fmla="*/ 278 h 329"/>
                <a:gd name="T28" fmla="*/ 120 w 126"/>
                <a:gd name="T29" fmla="*/ 272 h 329"/>
                <a:gd name="T30" fmla="*/ 126 w 126"/>
                <a:gd name="T31" fmla="*/ 278 h 329"/>
                <a:gd name="T32" fmla="*/ 77 w 126"/>
                <a:gd name="T33"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6" h="329">
                  <a:moveTo>
                    <a:pt x="77" y="329"/>
                  </a:moveTo>
                  <a:cubicBezTo>
                    <a:pt x="49" y="329"/>
                    <a:pt x="49" y="329"/>
                    <a:pt x="49" y="329"/>
                  </a:cubicBezTo>
                  <a:cubicBezTo>
                    <a:pt x="22" y="329"/>
                    <a:pt x="0" y="308"/>
                    <a:pt x="0" y="282"/>
                  </a:cubicBezTo>
                  <a:cubicBezTo>
                    <a:pt x="0" y="47"/>
                    <a:pt x="0" y="47"/>
                    <a:pt x="0" y="47"/>
                  </a:cubicBezTo>
                  <a:cubicBezTo>
                    <a:pt x="0" y="21"/>
                    <a:pt x="22" y="0"/>
                    <a:pt x="49" y="0"/>
                  </a:cubicBezTo>
                  <a:cubicBezTo>
                    <a:pt x="77" y="0"/>
                    <a:pt x="99" y="21"/>
                    <a:pt x="99" y="47"/>
                  </a:cubicBezTo>
                  <a:cubicBezTo>
                    <a:pt x="99" y="50"/>
                    <a:pt x="96" y="53"/>
                    <a:pt x="93" y="53"/>
                  </a:cubicBezTo>
                  <a:cubicBezTo>
                    <a:pt x="89" y="53"/>
                    <a:pt x="87" y="50"/>
                    <a:pt x="87" y="47"/>
                  </a:cubicBezTo>
                  <a:cubicBezTo>
                    <a:pt x="87" y="28"/>
                    <a:pt x="70" y="12"/>
                    <a:pt x="49" y="12"/>
                  </a:cubicBezTo>
                  <a:cubicBezTo>
                    <a:pt x="29" y="12"/>
                    <a:pt x="12" y="28"/>
                    <a:pt x="12" y="47"/>
                  </a:cubicBezTo>
                  <a:cubicBezTo>
                    <a:pt x="12" y="282"/>
                    <a:pt x="12" y="282"/>
                    <a:pt x="12" y="282"/>
                  </a:cubicBezTo>
                  <a:cubicBezTo>
                    <a:pt x="12" y="301"/>
                    <a:pt x="29" y="317"/>
                    <a:pt x="49" y="317"/>
                  </a:cubicBezTo>
                  <a:cubicBezTo>
                    <a:pt x="77" y="317"/>
                    <a:pt x="77" y="317"/>
                    <a:pt x="77" y="317"/>
                  </a:cubicBezTo>
                  <a:cubicBezTo>
                    <a:pt x="98" y="317"/>
                    <a:pt x="114" y="300"/>
                    <a:pt x="114" y="278"/>
                  </a:cubicBezTo>
                  <a:cubicBezTo>
                    <a:pt x="114" y="275"/>
                    <a:pt x="117" y="272"/>
                    <a:pt x="120" y="272"/>
                  </a:cubicBezTo>
                  <a:cubicBezTo>
                    <a:pt x="124" y="272"/>
                    <a:pt x="126" y="275"/>
                    <a:pt x="126" y="278"/>
                  </a:cubicBezTo>
                  <a:cubicBezTo>
                    <a:pt x="126" y="307"/>
                    <a:pt x="105" y="329"/>
                    <a:pt x="77" y="329"/>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6" name="Freeform 59">
              <a:extLst>
                <a:ext uri="{FF2B5EF4-FFF2-40B4-BE49-F238E27FC236}">
                  <a16:creationId xmlns:a16="http://schemas.microsoft.com/office/drawing/2014/main" id="{A2CAB05A-A90F-4AFC-87D3-6C4EECDF2C8A}"/>
                </a:ext>
              </a:extLst>
            </p:cNvPr>
            <p:cNvSpPr>
              <a:spLocks/>
            </p:cNvSpPr>
            <p:nvPr/>
          </p:nvSpPr>
          <p:spPr bwMode="auto">
            <a:xfrm>
              <a:off x="2430463" y="915989"/>
              <a:ext cx="68263" cy="98425"/>
            </a:xfrm>
            <a:custGeom>
              <a:avLst/>
              <a:gdLst>
                <a:gd name="T0" fmla="*/ 12 w 47"/>
                <a:gd name="T1" fmla="*/ 67 h 67"/>
                <a:gd name="T2" fmla="*/ 6 w 47"/>
                <a:gd name="T3" fmla="*/ 61 h 67"/>
                <a:gd name="T4" fmla="*/ 12 w 47"/>
                <a:gd name="T5" fmla="*/ 55 h 67"/>
                <a:gd name="T6" fmla="*/ 35 w 47"/>
                <a:gd name="T7" fmla="*/ 34 h 67"/>
                <a:gd name="T8" fmla="*/ 12 w 47"/>
                <a:gd name="T9" fmla="*/ 12 h 67"/>
                <a:gd name="T10" fmla="*/ 6 w 47"/>
                <a:gd name="T11" fmla="*/ 12 h 67"/>
                <a:gd name="T12" fmla="*/ 0 w 47"/>
                <a:gd name="T13" fmla="*/ 6 h 67"/>
                <a:gd name="T14" fmla="*/ 6 w 47"/>
                <a:gd name="T15" fmla="*/ 0 h 67"/>
                <a:gd name="T16" fmla="*/ 12 w 47"/>
                <a:gd name="T17" fmla="*/ 0 h 67"/>
                <a:gd name="T18" fmla="*/ 47 w 47"/>
                <a:gd name="T19" fmla="*/ 34 h 67"/>
                <a:gd name="T20" fmla="*/ 12 w 47"/>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67">
                  <a:moveTo>
                    <a:pt x="12" y="67"/>
                  </a:moveTo>
                  <a:cubicBezTo>
                    <a:pt x="9" y="67"/>
                    <a:pt x="6" y="64"/>
                    <a:pt x="6" y="61"/>
                  </a:cubicBezTo>
                  <a:cubicBezTo>
                    <a:pt x="6" y="58"/>
                    <a:pt x="9" y="55"/>
                    <a:pt x="12" y="55"/>
                  </a:cubicBezTo>
                  <a:cubicBezTo>
                    <a:pt x="25" y="55"/>
                    <a:pt x="35" y="45"/>
                    <a:pt x="35" y="34"/>
                  </a:cubicBezTo>
                  <a:cubicBezTo>
                    <a:pt x="35" y="22"/>
                    <a:pt x="25" y="12"/>
                    <a:pt x="12" y="12"/>
                  </a:cubicBezTo>
                  <a:cubicBezTo>
                    <a:pt x="6" y="12"/>
                    <a:pt x="6" y="12"/>
                    <a:pt x="6" y="12"/>
                  </a:cubicBezTo>
                  <a:cubicBezTo>
                    <a:pt x="3" y="12"/>
                    <a:pt x="0" y="10"/>
                    <a:pt x="0" y="6"/>
                  </a:cubicBezTo>
                  <a:cubicBezTo>
                    <a:pt x="0" y="3"/>
                    <a:pt x="3" y="0"/>
                    <a:pt x="6" y="0"/>
                  </a:cubicBezTo>
                  <a:cubicBezTo>
                    <a:pt x="12" y="0"/>
                    <a:pt x="12" y="0"/>
                    <a:pt x="12" y="0"/>
                  </a:cubicBezTo>
                  <a:cubicBezTo>
                    <a:pt x="31" y="0"/>
                    <a:pt x="47" y="15"/>
                    <a:pt x="47" y="34"/>
                  </a:cubicBezTo>
                  <a:cubicBezTo>
                    <a:pt x="47" y="52"/>
                    <a:pt x="31" y="67"/>
                    <a:pt x="12" y="67"/>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7" name="Freeform 60">
              <a:extLst>
                <a:ext uri="{FF2B5EF4-FFF2-40B4-BE49-F238E27FC236}">
                  <a16:creationId xmlns:a16="http://schemas.microsoft.com/office/drawing/2014/main" id="{0F6298A9-B25F-403F-9BBB-5256DAF7324D}"/>
                </a:ext>
              </a:extLst>
            </p:cNvPr>
            <p:cNvSpPr>
              <a:spLocks/>
            </p:cNvSpPr>
            <p:nvPr/>
          </p:nvSpPr>
          <p:spPr bwMode="auto">
            <a:xfrm>
              <a:off x="2451101" y="995364"/>
              <a:ext cx="85725" cy="107950"/>
            </a:xfrm>
            <a:custGeom>
              <a:avLst/>
              <a:gdLst>
                <a:gd name="T0" fmla="*/ 20 w 58"/>
                <a:gd name="T1" fmla="*/ 74 h 74"/>
                <a:gd name="T2" fmla="*/ 20 w 58"/>
                <a:gd name="T3" fmla="*/ 74 h 74"/>
                <a:gd name="T4" fmla="*/ 14 w 58"/>
                <a:gd name="T5" fmla="*/ 68 h 74"/>
                <a:gd name="T6" fmla="*/ 20 w 58"/>
                <a:gd name="T7" fmla="*/ 62 h 74"/>
                <a:gd name="T8" fmla="*/ 46 w 58"/>
                <a:gd name="T9" fmla="*/ 37 h 74"/>
                <a:gd name="T10" fmla="*/ 20 w 58"/>
                <a:gd name="T11" fmla="*/ 12 h 74"/>
                <a:gd name="T12" fmla="*/ 6 w 58"/>
                <a:gd name="T13" fmla="*/ 12 h 74"/>
                <a:gd name="T14" fmla="*/ 0 w 58"/>
                <a:gd name="T15" fmla="*/ 6 h 74"/>
                <a:gd name="T16" fmla="*/ 6 w 58"/>
                <a:gd name="T17" fmla="*/ 0 h 74"/>
                <a:gd name="T18" fmla="*/ 20 w 58"/>
                <a:gd name="T19" fmla="*/ 0 h 74"/>
                <a:gd name="T20" fmla="*/ 58 w 58"/>
                <a:gd name="T21" fmla="*/ 37 h 74"/>
                <a:gd name="T22" fmla="*/ 20 w 58"/>
                <a:gd name="T23"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74">
                  <a:moveTo>
                    <a:pt x="20" y="74"/>
                  </a:moveTo>
                  <a:cubicBezTo>
                    <a:pt x="20" y="74"/>
                    <a:pt x="20" y="74"/>
                    <a:pt x="20" y="74"/>
                  </a:cubicBezTo>
                  <a:cubicBezTo>
                    <a:pt x="16" y="74"/>
                    <a:pt x="14" y="72"/>
                    <a:pt x="14" y="68"/>
                  </a:cubicBezTo>
                  <a:cubicBezTo>
                    <a:pt x="14" y="65"/>
                    <a:pt x="16" y="62"/>
                    <a:pt x="20" y="62"/>
                  </a:cubicBezTo>
                  <a:cubicBezTo>
                    <a:pt x="34" y="62"/>
                    <a:pt x="46" y="51"/>
                    <a:pt x="46" y="37"/>
                  </a:cubicBezTo>
                  <a:cubicBezTo>
                    <a:pt x="46" y="23"/>
                    <a:pt x="34" y="12"/>
                    <a:pt x="20" y="12"/>
                  </a:cubicBezTo>
                  <a:cubicBezTo>
                    <a:pt x="6" y="12"/>
                    <a:pt x="6" y="12"/>
                    <a:pt x="6" y="12"/>
                  </a:cubicBezTo>
                  <a:cubicBezTo>
                    <a:pt x="2" y="12"/>
                    <a:pt x="0" y="10"/>
                    <a:pt x="0" y="6"/>
                  </a:cubicBezTo>
                  <a:cubicBezTo>
                    <a:pt x="0" y="3"/>
                    <a:pt x="2" y="0"/>
                    <a:pt x="6" y="0"/>
                  </a:cubicBezTo>
                  <a:cubicBezTo>
                    <a:pt x="20" y="0"/>
                    <a:pt x="20" y="0"/>
                    <a:pt x="20" y="0"/>
                  </a:cubicBezTo>
                  <a:cubicBezTo>
                    <a:pt x="41" y="0"/>
                    <a:pt x="58" y="17"/>
                    <a:pt x="58" y="37"/>
                  </a:cubicBezTo>
                  <a:cubicBezTo>
                    <a:pt x="58" y="57"/>
                    <a:pt x="41" y="74"/>
                    <a:pt x="20" y="74"/>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8" name="Freeform 61">
              <a:extLst>
                <a:ext uri="{FF2B5EF4-FFF2-40B4-BE49-F238E27FC236}">
                  <a16:creationId xmlns:a16="http://schemas.microsoft.com/office/drawing/2014/main" id="{01FAE213-E2F2-4C4B-BE7D-A5C82F64775D}"/>
                </a:ext>
              </a:extLst>
            </p:cNvPr>
            <p:cNvSpPr>
              <a:spLocks/>
            </p:cNvSpPr>
            <p:nvPr/>
          </p:nvSpPr>
          <p:spPr bwMode="auto">
            <a:xfrm>
              <a:off x="2398713" y="1163639"/>
              <a:ext cx="133350" cy="100013"/>
            </a:xfrm>
            <a:custGeom>
              <a:avLst/>
              <a:gdLst>
                <a:gd name="T0" fmla="*/ 55 w 91"/>
                <a:gd name="T1" fmla="*/ 68 h 68"/>
                <a:gd name="T2" fmla="*/ 6 w 91"/>
                <a:gd name="T3" fmla="*/ 68 h 68"/>
                <a:gd name="T4" fmla="*/ 0 w 91"/>
                <a:gd name="T5" fmla="*/ 62 h 68"/>
                <a:gd name="T6" fmla="*/ 6 w 91"/>
                <a:gd name="T7" fmla="*/ 56 h 68"/>
                <a:gd name="T8" fmla="*/ 55 w 91"/>
                <a:gd name="T9" fmla="*/ 56 h 68"/>
                <a:gd name="T10" fmla="*/ 79 w 91"/>
                <a:gd name="T11" fmla="*/ 34 h 68"/>
                <a:gd name="T12" fmla="*/ 55 w 91"/>
                <a:gd name="T13" fmla="*/ 12 h 68"/>
                <a:gd name="T14" fmla="*/ 49 w 91"/>
                <a:gd name="T15" fmla="*/ 6 h 68"/>
                <a:gd name="T16" fmla="*/ 55 w 91"/>
                <a:gd name="T17" fmla="*/ 0 h 68"/>
                <a:gd name="T18" fmla="*/ 91 w 91"/>
                <a:gd name="T19" fmla="*/ 34 h 68"/>
                <a:gd name="T20" fmla="*/ 55 w 91"/>
                <a:gd name="T21"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68">
                  <a:moveTo>
                    <a:pt x="55" y="68"/>
                  </a:moveTo>
                  <a:cubicBezTo>
                    <a:pt x="6" y="68"/>
                    <a:pt x="6" y="68"/>
                    <a:pt x="6" y="68"/>
                  </a:cubicBezTo>
                  <a:cubicBezTo>
                    <a:pt x="3" y="68"/>
                    <a:pt x="0" y="66"/>
                    <a:pt x="0" y="62"/>
                  </a:cubicBezTo>
                  <a:cubicBezTo>
                    <a:pt x="0" y="59"/>
                    <a:pt x="3" y="56"/>
                    <a:pt x="6" y="56"/>
                  </a:cubicBezTo>
                  <a:cubicBezTo>
                    <a:pt x="55" y="56"/>
                    <a:pt x="55" y="56"/>
                    <a:pt x="55" y="56"/>
                  </a:cubicBezTo>
                  <a:cubicBezTo>
                    <a:pt x="68" y="56"/>
                    <a:pt x="79" y="46"/>
                    <a:pt x="79" y="34"/>
                  </a:cubicBezTo>
                  <a:cubicBezTo>
                    <a:pt x="79" y="22"/>
                    <a:pt x="68" y="12"/>
                    <a:pt x="55" y="12"/>
                  </a:cubicBezTo>
                  <a:cubicBezTo>
                    <a:pt x="52" y="12"/>
                    <a:pt x="49" y="9"/>
                    <a:pt x="49" y="6"/>
                  </a:cubicBezTo>
                  <a:cubicBezTo>
                    <a:pt x="49" y="3"/>
                    <a:pt x="52" y="0"/>
                    <a:pt x="55" y="0"/>
                  </a:cubicBezTo>
                  <a:cubicBezTo>
                    <a:pt x="75" y="0"/>
                    <a:pt x="91" y="15"/>
                    <a:pt x="91" y="34"/>
                  </a:cubicBezTo>
                  <a:cubicBezTo>
                    <a:pt x="91" y="53"/>
                    <a:pt x="75" y="68"/>
                    <a:pt x="55" y="68"/>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9" name="Freeform 62">
              <a:extLst>
                <a:ext uri="{FF2B5EF4-FFF2-40B4-BE49-F238E27FC236}">
                  <a16:creationId xmlns:a16="http://schemas.microsoft.com/office/drawing/2014/main" id="{7F804D3E-24F3-4A29-8597-F63C70B08375}"/>
                </a:ext>
              </a:extLst>
            </p:cNvPr>
            <p:cNvSpPr>
              <a:spLocks/>
            </p:cNvSpPr>
            <p:nvPr/>
          </p:nvSpPr>
          <p:spPr bwMode="auto">
            <a:xfrm>
              <a:off x="2449513" y="1087439"/>
              <a:ext cx="98425" cy="93663"/>
            </a:xfrm>
            <a:custGeom>
              <a:avLst/>
              <a:gdLst>
                <a:gd name="T0" fmla="*/ 35 w 68"/>
                <a:gd name="T1" fmla="*/ 65 h 65"/>
                <a:gd name="T2" fmla="*/ 6 w 68"/>
                <a:gd name="T3" fmla="*/ 65 h 65"/>
                <a:gd name="T4" fmla="*/ 0 w 68"/>
                <a:gd name="T5" fmla="*/ 59 h 65"/>
                <a:gd name="T6" fmla="*/ 6 w 68"/>
                <a:gd name="T7" fmla="*/ 53 h 65"/>
                <a:gd name="T8" fmla="*/ 35 w 68"/>
                <a:gd name="T9" fmla="*/ 53 h 65"/>
                <a:gd name="T10" fmla="*/ 56 w 68"/>
                <a:gd name="T11" fmla="*/ 33 h 65"/>
                <a:gd name="T12" fmla="*/ 33 w 68"/>
                <a:gd name="T13" fmla="*/ 12 h 65"/>
                <a:gd name="T14" fmla="*/ 19 w 68"/>
                <a:gd name="T15" fmla="*/ 12 h 65"/>
                <a:gd name="T16" fmla="*/ 13 w 68"/>
                <a:gd name="T17" fmla="*/ 6 h 65"/>
                <a:gd name="T18" fmla="*/ 19 w 68"/>
                <a:gd name="T19" fmla="*/ 0 h 65"/>
                <a:gd name="T20" fmla="*/ 33 w 68"/>
                <a:gd name="T21" fmla="*/ 0 h 65"/>
                <a:gd name="T22" fmla="*/ 68 w 68"/>
                <a:gd name="T23" fmla="*/ 33 h 65"/>
                <a:gd name="T24" fmla="*/ 35 w 68"/>
                <a:gd name="T2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65">
                  <a:moveTo>
                    <a:pt x="35" y="65"/>
                  </a:moveTo>
                  <a:cubicBezTo>
                    <a:pt x="6" y="65"/>
                    <a:pt x="6" y="65"/>
                    <a:pt x="6" y="65"/>
                  </a:cubicBezTo>
                  <a:cubicBezTo>
                    <a:pt x="3" y="65"/>
                    <a:pt x="0" y="62"/>
                    <a:pt x="0" y="59"/>
                  </a:cubicBezTo>
                  <a:cubicBezTo>
                    <a:pt x="0" y="56"/>
                    <a:pt x="3" y="53"/>
                    <a:pt x="6" y="53"/>
                  </a:cubicBezTo>
                  <a:cubicBezTo>
                    <a:pt x="35" y="53"/>
                    <a:pt x="35" y="53"/>
                    <a:pt x="35" y="53"/>
                  </a:cubicBezTo>
                  <a:cubicBezTo>
                    <a:pt x="47" y="53"/>
                    <a:pt x="56" y="44"/>
                    <a:pt x="56" y="33"/>
                  </a:cubicBezTo>
                  <a:cubicBezTo>
                    <a:pt x="56" y="22"/>
                    <a:pt x="45" y="12"/>
                    <a:pt x="33" y="12"/>
                  </a:cubicBezTo>
                  <a:cubicBezTo>
                    <a:pt x="19" y="12"/>
                    <a:pt x="19" y="12"/>
                    <a:pt x="19" y="12"/>
                  </a:cubicBezTo>
                  <a:cubicBezTo>
                    <a:pt x="16" y="12"/>
                    <a:pt x="13" y="9"/>
                    <a:pt x="13" y="6"/>
                  </a:cubicBezTo>
                  <a:cubicBezTo>
                    <a:pt x="13" y="2"/>
                    <a:pt x="16" y="0"/>
                    <a:pt x="19" y="0"/>
                  </a:cubicBezTo>
                  <a:cubicBezTo>
                    <a:pt x="33" y="0"/>
                    <a:pt x="33" y="0"/>
                    <a:pt x="33" y="0"/>
                  </a:cubicBezTo>
                  <a:cubicBezTo>
                    <a:pt x="52" y="0"/>
                    <a:pt x="68" y="15"/>
                    <a:pt x="68" y="33"/>
                  </a:cubicBezTo>
                  <a:cubicBezTo>
                    <a:pt x="68" y="50"/>
                    <a:pt x="53" y="65"/>
                    <a:pt x="35" y="65"/>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0" name="Freeform 63">
              <a:extLst>
                <a:ext uri="{FF2B5EF4-FFF2-40B4-BE49-F238E27FC236}">
                  <a16:creationId xmlns:a16="http://schemas.microsoft.com/office/drawing/2014/main" id="{B6351B72-F385-4ABE-B0AE-32A9D10E8D98}"/>
                </a:ext>
              </a:extLst>
            </p:cNvPr>
            <p:cNvSpPr>
              <a:spLocks/>
            </p:cNvSpPr>
            <p:nvPr/>
          </p:nvSpPr>
          <p:spPr bwMode="auto">
            <a:xfrm>
              <a:off x="2352676" y="1073151"/>
              <a:ext cx="133350" cy="149225"/>
            </a:xfrm>
            <a:custGeom>
              <a:avLst/>
              <a:gdLst>
                <a:gd name="T0" fmla="*/ 85 w 91"/>
                <a:gd name="T1" fmla="*/ 102 h 102"/>
                <a:gd name="T2" fmla="*/ 24 w 91"/>
                <a:gd name="T3" fmla="*/ 102 h 102"/>
                <a:gd name="T4" fmla="*/ 0 w 91"/>
                <a:gd name="T5" fmla="*/ 79 h 102"/>
                <a:gd name="T6" fmla="*/ 0 w 91"/>
                <a:gd name="T7" fmla="*/ 24 h 102"/>
                <a:gd name="T8" fmla="*/ 24 w 91"/>
                <a:gd name="T9" fmla="*/ 0 h 102"/>
                <a:gd name="T10" fmla="*/ 30 w 91"/>
                <a:gd name="T11" fmla="*/ 6 h 102"/>
                <a:gd name="T12" fmla="*/ 24 w 91"/>
                <a:gd name="T13" fmla="*/ 12 h 102"/>
                <a:gd name="T14" fmla="*/ 12 w 91"/>
                <a:gd name="T15" fmla="*/ 24 h 102"/>
                <a:gd name="T16" fmla="*/ 12 w 91"/>
                <a:gd name="T17" fmla="*/ 79 h 102"/>
                <a:gd name="T18" fmla="*/ 24 w 91"/>
                <a:gd name="T19" fmla="*/ 90 h 102"/>
                <a:gd name="T20" fmla="*/ 85 w 91"/>
                <a:gd name="T21" fmla="*/ 90 h 102"/>
                <a:gd name="T22" fmla="*/ 91 w 91"/>
                <a:gd name="T23" fmla="*/ 96 h 102"/>
                <a:gd name="T24" fmla="*/ 85 w 91"/>
                <a:gd name="T25"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2">
                  <a:moveTo>
                    <a:pt x="85" y="102"/>
                  </a:moveTo>
                  <a:cubicBezTo>
                    <a:pt x="24" y="102"/>
                    <a:pt x="24" y="102"/>
                    <a:pt x="24" y="102"/>
                  </a:cubicBezTo>
                  <a:cubicBezTo>
                    <a:pt x="11" y="102"/>
                    <a:pt x="0" y="92"/>
                    <a:pt x="0" y="79"/>
                  </a:cubicBezTo>
                  <a:cubicBezTo>
                    <a:pt x="0" y="24"/>
                    <a:pt x="0" y="24"/>
                    <a:pt x="0" y="24"/>
                  </a:cubicBezTo>
                  <a:cubicBezTo>
                    <a:pt x="0" y="10"/>
                    <a:pt x="11" y="0"/>
                    <a:pt x="24" y="0"/>
                  </a:cubicBezTo>
                  <a:cubicBezTo>
                    <a:pt x="28" y="0"/>
                    <a:pt x="30" y="2"/>
                    <a:pt x="30" y="6"/>
                  </a:cubicBezTo>
                  <a:cubicBezTo>
                    <a:pt x="30" y="9"/>
                    <a:pt x="28" y="12"/>
                    <a:pt x="24" y="12"/>
                  </a:cubicBezTo>
                  <a:cubicBezTo>
                    <a:pt x="17" y="12"/>
                    <a:pt x="12" y="17"/>
                    <a:pt x="12" y="24"/>
                  </a:cubicBezTo>
                  <a:cubicBezTo>
                    <a:pt x="12" y="79"/>
                    <a:pt x="12" y="79"/>
                    <a:pt x="12" y="79"/>
                  </a:cubicBezTo>
                  <a:cubicBezTo>
                    <a:pt x="12" y="85"/>
                    <a:pt x="17" y="90"/>
                    <a:pt x="24" y="90"/>
                  </a:cubicBezTo>
                  <a:cubicBezTo>
                    <a:pt x="85" y="90"/>
                    <a:pt x="85" y="90"/>
                    <a:pt x="85" y="90"/>
                  </a:cubicBezTo>
                  <a:cubicBezTo>
                    <a:pt x="89" y="90"/>
                    <a:pt x="91" y="93"/>
                    <a:pt x="91" y="96"/>
                  </a:cubicBezTo>
                  <a:cubicBezTo>
                    <a:pt x="91" y="100"/>
                    <a:pt x="89" y="102"/>
                    <a:pt x="85" y="102"/>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4" name="Freeform 64">
              <a:extLst>
                <a:ext uri="{FF2B5EF4-FFF2-40B4-BE49-F238E27FC236}">
                  <a16:creationId xmlns:a16="http://schemas.microsoft.com/office/drawing/2014/main" id="{03FC020D-C235-4F09-B367-6EC85ECD6812}"/>
                </a:ext>
              </a:extLst>
            </p:cNvPr>
            <p:cNvSpPr>
              <a:spLocks/>
            </p:cNvSpPr>
            <p:nvPr/>
          </p:nvSpPr>
          <p:spPr bwMode="auto">
            <a:xfrm>
              <a:off x="2352676" y="1168401"/>
              <a:ext cx="44450" cy="128588"/>
            </a:xfrm>
            <a:custGeom>
              <a:avLst/>
              <a:gdLst>
                <a:gd name="T0" fmla="*/ 24 w 30"/>
                <a:gd name="T1" fmla="*/ 88 h 88"/>
                <a:gd name="T2" fmla="*/ 0 w 30"/>
                <a:gd name="T3" fmla="*/ 64 h 88"/>
                <a:gd name="T4" fmla="*/ 0 w 30"/>
                <a:gd name="T5" fmla="*/ 6 h 88"/>
                <a:gd name="T6" fmla="*/ 6 w 30"/>
                <a:gd name="T7" fmla="*/ 0 h 88"/>
                <a:gd name="T8" fmla="*/ 12 w 30"/>
                <a:gd name="T9" fmla="*/ 6 h 88"/>
                <a:gd name="T10" fmla="*/ 12 w 30"/>
                <a:gd name="T11" fmla="*/ 64 h 88"/>
                <a:gd name="T12" fmla="*/ 24 w 30"/>
                <a:gd name="T13" fmla="*/ 76 h 88"/>
                <a:gd name="T14" fmla="*/ 30 w 30"/>
                <a:gd name="T15" fmla="*/ 82 h 88"/>
                <a:gd name="T16" fmla="*/ 24 w 30"/>
                <a:gd name="T1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88">
                  <a:moveTo>
                    <a:pt x="24" y="88"/>
                  </a:moveTo>
                  <a:cubicBezTo>
                    <a:pt x="11" y="88"/>
                    <a:pt x="0" y="77"/>
                    <a:pt x="0" y="64"/>
                  </a:cubicBezTo>
                  <a:cubicBezTo>
                    <a:pt x="0" y="6"/>
                    <a:pt x="0" y="6"/>
                    <a:pt x="0" y="6"/>
                  </a:cubicBezTo>
                  <a:cubicBezTo>
                    <a:pt x="0" y="2"/>
                    <a:pt x="2" y="0"/>
                    <a:pt x="6" y="0"/>
                  </a:cubicBezTo>
                  <a:cubicBezTo>
                    <a:pt x="9" y="0"/>
                    <a:pt x="12" y="2"/>
                    <a:pt x="12" y="6"/>
                  </a:cubicBezTo>
                  <a:cubicBezTo>
                    <a:pt x="12" y="64"/>
                    <a:pt x="12" y="64"/>
                    <a:pt x="12" y="64"/>
                  </a:cubicBezTo>
                  <a:cubicBezTo>
                    <a:pt x="12" y="71"/>
                    <a:pt x="17" y="76"/>
                    <a:pt x="24" y="76"/>
                  </a:cubicBezTo>
                  <a:cubicBezTo>
                    <a:pt x="27" y="76"/>
                    <a:pt x="30" y="78"/>
                    <a:pt x="30" y="82"/>
                  </a:cubicBezTo>
                  <a:cubicBezTo>
                    <a:pt x="30" y="85"/>
                    <a:pt x="27" y="88"/>
                    <a:pt x="24" y="88"/>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5" name="Freeform 65">
              <a:extLst>
                <a:ext uri="{FF2B5EF4-FFF2-40B4-BE49-F238E27FC236}">
                  <a16:creationId xmlns:a16="http://schemas.microsoft.com/office/drawing/2014/main" id="{C9320B69-20C7-4AE3-86DA-E547B39913A9}"/>
                </a:ext>
              </a:extLst>
            </p:cNvPr>
            <p:cNvSpPr>
              <a:spLocks/>
            </p:cNvSpPr>
            <p:nvPr/>
          </p:nvSpPr>
          <p:spPr bwMode="auto">
            <a:xfrm>
              <a:off x="2398713" y="952501"/>
              <a:ext cx="92075" cy="107950"/>
            </a:xfrm>
            <a:custGeom>
              <a:avLst/>
              <a:gdLst>
                <a:gd name="T0" fmla="*/ 58 w 64"/>
                <a:gd name="T1" fmla="*/ 74 h 74"/>
                <a:gd name="T2" fmla="*/ 20 w 64"/>
                <a:gd name="T3" fmla="*/ 74 h 74"/>
                <a:gd name="T4" fmla="*/ 0 w 64"/>
                <a:gd name="T5" fmla="*/ 54 h 74"/>
                <a:gd name="T6" fmla="*/ 0 w 64"/>
                <a:gd name="T7" fmla="*/ 19 h 74"/>
                <a:gd name="T8" fmla="*/ 20 w 64"/>
                <a:gd name="T9" fmla="*/ 0 h 74"/>
                <a:gd name="T10" fmla="*/ 30 w 64"/>
                <a:gd name="T11" fmla="*/ 0 h 74"/>
                <a:gd name="T12" fmla="*/ 36 w 64"/>
                <a:gd name="T13" fmla="*/ 6 h 74"/>
                <a:gd name="T14" fmla="*/ 30 w 64"/>
                <a:gd name="T15" fmla="*/ 12 h 74"/>
                <a:gd name="T16" fmla="*/ 20 w 64"/>
                <a:gd name="T17" fmla="*/ 12 h 74"/>
                <a:gd name="T18" fmla="*/ 12 w 64"/>
                <a:gd name="T19" fmla="*/ 19 h 74"/>
                <a:gd name="T20" fmla="*/ 12 w 64"/>
                <a:gd name="T21" fmla="*/ 54 h 74"/>
                <a:gd name="T22" fmla="*/ 20 w 64"/>
                <a:gd name="T23" fmla="*/ 62 h 74"/>
                <a:gd name="T24" fmla="*/ 58 w 64"/>
                <a:gd name="T25" fmla="*/ 62 h 74"/>
                <a:gd name="T26" fmla="*/ 64 w 64"/>
                <a:gd name="T27" fmla="*/ 68 h 74"/>
                <a:gd name="T28" fmla="*/ 58 w 64"/>
                <a:gd name="T2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74">
                  <a:moveTo>
                    <a:pt x="58" y="74"/>
                  </a:moveTo>
                  <a:cubicBezTo>
                    <a:pt x="20" y="74"/>
                    <a:pt x="20" y="74"/>
                    <a:pt x="20" y="74"/>
                  </a:cubicBezTo>
                  <a:cubicBezTo>
                    <a:pt x="9" y="74"/>
                    <a:pt x="0" y="65"/>
                    <a:pt x="0" y="54"/>
                  </a:cubicBezTo>
                  <a:cubicBezTo>
                    <a:pt x="0" y="19"/>
                    <a:pt x="0" y="19"/>
                    <a:pt x="0" y="19"/>
                  </a:cubicBezTo>
                  <a:cubicBezTo>
                    <a:pt x="0" y="8"/>
                    <a:pt x="9" y="0"/>
                    <a:pt x="20" y="0"/>
                  </a:cubicBezTo>
                  <a:cubicBezTo>
                    <a:pt x="30" y="0"/>
                    <a:pt x="30" y="0"/>
                    <a:pt x="30" y="0"/>
                  </a:cubicBezTo>
                  <a:cubicBezTo>
                    <a:pt x="33" y="0"/>
                    <a:pt x="36" y="2"/>
                    <a:pt x="36" y="6"/>
                  </a:cubicBezTo>
                  <a:cubicBezTo>
                    <a:pt x="36" y="9"/>
                    <a:pt x="33" y="12"/>
                    <a:pt x="30" y="12"/>
                  </a:cubicBezTo>
                  <a:cubicBezTo>
                    <a:pt x="20" y="12"/>
                    <a:pt x="20" y="12"/>
                    <a:pt x="20" y="12"/>
                  </a:cubicBezTo>
                  <a:cubicBezTo>
                    <a:pt x="16" y="12"/>
                    <a:pt x="12" y="15"/>
                    <a:pt x="12" y="19"/>
                  </a:cubicBezTo>
                  <a:cubicBezTo>
                    <a:pt x="12" y="54"/>
                    <a:pt x="12" y="54"/>
                    <a:pt x="12" y="54"/>
                  </a:cubicBezTo>
                  <a:cubicBezTo>
                    <a:pt x="12" y="58"/>
                    <a:pt x="16" y="62"/>
                    <a:pt x="20" y="62"/>
                  </a:cubicBezTo>
                  <a:cubicBezTo>
                    <a:pt x="58" y="62"/>
                    <a:pt x="58" y="62"/>
                    <a:pt x="58" y="62"/>
                  </a:cubicBezTo>
                  <a:cubicBezTo>
                    <a:pt x="61" y="62"/>
                    <a:pt x="64" y="64"/>
                    <a:pt x="64" y="68"/>
                  </a:cubicBezTo>
                  <a:cubicBezTo>
                    <a:pt x="64" y="71"/>
                    <a:pt x="61" y="74"/>
                    <a:pt x="58" y="74"/>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6" name="Freeform 66">
              <a:extLst>
                <a:ext uri="{FF2B5EF4-FFF2-40B4-BE49-F238E27FC236}">
                  <a16:creationId xmlns:a16="http://schemas.microsoft.com/office/drawing/2014/main" id="{CE7D33F9-8A62-4FBB-8325-E66AE7D3B5B5}"/>
                </a:ext>
              </a:extLst>
            </p:cNvPr>
            <p:cNvSpPr>
              <a:spLocks/>
            </p:cNvSpPr>
            <p:nvPr/>
          </p:nvSpPr>
          <p:spPr bwMode="auto">
            <a:xfrm>
              <a:off x="2352676" y="998539"/>
              <a:ext cx="60325" cy="36513"/>
            </a:xfrm>
            <a:custGeom>
              <a:avLst/>
              <a:gdLst>
                <a:gd name="T0" fmla="*/ 6 w 41"/>
                <a:gd name="T1" fmla="*/ 25 h 25"/>
                <a:gd name="T2" fmla="*/ 0 w 41"/>
                <a:gd name="T3" fmla="*/ 19 h 25"/>
                <a:gd name="T4" fmla="*/ 20 w 41"/>
                <a:gd name="T5" fmla="*/ 0 h 25"/>
                <a:gd name="T6" fmla="*/ 35 w 41"/>
                <a:gd name="T7" fmla="*/ 0 h 25"/>
                <a:gd name="T8" fmla="*/ 41 w 41"/>
                <a:gd name="T9" fmla="*/ 6 h 25"/>
                <a:gd name="T10" fmla="*/ 35 w 41"/>
                <a:gd name="T11" fmla="*/ 12 h 25"/>
                <a:gd name="T12" fmla="*/ 20 w 41"/>
                <a:gd name="T13" fmla="*/ 12 h 25"/>
                <a:gd name="T14" fmla="*/ 12 w 41"/>
                <a:gd name="T15" fmla="*/ 19 h 25"/>
                <a:gd name="T16" fmla="*/ 6 w 41"/>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5">
                  <a:moveTo>
                    <a:pt x="6" y="25"/>
                  </a:moveTo>
                  <a:cubicBezTo>
                    <a:pt x="3" y="25"/>
                    <a:pt x="0" y="23"/>
                    <a:pt x="0" y="19"/>
                  </a:cubicBezTo>
                  <a:cubicBezTo>
                    <a:pt x="0" y="9"/>
                    <a:pt x="9" y="0"/>
                    <a:pt x="20" y="0"/>
                  </a:cubicBezTo>
                  <a:cubicBezTo>
                    <a:pt x="35" y="0"/>
                    <a:pt x="35" y="0"/>
                    <a:pt x="35" y="0"/>
                  </a:cubicBezTo>
                  <a:cubicBezTo>
                    <a:pt x="38" y="0"/>
                    <a:pt x="41" y="3"/>
                    <a:pt x="41" y="6"/>
                  </a:cubicBezTo>
                  <a:cubicBezTo>
                    <a:pt x="41" y="9"/>
                    <a:pt x="38" y="12"/>
                    <a:pt x="35" y="12"/>
                  </a:cubicBezTo>
                  <a:cubicBezTo>
                    <a:pt x="20" y="12"/>
                    <a:pt x="20" y="12"/>
                    <a:pt x="20" y="12"/>
                  </a:cubicBezTo>
                  <a:cubicBezTo>
                    <a:pt x="16" y="12"/>
                    <a:pt x="12" y="15"/>
                    <a:pt x="12" y="19"/>
                  </a:cubicBezTo>
                  <a:cubicBezTo>
                    <a:pt x="12" y="23"/>
                    <a:pt x="9" y="25"/>
                    <a:pt x="6" y="25"/>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7" name="Freeform 67">
              <a:extLst>
                <a:ext uri="{FF2B5EF4-FFF2-40B4-BE49-F238E27FC236}">
                  <a16:creationId xmlns:a16="http://schemas.microsoft.com/office/drawing/2014/main" id="{B469DF3C-4A39-41B3-B2E5-1D8191FD88D3}"/>
                </a:ext>
              </a:extLst>
            </p:cNvPr>
            <p:cNvSpPr>
              <a:spLocks/>
            </p:cNvSpPr>
            <p:nvPr/>
          </p:nvSpPr>
          <p:spPr bwMode="auto">
            <a:xfrm>
              <a:off x="2352676" y="1101726"/>
              <a:ext cx="138113" cy="42863"/>
            </a:xfrm>
            <a:custGeom>
              <a:avLst/>
              <a:gdLst>
                <a:gd name="T0" fmla="*/ 89 w 95"/>
                <a:gd name="T1" fmla="*/ 30 h 30"/>
                <a:gd name="T2" fmla="*/ 20 w 95"/>
                <a:gd name="T3" fmla="*/ 30 h 30"/>
                <a:gd name="T4" fmla="*/ 0 w 95"/>
                <a:gd name="T5" fmla="*/ 11 h 30"/>
                <a:gd name="T6" fmla="*/ 0 w 95"/>
                <a:gd name="T7" fmla="*/ 6 h 30"/>
                <a:gd name="T8" fmla="*/ 6 w 95"/>
                <a:gd name="T9" fmla="*/ 0 h 30"/>
                <a:gd name="T10" fmla="*/ 12 w 95"/>
                <a:gd name="T11" fmla="*/ 6 h 30"/>
                <a:gd name="T12" fmla="*/ 12 w 95"/>
                <a:gd name="T13" fmla="*/ 11 h 30"/>
                <a:gd name="T14" fmla="*/ 20 w 95"/>
                <a:gd name="T15" fmla="*/ 18 h 30"/>
                <a:gd name="T16" fmla="*/ 89 w 95"/>
                <a:gd name="T17" fmla="*/ 18 h 30"/>
                <a:gd name="T18" fmla="*/ 95 w 95"/>
                <a:gd name="T19" fmla="*/ 24 h 30"/>
                <a:gd name="T20" fmla="*/ 89 w 95"/>
                <a:gd name="T2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30">
                  <a:moveTo>
                    <a:pt x="89" y="30"/>
                  </a:moveTo>
                  <a:cubicBezTo>
                    <a:pt x="20" y="30"/>
                    <a:pt x="20" y="30"/>
                    <a:pt x="20" y="30"/>
                  </a:cubicBezTo>
                  <a:cubicBezTo>
                    <a:pt x="9" y="30"/>
                    <a:pt x="0" y="21"/>
                    <a:pt x="0" y="11"/>
                  </a:cubicBezTo>
                  <a:cubicBezTo>
                    <a:pt x="0" y="6"/>
                    <a:pt x="0" y="6"/>
                    <a:pt x="0" y="6"/>
                  </a:cubicBezTo>
                  <a:cubicBezTo>
                    <a:pt x="0" y="3"/>
                    <a:pt x="2" y="0"/>
                    <a:pt x="6" y="0"/>
                  </a:cubicBezTo>
                  <a:cubicBezTo>
                    <a:pt x="9" y="0"/>
                    <a:pt x="12" y="3"/>
                    <a:pt x="12" y="6"/>
                  </a:cubicBezTo>
                  <a:cubicBezTo>
                    <a:pt x="12" y="11"/>
                    <a:pt x="12" y="11"/>
                    <a:pt x="12" y="11"/>
                  </a:cubicBezTo>
                  <a:cubicBezTo>
                    <a:pt x="12" y="15"/>
                    <a:pt x="15" y="18"/>
                    <a:pt x="20" y="18"/>
                  </a:cubicBezTo>
                  <a:cubicBezTo>
                    <a:pt x="89" y="18"/>
                    <a:pt x="89" y="18"/>
                    <a:pt x="89" y="18"/>
                  </a:cubicBezTo>
                  <a:cubicBezTo>
                    <a:pt x="92" y="18"/>
                    <a:pt x="95" y="21"/>
                    <a:pt x="95" y="24"/>
                  </a:cubicBezTo>
                  <a:cubicBezTo>
                    <a:pt x="95" y="27"/>
                    <a:pt x="92" y="30"/>
                    <a:pt x="89" y="30"/>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9" name="Freeform 68">
              <a:extLst>
                <a:ext uri="{FF2B5EF4-FFF2-40B4-BE49-F238E27FC236}">
                  <a16:creationId xmlns:a16="http://schemas.microsoft.com/office/drawing/2014/main" id="{F9E1DDAD-546C-47F3-ACFF-544C4D0AD132}"/>
                </a:ext>
              </a:extLst>
            </p:cNvPr>
            <p:cNvSpPr>
              <a:spLocks/>
            </p:cNvSpPr>
            <p:nvPr/>
          </p:nvSpPr>
          <p:spPr bwMode="auto">
            <a:xfrm>
              <a:off x="2392363" y="1162051"/>
              <a:ext cx="38100" cy="57150"/>
            </a:xfrm>
            <a:custGeom>
              <a:avLst/>
              <a:gdLst>
                <a:gd name="T0" fmla="*/ 6 w 26"/>
                <a:gd name="T1" fmla="*/ 39 h 39"/>
                <a:gd name="T2" fmla="*/ 0 w 26"/>
                <a:gd name="T3" fmla="*/ 33 h 39"/>
                <a:gd name="T4" fmla="*/ 0 w 26"/>
                <a:gd name="T5" fmla="*/ 20 h 39"/>
                <a:gd name="T6" fmla="*/ 20 w 26"/>
                <a:gd name="T7" fmla="*/ 0 h 39"/>
                <a:gd name="T8" fmla="*/ 26 w 26"/>
                <a:gd name="T9" fmla="*/ 6 h 39"/>
                <a:gd name="T10" fmla="*/ 20 w 26"/>
                <a:gd name="T11" fmla="*/ 12 h 39"/>
                <a:gd name="T12" fmla="*/ 12 w 26"/>
                <a:gd name="T13" fmla="*/ 20 h 39"/>
                <a:gd name="T14" fmla="*/ 12 w 26"/>
                <a:gd name="T15" fmla="*/ 33 h 39"/>
                <a:gd name="T16" fmla="*/ 6 w 26"/>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9">
                  <a:moveTo>
                    <a:pt x="6" y="39"/>
                  </a:moveTo>
                  <a:cubicBezTo>
                    <a:pt x="3" y="39"/>
                    <a:pt x="0" y="37"/>
                    <a:pt x="0" y="33"/>
                  </a:cubicBezTo>
                  <a:cubicBezTo>
                    <a:pt x="0" y="20"/>
                    <a:pt x="0" y="20"/>
                    <a:pt x="0" y="20"/>
                  </a:cubicBezTo>
                  <a:cubicBezTo>
                    <a:pt x="0" y="9"/>
                    <a:pt x="9" y="0"/>
                    <a:pt x="20" y="0"/>
                  </a:cubicBezTo>
                  <a:cubicBezTo>
                    <a:pt x="23" y="0"/>
                    <a:pt x="26" y="3"/>
                    <a:pt x="26" y="6"/>
                  </a:cubicBezTo>
                  <a:cubicBezTo>
                    <a:pt x="26" y="10"/>
                    <a:pt x="23" y="12"/>
                    <a:pt x="20" y="12"/>
                  </a:cubicBezTo>
                  <a:cubicBezTo>
                    <a:pt x="16" y="12"/>
                    <a:pt x="12" y="16"/>
                    <a:pt x="12" y="20"/>
                  </a:cubicBezTo>
                  <a:cubicBezTo>
                    <a:pt x="12" y="33"/>
                    <a:pt x="12" y="33"/>
                    <a:pt x="12" y="33"/>
                  </a:cubicBezTo>
                  <a:cubicBezTo>
                    <a:pt x="12" y="37"/>
                    <a:pt x="9" y="39"/>
                    <a:pt x="6" y="39"/>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0" name="Freeform 69">
              <a:extLst>
                <a:ext uri="{FF2B5EF4-FFF2-40B4-BE49-F238E27FC236}">
                  <a16:creationId xmlns:a16="http://schemas.microsoft.com/office/drawing/2014/main" id="{4443ACA4-1C54-47E6-AB6C-1DDC6E3AE1FF}"/>
                </a:ext>
              </a:extLst>
            </p:cNvPr>
            <p:cNvSpPr>
              <a:spLocks/>
            </p:cNvSpPr>
            <p:nvPr/>
          </p:nvSpPr>
          <p:spPr bwMode="auto">
            <a:xfrm>
              <a:off x="2409826" y="1087439"/>
              <a:ext cx="39688" cy="55563"/>
            </a:xfrm>
            <a:custGeom>
              <a:avLst/>
              <a:gdLst>
                <a:gd name="T0" fmla="*/ 6 w 27"/>
                <a:gd name="T1" fmla="*/ 39 h 39"/>
                <a:gd name="T2" fmla="*/ 0 w 27"/>
                <a:gd name="T3" fmla="*/ 33 h 39"/>
                <a:gd name="T4" fmla="*/ 0 w 27"/>
                <a:gd name="T5" fmla="*/ 19 h 39"/>
                <a:gd name="T6" fmla="*/ 21 w 27"/>
                <a:gd name="T7" fmla="*/ 0 h 39"/>
                <a:gd name="T8" fmla="*/ 27 w 27"/>
                <a:gd name="T9" fmla="*/ 6 h 39"/>
                <a:gd name="T10" fmla="*/ 21 w 27"/>
                <a:gd name="T11" fmla="*/ 12 h 39"/>
                <a:gd name="T12" fmla="*/ 12 w 27"/>
                <a:gd name="T13" fmla="*/ 19 h 39"/>
                <a:gd name="T14" fmla="*/ 12 w 27"/>
                <a:gd name="T15" fmla="*/ 33 h 39"/>
                <a:gd name="T16" fmla="*/ 6 w 27"/>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9">
                  <a:moveTo>
                    <a:pt x="6" y="39"/>
                  </a:moveTo>
                  <a:cubicBezTo>
                    <a:pt x="3" y="39"/>
                    <a:pt x="0" y="36"/>
                    <a:pt x="0" y="33"/>
                  </a:cubicBezTo>
                  <a:cubicBezTo>
                    <a:pt x="0" y="19"/>
                    <a:pt x="0" y="19"/>
                    <a:pt x="0" y="19"/>
                  </a:cubicBezTo>
                  <a:cubicBezTo>
                    <a:pt x="0" y="9"/>
                    <a:pt x="9" y="0"/>
                    <a:pt x="21" y="0"/>
                  </a:cubicBezTo>
                  <a:cubicBezTo>
                    <a:pt x="24" y="0"/>
                    <a:pt x="27" y="3"/>
                    <a:pt x="27" y="6"/>
                  </a:cubicBezTo>
                  <a:cubicBezTo>
                    <a:pt x="27" y="9"/>
                    <a:pt x="24" y="12"/>
                    <a:pt x="21" y="12"/>
                  </a:cubicBezTo>
                  <a:cubicBezTo>
                    <a:pt x="16" y="12"/>
                    <a:pt x="12" y="15"/>
                    <a:pt x="12" y="19"/>
                  </a:cubicBezTo>
                  <a:cubicBezTo>
                    <a:pt x="12" y="33"/>
                    <a:pt x="12" y="33"/>
                    <a:pt x="12" y="33"/>
                  </a:cubicBezTo>
                  <a:cubicBezTo>
                    <a:pt x="12" y="36"/>
                    <a:pt x="10" y="39"/>
                    <a:pt x="6" y="39"/>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1" name="Freeform 70">
              <a:extLst>
                <a:ext uri="{FF2B5EF4-FFF2-40B4-BE49-F238E27FC236}">
                  <a16:creationId xmlns:a16="http://schemas.microsoft.com/office/drawing/2014/main" id="{BBF9773B-A2DE-49BB-82DC-C5F52E267D45}"/>
                </a:ext>
              </a:extLst>
            </p:cNvPr>
            <p:cNvSpPr>
              <a:spLocks/>
            </p:cNvSpPr>
            <p:nvPr/>
          </p:nvSpPr>
          <p:spPr bwMode="auto">
            <a:xfrm>
              <a:off x="2416176" y="1285876"/>
              <a:ext cx="38100" cy="34925"/>
            </a:xfrm>
            <a:custGeom>
              <a:avLst/>
              <a:gdLst>
                <a:gd name="T0" fmla="*/ 20 w 26"/>
                <a:gd name="T1" fmla="*/ 25 h 25"/>
                <a:gd name="T2" fmla="*/ 14 w 26"/>
                <a:gd name="T3" fmla="*/ 19 h 25"/>
                <a:gd name="T4" fmla="*/ 6 w 26"/>
                <a:gd name="T5" fmla="*/ 12 h 25"/>
                <a:gd name="T6" fmla="*/ 0 w 26"/>
                <a:gd name="T7" fmla="*/ 6 h 25"/>
                <a:gd name="T8" fmla="*/ 6 w 26"/>
                <a:gd name="T9" fmla="*/ 0 h 25"/>
                <a:gd name="T10" fmla="*/ 26 w 26"/>
                <a:gd name="T11" fmla="*/ 19 h 25"/>
                <a:gd name="T12" fmla="*/ 20 w 26"/>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26" h="25">
                  <a:moveTo>
                    <a:pt x="20" y="25"/>
                  </a:moveTo>
                  <a:cubicBezTo>
                    <a:pt x="17" y="25"/>
                    <a:pt x="14" y="23"/>
                    <a:pt x="14" y="19"/>
                  </a:cubicBezTo>
                  <a:cubicBezTo>
                    <a:pt x="14" y="15"/>
                    <a:pt x="11" y="12"/>
                    <a:pt x="6" y="12"/>
                  </a:cubicBezTo>
                  <a:cubicBezTo>
                    <a:pt x="3" y="12"/>
                    <a:pt x="0" y="9"/>
                    <a:pt x="0" y="6"/>
                  </a:cubicBezTo>
                  <a:cubicBezTo>
                    <a:pt x="0" y="3"/>
                    <a:pt x="3" y="0"/>
                    <a:pt x="6" y="0"/>
                  </a:cubicBezTo>
                  <a:cubicBezTo>
                    <a:pt x="17" y="0"/>
                    <a:pt x="26" y="9"/>
                    <a:pt x="26" y="19"/>
                  </a:cubicBezTo>
                  <a:cubicBezTo>
                    <a:pt x="26" y="23"/>
                    <a:pt x="23" y="25"/>
                    <a:pt x="20" y="25"/>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2" name="Freeform 809">
              <a:extLst>
                <a:ext uri="{FF2B5EF4-FFF2-40B4-BE49-F238E27FC236}">
                  <a16:creationId xmlns:a16="http://schemas.microsoft.com/office/drawing/2014/main" id="{01DF2990-95A3-4A84-BA77-52AFECD840E1}"/>
                </a:ext>
              </a:extLst>
            </p:cNvPr>
            <p:cNvSpPr>
              <a:spLocks/>
            </p:cNvSpPr>
            <p:nvPr/>
          </p:nvSpPr>
          <p:spPr bwMode="auto">
            <a:xfrm>
              <a:off x="2062163" y="1162051"/>
              <a:ext cx="481013" cy="300038"/>
            </a:xfrm>
            <a:custGeom>
              <a:avLst/>
              <a:gdLst>
                <a:gd name="T0" fmla="*/ 330 w 330"/>
                <a:gd name="T1" fmla="*/ 0 h 206"/>
                <a:gd name="T2" fmla="*/ 0 w 330"/>
                <a:gd name="T3" fmla="*/ 0 h 206"/>
                <a:gd name="T4" fmla="*/ 63 w 330"/>
                <a:gd name="T5" fmla="*/ 131 h 206"/>
                <a:gd name="T6" fmla="*/ 78 w 330"/>
                <a:gd name="T7" fmla="*/ 206 h 206"/>
                <a:gd name="T8" fmla="*/ 153 w 330"/>
                <a:gd name="T9" fmla="*/ 206 h 206"/>
                <a:gd name="T10" fmla="*/ 177 w 330"/>
                <a:gd name="T11" fmla="*/ 206 h 206"/>
                <a:gd name="T12" fmla="*/ 252 w 330"/>
                <a:gd name="T13" fmla="*/ 206 h 206"/>
                <a:gd name="T14" fmla="*/ 267 w 330"/>
                <a:gd name="T15" fmla="*/ 131 h 206"/>
                <a:gd name="T16" fmla="*/ 330 w 330"/>
                <a:gd name="T1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0" h="206">
                  <a:moveTo>
                    <a:pt x="330" y="0"/>
                  </a:moveTo>
                  <a:cubicBezTo>
                    <a:pt x="0" y="0"/>
                    <a:pt x="0" y="0"/>
                    <a:pt x="0" y="0"/>
                  </a:cubicBezTo>
                  <a:cubicBezTo>
                    <a:pt x="7" y="31"/>
                    <a:pt x="24" y="81"/>
                    <a:pt x="63" y="131"/>
                  </a:cubicBezTo>
                  <a:cubicBezTo>
                    <a:pt x="82" y="156"/>
                    <a:pt x="78" y="206"/>
                    <a:pt x="78" y="206"/>
                  </a:cubicBezTo>
                  <a:cubicBezTo>
                    <a:pt x="105" y="206"/>
                    <a:pt x="127" y="206"/>
                    <a:pt x="153" y="206"/>
                  </a:cubicBezTo>
                  <a:cubicBezTo>
                    <a:pt x="161" y="206"/>
                    <a:pt x="169" y="206"/>
                    <a:pt x="177" y="206"/>
                  </a:cubicBezTo>
                  <a:cubicBezTo>
                    <a:pt x="204" y="206"/>
                    <a:pt x="225" y="206"/>
                    <a:pt x="252" y="206"/>
                  </a:cubicBezTo>
                  <a:cubicBezTo>
                    <a:pt x="251" y="206"/>
                    <a:pt x="248" y="156"/>
                    <a:pt x="267" y="131"/>
                  </a:cubicBezTo>
                  <a:cubicBezTo>
                    <a:pt x="307" y="81"/>
                    <a:pt x="323" y="31"/>
                    <a:pt x="330" y="0"/>
                  </a:cubicBezTo>
                  <a:close/>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3" name="Freeform 810">
              <a:extLst>
                <a:ext uri="{FF2B5EF4-FFF2-40B4-BE49-F238E27FC236}">
                  <a16:creationId xmlns:a16="http://schemas.microsoft.com/office/drawing/2014/main" id="{5739C1F8-4C34-4CCF-B356-7E49AD5A4076}"/>
                </a:ext>
              </a:extLst>
            </p:cNvPr>
            <p:cNvSpPr>
              <a:spLocks/>
            </p:cNvSpPr>
            <p:nvPr/>
          </p:nvSpPr>
          <p:spPr bwMode="auto">
            <a:xfrm>
              <a:off x="2190751" y="1593851"/>
              <a:ext cx="225425" cy="26988"/>
            </a:xfrm>
            <a:custGeom>
              <a:avLst/>
              <a:gdLst>
                <a:gd name="T0" fmla="*/ 9 w 154"/>
                <a:gd name="T1" fmla="*/ 18 h 18"/>
                <a:gd name="T2" fmla="*/ 145 w 154"/>
                <a:gd name="T3" fmla="*/ 18 h 18"/>
                <a:gd name="T4" fmla="*/ 154 w 154"/>
                <a:gd name="T5" fmla="*/ 9 h 18"/>
                <a:gd name="T6" fmla="*/ 145 w 154"/>
                <a:gd name="T7" fmla="*/ 0 h 18"/>
                <a:gd name="T8" fmla="*/ 9 w 154"/>
                <a:gd name="T9" fmla="*/ 0 h 18"/>
                <a:gd name="T10" fmla="*/ 0 w 154"/>
                <a:gd name="T11" fmla="*/ 9 h 18"/>
                <a:gd name="T12" fmla="*/ 9 w 15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54" h="18">
                  <a:moveTo>
                    <a:pt x="9" y="18"/>
                  </a:moveTo>
                  <a:cubicBezTo>
                    <a:pt x="145" y="18"/>
                    <a:pt x="145" y="18"/>
                    <a:pt x="145" y="18"/>
                  </a:cubicBezTo>
                  <a:cubicBezTo>
                    <a:pt x="150" y="18"/>
                    <a:pt x="154" y="14"/>
                    <a:pt x="154" y="9"/>
                  </a:cubicBezTo>
                  <a:cubicBezTo>
                    <a:pt x="154" y="4"/>
                    <a:pt x="150" y="0"/>
                    <a:pt x="145" y="0"/>
                  </a:cubicBezTo>
                  <a:cubicBezTo>
                    <a:pt x="9" y="0"/>
                    <a:pt x="9" y="0"/>
                    <a:pt x="9" y="0"/>
                  </a:cubicBezTo>
                  <a:cubicBezTo>
                    <a:pt x="4" y="0"/>
                    <a:pt x="0" y="4"/>
                    <a:pt x="0" y="9"/>
                  </a:cubicBezTo>
                  <a:cubicBezTo>
                    <a:pt x="0" y="14"/>
                    <a:pt x="4" y="18"/>
                    <a:pt x="9" y="18"/>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4" name="Freeform 811">
              <a:extLst>
                <a:ext uri="{FF2B5EF4-FFF2-40B4-BE49-F238E27FC236}">
                  <a16:creationId xmlns:a16="http://schemas.microsoft.com/office/drawing/2014/main" id="{ADC52171-307D-469F-93F0-276D762D3DE3}"/>
                </a:ext>
              </a:extLst>
            </p:cNvPr>
            <p:cNvSpPr>
              <a:spLocks/>
            </p:cNvSpPr>
            <p:nvPr/>
          </p:nvSpPr>
          <p:spPr bwMode="auto">
            <a:xfrm>
              <a:off x="2297113" y="739776"/>
              <a:ext cx="12700" cy="66675"/>
            </a:xfrm>
            <a:custGeom>
              <a:avLst/>
              <a:gdLst>
                <a:gd name="T0" fmla="*/ 4 w 9"/>
                <a:gd name="T1" fmla="*/ 45 h 45"/>
                <a:gd name="T2" fmla="*/ 0 w 9"/>
                <a:gd name="T3" fmla="*/ 40 h 45"/>
                <a:gd name="T4" fmla="*/ 0 w 9"/>
                <a:gd name="T5" fmla="*/ 5 h 45"/>
                <a:gd name="T6" fmla="*/ 4 w 9"/>
                <a:gd name="T7" fmla="*/ 0 h 45"/>
                <a:gd name="T8" fmla="*/ 9 w 9"/>
                <a:gd name="T9" fmla="*/ 5 h 45"/>
                <a:gd name="T10" fmla="*/ 9 w 9"/>
                <a:gd name="T11" fmla="*/ 40 h 45"/>
                <a:gd name="T12" fmla="*/ 4 w 9"/>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9" h="45">
                  <a:moveTo>
                    <a:pt x="4" y="45"/>
                  </a:moveTo>
                  <a:cubicBezTo>
                    <a:pt x="2" y="45"/>
                    <a:pt x="0" y="43"/>
                    <a:pt x="0" y="40"/>
                  </a:cubicBezTo>
                  <a:cubicBezTo>
                    <a:pt x="0" y="5"/>
                    <a:pt x="0" y="5"/>
                    <a:pt x="0" y="5"/>
                  </a:cubicBezTo>
                  <a:cubicBezTo>
                    <a:pt x="0" y="2"/>
                    <a:pt x="2" y="0"/>
                    <a:pt x="4" y="0"/>
                  </a:cubicBezTo>
                  <a:cubicBezTo>
                    <a:pt x="7" y="0"/>
                    <a:pt x="9" y="2"/>
                    <a:pt x="9" y="5"/>
                  </a:cubicBezTo>
                  <a:cubicBezTo>
                    <a:pt x="9" y="40"/>
                    <a:pt x="9" y="40"/>
                    <a:pt x="9" y="40"/>
                  </a:cubicBezTo>
                  <a:cubicBezTo>
                    <a:pt x="9" y="43"/>
                    <a:pt x="7" y="45"/>
                    <a:pt x="4" y="45"/>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5" name="Freeform 812">
              <a:extLst>
                <a:ext uri="{FF2B5EF4-FFF2-40B4-BE49-F238E27FC236}">
                  <a16:creationId xmlns:a16="http://schemas.microsoft.com/office/drawing/2014/main" id="{54C0646E-56EB-42F2-9522-8E7E1575E2C2}"/>
                </a:ext>
              </a:extLst>
            </p:cNvPr>
            <p:cNvSpPr>
              <a:spLocks/>
            </p:cNvSpPr>
            <p:nvPr/>
          </p:nvSpPr>
          <p:spPr bwMode="auto">
            <a:xfrm>
              <a:off x="2378076" y="754064"/>
              <a:ext cx="26988" cy="61913"/>
            </a:xfrm>
            <a:custGeom>
              <a:avLst/>
              <a:gdLst>
                <a:gd name="T0" fmla="*/ 5 w 19"/>
                <a:gd name="T1" fmla="*/ 43 h 43"/>
                <a:gd name="T2" fmla="*/ 4 w 19"/>
                <a:gd name="T3" fmla="*/ 43 h 43"/>
                <a:gd name="T4" fmla="*/ 1 w 19"/>
                <a:gd name="T5" fmla="*/ 38 h 43"/>
                <a:gd name="T6" fmla="*/ 10 w 19"/>
                <a:gd name="T7" fmla="*/ 3 h 43"/>
                <a:gd name="T8" fmla="*/ 15 w 19"/>
                <a:gd name="T9" fmla="*/ 0 h 43"/>
                <a:gd name="T10" fmla="*/ 19 w 19"/>
                <a:gd name="T11" fmla="*/ 6 h 43"/>
                <a:gd name="T12" fmla="*/ 9 w 19"/>
                <a:gd name="T13" fmla="*/ 40 h 43"/>
                <a:gd name="T14" fmla="*/ 5 w 19"/>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43">
                  <a:moveTo>
                    <a:pt x="5" y="43"/>
                  </a:moveTo>
                  <a:cubicBezTo>
                    <a:pt x="5" y="43"/>
                    <a:pt x="4" y="43"/>
                    <a:pt x="4" y="43"/>
                  </a:cubicBezTo>
                  <a:cubicBezTo>
                    <a:pt x="2" y="42"/>
                    <a:pt x="0" y="40"/>
                    <a:pt x="1" y="38"/>
                  </a:cubicBezTo>
                  <a:cubicBezTo>
                    <a:pt x="10" y="3"/>
                    <a:pt x="10" y="3"/>
                    <a:pt x="10" y="3"/>
                  </a:cubicBezTo>
                  <a:cubicBezTo>
                    <a:pt x="11" y="1"/>
                    <a:pt x="13" y="0"/>
                    <a:pt x="15" y="0"/>
                  </a:cubicBezTo>
                  <a:cubicBezTo>
                    <a:pt x="18" y="1"/>
                    <a:pt x="19" y="3"/>
                    <a:pt x="19" y="6"/>
                  </a:cubicBezTo>
                  <a:cubicBezTo>
                    <a:pt x="9" y="40"/>
                    <a:pt x="9" y="40"/>
                    <a:pt x="9" y="40"/>
                  </a:cubicBezTo>
                  <a:cubicBezTo>
                    <a:pt x="9" y="42"/>
                    <a:pt x="7" y="43"/>
                    <a:pt x="5" y="43"/>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6" name="Freeform 813">
              <a:extLst>
                <a:ext uri="{FF2B5EF4-FFF2-40B4-BE49-F238E27FC236}">
                  <a16:creationId xmlns:a16="http://schemas.microsoft.com/office/drawing/2014/main" id="{6E080AE6-6312-4FBC-9DA2-47EE8A24DCBE}"/>
                </a:ext>
              </a:extLst>
            </p:cNvPr>
            <p:cNvSpPr>
              <a:spLocks/>
            </p:cNvSpPr>
            <p:nvPr/>
          </p:nvSpPr>
          <p:spPr bwMode="auto">
            <a:xfrm>
              <a:off x="2452688" y="788989"/>
              <a:ext cx="41275" cy="58738"/>
            </a:xfrm>
            <a:custGeom>
              <a:avLst/>
              <a:gdLst>
                <a:gd name="T0" fmla="*/ 5 w 28"/>
                <a:gd name="T1" fmla="*/ 40 h 40"/>
                <a:gd name="T2" fmla="*/ 3 w 28"/>
                <a:gd name="T3" fmla="*/ 39 h 40"/>
                <a:gd name="T4" fmla="*/ 1 w 28"/>
                <a:gd name="T5" fmla="*/ 33 h 40"/>
                <a:gd name="T6" fmla="*/ 19 w 28"/>
                <a:gd name="T7" fmla="*/ 2 h 40"/>
                <a:gd name="T8" fmla="*/ 25 w 28"/>
                <a:gd name="T9" fmla="*/ 1 h 40"/>
                <a:gd name="T10" fmla="*/ 26 w 28"/>
                <a:gd name="T11" fmla="*/ 7 h 40"/>
                <a:gd name="T12" fmla="*/ 9 w 28"/>
                <a:gd name="T13" fmla="*/ 37 h 40"/>
                <a:gd name="T14" fmla="*/ 5 w 28"/>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40">
                  <a:moveTo>
                    <a:pt x="5" y="40"/>
                  </a:moveTo>
                  <a:cubicBezTo>
                    <a:pt x="4" y="40"/>
                    <a:pt x="3" y="39"/>
                    <a:pt x="3" y="39"/>
                  </a:cubicBezTo>
                  <a:cubicBezTo>
                    <a:pt x="1" y="38"/>
                    <a:pt x="0" y="35"/>
                    <a:pt x="1" y="33"/>
                  </a:cubicBezTo>
                  <a:cubicBezTo>
                    <a:pt x="19" y="2"/>
                    <a:pt x="19" y="2"/>
                    <a:pt x="19" y="2"/>
                  </a:cubicBezTo>
                  <a:cubicBezTo>
                    <a:pt x="20" y="0"/>
                    <a:pt x="23" y="0"/>
                    <a:pt x="25" y="1"/>
                  </a:cubicBezTo>
                  <a:cubicBezTo>
                    <a:pt x="27" y="2"/>
                    <a:pt x="28" y="5"/>
                    <a:pt x="26" y="7"/>
                  </a:cubicBezTo>
                  <a:cubicBezTo>
                    <a:pt x="9" y="37"/>
                    <a:pt x="9" y="37"/>
                    <a:pt x="9" y="37"/>
                  </a:cubicBezTo>
                  <a:cubicBezTo>
                    <a:pt x="8" y="39"/>
                    <a:pt x="6" y="40"/>
                    <a:pt x="5" y="40"/>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7" name="Freeform 814">
              <a:extLst>
                <a:ext uri="{FF2B5EF4-FFF2-40B4-BE49-F238E27FC236}">
                  <a16:creationId xmlns:a16="http://schemas.microsoft.com/office/drawing/2014/main" id="{C14B0E89-49CA-41CB-8F5E-6021867055F6}"/>
                </a:ext>
              </a:extLst>
            </p:cNvPr>
            <p:cNvSpPr>
              <a:spLocks/>
            </p:cNvSpPr>
            <p:nvPr/>
          </p:nvSpPr>
          <p:spPr bwMode="auto">
            <a:xfrm>
              <a:off x="2519363" y="847726"/>
              <a:ext cx="49213" cy="49213"/>
            </a:xfrm>
            <a:custGeom>
              <a:avLst/>
              <a:gdLst>
                <a:gd name="T0" fmla="*/ 4 w 34"/>
                <a:gd name="T1" fmla="*/ 34 h 34"/>
                <a:gd name="T2" fmla="*/ 1 w 34"/>
                <a:gd name="T3" fmla="*/ 33 h 34"/>
                <a:gd name="T4" fmla="*/ 1 w 34"/>
                <a:gd name="T5" fmla="*/ 26 h 34"/>
                <a:gd name="T6" fmla="*/ 26 w 34"/>
                <a:gd name="T7" fmla="*/ 1 h 34"/>
                <a:gd name="T8" fmla="*/ 33 w 34"/>
                <a:gd name="T9" fmla="*/ 1 h 34"/>
                <a:gd name="T10" fmla="*/ 33 w 34"/>
                <a:gd name="T11" fmla="*/ 7 h 34"/>
                <a:gd name="T12" fmla="*/ 7 w 34"/>
                <a:gd name="T13" fmla="*/ 33 h 34"/>
                <a:gd name="T14" fmla="*/ 4 w 34"/>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4">
                  <a:moveTo>
                    <a:pt x="4" y="34"/>
                  </a:moveTo>
                  <a:cubicBezTo>
                    <a:pt x="3" y="34"/>
                    <a:pt x="2" y="33"/>
                    <a:pt x="1" y="33"/>
                  </a:cubicBezTo>
                  <a:cubicBezTo>
                    <a:pt x="0" y="31"/>
                    <a:pt x="0" y="28"/>
                    <a:pt x="1" y="26"/>
                  </a:cubicBezTo>
                  <a:cubicBezTo>
                    <a:pt x="26" y="1"/>
                    <a:pt x="26" y="1"/>
                    <a:pt x="26" y="1"/>
                  </a:cubicBezTo>
                  <a:cubicBezTo>
                    <a:pt x="28" y="0"/>
                    <a:pt x="31" y="0"/>
                    <a:pt x="33" y="1"/>
                  </a:cubicBezTo>
                  <a:cubicBezTo>
                    <a:pt x="34" y="3"/>
                    <a:pt x="34" y="6"/>
                    <a:pt x="33" y="7"/>
                  </a:cubicBezTo>
                  <a:cubicBezTo>
                    <a:pt x="7" y="33"/>
                    <a:pt x="7" y="33"/>
                    <a:pt x="7" y="33"/>
                  </a:cubicBezTo>
                  <a:cubicBezTo>
                    <a:pt x="7" y="33"/>
                    <a:pt x="5" y="34"/>
                    <a:pt x="4" y="34"/>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8" name="Freeform 815">
              <a:extLst>
                <a:ext uri="{FF2B5EF4-FFF2-40B4-BE49-F238E27FC236}">
                  <a16:creationId xmlns:a16="http://schemas.microsoft.com/office/drawing/2014/main" id="{0A6AD7F8-56B0-4505-BBB9-C1C72A5F18C1}"/>
                </a:ext>
              </a:extLst>
            </p:cNvPr>
            <p:cNvSpPr>
              <a:spLocks/>
            </p:cNvSpPr>
            <p:nvPr/>
          </p:nvSpPr>
          <p:spPr bwMode="auto">
            <a:xfrm>
              <a:off x="2566988" y="922339"/>
              <a:ext cx="60325" cy="39688"/>
            </a:xfrm>
            <a:custGeom>
              <a:avLst/>
              <a:gdLst>
                <a:gd name="T0" fmla="*/ 5 w 41"/>
                <a:gd name="T1" fmla="*/ 27 h 27"/>
                <a:gd name="T2" fmla="*/ 2 w 41"/>
                <a:gd name="T3" fmla="*/ 25 h 27"/>
                <a:gd name="T4" fmla="*/ 3 w 41"/>
                <a:gd name="T5" fmla="*/ 19 h 27"/>
                <a:gd name="T6" fmla="*/ 34 w 41"/>
                <a:gd name="T7" fmla="*/ 2 h 27"/>
                <a:gd name="T8" fmla="*/ 40 w 41"/>
                <a:gd name="T9" fmla="*/ 3 h 27"/>
                <a:gd name="T10" fmla="*/ 38 w 41"/>
                <a:gd name="T11" fmla="*/ 9 h 27"/>
                <a:gd name="T12" fmla="*/ 8 w 41"/>
                <a:gd name="T13" fmla="*/ 27 h 27"/>
                <a:gd name="T14" fmla="*/ 5 w 41"/>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27">
                  <a:moveTo>
                    <a:pt x="5" y="27"/>
                  </a:moveTo>
                  <a:cubicBezTo>
                    <a:pt x="4" y="27"/>
                    <a:pt x="2" y="27"/>
                    <a:pt x="2" y="25"/>
                  </a:cubicBezTo>
                  <a:cubicBezTo>
                    <a:pt x="0" y="23"/>
                    <a:pt x="1" y="21"/>
                    <a:pt x="3" y="19"/>
                  </a:cubicBezTo>
                  <a:cubicBezTo>
                    <a:pt x="34" y="2"/>
                    <a:pt x="34" y="2"/>
                    <a:pt x="34" y="2"/>
                  </a:cubicBezTo>
                  <a:cubicBezTo>
                    <a:pt x="36" y="0"/>
                    <a:pt x="39" y="1"/>
                    <a:pt x="40" y="3"/>
                  </a:cubicBezTo>
                  <a:cubicBezTo>
                    <a:pt x="41" y="5"/>
                    <a:pt x="40" y="8"/>
                    <a:pt x="38" y="9"/>
                  </a:cubicBezTo>
                  <a:cubicBezTo>
                    <a:pt x="8" y="27"/>
                    <a:pt x="8" y="27"/>
                    <a:pt x="8" y="27"/>
                  </a:cubicBezTo>
                  <a:cubicBezTo>
                    <a:pt x="7" y="27"/>
                    <a:pt x="6" y="27"/>
                    <a:pt x="5" y="27"/>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9" name="Freeform 816">
              <a:extLst>
                <a:ext uri="{FF2B5EF4-FFF2-40B4-BE49-F238E27FC236}">
                  <a16:creationId xmlns:a16="http://schemas.microsoft.com/office/drawing/2014/main" id="{AE4A67C6-D114-4C7E-BC69-AC112CCF8EF4}"/>
                </a:ext>
              </a:extLst>
            </p:cNvPr>
            <p:cNvSpPr>
              <a:spLocks/>
            </p:cNvSpPr>
            <p:nvPr/>
          </p:nvSpPr>
          <p:spPr bwMode="auto">
            <a:xfrm>
              <a:off x="2598738" y="1011239"/>
              <a:ext cx="65088" cy="26988"/>
            </a:xfrm>
            <a:custGeom>
              <a:avLst/>
              <a:gdLst>
                <a:gd name="T0" fmla="*/ 5 w 44"/>
                <a:gd name="T1" fmla="*/ 18 h 18"/>
                <a:gd name="T2" fmla="*/ 1 w 44"/>
                <a:gd name="T3" fmla="*/ 15 h 18"/>
                <a:gd name="T4" fmla="*/ 4 w 44"/>
                <a:gd name="T5" fmla="*/ 10 h 18"/>
                <a:gd name="T6" fmla="*/ 38 w 44"/>
                <a:gd name="T7" fmla="*/ 1 h 18"/>
                <a:gd name="T8" fmla="*/ 43 w 44"/>
                <a:gd name="T9" fmla="*/ 4 h 18"/>
                <a:gd name="T10" fmla="*/ 40 w 44"/>
                <a:gd name="T11" fmla="*/ 9 h 18"/>
                <a:gd name="T12" fmla="*/ 6 w 44"/>
                <a:gd name="T13" fmla="*/ 18 h 18"/>
                <a:gd name="T14" fmla="*/ 5 w 44"/>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8">
                  <a:moveTo>
                    <a:pt x="5" y="18"/>
                  </a:moveTo>
                  <a:cubicBezTo>
                    <a:pt x="3" y="18"/>
                    <a:pt x="1" y="17"/>
                    <a:pt x="1" y="15"/>
                  </a:cubicBezTo>
                  <a:cubicBezTo>
                    <a:pt x="0" y="13"/>
                    <a:pt x="1" y="10"/>
                    <a:pt x="4" y="10"/>
                  </a:cubicBezTo>
                  <a:cubicBezTo>
                    <a:pt x="38" y="1"/>
                    <a:pt x="38" y="1"/>
                    <a:pt x="38" y="1"/>
                  </a:cubicBezTo>
                  <a:cubicBezTo>
                    <a:pt x="40" y="0"/>
                    <a:pt x="43" y="1"/>
                    <a:pt x="43" y="4"/>
                  </a:cubicBezTo>
                  <a:cubicBezTo>
                    <a:pt x="44" y="6"/>
                    <a:pt x="43" y="8"/>
                    <a:pt x="40" y="9"/>
                  </a:cubicBezTo>
                  <a:cubicBezTo>
                    <a:pt x="6" y="18"/>
                    <a:pt x="6" y="18"/>
                    <a:pt x="6" y="18"/>
                  </a:cubicBezTo>
                  <a:cubicBezTo>
                    <a:pt x="6" y="18"/>
                    <a:pt x="5" y="18"/>
                    <a:pt x="5" y="18"/>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0" name="Freeform 817">
              <a:extLst>
                <a:ext uri="{FF2B5EF4-FFF2-40B4-BE49-F238E27FC236}">
                  <a16:creationId xmlns:a16="http://schemas.microsoft.com/office/drawing/2014/main" id="{7C38A13E-624B-47BD-B2BC-77C36B223DDE}"/>
                </a:ext>
              </a:extLst>
            </p:cNvPr>
            <p:cNvSpPr>
              <a:spLocks/>
            </p:cNvSpPr>
            <p:nvPr/>
          </p:nvSpPr>
          <p:spPr bwMode="auto">
            <a:xfrm>
              <a:off x="2609851" y="1106489"/>
              <a:ext cx="65088" cy="12700"/>
            </a:xfrm>
            <a:custGeom>
              <a:avLst/>
              <a:gdLst>
                <a:gd name="T0" fmla="*/ 40 w 44"/>
                <a:gd name="T1" fmla="*/ 9 h 9"/>
                <a:gd name="T2" fmla="*/ 4 w 44"/>
                <a:gd name="T3" fmla="*/ 9 h 9"/>
                <a:gd name="T4" fmla="*/ 0 w 44"/>
                <a:gd name="T5" fmla="*/ 5 h 9"/>
                <a:gd name="T6" fmla="*/ 4 w 44"/>
                <a:gd name="T7" fmla="*/ 0 h 9"/>
                <a:gd name="T8" fmla="*/ 40 w 44"/>
                <a:gd name="T9" fmla="*/ 0 h 9"/>
                <a:gd name="T10" fmla="*/ 44 w 44"/>
                <a:gd name="T11" fmla="*/ 5 h 9"/>
                <a:gd name="T12" fmla="*/ 40 w 44"/>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4" h="9">
                  <a:moveTo>
                    <a:pt x="40" y="9"/>
                  </a:moveTo>
                  <a:cubicBezTo>
                    <a:pt x="4" y="9"/>
                    <a:pt x="4" y="9"/>
                    <a:pt x="4" y="9"/>
                  </a:cubicBezTo>
                  <a:cubicBezTo>
                    <a:pt x="2" y="9"/>
                    <a:pt x="0" y="7"/>
                    <a:pt x="0" y="5"/>
                  </a:cubicBezTo>
                  <a:cubicBezTo>
                    <a:pt x="0" y="2"/>
                    <a:pt x="2" y="0"/>
                    <a:pt x="4" y="0"/>
                  </a:cubicBezTo>
                  <a:cubicBezTo>
                    <a:pt x="40" y="0"/>
                    <a:pt x="40" y="0"/>
                    <a:pt x="40" y="0"/>
                  </a:cubicBezTo>
                  <a:cubicBezTo>
                    <a:pt x="42" y="0"/>
                    <a:pt x="44" y="2"/>
                    <a:pt x="44" y="5"/>
                  </a:cubicBezTo>
                  <a:cubicBezTo>
                    <a:pt x="44" y="7"/>
                    <a:pt x="42" y="9"/>
                    <a:pt x="40" y="9"/>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1" name="Freeform 818">
              <a:extLst>
                <a:ext uri="{FF2B5EF4-FFF2-40B4-BE49-F238E27FC236}">
                  <a16:creationId xmlns:a16="http://schemas.microsoft.com/office/drawing/2014/main" id="{138FDE82-D2DD-4898-AA17-516286F26519}"/>
                </a:ext>
              </a:extLst>
            </p:cNvPr>
            <p:cNvSpPr>
              <a:spLocks/>
            </p:cNvSpPr>
            <p:nvPr/>
          </p:nvSpPr>
          <p:spPr bwMode="auto">
            <a:xfrm>
              <a:off x="2598738" y="1185864"/>
              <a:ext cx="65088" cy="28575"/>
            </a:xfrm>
            <a:custGeom>
              <a:avLst/>
              <a:gdLst>
                <a:gd name="T0" fmla="*/ 39 w 44"/>
                <a:gd name="T1" fmla="*/ 19 h 19"/>
                <a:gd name="T2" fmla="*/ 38 w 44"/>
                <a:gd name="T3" fmla="*/ 19 h 19"/>
                <a:gd name="T4" fmla="*/ 3 w 44"/>
                <a:gd name="T5" fmla="*/ 9 h 19"/>
                <a:gd name="T6" fmla="*/ 0 w 44"/>
                <a:gd name="T7" fmla="*/ 4 h 19"/>
                <a:gd name="T8" fmla="*/ 6 w 44"/>
                <a:gd name="T9" fmla="*/ 1 h 19"/>
                <a:gd name="T10" fmla="*/ 40 w 44"/>
                <a:gd name="T11" fmla="*/ 10 h 19"/>
                <a:gd name="T12" fmla="*/ 43 w 44"/>
                <a:gd name="T13" fmla="*/ 16 h 19"/>
                <a:gd name="T14" fmla="*/ 39 w 44"/>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9">
                  <a:moveTo>
                    <a:pt x="39" y="19"/>
                  </a:moveTo>
                  <a:cubicBezTo>
                    <a:pt x="39" y="19"/>
                    <a:pt x="38" y="19"/>
                    <a:pt x="38" y="19"/>
                  </a:cubicBezTo>
                  <a:cubicBezTo>
                    <a:pt x="3" y="9"/>
                    <a:pt x="3" y="9"/>
                    <a:pt x="3" y="9"/>
                  </a:cubicBezTo>
                  <a:cubicBezTo>
                    <a:pt x="1" y="9"/>
                    <a:pt x="0" y="6"/>
                    <a:pt x="0" y="4"/>
                  </a:cubicBezTo>
                  <a:cubicBezTo>
                    <a:pt x="1" y="2"/>
                    <a:pt x="3" y="0"/>
                    <a:pt x="6" y="1"/>
                  </a:cubicBezTo>
                  <a:cubicBezTo>
                    <a:pt x="40" y="10"/>
                    <a:pt x="40" y="10"/>
                    <a:pt x="40" y="10"/>
                  </a:cubicBezTo>
                  <a:cubicBezTo>
                    <a:pt x="42" y="11"/>
                    <a:pt x="44" y="13"/>
                    <a:pt x="43" y="16"/>
                  </a:cubicBezTo>
                  <a:cubicBezTo>
                    <a:pt x="43" y="18"/>
                    <a:pt x="41" y="19"/>
                    <a:pt x="39" y="19"/>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2" name="Freeform 819">
              <a:extLst>
                <a:ext uri="{FF2B5EF4-FFF2-40B4-BE49-F238E27FC236}">
                  <a16:creationId xmlns:a16="http://schemas.microsoft.com/office/drawing/2014/main" id="{3725C3C8-BBF9-402F-8849-CA9EB1DCCA82}"/>
                </a:ext>
              </a:extLst>
            </p:cNvPr>
            <p:cNvSpPr>
              <a:spLocks/>
            </p:cNvSpPr>
            <p:nvPr/>
          </p:nvSpPr>
          <p:spPr bwMode="auto">
            <a:xfrm>
              <a:off x="2566988" y="1262064"/>
              <a:ext cx="60325" cy="39688"/>
            </a:xfrm>
            <a:custGeom>
              <a:avLst/>
              <a:gdLst>
                <a:gd name="T0" fmla="*/ 36 w 41"/>
                <a:gd name="T1" fmla="*/ 27 h 27"/>
                <a:gd name="T2" fmla="*/ 34 w 41"/>
                <a:gd name="T3" fmla="*/ 27 h 27"/>
                <a:gd name="T4" fmla="*/ 3 w 41"/>
                <a:gd name="T5" fmla="*/ 9 h 27"/>
                <a:gd name="T6" fmla="*/ 1 w 41"/>
                <a:gd name="T7" fmla="*/ 3 h 27"/>
                <a:gd name="T8" fmla="*/ 7 w 41"/>
                <a:gd name="T9" fmla="*/ 1 h 27"/>
                <a:gd name="T10" fmla="*/ 38 w 41"/>
                <a:gd name="T11" fmla="*/ 19 h 27"/>
                <a:gd name="T12" fmla="*/ 40 w 41"/>
                <a:gd name="T13" fmla="*/ 25 h 27"/>
                <a:gd name="T14" fmla="*/ 36 w 41"/>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27">
                  <a:moveTo>
                    <a:pt x="36" y="27"/>
                  </a:moveTo>
                  <a:cubicBezTo>
                    <a:pt x="35" y="27"/>
                    <a:pt x="34" y="27"/>
                    <a:pt x="34" y="27"/>
                  </a:cubicBezTo>
                  <a:cubicBezTo>
                    <a:pt x="3" y="9"/>
                    <a:pt x="3" y="9"/>
                    <a:pt x="3" y="9"/>
                  </a:cubicBezTo>
                  <a:cubicBezTo>
                    <a:pt x="1" y="8"/>
                    <a:pt x="0" y="5"/>
                    <a:pt x="1" y="3"/>
                  </a:cubicBezTo>
                  <a:cubicBezTo>
                    <a:pt x="2" y="1"/>
                    <a:pt x="5" y="0"/>
                    <a:pt x="7" y="1"/>
                  </a:cubicBezTo>
                  <a:cubicBezTo>
                    <a:pt x="38" y="19"/>
                    <a:pt x="38" y="19"/>
                    <a:pt x="38" y="19"/>
                  </a:cubicBezTo>
                  <a:cubicBezTo>
                    <a:pt x="40" y="20"/>
                    <a:pt x="41" y="23"/>
                    <a:pt x="40" y="25"/>
                  </a:cubicBezTo>
                  <a:cubicBezTo>
                    <a:pt x="39" y="26"/>
                    <a:pt x="37" y="27"/>
                    <a:pt x="36" y="27"/>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6" name="Freeform 820">
              <a:extLst>
                <a:ext uri="{FF2B5EF4-FFF2-40B4-BE49-F238E27FC236}">
                  <a16:creationId xmlns:a16="http://schemas.microsoft.com/office/drawing/2014/main" id="{5608924D-7FB8-4243-B967-97EE8B170B18}"/>
                </a:ext>
              </a:extLst>
            </p:cNvPr>
            <p:cNvSpPr>
              <a:spLocks/>
            </p:cNvSpPr>
            <p:nvPr/>
          </p:nvSpPr>
          <p:spPr bwMode="auto">
            <a:xfrm>
              <a:off x="2517776" y="1327151"/>
              <a:ext cx="50800" cy="49213"/>
            </a:xfrm>
            <a:custGeom>
              <a:avLst/>
              <a:gdLst>
                <a:gd name="T0" fmla="*/ 30 w 35"/>
                <a:gd name="T1" fmla="*/ 34 h 34"/>
                <a:gd name="T2" fmla="*/ 27 w 35"/>
                <a:gd name="T3" fmla="*/ 33 h 34"/>
                <a:gd name="T4" fmla="*/ 2 w 35"/>
                <a:gd name="T5" fmla="*/ 8 h 34"/>
                <a:gd name="T6" fmla="*/ 2 w 35"/>
                <a:gd name="T7" fmla="*/ 1 h 34"/>
                <a:gd name="T8" fmla="*/ 8 w 35"/>
                <a:gd name="T9" fmla="*/ 1 h 34"/>
                <a:gd name="T10" fmla="*/ 33 w 35"/>
                <a:gd name="T11" fmla="*/ 26 h 34"/>
                <a:gd name="T12" fmla="*/ 33 w 35"/>
                <a:gd name="T13" fmla="*/ 33 h 34"/>
                <a:gd name="T14" fmla="*/ 30 w 35"/>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4">
                  <a:moveTo>
                    <a:pt x="30" y="34"/>
                  </a:moveTo>
                  <a:cubicBezTo>
                    <a:pt x="29" y="34"/>
                    <a:pt x="28" y="34"/>
                    <a:pt x="27" y="33"/>
                  </a:cubicBezTo>
                  <a:cubicBezTo>
                    <a:pt x="2" y="8"/>
                    <a:pt x="2" y="8"/>
                    <a:pt x="2" y="8"/>
                  </a:cubicBezTo>
                  <a:cubicBezTo>
                    <a:pt x="0" y="6"/>
                    <a:pt x="0" y="3"/>
                    <a:pt x="2" y="1"/>
                  </a:cubicBezTo>
                  <a:cubicBezTo>
                    <a:pt x="3" y="0"/>
                    <a:pt x="6" y="0"/>
                    <a:pt x="8" y="1"/>
                  </a:cubicBezTo>
                  <a:cubicBezTo>
                    <a:pt x="33" y="26"/>
                    <a:pt x="33" y="26"/>
                    <a:pt x="33" y="26"/>
                  </a:cubicBezTo>
                  <a:cubicBezTo>
                    <a:pt x="35" y="28"/>
                    <a:pt x="35" y="31"/>
                    <a:pt x="33" y="33"/>
                  </a:cubicBezTo>
                  <a:cubicBezTo>
                    <a:pt x="32" y="34"/>
                    <a:pt x="31" y="34"/>
                    <a:pt x="30" y="34"/>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7" name="Freeform 821">
              <a:extLst>
                <a:ext uri="{FF2B5EF4-FFF2-40B4-BE49-F238E27FC236}">
                  <a16:creationId xmlns:a16="http://schemas.microsoft.com/office/drawing/2014/main" id="{201BF684-2EB9-4CF4-AE0F-A3B6196463AC}"/>
                </a:ext>
              </a:extLst>
            </p:cNvPr>
            <p:cNvSpPr>
              <a:spLocks/>
            </p:cNvSpPr>
            <p:nvPr/>
          </p:nvSpPr>
          <p:spPr bwMode="auto">
            <a:xfrm>
              <a:off x="2038351" y="1325564"/>
              <a:ext cx="50800" cy="49213"/>
            </a:xfrm>
            <a:custGeom>
              <a:avLst/>
              <a:gdLst>
                <a:gd name="T0" fmla="*/ 5 w 35"/>
                <a:gd name="T1" fmla="*/ 34 h 34"/>
                <a:gd name="T2" fmla="*/ 2 w 35"/>
                <a:gd name="T3" fmla="*/ 33 h 34"/>
                <a:gd name="T4" fmla="*/ 2 w 35"/>
                <a:gd name="T5" fmla="*/ 27 h 34"/>
                <a:gd name="T6" fmla="*/ 27 w 35"/>
                <a:gd name="T7" fmla="*/ 2 h 34"/>
                <a:gd name="T8" fmla="*/ 33 w 35"/>
                <a:gd name="T9" fmla="*/ 2 h 34"/>
                <a:gd name="T10" fmla="*/ 33 w 35"/>
                <a:gd name="T11" fmla="*/ 8 h 34"/>
                <a:gd name="T12" fmla="*/ 8 w 35"/>
                <a:gd name="T13" fmla="*/ 33 h 34"/>
                <a:gd name="T14" fmla="*/ 5 w 35"/>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4">
                  <a:moveTo>
                    <a:pt x="5" y="34"/>
                  </a:moveTo>
                  <a:cubicBezTo>
                    <a:pt x="4" y="34"/>
                    <a:pt x="3" y="34"/>
                    <a:pt x="2" y="33"/>
                  </a:cubicBezTo>
                  <a:cubicBezTo>
                    <a:pt x="0" y="31"/>
                    <a:pt x="0" y="29"/>
                    <a:pt x="2" y="27"/>
                  </a:cubicBezTo>
                  <a:cubicBezTo>
                    <a:pt x="27" y="2"/>
                    <a:pt x="27" y="2"/>
                    <a:pt x="27" y="2"/>
                  </a:cubicBezTo>
                  <a:cubicBezTo>
                    <a:pt x="28" y="0"/>
                    <a:pt x="31" y="0"/>
                    <a:pt x="33" y="2"/>
                  </a:cubicBezTo>
                  <a:cubicBezTo>
                    <a:pt x="35" y="4"/>
                    <a:pt x="35" y="6"/>
                    <a:pt x="33" y="8"/>
                  </a:cubicBezTo>
                  <a:cubicBezTo>
                    <a:pt x="8" y="33"/>
                    <a:pt x="8" y="33"/>
                    <a:pt x="8" y="33"/>
                  </a:cubicBezTo>
                  <a:cubicBezTo>
                    <a:pt x="7" y="34"/>
                    <a:pt x="6" y="34"/>
                    <a:pt x="5" y="34"/>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8" name="Freeform 822">
              <a:extLst>
                <a:ext uri="{FF2B5EF4-FFF2-40B4-BE49-F238E27FC236}">
                  <a16:creationId xmlns:a16="http://schemas.microsoft.com/office/drawing/2014/main" id="{99618C5A-2A40-4C70-AD9F-1E4E477E52D1}"/>
                </a:ext>
              </a:extLst>
            </p:cNvPr>
            <p:cNvSpPr>
              <a:spLocks/>
            </p:cNvSpPr>
            <p:nvPr/>
          </p:nvSpPr>
          <p:spPr bwMode="auto">
            <a:xfrm>
              <a:off x="1979613" y="1260476"/>
              <a:ext cx="60325" cy="39688"/>
            </a:xfrm>
            <a:custGeom>
              <a:avLst/>
              <a:gdLst>
                <a:gd name="T0" fmla="*/ 5 w 41"/>
                <a:gd name="T1" fmla="*/ 27 h 27"/>
                <a:gd name="T2" fmla="*/ 1 w 41"/>
                <a:gd name="T3" fmla="*/ 25 h 27"/>
                <a:gd name="T4" fmla="*/ 3 w 41"/>
                <a:gd name="T5" fmla="*/ 19 h 27"/>
                <a:gd name="T6" fmla="*/ 34 w 41"/>
                <a:gd name="T7" fmla="*/ 2 h 27"/>
                <a:gd name="T8" fmla="*/ 40 w 41"/>
                <a:gd name="T9" fmla="*/ 3 h 27"/>
                <a:gd name="T10" fmla="*/ 38 w 41"/>
                <a:gd name="T11" fmla="*/ 9 h 27"/>
                <a:gd name="T12" fmla="*/ 7 w 41"/>
                <a:gd name="T13" fmla="*/ 27 h 27"/>
                <a:gd name="T14" fmla="*/ 5 w 41"/>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27">
                  <a:moveTo>
                    <a:pt x="5" y="27"/>
                  </a:moveTo>
                  <a:cubicBezTo>
                    <a:pt x="3" y="27"/>
                    <a:pt x="2" y="27"/>
                    <a:pt x="1" y="25"/>
                  </a:cubicBezTo>
                  <a:cubicBezTo>
                    <a:pt x="0" y="23"/>
                    <a:pt x="1" y="21"/>
                    <a:pt x="3" y="19"/>
                  </a:cubicBezTo>
                  <a:cubicBezTo>
                    <a:pt x="34" y="2"/>
                    <a:pt x="34" y="2"/>
                    <a:pt x="34" y="2"/>
                  </a:cubicBezTo>
                  <a:cubicBezTo>
                    <a:pt x="36" y="0"/>
                    <a:pt x="38" y="1"/>
                    <a:pt x="40" y="3"/>
                  </a:cubicBezTo>
                  <a:cubicBezTo>
                    <a:pt x="41" y="5"/>
                    <a:pt x="40" y="8"/>
                    <a:pt x="38" y="9"/>
                  </a:cubicBezTo>
                  <a:cubicBezTo>
                    <a:pt x="7" y="27"/>
                    <a:pt x="7" y="27"/>
                    <a:pt x="7" y="27"/>
                  </a:cubicBezTo>
                  <a:cubicBezTo>
                    <a:pt x="7" y="27"/>
                    <a:pt x="6" y="27"/>
                    <a:pt x="5" y="27"/>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9" name="Freeform 823">
              <a:extLst>
                <a:ext uri="{FF2B5EF4-FFF2-40B4-BE49-F238E27FC236}">
                  <a16:creationId xmlns:a16="http://schemas.microsoft.com/office/drawing/2014/main" id="{98E5D4FB-457E-415F-AE58-6FF78930BDB6}"/>
                </a:ext>
              </a:extLst>
            </p:cNvPr>
            <p:cNvSpPr>
              <a:spLocks/>
            </p:cNvSpPr>
            <p:nvPr/>
          </p:nvSpPr>
          <p:spPr bwMode="auto">
            <a:xfrm>
              <a:off x="1943101" y="1185864"/>
              <a:ext cx="65088" cy="26988"/>
            </a:xfrm>
            <a:custGeom>
              <a:avLst/>
              <a:gdLst>
                <a:gd name="T0" fmla="*/ 5 w 44"/>
                <a:gd name="T1" fmla="*/ 18 h 18"/>
                <a:gd name="T2" fmla="*/ 1 w 44"/>
                <a:gd name="T3" fmla="*/ 15 h 18"/>
                <a:gd name="T4" fmla="*/ 4 w 44"/>
                <a:gd name="T5" fmla="*/ 9 h 18"/>
                <a:gd name="T6" fmla="*/ 38 w 44"/>
                <a:gd name="T7" fmla="*/ 0 h 18"/>
                <a:gd name="T8" fmla="*/ 44 w 44"/>
                <a:gd name="T9" fmla="*/ 3 h 18"/>
                <a:gd name="T10" fmla="*/ 41 w 44"/>
                <a:gd name="T11" fmla="*/ 9 h 18"/>
                <a:gd name="T12" fmla="*/ 6 w 44"/>
                <a:gd name="T13" fmla="*/ 18 h 18"/>
                <a:gd name="T14" fmla="*/ 5 w 44"/>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8">
                  <a:moveTo>
                    <a:pt x="5" y="18"/>
                  </a:moveTo>
                  <a:cubicBezTo>
                    <a:pt x="3" y="18"/>
                    <a:pt x="1" y="17"/>
                    <a:pt x="1" y="15"/>
                  </a:cubicBezTo>
                  <a:cubicBezTo>
                    <a:pt x="0" y="12"/>
                    <a:pt x="2" y="10"/>
                    <a:pt x="4" y="9"/>
                  </a:cubicBezTo>
                  <a:cubicBezTo>
                    <a:pt x="38" y="0"/>
                    <a:pt x="38" y="0"/>
                    <a:pt x="38" y="0"/>
                  </a:cubicBezTo>
                  <a:cubicBezTo>
                    <a:pt x="41" y="0"/>
                    <a:pt x="43" y="1"/>
                    <a:pt x="44" y="3"/>
                  </a:cubicBezTo>
                  <a:cubicBezTo>
                    <a:pt x="44" y="6"/>
                    <a:pt x="43" y="8"/>
                    <a:pt x="41" y="9"/>
                  </a:cubicBezTo>
                  <a:cubicBezTo>
                    <a:pt x="6" y="18"/>
                    <a:pt x="6" y="18"/>
                    <a:pt x="6" y="18"/>
                  </a:cubicBezTo>
                  <a:cubicBezTo>
                    <a:pt x="6" y="18"/>
                    <a:pt x="5" y="18"/>
                    <a:pt x="5" y="18"/>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0" name="Freeform 824">
              <a:extLst>
                <a:ext uri="{FF2B5EF4-FFF2-40B4-BE49-F238E27FC236}">
                  <a16:creationId xmlns:a16="http://schemas.microsoft.com/office/drawing/2014/main" id="{1EE1DE7D-B38F-427D-983C-0DB717B6685F}"/>
                </a:ext>
              </a:extLst>
            </p:cNvPr>
            <p:cNvSpPr>
              <a:spLocks/>
            </p:cNvSpPr>
            <p:nvPr/>
          </p:nvSpPr>
          <p:spPr bwMode="auto">
            <a:xfrm>
              <a:off x="1931988" y="1104901"/>
              <a:ext cx="65088" cy="12700"/>
            </a:xfrm>
            <a:custGeom>
              <a:avLst/>
              <a:gdLst>
                <a:gd name="T0" fmla="*/ 40 w 45"/>
                <a:gd name="T1" fmla="*/ 9 h 9"/>
                <a:gd name="T2" fmla="*/ 5 w 45"/>
                <a:gd name="T3" fmla="*/ 9 h 9"/>
                <a:gd name="T4" fmla="*/ 0 w 45"/>
                <a:gd name="T5" fmla="*/ 5 h 9"/>
                <a:gd name="T6" fmla="*/ 5 w 45"/>
                <a:gd name="T7" fmla="*/ 0 h 9"/>
                <a:gd name="T8" fmla="*/ 40 w 45"/>
                <a:gd name="T9" fmla="*/ 0 h 9"/>
                <a:gd name="T10" fmla="*/ 45 w 45"/>
                <a:gd name="T11" fmla="*/ 5 h 9"/>
                <a:gd name="T12" fmla="*/ 40 w 4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5" h="9">
                  <a:moveTo>
                    <a:pt x="40" y="9"/>
                  </a:moveTo>
                  <a:cubicBezTo>
                    <a:pt x="5" y="9"/>
                    <a:pt x="5" y="9"/>
                    <a:pt x="5" y="9"/>
                  </a:cubicBezTo>
                  <a:cubicBezTo>
                    <a:pt x="2" y="9"/>
                    <a:pt x="0" y="7"/>
                    <a:pt x="0" y="5"/>
                  </a:cubicBezTo>
                  <a:cubicBezTo>
                    <a:pt x="0" y="2"/>
                    <a:pt x="2" y="0"/>
                    <a:pt x="5" y="0"/>
                  </a:cubicBezTo>
                  <a:cubicBezTo>
                    <a:pt x="40" y="0"/>
                    <a:pt x="40" y="0"/>
                    <a:pt x="40" y="0"/>
                  </a:cubicBezTo>
                  <a:cubicBezTo>
                    <a:pt x="43" y="0"/>
                    <a:pt x="45" y="2"/>
                    <a:pt x="45" y="5"/>
                  </a:cubicBezTo>
                  <a:cubicBezTo>
                    <a:pt x="45" y="7"/>
                    <a:pt x="43" y="9"/>
                    <a:pt x="40" y="9"/>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1" name="Freeform 825">
              <a:extLst>
                <a:ext uri="{FF2B5EF4-FFF2-40B4-BE49-F238E27FC236}">
                  <a16:creationId xmlns:a16="http://schemas.microsoft.com/office/drawing/2014/main" id="{71A7B227-3C0A-4F27-8C0F-3031E029FB05}"/>
                </a:ext>
              </a:extLst>
            </p:cNvPr>
            <p:cNvSpPr>
              <a:spLocks/>
            </p:cNvSpPr>
            <p:nvPr/>
          </p:nvSpPr>
          <p:spPr bwMode="auto">
            <a:xfrm>
              <a:off x="1943101" y="1009651"/>
              <a:ext cx="65088" cy="28575"/>
            </a:xfrm>
            <a:custGeom>
              <a:avLst/>
              <a:gdLst>
                <a:gd name="T0" fmla="*/ 40 w 44"/>
                <a:gd name="T1" fmla="*/ 19 h 19"/>
                <a:gd name="T2" fmla="*/ 38 w 44"/>
                <a:gd name="T3" fmla="*/ 18 h 19"/>
                <a:gd name="T4" fmla="*/ 4 w 44"/>
                <a:gd name="T5" fmla="*/ 9 h 19"/>
                <a:gd name="T6" fmla="*/ 1 w 44"/>
                <a:gd name="T7" fmla="*/ 4 h 19"/>
                <a:gd name="T8" fmla="*/ 6 w 44"/>
                <a:gd name="T9" fmla="*/ 1 h 19"/>
                <a:gd name="T10" fmla="*/ 41 w 44"/>
                <a:gd name="T11" fmla="*/ 10 h 19"/>
                <a:gd name="T12" fmla="*/ 44 w 44"/>
                <a:gd name="T13" fmla="*/ 15 h 19"/>
                <a:gd name="T14" fmla="*/ 40 w 44"/>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9">
                  <a:moveTo>
                    <a:pt x="40" y="19"/>
                  </a:moveTo>
                  <a:cubicBezTo>
                    <a:pt x="39" y="19"/>
                    <a:pt x="39" y="19"/>
                    <a:pt x="38" y="18"/>
                  </a:cubicBezTo>
                  <a:cubicBezTo>
                    <a:pt x="4" y="9"/>
                    <a:pt x="4" y="9"/>
                    <a:pt x="4" y="9"/>
                  </a:cubicBezTo>
                  <a:cubicBezTo>
                    <a:pt x="2" y="9"/>
                    <a:pt x="0" y="6"/>
                    <a:pt x="1" y="4"/>
                  </a:cubicBezTo>
                  <a:cubicBezTo>
                    <a:pt x="2" y="2"/>
                    <a:pt x="4" y="0"/>
                    <a:pt x="6" y="1"/>
                  </a:cubicBezTo>
                  <a:cubicBezTo>
                    <a:pt x="41" y="10"/>
                    <a:pt x="41" y="10"/>
                    <a:pt x="41" y="10"/>
                  </a:cubicBezTo>
                  <a:cubicBezTo>
                    <a:pt x="43" y="11"/>
                    <a:pt x="44" y="13"/>
                    <a:pt x="44" y="15"/>
                  </a:cubicBezTo>
                  <a:cubicBezTo>
                    <a:pt x="43" y="17"/>
                    <a:pt x="42" y="19"/>
                    <a:pt x="40" y="19"/>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2" name="Freeform 826">
              <a:extLst>
                <a:ext uri="{FF2B5EF4-FFF2-40B4-BE49-F238E27FC236}">
                  <a16:creationId xmlns:a16="http://schemas.microsoft.com/office/drawing/2014/main" id="{CCF10B87-52F7-48BA-AC99-23D57107E9FB}"/>
                </a:ext>
              </a:extLst>
            </p:cNvPr>
            <p:cNvSpPr>
              <a:spLocks/>
            </p:cNvSpPr>
            <p:nvPr/>
          </p:nvSpPr>
          <p:spPr bwMode="auto">
            <a:xfrm>
              <a:off x="1979613" y="922339"/>
              <a:ext cx="60325" cy="39688"/>
            </a:xfrm>
            <a:custGeom>
              <a:avLst/>
              <a:gdLst>
                <a:gd name="T0" fmla="*/ 36 w 41"/>
                <a:gd name="T1" fmla="*/ 27 h 27"/>
                <a:gd name="T2" fmla="*/ 34 w 41"/>
                <a:gd name="T3" fmla="*/ 26 h 27"/>
                <a:gd name="T4" fmla="*/ 3 w 41"/>
                <a:gd name="T5" fmla="*/ 8 h 27"/>
                <a:gd name="T6" fmla="*/ 2 w 41"/>
                <a:gd name="T7" fmla="*/ 2 h 27"/>
                <a:gd name="T8" fmla="*/ 8 w 41"/>
                <a:gd name="T9" fmla="*/ 1 h 27"/>
                <a:gd name="T10" fmla="*/ 38 w 41"/>
                <a:gd name="T11" fmla="*/ 19 h 27"/>
                <a:gd name="T12" fmla="*/ 40 w 41"/>
                <a:gd name="T13" fmla="*/ 25 h 27"/>
                <a:gd name="T14" fmla="*/ 36 w 41"/>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27">
                  <a:moveTo>
                    <a:pt x="36" y="27"/>
                  </a:moveTo>
                  <a:cubicBezTo>
                    <a:pt x="35" y="27"/>
                    <a:pt x="35" y="27"/>
                    <a:pt x="34" y="26"/>
                  </a:cubicBezTo>
                  <a:cubicBezTo>
                    <a:pt x="3" y="8"/>
                    <a:pt x="3" y="8"/>
                    <a:pt x="3" y="8"/>
                  </a:cubicBezTo>
                  <a:cubicBezTo>
                    <a:pt x="1" y="7"/>
                    <a:pt x="0" y="5"/>
                    <a:pt x="2" y="2"/>
                  </a:cubicBezTo>
                  <a:cubicBezTo>
                    <a:pt x="3" y="0"/>
                    <a:pt x="5" y="0"/>
                    <a:pt x="8" y="1"/>
                  </a:cubicBezTo>
                  <a:cubicBezTo>
                    <a:pt x="38" y="19"/>
                    <a:pt x="38" y="19"/>
                    <a:pt x="38" y="19"/>
                  </a:cubicBezTo>
                  <a:cubicBezTo>
                    <a:pt x="40" y="20"/>
                    <a:pt x="41" y="23"/>
                    <a:pt x="40" y="25"/>
                  </a:cubicBezTo>
                  <a:cubicBezTo>
                    <a:pt x="39" y="26"/>
                    <a:pt x="38" y="27"/>
                    <a:pt x="36" y="27"/>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3" name="Freeform 827">
              <a:extLst>
                <a:ext uri="{FF2B5EF4-FFF2-40B4-BE49-F238E27FC236}">
                  <a16:creationId xmlns:a16="http://schemas.microsoft.com/office/drawing/2014/main" id="{A8F4CF77-3B34-431A-9C4F-64BE56DA8C7C}"/>
                </a:ext>
              </a:extLst>
            </p:cNvPr>
            <p:cNvSpPr>
              <a:spLocks/>
            </p:cNvSpPr>
            <p:nvPr/>
          </p:nvSpPr>
          <p:spPr bwMode="auto">
            <a:xfrm>
              <a:off x="2038351" y="846139"/>
              <a:ext cx="50800" cy="49213"/>
            </a:xfrm>
            <a:custGeom>
              <a:avLst/>
              <a:gdLst>
                <a:gd name="T0" fmla="*/ 30 w 35"/>
                <a:gd name="T1" fmla="*/ 34 h 34"/>
                <a:gd name="T2" fmla="*/ 27 w 35"/>
                <a:gd name="T3" fmla="*/ 33 h 34"/>
                <a:gd name="T4" fmla="*/ 2 w 35"/>
                <a:gd name="T5" fmla="*/ 8 h 34"/>
                <a:gd name="T6" fmla="*/ 2 w 35"/>
                <a:gd name="T7" fmla="*/ 2 h 34"/>
                <a:gd name="T8" fmla="*/ 8 w 35"/>
                <a:gd name="T9" fmla="*/ 2 h 34"/>
                <a:gd name="T10" fmla="*/ 33 w 35"/>
                <a:gd name="T11" fmla="*/ 27 h 34"/>
                <a:gd name="T12" fmla="*/ 33 w 35"/>
                <a:gd name="T13" fmla="*/ 33 h 34"/>
                <a:gd name="T14" fmla="*/ 30 w 35"/>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4">
                  <a:moveTo>
                    <a:pt x="30" y="34"/>
                  </a:moveTo>
                  <a:cubicBezTo>
                    <a:pt x="29" y="34"/>
                    <a:pt x="28" y="34"/>
                    <a:pt x="27" y="33"/>
                  </a:cubicBezTo>
                  <a:cubicBezTo>
                    <a:pt x="2" y="8"/>
                    <a:pt x="2" y="8"/>
                    <a:pt x="2" y="8"/>
                  </a:cubicBezTo>
                  <a:cubicBezTo>
                    <a:pt x="0" y="6"/>
                    <a:pt x="0" y="3"/>
                    <a:pt x="2" y="2"/>
                  </a:cubicBezTo>
                  <a:cubicBezTo>
                    <a:pt x="4" y="0"/>
                    <a:pt x="7" y="0"/>
                    <a:pt x="8" y="2"/>
                  </a:cubicBezTo>
                  <a:cubicBezTo>
                    <a:pt x="33" y="27"/>
                    <a:pt x="33" y="27"/>
                    <a:pt x="33" y="27"/>
                  </a:cubicBezTo>
                  <a:cubicBezTo>
                    <a:pt x="35" y="29"/>
                    <a:pt x="35" y="31"/>
                    <a:pt x="33" y="33"/>
                  </a:cubicBezTo>
                  <a:cubicBezTo>
                    <a:pt x="33" y="34"/>
                    <a:pt x="32" y="34"/>
                    <a:pt x="30" y="34"/>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4" name="Freeform 828">
              <a:extLst>
                <a:ext uri="{FF2B5EF4-FFF2-40B4-BE49-F238E27FC236}">
                  <a16:creationId xmlns:a16="http://schemas.microsoft.com/office/drawing/2014/main" id="{5CDEF614-6C85-4575-BF13-6D6B3CAFCFED}"/>
                </a:ext>
              </a:extLst>
            </p:cNvPr>
            <p:cNvSpPr>
              <a:spLocks/>
            </p:cNvSpPr>
            <p:nvPr/>
          </p:nvSpPr>
          <p:spPr bwMode="auto">
            <a:xfrm>
              <a:off x="2114551" y="788989"/>
              <a:ext cx="39688" cy="57150"/>
            </a:xfrm>
            <a:custGeom>
              <a:avLst/>
              <a:gdLst>
                <a:gd name="T0" fmla="*/ 23 w 28"/>
                <a:gd name="T1" fmla="*/ 40 h 40"/>
                <a:gd name="T2" fmla="*/ 19 w 28"/>
                <a:gd name="T3" fmla="*/ 38 h 40"/>
                <a:gd name="T4" fmla="*/ 1 w 28"/>
                <a:gd name="T5" fmla="*/ 7 h 40"/>
                <a:gd name="T6" fmla="*/ 3 w 28"/>
                <a:gd name="T7" fmla="*/ 1 h 40"/>
                <a:gd name="T8" fmla="*/ 9 w 28"/>
                <a:gd name="T9" fmla="*/ 3 h 40"/>
                <a:gd name="T10" fmla="*/ 27 w 28"/>
                <a:gd name="T11" fmla="*/ 34 h 40"/>
                <a:gd name="T12" fmla="*/ 25 w 28"/>
                <a:gd name="T13" fmla="*/ 40 h 40"/>
                <a:gd name="T14" fmla="*/ 23 w 28"/>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40">
                  <a:moveTo>
                    <a:pt x="23" y="40"/>
                  </a:moveTo>
                  <a:cubicBezTo>
                    <a:pt x="21" y="40"/>
                    <a:pt x="20" y="40"/>
                    <a:pt x="19" y="38"/>
                  </a:cubicBezTo>
                  <a:cubicBezTo>
                    <a:pt x="1" y="7"/>
                    <a:pt x="1" y="7"/>
                    <a:pt x="1" y="7"/>
                  </a:cubicBezTo>
                  <a:cubicBezTo>
                    <a:pt x="0" y="5"/>
                    <a:pt x="1" y="3"/>
                    <a:pt x="3" y="1"/>
                  </a:cubicBezTo>
                  <a:cubicBezTo>
                    <a:pt x="5" y="0"/>
                    <a:pt x="8" y="1"/>
                    <a:pt x="9" y="3"/>
                  </a:cubicBezTo>
                  <a:cubicBezTo>
                    <a:pt x="27" y="34"/>
                    <a:pt x="27" y="34"/>
                    <a:pt x="27" y="34"/>
                  </a:cubicBezTo>
                  <a:cubicBezTo>
                    <a:pt x="28" y="36"/>
                    <a:pt x="27" y="39"/>
                    <a:pt x="25" y="40"/>
                  </a:cubicBezTo>
                  <a:cubicBezTo>
                    <a:pt x="24" y="40"/>
                    <a:pt x="24" y="40"/>
                    <a:pt x="23" y="40"/>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5" name="Freeform 829">
              <a:extLst>
                <a:ext uri="{FF2B5EF4-FFF2-40B4-BE49-F238E27FC236}">
                  <a16:creationId xmlns:a16="http://schemas.microsoft.com/office/drawing/2014/main" id="{3751026D-C91C-4DF4-A2B8-A7A66515A6B7}"/>
                </a:ext>
              </a:extLst>
            </p:cNvPr>
            <p:cNvSpPr>
              <a:spLocks/>
            </p:cNvSpPr>
            <p:nvPr/>
          </p:nvSpPr>
          <p:spPr bwMode="auto">
            <a:xfrm>
              <a:off x="2203451" y="752476"/>
              <a:ext cx="26988" cy="63500"/>
            </a:xfrm>
            <a:custGeom>
              <a:avLst/>
              <a:gdLst>
                <a:gd name="T0" fmla="*/ 14 w 19"/>
                <a:gd name="T1" fmla="*/ 44 h 44"/>
                <a:gd name="T2" fmla="*/ 10 w 19"/>
                <a:gd name="T3" fmla="*/ 41 h 44"/>
                <a:gd name="T4" fmla="*/ 0 w 19"/>
                <a:gd name="T5" fmla="*/ 6 h 44"/>
                <a:gd name="T6" fmla="*/ 4 w 19"/>
                <a:gd name="T7" fmla="*/ 1 h 44"/>
                <a:gd name="T8" fmla="*/ 9 w 19"/>
                <a:gd name="T9" fmla="*/ 4 h 44"/>
                <a:gd name="T10" fmla="*/ 18 w 19"/>
                <a:gd name="T11" fmla="*/ 38 h 44"/>
                <a:gd name="T12" fmla="*/ 15 w 19"/>
                <a:gd name="T13" fmla="*/ 44 h 44"/>
                <a:gd name="T14" fmla="*/ 14 w 19"/>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44">
                  <a:moveTo>
                    <a:pt x="14" y="44"/>
                  </a:moveTo>
                  <a:cubicBezTo>
                    <a:pt x="12" y="44"/>
                    <a:pt x="10" y="43"/>
                    <a:pt x="10" y="41"/>
                  </a:cubicBezTo>
                  <a:cubicBezTo>
                    <a:pt x="0" y="6"/>
                    <a:pt x="0" y="6"/>
                    <a:pt x="0" y="6"/>
                  </a:cubicBezTo>
                  <a:cubicBezTo>
                    <a:pt x="0" y="4"/>
                    <a:pt x="1" y="2"/>
                    <a:pt x="4" y="1"/>
                  </a:cubicBezTo>
                  <a:cubicBezTo>
                    <a:pt x="6" y="0"/>
                    <a:pt x="8" y="2"/>
                    <a:pt x="9" y="4"/>
                  </a:cubicBezTo>
                  <a:cubicBezTo>
                    <a:pt x="18" y="38"/>
                    <a:pt x="18" y="38"/>
                    <a:pt x="18" y="38"/>
                  </a:cubicBezTo>
                  <a:cubicBezTo>
                    <a:pt x="19" y="41"/>
                    <a:pt x="17" y="43"/>
                    <a:pt x="15" y="44"/>
                  </a:cubicBezTo>
                  <a:cubicBezTo>
                    <a:pt x="15" y="44"/>
                    <a:pt x="14" y="44"/>
                    <a:pt x="14" y="44"/>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6" name="Freeform 830">
              <a:extLst>
                <a:ext uri="{FF2B5EF4-FFF2-40B4-BE49-F238E27FC236}">
                  <a16:creationId xmlns:a16="http://schemas.microsoft.com/office/drawing/2014/main" id="{B21ABDA0-3B9A-4F50-8EB8-1CDE8EF318B0}"/>
                </a:ext>
              </a:extLst>
            </p:cNvPr>
            <p:cNvSpPr>
              <a:spLocks/>
            </p:cNvSpPr>
            <p:nvPr/>
          </p:nvSpPr>
          <p:spPr bwMode="auto">
            <a:xfrm>
              <a:off x="2336801" y="1220789"/>
              <a:ext cx="61913" cy="260350"/>
            </a:xfrm>
            <a:custGeom>
              <a:avLst/>
              <a:gdLst>
                <a:gd name="T0" fmla="*/ 13 w 39"/>
                <a:gd name="T1" fmla="*/ 164 h 164"/>
                <a:gd name="T2" fmla="*/ 0 w 39"/>
                <a:gd name="T3" fmla="*/ 162 h 164"/>
                <a:gd name="T4" fmla="*/ 27 w 39"/>
                <a:gd name="T5" fmla="*/ 0 h 164"/>
                <a:gd name="T6" fmla="*/ 39 w 39"/>
                <a:gd name="T7" fmla="*/ 3 h 164"/>
                <a:gd name="T8" fmla="*/ 13 w 39"/>
                <a:gd name="T9" fmla="*/ 164 h 164"/>
              </a:gdLst>
              <a:ahLst/>
              <a:cxnLst>
                <a:cxn ang="0">
                  <a:pos x="T0" y="T1"/>
                </a:cxn>
                <a:cxn ang="0">
                  <a:pos x="T2" y="T3"/>
                </a:cxn>
                <a:cxn ang="0">
                  <a:pos x="T4" y="T5"/>
                </a:cxn>
                <a:cxn ang="0">
                  <a:pos x="T6" y="T7"/>
                </a:cxn>
                <a:cxn ang="0">
                  <a:pos x="T8" y="T9"/>
                </a:cxn>
              </a:cxnLst>
              <a:rect l="0" t="0" r="r" b="b"/>
              <a:pathLst>
                <a:path w="39" h="164">
                  <a:moveTo>
                    <a:pt x="13" y="164"/>
                  </a:moveTo>
                  <a:lnTo>
                    <a:pt x="0" y="162"/>
                  </a:lnTo>
                  <a:lnTo>
                    <a:pt x="27" y="0"/>
                  </a:lnTo>
                  <a:lnTo>
                    <a:pt x="39" y="3"/>
                  </a:lnTo>
                  <a:lnTo>
                    <a:pt x="13" y="164"/>
                  </a:ln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7" name="Freeform 831">
              <a:extLst>
                <a:ext uri="{FF2B5EF4-FFF2-40B4-BE49-F238E27FC236}">
                  <a16:creationId xmlns:a16="http://schemas.microsoft.com/office/drawing/2014/main" id="{77CBA31C-CE37-490F-9AD0-D63FFAE60748}"/>
                </a:ext>
              </a:extLst>
            </p:cNvPr>
            <p:cNvSpPr>
              <a:spLocks/>
            </p:cNvSpPr>
            <p:nvPr/>
          </p:nvSpPr>
          <p:spPr bwMode="auto">
            <a:xfrm>
              <a:off x="2206626" y="1220789"/>
              <a:ext cx="65088" cy="260350"/>
            </a:xfrm>
            <a:custGeom>
              <a:avLst/>
              <a:gdLst>
                <a:gd name="T0" fmla="*/ 27 w 41"/>
                <a:gd name="T1" fmla="*/ 164 h 164"/>
                <a:gd name="T2" fmla="*/ 0 w 41"/>
                <a:gd name="T3" fmla="*/ 3 h 164"/>
                <a:gd name="T4" fmla="*/ 14 w 41"/>
                <a:gd name="T5" fmla="*/ 0 h 164"/>
                <a:gd name="T6" fmla="*/ 41 w 41"/>
                <a:gd name="T7" fmla="*/ 162 h 164"/>
                <a:gd name="T8" fmla="*/ 27 w 41"/>
                <a:gd name="T9" fmla="*/ 164 h 164"/>
              </a:gdLst>
              <a:ahLst/>
              <a:cxnLst>
                <a:cxn ang="0">
                  <a:pos x="T0" y="T1"/>
                </a:cxn>
                <a:cxn ang="0">
                  <a:pos x="T2" y="T3"/>
                </a:cxn>
                <a:cxn ang="0">
                  <a:pos x="T4" y="T5"/>
                </a:cxn>
                <a:cxn ang="0">
                  <a:pos x="T6" y="T7"/>
                </a:cxn>
                <a:cxn ang="0">
                  <a:pos x="T8" y="T9"/>
                </a:cxn>
              </a:cxnLst>
              <a:rect l="0" t="0" r="r" b="b"/>
              <a:pathLst>
                <a:path w="41" h="164">
                  <a:moveTo>
                    <a:pt x="27" y="164"/>
                  </a:moveTo>
                  <a:lnTo>
                    <a:pt x="0" y="3"/>
                  </a:lnTo>
                  <a:lnTo>
                    <a:pt x="14" y="0"/>
                  </a:lnTo>
                  <a:lnTo>
                    <a:pt x="41" y="162"/>
                  </a:lnTo>
                  <a:lnTo>
                    <a:pt x="27" y="164"/>
                  </a:ln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8" name="Freeform 832">
              <a:extLst>
                <a:ext uri="{FF2B5EF4-FFF2-40B4-BE49-F238E27FC236}">
                  <a16:creationId xmlns:a16="http://schemas.microsoft.com/office/drawing/2014/main" id="{0101BB57-19E2-4BEC-BFAF-119FE34EBF2F}"/>
                </a:ext>
              </a:extLst>
            </p:cNvPr>
            <p:cNvSpPr>
              <a:spLocks/>
            </p:cNvSpPr>
            <p:nvPr/>
          </p:nvSpPr>
          <p:spPr bwMode="auto">
            <a:xfrm>
              <a:off x="2222501" y="1222376"/>
              <a:ext cx="165100" cy="34925"/>
            </a:xfrm>
            <a:custGeom>
              <a:avLst/>
              <a:gdLst>
                <a:gd name="T0" fmla="*/ 113 w 113"/>
                <a:gd name="T1" fmla="*/ 24 h 24"/>
                <a:gd name="T2" fmla="*/ 102 w 113"/>
                <a:gd name="T3" fmla="*/ 14 h 24"/>
                <a:gd name="T4" fmla="*/ 99 w 113"/>
                <a:gd name="T5" fmla="*/ 8 h 24"/>
                <a:gd name="T6" fmla="*/ 96 w 113"/>
                <a:gd name="T7" fmla="*/ 14 h 24"/>
                <a:gd name="T8" fmla="*/ 85 w 113"/>
                <a:gd name="T9" fmla="*/ 24 h 24"/>
                <a:gd name="T10" fmla="*/ 74 w 113"/>
                <a:gd name="T11" fmla="*/ 14 h 24"/>
                <a:gd name="T12" fmla="*/ 71 w 113"/>
                <a:gd name="T13" fmla="*/ 8 h 24"/>
                <a:gd name="T14" fmla="*/ 67 w 113"/>
                <a:gd name="T15" fmla="*/ 14 h 24"/>
                <a:gd name="T16" fmla="*/ 57 w 113"/>
                <a:gd name="T17" fmla="*/ 24 h 24"/>
                <a:gd name="T18" fmla="*/ 46 w 113"/>
                <a:gd name="T19" fmla="*/ 14 h 24"/>
                <a:gd name="T20" fmla="*/ 42 w 113"/>
                <a:gd name="T21" fmla="*/ 8 h 24"/>
                <a:gd name="T22" fmla="*/ 39 w 113"/>
                <a:gd name="T23" fmla="*/ 14 h 24"/>
                <a:gd name="T24" fmla="*/ 28 w 113"/>
                <a:gd name="T25" fmla="*/ 24 h 24"/>
                <a:gd name="T26" fmla="*/ 18 w 113"/>
                <a:gd name="T27" fmla="*/ 14 h 24"/>
                <a:gd name="T28" fmla="*/ 14 w 113"/>
                <a:gd name="T29" fmla="*/ 8 h 24"/>
                <a:gd name="T30" fmla="*/ 11 w 113"/>
                <a:gd name="T31" fmla="*/ 14 h 24"/>
                <a:gd name="T32" fmla="*/ 0 w 113"/>
                <a:gd name="T33" fmla="*/ 24 h 24"/>
                <a:gd name="T34" fmla="*/ 0 w 113"/>
                <a:gd name="T35" fmla="*/ 16 h 24"/>
                <a:gd name="T36" fmla="*/ 3 w 113"/>
                <a:gd name="T37" fmla="*/ 10 h 24"/>
                <a:gd name="T38" fmla="*/ 14 w 113"/>
                <a:gd name="T39" fmla="*/ 0 h 24"/>
                <a:gd name="T40" fmla="*/ 25 w 113"/>
                <a:gd name="T41" fmla="*/ 10 h 24"/>
                <a:gd name="T42" fmla="*/ 28 w 113"/>
                <a:gd name="T43" fmla="*/ 16 h 24"/>
                <a:gd name="T44" fmla="*/ 32 w 113"/>
                <a:gd name="T45" fmla="*/ 10 h 24"/>
                <a:gd name="T46" fmla="*/ 42 w 113"/>
                <a:gd name="T47" fmla="*/ 0 h 24"/>
                <a:gd name="T48" fmla="*/ 53 w 113"/>
                <a:gd name="T49" fmla="*/ 10 h 24"/>
                <a:gd name="T50" fmla="*/ 57 w 113"/>
                <a:gd name="T51" fmla="*/ 16 h 24"/>
                <a:gd name="T52" fmla="*/ 60 w 113"/>
                <a:gd name="T53" fmla="*/ 10 h 24"/>
                <a:gd name="T54" fmla="*/ 71 w 113"/>
                <a:gd name="T55" fmla="*/ 0 h 24"/>
                <a:gd name="T56" fmla="*/ 81 w 113"/>
                <a:gd name="T57" fmla="*/ 10 h 24"/>
                <a:gd name="T58" fmla="*/ 85 w 113"/>
                <a:gd name="T59" fmla="*/ 16 h 24"/>
                <a:gd name="T60" fmla="*/ 88 w 113"/>
                <a:gd name="T61" fmla="*/ 10 h 24"/>
                <a:gd name="T62" fmla="*/ 99 w 113"/>
                <a:gd name="T63" fmla="*/ 0 h 24"/>
                <a:gd name="T64" fmla="*/ 110 w 113"/>
                <a:gd name="T65" fmla="*/ 10 h 24"/>
                <a:gd name="T66" fmla="*/ 113 w 113"/>
                <a:gd name="T67" fmla="*/ 16 h 24"/>
                <a:gd name="T68" fmla="*/ 113 w 113"/>
                <a:gd name="T6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 h="24">
                  <a:moveTo>
                    <a:pt x="113" y="24"/>
                  </a:moveTo>
                  <a:cubicBezTo>
                    <a:pt x="107" y="24"/>
                    <a:pt x="104" y="18"/>
                    <a:pt x="102" y="14"/>
                  </a:cubicBezTo>
                  <a:cubicBezTo>
                    <a:pt x="102" y="12"/>
                    <a:pt x="100" y="8"/>
                    <a:pt x="99" y="8"/>
                  </a:cubicBezTo>
                  <a:cubicBezTo>
                    <a:pt x="98" y="8"/>
                    <a:pt x="96" y="12"/>
                    <a:pt x="96" y="14"/>
                  </a:cubicBezTo>
                  <a:cubicBezTo>
                    <a:pt x="94" y="18"/>
                    <a:pt x="91" y="24"/>
                    <a:pt x="85" y="24"/>
                  </a:cubicBezTo>
                  <a:cubicBezTo>
                    <a:pt x="79" y="24"/>
                    <a:pt x="76" y="18"/>
                    <a:pt x="74" y="14"/>
                  </a:cubicBezTo>
                  <a:cubicBezTo>
                    <a:pt x="73" y="12"/>
                    <a:pt x="72" y="8"/>
                    <a:pt x="71" y="8"/>
                  </a:cubicBezTo>
                  <a:cubicBezTo>
                    <a:pt x="70" y="8"/>
                    <a:pt x="68" y="12"/>
                    <a:pt x="67" y="14"/>
                  </a:cubicBezTo>
                  <a:cubicBezTo>
                    <a:pt x="65" y="18"/>
                    <a:pt x="63" y="24"/>
                    <a:pt x="57" y="24"/>
                  </a:cubicBezTo>
                  <a:cubicBezTo>
                    <a:pt x="50" y="24"/>
                    <a:pt x="48" y="18"/>
                    <a:pt x="46" y="14"/>
                  </a:cubicBezTo>
                  <a:cubicBezTo>
                    <a:pt x="45" y="12"/>
                    <a:pt x="43" y="8"/>
                    <a:pt x="42" y="8"/>
                  </a:cubicBezTo>
                  <a:cubicBezTo>
                    <a:pt x="41" y="8"/>
                    <a:pt x="40" y="12"/>
                    <a:pt x="39" y="14"/>
                  </a:cubicBezTo>
                  <a:cubicBezTo>
                    <a:pt x="37" y="18"/>
                    <a:pt x="34" y="24"/>
                    <a:pt x="28" y="24"/>
                  </a:cubicBezTo>
                  <a:cubicBezTo>
                    <a:pt x="22" y="24"/>
                    <a:pt x="19" y="18"/>
                    <a:pt x="18" y="14"/>
                  </a:cubicBezTo>
                  <a:cubicBezTo>
                    <a:pt x="17" y="12"/>
                    <a:pt x="15" y="8"/>
                    <a:pt x="14" y="8"/>
                  </a:cubicBezTo>
                  <a:cubicBezTo>
                    <a:pt x="13" y="8"/>
                    <a:pt x="11" y="12"/>
                    <a:pt x="11" y="14"/>
                  </a:cubicBezTo>
                  <a:cubicBezTo>
                    <a:pt x="9" y="18"/>
                    <a:pt x="6" y="24"/>
                    <a:pt x="0" y="24"/>
                  </a:cubicBezTo>
                  <a:cubicBezTo>
                    <a:pt x="0" y="16"/>
                    <a:pt x="0" y="16"/>
                    <a:pt x="0" y="16"/>
                  </a:cubicBezTo>
                  <a:cubicBezTo>
                    <a:pt x="1" y="16"/>
                    <a:pt x="3" y="12"/>
                    <a:pt x="3" y="10"/>
                  </a:cubicBezTo>
                  <a:cubicBezTo>
                    <a:pt x="5" y="6"/>
                    <a:pt x="8" y="0"/>
                    <a:pt x="14" y="0"/>
                  </a:cubicBezTo>
                  <a:cubicBezTo>
                    <a:pt x="20" y="0"/>
                    <a:pt x="23" y="6"/>
                    <a:pt x="25" y="10"/>
                  </a:cubicBezTo>
                  <a:cubicBezTo>
                    <a:pt x="26" y="12"/>
                    <a:pt x="27" y="16"/>
                    <a:pt x="28" y="16"/>
                  </a:cubicBezTo>
                  <a:cubicBezTo>
                    <a:pt x="29" y="16"/>
                    <a:pt x="31" y="12"/>
                    <a:pt x="32" y="10"/>
                  </a:cubicBezTo>
                  <a:cubicBezTo>
                    <a:pt x="34" y="6"/>
                    <a:pt x="36" y="0"/>
                    <a:pt x="42" y="0"/>
                  </a:cubicBezTo>
                  <a:cubicBezTo>
                    <a:pt x="49" y="0"/>
                    <a:pt x="51" y="6"/>
                    <a:pt x="53" y="10"/>
                  </a:cubicBezTo>
                  <a:cubicBezTo>
                    <a:pt x="54" y="12"/>
                    <a:pt x="56" y="16"/>
                    <a:pt x="57" y="16"/>
                  </a:cubicBezTo>
                  <a:cubicBezTo>
                    <a:pt x="58" y="16"/>
                    <a:pt x="59" y="12"/>
                    <a:pt x="60" y="10"/>
                  </a:cubicBezTo>
                  <a:cubicBezTo>
                    <a:pt x="62" y="6"/>
                    <a:pt x="65" y="0"/>
                    <a:pt x="71" y="0"/>
                  </a:cubicBezTo>
                  <a:cubicBezTo>
                    <a:pt x="77" y="0"/>
                    <a:pt x="79" y="6"/>
                    <a:pt x="81" y="10"/>
                  </a:cubicBezTo>
                  <a:cubicBezTo>
                    <a:pt x="82" y="12"/>
                    <a:pt x="84" y="16"/>
                    <a:pt x="85" y="16"/>
                  </a:cubicBezTo>
                  <a:cubicBezTo>
                    <a:pt x="86" y="16"/>
                    <a:pt x="87" y="12"/>
                    <a:pt x="88" y="10"/>
                  </a:cubicBezTo>
                  <a:cubicBezTo>
                    <a:pt x="90" y="6"/>
                    <a:pt x="93" y="0"/>
                    <a:pt x="99" y="0"/>
                  </a:cubicBezTo>
                  <a:cubicBezTo>
                    <a:pt x="105" y="0"/>
                    <a:pt x="108" y="6"/>
                    <a:pt x="110" y="10"/>
                  </a:cubicBezTo>
                  <a:cubicBezTo>
                    <a:pt x="110" y="12"/>
                    <a:pt x="112" y="16"/>
                    <a:pt x="113" y="16"/>
                  </a:cubicBezTo>
                  <a:lnTo>
                    <a:pt x="113" y="24"/>
                  </a:ln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9" name="Freeform 833">
              <a:extLst>
                <a:ext uri="{FF2B5EF4-FFF2-40B4-BE49-F238E27FC236}">
                  <a16:creationId xmlns:a16="http://schemas.microsoft.com/office/drawing/2014/main" id="{0C3B9EFA-C6E8-403F-A0E9-3569F9C2D643}"/>
                </a:ext>
              </a:extLst>
            </p:cNvPr>
            <p:cNvSpPr>
              <a:spLocks/>
            </p:cNvSpPr>
            <p:nvPr/>
          </p:nvSpPr>
          <p:spPr bwMode="auto">
            <a:xfrm>
              <a:off x="2178051" y="1462089"/>
              <a:ext cx="252413" cy="146050"/>
            </a:xfrm>
            <a:custGeom>
              <a:avLst/>
              <a:gdLst>
                <a:gd name="T0" fmla="*/ 173 w 173"/>
                <a:gd name="T1" fmla="*/ 0 h 100"/>
                <a:gd name="T2" fmla="*/ 173 w 173"/>
                <a:gd name="T3" fmla="*/ 89 h 100"/>
                <a:gd name="T4" fmla="*/ 162 w 173"/>
                <a:gd name="T5" fmla="*/ 100 h 100"/>
                <a:gd name="T6" fmla="*/ 11 w 173"/>
                <a:gd name="T7" fmla="*/ 100 h 100"/>
                <a:gd name="T8" fmla="*/ 0 w 173"/>
                <a:gd name="T9" fmla="*/ 89 h 100"/>
                <a:gd name="T10" fmla="*/ 0 w 173"/>
                <a:gd name="T11" fmla="*/ 0 h 100"/>
                <a:gd name="T12" fmla="*/ 173 w 173"/>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173" h="100">
                  <a:moveTo>
                    <a:pt x="173" y="0"/>
                  </a:moveTo>
                  <a:cubicBezTo>
                    <a:pt x="173" y="89"/>
                    <a:pt x="173" y="89"/>
                    <a:pt x="173" y="89"/>
                  </a:cubicBezTo>
                  <a:cubicBezTo>
                    <a:pt x="173" y="95"/>
                    <a:pt x="168" y="100"/>
                    <a:pt x="162" y="100"/>
                  </a:cubicBezTo>
                  <a:cubicBezTo>
                    <a:pt x="11" y="100"/>
                    <a:pt x="11" y="100"/>
                    <a:pt x="11" y="100"/>
                  </a:cubicBezTo>
                  <a:cubicBezTo>
                    <a:pt x="5" y="100"/>
                    <a:pt x="0" y="95"/>
                    <a:pt x="0" y="89"/>
                  </a:cubicBezTo>
                  <a:cubicBezTo>
                    <a:pt x="0" y="0"/>
                    <a:pt x="0" y="0"/>
                    <a:pt x="0" y="0"/>
                  </a:cubicBezTo>
                  <a:lnTo>
                    <a:pt x="173" y="0"/>
                  </a:ln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0" name="Freeform 834">
              <a:extLst>
                <a:ext uri="{FF2B5EF4-FFF2-40B4-BE49-F238E27FC236}">
                  <a16:creationId xmlns:a16="http://schemas.microsoft.com/office/drawing/2014/main" id="{68E9DE3B-353E-4482-B9B7-3CDE66A28B89}"/>
                </a:ext>
              </a:extLst>
            </p:cNvPr>
            <p:cNvSpPr>
              <a:spLocks/>
            </p:cNvSpPr>
            <p:nvPr/>
          </p:nvSpPr>
          <p:spPr bwMode="auto">
            <a:xfrm>
              <a:off x="2159001" y="1462089"/>
              <a:ext cx="288925" cy="26988"/>
            </a:xfrm>
            <a:custGeom>
              <a:avLst/>
              <a:gdLst>
                <a:gd name="T0" fmla="*/ 189 w 198"/>
                <a:gd name="T1" fmla="*/ 18 h 18"/>
                <a:gd name="T2" fmla="*/ 9 w 198"/>
                <a:gd name="T3" fmla="*/ 18 h 18"/>
                <a:gd name="T4" fmla="*/ 0 w 198"/>
                <a:gd name="T5" fmla="*/ 9 h 18"/>
                <a:gd name="T6" fmla="*/ 9 w 198"/>
                <a:gd name="T7" fmla="*/ 0 h 18"/>
                <a:gd name="T8" fmla="*/ 189 w 198"/>
                <a:gd name="T9" fmla="*/ 0 h 18"/>
                <a:gd name="T10" fmla="*/ 198 w 198"/>
                <a:gd name="T11" fmla="*/ 9 h 18"/>
                <a:gd name="T12" fmla="*/ 189 w 198"/>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8" h="18">
                  <a:moveTo>
                    <a:pt x="189" y="18"/>
                  </a:moveTo>
                  <a:cubicBezTo>
                    <a:pt x="9" y="18"/>
                    <a:pt x="9" y="18"/>
                    <a:pt x="9" y="18"/>
                  </a:cubicBezTo>
                  <a:cubicBezTo>
                    <a:pt x="4" y="18"/>
                    <a:pt x="0" y="14"/>
                    <a:pt x="0" y="9"/>
                  </a:cubicBezTo>
                  <a:cubicBezTo>
                    <a:pt x="0" y="4"/>
                    <a:pt x="4" y="0"/>
                    <a:pt x="9" y="0"/>
                  </a:cubicBezTo>
                  <a:cubicBezTo>
                    <a:pt x="189" y="0"/>
                    <a:pt x="189" y="0"/>
                    <a:pt x="189" y="0"/>
                  </a:cubicBezTo>
                  <a:cubicBezTo>
                    <a:pt x="194" y="0"/>
                    <a:pt x="198" y="4"/>
                    <a:pt x="198" y="9"/>
                  </a:cubicBezTo>
                  <a:cubicBezTo>
                    <a:pt x="198" y="14"/>
                    <a:pt x="194" y="18"/>
                    <a:pt x="189" y="18"/>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1" name="Freeform 835">
              <a:extLst>
                <a:ext uri="{FF2B5EF4-FFF2-40B4-BE49-F238E27FC236}">
                  <a16:creationId xmlns:a16="http://schemas.microsoft.com/office/drawing/2014/main" id="{7E89E3E9-67DE-4F4D-89AD-754F4A5C11B1}"/>
                </a:ext>
              </a:extLst>
            </p:cNvPr>
            <p:cNvSpPr>
              <a:spLocks/>
            </p:cNvSpPr>
            <p:nvPr/>
          </p:nvSpPr>
          <p:spPr bwMode="auto">
            <a:xfrm>
              <a:off x="2159001" y="1504951"/>
              <a:ext cx="288925" cy="26988"/>
            </a:xfrm>
            <a:custGeom>
              <a:avLst/>
              <a:gdLst>
                <a:gd name="T0" fmla="*/ 189 w 198"/>
                <a:gd name="T1" fmla="*/ 18 h 18"/>
                <a:gd name="T2" fmla="*/ 9 w 198"/>
                <a:gd name="T3" fmla="*/ 18 h 18"/>
                <a:gd name="T4" fmla="*/ 0 w 198"/>
                <a:gd name="T5" fmla="*/ 9 h 18"/>
                <a:gd name="T6" fmla="*/ 9 w 198"/>
                <a:gd name="T7" fmla="*/ 0 h 18"/>
                <a:gd name="T8" fmla="*/ 189 w 198"/>
                <a:gd name="T9" fmla="*/ 0 h 18"/>
                <a:gd name="T10" fmla="*/ 198 w 198"/>
                <a:gd name="T11" fmla="*/ 9 h 18"/>
                <a:gd name="T12" fmla="*/ 189 w 198"/>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8" h="18">
                  <a:moveTo>
                    <a:pt x="189" y="18"/>
                  </a:moveTo>
                  <a:cubicBezTo>
                    <a:pt x="9" y="18"/>
                    <a:pt x="9" y="18"/>
                    <a:pt x="9" y="18"/>
                  </a:cubicBezTo>
                  <a:cubicBezTo>
                    <a:pt x="4" y="18"/>
                    <a:pt x="0" y="14"/>
                    <a:pt x="0" y="9"/>
                  </a:cubicBezTo>
                  <a:cubicBezTo>
                    <a:pt x="0" y="4"/>
                    <a:pt x="4" y="0"/>
                    <a:pt x="9" y="0"/>
                  </a:cubicBezTo>
                  <a:cubicBezTo>
                    <a:pt x="189" y="0"/>
                    <a:pt x="189" y="0"/>
                    <a:pt x="189" y="0"/>
                  </a:cubicBezTo>
                  <a:cubicBezTo>
                    <a:pt x="194" y="0"/>
                    <a:pt x="198" y="4"/>
                    <a:pt x="198" y="9"/>
                  </a:cubicBezTo>
                  <a:cubicBezTo>
                    <a:pt x="198" y="14"/>
                    <a:pt x="194" y="18"/>
                    <a:pt x="189" y="18"/>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2" name="Freeform 836">
              <a:extLst>
                <a:ext uri="{FF2B5EF4-FFF2-40B4-BE49-F238E27FC236}">
                  <a16:creationId xmlns:a16="http://schemas.microsoft.com/office/drawing/2014/main" id="{2E36E96F-49E0-4B1D-A3E2-32679E7E5303}"/>
                </a:ext>
              </a:extLst>
            </p:cNvPr>
            <p:cNvSpPr>
              <a:spLocks/>
            </p:cNvSpPr>
            <p:nvPr/>
          </p:nvSpPr>
          <p:spPr bwMode="auto">
            <a:xfrm>
              <a:off x="2159001" y="1547814"/>
              <a:ext cx="288925" cy="25400"/>
            </a:xfrm>
            <a:custGeom>
              <a:avLst/>
              <a:gdLst>
                <a:gd name="T0" fmla="*/ 189 w 198"/>
                <a:gd name="T1" fmla="*/ 18 h 18"/>
                <a:gd name="T2" fmla="*/ 9 w 198"/>
                <a:gd name="T3" fmla="*/ 18 h 18"/>
                <a:gd name="T4" fmla="*/ 0 w 198"/>
                <a:gd name="T5" fmla="*/ 9 h 18"/>
                <a:gd name="T6" fmla="*/ 9 w 198"/>
                <a:gd name="T7" fmla="*/ 0 h 18"/>
                <a:gd name="T8" fmla="*/ 189 w 198"/>
                <a:gd name="T9" fmla="*/ 0 h 18"/>
                <a:gd name="T10" fmla="*/ 198 w 198"/>
                <a:gd name="T11" fmla="*/ 9 h 18"/>
                <a:gd name="T12" fmla="*/ 189 w 198"/>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8" h="18">
                  <a:moveTo>
                    <a:pt x="189" y="18"/>
                  </a:moveTo>
                  <a:cubicBezTo>
                    <a:pt x="9" y="18"/>
                    <a:pt x="9" y="18"/>
                    <a:pt x="9" y="18"/>
                  </a:cubicBezTo>
                  <a:cubicBezTo>
                    <a:pt x="4" y="18"/>
                    <a:pt x="0" y="14"/>
                    <a:pt x="0" y="9"/>
                  </a:cubicBezTo>
                  <a:cubicBezTo>
                    <a:pt x="0" y="4"/>
                    <a:pt x="4" y="0"/>
                    <a:pt x="9" y="0"/>
                  </a:cubicBezTo>
                  <a:cubicBezTo>
                    <a:pt x="189" y="0"/>
                    <a:pt x="189" y="0"/>
                    <a:pt x="189" y="0"/>
                  </a:cubicBezTo>
                  <a:cubicBezTo>
                    <a:pt x="194" y="0"/>
                    <a:pt x="198" y="4"/>
                    <a:pt x="198" y="9"/>
                  </a:cubicBezTo>
                  <a:cubicBezTo>
                    <a:pt x="198" y="14"/>
                    <a:pt x="194" y="18"/>
                    <a:pt x="189" y="18"/>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70939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par>
                                <p:cTn id="16" presetID="31" presetClass="entr" presetSubtype="0" fill="hold" nodeType="withEffect">
                                  <p:stCondLst>
                                    <p:cond delay="0"/>
                                  </p:stCondLst>
                                  <p:childTnLst>
                                    <p:set>
                                      <p:cBhvr>
                                        <p:cTn id="17" dur="1" fill="hold">
                                          <p:stCondLst>
                                            <p:cond delay="0"/>
                                          </p:stCondLst>
                                        </p:cTn>
                                        <p:tgtEl>
                                          <p:spTgt spid="27">
                                            <p:txEl>
                                              <p:pRg st="1" end="1"/>
                                            </p:txEl>
                                          </p:spTgt>
                                        </p:tgtEl>
                                        <p:attrNameLst>
                                          <p:attrName>style.visibility</p:attrName>
                                        </p:attrNameLst>
                                      </p:cBhvr>
                                      <p:to>
                                        <p:strVal val="visible"/>
                                      </p:to>
                                    </p:set>
                                    <p:anim calcmode="lin" valueType="num">
                                      <p:cBhvr>
                                        <p:cTn id="18" dur="1000" fill="hold"/>
                                        <p:tgtEl>
                                          <p:spTgt spid="27">
                                            <p:txEl>
                                              <p:pRg st="1" end="1"/>
                                            </p:txEl>
                                          </p:spTgt>
                                        </p:tgtEl>
                                        <p:attrNameLst>
                                          <p:attrName>ppt_w</p:attrName>
                                        </p:attrNameLst>
                                      </p:cBhvr>
                                      <p:tavLst>
                                        <p:tav tm="0">
                                          <p:val>
                                            <p:fltVal val="0"/>
                                          </p:val>
                                        </p:tav>
                                        <p:tav tm="100000">
                                          <p:val>
                                            <p:strVal val="#ppt_w"/>
                                          </p:val>
                                        </p:tav>
                                      </p:tavLst>
                                    </p:anim>
                                    <p:anim calcmode="lin" valueType="num">
                                      <p:cBhvr>
                                        <p:cTn id="19" dur="1000" fill="hold"/>
                                        <p:tgtEl>
                                          <p:spTgt spid="27">
                                            <p:txEl>
                                              <p:pRg st="1" end="1"/>
                                            </p:txEl>
                                          </p:spTgt>
                                        </p:tgtEl>
                                        <p:attrNameLst>
                                          <p:attrName>ppt_h</p:attrName>
                                        </p:attrNameLst>
                                      </p:cBhvr>
                                      <p:tavLst>
                                        <p:tav tm="0">
                                          <p:val>
                                            <p:fltVal val="0"/>
                                          </p:val>
                                        </p:tav>
                                        <p:tav tm="100000">
                                          <p:val>
                                            <p:strVal val="#ppt_h"/>
                                          </p:val>
                                        </p:tav>
                                      </p:tavLst>
                                    </p:anim>
                                    <p:anim calcmode="lin" valueType="num">
                                      <p:cBhvr>
                                        <p:cTn id="20" dur="1000" fill="hold"/>
                                        <p:tgtEl>
                                          <p:spTgt spid="27">
                                            <p:txEl>
                                              <p:pRg st="1" end="1"/>
                                            </p:txEl>
                                          </p:spTgt>
                                        </p:tgtEl>
                                        <p:attrNameLst>
                                          <p:attrName>style.rotation</p:attrName>
                                        </p:attrNameLst>
                                      </p:cBhvr>
                                      <p:tavLst>
                                        <p:tav tm="0">
                                          <p:val>
                                            <p:fltVal val="90"/>
                                          </p:val>
                                        </p:tav>
                                        <p:tav tm="100000">
                                          <p:val>
                                            <p:fltVal val="0"/>
                                          </p:val>
                                        </p:tav>
                                      </p:tavLst>
                                    </p:anim>
                                    <p:animEffect transition="in" filter="fade">
                                      <p:cBhvr>
                                        <p:cTn id="21" dur="1000"/>
                                        <p:tgtEl>
                                          <p:spTgt spid="27">
                                            <p:txEl>
                                              <p:pRg st="1" end="1"/>
                                            </p:txEl>
                                          </p:spTgt>
                                        </p:tgtEl>
                                      </p:cBhvr>
                                    </p:animEffect>
                                  </p:childTnLst>
                                </p:cTn>
                              </p:par>
                              <p:par>
                                <p:cTn id="22" presetID="31" presetClass="entr" presetSubtype="0" fill="hold" nodeType="withEffect">
                                  <p:stCondLst>
                                    <p:cond delay="0"/>
                                  </p:stCondLst>
                                  <p:childTnLst>
                                    <p:set>
                                      <p:cBhvr>
                                        <p:cTn id="23" dur="1" fill="hold">
                                          <p:stCondLst>
                                            <p:cond delay="0"/>
                                          </p:stCondLst>
                                        </p:cTn>
                                        <p:tgtEl>
                                          <p:spTgt spid="27">
                                            <p:txEl>
                                              <p:pRg st="2" end="2"/>
                                            </p:txEl>
                                          </p:spTgt>
                                        </p:tgtEl>
                                        <p:attrNameLst>
                                          <p:attrName>style.visibility</p:attrName>
                                        </p:attrNameLst>
                                      </p:cBhvr>
                                      <p:to>
                                        <p:strVal val="visible"/>
                                      </p:to>
                                    </p:set>
                                    <p:anim calcmode="lin" valueType="num">
                                      <p:cBhvr>
                                        <p:cTn id="24" dur="1000" fill="hold"/>
                                        <p:tgtEl>
                                          <p:spTgt spid="27">
                                            <p:txEl>
                                              <p:pRg st="2" end="2"/>
                                            </p:txEl>
                                          </p:spTgt>
                                        </p:tgtEl>
                                        <p:attrNameLst>
                                          <p:attrName>ppt_w</p:attrName>
                                        </p:attrNameLst>
                                      </p:cBhvr>
                                      <p:tavLst>
                                        <p:tav tm="0">
                                          <p:val>
                                            <p:fltVal val="0"/>
                                          </p:val>
                                        </p:tav>
                                        <p:tav tm="100000">
                                          <p:val>
                                            <p:strVal val="#ppt_w"/>
                                          </p:val>
                                        </p:tav>
                                      </p:tavLst>
                                    </p:anim>
                                    <p:anim calcmode="lin" valueType="num">
                                      <p:cBhvr>
                                        <p:cTn id="25" dur="1000" fill="hold"/>
                                        <p:tgtEl>
                                          <p:spTgt spid="27">
                                            <p:txEl>
                                              <p:pRg st="2" end="2"/>
                                            </p:txEl>
                                          </p:spTgt>
                                        </p:tgtEl>
                                        <p:attrNameLst>
                                          <p:attrName>ppt_h</p:attrName>
                                        </p:attrNameLst>
                                      </p:cBhvr>
                                      <p:tavLst>
                                        <p:tav tm="0">
                                          <p:val>
                                            <p:fltVal val="0"/>
                                          </p:val>
                                        </p:tav>
                                        <p:tav tm="100000">
                                          <p:val>
                                            <p:strVal val="#ppt_h"/>
                                          </p:val>
                                        </p:tav>
                                      </p:tavLst>
                                    </p:anim>
                                    <p:anim calcmode="lin" valueType="num">
                                      <p:cBhvr>
                                        <p:cTn id="26" dur="1000" fill="hold"/>
                                        <p:tgtEl>
                                          <p:spTgt spid="27">
                                            <p:txEl>
                                              <p:pRg st="2" end="2"/>
                                            </p:txEl>
                                          </p:spTgt>
                                        </p:tgtEl>
                                        <p:attrNameLst>
                                          <p:attrName>style.rotation</p:attrName>
                                        </p:attrNameLst>
                                      </p:cBhvr>
                                      <p:tavLst>
                                        <p:tav tm="0">
                                          <p:val>
                                            <p:fltVal val="90"/>
                                          </p:val>
                                        </p:tav>
                                        <p:tav tm="100000">
                                          <p:val>
                                            <p:fltVal val="0"/>
                                          </p:val>
                                        </p:tav>
                                      </p:tavLst>
                                    </p:anim>
                                    <p:animEffect transition="in" filter="fade">
                                      <p:cBhvr>
                                        <p:cTn id="27" dur="1000"/>
                                        <p:tgtEl>
                                          <p:spTgt spid="2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27">
                                            <p:txEl>
                                              <p:pRg st="3" end="3"/>
                                            </p:txEl>
                                          </p:spTgt>
                                        </p:tgtEl>
                                        <p:attrNameLst>
                                          <p:attrName>style.visibility</p:attrName>
                                        </p:attrNameLst>
                                      </p:cBhvr>
                                      <p:to>
                                        <p:strVal val="visible"/>
                                      </p:to>
                                    </p:set>
                                    <p:anim calcmode="lin" valueType="num">
                                      <p:cBhvr>
                                        <p:cTn id="32" dur="1000" fill="hold"/>
                                        <p:tgtEl>
                                          <p:spTgt spid="27">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27">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27">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27">
                                            <p:txEl>
                                              <p:pRg st="3" end="3"/>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27">
                                            <p:txEl>
                                              <p:pRg st="4" end="4"/>
                                            </p:txEl>
                                          </p:spTgt>
                                        </p:tgtEl>
                                        <p:attrNameLst>
                                          <p:attrName>style.visibility</p:attrName>
                                        </p:attrNameLst>
                                      </p:cBhvr>
                                      <p:to>
                                        <p:strVal val="visible"/>
                                      </p:to>
                                    </p:set>
                                    <p:anim calcmode="lin" valueType="num">
                                      <p:cBhvr>
                                        <p:cTn id="38" dur="1000" fill="hold"/>
                                        <p:tgtEl>
                                          <p:spTgt spid="27">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27">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27">
                                            <p:txEl>
                                              <p:pRg st="4" end="4"/>
                                            </p:txEl>
                                          </p:spTgt>
                                        </p:tgtEl>
                                        <p:attrNameLst>
                                          <p:attrName>style.rotation</p:attrName>
                                        </p:attrNameLst>
                                      </p:cBhvr>
                                      <p:tavLst>
                                        <p:tav tm="0">
                                          <p:val>
                                            <p:fltVal val="90"/>
                                          </p:val>
                                        </p:tav>
                                        <p:tav tm="100000">
                                          <p:val>
                                            <p:fltVal val="0"/>
                                          </p:val>
                                        </p:tav>
                                      </p:tavLst>
                                    </p:anim>
                                    <p:animEffect transition="in" filter="fade">
                                      <p:cBhvr>
                                        <p:cTn id="41" dur="1000"/>
                                        <p:tgtEl>
                                          <p:spTgt spid="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4409" y="1649949"/>
            <a:ext cx="12187591" cy="44819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Swing</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容器</a:t>
              </a: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27" name="内容占位符 2">
            <a:extLst>
              <a:ext uri="{FF2B5EF4-FFF2-40B4-BE49-F238E27FC236}">
                <a16:creationId xmlns:a16="http://schemas.microsoft.com/office/drawing/2014/main" id="{DB6CA132-2CB1-4E22-B841-B66C0D6BF7E6}"/>
              </a:ext>
            </a:extLst>
          </p:cNvPr>
          <p:cNvSpPr txBox="1">
            <a:spLocks/>
          </p:cNvSpPr>
          <p:nvPr/>
        </p:nvSpPr>
        <p:spPr>
          <a:xfrm>
            <a:off x="839417" y="1752988"/>
            <a:ext cx="7161142" cy="4723307"/>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pPr indent="0"/>
            <a:r>
              <a:rPr lang="zh-CN" altLang="en-US" sz="2400" b="1" dirty="0">
                <a:latin typeface="仿宋" panose="02010609060101010101" pitchFamily="49" charset="-122"/>
                <a:ea typeface="仿宋" panose="02010609060101010101" pitchFamily="49" charset="-122"/>
              </a:rPr>
              <a:t>特殊容器</a:t>
            </a:r>
          </a:p>
          <a:p>
            <a:r>
              <a:rPr lang="en-US" altLang="zh-CN" sz="2400" b="1" dirty="0" err="1">
                <a:latin typeface="仿宋" panose="02010609060101010101" pitchFamily="49" charset="-122"/>
                <a:ea typeface="仿宋" panose="02010609060101010101" pitchFamily="49" charset="-122"/>
              </a:rPr>
              <a:t>JInternalFrame</a:t>
            </a:r>
            <a:r>
              <a:rPr lang="zh-CN" altLang="en-US" sz="2400" b="1" dirty="0">
                <a:latin typeface="仿宋" panose="02010609060101010101" pitchFamily="49" charset="-122"/>
                <a:ea typeface="仿宋" panose="02010609060101010101" pitchFamily="49" charset="-122"/>
              </a:rPr>
              <a:t>：</a:t>
            </a:r>
          </a:p>
          <a:p>
            <a:r>
              <a:rPr lang="zh-CN" altLang="en-US" sz="2400" b="1" dirty="0">
                <a:latin typeface="仿宋" panose="02010609060101010101" pitchFamily="49" charset="-122"/>
                <a:ea typeface="仿宋" panose="02010609060101010101" pitchFamily="49" charset="-122"/>
              </a:rPr>
              <a:t>	使用跟</a:t>
            </a:r>
            <a:r>
              <a:rPr lang="en-US" altLang="zh-CN" sz="2400" b="1" dirty="0" err="1">
                <a:latin typeface="仿宋" panose="02010609060101010101" pitchFamily="49" charset="-122"/>
                <a:ea typeface="仿宋" panose="02010609060101010101" pitchFamily="49" charset="-122"/>
              </a:rPr>
              <a:t>JFrame</a:t>
            </a:r>
            <a:r>
              <a:rPr lang="zh-CN" altLang="en-US" sz="2400" b="1" dirty="0">
                <a:latin typeface="仿宋" panose="02010609060101010101" pitchFamily="49" charset="-122"/>
                <a:ea typeface="仿宋" panose="02010609060101010101" pitchFamily="49" charset="-122"/>
              </a:rPr>
              <a:t>几乎相同，唯一区别，它是一个轻量级组件，所以需要添加到顶层容器中才能显示；</a:t>
            </a:r>
          </a:p>
          <a:p>
            <a:r>
              <a:rPr lang="en-US" altLang="zh-CN" sz="2400" b="1" dirty="0" err="1">
                <a:latin typeface="仿宋" panose="02010609060101010101" pitchFamily="49" charset="-122"/>
                <a:ea typeface="仿宋" panose="02010609060101010101" pitchFamily="49" charset="-122"/>
              </a:rPr>
              <a:t>JLayerPane</a:t>
            </a:r>
            <a:r>
              <a:rPr lang="zh-CN" altLang="en-US" sz="2400" b="1" dirty="0">
                <a:latin typeface="仿宋" panose="02010609060101010101" pitchFamily="49" charset="-122"/>
                <a:ea typeface="仿宋" panose="02010609060101010101" pitchFamily="49" charset="-122"/>
              </a:rPr>
              <a:t>：</a:t>
            </a:r>
          </a:p>
          <a:p>
            <a:r>
              <a:rPr lang="zh-CN" altLang="en-US" sz="2400" b="1" dirty="0">
                <a:latin typeface="仿宋" panose="02010609060101010101" pitchFamily="49" charset="-122"/>
                <a:ea typeface="仿宋" panose="02010609060101010101" pitchFamily="49" charset="-122"/>
              </a:rPr>
              <a:t>	允许容器内的组件按照一定的深度层次进行重叠显示；</a:t>
            </a:r>
          </a:p>
        </p:txBody>
      </p:sp>
      <p:grpSp>
        <p:nvGrpSpPr>
          <p:cNvPr id="29" name="组合 28">
            <a:extLst>
              <a:ext uri="{FF2B5EF4-FFF2-40B4-BE49-F238E27FC236}">
                <a16:creationId xmlns:a16="http://schemas.microsoft.com/office/drawing/2014/main" id="{7F62066B-7E88-41CB-95A8-58FF58337210}"/>
              </a:ext>
            </a:extLst>
          </p:cNvPr>
          <p:cNvGrpSpPr/>
          <p:nvPr/>
        </p:nvGrpSpPr>
        <p:grpSpPr>
          <a:xfrm>
            <a:off x="8583775" y="3011319"/>
            <a:ext cx="3306076" cy="2907572"/>
            <a:chOff x="3324225" y="3738563"/>
            <a:chExt cx="844550" cy="747713"/>
          </a:xfrm>
        </p:grpSpPr>
        <p:sp>
          <p:nvSpPr>
            <p:cNvPr id="30" name="Freeform 405">
              <a:extLst>
                <a:ext uri="{FF2B5EF4-FFF2-40B4-BE49-F238E27FC236}">
                  <a16:creationId xmlns:a16="http://schemas.microsoft.com/office/drawing/2014/main" id="{3B787D00-A016-4BB3-B071-72595118841F}"/>
                </a:ext>
              </a:extLst>
            </p:cNvPr>
            <p:cNvSpPr>
              <a:spLocks/>
            </p:cNvSpPr>
            <p:nvPr/>
          </p:nvSpPr>
          <p:spPr bwMode="auto">
            <a:xfrm>
              <a:off x="3451226" y="4346576"/>
              <a:ext cx="77788" cy="133350"/>
            </a:xfrm>
            <a:custGeom>
              <a:avLst/>
              <a:gdLst>
                <a:gd name="T0" fmla="*/ 0 w 54"/>
                <a:gd name="T1" fmla="*/ 49 h 92"/>
                <a:gd name="T2" fmla="*/ 23 w 54"/>
                <a:gd name="T3" fmla="*/ 92 h 92"/>
                <a:gd name="T4" fmla="*/ 26 w 54"/>
                <a:gd name="T5" fmla="*/ 92 h 92"/>
                <a:gd name="T6" fmla="*/ 26 w 54"/>
                <a:gd name="T7" fmla="*/ 91 h 92"/>
                <a:gd name="T8" fmla="*/ 26 w 54"/>
                <a:gd name="T9" fmla="*/ 44 h 92"/>
                <a:gd name="T10" fmla="*/ 22 w 54"/>
                <a:gd name="T11" fmla="*/ 40 h 92"/>
                <a:gd name="T12" fmla="*/ 27 w 54"/>
                <a:gd name="T13" fmla="*/ 35 h 92"/>
                <a:gd name="T14" fmla="*/ 31 w 54"/>
                <a:gd name="T15" fmla="*/ 40 h 92"/>
                <a:gd name="T16" fmla="*/ 28 w 54"/>
                <a:gd name="T17" fmla="*/ 44 h 92"/>
                <a:gd name="T18" fmla="*/ 28 w 54"/>
                <a:gd name="T19" fmla="*/ 91 h 92"/>
                <a:gd name="T20" fmla="*/ 28 w 54"/>
                <a:gd name="T21" fmla="*/ 92 h 92"/>
                <a:gd name="T22" fmla="*/ 31 w 54"/>
                <a:gd name="T23" fmla="*/ 92 h 92"/>
                <a:gd name="T24" fmla="*/ 54 w 54"/>
                <a:gd name="T25" fmla="*/ 48 h 92"/>
                <a:gd name="T26" fmla="*/ 50 w 54"/>
                <a:gd name="T27" fmla="*/ 24 h 92"/>
                <a:gd name="T28" fmla="*/ 49 w 54"/>
                <a:gd name="T29" fmla="*/ 0 h 92"/>
                <a:gd name="T30" fmla="*/ 27 w 54"/>
                <a:gd name="T31" fmla="*/ 2 h 92"/>
                <a:gd name="T32" fmla="*/ 5 w 54"/>
                <a:gd name="T33" fmla="*/ 0 h 92"/>
                <a:gd name="T34" fmla="*/ 4 w 54"/>
                <a:gd name="T35" fmla="*/ 24 h 92"/>
                <a:gd name="T36" fmla="*/ 0 w 54"/>
                <a:gd name="T37"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92">
                  <a:moveTo>
                    <a:pt x="0" y="49"/>
                  </a:moveTo>
                  <a:cubicBezTo>
                    <a:pt x="12" y="52"/>
                    <a:pt x="21" y="70"/>
                    <a:pt x="23" y="92"/>
                  </a:cubicBezTo>
                  <a:cubicBezTo>
                    <a:pt x="26" y="92"/>
                    <a:pt x="26" y="92"/>
                    <a:pt x="26" y="92"/>
                  </a:cubicBezTo>
                  <a:cubicBezTo>
                    <a:pt x="26" y="91"/>
                    <a:pt x="26" y="91"/>
                    <a:pt x="26" y="91"/>
                  </a:cubicBezTo>
                  <a:cubicBezTo>
                    <a:pt x="26" y="44"/>
                    <a:pt x="26" y="44"/>
                    <a:pt x="26" y="44"/>
                  </a:cubicBezTo>
                  <a:cubicBezTo>
                    <a:pt x="24" y="44"/>
                    <a:pt x="22" y="42"/>
                    <a:pt x="22" y="40"/>
                  </a:cubicBezTo>
                  <a:cubicBezTo>
                    <a:pt x="22" y="37"/>
                    <a:pt x="24" y="35"/>
                    <a:pt x="27" y="35"/>
                  </a:cubicBezTo>
                  <a:cubicBezTo>
                    <a:pt x="29" y="35"/>
                    <a:pt x="31" y="37"/>
                    <a:pt x="31" y="40"/>
                  </a:cubicBezTo>
                  <a:cubicBezTo>
                    <a:pt x="32" y="42"/>
                    <a:pt x="30" y="44"/>
                    <a:pt x="28" y="44"/>
                  </a:cubicBezTo>
                  <a:cubicBezTo>
                    <a:pt x="28" y="91"/>
                    <a:pt x="28" y="91"/>
                    <a:pt x="28" y="91"/>
                  </a:cubicBezTo>
                  <a:cubicBezTo>
                    <a:pt x="28" y="92"/>
                    <a:pt x="28" y="92"/>
                    <a:pt x="28" y="92"/>
                  </a:cubicBezTo>
                  <a:cubicBezTo>
                    <a:pt x="31" y="92"/>
                    <a:pt x="31" y="92"/>
                    <a:pt x="31" y="92"/>
                  </a:cubicBezTo>
                  <a:cubicBezTo>
                    <a:pt x="33" y="70"/>
                    <a:pt x="42" y="52"/>
                    <a:pt x="54" y="48"/>
                  </a:cubicBezTo>
                  <a:cubicBezTo>
                    <a:pt x="52" y="41"/>
                    <a:pt x="50" y="33"/>
                    <a:pt x="50" y="24"/>
                  </a:cubicBezTo>
                  <a:cubicBezTo>
                    <a:pt x="49" y="16"/>
                    <a:pt x="48" y="7"/>
                    <a:pt x="49" y="0"/>
                  </a:cubicBezTo>
                  <a:cubicBezTo>
                    <a:pt x="42" y="1"/>
                    <a:pt x="35" y="2"/>
                    <a:pt x="27" y="2"/>
                  </a:cubicBezTo>
                  <a:cubicBezTo>
                    <a:pt x="19" y="2"/>
                    <a:pt x="11" y="1"/>
                    <a:pt x="5" y="0"/>
                  </a:cubicBezTo>
                  <a:cubicBezTo>
                    <a:pt x="5" y="8"/>
                    <a:pt x="5" y="16"/>
                    <a:pt x="4" y="24"/>
                  </a:cubicBezTo>
                  <a:cubicBezTo>
                    <a:pt x="3" y="33"/>
                    <a:pt x="2" y="41"/>
                    <a:pt x="0" y="49"/>
                  </a:cubicBezTo>
                  <a:close/>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1" name="Freeform 407">
              <a:extLst>
                <a:ext uri="{FF2B5EF4-FFF2-40B4-BE49-F238E27FC236}">
                  <a16:creationId xmlns:a16="http://schemas.microsoft.com/office/drawing/2014/main" id="{758149F9-C0A2-4E17-92F0-EF63966F79A1}"/>
                </a:ext>
              </a:extLst>
            </p:cNvPr>
            <p:cNvSpPr>
              <a:spLocks/>
            </p:cNvSpPr>
            <p:nvPr/>
          </p:nvSpPr>
          <p:spPr bwMode="auto">
            <a:xfrm>
              <a:off x="3459163" y="3867151"/>
              <a:ext cx="63500" cy="479425"/>
            </a:xfrm>
            <a:custGeom>
              <a:avLst/>
              <a:gdLst>
                <a:gd name="T0" fmla="*/ 40 w 44"/>
                <a:gd name="T1" fmla="*/ 42 h 329"/>
                <a:gd name="T2" fmla="*/ 2 w 44"/>
                <a:gd name="T3" fmla="*/ 42 h 329"/>
                <a:gd name="T4" fmla="*/ 0 w 44"/>
                <a:gd name="T5" fmla="*/ 329 h 329"/>
                <a:gd name="T6" fmla="*/ 44 w 44"/>
                <a:gd name="T7" fmla="*/ 329 h 329"/>
                <a:gd name="T8" fmla="*/ 40 w 44"/>
                <a:gd name="T9" fmla="*/ 42 h 329"/>
              </a:gdLst>
              <a:ahLst/>
              <a:cxnLst>
                <a:cxn ang="0">
                  <a:pos x="T0" y="T1"/>
                </a:cxn>
                <a:cxn ang="0">
                  <a:pos x="T2" y="T3"/>
                </a:cxn>
                <a:cxn ang="0">
                  <a:pos x="T4" y="T5"/>
                </a:cxn>
                <a:cxn ang="0">
                  <a:pos x="T6" y="T7"/>
                </a:cxn>
                <a:cxn ang="0">
                  <a:pos x="T8" y="T9"/>
                </a:cxn>
              </a:cxnLst>
              <a:rect l="0" t="0" r="r" b="b"/>
              <a:pathLst>
                <a:path w="44" h="329">
                  <a:moveTo>
                    <a:pt x="40" y="42"/>
                  </a:moveTo>
                  <a:cubicBezTo>
                    <a:pt x="40" y="0"/>
                    <a:pt x="2" y="0"/>
                    <a:pt x="2" y="42"/>
                  </a:cubicBezTo>
                  <a:cubicBezTo>
                    <a:pt x="1" y="113"/>
                    <a:pt x="1" y="259"/>
                    <a:pt x="0" y="329"/>
                  </a:cubicBezTo>
                  <a:cubicBezTo>
                    <a:pt x="15" y="329"/>
                    <a:pt x="29" y="329"/>
                    <a:pt x="44" y="329"/>
                  </a:cubicBezTo>
                  <a:cubicBezTo>
                    <a:pt x="42" y="258"/>
                    <a:pt x="41" y="112"/>
                    <a:pt x="40" y="42"/>
                  </a:cubicBez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2" name="Rectangle 408">
              <a:extLst>
                <a:ext uri="{FF2B5EF4-FFF2-40B4-BE49-F238E27FC236}">
                  <a16:creationId xmlns:a16="http://schemas.microsoft.com/office/drawing/2014/main" id="{0B230CD2-2774-4788-8D24-74675561CAB1}"/>
                </a:ext>
              </a:extLst>
            </p:cNvPr>
            <p:cNvSpPr>
              <a:spLocks noChangeArrowheads="1"/>
            </p:cNvSpPr>
            <p:nvPr/>
          </p:nvSpPr>
          <p:spPr bwMode="auto">
            <a:xfrm>
              <a:off x="3457575" y="4346576"/>
              <a:ext cx="65088" cy="9525"/>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3" name="Freeform 409">
              <a:extLst>
                <a:ext uri="{FF2B5EF4-FFF2-40B4-BE49-F238E27FC236}">
                  <a16:creationId xmlns:a16="http://schemas.microsoft.com/office/drawing/2014/main" id="{92FC55CB-0093-475B-9A61-5CC0197CD0A1}"/>
                </a:ext>
              </a:extLst>
            </p:cNvPr>
            <p:cNvSpPr>
              <a:spLocks/>
            </p:cNvSpPr>
            <p:nvPr/>
          </p:nvSpPr>
          <p:spPr bwMode="auto">
            <a:xfrm>
              <a:off x="3449638" y="3746501"/>
              <a:ext cx="79375" cy="258763"/>
            </a:xfrm>
            <a:custGeom>
              <a:avLst/>
              <a:gdLst>
                <a:gd name="T0" fmla="*/ 54 w 54"/>
                <a:gd name="T1" fmla="*/ 177 h 178"/>
                <a:gd name="T2" fmla="*/ 54 w 54"/>
                <a:gd name="T3" fmla="*/ 22 h 178"/>
                <a:gd name="T4" fmla="*/ 34 w 54"/>
                <a:gd name="T5" fmla="*/ 0 h 178"/>
                <a:gd name="T6" fmla="*/ 20 w 54"/>
                <a:gd name="T7" fmla="*/ 0 h 178"/>
                <a:gd name="T8" fmla="*/ 0 w 54"/>
                <a:gd name="T9" fmla="*/ 22 h 178"/>
                <a:gd name="T10" fmla="*/ 1 w 54"/>
                <a:gd name="T11" fmla="*/ 178 h 178"/>
                <a:gd name="T12" fmla="*/ 54 w 54"/>
                <a:gd name="T13" fmla="*/ 177 h 178"/>
              </a:gdLst>
              <a:ahLst/>
              <a:cxnLst>
                <a:cxn ang="0">
                  <a:pos x="T0" y="T1"/>
                </a:cxn>
                <a:cxn ang="0">
                  <a:pos x="T2" y="T3"/>
                </a:cxn>
                <a:cxn ang="0">
                  <a:pos x="T4" y="T5"/>
                </a:cxn>
                <a:cxn ang="0">
                  <a:pos x="T6" y="T7"/>
                </a:cxn>
                <a:cxn ang="0">
                  <a:pos x="T8" y="T9"/>
                </a:cxn>
                <a:cxn ang="0">
                  <a:pos x="T10" y="T11"/>
                </a:cxn>
                <a:cxn ang="0">
                  <a:pos x="T12" y="T13"/>
                </a:cxn>
              </a:cxnLst>
              <a:rect l="0" t="0" r="r" b="b"/>
              <a:pathLst>
                <a:path w="54" h="178">
                  <a:moveTo>
                    <a:pt x="54" y="177"/>
                  </a:moveTo>
                  <a:cubicBezTo>
                    <a:pt x="54" y="22"/>
                    <a:pt x="54" y="22"/>
                    <a:pt x="54" y="22"/>
                  </a:cubicBezTo>
                  <a:cubicBezTo>
                    <a:pt x="54" y="10"/>
                    <a:pt x="45" y="0"/>
                    <a:pt x="34" y="0"/>
                  </a:cubicBezTo>
                  <a:cubicBezTo>
                    <a:pt x="20" y="0"/>
                    <a:pt x="20" y="0"/>
                    <a:pt x="20" y="0"/>
                  </a:cubicBezTo>
                  <a:cubicBezTo>
                    <a:pt x="9" y="0"/>
                    <a:pt x="0" y="10"/>
                    <a:pt x="0" y="22"/>
                  </a:cubicBezTo>
                  <a:cubicBezTo>
                    <a:pt x="1" y="178"/>
                    <a:pt x="1" y="178"/>
                    <a:pt x="1" y="178"/>
                  </a:cubicBezTo>
                  <a:lnTo>
                    <a:pt x="54" y="177"/>
                  </a:ln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8" name="Freeform 410">
              <a:extLst>
                <a:ext uri="{FF2B5EF4-FFF2-40B4-BE49-F238E27FC236}">
                  <a16:creationId xmlns:a16="http://schemas.microsoft.com/office/drawing/2014/main" id="{9E37498A-A2A9-4A02-A3BD-54DD998CA9BB}"/>
                </a:ext>
              </a:extLst>
            </p:cNvPr>
            <p:cNvSpPr>
              <a:spLocks/>
            </p:cNvSpPr>
            <p:nvPr/>
          </p:nvSpPr>
          <p:spPr bwMode="auto">
            <a:xfrm>
              <a:off x="3432175" y="3781426"/>
              <a:ext cx="106363" cy="188913"/>
            </a:xfrm>
            <a:custGeom>
              <a:avLst/>
              <a:gdLst>
                <a:gd name="T0" fmla="*/ 68 w 73"/>
                <a:gd name="T1" fmla="*/ 1 h 130"/>
                <a:gd name="T2" fmla="*/ 18 w 73"/>
                <a:gd name="T3" fmla="*/ 0 h 130"/>
                <a:gd name="T4" fmla="*/ 0 w 73"/>
                <a:gd name="T5" fmla="*/ 18 h 130"/>
                <a:gd name="T6" fmla="*/ 0 w 73"/>
                <a:gd name="T7" fmla="*/ 101 h 130"/>
                <a:gd name="T8" fmla="*/ 0 w 73"/>
                <a:gd name="T9" fmla="*/ 110 h 130"/>
                <a:gd name="T10" fmla="*/ 0 w 73"/>
                <a:gd name="T11" fmla="*/ 130 h 130"/>
                <a:gd name="T12" fmla="*/ 9 w 73"/>
                <a:gd name="T13" fmla="*/ 117 h 130"/>
                <a:gd name="T14" fmla="*/ 6 w 73"/>
                <a:gd name="T15" fmla="*/ 111 h 130"/>
                <a:gd name="T16" fmla="*/ 6 w 73"/>
                <a:gd name="T17" fmla="*/ 19 h 130"/>
                <a:gd name="T18" fmla="*/ 15 w 73"/>
                <a:gd name="T19" fmla="*/ 9 h 130"/>
                <a:gd name="T20" fmla="*/ 68 w 73"/>
                <a:gd name="T21" fmla="*/ 9 h 130"/>
                <a:gd name="T22" fmla="*/ 73 w 73"/>
                <a:gd name="T23" fmla="*/ 5 h 130"/>
                <a:gd name="T24" fmla="*/ 68 w 73"/>
                <a:gd name="T25" fmla="*/ 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30">
                  <a:moveTo>
                    <a:pt x="68" y="1"/>
                  </a:moveTo>
                  <a:cubicBezTo>
                    <a:pt x="18" y="0"/>
                    <a:pt x="18" y="0"/>
                    <a:pt x="18" y="0"/>
                  </a:cubicBezTo>
                  <a:cubicBezTo>
                    <a:pt x="8" y="0"/>
                    <a:pt x="0" y="8"/>
                    <a:pt x="0" y="18"/>
                  </a:cubicBezTo>
                  <a:cubicBezTo>
                    <a:pt x="0" y="101"/>
                    <a:pt x="0" y="101"/>
                    <a:pt x="0" y="101"/>
                  </a:cubicBezTo>
                  <a:cubicBezTo>
                    <a:pt x="0" y="110"/>
                    <a:pt x="0" y="110"/>
                    <a:pt x="0" y="110"/>
                  </a:cubicBezTo>
                  <a:cubicBezTo>
                    <a:pt x="0" y="130"/>
                    <a:pt x="0" y="130"/>
                    <a:pt x="0" y="130"/>
                  </a:cubicBezTo>
                  <a:cubicBezTo>
                    <a:pt x="7" y="128"/>
                    <a:pt x="9" y="123"/>
                    <a:pt x="9" y="117"/>
                  </a:cubicBezTo>
                  <a:cubicBezTo>
                    <a:pt x="9" y="114"/>
                    <a:pt x="8" y="112"/>
                    <a:pt x="6" y="111"/>
                  </a:cubicBezTo>
                  <a:cubicBezTo>
                    <a:pt x="6" y="19"/>
                    <a:pt x="6" y="19"/>
                    <a:pt x="6" y="19"/>
                  </a:cubicBezTo>
                  <a:cubicBezTo>
                    <a:pt x="6" y="13"/>
                    <a:pt x="10" y="9"/>
                    <a:pt x="15" y="9"/>
                  </a:cubicBezTo>
                  <a:cubicBezTo>
                    <a:pt x="68" y="9"/>
                    <a:pt x="68" y="9"/>
                    <a:pt x="68" y="9"/>
                  </a:cubicBezTo>
                  <a:cubicBezTo>
                    <a:pt x="71" y="9"/>
                    <a:pt x="73" y="7"/>
                    <a:pt x="73" y="5"/>
                  </a:cubicBezTo>
                  <a:cubicBezTo>
                    <a:pt x="73" y="2"/>
                    <a:pt x="71" y="1"/>
                    <a:pt x="68" y="1"/>
                  </a:cubicBez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9" name="Freeform 1305">
              <a:extLst>
                <a:ext uri="{FF2B5EF4-FFF2-40B4-BE49-F238E27FC236}">
                  <a16:creationId xmlns:a16="http://schemas.microsoft.com/office/drawing/2014/main" id="{7971D580-5542-4D30-BEB9-929EE829F86D}"/>
                </a:ext>
              </a:extLst>
            </p:cNvPr>
            <p:cNvSpPr>
              <a:spLocks noEditPoints="1"/>
            </p:cNvSpPr>
            <p:nvPr/>
          </p:nvSpPr>
          <p:spPr bwMode="auto">
            <a:xfrm>
              <a:off x="3590925" y="3744913"/>
              <a:ext cx="134938" cy="728663"/>
            </a:xfrm>
            <a:custGeom>
              <a:avLst/>
              <a:gdLst>
                <a:gd name="T0" fmla="*/ 93 w 93"/>
                <a:gd name="T1" fmla="*/ 500 h 500"/>
                <a:gd name="T2" fmla="*/ 93 w 93"/>
                <a:gd name="T3" fmla="*/ 0 h 500"/>
                <a:gd name="T4" fmla="*/ 0 w 93"/>
                <a:gd name="T5" fmla="*/ 0 h 500"/>
                <a:gd name="T6" fmla="*/ 0 w 93"/>
                <a:gd name="T7" fmla="*/ 500 h 500"/>
                <a:gd name="T8" fmla="*/ 93 w 93"/>
                <a:gd name="T9" fmla="*/ 500 h 500"/>
                <a:gd name="T10" fmla="*/ 47 w 93"/>
                <a:gd name="T11" fmla="*/ 19 h 500"/>
                <a:gd name="T12" fmla="*/ 53 w 93"/>
                <a:gd name="T13" fmla="*/ 25 h 500"/>
                <a:gd name="T14" fmla="*/ 47 w 93"/>
                <a:gd name="T15" fmla="*/ 31 h 500"/>
                <a:gd name="T16" fmla="*/ 40 w 93"/>
                <a:gd name="T17" fmla="*/ 25 h 500"/>
                <a:gd name="T18" fmla="*/ 47 w 93"/>
                <a:gd name="T19" fmla="*/ 19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00">
                  <a:moveTo>
                    <a:pt x="93" y="500"/>
                  </a:moveTo>
                  <a:cubicBezTo>
                    <a:pt x="93" y="0"/>
                    <a:pt x="93" y="0"/>
                    <a:pt x="93" y="0"/>
                  </a:cubicBezTo>
                  <a:cubicBezTo>
                    <a:pt x="0" y="0"/>
                    <a:pt x="0" y="0"/>
                    <a:pt x="0" y="0"/>
                  </a:cubicBezTo>
                  <a:cubicBezTo>
                    <a:pt x="0" y="500"/>
                    <a:pt x="0" y="500"/>
                    <a:pt x="0" y="500"/>
                  </a:cubicBezTo>
                  <a:lnTo>
                    <a:pt x="93" y="500"/>
                  </a:lnTo>
                  <a:close/>
                  <a:moveTo>
                    <a:pt x="47" y="19"/>
                  </a:moveTo>
                  <a:cubicBezTo>
                    <a:pt x="50" y="19"/>
                    <a:pt x="53" y="21"/>
                    <a:pt x="53" y="25"/>
                  </a:cubicBezTo>
                  <a:cubicBezTo>
                    <a:pt x="53" y="28"/>
                    <a:pt x="50" y="31"/>
                    <a:pt x="47" y="31"/>
                  </a:cubicBezTo>
                  <a:cubicBezTo>
                    <a:pt x="43" y="31"/>
                    <a:pt x="40" y="28"/>
                    <a:pt x="40" y="25"/>
                  </a:cubicBezTo>
                  <a:cubicBezTo>
                    <a:pt x="40" y="21"/>
                    <a:pt x="43" y="19"/>
                    <a:pt x="47" y="19"/>
                  </a:cubicBezTo>
                  <a:close/>
                </a:path>
              </a:pathLst>
            </a:custGeom>
            <a:solidFill>
              <a:srgbClr val="5F9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40" name="Rectangle 1306">
              <a:extLst>
                <a:ext uri="{FF2B5EF4-FFF2-40B4-BE49-F238E27FC236}">
                  <a16:creationId xmlns:a16="http://schemas.microsoft.com/office/drawing/2014/main" id="{9EF75D4D-BC25-4621-A8A2-3594FE1BC16E}"/>
                </a:ext>
              </a:extLst>
            </p:cNvPr>
            <p:cNvSpPr>
              <a:spLocks noChangeArrowheads="1"/>
            </p:cNvSpPr>
            <p:nvPr/>
          </p:nvSpPr>
          <p:spPr bwMode="auto">
            <a:xfrm>
              <a:off x="3681413" y="3744913"/>
              <a:ext cx="44450" cy="728663"/>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41" name="Rectangle 1307">
              <a:extLst>
                <a:ext uri="{FF2B5EF4-FFF2-40B4-BE49-F238E27FC236}">
                  <a16:creationId xmlns:a16="http://schemas.microsoft.com/office/drawing/2014/main" id="{CB11D24A-BC13-42E8-964D-63331CBCA608}"/>
                </a:ext>
              </a:extLst>
            </p:cNvPr>
            <p:cNvSpPr>
              <a:spLocks noChangeArrowheads="1"/>
            </p:cNvSpPr>
            <p:nvPr/>
          </p:nvSpPr>
          <p:spPr bwMode="auto">
            <a:xfrm>
              <a:off x="3695700" y="3783013"/>
              <a:ext cx="30163"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3" name="Rectangle 1308">
              <a:extLst>
                <a:ext uri="{FF2B5EF4-FFF2-40B4-BE49-F238E27FC236}">
                  <a16:creationId xmlns:a16="http://schemas.microsoft.com/office/drawing/2014/main" id="{17463163-62E3-4368-A825-23AD39CFC08A}"/>
                </a:ext>
              </a:extLst>
            </p:cNvPr>
            <p:cNvSpPr>
              <a:spLocks noChangeArrowheads="1"/>
            </p:cNvSpPr>
            <p:nvPr/>
          </p:nvSpPr>
          <p:spPr bwMode="auto">
            <a:xfrm>
              <a:off x="3695700" y="3814763"/>
              <a:ext cx="30163"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5" name="Rectangle 1309">
              <a:extLst>
                <a:ext uri="{FF2B5EF4-FFF2-40B4-BE49-F238E27FC236}">
                  <a16:creationId xmlns:a16="http://schemas.microsoft.com/office/drawing/2014/main" id="{5FE54082-66D2-4534-9379-B83528045925}"/>
                </a:ext>
              </a:extLst>
            </p:cNvPr>
            <p:cNvSpPr>
              <a:spLocks noChangeArrowheads="1"/>
            </p:cNvSpPr>
            <p:nvPr/>
          </p:nvSpPr>
          <p:spPr bwMode="auto">
            <a:xfrm>
              <a:off x="3695700" y="3846513"/>
              <a:ext cx="301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6" name="Rectangle 1310">
              <a:extLst>
                <a:ext uri="{FF2B5EF4-FFF2-40B4-BE49-F238E27FC236}">
                  <a16:creationId xmlns:a16="http://schemas.microsoft.com/office/drawing/2014/main" id="{C2388F7D-71E6-458C-9E34-67EA0D13B324}"/>
                </a:ext>
              </a:extLst>
            </p:cNvPr>
            <p:cNvSpPr>
              <a:spLocks noChangeArrowheads="1"/>
            </p:cNvSpPr>
            <p:nvPr/>
          </p:nvSpPr>
          <p:spPr bwMode="auto">
            <a:xfrm>
              <a:off x="3695700" y="3879851"/>
              <a:ext cx="301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7" name="Rectangle 1311">
              <a:extLst>
                <a:ext uri="{FF2B5EF4-FFF2-40B4-BE49-F238E27FC236}">
                  <a16:creationId xmlns:a16="http://schemas.microsoft.com/office/drawing/2014/main" id="{8E112FDD-1C08-4E24-9C18-D05BD74FAC4E}"/>
                </a:ext>
              </a:extLst>
            </p:cNvPr>
            <p:cNvSpPr>
              <a:spLocks noChangeArrowheads="1"/>
            </p:cNvSpPr>
            <p:nvPr/>
          </p:nvSpPr>
          <p:spPr bwMode="auto">
            <a:xfrm>
              <a:off x="3695700" y="3911601"/>
              <a:ext cx="301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8" name="Rectangle 1312">
              <a:extLst>
                <a:ext uri="{FF2B5EF4-FFF2-40B4-BE49-F238E27FC236}">
                  <a16:creationId xmlns:a16="http://schemas.microsoft.com/office/drawing/2014/main" id="{95384160-18A7-4116-859E-3618C1EA8D81}"/>
                </a:ext>
              </a:extLst>
            </p:cNvPr>
            <p:cNvSpPr>
              <a:spLocks noChangeArrowheads="1"/>
            </p:cNvSpPr>
            <p:nvPr/>
          </p:nvSpPr>
          <p:spPr bwMode="auto">
            <a:xfrm>
              <a:off x="3695700" y="3943351"/>
              <a:ext cx="301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9" name="Rectangle 1313">
              <a:extLst>
                <a:ext uri="{FF2B5EF4-FFF2-40B4-BE49-F238E27FC236}">
                  <a16:creationId xmlns:a16="http://schemas.microsoft.com/office/drawing/2014/main" id="{85D9AC4D-8015-4825-A499-247937D83F2D}"/>
                </a:ext>
              </a:extLst>
            </p:cNvPr>
            <p:cNvSpPr>
              <a:spLocks noChangeArrowheads="1"/>
            </p:cNvSpPr>
            <p:nvPr/>
          </p:nvSpPr>
          <p:spPr bwMode="auto">
            <a:xfrm>
              <a:off x="3695700" y="3976688"/>
              <a:ext cx="301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0" name="Rectangle 1314">
              <a:extLst>
                <a:ext uri="{FF2B5EF4-FFF2-40B4-BE49-F238E27FC236}">
                  <a16:creationId xmlns:a16="http://schemas.microsoft.com/office/drawing/2014/main" id="{133DD95A-4B9D-4AE9-A417-D822D8060458}"/>
                </a:ext>
              </a:extLst>
            </p:cNvPr>
            <p:cNvSpPr>
              <a:spLocks noChangeArrowheads="1"/>
            </p:cNvSpPr>
            <p:nvPr/>
          </p:nvSpPr>
          <p:spPr bwMode="auto">
            <a:xfrm>
              <a:off x="3695700" y="4010026"/>
              <a:ext cx="30163"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1" name="Rectangle 1315">
              <a:extLst>
                <a:ext uri="{FF2B5EF4-FFF2-40B4-BE49-F238E27FC236}">
                  <a16:creationId xmlns:a16="http://schemas.microsoft.com/office/drawing/2014/main" id="{5B21ADD4-5B48-4895-962A-7238E00BA537}"/>
                </a:ext>
              </a:extLst>
            </p:cNvPr>
            <p:cNvSpPr>
              <a:spLocks noChangeArrowheads="1"/>
            </p:cNvSpPr>
            <p:nvPr/>
          </p:nvSpPr>
          <p:spPr bwMode="auto">
            <a:xfrm>
              <a:off x="3695700" y="4041776"/>
              <a:ext cx="301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2" name="Rectangle 1316">
              <a:extLst>
                <a:ext uri="{FF2B5EF4-FFF2-40B4-BE49-F238E27FC236}">
                  <a16:creationId xmlns:a16="http://schemas.microsoft.com/office/drawing/2014/main" id="{66E398F9-7139-435B-8365-670DA2A24161}"/>
                </a:ext>
              </a:extLst>
            </p:cNvPr>
            <p:cNvSpPr>
              <a:spLocks noChangeArrowheads="1"/>
            </p:cNvSpPr>
            <p:nvPr/>
          </p:nvSpPr>
          <p:spPr bwMode="auto">
            <a:xfrm>
              <a:off x="3695700" y="4075113"/>
              <a:ext cx="301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3" name="Rectangle 1317">
              <a:extLst>
                <a:ext uri="{FF2B5EF4-FFF2-40B4-BE49-F238E27FC236}">
                  <a16:creationId xmlns:a16="http://schemas.microsoft.com/office/drawing/2014/main" id="{8DA25A8F-0A26-4CEF-80F6-51BD9181EBC5}"/>
                </a:ext>
              </a:extLst>
            </p:cNvPr>
            <p:cNvSpPr>
              <a:spLocks noChangeArrowheads="1"/>
            </p:cNvSpPr>
            <p:nvPr/>
          </p:nvSpPr>
          <p:spPr bwMode="auto">
            <a:xfrm>
              <a:off x="3695700" y="4106863"/>
              <a:ext cx="301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4" name="Rectangle 1318">
              <a:extLst>
                <a:ext uri="{FF2B5EF4-FFF2-40B4-BE49-F238E27FC236}">
                  <a16:creationId xmlns:a16="http://schemas.microsoft.com/office/drawing/2014/main" id="{DFCE1BE1-734B-4DDF-BA37-FF68CD427406}"/>
                </a:ext>
              </a:extLst>
            </p:cNvPr>
            <p:cNvSpPr>
              <a:spLocks noChangeArrowheads="1"/>
            </p:cNvSpPr>
            <p:nvPr/>
          </p:nvSpPr>
          <p:spPr bwMode="auto">
            <a:xfrm>
              <a:off x="3695700" y="4138613"/>
              <a:ext cx="301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5" name="Rectangle 1319">
              <a:extLst>
                <a:ext uri="{FF2B5EF4-FFF2-40B4-BE49-F238E27FC236}">
                  <a16:creationId xmlns:a16="http://schemas.microsoft.com/office/drawing/2014/main" id="{FF354374-37DA-417A-AD86-7B4CC46DDF99}"/>
                </a:ext>
              </a:extLst>
            </p:cNvPr>
            <p:cNvSpPr>
              <a:spLocks noChangeArrowheads="1"/>
            </p:cNvSpPr>
            <p:nvPr/>
          </p:nvSpPr>
          <p:spPr bwMode="auto">
            <a:xfrm>
              <a:off x="3695700" y="4171951"/>
              <a:ext cx="301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6" name="Rectangle 1320">
              <a:extLst>
                <a:ext uri="{FF2B5EF4-FFF2-40B4-BE49-F238E27FC236}">
                  <a16:creationId xmlns:a16="http://schemas.microsoft.com/office/drawing/2014/main" id="{931234EF-82E3-46FA-820E-FB6848BE40FA}"/>
                </a:ext>
              </a:extLst>
            </p:cNvPr>
            <p:cNvSpPr>
              <a:spLocks noChangeArrowheads="1"/>
            </p:cNvSpPr>
            <p:nvPr/>
          </p:nvSpPr>
          <p:spPr bwMode="auto">
            <a:xfrm>
              <a:off x="3695700" y="4205288"/>
              <a:ext cx="30163"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7" name="Rectangle 1321">
              <a:extLst>
                <a:ext uri="{FF2B5EF4-FFF2-40B4-BE49-F238E27FC236}">
                  <a16:creationId xmlns:a16="http://schemas.microsoft.com/office/drawing/2014/main" id="{AEE99345-9B17-4A4C-9EC7-FBB944415B89}"/>
                </a:ext>
              </a:extLst>
            </p:cNvPr>
            <p:cNvSpPr>
              <a:spLocks noChangeArrowheads="1"/>
            </p:cNvSpPr>
            <p:nvPr/>
          </p:nvSpPr>
          <p:spPr bwMode="auto">
            <a:xfrm>
              <a:off x="3695700" y="4237038"/>
              <a:ext cx="301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8" name="Rectangle 1322">
              <a:extLst>
                <a:ext uri="{FF2B5EF4-FFF2-40B4-BE49-F238E27FC236}">
                  <a16:creationId xmlns:a16="http://schemas.microsoft.com/office/drawing/2014/main" id="{A1C6D593-46BC-4BB7-A48E-E1249ADC2EB4}"/>
                </a:ext>
              </a:extLst>
            </p:cNvPr>
            <p:cNvSpPr>
              <a:spLocks noChangeArrowheads="1"/>
            </p:cNvSpPr>
            <p:nvPr/>
          </p:nvSpPr>
          <p:spPr bwMode="auto">
            <a:xfrm>
              <a:off x="3695700" y="4270376"/>
              <a:ext cx="301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9" name="Rectangle 1323">
              <a:extLst>
                <a:ext uri="{FF2B5EF4-FFF2-40B4-BE49-F238E27FC236}">
                  <a16:creationId xmlns:a16="http://schemas.microsoft.com/office/drawing/2014/main" id="{5EC0FB30-EB77-4178-A3AA-1FE0B7407B6F}"/>
                </a:ext>
              </a:extLst>
            </p:cNvPr>
            <p:cNvSpPr>
              <a:spLocks noChangeArrowheads="1"/>
            </p:cNvSpPr>
            <p:nvPr/>
          </p:nvSpPr>
          <p:spPr bwMode="auto">
            <a:xfrm>
              <a:off x="3695700" y="4302126"/>
              <a:ext cx="301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0" name="Rectangle 1324">
              <a:extLst>
                <a:ext uri="{FF2B5EF4-FFF2-40B4-BE49-F238E27FC236}">
                  <a16:creationId xmlns:a16="http://schemas.microsoft.com/office/drawing/2014/main" id="{8AA600FB-D744-45CE-917E-2B842550D2D7}"/>
                </a:ext>
              </a:extLst>
            </p:cNvPr>
            <p:cNvSpPr>
              <a:spLocks noChangeArrowheads="1"/>
            </p:cNvSpPr>
            <p:nvPr/>
          </p:nvSpPr>
          <p:spPr bwMode="auto">
            <a:xfrm>
              <a:off x="3695700" y="4333876"/>
              <a:ext cx="301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4" name="Rectangle 1325">
              <a:extLst>
                <a:ext uri="{FF2B5EF4-FFF2-40B4-BE49-F238E27FC236}">
                  <a16:creationId xmlns:a16="http://schemas.microsoft.com/office/drawing/2014/main" id="{053C64E2-83A2-47E2-AF0B-7279CA70F688}"/>
                </a:ext>
              </a:extLst>
            </p:cNvPr>
            <p:cNvSpPr>
              <a:spLocks noChangeArrowheads="1"/>
            </p:cNvSpPr>
            <p:nvPr/>
          </p:nvSpPr>
          <p:spPr bwMode="auto">
            <a:xfrm>
              <a:off x="3695700" y="4367213"/>
              <a:ext cx="301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5" name="Rectangle 1326">
              <a:extLst>
                <a:ext uri="{FF2B5EF4-FFF2-40B4-BE49-F238E27FC236}">
                  <a16:creationId xmlns:a16="http://schemas.microsoft.com/office/drawing/2014/main" id="{55E75647-7DEA-49D0-B1EC-1F923682E86F}"/>
                </a:ext>
              </a:extLst>
            </p:cNvPr>
            <p:cNvSpPr>
              <a:spLocks noChangeArrowheads="1"/>
            </p:cNvSpPr>
            <p:nvPr/>
          </p:nvSpPr>
          <p:spPr bwMode="auto">
            <a:xfrm>
              <a:off x="3695700" y="4400551"/>
              <a:ext cx="30163"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6" name="Rectangle 1327">
              <a:extLst>
                <a:ext uri="{FF2B5EF4-FFF2-40B4-BE49-F238E27FC236}">
                  <a16:creationId xmlns:a16="http://schemas.microsoft.com/office/drawing/2014/main" id="{DCDA6D94-C629-4801-9124-74E3A0EE6349}"/>
                </a:ext>
              </a:extLst>
            </p:cNvPr>
            <p:cNvSpPr>
              <a:spLocks noChangeArrowheads="1"/>
            </p:cNvSpPr>
            <p:nvPr/>
          </p:nvSpPr>
          <p:spPr bwMode="auto">
            <a:xfrm>
              <a:off x="3695700" y="4432301"/>
              <a:ext cx="301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7" name="Freeform 1328">
              <a:extLst>
                <a:ext uri="{FF2B5EF4-FFF2-40B4-BE49-F238E27FC236}">
                  <a16:creationId xmlns:a16="http://schemas.microsoft.com/office/drawing/2014/main" id="{8C42896E-B6BF-4D24-9BE2-37D2B0291F7C}"/>
                </a:ext>
              </a:extLst>
            </p:cNvPr>
            <p:cNvSpPr>
              <a:spLocks/>
            </p:cNvSpPr>
            <p:nvPr/>
          </p:nvSpPr>
          <p:spPr bwMode="auto">
            <a:xfrm>
              <a:off x="3794125" y="3771901"/>
              <a:ext cx="17463" cy="655638"/>
            </a:xfrm>
            <a:custGeom>
              <a:avLst/>
              <a:gdLst>
                <a:gd name="T0" fmla="*/ 0 w 12"/>
                <a:gd name="T1" fmla="*/ 0 h 450"/>
                <a:gd name="T2" fmla="*/ 0 w 12"/>
                <a:gd name="T3" fmla="*/ 450 h 450"/>
                <a:gd name="T4" fmla="*/ 12 w 12"/>
                <a:gd name="T5" fmla="*/ 438 h 450"/>
                <a:gd name="T6" fmla="*/ 12 w 12"/>
                <a:gd name="T7" fmla="*/ 0 h 450"/>
                <a:gd name="T8" fmla="*/ 0 w 12"/>
                <a:gd name="T9" fmla="*/ 0 h 450"/>
              </a:gdLst>
              <a:ahLst/>
              <a:cxnLst>
                <a:cxn ang="0">
                  <a:pos x="T0" y="T1"/>
                </a:cxn>
                <a:cxn ang="0">
                  <a:pos x="T2" y="T3"/>
                </a:cxn>
                <a:cxn ang="0">
                  <a:pos x="T4" y="T5"/>
                </a:cxn>
                <a:cxn ang="0">
                  <a:pos x="T6" y="T7"/>
                </a:cxn>
                <a:cxn ang="0">
                  <a:pos x="T8" y="T9"/>
                </a:cxn>
              </a:cxnLst>
              <a:rect l="0" t="0" r="r" b="b"/>
              <a:pathLst>
                <a:path w="12" h="450">
                  <a:moveTo>
                    <a:pt x="0" y="0"/>
                  </a:moveTo>
                  <a:cubicBezTo>
                    <a:pt x="0" y="450"/>
                    <a:pt x="0" y="450"/>
                    <a:pt x="0" y="450"/>
                  </a:cubicBezTo>
                  <a:cubicBezTo>
                    <a:pt x="6" y="449"/>
                    <a:pt x="11" y="444"/>
                    <a:pt x="12" y="438"/>
                  </a:cubicBezTo>
                  <a:cubicBezTo>
                    <a:pt x="12" y="0"/>
                    <a:pt x="12" y="0"/>
                    <a:pt x="12" y="0"/>
                  </a:cubicBezTo>
                  <a:lnTo>
                    <a:pt x="0" y="0"/>
                  </a:ln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9" name="Freeform 1329">
              <a:extLst>
                <a:ext uri="{FF2B5EF4-FFF2-40B4-BE49-F238E27FC236}">
                  <a16:creationId xmlns:a16="http://schemas.microsoft.com/office/drawing/2014/main" id="{C90597E0-40BF-4103-8635-31338718E8A0}"/>
                </a:ext>
              </a:extLst>
            </p:cNvPr>
            <p:cNvSpPr>
              <a:spLocks/>
            </p:cNvSpPr>
            <p:nvPr/>
          </p:nvSpPr>
          <p:spPr bwMode="auto">
            <a:xfrm>
              <a:off x="3811588" y="3771901"/>
              <a:ext cx="41275" cy="657225"/>
            </a:xfrm>
            <a:custGeom>
              <a:avLst/>
              <a:gdLst>
                <a:gd name="T0" fmla="*/ 29 w 29"/>
                <a:gd name="T1" fmla="*/ 0 h 451"/>
                <a:gd name="T2" fmla="*/ 0 w 29"/>
                <a:gd name="T3" fmla="*/ 0 h 451"/>
                <a:gd name="T4" fmla="*/ 0 w 29"/>
                <a:gd name="T5" fmla="*/ 438 h 451"/>
                <a:gd name="T6" fmla="*/ 0 w 29"/>
                <a:gd name="T7" fmla="*/ 438 h 451"/>
                <a:gd name="T8" fmla="*/ 0 w 29"/>
                <a:gd name="T9" fmla="*/ 438 h 451"/>
                <a:gd name="T10" fmla="*/ 14 w 29"/>
                <a:gd name="T11" fmla="*/ 451 h 451"/>
                <a:gd name="T12" fmla="*/ 29 w 29"/>
                <a:gd name="T13" fmla="*/ 438 h 451"/>
                <a:gd name="T14" fmla="*/ 29 w 29"/>
                <a:gd name="T15" fmla="*/ 438 h 451"/>
                <a:gd name="T16" fmla="*/ 29 w 29"/>
                <a:gd name="T17" fmla="*/ 438 h 451"/>
                <a:gd name="T18" fmla="*/ 29 w 29"/>
                <a:gd name="T19" fmla="*/ 438 h 451"/>
                <a:gd name="T20" fmla="*/ 29 w 29"/>
                <a:gd name="T21"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51">
                  <a:moveTo>
                    <a:pt x="29" y="0"/>
                  </a:moveTo>
                  <a:cubicBezTo>
                    <a:pt x="0" y="0"/>
                    <a:pt x="0" y="0"/>
                    <a:pt x="0" y="0"/>
                  </a:cubicBezTo>
                  <a:cubicBezTo>
                    <a:pt x="0" y="438"/>
                    <a:pt x="0" y="438"/>
                    <a:pt x="0" y="438"/>
                  </a:cubicBezTo>
                  <a:cubicBezTo>
                    <a:pt x="0" y="438"/>
                    <a:pt x="0" y="438"/>
                    <a:pt x="0" y="438"/>
                  </a:cubicBezTo>
                  <a:cubicBezTo>
                    <a:pt x="0" y="438"/>
                    <a:pt x="0" y="438"/>
                    <a:pt x="0" y="438"/>
                  </a:cubicBezTo>
                  <a:cubicBezTo>
                    <a:pt x="1" y="445"/>
                    <a:pt x="7" y="451"/>
                    <a:pt x="14" y="451"/>
                  </a:cubicBezTo>
                  <a:cubicBezTo>
                    <a:pt x="22" y="451"/>
                    <a:pt x="28" y="445"/>
                    <a:pt x="29" y="438"/>
                  </a:cubicBezTo>
                  <a:cubicBezTo>
                    <a:pt x="29" y="438"/>
                    <a:pt x="29" y="438"/>
                    <a:pt x="29" y="438"/>
                  </a:cubicBezTo>
                  <a:cubicBezTo>
                    <a:pt x="29" y="438"/>
                    <a:pt x="29" y="438"/>
                    <a:pt x="29" y="438"/>
                  </a:cubicBezTo>
                  <a:cubicBezTo>
                    <a:pt x="29" y="438"/>
                    <a:pt x="29" y="438"/>
                    <a:pt x="29" y="438"/>
                  </a:cubicBezTo>
                  <a:lnTo>
                    <a:pt x="29" y="0"/>
                  </a:ln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0" name="Freeform 1330">
              <a:extLst>
                <a:ext uri="{FF2B5EF4-FFF2-40B4-BE49-F238E27FC236}">
                  <a16:creationId xmlns:a16="http://schemas.microsoft.com/office/drawing/2014/main" id="{DAA48B07-B040-493F-85F1-CFF8666A7981}"/>
                </a:ext>
              </a:extLst>
            </p:cNvPr>
            <p:cNvSpPr>
              <a:spLocks/>
            </p:cNvSpPr>
            <p:nvPr/>
          </p:nvSpPr>
          <p:spPr bwMode="auto">
            <a:xfrm>
              <a:off x="3852863" y="3771901"/>
              <a:ext cx="17463" cy="655638"/>
            </a:xfrm>
            <a:custGeom>
              <a:avLst/>
              <a:gdLst>
                <a:gd name="T0" fmla="*/ 0 w 12"/>
                <a:gd name="T1" fmla="*/ 438 h 450"/>
                <a:gd name="T2" fmla="*/ 12 w 12"/>
                <a:gd name="T3" fmla="*/ 450 h 450"/>
                <a:gd name="T4" fmla="*/ 12 w 12"/>
                <a:gd name="T5" fmla="*/ 0 h 450"/>
                <a:gd name="T6" fmla="*/ 0 w 12"/>
                <a:gd name="T7" fmla="*/ 0 h 450"/>
                <a:gd name="T8" fmla="*/ 0 w 12"/>
                <a:gd name="T9" fmla="*/ 438 h 450"/>
              </a:gdLst>
              <a:ahLst/>
              <a:cxnLst>
                <a:cxn ang="0">
                  <a:pos x="T0" y="T1"/>
                </a:cxn>
                <a:cxn ang="0">
                  <a:pos x="T2" y="T3"/>
                </a:cxn>
                <a:cxn ang="0">
                  <a:pos x="T4" y="T5"/>
                </a:cxn>
                <a:cxn ang="0">
                  <a:pos x="T6" y="T7"/>
                </a:cxn>
                <a:cxn ang="0">
                  <a:pos x="T8" y="T9"/>
                </a:cxn>
              </a:cxnLst>
              <a:rect l="0" t="0" r="r" b="b"/>
              <a:pathLst>
                <a:path w="12" h="450">
                  <a:moveTo>
                    <a:pt x="0" y="438"/>
                  </a:moveTo>
                  <a:cubicBezTo>
                    <a:pt x="1" y="444"/>
                    <a:pt x="6" y="449"/>
                    <a:pt x="12" y="450"/>
                  </a:cubicBezTo>
                  <a:cubicBezTo>
                    <a:pt x="12" y="0"/>
                    <a:pt x="12" y="0"/>
                    <a:pt x="12" y="0"/>
                  </a:cubicBezTo>
                  <a:cubicBezTo>
                    <a:pt x="0" y="0"/>
                    <a:pt x="0" y="0"/>
                    <a:pt x="0" y="0"/>
                  </a:cubicBezTo>
                  <a:lnTo>
                    <a:pt x="0" y="438"/>
                  </a:ln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1" name="Freeform 1331">
              <a:extLst>
                <a:ext uri="{FF2B5EF4-FFF2-40B4-BE49-F238E27FC236}">
                  <a16:creationId xmlns:a16="http://schemas.microsoft.com/office/drawing/2014/main" id="{6374A67E-BC34-4B8C-B82C-5F84208B4DEA}"/>
                </a:ext>
              </a:extLst>
            </p:cNvPr>
            <p:cNvSpPr>
              <a:spLocks/>
            </p:cNvSpPr>
            <p:nvPr/>
          </p:nvSpPr>
          <p:spPr bwMode="auto">
            <a:xfrm>
              <a:off x="3794125" y="4410076"/>
              <a:ext cx="76200" cy="66675"/>
            </a:xfrm>
            <a:custGeom>
              <a:avLst/>
              <a:gdLst>
                <a:gd name="T0" fmla="*/ 53 w 53"/>
                <a:gd name="T1" fmla="*/ 12 h 46"/>
                <a:gd name="T2" fmla="*/ 41 w 53"/>
                <a:gd name="T3" fmla="*/ 0 h 46"/>
                <a:gd name="T4" fmla="*/ 41 w 53"/>
                <a:gd name="T5" fmla="*/ 0 h 46"/>
                <a:gd name="T6" fmla="*/ 41 w 53"/>
                <a:gd name="T7" fmla="*/ 0 h 46"/>
                <a:gd name="T8" fmla="*/ 41 w 53"/>
                <a:gd name="T9" fmla="*/ 0 h 46"/>
                <a:gd name="T10" fmla="*/ 26 w 53"/>
                <a:gd name="T11" fmla="*/ 13 h 46"/>
                <a:gd name="T12" fmla="*/ 12 w 53"/>
                <a:gd name="T13" fmla="*/ 0 h 46"/>
                <a:gd name="T14" fmla="*/ 12 w 53"/>
                <a:gd name="T15" fmla="*/ 0 h 46"/>
                <a:gd name="T16" fmla="*/ 12 w 53"/>
                <a:gd name="T17" fmla="*/ 0 h 46"/>
                <a:gd name="T18" fmla="*/ 0 w 53"/>
                <a:gd name="T19" fmla="*/ 12 h 46"/>
                <a:gd name="T20" fmla="*/ 26 w 53"/>
                <a:gd name="T21" fmla="*/ 46 h 46"/>
                <a:gd name="T22" fmla="*/ 53 w 53"/>
                <a:gd name="T23" fmla="*/ 1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46">
                  <a:moveTo>
                    <a:pt x="53" y="12"/>
                  </a:moveTo>
                  <a:cubicBezTo>
                    <a:pt x="47" y="11"/>
                    <a:pt x="42" y="6"/>
                    <a:pt x="41" y="0"/>
                  </a:cubicBezTo>
                  <a:cubicBezTo>
                    <a:pt x="41" y="0"/>
                    <a:pt x="41" y="0"/>
                    <a:pt x="41" y="0"/>
                  </a:cubicBezTo>
                  <a:cubicBezTo>
                    <a:pt x="41" y="0"/>
                    <a:pt x="41" y="0"/>
                    <a:pt x="41" y="0"/>
                  </a:cubicBezTo>
                  <a:cubicBezTo>
                    <a:pt x="41" y="0"/>
                    <a:pt x="41" y="0"/>
                    <a:pt x="41" y="0"/>
                  </a:cubicBezTo>
                  <a:cubicBezTo>
                    <a:pt x="40" y="7"/>
                    <a:pt x="34" y="13"/>
                    <a:pt x="26" y="13"/>
                  </a:cubicBezTo>
                  <a:cubicBezTo>
                    <a:pt x="19" y="13"/>
                    <a:pt x="13" y="7"/>
                    <a:pt x="12" y="0"/>
                  </a:cubicBezTo>
                  <a:cubicBezTo>
                    <a:pt x="12" y="0"/>
                    <a:pt x="12" y="0"/>
                    <a:pt x="12" y="0"/>
                  </a:cubicBezTo>
                  <a:cubicBezTo>
                    <a:pt x="12" y="0"/>
                    <a:pt x="12" y="0"/>
                    <a:pt x="12" y="0"/>
                  </a:cubicBezTo>
                  <a:cubicBezTo>
                    <a:pt x="11" y="6"/>
                    <a:pt x="6" y="11"/>
                    <a:pt x="0" y="12"/>
                  </a:cubicBezTo>
                  <a:cubicBezTo>
                    <a:pt x="26" y="46"/>
                    <a:pt x="26" y="46"/>
                    <a:pt x="26" y="46"/>
                  </a:cubicBezTo>
                  <a:lnTo>
                    <a:pt x="53" y="12"/>
                  </a:lnTo>
                  <a:close/>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2" name="Freeform 1332">
              <a:extLst>
                <a:ext uri="{FF2B5EF4-FFF2-40B4-BE49-F238E27FC236}">
                  <a16:creationId xmlns:a16="http://schemas.microsoft.com/office/drawing/2014/main" id="{A33054D0-CB18-43DE-ADB6-C0C3474DB0BC}"/>
                </a:ext>
              </a:extLst>
            </p:cNvPr>
            <p:cNvSpPr>
              <a:spLocks/>
            </p:cNvSpPr>
            <p:nvPr/>
          </p:nvSpPr>
          <p:spPr bwMode="auto">
            <a:xfrm>
              <a:off x="3811588" y="4451351"/>
              <a:ext cx="39688" cy="25400"/>
            </a:xfrm>
            <a:custGeom>
              <a:avLst/>
              <a:gdLst>
                <a:gd name="T0" fmla="*/ 0 w 27"/>
                <a:gd name="T1" fmla="*/ 1 h 18"/>
                <a:gd name="T2" fmla="*/ 13 w 27"/>
                <a:gd name="T3" fmla="*/ 18 h 18"/>
                <a:gd name="T4" fmla="*/ 27 w 27"/>
                <a:gd name="T5" fmla="*/ 1 h 18"/>
                <a:gd name="T6" fmla="*/ 13 w 27"/>
                <a:gd name="T7" fmla="*/ 0 h 18"/>
                <a:gd name="T8" fmla="*/ 0 w 27"/>
                <a:gd name="T9" fmla="*/ 1 h 18"/>
              </a:gdLst>
              <a:ahLst/>
              <a:cxnLst>
                <a:cxn ang="0">
                  <a:pos x="T0" y="T1"/>
                </a:cxn>
                <a:cxn ang="0">
                  <a:pos x="T2" y="T3"/>
                </a:cxn>
                <a:cxn ang="0">
                  <a:pos x="T4" y="T5"/>
                </a:cxn>
                <a:cxn ang="0">
                  <a:pos x="T6" y="T7"/>
                </a:cxn>
                <a:cxn ang="0">
                  <a:pos x="T8" y="T9"/>
                </a:cxn>
              </a:cxnLst>
              <a:rect l="0" t="0" r="r" b="b"/>
              <a:pathLst>
                <a:path w="27" h="18">
                  <a:moveTo>
                    <a:pt x="0" y="1"/>
                  </a:moveTo>
                  <a:cubicBezTo>
                    <a:pt x="13" y="18"/>
                    <a:pt x="13" y="18"/>
                    <a:pt x="13" y="18"/>
                  </a:cubicBezTo>
                  <a:cubicBezTo>
                    <a:pt x="27" y="1"/>
                    <a:pt x="27" y="1"/>
                    <a:pt x="27" y="1"/>
                  </a:cubicBezTo>
                  <a:cubicBezTo>
                    <a:pt x="22" y="0"/>
                    <a:pt x="18" y="0"/>
                    <a:pt x="13" y="0"/>
                  </a:cubicBezTo>
                  <a:cubicBezTo>
                    <a:pt x="9" y="0"/>
                    <a:pt x="4" y="0"/>
                    <a:pt x="0" y="1"/>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3" name="Rectangle 1333">
              <a:extLst>
                <a:ext uri="{FF2B5EF4-FFF2-40B4-BE49-F238E27FC236}">
                  <a16:creationId xmlns:a16="http://schemas.microsoft.com/office/drawing/2014/main" id="{37CE7C4A-CE2D-4049-85B0-2D2025562787}"/>
                </a:ext>
              </a:extLst>
            </p:cNvPr>
            <p:cNvSpPr>
              <a:spLocks noChangeArrowheads="1"/>
            </p:cNvSpPr>
            <p:nvPr/>
          </p:nvSpPr>
          <p:spPr bwMode="auto">
            <a:xfrm>
              <a:off x="3794125" y="3748088"/>
              <a:ext cx="17463" cy="23813"/>
            </a:xfrm>
            <a:prstGeom prst="rect">
              <a:avLst/>
            </a:prstGeom>
            <a:solidFill>
              <a:srgbClr val="5F9C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4" name="Rectangle 1334">
              <a:extLst>
                <a:ext uri="{FF2B5EF4-FFF2-40B4-BE49-F238E27FC236}">
                  <a16:creationId xmlns:a16="http://schemas.microsoft.com/office/drawing/2014/main" id="{9E5F07B7-2118-47AD-A6B3-0760F62F225E}"/>
                </a:ext>
              </a:extLst>
            </p:cNvPr>
            <p:cNvSpPr>
              <a:spLocks noChangeArrowheads="1"/>
            </p:cNvSpPr>
            <p:nvPr/>
          </p:nvSpPr>
          <p:spPr bwMode="auto">
            <a:xfrm>
              <a:off x="3811588" y="3748088"/>
              <a:ext cx="41275" cy="23813"/>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5" name="Rectangle 1335">
              <a:extLst>
                <a:ext uri="{FF2B5EF4-FFF2-40B4-BE49-F238E27FC236}">
                  <a16:creationId xmlns:a16="http://schemas.microsoft.com/office/drawing/2014/main" id="{A10B168F-0133-4E84-9EBA-96567A2DB5CF}"/>
                </a:ext>
              </a:extLst>
            </p:cNvPr>
            <p:cNvSpPr>
              <a:spLocks noChangeArrowheads="1"/>
            </p:cNvSpPr>
            <p:nvPr/>
          </p:nvSpPr>
          <p:spPr bwMode="auto">
            <a:xfrm>
              <a:off x="3852863" y="3748088"/>
              <a:ext cx="17463" cy="23813"/>
            </a:xfrm>
            <a:prstGeom prst="rect">
              <a:avLst/>
            </a:prstGeom>
            <a:solidFill>
              <a:srgbClr val="5F9C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6" name="Rectangle 1336">
              <a:extLst>
                <a:ext uri="{FF2B5EF4-FFF2-40B4-BE49-F238E27FC236}">
                  <a16:creationId xmlns:a16="http://schemas.microsoft.com/office/drawing/2014/main" id="{3AE736DD-C24F-4EBC-BE17-8EA97822F7B5}"/>
                </a:ext>
              </a:extLst>
            </p:cNvPr>
            <p:cNvSpPr>
              <a:spLocks noChangeArrowheads="1"/>
            </p:cNvSpPr>
            <p:nvPr/>
          </p:nvSpPr>
          <p:spPr bwMode="auto">
            <a:xfrm>
              <a:off x="3929063" y="4024313"/>
              <a:ext cx="123825" cy="338138"/>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7" name="Rectangle 1337">
              <a:extLst>
                <a:ext uri="{FF2B5EF4-FFF2-40B4-BE49-F238E27FC236}">
                  <a16:creationId xmlns:a16="http://schemas.microsoft.com/office/drawing/2014/main" id="{7641228A-3622-49B1-8D9D-D17C8BB4839E}"/>
                </a:ext>
              </a:extLst>
            </p:cNvPr>
            <p:cNvSpPr>
              <a:spLocks noChangeArrowheads="1"/>
            </p:cNvSpPr>
            <p:nvPr/>
          </p:nvSpPr>
          <p:spPr bwMode="auto">
            <a:xfrm>
              <a:off x="3929063" y="4008438"/>
              <a:ext cx="123825" cy="15875"/>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8" name="Rectangle 1338">
              <a:extLst>
                <a:ext uri="{FF2B5EF4-FFF2-40B4-BE49-F238E27FC236}">
                  <a16:creationId xmlns:a16="http://schemas.microsoft.com/office/drawing/2014/main" id="{768C59AF-31C1-4372-804F-F67553CC35F8}"/>
                </a:ext>
              </a:extLst>
            </p:cNvPr>
            <p:cNvSpPr>
              <a:spLocks noChangeArrowheads="1"/>
            </p:cNvSpPr>
            <p:nvPr/>
          </p:nvSpPr>
          <p:spPr bwMode="auto">
            <a:xfrm>
              <a:off x="3929063" y="4362451"/>
              <a:ext cx="123825" cy="22225"/>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9" name="Rectangle 1339">
              <a:extLst>
                <a:ext uri="{FF2B5EF4-FFF2-40B4-BE49-F238E27FC236}">
                  <a16:creationId xmlns:a16="http://schemas.microsoft.com/office/drawing/2014/main" id="{CF6FE331-4EFF-4803-B21D-7A40806E7E0E}"/>
                </a:ext>
              </a:extLst>
            </p:cNvPr>
            <p:cNvSpPr>
              <a:spLocks noChangeArrowheads="1"/>
            </p:cNvSpPr>
            <p:nvPr/>
          </p:nvSpPr>
          <p:spPr bwMode="auto">
            <a:xfrm>
              <a:off x="3976688" y="4440238"/>
              <a:ext cx="28575" cy="22225"/>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0" name="Freeform 1340">
              <a:extLst>
                <a:ext uri="{FF2B5EF4-FFF2-40B4-BE49-F238E27FC236}">
                  <a16:creationId xmlns:a16="http://schemas.microsoft.com/office/drawing/2014/main" id="{8EE59AE3-C33A-4402-83DF-A1A19C21B8D5}"/>
                </a:ext>
              </a:extLst>
            </p:cNvPr>
            <p:cNvSpPr>
              <a:spLocks/>
            </p:cNvSpPr>
            <p:nvPr/>
          </p:nvSpPr>
          <p:spPr bwMode="auto">
            <a:xfrm>
              <a:off x="3976688" y="4460876"/>
              <a:ext cx="28575" cy="15875"/>
            </a:xfrm>
            <a:custGeom>
              <a:avLst/>
              <a:gdLst>
                <a:gd name="T0" fmla="*/ 18 w 18"/>
                <a:gd name="T1" fmla="*/ 0 h 10"/>
                <a:gd name="T2" fmla="*/ 0 w 18"/>
                <a:gd name="T3" fmla="*/ 0 h 10"/>
                <a:gd name="T4" fmla="*/ 0 w 18"/>
                <a:gd name="T5" fmla="*/ 10 h 10"/>
                <a:gd name="T6" fmla="*/ 18 w 18"/>
                <a:gd name="T7" fmla="*/ 5 h 10"/>
                <a:gd name="T8" fmla="*/ 18 w 18"/>
                <a:gd name="T9" fmla="*/ 0 h 10"/>
              </a:gdLst>
              <a:ahLst/>
              <a:cxnLst>
                <a:cxn ang="0">
                  <a:pos x="T0" y="T1"/>
                </a:cxn>
                <a:cxn ang="0">
                  <a:pos x="T2" y="T3"/>
                </a:cxn>
                <a:cxn ang="0">
                  <a:pos x="T4" y="T5"/>
                </a:cxn>
                <a:cxn ang="0">
                  <a:pos x="T6" y="T7"/>
                </a:cxn>
                <a:cxn ang="0">
                  <a:pos x="T8" y="T9"/>
                </a:cxn>
              </a:cxnLst>
              <a:rect l="0" t="0" r="r" b="b"/>
              <a:pathLst>
                <a:path w="18" h="10">
                  <a:moveTo>
                    <a:pt x="18" y="0"/>
                  </a:moveTo>
                  <a:lnTo>
                    <a:pt x="0" y="0"/>
                  </a:lnTo>
                  <a:lnTo>
                    <a:pt x="0" y="10"/>
                  </a:lnTo>
                  <a:lnTo>
                    <a:pt x="18" y="5"/>
                  </a:lnTo>
                  <a:lnTo>
                    <a:pt x="18" y="0"/>
                  </a:lnTo>
                  <a:close/>
                </a:path>
              </a:pathLst>
            </a:custGeom>
            <a:solidFill>
              <a:srgbClr val="72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1" name="Freeform 1341">
              <a:extLst>
                <a:ext uri="{FF2B5EF4-FFF2-40B4-BE49-F238E27FC236}">
                  <a16:creationId xmlns:a16="http://schemas.microsoft.com/office/drawing/2014/main" id="{9551FB64-FD91-4828-8E84-EDE01B0450AC}"/>
                </a:ext>
              </a:extLst>
            </p:cNvPr>
            <p:cNvSpPr>
              <a:spLocks/>
            </p:cNvSpPr>
            <p:nvPr/>
          </p:nvSpPr>
          <p:spPr bwMode="auto">
            <a:xfrm>
              <a:off x="3929063" y="4384676"/>
              <a:ext cx="123825" cy="69850"/>
            </a:xfrm>
            <a:custGeom>
              <a:avLst/>
              <a:gdLst>
                <a:gd name="T0" fmla="*/ 85 w 85"/>
                <a:gd name="T1" fmla="*/ 0 h 48"/>
                <a:gd name="T2" fmla="*/ 0 w 85"/>
                <a:gd name="T3" fmla="*/ 0 h 48"/>
                <a:gd name="T4" fmla="*/ 28 w 85"/>
                <a:gd name="T5" fmla="*/ 48 h 48"/>
                <a:gd name="T6" fmla="*/ 56 w 85"/>
                <a:gd name="T7" fmla="*/ 48 h 48"/>
                <a:gd name="T8" fmla="*/ 85 w 85"/>
                <a:gd name="T9" fmla="*/ 0 h 48"/>
              </a:gdLst>
              <a:ahLst/>
              <a:cxnLst>
                <a:cxn ang="0">
                  <a:pos x="T0" y="T1"/>
                </a:cxn>
                <a:cxn ang="0">
                  <a:pos x="T2" y="T3"/>
                </a:cxn>
                <a:cxn ang="0">
                  <a:pos x="T4" y="T5"/>
                </a:cxn>
                <a:cxn ang="0">
                  <a:pos x="T6" y="T7"/>
                </a:cxn>
                <a:cxn ang="0">
                  <a:pos x="T8" y="T9"/>
                </a:cxn>
              </a:cxnLst>
              <a:rect l="0" t="0" r="r" b="b"/>
              <a:pathLst>
                <a:path w="85" h="48">
                  <a:moveTo>
                    <a:pt x="85" y="0"/>
                  </a:moveTo>
                  <a:cubicBezTo>
                    <a:pt x="51" y="0"/>
                    <a:pt x="33" y="0"/>
                    <a:pt x="0" y="0"/>
                  </a:cubicBezTo>
                  <a:cubicBezTo>
                    <a:pt x="15" y="16"/>
                    <a:pt x="19" y="32"/>
                    <a:pt x="28" y="48"/>
                  </a:cubicBezTo>
                  <a:cubicBezTo>
                    <a:pt x="38" y="48"/>
                    <a:pt x="47" y="48"/>
                    <a:pt x="56" y="48"/>
                  </a:cubicBezTo>
                  <a:cubicBezTo>
                    <a:pt x="65" y="32"/>
                    <a:pt x="69" y="16"/>
                    <a:pt x="85" y="0"/>
                  </a:cubicBez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2" name="Rectangle 1342">
              <a:extLst>
                <a:ext uri="{FF2B5EF4-FFF2-40B4-BE49-F238E27FC236}">
                  <a16:creationId xmlns:a16="http://schemas.microsoft.com/office/drawing/2014/main" id="{B32ECE59-41AC-43F6-9389-BCEFAA78D975}"/>
                </a:ext>
              </a:extLst>
            </p:cNvPr>
            <p:cNvSpPr>
              <a:spLocks noChangeArrowheads="1"/>
            </p:cNvSpPr>
            <p:nvPr/>
          </p:nvSpPr>
          <p:spPr bwMode="auto">
            <a:xfrm>
              <a:off x="3929063" y="4024313"/>
              <a:ext cx="61913" cy="338138"/>
            </a:xfrm>
            <a:prstGeom prst="rect">
              <a:avLst/>
            </a:prstGeom>
            <a:solidFill>
              <a:srgbClr val="96D5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6" name="Rectangle 1343">
              <a:extLst>
                <a:ext uri="{FF2B5EF4-FFF2-40B4-BE49-F238E27FC236}">
                  <a16:creationId xmlns:a16="http://schemas.microsoft.com/office/drawing/2014/main" id="{11C6BB3C-72DE-46E5-AC25-B6CAF7A6E4F2}"/>
                </a:ext>
              </a:extLst>
            </p:cNvPr>
            <p:cNvSpPr>
              <a:spLocks noChangeArrowheads="1"/>
            </p:cNvSpPr>
            <p:nvPr/>
          </p:nvSpPr>
          <p:spPr bwMode="auto">
            <a:xfrm>
              <a:off x="3929063" y="4008438"/>
              <a:ext cx="61913" cy="15875"/>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7" name="Rectangle 1344">
              <a:extLst>
                <a:ext uri="{FF2B5EF4-FFF2-40B4-BE49-F238E27FC236}">
                  <a16:creationId xmlns:a16="http://schemas.microsoft.com/office/drawing/2014/main" id="{72957D79-656F-4D90-9EC3-0DB7F10AFF39}"/>
                </a:ext>
              </a:extLst>
            </p:cNvPr>
            <p:cNvSpPr>
              <a:spLocks noChangeArrowheads="1"/>
            </p:cNvSpPr>
            <p:nvPr/>
          </p:nvSpPr>
          <p:spPr bwMode="auto">
            <a:xfrm>
              <a:off x="3929063" y="4362451"/>
              <a:ext cx="61913" cy="22225"/>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8" name="Freeform 1345">
              <a:extLst>
                <a:ext uri="{FF2B5EF4-FFF2-40B4-BE49-F238E27FC236}">
                  <a16:creationId xmlns:a16="http://schemas.microsoft.com/office/drawing/2014/main" id="{164EC1FB-4A3A-4256-801A-C2EBD49A6E14}"/>
                </a:ext>
              </a:extLst>
            </p:cNvPr>
            <p:cNvSpPr>
              <a:spLocks/>
            </p:cNvSpPr>
            <p:nvPr/>
          </p:nvSpPr>
          <p:spPr bwMode="auto">
            <a:xfrm>
              <a:off x="3325813" y="3825876"/>
              <a:ext cx="47625" cy="133350"/>
            </a:xfrm>
            <a:custGeom>
              <a:avLst/>
              <a:gdLst>
                <a:gd name="T0" fmla="*/ 8 w 33"/>
                <a:gd name="T1" fmla="*/ 15 h 91"/>
                <a:gd name="T2" fmla="*/ 25 w 33"/>
                <a:gd name="T3" fmla="*/ 15 h 91"/>
                <a:gd name="T4" fmla="*/ 33 w 33"/>
                <a:gd name="T5" fmla="*/ 89 h 91"/>
                <a:gd name="T6" fmla="*/ 0 w 33"/>
                <a:gd name="T7" fmla="*/ 89 h 91"/>
                <a:gd name="T8" fmla="*/ 8 w 33"/>
                <a:gd name="T9" fmla="*/ 15 h 91"/>
              </a:gdLst>
              <a:ahLst/>
              <a:cxnLst>
                <a:cxn ang="0">
                  <a:pos x="T0" y="T1"/>
                </a:cxn>
                <a:cxn ang="0">
                  <a:pos x="T2" y="T3"/>
                </a:cxn>
                <a:cxn ang="0">
                  <a:pos x="T4" y="T5"/>
                </a:cxn>
                <a:cxn ang="0">
                  <a:pos x="T6" y="T7"/>
                </a:cxn>
                <a:cxn ang="0">
                  <a:pos x="T8" y="T9"/>
                </a:cxn>
              </a:cxnLst>
              <a:rect l="0" t="0" r="r" b="b"/>
              <a:pathLst>
                <a:path w="33" h="91">
                  <a:moveTo>
                    <a:pt x="8" y="15"/>
                  </a:moveTo>
                  <a:cubicBezTo>
                    <a:pt x="10" y="0"/>
                    <a:pt x="23" y="0"/>
                    <a:pt x="25" y="15"/>
                  </a:cubicBezTo>
                  <a:cubicBezTo>
                    <a:pt x="28" y="43"/>
                    <a:pt x="30" y="61"/>
                    <a:pt x="33" y="89"/>
                  </a:cubicBezTo>
                  <a:cubicBezTo>
                    <a:pt x="22" y="91"/>
                    <a:pt x="11" y="91"/>
                    <a:pt x="0" y="89"/>
                  </a:cubicBezTo>
                  <a:cubicBezTo>
                    <a:pt x="3" y="61"/>
                    <a:pt x="5" y="43"/>
                    <a:pt x="8" y="15"/>
                  </a:cubicBezTo>
                  <a:close/>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9" name="Freeform 1346">
              <a:extLst>
                <a:ext uri="{FF2B5EF4-FFF2-40B4-BE49-F238E27FC236}">
                  <a16:creationId xmlns:a16="http://schemas.microsoft.com/office/drawing/2014/main" id="{D569CBED-4BC0-495C-98ED-8BD65955A286}"/>
                </a:ext>
              </a:extLst>
            </p:cNvPr>
            <p:cNvSpPr>
              <a:spLocks/>
            </p:cNvSpPr>
            <p:nvPr/>
          </p:nvSpPr>
          <p:spPr bwMode="auto">
            <a:xfrm>
              <a:off x="3325813" y="3956051"/>
              <a:ext cx="47625" cy="530225"/>
            </a:xfrm>
            <a:custGeom>
              <a:avLst/>
              <a:gdLst>
                <a:gd name="T0" fmla="*/ 6 w 33"/>
                <a:gd name="T1" fmla="*/ 321 h 364"/>
                <a:gd name="T2" fmla="*/ 26 w 33"/>
                <a:gd name="T3" fmla="*/ 321 h 364"/>
                <a:gd name="T4" fmla="*/ 33 w 33"/>
                <a:gd name="T5" fmla="*/ 0 h 364"/>
                <a:gd name="T6" fmla="*/ 0 w 33"/>
                <a:gd name="T7" fmla="*/ 0 h 364"/>
                <a:gd name="T8" fmla="*/ 6 w 33"/>
                <a:gd name="T9" fmla="*/ 321 h 364"/>
              </a:gdLst>
              <a:ahLst/>
              <a:cxnLst>
                <a:cxn ang="0">
                  <a:pos x="T0" y="T1"/>
                </a:cxn>
                <a:cxn ang="0">
                  <a:pos x="T2" y="T3"/>
                </a:cxn>
                <a:cxn ang="0">
                  <a:pos x="T4" y="T5"/>
                </a:cxn>
                <a:cxn ang="0">
                  <a:pos x="T6" y="T7"/>
                </a:cxn>
                <a:cxn ang="0">
                  <a:pos x="T8" y="T9"/>
                </a:cxn>
              </a:cxnLst>
              <a:rect l="0" t="0" r="r" b="b"/>
              <a:pathLst>
                <a:path w="33" h="364">
                  <a:moveTo>
                    <a:pt x="6" y="321"/>
                  </a:moveTo>
                  <a:cubicBezTo>
                    <a:pt x="7" y="364"/>
                    <a:pt x="25" y="364"/>
                    <a:pt x="26" y="321"/>
                  </a:cubicBezTo>
                  <a:cubicBezTo>
                    <a:pt x="28" y="250"/>
                    <a:pt x="30" y="72"/>
                    <a:pt x="33" y="0"/>
                  </a:cubicBezTo>
                  <a:cubicBezTo>
                    <a:pt x="22" y="0"/>
                    <a:pt x="11" y="0"/>
                    <a:pt x="0" y="0"/>
                  </a:cubicBezTo>
                  <a:cubicBezTo>
                    <a:pt x="2" y="72"/>
                    <a:pt x="4" y="250"/>
                    <a:pt x="6" y="321"/>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0" name="Rectangle 1347">
              <a:extLst>
                <a:ext uri="{FF2B5EF4-FFF2-40B4-BE49-F238E27FC236}">
                  <a16:creationId xmlns:a16="http://schemas.microsoft.com/office/drawing/2014/main" id="{4CE74AC3-5FFC-4D93-9D16-3FA01324052F}"/>
                </a:ext>
              </a:extLst>
            </p:cNvPr>
            <p:cNvSpPr>
              <a:spLocks noChangeArrowheads="1"/>
            </p:cNvSpPr>
            <p:nvPr/>
          </p:nvSpPr>
          <p:spPr bwMode="auto">
            <a:xfrm>
              <a:off x="3324225" y="3941763"/>
              <a:ext cx="50800" cy="14288"/>
            </a:xfrm>
            <a:prstGeom prst="rect">
              <a:avLst/>
            </a:prstGeom>
            <a:solidFill>
              <a:srgbClr val="D46F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1" name="Freeform 1348">
              <a:extLst>
                <a:ext uri="{FF2B5EF4-FFF2-40B4-BE49-F238E27FC236}">
                  <a16:creationId xmlns:a16="http://schemas.microsoft.com/office/drawing/2014/main" id="{9E05F5B4-2E89-4371-BAA9-8EFBA11E0B9A}"/>
                </a:ext>
              </a:extLst>
            </p:cNvPr>
            <p:cNvSpPr>
              <a:spLocks/>
            </p:cNvSpPr>
            <p:nvPr/>
          </p:nvSpPr>
          <p:spPr bwMode="auto">
            <a:xfrm>
              <a:off x="3352800" y="3852863"/>
              <a:ext cx="19050" cy="88900"/>
            </a:xfrm>
            <a:custGeom>
              <a:avLst/>
              <a:gdLst>
                <a:gd name="T0" fmla="*/ 0 w 14"/>
                <a:gd name="T1" fmla="*/ 0 h 60"/>
                <a:gd name="T2" fmla="*/ 0 w 14"/>
                <a:gd name="T3" fmla="*/ 60 h 60"/>
                <a:gd name="T4" fmla="*/ 14 w 14"/>
                <a:gd name="T5" fmla="*/ 60 h 60"/>
                <a:gd name="T6" fmla="*/ 8 w 14"/>
                <a:gd name="T7" fmla="*/ 4 h 60"/>
                <a:gd name="T8" fmla="*/ 0 w 14"/>
                <a:gd name="T9" fmla="*/ 0 h 60"/>
              </a:gdLst>
              <a:ahLst/>
              <a:cxnLst>
                <a:cxn ang="0">
                  <a:pos x="T0" y="T1"/>
                </a:cxn>
                <a:cxn ang="0">
                  <a:pos x="T2" y="T3"/>
                </a:cxn>
                <a:cxn ang="0">
                  <a:pos x="T4" y="T5"/>
                </a:cxn>
                <a:cxn ang="0">
                  <a:pos x="T6" y="T7"/>
                </a:cxn>
                <a:cxn ang="0">
                  <a:pos x="T8" y="T9"/>
                </a:cxn>
              </a:cxnLst>
              <a:rect l="0" t="0" r="r" b="b"/>
              <a:pathLst>
                <a:path w="14" h="60">
                  <a:moveTo>
                    <a:pt x="0" y="0"/>
                  </a:moveTo>
                  <a:cubicBezTo>
                    <a:pt x="0" y="60"/>
                    <a:pt x="0" y="60"/>
                    <a:pt x="0" y="60"/>
                  </a:cubicBezTo>
                  <a:cubicBezTo>
                    <a:pt x="14" y="60"/>
                    <a:pt x="14" y="60"/>
                    <a:pt x="14" y="60"/>
                  </a:cubicBezTo>
                  <a:cubicBezTo>
                    <a:pt x="12" y="40"/>
                    <a:pt x="8" y="4"/>
                    <a:pt x="8" y="4"/>
                  </a:cubicBezTo>
                  <a:lnTo>
                    <a:pt x="0" y="0"/>
                  </a:lnTo>
                  <a:close/>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2" name="Freeform 1349">
              <a:extLst>
                <a:ext uri="{FF2B5EF4-FFF2-40B4-BE49-F238E27FC236}">
                  <a16:creationId xmlns:a16="http://schemas.microsoft.com/office/drawing/2014/main" id="{3CBC2E61-02F0-4A43-9EB9-62408C0B4D89}"/>
                </a:ext>
              </a:extLst>
            </p:cNvPr>
            <p:cNvSpPr>
              <a:spLocks/>
            </p:cNvSpPr>
            <p:nvPr/>
          </p:nvSpPr>
          <p:spPr bwMode="auto">
            <a:xfrm>
              <a:off x="3351213" y="3956051"/>
              <a:ext cx="22225" cy="514350"/>
            </a:xfrm>
            <a:custGeom>
              <a:avLst/>
              <a:gdLst>
                <a:gd name="T0" fmla="*/ 1 w 16"/>
                <a:gd name="T1" fmla="*/ 0 h 353"/>
                <a:gd name="T2" fmla="*/ 0 w 16"/>
                <a:gd name="T3" fmla="*/ 353 h 353"/>
                <a:gd name="T4" fmla="*/ 9 w 16"/>
                <a:gd name="T5" fmla="*/ 321 h 353"/>
                <a:gd name="T6" fmla="*/ 16 w 16"/>
                <a:gd name="T7" fmla="*/ 0 h 353"/>
                <a:gd name="T8" fmla="*/ 1 w 16"/>
                <a:gd name="T9" fmla="*/ 0 h 353"/>
              </a:gdLst>
              <a:ahLst/>
              <a:cxnLst>
                <a:cxn ang="0">
                  <a:pos x="T0" y="T1"/>
                </a:cxn>
                <a:cxn ang="0">
                  <a:pos x="T2" y="T3"/>
                </a:cxn>
                <a:cxn ang="0">
                  <a:pos x="T4" y="T5"/>
                </a:cxn>
                <a:cxn ang="0">
                  <a:pos x="T6" y="T7"/>
                </a:cxn>
                <a:cxn ang="0">
                  <a:pos x="T8" y="T9"/>
                </a:cxn>
              </a:cxnLst>
              <a:rect l="0" t="0" r="r" b="b"/>
              <a:pathLst>
                <a:path w="16" h="353">
                  <a:moveTo>
                    <a:pt x="1" y="0"/>
                  </a:moveTo>
                  <a:cubicBezTo>
                    <a:pt x="0" y="353"/>
                    <a:pt x="0" y="353"/>
                    <a:pt x="0" y="353"/>
                  </a:cubicBezTo>
                  <a:cubicBezTo>
                    <a:pt x="5" y="352"/>
                    <a:pt x="9" y="341"/>
                    <a:pt x="9" y="321"/>
                  </a:cubicBezTo>
                  <a:cubicBezTo>
                    <a:pt x="12" y="250"/>
                    <a:pt x="13" y="72"/>
                    <a:pt x="16" y="0"/>
                  </a:cubicBezTo>
                  <a:lnTo>
                    <a:pt x="1" y="0"/>
                  </a:ln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3" name="Freeform 1350">
              <a:extLst>
                <a:ext uri="{FF2B5EF4-FFF2-40B4-BE49-F238E27FC236}">
                  <a16:creationId xmlns:a16="http://schemas.microsoft.com/office/drawing/2014/main" id="{59AED0F3-0767-4F1C-85AB-9CF70682A43A}"/>
                </a:ext>
              </a:extLst>
            </p:cNvPr>
            <p:cNvSpPr>
              <a:spLocks/>
            </p:cNvSpPr>
            <p:nvPr/>
          </p:nvSpPr>
          <p:spPr bwMode="auto">
            <a:xfrm>
              <a:off x="3352800" y="3941763"/>
              <a:ext cx="22225" cy="14288"/>
            </a:xfrm>
            <a:custGeom>
              <a:avLst/>
              <a:gdLst>
                <a:gd name="T0" fmla="*/ 0 w 14"/>
                <a:gd name="T1" fmla="*/ 9 h 9"/>
                <a:gd name="T2" fmla="*/ 13 w 14"/>
                <a:gd name="T3" fmla="*/ 9 h 9"/>
                <a:gd name="T4" fmla="*/ 14 w 14"/>
                <a:gd name="T5" fmla="*/ 9 h 9"/>
                <a:gd name="T6" fmla="*/ 14 w 14"/>
                <a:gd name="T7" fmla="*/ 0 h 9"/>
                <a:gd name="T8" fmla="*/ 12 w 14"/>
                <a:gd name="T9" fmla="*/ 0 h 9"/>
                <a:gd name="T10" fmla="*/ 0 w 14"/>
                <a:gd name="T11" fmla="*/ 0 h 9"/>
                <a:gd name="T12" fmla="*/ 0 w 14"/>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4" h="9">
                  <a:moveTo>
                    <a:pt x="0" y="9"/>
                  </a:moveTo>
                  <a:lnTo>
                    <a:pt x="13" y="9"/>
                  </a:lnTo>
                  <a:lnTo>
                    <a:pt x="14" y="9"/>
                  </a:lnTo>
                  <a:lnTo>
                    <a:pt x="14" y="0"/>
                  </a:lnTo>
                  <a:lnTo>
                    <a:pt x="12" y="0"/>
                  </a:lnTo>
                  <a:lnTo>
                    <a:pt x="0" y="0"/>
                  </a:lnTo>
                  <a:lnTo>
                    <a:pt x="0" y="9"/>
                  </a:ln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4" name="Freeform 1351">
              <a:extLst>
                <a:ext uri="{FF2B5EF4-FFF2-40B4-BE49-F238E27FC236}">
                  <a16:creationId xmlns:a16="http://schemas.microsoft.com/office/drawing/2014/main" id="{B5A7EE9A-0E88-4A06-8AFF-5BAE636D284B}"/>
                </a:ext>
              </a:extLst>
            </p:cNvPr>
            <p:cNvSpPr>
              <a:spLocks/>
            </p:cNvSpPr>
            <p:nvPr/>
          </p:nvSpPr>
          <p:spPr bwMode="auto">
            <a:xfrm>
              <a:off x="3325813" y="3738563"/>
              <a:ext cx="49213" cy="122238"/>
            </a:xfrm>
            <a:custGeom>
              <a:avLst/>
              <a:gdLst>
                <a:gd name="T0" fmla="*/ 8 w 34"/>
                <a:gd name="T1" fmla="*/ 84 h 84"/>
                <a:gd name="T2" fmla="*/ 26 w 34"/>
                <a:gd name="T3" fmla="*/ 84 h 84"/>
                <a:gd name="T4" fmla="*/ 33 w 34"/>
                <a:gd name="T5" fmla="*/ 52 h 84"/>
                <a:gd name="T6" fmla="*/ 31 w 34"/>
                <a:gd name="T7" fmla="*/ 36 h 84"/>
                <a:gd name="T8" fmla="*/ 23 w 34"/>
                <a:gd name="T9" fmla="*/ 0 h 84"/>
                <a:gd name="T10" fmla="*/ 1 w 34"/>
                <a:gd name="T11" fmla="*/ 39 h 84"/>
                <a:gd name="T12" fmla="*/ 0 w 34"/>
                <a:gd name="T13" fmla="*/ 57 h 84"/>
                <a:gd name="T14" fmla="*/ 8 w 3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84">
                  <a:moveTo>
                    <a:pt x="8" y="84"/>
                  </a:moveTo>
                  <a:cubicBezTo>
                    <a:pt x="26" y="84"/>
                    <a:pt x="26" y="84"/>
                    <a:pt x="26" y="84"/>
                  </a:cubicBezTo>
                  <a:cubicBezTo>
                    <a:pt x="31" y="77"/>
                    <a:pt x="34" y="65"/>
                    <a:pt x="33" y="52"/>
                  </a:cubicBezTo>
                  <a:cubicBezTo>
                    <a:pt x="33" y="46"/>
                    <a:pt x="32" y="41"/>
                    <a:pt x="31" y="36"/>
                  </a:cubicBezTo>
                  <a:cubicBezTo>
                    <a:pt x="27" y="26"/>
                    <a:pt x="17" y="16"/>
                    <a:pt x="23" y="0"/>
                  </a:cubicBezTo>
                  <a:cubicBezTo>
                    <a:pt x="23" y="0"/>
                    <a:pt x="5" y="12"/>
                    <a:pt x="1" y="39"/>
                  </a:cubicBezTo>
                  <a:cubicBezTo>
                    <a:pt x="0" y="45"/>
                    <a:pt x="0" y="50"/>
                    <a:pt x="0" y="57"/>
                  </a:cubicBezTo>
                  <a:cubicBezTo>
                    <a:pt x="0" y="69"/>
                    <a:pt x="3" y="78"/>
                    <a:pt x="8" y="84"/>
                  </a:cubicBez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5" name="Freeform 1352">
              <a:extLst>
                <a:ext uri="{FF2B5EF4-FFF2-40B4-BE49-F238E27FC236}">
                  <a16:creationId xmlns:a16="http://schemas.microsoft.com/office/drawing/2014/main" id="{A59F6CF6-9EBB-4073-9DC7-68E3A40154C8}"/>
                </a:ext>
              </a:extLst>
            </p:cNvPr>
            <p:cNvSpPr>
              <a:spLocks/>
            </p:cNvSpPr>
            <p:nvPr/>
          </p:nvSpPr>
          <p:spPr bwMode="auto">
            <a:xfrm>
              <a:off x="3343275" y="3738563"/>
              <a:ext cx="31750" cy="122238"/>
            </a:xfrm>
            <a:custGeom>
              <a:avLst/>
              <a:gdLst>
                <a:gd name="T0" fmla="*/ 8 w 22"/>
                <a:gd name="T1" fmla="*/ 84 h 84"/>
                <a:gd name="T2" fmla="*/ 14 w 22"/>
                <a:gd name="T3" fmla="*/ 84 h 84"/>
                <a:gd name="T4" fmla="*/ 14 w 22"/>
                <a:gd name="T5" fmla="*/ 83 h 84"/>
                <a:gd name="T6" fmla="*/ 21 w 22"/>
                <a:gd name="T7" fmla="*/ 52 h 84"/>
                <a:gd name="T8" fmla="*/ 19 w 22"/>
                <a:gd name="T9" fmla="*/ 36 h 84"/>
                <a:gd name="T10" fmla="*/ 11 w 22"/>
                <a:gd name="T11" fmla="*/ 0 h 84"/>
                <a:gd name="T12" fmla="*/ 8 w 22"/>
                <a:gd name="T13" fmla="*/ 39 h 84"/>
                <a:gd name="T14" fmla="*/ 8 w 22"/>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84">
                  <a:moveTo>
                    <a:pt x="8" y="84"/>
                  </a:moveTo>
                  <a:cubicBezTo>
                    <a:pt x="14" y="84"/>
                    <a:pt x="14" y="84"/>
                    <a:pt x="14" y="84"/>
                  </a:cubicBezTo>
                  <a:cubicBezTo>
                    <a:pt x="14" y="83"/>
                    <a:pt x="14" y="83"/>
                    <a:pt x="14" y="83"/>
                  </a:cubicBezTo>
                  <a:cubicBezTo>
                    <a:pt x="19" y="77"/>
                    <a:pt x="22" y="65"/>
                    <a:pt x="21" y="52"/>
                  </a:cubicBezTo>
                  <a:cubicBezTo>
                    <a:pt x="21" y="46"/>
                    <a:pt x="20" y="41"/>
                    <a:pt x="19" y="36"/>
                  </a:cubicBezTo>
                  <a:cubicBezTo>
                    <a:pt x="15" y="26"/>
                    <a:pt x="5" y="16"/>
                    <a:pt x="11" y="0"/>
                  </a:cubicBezTo>
                  <a:cubicBezTo>
                    <a:pt x="11" y="0"/>
                    <a:pt x="0" y="7"/>
                    <a:pt x="8" y="39"/>
                  </a:cubicBezTo>
                  <a:cubicBezTo>
                    <a:pt x="14" y="61"/>
                    <a:pt x="11" y="76"/>
                    <a:pt x="8" y="84"/>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6" name="Freeform 1353">
              <a:extLst>
                <a:ext uri="{FF2B5EF4-FFF2-40B4-BE49-F238E27FC236}">
                  <a16:creationId xmlns:a16="http://schemas.microsoft.com/office/drawing/2014/main" id="{D5E937F7-282D-42A6-8D2B-F13DDF3A86FC}"/>
                </a:ext>
              </a:extLst>
            </p:cNvPr>
            <p:cNvSpPr>
              <a:spLocks/>
            </p:cNvSpPr>
            <p:nvPr/>
          </p:nvSpPr>
          <p:spPr bwMode="auto">
            <a:xfrm>
              <a:off x="4111625" y="3756026"/>
              <a:ext cx="50800" cy="203200"/>
            </a:xfrm>
            <a:custGeom>
              <a:avLst/>
              <a:gdLst>
                <a:gd name="T0" fmla="*/ 17 w 34"/>
                <a:gd name="T1" fmla="*/ 140 h 140"/>
                <a:gd name="T2" fmla="*/ 0 w 34"/>
                <a:gd name="T3" fmla="*/ 123 h 140"/>
                <a:gd name="T4" fmla="*/ 0 w 34"/>
                <a:gd name="T5" fmla="*/ 17 h 140"/>
                <a:gd name="T6" fmla="*/ 17 w 34"/>
                <a:gd name="T7" fmla="*/ 0 h 140"/>
                <a:gd name="T8" fmla="*/ 34 w 34"/>
                <a:gd name="T9" fmla="*/ 17 h 140"/>
                <a:gd name="T10" fmla="*/ 34 w 34"/>
                <a:gd name="T11" fmla="*/ 123 h 140"/>
                <a:gd name="T12" fmla="*/ 17 w 34"/>
                <a:gd name="T13" fmla="*/ 140 h 140"/>
              </a:gdLst>
              <a:ahLst/>
              <a:cxnLst>
                <a:cxn ang="0">
                  <a:pos x="T0" y="T1"/>
                </a:cxn>
                <a:cxn ang="0">
                  <a:pos x="T2" y="T3"/>
                </a:cxn>
                <a:cxn ang="0">
                  <a:pos x="T4" y="T5"/>
                </a:cxn>
                <a:cxn ang="0">
                  <a:pos x="T6" y="T7"/>
                </a:cxn>
                <a:cxn ang="0">
                  <a:pos x="T8" y="T9"/>
                </a:cxn>
                <a:cxn ang="0">
                  <a:pos x="T10" y="T11"/>
                </a:cxn>
                <a:cxn ang="0">
                  <a:pos x="T12" y="T13"/>
                </a:cxn>
              </a:cxnLst>
              <a:rect l="0" t="0" r="r" b="b"/>
              <a:pathLst>
                <a:path w="34" h="140">
                  <a:moveTo>
                    <a:pt x="17" y="140"/>
                  </a:moveTo>
                  <a:cubicBezTo>
                    <a:pt x="8" y="140"/>
                    <a:pt x="0" y="132"/>
                    <a:pt x="0" y="123"/>
                  </a:cubicBezTo>
                  <a:cubicBezTo>
                    <a:pt x="0" y="17"/>
                    <a:pt x="0" y="17"/>
                    <a:pt x="0" y="17"/>
                  </a:cubicBezTo>
                  <a:cubicBezTo>
                    <a:pt x="0" y="7"/>
                    <a:pt x="8" y="0"/>
                    <a:pt x="17" y="0"/>
                  </a:cubicBezTo>
                  <a:cubicBezTo>
                    <a:pt x="26" y="0"/>
                    <a:pt x="34" y="7"/>
                    <a:pt x="34" y="17"/>
                  </a:cubicBezTo>
                  <a:cubicBezTo>
                    <a:pt x="34" y="123"/>
                    <a:pt x="34" y="123"/>
                    <a:pt x="34" y="123"/>
                  </a:cubicBezTo>
                  <a:cubicBezTo>
                    <a:pt x="34" y="132"/>
                    <a:pt x="26" y="140"/>
                    <a:pt x="17" y="140"/>
                  </a:cubicBezTo>
                  <a:close/>
                </a:path>
              </a:pathLst>
            </a:custGeom>
            <a:solidFill>
              <a:srgbClr val="303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7" name="Freeform 1354">
              <a:extLst>
                <a:ext uri="{FF2B5EF4-FFF2-40B4-BE49-F238E27FC236}">
                  <a16:creationId xmlns:a16="http://schemas.microsoft.com/office/drawing/2014/main" id="{8BDCD914-729B-4C4E-99D8-A8E5172BCF67}"/>
                </a:ext>
              </a:extLst>
            </p:cNvPr>
            <p:cNvSpPr>
              <a:spLocks/>
            </p:cNvSpPr>
            <p:nvPr/>
          </p:nvSpPr>
          <p:spPr bwMode="auto">
            <a:xfrm>
              <a:off x="4125913" y="4384676"/>
              <a:ext cx="22225" cy="92075"/>
            </a:xfrm>
            <a:custGeom>
              <a:avLst/>
              <a:gdLst>
                <a:gd name="T0" fmla="*/ 8 w 16"/>
                <a:gd name="T1" fmla="*/ 63 h 63"/>
                <a:gd name="T2" fmla="*/ 0 w 16"/>
                <a:gd name="T3" fmla="*/ 55 h 63"/>
                <a:gd name="T4" fmla="*/ 0 w 16"/>
                <a:gd name="T5" fmla="*/ 8 h 63"/>
                <a:gd name="T6" fmla="*/ 8 w 16"/>
                <a:gd name="T7" fmla="*/ 0 h 63"/>
                <a:gd name="T8" fmla="*/ 16 w 16"/>
                <a:gd name="T9" fmla="*/ 8 h 63"/>
                <a:gd name="T10" fmla="*/ 16 w 16"/>
                <a:gd name="T11" fmla="*/ 55 h 63"/>
                <a:gd name="T12" fmla="*/ 8 w 16"/>
                <a:gd name="T13" fmla="*/ 63 h 63"/>
              </a:gdLst>
              <a:ahLst/>
              <a:cxnLst>
                <a:cxn ang="0">
                  <a:pos x="T0" y="T1"/>
                </a:cxn>
                <a:cxn ang="0">
                  <a:pos x="T2" y="T3"/>
                </a:cxn>
                <a:cxn ang="0">
                  <a:pos x="T4" y="T5"/>
                </a:cxn>
                <a:cxn ang="0">
                  <a:pos x="T6" y="T7"/>
                </a:cxn>
                <a:cxn ang="0">
                  <a:pos x="T8" y="T9"/>
                </a:cxn>
                <a:cxn ang="0">
                  <a:pos x="T10" y="T11"/>
                </a:cxn>
                <a:cxn ang="0">
                  <a:pos x="T12" y="T13"/>
                </a:cxn>
              </a:cxnLst>
              <a:rect l="0" t="0" r="r" b="b"/>
              <a:pathLst>
                <a:path w="16" h="63">
                  <a:moveTo>
                    <a:pt x="8" y="63"/>
                  </a:moveTo>
                  <a:cubicBezTo>
                    <a:pt x="4" y="63"/>
                    <a:pt x="0" y="60"/>
                    <a:pt x="0" y="55"/>
                  </a:cubicBezTo>
                  <a:cubicBezTo>
                    <a:pt x="0" y="8"/>
                    <a:pt x="0" y="8"/>
                    <a:pt x="0" y="8"/>
                  </a:cubicBezTo>
                  <a:cubicBezTo>
                    <a:pt x="0" y="3"/>
                    <a:pt x="4" y="0"/>
                    <a:pt x="8" y="0"/>
                  </a:cubicBezTo>
                  <a:cubicBezTo>
                    <a:pt x="12" y="0"/>
                    <a:pt x="16" y="3"/>
                    <a:pt x="16" y="8"/>
                  </a:cubicBezTo>
                  <a:cubicBezTo>
                    <a:pt x="16" y="55"/>
                    <a:pt x="16" y="55"/>
                    <a:pt x="16" y="55"/>
                  </a:cubicBezTo>
                  <a:cubicBezTo>
                    <a:pt x="16" y="60"/>
                    <a:pt x="12" y="63"/>
                    <a:pt x="8" y="63"/>
                  </a:cubicBezTo>
                  <a:close/>
                </a:path>
              </a:pathLst>
            </a:custGeom>
            <a:solidFill>
              <a:srgbClr val="303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8" name="Freeform 1355">
              <a:extLst>
                <a:ext uri="{FF2B5EF4-FFF2-40B4-BE49-F238E27FC236}">
                  <a16:creationId xmlns:a16="http://schemas.microsoft.com/office/drawing/2014/main" id="{B89F36CE-B806-4B2D-8CB9-2159D25BC716}"/>
                </a:ext>
              </a:extLst>
            </p:cNvPr>
            <p:cNvSpPr>
              <a:spLocks/>
            </p:cNvSpPr>
            <p:nvPr/>
          </p:nvSpPr>
          <p:spPr bwMode="auto">
            <a:xfrm>
              <a:off x="4105275" y="3786188"/>
              <a:ext cx="63500" cy="631825"/>
            </a:xfrm>
            <a:custGeom>
              <a:avLst/>
              <a:gdLst>
                <a:gd name="T0" fmla="*/ 4 w 44"/>
                <a:gd name="T1" fmla="*/ 433 h 433"/>
                <a:gd name="T2" fmla="*/ 0 w 44"/>
                <a:gd name="T3" fmla="*/ 429 h 433"/>
                <a:gd name="T4" fmla="*/ 0 w 44"/>
                <a:gd name="T5" fmla="*/ 4 h 433"/>
                <a:gd name="T6" fmla="*/ 4 w 44"/>
                <a:gd name="T7" fmla="*/ 0 h 433"/>
                <a:gd name="T8" fmla="*/ 40 w 44"/>
                <a:gd name="T9" fmla="*/ 0 h 433"/>
                <a:gd name="T10" fmla="*/ 44 w 44"/>
                <a:gd name="T11" fmla="*/ 4 h 433"/>
                <a:gd name="T12" fmla="*/ 44 w 44"/>
                <a:gd name="T13" fmla="*/ 429 h 433"/>
                <a:gd name="T14" fmla="*/ 40 w 44"/>
                <a:gd name="T15" fmla="*/ 433 h 433"/>
                <a:gd name="T16" fmla="*/ 4 w 44"/>
                <a:gd name="T17"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33">
                  <a:moveTo>
                    <a:pt x="4" y="433"/>
                  </a:moveTo>
                  <a:cubicBezTo>
                    <a:pt x="2" y="433"/>
                    <a:pt x="0" y="431"/>
                    <a:pt x="0" y="429"/>
                  </a:cubicBezTo>
                  <a:cubicBezTo>
                    <a:pt x="0" y="4"/>
                    <a:pt x="0" y="4"/>
                    <a:pt x="0" y="4"/>
                  </a:cubicBezTo>
                  <a:cubicBezTo>
                    <a:pt x="0" y="2"/>
                    <a:pt x="2" y="0"/>
                    <a:pt x="4" y="0"/>
                  </a:cubicBezTo>
                  <a:cubicBezTo>
                    <a:pt x="40" y="0"/>
                    <a:pt x="40" y="0"/>
                    <a:pt x="40" y="0"/>
                  </a:cubicBezTo>
                  <a:cubicBezTo>
                    <a:pt x="42" y="0"/>
                    <a:pt x="44" y="2"/>
                    <a:pt x="44" y="4"/>
                  </a:cubicBezTo>
                  <a:cubicBezTo>
                    <a:pt x="44" y="429"/>
                    <a:pt x="44" y="429"/>
                    <a:pt x="44" y="429"/>
                  </a:cubicBezTo>
                  <a:cubicBezTo>
                    <a:pt x="44" y="431"/>
                    <a:pt x="42" y="433"/>
                    <a:pt x="40" y="433"/>
                  </a:cubicBezTo>
                  <a:lnTo>
                    <a:pt x="4" y="433"/>
                  </a:ln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9" name="Freeform 1356">
              <a:extLst>
                <a:ext uri="{FF2B5EF4-FFF2-40B4-BE49-F238E27FC236}">
                  <a16:creationId xmlns:a16="http://schemas.microsoft.com/office/drawing/2014/main" id="{2293E6E2-681A-4A5D-A97C-71BFA0EBF2D9}"/>
                </a:ext>
              </a:extLst>
            </p:cNvPr>
            <p:cNvSpPr>
              <a:spLocks/>
            </p:cNvSpPr>
            <p:nvPr/>
          </p:nvSpPr>
          <p:spPr bwMode="auto">
            <a:xfrm>
              <a:off x="4105275" y="3786188"/>
              <a:ext cx="63500" cy="55563"/>
            </a:xfrm>
            <a:custGeom>
              <a:avLst/>
              <a:gdLst>
                <a:gd name="T0" fmla="*/ 44 w 44"/>
                <a:gd name="T1" fmla="*/ 38 h 38"/>
                <a:gd name="T2" fmla="*/ 44 w 44"/>
                <a:gd name="T3" fmla="*/ 4 h 38"/>
                <a:gd name="T4" fmla="*/ 40 w 44"/>
                <a:gd name="T5" fmla="*/ 0 h 38"/>
                <a:gd name="T6" fmla="*/ 4 w 44"/>
                <a:gd name="T7" fmla="*/ 0 h 38"/>
                <a:gd name="T8" fmla="*/ 0 w 44"/>
                <a:gd name="T9" fmla="*/ 4 h 38"/>
                <a:gd name="T10" fmla="*/ 0 w 44"/>
                <a:gd name="T11" fmla="*/ 38 h 38"/>
                <a:gd name="T12" fmla="*/ 44 w 44"/>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44" h="38">
                  <a:moveTo>
                    <a:pt x="44" y="38"/>
                  </a:moveTo>
                  <a:cubicBezTo>
                    <a:pt x="44" y="4"/>
                    <a:pt x="44" y="4"/>
                    <a:pt x="44" y="4"/>
                  </a:cubicBezTo>
                  <a:cubicBezTo>
                    <a:pt x="44" y="2"/>
                    <a:pt x="42" y="0"/>
                    <a:pt x="40" y="0"/>
                  </a:cubicBezTo>
                  <a:cubicBezTo>
                    <a:pt x="4" y="0"/>
                    <a:pt x="4" y="0"/>
                    <a:pt x="4" y="0"/>
                  </a:cubicBezTo>
                  <a:cubicBezTo>
                    <a:pt x="2" y="0"/>
                    <a:pt x="0" y="2"/>
                    <a:pt x="0" y="4"/>
                  </a:cubicBezTo>
                  <a:cubicBezTo>
                    <a:pt x="0" y="38"/>
                    <a:pt x="0" y="38"/>
                    <a:pt x="0" y="38"/>
                  </a:cubicBezTo>
                  <a:lnTo>
                    <a:pt x="44" y="38"/>
                  </a:ln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0" name="Freeform 1357">
              <a:extLst>
                <a:ext uri="{FF2B5EF4-FFF2-40B4-BE49-F238E27FC236}">
                  <a16:creationId xmlns:a16="http://schemas.microsoft.com/office/drawing/2014/main" id="{9A5729C6-B9CB-43A9-AF39-195B16901893}"/>
                </a:ext>
              </a:extLst>
            </p:cNvPr>
            <p:cNvSpPr>
              <a:spLocks/>
            </p:cNvSpPr>
            <p:nvPr/>
          </p:nvSpPr>
          <p:spPr bwMode="auto">
            <a:xfrm>
              <a:off x="4105275" y="4413251"/>
              <a:ext cx="63500" cy="46038"/>
            </a:xfrm>
            <a:custGeom>
              <a:avLst/>
              <a:gdLst>
                <a:gd name="T0" fmla="*/ 10 w 40"/>
                <a:gd name="T1" fmla="*/ 29 h 29"/>
                <a:gd name="T2" fmla="*/ 0 w 40"/>
                <a:gd name="T3" fmla="*/ 0 h 29"/>
                <a:gd name="T4" fmla="*/ 20 w 40"/>
                <a:gd name="T5" fmla="*/ 0 h 29"/>
                <a:gd name="T6" fmla="*/ 40 w 40"/>
                <a:gd name="T7" fmla="*/ 0 h 29"/>
                <a:gd name="T8" fmla="*/ 30 w 40"/>
                <a:gd name="T9" fmla="*/ 29 h 29"/>
                <a:gd name="T10" fmla="*/ 10 w 40"/>
                <a:gd name="T11" fmla="*/ 29 h 29"/>
              </a:gdLst>
              <a:ahLst/>
              <a:cxnLst>
                <a:cxn ang="0">
                  <a:pos x="T0" y="T1"/>
                </a:cxn>
                <a:cxn ang="0">
                  <a:pos x="T2" y="T3"/>
                </a:cxn>
                <a:cxn ang="0">
                  <a:pos x="T4" y="T5"/>
                </a:cxn>
                <a:cxn ang="0">
                  <a:pos x="T6" y="T7"/>
                </a:cxn>
                <a:cxn ang="0">
                  <a:pos x="T8" y="T9"/>
                </a:cxn>
                <a:cxn ang="0">
                  <a:pos x="T10" y="T11"/>
                </a:cxn>
              </a:cxnLst>
              <a:rect l="0" t="0" r="r" b="b"/>
              <a:pathLst>
                <a:path w="40" h="29">
                  <a:moveTo>
                    <a:pt x="10" y="29"/>
                  </a:moveTo>
                  <a:lnTo>
                    <a:pt x="0" y="0"/>
                  </a:lnTo>
                  <a:lnTo>
                    <a:pt x="20" y="0"/>
                  </a:lnTo>
                  <a:lnTo>
                    <a:pt x="40" y="0"/>
                  </a:lnTo>
                  <a:lnTo>
                    <a:pt x="30" y="29"/>
                  </a:lnTo>
                  <a:lnTo>
                    <a:pt x="10" y="29"/>
                  </a:ln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1" name="Freeform 1358">
              <a:extLst>
                <a:ext uri="{FF2B5EF4-FFF2-40B4-BE49-F238E27FC236}">
                  <a16:creationId xmlns:a16="http://schemas.microsoft.com/office/drawing/2014/main" id="{514755DD-461F-4050-A920-77B44BB1090B}"/>
                </a:ext>
              </a:extLst>
            </p:cNvPr>
            <p:cNvSpPr>
              <a:spLocks/>
            </p:cNvSpPr>
            <p:nvPr/>
          </p:nvSpPr>
          <p:spPr bwMode="auto">
            <a:xfrm>
              <a:off x="4125913" y="4248151"/>
              <a:ext cx="22225" cy="92075"/>
            </a:xfrm>
            <a:custGeom>
              <a:avLst/>
              <a:gdLst>
                <a:gd name="T0" fmla="*/ 8 w 16"/>
                <a:gd name="T1" fmla="*/ 63 h 63"/>
                <a:gd name="T2" fmla="*/ 0 w 16"/>
                <a:gd name="T3" fmla="*/ 55 h 63"/>
                <a:gd name="T4" fmla="*/ 0 w 16"/>
                <a:gd name="T5" fmla="*/ 7 h 63"/>
                <a:gd name="T6" fmla="*/ 8 w 16"/>
                <a:gd name="T7" fmla="*/ 0 h 63"/>
                <a:gd name="T8" fmla="*/ 16 w 16"/>
                <a:gd name="T9" fmla="*/ 7 h 63"/>
                <a:gd name="T10" fmla="*/ 16 w 16"/>
                <a:gd name="T11" fmla="*/ 55 h 63"/>
                <a:gd name="T12" fmla="*/ 8 w 16"/>
                <a:gd name="T13" fmla="*/ 63 h 63"/>
              </a:gdLst>
              <a:ahLst/>
              <a:cxnLst>
                <a:cxn ang="0">
                  <a:pos x="T0" y="T1"/>
                </a:cxn>
                <a:cxn ang="0">
                  <a:pos x="T2" y="T3"/>
                </a:cxn>
                <a:cxn ang="0">
                  <a:pos x="T4" y="T5"/>
                </a:cxn>
                <a:cxn ang="0">
                  <a:pos x="T6" y="T7"/>
                </a:cxn>
                <a:cxn ang="0">
                  <a:pos x="T8" y="T9"/>
                </a:cxn>
                <a:cxn ang="0">
                  <a:pos x="T10" y="T11"/>
                </a:cxn>
                <a:cxn ang="0">
                  <a:pos x="T12" y="T13"/>
                </a:cxn>
              </a:cxnLst>
              <a:rect l="0" t="0" r="r" b="b"/>
              <a:pathLst>
                <a:path w="16" h="63">
                  <a:moveTo>
                    <a:pt x="8" y="63"/>
                  </a:moveTo>
                  <a:cubicBezTo>
                    <a:pt x="4" y="63"/>
                    <a:pt x="0" y="59"/>
                    <a:pt x="0" y="55"/>
                  </a:cubicBezTo>
                  <a:cubicBezTo>
                    <a:pt x="0" y="7"/>
                    <a:pt x="0" y="7"/>
                    <a:pt x="0" y="7"/>
                  </a:cubicBezTo>
                  <a:cubicBezTo>
                    <a:pt x="0" y="3"/>
                    <a:pt x="4" y="0"/>
                    <a:pt x="8" y="0"/>
                  </a:cubicBezTo>
                  <a:cubicBezTo>
                    <a:pt x="12" y="0"/>
                    <a:pt x="16" y="3"/>
                    <a:pt x="16" y="7"/>
                  </a:cubicBezTo>
                  <a:cubicBezTo>
                    <a:pt x="16" y="55"/>
                    <a:pt x="16" y="55"/>
                    <a:pt x="16" y="55"/>
                  </a:cubicBezTo>
                  <a:cubicBezTo>
                    <a:pt x="16" y="59"/>
                    <a:pt x="12" y="63"/>
                    <a:pt x="8" y="63"/>
                  </a:cubicBezTo>
                  <a:close/>
                </a:path>
              </a:pathLst>
            </a:custGeom>
            <a:solidFill>
              <a:srgbClr val="303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2" name="Freeform 1359">
              <a:extLst>
                <a:ext uri="{FF2B5EF4-FFF2-40B4-BE49-F238E27FC236}">
                  <a16:creationId xmlns:a16="http://schemas.microsoft.com/office/drawing/2014/main" id="{F45F5C2A-D883-4A26-B8DC-B5ABAAA10913}"/>
                </a:ext>
              </a:extLst>
            </p:cNvPr>
            <p:cNvSpPr>
              <a:spLocks/>
            </p:cNvSpPr>
            <p:nvPr/>
          </p:nvSpPr>
          <p:spPr bwMode="auto">
            <a:xfrm>
              <a:off x="4125913" y="4256088"/>
              <a:ext cx="22225" cy="57150"/>
            </a:xfrm>
            <a:custGeom>
              <a:avLst/>
              <a:gdLst>
                <a:gd name="T0" fmla="*/ 8 w 16"/>
                <a:gd name="T1" fmla="*/ 39 h 39"/>
                <a:gd name="T2" fmla="*/ 0 w 16"/>
                <a:gd name="T3" fmla="*/ 31 h 39"/>
                <a:gd name="T4" fmla="*/ 0 w 16"/>
                <a:gd name="T5" fmla="*/ 7 h 39"/>
                <a:gd name="T6" fmla="*/ 8 w 16"/>
                <a:gd name="T7" fmla="*/ 0 h 39"/>
                <a:gd name="T8" fmla="*/ 16 w 16"/>
                <a:gd name="T9" fmla="*/ 7 h 39"/>
                <a:gd name="T10" fmla="*/ 16 w 16"/>
                <a:gd name="T11" fmla="*/ 31 h 39"/>
                <a:gd name="T12" fmla="*/ 8 w 16"/>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16" h="39">
                  <a:moveTo>
                    <a:pt x="8" y="39"/>
                  </a:moveTo>
                  <a:cubicBezTo>
                    <a:pt x="4" y="39"/>
                    <a:pt x="0" y="35"/>
                    <a:pt x="0" y="31"/>
                  </a:cubicBezTo>
                  <a:cubicBezTo>
                    <a:pt x="0" y="7"/>
                    <a:pt x="0" y="7"/>
                    <a:pt x="0" y="7"/>
                  </a:cubicBezTo>
                  <a:cubicBezTo>
                    <a:pt x="0" y="3"/>
                    <a:pt x="4" y="0"/>
                    <a:pt x="8" y="0"/>
                  </a:cubicBezTo>
                  <a:cubicBezTo>
                    <a:pt x="12" y="0"/>
                    <a:pt x="16" y="3"/>
                    <a:pt x="16" y="7"/>
                  </a:cubicBezTo>
                  <a:cubicBezTo>
                    <a:pt x="16" y="31"/>
                    <a:pt x="16" y="31"/>
                    <a:pt x="16" y="31"/>
                  </a:cubicBezTo>
                  <a:cubicBezTo>
                    <a:pt x="16" y="35"/>
                    <a:pt x="12" y="39"/>
                    <a:pt x="8" y="39"/>
                  </a:cubicBez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3" name="Freeform 1360">
              <a:extLst>
                <a:ext uri="{FF2B5EF4-FFF2-40B4-BE49-F238E27FC236}">
                  <a16:creationId xmlns:a16="http://schemas.microsoft.com/office/drawing/2014/main" id="{DDD91BAC-FDF6-4985-AEDD-ABF847832560}"/>
                </a:ext>
              </a:extLst>
            </p:cNvPr>
            <p:cNvSpPr>
              <a:spLocks/>
            </p:cNvSpPr>
            <p:nvPr/>
          </p:nvSpPr>
          <p:spPr bwMode="auto">
            <a:xfrm>
              <a:off x="3930650" y="3754438"/>
              <a:ext cx="125413" cy="198438"/>
            </a:xfrm>
            <a:custGeom>
              <a:avLst/>
              <a:gdLst>
                <a:gd name="T0" fmla="*/ 86 w 86"/>
                <a:gd name="T1" fmla="*/ 7 h 136"/>
                <a:gd name="T2" fmla="*/ 79 w 86"/>
                <a:gd name="T3" fmla="*/ 0 h 136"/>
                <a:gd name="T4" fmla="*/ 7 w 86"/>
                <a:gd name="T5" fmla="*/ 0 h 136"/>
                <a:gd name="T6" fmla="*/ 0 w 86"/>
                <a:gd name="T7" fmla="*/ 7 h 136"/>
                <a:gd name="T8" fmla="*/ 0 w 86"/>
                <a:gd name="T9" fmla="*/ 129 h 136"/>
                <a:gd name="T10" fmla="*/ 7 w 86"/>
                <a:gd name="T11" fmla="*/ 136 h 136"/>
                <a:gd name="T12" fmla="*/ 79 w 86"/>
                <a:gd name="T13" fmla="*/ 136 h 136"/>
                <a:gd name="T14" fmla="*/ 86 w 86"/>
                <a:gd name="T15" fmla="*/ 129 h 136"/>
                <a:gd name="T16" fmla="*/ 86 w 86"/>
                <a:gd name="T17" fmla="*/ 7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136">
                  <a:moveTo>
                    <a:pt x="86" y="7"/>
                  </a:moveTo>
                  <a:cubicBezTo>
                    <a:pt x="86" y="3"/>
                    <a:pt x="83" y="0"/>
                    <a:pt x="79" y="0"/>
                  </a:cubicBezTo>
                  <a:cubicBezTo>
                    <a:pt x="7" y="0"/>
                    <a:pt x="7" y="0"/>
                    <a:pt x="7" y="0"/>
                  </a:cubicBezTo>
                  <a:cubicBezTo>
                    <a:pt x="3" y="0"/>
                    <a:pt x="0" y="3"/>
                    <a:pt x="0" y="7"/>
                  </a:cubicBezTo>
                  <a:cubicBezTo>
                    <a:pt x="0" y="129"/>
                    <a:pt x="0" y="129"/>
                    <a:pt x="0" y="129"/>
                  </a:cubicBezTo>
                  <a:cubicBezTo>
                    <a:pt x="0" y="133"/>
                    <a:pt x="3" y="136"/>
                    <a:pt x="7" y="136"/>
                  </a:cubicBezTo>
                  <a:cubicBezTo>
                    <a:pt x="79" y="136"/>
                    <a:pt x="79" y="136"/>
                    <a:pt x="79" y="136"/>
                  </a:cubicBezTo>
                  <a:cubicBezTo>
                    <a:pt x="83" y="136"/>
                    <a:pt x="86" y="133"/>
                    <a:pt x="86" y="129"/>
                  </a:cubicBezTo>
                  <a:lnTo>
                    <a:pt x="86" y="7"/>
                  </a:lnTo>
                  <a:close/>
                </a:path>
              </a:pathLst>
            </a:custGeom>
            <a:solidFill>
              <a:srgbClr val="72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4" name="Freeform 1361">
              <a:extLst>
                <a:ext uri="{FF2B5EF4-FFF2-40B4-BE49-F238E27FC236}">
                  <a16:creationId xmlns:a16="http://schemas.microsoft.com/office/drawing/2014/main" id="{3F23556F-4DEA-4AAC-A59F-E322ACAF4718}"/>
                </a:ext>
              </a:extLst>
            </p:cNvPr>
            <p:cNvSpPr>
              <a:spLocks/>
            </p:cNvSpPr>
            <p:nvPr/>
          </p:nvSpPr>
          <p:spPr bwMode="auto">
            <a:xfrm>
              <a:off x="3930650" y="3914776"/>
              <a:ext cx="125413" cy="38100"/>
            </a:xfrm>
            <a:custGeom>
              <a:avLst/>
              <a:gdLst>
                <a:gd name="T0" fmla="*/ 79 w 86"/>
                <a:gd name="T1" fmla="*/ 7 h 26"/>
                <a:gd name="T2" fmla="*/ 7 w 86"/>
                <a:gd name="T3" fmla="*/ 7 h 26"/>
                <a:gd name="T4" fmla="*/ 0 w 86"/>
                <a:gd name="T5" fmla="*/ 0 h 26"/>
                <a:gd name="T6" fmla="*/ 0 w 86"/>
                <a:gd name="T7" fmla="*/ 19 h 26"/>
                <a:gd name="T8" fmla="*/ 7 w 86"/>
                <a:gd name="T9" fmla="*/ 26 h 26"/>
                <a:gd name="T10" fmla="*/ 79 w 86"/>
                <a:gd name="T11" fmla="*/ 26 h 26"/>
                <a:gd name="T12" fmla="*/ 86 w 86"/>
                <a:gd name="T13" fmla="*/ 19 h 26"/>
                <a:gd name="T14" fmla="*/ 86 w 86"/>
                <a:gd name="T15" fmla="*/ 0 h 26"/>
                <a:gd name="T16" fmla="*/ 79 w 86"/>
                <a:gd name="T17"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26">
                  <a:moveTo>
                    <a:pt x="79" y="7"/>
                  </a:moveTo>
                  <a:cubicBezTo>
                    <a:pt x="7" y="7"/>
                    <a:pt x="7" y="7"/>
                    <a:pt x="7" y="7"/>
                  </a:cubicBezTo>
                  <a:cubicBezTo>
                    <a:pt x="3" y="7"/>
                    <a:pt x="0" y="4"/>
                    <a:pt x="0" y="0"/>
                  </a:cubicBezTo>
                  <a:cubicBezTo>
                    <a:pt x="0" y="19"/>
                    <a:pt x="0" y="19"/>
                    <a:pt x="0" y="19"/>
                  </a:cubicBezTo>
                  <a:cubicBezTo>
                    <a:pt x="0" y="23"/>
                    <a:pt x="3" y="26"/>
                    <a:pt x="7" y="26"/>
                  </a:cubicBezTo>
                  <a:cubicBezTo>
                    <a:pt x="79" y="26"/>
                    <a:pt x="79" y="26"/>
                    <a:pt x="79" y="26"/>
                  </a:cubicBezTo>
                  <a:cubicBezTo>
                    <a:pt x="83" y="26"/>
                    <a:pt x="86" y="23"/>
                    <a:pt x="86" y="19"/>
                  </a:cubicBezTo>
                  <a:cubicBezTo>
                    <a:pt x="86" y="0"/>
                    <a:pt x="86" y="0"/>
                    <a:pt x="86" y="0"/>
                  </a:cubicBezTo>
                  <a:cubicBezTo>
                    <a:pt x="86" y="4"/>
                    <a:pt x="83" y="7"/>
                    <a:pt x="79" y="7"/>
                  </a:cubicBezTo>
                  <a:close/>
                </a:path>
              </a:pathLst>
            </a:custGeom>
            <a:solidFill>
              <a:srgbClr val="5F9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5" name="Freeform 1362">
              <a:extLst>
                <a:ext uri="{FF2B5EF4-FFF2-40B4-BE49-F238E27FC236}">
                  <a16:creationId xmlns:a16="http://schemas.microsoft.com/office/drawing/2014/main" id="{2FDBE0F4-59D6-4C9E-8257-11B829D606DB}"/>
                </a:ext>
              </a:extLst>
            </p:cNvPr>
            <p:cNvSpPr>
              <a:spLocks/>
            </p:cNvSpPr>
            <p:nvPr/>
          </p:nvSpPr>
          <p:spPr bwMode="auto">
            <a:xfrm>
              <a:off x="3930650" y="3754438"/>
              <a:ext cx="125413" cy="98425"/>
            </a:xfrm>
            <a:custGeom>
              <a:avLst/>
              <a:gdLst>
                <a:gd name="T0" fmla="*/ 79 w 86"/>
                <a:gd name="T1" fmla="*/ 0 h 67"/>
                <a:gd name="T2" fmla="*/ 7 w 86"/>
                <a:gd name="T3" fmla="*/ 0 h 67"/>
                <a:gd name="T4" fmla="*/ 0 w 86"/>
                <a:gd name="T5" fmla="*/ 7 h 67"/>
                <a:gd name="T6" fmla="*/ 0 w 86"/>
                <a:gd name="T7" fmla="*/ 67 h 67"/>
                <a:gd name="T8" fmla="*/ 86 w 86"/>
                <a:gd name="T9" fmla="*/ 67 h 67"/>
                <a:gd name="T10" fmla="*/ 86 w 86"/>
                <a:gd name="T11" fmla="*/ 7 h 67"/>
                <a:gd name="T12" fmla="*/ 79 w 86"/>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86" h="67">
                  <a:moveTo>
                    <a:pt x="79" y="0"/>
                  </a:moveTo>
                  <a:cubicBezTo>
                    <a:pt x="7" y="0"/>
                    <a:pt x="7" y="0"/>
                    <a:pt x="7" y="0"/>
                  </a:cubicBezTo>
                  <a:cubicBezTo>
                    <a:pt x="3" y="0"/>
                    <a:pt x="0" y="3"/>
                    <a:pt x="0" y="7"/>
                  </a:cubicBezTo>
                  <a:cubicBezTo>
                    <a:pt x="0" y="67"/>
                    <a:pt x="0" y="67"/>
                    <a:pt x="0" y="67"/>
                  </a:cubicBezTo>
                  <a:cubicBezTo>
                    <a:pt x="86" y="67"/>
                    <a:pt x="86" y="67"/>
                    <a:pt x="86" y="67"/>
                  </a:cubicBezTo>
                  <a:cubicBezTo>
                    <a:pt x="86" y="7"/>
                    <a:pt x="86" y="7"/>
                    <a:pt x="86" y="7"/>
                  </a:cubicBezTo>
                  <a:cubicBezTo>
                    <a:pt x="86" y="3"/>
                    <a:pt x="83" y="0"/>
                    <a:pt x="79" y="0"/>
                  </a:cubicBez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94411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childTnLst>
                          </p:cTn>
                        </p:par>
                        <p:par>
                          <p:cTn id="16" fill="hold">
                            <p:stCondLst>
                              <p:cond delay="3000"/>
                            </p:stCondLst>
                            <p:childTnLst>
                              <p:par>
                                <p:cTn id="17" presetID="2" presetClass="entr" presetSubtype="9" fill="hold" nodeType="afterEffect">
                                  <p:stCondLst>
                                    <p:cond delay="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3500"/>
                            </p:stCondLst>
                            <p:childTnLst>
                              <p:par>
                                <p:cTn id="22" presetID="31" presetClass="entr" presetSubtype="0" fill="hold" nodeType="afterEffect">
                                  <p:stCondLst>
                                    <p:cond delay="0"/>
                                  </p:stCondLst>
                                  <p:childTnLst>
                                    <p:set>
                                      <p:cBhvr>
                                        <p:cTn id="23" dur="1" fill="hold">
                                          <p:stCondLst>
                                            <p:cond delay="0"/>
                                          </p:stCondLst>
                                        </p:cTn>
                                        <p:tgtEl>
                                          <p:spTgt spid="27">
                                            <p:txEl>
                                              <p:pRg st="1" end="1"/>
                                            </p:txEl>
                                          </p:spTgt>
                                        </p:tgtEl>
                                        <p:attrNameLst>
                                          <p:attrName>style.visibility</p:attrName>
                                        </p:attrNameLst>
                                      </p:cBhvr>
                                      <p:to>
                                        <p:strVal val="visible"/>
                                      </p:to>
                                    </p:set>
                                    <p:anim calcmode="lin" valueType="num">
                                      <p:cBhvr>
                                        <p:cTn id="24" dur="1000" fill="hold"/>
                                        <p:tgtEl>
                                          <p:spTgt spid="27">
                                            <p:txEl>
                                              <p:pRg st="1" end="1"/>
                                            </p:txEl>
                                          </p:spTgt>
                                        </p:tgtEl>
                                        <p:attrNameLst>
                                          <p:attrName>ppt_w</p:attrName>
                                        </p:attrNameLst>
                                      </p:cBhvr>
                                      <p:tavLst>
                                        <p:tav tm="0">
                                          <p:val>
                                            <p:fltVal val="0"/>
                                          </p:val>
                                        </p:tav>
                                        <p:tav tm="100000">
                                          <p:val>
                                            <p:strVal val="#ppt_w"/>
                                          </p:val>
                                        </p:tav>
                                      </p:tavLst>
                                    </p:anim>
                                    <p:anim calcmode="lin" valueType="num">
                                      <p:cBhvr>
                                        <p:cTn id="25" dur="1000" fill="hold"/>
                                        <p:tgtEl>
                                          <p:spTgt spid="27">
                                            <p:txEl>
                                              <p:pRg st="1" end="1"/>
                                            </p:txEl>
                                          </p:spTgt>
                                        </p:tgtEl>
                                        <p:attrNameLst>
                                          <p:attrName>ppt_h</p:attrName>
                                        </p:attrNameLst>
                                      </p:cBhvr>
                                      <p:tavLst>
                                        <p:tav tm="0">
                                          <p:val>
                                            <p:fltVal val="0"/>
                                          </p:val>
                                        </p:tav>
                                        <p:tav tm="100000">
                                          <p:val>
                                            <p:strVal val="#ppt_h"/>
                                          </p:val>
                                        </p:tav>
                                      </p:tavLst>
                                    </p:anim>
                                    <p:anim calcmode="lin" valueType="num">
                                      <p:cBhvr>
                                        <p:cTn id="26" dur="1000" fill="hold"/>
                                        <p:tgtEl>
                                          <p:spTgt spid="27">
                                            <p:txEl>
                                              <p:pRg st="1" end="1"/>
                                            </p:txEl>
                                          </p:spTgt>
                                        </p:tgtEl>
                                        <p:attrNameLst>
                                          <p:attrName>style.rotation</p:attrName>
                                        </p:attrNameLst>
                                      </p:cBhvr>
                                      <p:tavLst>
                                        <p:tav tm="0">
                                          <p:val>
                                            <p:fltVal val="90"/>
                                          </p:val>
                                        </p:tav>
                                        <p:tav tm="100000">
                                          <p:val>
                                            <p:fltVal val="0"/>
                                          </p:val>
                                        </p:tav>
                                      </p:tavLst>
                                    </p:anim>
                                    <p:animEffect transition="in" filter="fade">
                                      <p:cBhvr>
                                        <p:cTn id="27" dur="1000"/>
                                        <p:tgtEl>
                                          <p:spTgt spid="27">
                                            <p:txEl>
                                              <p:pRg st="1" end="1"/>
                                            </p:txEl>
                                          </p:spTgt>
                                        </p:tgtEl>
                                      </p:cBhvr>
                                    </p:animEffect>
                                  </p:childTnLst>
                                </p:cTn>
                              </p:par>
                              <p:par>
                                <p:cTn id="28" presetID="31" presetClass="entr" presetSubtype="0" fill="hold" nodeType="withEffect">
                                  <p:stCondLst>
                                    <p:cond delay="0"/>
                                  </p:stCondLst>
                                  <p:childTnLst>
                                    <p:set>
                                      <p:cBhvr>
                                        <p:cTn id="29" dur="1" fill="hold">
                                          <p:stCondLst>
                                            <p:cond delay="0"/>
                                          </p:stCondLst>
                                        </p:cTn>
                                        <p:tgtEl>
                                          <p:spTgt spid="27">
                                            <p:txEl>
                                              <p:pRg st="2" end="2"/>
                                            </p:txEl>
                                          </p:spTgt>
                                        </p:tgtEl>
                                        <p:attrNameLst>
                                          <p:attrName>style.visibility</p:attrName>
                                        </p:attrNameLst>
                                      </p:cBhvr>
                                      <p:to>
                                        <p:strVal val="visible"/>
                                      </p:to>
                                    </p:set>
                                    <p:anim calcmode="lin" valueType="num">
                                      <p:cBhvr>
                                        <p:cTn id="30" dur="1000" fill="hold"/>
                                        <p:tgtEl>
                                          <p:spTgt spid="27">
                                            <p:txEl>
                                              <p:pRg st="2" end="2"/>
                                            </p:txEl>
                                          </p:spTgt>
                                        </p:tgtEl>
                                        <p:attrNameLst>
                                          <p:attrName>ppt_w</p:attrName>
                                        </p:attrNameLst>
                                      </p:cBhvr>
                                      <p:tavLst>
                                        <p:tav tm="0">
                                          <p:val>
                                            <p:fltVal val="0"/>
                                          </p:val>
                                        </p:tav>
                                        <p:tav tm="100000">
                                          <p:val>
                                            <p:strVal val="#ppt_w"/>
                                          </p:val>
                                        </p:tav>
                                      </p:tavLst>
                                    </p:anim>
                                    <p:anim calcmode="lin" valueType="num">
                                      <p:cBhvr>
                                        <p:cTn id="31" dur="1000" fill="hold"/>
                                        <p:tgtEl>
                                          <p:spTgt spid="27">
                                            <p:txEl>
                                              <p:pRg st="2" end="2"/>
                                            </p:txEl>
                                          </p:spTgt>
                                        </p:tgtEl>
                                        <p:attrNameLst>
                                          <p:attrName>ppt_h</p:attrName>
                                        </p:attrNameLst>
                                      </p:cBhvr>
                                      <p:tavLst>
                                        <p:tav tm="0">
                                          <p:val>
                                            <p:fltVal val="0"/>
                                          </p:val>
                                        </p:tav>
                                        <p:tav tm="100000">
                                          <p:val>
                                            <p:strVal val="#ppt_h"/>
                                          </p:val>
                                        </p:tav>
                                      </p:tavLst>
                                    </p:anim>
                                    <p:anim calcmode="lin" valueType="num">
                                      <p:cBhvr>
                                        <p:cTn id="32" dur="1000" fill="hold"/>
                                        <p:tgtEl>
                                          <p:spTgt spid="27">
                                            <p:txEl>
                                              <p:pRg st="2" end="2"/>
                                            </p:txEl>
                                          </p:spTgt>
                                        </p:tgtEl>
                                        <p:attrNameLst>
                                          <p:attrName>style.rotation</p:attrName>
                                        </p:attrNameLst>
                                      </p:cBhvr>
                                      <p:tavLst>
                                        <p:tav tm="0">
                                          <p:val>
                                            <p:fltVal val="90"/>
                                          </p:val>
                                        </p:tav>
                                        <p:tav tm="100000">
                                          <p:val>
                                            <p:fltVal val="0"/>
                                          </p:val>
                                        </p:tav>
                                      </p:tavLst>
                                    </p:anim>
                                    <p:animEffect transition="in" filter="fade">
                                      <p:cBhvr>
                                        <p:cTn id="33" dur="1000"/>
                                        <p:tgtEl>
                                          <p:spTgt spid="2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27">
                                            <p:txEl>
                                              <p:pRg st="3" end="3"/>
                                            </p:txEl>
                                          </p:spTgt>
                                        </p:tgtEl>
                                        <p:attrNameLst>
                                          <p:attrName>style.visibility</p:attrName>
                                        </p:attrNameLst>
                                      </p:cBhvr>
                                      <p:to>
                                        <p:strVal val="visible"/>
                                      </p:to>
                                    </p:set>
                                    <p:anim calcmode="lin" valueType="num">
                                      <p:cBhvr>
                                        <p:cTn id="38" dur="1000" fill="hold"/>
                                        <p:tgtEl>
                                          <p:spTgt spid="27">
                                            <p:txEl>
                                              <p:pRg st="3" end="3"/>
                                            </p:txEl>
                                          </p:spTgt>
                                        </p:tgtEl>
                                        <p:attrNameLst>
                                          <p:attrName>ppt_w</p:attrName>
                                        </p:attrNameLst>
                                      </p:cBhvr>
                                      <p:tavLst>
                                        <p:tav tm="0">
                                          <p:val>
                                            <p:fltVal val="0"/>
                                          </p:val>
                                        </p:tav>
                                        <p:tav tm="100000">
                                          <p:val>
                                            <p:strVal val="#ppt_w"/>
                                          </p:val>
                                        </p:tav>
                                      </p:tavLst>
                                    </p:anim>
                                    <p:anim calcmode="lin" valueType="num">
                                      <p:cBhvr>
                                        <p:cTn id="39" dur="1000" fill="hold"/>
                                        <p:tgtEl>
                                          <p:spTgt spid="27">
                                            <p:txEl>
                                              <p:pRg st="3" end="3"/>
                                            </p:txEl>
                                          </p:spTgt>
                                        </p:tgtEl>
                                        <p:attrNameLst>
                                          <p:attrName>ppt_h</p:attrName>
                                        </p:attrNameLst>
                                      </p:cBhvr>
                                      <p:tavLst>
                                        <p:tav tm="0">
                                          <p:val>
                                            <p:fltVal val="0"/>
                                          </p:val>
                                        </p:tav>
                                        <p:tav tm="100000">
                                          <p:val>
                                            <p:strVal val="#ppt_h"/>
                                          </p:val>
                                        </p:tav>
                                      </p:tavLst>
                                    </p:anim>
                                    <p:anim calcmode="lin" valueType="num">
                                      <p:cBhvr>
                                        <p:cTn id="40" dur="1000" fill="hold"/>
                                        <p:tgtEl>
                                          <p:spTgt spid="27">
                                            <p:txEl>
                                              <p:pRg st="3" end="3"/>
                                            </p:txEl>
                                          </p:spTgt>
                                        </p:tgtEl>
                                        <p:attrNameLst>
                                          <p:attrName>style.rotation</p:attrName>
                                        </p:attrNameLst>
                                      </p:cBhvr>
                                      <p:tavLst>
                                        <p:tav tm="0">
                                          <p:val>
                                            <p:fltVal val="90"/>
                                          </p:val>
                                        </p:tav>
                                        <p:tav tm="100000">
                                          <p:val>
                                            <p:fltVal val="0"/>
                                          </p:val>
                                        </p:tav>
                                      </p:tavLst>
                                    </p:anim>
                                    <p:animEffect transition="in" filter="fade">
                                      <p:cBhvr>
                                        <p:cTn id="41" dur="1000"/>
                                        <p:tgtEl>
                                          <p:spTgt spid="27">
                                            <p:txEl>
                                              <p:pRg st="3" end="3"/>
                                            </p:txEl>
                                          </p:spTgt>
                                        </p:tgtEl>
                                      </p:cBhvr>
                                    </p:animEffect>
                                  </p:childTnLst>
                                </p:cTn>
                              </p:par>
                              <p:par>
                                <p:cTn id="42" presetID="31" presetClass="entr" presetSubtype="0" fill="hold" nodeType="withEffect">
                                  <p:stCondLst>
                                    <p:cond delay="0"/>
                                  </p:stCondLst>
                                  <p:childTnLst>
                                    <p:set>
                                      <p:cBhvr>
                                        <p:cTn id="43" dur="1" fill="hold">
                                          <p:stCondLst>
                                            <p:cond delay="0"/>
                                          </p:stCondLst>
                                        </p:cTn>
                                        <p:tgtEl>
                                          <p:spTgt spid="27">
                                            <p:txEl>
                                              <p:pRg st="4" end="4"/>
                                            </p:txEl>
                                          </p:spTgt>
                                        </p:tgtEl>
                                        <p:attrNameLst>
                                          <p:attrName>style.visibility</p:attrName>
                                        </p:attrNameLst>
                                      </p:cBhvr>
                                      <p:to>
                                        <p:strVal val="visible"/>
                                      </p:to>
                                    </p:set>
                                    <p:anim calcmode="lin" valueType="num">
                                      <p:cBhvr>
                                        <p:cTn id="44" dur="1000" fill="hold"/>
                                        <p:tgtEl>
                                          <p:spTgt spid="27">
                                            <p:txEl>
                                              <p:pRg st="4" end="4"/>
                                            </p:txEl>
                                          </p:spTgt>
                                        </p:tgtEl>
                                        <p:attrNameLst>
                                          <p:attrName>ppt_w</p:attrName>
                                        </p:attrNameLst>
                                      </p:cBhvr>
                                      <p:tavLst>
                                        <p:tav tm="0">
                                          <p:val>
                                            <p:fltVal val="0"/>
                                          </p:val>
                                        </p:tav>
                                        <p:tav tm="100000">
                                          <p:val>
                                            <p:strVal val="#ppt_w"/>
                                          </p:val>
                                        </p:tav>
                                      </p:tavLst>
                                    </p:anim>
                                    <p:anim calcmode="lin" valueType="num">
                                      <p:cBhvr>
                                        <p:cTn id="45" dur="1000" fill="hold"/>
                                        <p:tgtEl>
                                          <p:spTgt spid="27">
                                            <p:txEl>
                                              <p:pRg st="4" end="4"/>
                                            </p:txEl>
                                          </p:spTgt>
                                        </p:tgtEl>
                                        <p:attrNameLst>
                                          <p:attrName>ppt_h</p:attrName>
                                        </p:attrNameLst>
                                      </p:cBhvr>
                                      <p:tavLst>
                                        <p:tav tm="0">
                                          <p:val>
                                            <p:fltVal val="0"/>
                                          </p:val>
                                        </p:tav>
                                        <p:tav tm="100000">
                                          <p:val>
                                            <p:strVal val="#ppt_h"/>
                                          </p:val>
                                        </p:tav>
                                      </p:tavLst>
                                    </p:anim>
                                    <p:anim calcmode="lin" valueType="num">
                                      <p:cBhvr>
                                        <p:cTn id="46" dur="1000" fill="hold"/>
                                        <p:tgtEl>
                                          <p:spTgt spid="27">
                                            <p:txEl>
                                              <p:pRg st="4" end="4"/>
                                            </p:txEl>
                                          </p:spTgt>
                                        </p:tgtEl>
                                        <p:attrNameLst>
                                          <p:attrName>style.rotation</p:attrName>
                                        </p:attrNameLst>
                                      </p:cBhvr>
                                      <p:tavLst>
                                        <p:tav tm="0">
                                          <p:val>
                                            <p:fltVal val="90"/>
                                          </p:val>
                                        </p:tav>
                                        <p:tav tm="100000">
                                          <p:val>
                                            <p:fltVal val="0"/>
                                          </p:val>
                                        </p:tav>
                                      </p:tavLst>
                                    </p:anim>
                                    <p:animEffect transition="in" filter="fade">
                                      <p:cBhvr>
                                        <p:cTn id="47" dur="1000"/>
                                        <p:tgtEl>
                                          <p:spTgt spid="27">
                                            <p:txEl>
                                              <p:pRg st="4" end="4"/>
                                            </p:txEl>
                                          </p:spTgt>
                                        </p:tgtEl>
                                      </p:cBhvr>
                                    </p:animEffect>
                                  </p:childTnLst>
                                </p:cTn>
                              </p:par>
                            </p:childTnLst>
                          </p:cTn>
                        </p:par>
                        <p:par>
                          <p:cTn id="48" fill="hold">
                            <p:stCondLst>
                              <p:cond delay="1000"/>
                            </p:stCondLst>
                            <p:childTnLst>
                              <p:par>
                                <p:cTn id="49" presetID="22" presetClass="entr" presetSubtype="8" fill="hold"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left)">
                                      <p:cBhvr>
                                        <p:cTn id="5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4409" y="1691211"/>
            <a:ext cx="12187591" cy="44819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Swing</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容器</a:t>
              </a: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27" name="内容占位符 2">
            <a:extLst>
              <a:ext uri="{FF2B5EF4-FFF2-40B4-BE49-F238E27FC236}">
                <a16:creationId xmlns:a16="http://schemas.microsoft.com/office/drawing/2014/main" id="{92B42261-98AD-41D9-A459-334678E6CB70}"/>
              </a:ext>
            </a:extLst>
          </p:cNvPr>
          <p:cNvSpPr txBox="1">
            <a:spLocks/>
          </p:cNvSpPr>
          <p:nvPr/>
        </p:nvSpPr>
        <p:spPr>
          <a:xfrm>
            <a:off x="839417" y="1752988"/>
            <a:ext cx="6627866" cy="4165903"/>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pPr indent="0"/>
            <a:r>
              <a:rPr lang="zh-CN" altLang="en-US" sz="2400" b="1" dirty="0">
                <a:latin typeface="仿宋" panose="02010609060101010101" pitchFamily="49" charset="-122"/>
                <a:ea typeface="仿宋" panose="02010609060101010101" pitchFamily="49" charset="-122"/>
              </a:rPr>
              <a:t>特殊容器</a:t>
            </a:r>
          </a:p>
          <a:p>
            <a:r>
              <a:rPr lang="en-US" altLang="zh-CN" sz="2400" b="1" dirty="0" err="1">
                <a:latin typeface="仿宋" panose="02010609060101010101" pitchFamily="49" charset="-122"/>
                <a:ea typeface="仿宋" panose="02010609060101010101" pitchFamily="49" charset="-122"/>
              </a:rPr>
              <a:t>JRootPane</a:t>
            </a:r>
            <a:r>
              <a:rPr lang="zh-CN" altLang="en-US" sz="2400" b="1" dirty="0">
                <a:latin typeface="仿宋" panose="02010609060101010101" pitchFamily="49" charset="-122"/>
                <a:ea typeface="仿宋" panose="02010609060101010101" pitchFamily="49" charset="-122"/>
              </a:rPr>
              <a:t>：</a:t>
            </a:r>
          </a:p>
          <a:p>
            <a:r>
              <a:rPr lang="zh-CN" altLang="en-US" sz="2400" b="1" dirty="0">
                <a:latin typeface="仿宋" panose="02010609060101010101" pitchFamily="49" charset="-122"/>
                <a:ea typeface="仿宋" panose="02010609060101010101" pitchFamily="49" charset="-122"/>
              </a:rPr>
              <a:t>	在</a:t>
            </a:r>
            <a:r>
              <a:rPr lang="en-US" altLang="zh-CN" sz="2400" b="1" dirty="0" err="1">
                <a:latin typeface="仿宋" panose="02010609060101010101" pitchFamily="49" charset="-122"/>
                <a:ea typeface="仿宋" panose="02010609060101010101" pitchFamily="49" charset="-122"/>
              </a:rPr>
              <a:t>JFrame</a:t>
            </a:r>
            <a:r>
              <a:rPr lang="zh-CN" altLang="en-US" sz="2400" b="1" dirty="0">
                <a:latin typeface="仿宋" panose="02010609060101010101" pitchFamily="49" charset="-122"/>
                <a:ea typeface="仿宋" panose="02010609060101010101" pitchFamily="49" charset="-122"/>
              </a:rPr>
              <a:t>窗口创建时就添加进来的面板，负责管理其他的面板；</a:t>
            </a:r>
          </a:p>
          <a:p>
            <a:r>
              <a:rPr lang="en-US" altLang="zh-CN" sz="2400" b="1" dirty="0" err="1">
                <a:latin typeface="仿宋" panose="02010609060101010101" pitchFamily="49" charset="-122"/>
                <a:ea typeface="仿宋" panose="02010609060101010101" pitchFamily="49" charset="-122"/>
              </a:rPr>
              <a:t>JToolBar</a:t>
            </a:r>
            <a:r>
              <a:rPr lang="zh-CN" altLang="en-US" sz="2400" b="1" dirty="0">
                <a:latin typeface="仿宋" panose="02010609060101010101" pitchFamily="49" charset="-122"/>
                <a:ea typeface="仿宋" panose="02010609060101010101" pitchFamily="49" charset="-122"/>
              </a:rPr>
              <a:t>：</a:t>
            </a:r>
          </a:p>
          <a:p>
            <a:r>
              <a:rPr lang="zh-CN" altLang="en-US" sz="2400" b="1" dirty="0">
                <a:latin typeface="仿宋" panose="02010609060101010101" pitchFamily="49" charset="-122"/>
                <a:ea typeface="仿宋" panose="02010609060101010101" pitchFamily="49" charset="-122"/>
              </a:rPr>
              <a:t>	工具栏创建后可以向其中添加组件，用户可以在窗口周围拖动工具栏来改变工具栏的方向。</a:t>
            </a:r>
          </a:p>
        </p:txBody>
      </p:sp>
      <p:grpSp>
        <p:nvGrpSpPr>
          <p:cNvPr id="29" name="组合 28">
            <a:extLst>
              <a:ext uri="{FF2B5EF4-FFF2-40B4-BE49-F238E27FC236}">
                <a16:creationId xmlns:a16="http://schemas.microsoft.com/office/drawing/2014/main" id="{D59B46D5-7439-4851-9CFA-B41949CAA307}"/>
              </a:ext>
            </a:extLst>
          </p:cNvPr>
          <p:cNvGrpSpPr/>
          <p:nvPr/>
        </p:nvGrpSpPr>
        <p:grpSpPr>
          <a:xfrm>
            <a:off x="8305289" y="2743359"/>
            <a:ext cx="3306076" cy="2907572"/>
            <a:chOff x="3324225" y="3738563"/>
            <a:chExt cx="844550" cy="747713"/>
          </a:xfrm>
        </p:grpSpPr>
        <p:sp>
          <p:nvSpPr>
            <p:cNvPr id="30" name="Freeform 405">
              <a:extLst>
                <a:ext uri="{FF2B5EF4-FFF2-40B4-BE49-F238E27FC236}">
                  <a16:creationId xmlns:a16="http://schemas.microsoft.com/office/drawing/2014/main" id="{6682CDBC-71EA-449D-82D4-94C9CD6FC04F}"/>
                </a:ext>
              </a:extLst>
            </p:cNvPr>
            <p:cNvSpPr>
              <a:spLocks/>
            </p:cNvSpPr>
            <p:nvPr/>
          </p:nvSpPr>
          <p:spPr bwMode="auto">
            <a:xfrm>
              <a:off x="3451226" y="4346576"/>
              <a:ext cx="77788" cy="133350"/>
            </a:xfrm>
            <a:custGeom>
              <a:avLst/>
              <a:gdLst>
                <a:gd name="T0" fmla="*/ 0 w 54"/>
                <a:gd name="T1" fmla="*/ 49 h 92"/>
                <a:gd name="T2" fmla="*/ 23 w 54"/>
                <a:gd name="T3" fmla="*/ 92 h 92"/>
                <a:gd name="T4" fmla="*/ 26 w 54"/>
                <a:gd name="T5" fmla="*/ 92 h 92"/>
                <a:gd name="T6" fmla="*/ 26 w 54"/>
                <a:gd name="T7" fmla="*/ 91 h 92"/>
                <a:gd name="T8" fmla="*/ 26 w 54"/>
                <a:gd name="T9" fmla="*/ 44 h 92"/>
                <a:gd name="T10" fmla="*/ 22 w 54"/>
                <a:gd name="T11" fmla="*/ 40 h 92"/>
                <a:gd name="T12" fmla="*/ 27 w 54"/>
                <a:gd name="T13" fmla="*/ 35 h 92"/>
                <a:gd name="T14" fmla="*/ 31 w 54"/>
                <a:gd name="T15" fmla="*/ 40 h 92"/>
                <a:gd name="T16" fmla="*/ 28 w 54"/>
                <a:gd name="T17" fmla="*/ 44 h 92"/>
                <a:gd name="T18" fmla="*/ 28 w 54"/>
                <a:gd name="T19" fmla="*/ 91 h 92"/>
                <a:gd name="T20" fmla="*/ 28 w 54"/>
                <a:gd name="T21" fmla="*/ 92 h 92"/>
                <a:gd name="T22" fmla="*/ 31 w 54"/>
                <a:gd name="T23" fmla="*/ 92 h 92"/>
                <a:gd name="T24" fmla="*/ 54 w 54"/>
                <a:gd name="T25" fmla="*/ 48 h 92"/>
                <a:gd name="T26" fmla="*/ 50 w 54"/>
                <a:gd name="T27" fmla="*/ 24 h 92"/>
                <a:gd name="T28" fmla="*/ 49 w 54"/>
                <a:gd name="T29" fmla="*/ 0 h 92"/>
                <a:gd name="T30" fmla="*/ 27 w 54"/>
                <a:gd name="T31" fmla="*/ 2 h 92"/>
                <a:gd name="T32" fmla="*/ 5 w 54"/>
                <a:gd name="T33" fmla="*/ 0 h 92"/>
                <a:gd name="T34" fmla="*/ 4 w 54"/>
                <a:gd name="T35" fmla="*/ 24 h 92"/>
                <a:gd name="T36" fmla="*/ 0 w 54"/>
                <a:gd name="T37"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92">
                  <a:moveTo>
                    <a:pt x="0" y="49"/>
                  </a:moveTo>
                  <a:cubicBezTo>
                    <a:pt x="12" y="52"/>
                    <a:pt x="21" y="70"/>
                    <a:pt x="23" y="92"/>
                  </a:cubicBezTo>
                  <a:cubicBezTo>
                    <a:pt x="26" y="92"/>
                    <a:pt x="26" y="92"/>
                    <a:pt x="26" y="92"/>
                  </a:cubicBezTo>
                  <a:cubicBezTo>
                    <a:pt x="26" y="91"/>
                    <a:pt x="26" y="91"/>
                    <a:pt x="26" y="91"/>
                  </a:cubicBezTo>
                  <a:cubicBezTo>
                    <a:pt x="26" y="44"/>
                    <a:pt x="26" y="44"/>
                    <a:pt x="26" y="44"/>
                  </a:cubicBezTo>
                  <a:cubicBezTo>
                    <a:pt x="24" y="44"/>
                    <a:pt x="22" y="42"/>
                    <a:pt x="22" y="40"/>
                  </a:cubicBezTo>
                  <a:cubicBezTo>
                    <a:pt x="22" y="37"/>
                    <a:pt x="24" y="35"/>
                    <a:pt x="27" y="35"/>
                  </a:cubicBezTo>
                  <a:cubicBezTo>
                    <a:pt x="29" y="35"/>
                    <a:pt x="31" y="37"/>
                    <a:pt x="31" y="40"/>
                  </a:cubicBezTo>
                  <a:cubicBezTo>
                    <a:pt x="32" y="42"/>
                    <a:pt x="30" y="44"/>
                    <a:pt x="28" y="44"/>
                  </a:cubicBezTo>
                  <a:cubicBezTo>
                    <a:pt x="28" y="91"/>
                    <a:pt x="28" y="91"/>
                    <a:pt x="28" y="91"/>
                  </a:cubicBezTo>
                  <a:cubicBezTo>
                    <a:pt x="28" y="92"/>
                    <a:pt x="28" y="92"/>
                    <a:pt x="28" y="92"/>
                  </a:cubicBezTo>
                  <a:cubicBezTo>
                    <a:pt x="31" y="92"/>
                    <a:pt x="31" y="92"/>
                    <a:pt x="31" y="92"/>
                  </a:cubicBezTo>
                  <a:cubicBezTo>
                    <a:pt x="33" y="70"/>
                    <a:pt x="42" y="52"/>
                    <a:pt x="54" y="48"/>
                  </a:cubicBezTo>
                  <a:cubicBezTo>
                    <a:pt x="52" y="41"/>
                    <a:pt x="50" y="33"/>
                    <a:pt x="50" y="24"/>
                  </a:cubicBezTo>
                  <a:cubicBezTo>
                    <a:pt x="49" y="16"/>
                    <a:pt x="48" y="7"/>
                    <a:pt x="49" y="0"/>
                  </a:cubicBezTo>
                  <a:cubicBezTo>
                    <a:pt x="42" y="1"/>
                    <a:pt x="35" y="2"/>
                    <a:pt x="27" y="2"/>
                  </a:cubicBezTo>
                  <a:cubicBezTo>
                    <a:pt x="19" y="2"/>
                    <a:pt x="11" y="1"/>
                    <a:pt x="5" y="0"/>
                  </a:cubicBezTo>
                  <a:cubicBezTo>
                    <a:pt x="5" y="8"/>
                    <a:pt x="5" y="16"/>
                    <a:pt x="4" y="24"/>
                  </a:cubicBezTo>
                  <a:cubicBezTo>
                    <a:pt x="3" y="33"/>
                    <a:pt x="2" y="41"/>
                    <a:pt x="0" y="49"/>
                  </a:cubicBezTo>
                  <a:close/>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1" name="Freeform 407">
              <a:extLst>
                <a:ext uri="{FF2B5EF4-FFF2-40B4-BE49-F238E27FC236}">
                  <a16:creationId xmlns:a16="http://schemas.microsoft.com/office/drawing/2014/main" id="{7F68AD21-DE19-4725-B7A0-4AAD3E601C60}"/>
                </a:ext>
              </a:extLst>
            </p:cNvPr>
            <p:cNvSpPr>
              <a:spLocks/>
            </p:cNvSpPr>
            <p:nvPr/>
          </p:nvSpPr>
          <p:spPr bwMode="auto">
            <a:xfrm>
              <a:off x="3459163" y="3867151"/>
              <a:ext cx="63500" cy="479425"/>
            </a:xfrm>
            <a:custGeom>
              <a:avLst/>
              <a:gdLst>
                <a:gd name="T0" fmla="*/ 40 w 44"/>
                <a:gd name="T1" fmla="*/ 42 h 329"/>
                <a:gd name="T2" fmla="*/ 2 w 44"/>
                <a:gd name="T3" fmla="*/ 42 h 329"/>
                <a:gd name="T4" fmla="*/ 0 w 44"/>
                <a:gd name="T5" fmla="*/ 329 h 329"/>
                <a:gd name="T6" fmla="*/ 44 w 44"/>
                <a:gd name="T7" fmla="*/ 329 h 329"/>
                <a:gd name="T8" fmla="*/ 40 w 44"/>
                <a:gd name="T9" fmla="*/ 42 h 329"/>
              </a:gdLst>
              <a:ahLst/>
              <a:cxnLst>
                <a:cxn ang="0">
                  <a:pos x="T0" y="T1"/>
                </a:cxn>
                <a:cxn ang="0">
                  <a:pos x="T2" y="T3"/>
                </a:cxn>
                <a:cxn ang="0">
                  <a:pos x="T4" y="T5"/>
                </a:cxn>
                <a:cxn ang="0">
                  <a:pos x="T6" y="T7"/>
                </a:cxn>
                <a:cxn ang="0">
                  <a:pos x="T8" y="T9"/>
                </a:cxn>
              </a:cxnLst>
              <a:rect l="0" t="0" r="r" b="b"/>
              <a:pathLst>
                <a:path w="44" h="329">
                  <a:moveTo>
                    <a:pt x="40" y="42"/>
                  </a:moveTo>
                  <a:cubicBezTo>
                    <a:pt x="40" y="0"/>
                    <a:pt x="2" y="0"/>
                    <a:pt x="2" y="42"/>
                  </a:cubicBezTo>
                  <a:cubicBezTo>
                    <a:pt x="1" y="113"/>
                    <a:pt x="1" y="259"/>
                    <a:pt x="0" y="329"/>
                  </a:cubicBezTo>
                  <a:cubicBezTo>
                    <a:pt x="15" y="329"/>
                    <a:pt x="29" y="329"/>
                    <a:pt x="44" y="329"/>
                  </a:cubicBezTo>
                  <a:cubicBezTo>
                    <a:pt x="42" y="258"/>
                    <a:pt x="41" y="112"/>
                    <a:pt x="40" y="42"/>
                  </a:cubicBez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2" name="Rectangle 408">
              <a:extLst>
                <a:ext uri="{FF2B5EF4-FFF2-40B4-BE49-F238E27FC236}">
                  <a16:creationId xmlns:a16="http://schemas.microsoft.com/office/drawing/2014/main" id="{C27918AC-2B59-4808-A76A-FEB2A293AB71}"/>
                </a:ext>
              </a:extLst>
            </p:cNvPr>
            <p:cNvSpPr>
              <a:spLocks noChangeArrowheads="1"/>
            </p:cNvSpPr>
            <p:nvPr/>
          </p:nvSpPr>
          <p:spPr bwMode="auto">
            <a:xfrm>
              <a:off x="3457575" y="4346576"/>
              <a:ext cx="65088" cy="9525"/>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3" name="Freeform 409">
              <a:extLst>
                <a:ext uri="{FF2B5EF4-FFF2-40B4-BE49-F238E27FC236}">
                  <a16:creationId xmlns:a16="http://schemas.microsoft.com/office/drawing/2014/main" id="{8BD08273-1AFD-4600-94B7-C2905ED90F00}"/>
                </a:ext>
              </a:extLst>
            </p:cNvPr>
            <p:cNvSpPr>
              <a:spLocks/>
            </p:cNvSpPr>
            <p:nvPr/>
          </p:nvSpPr>
          <p:spPr bwMode="auto">
            <a:xfrm>
              <a:off x="3449638" y="3746501"/>
              <a:ext cx="79375" cy="258763"/>
            </a:xfrm>
            <a:custGeom>
              <a:avLst/>
              <a:gdLst>
                <a:gd name="T0" fmla="*/ 54 w 54"/>
                <a:gd name="T1" fmla="*/ 177 h 178"/>
                <a:gd name="T2" fmla="*/ 54 w 54"/>
                <a:gd name="T3" fmla="*/ 22 h 178"/>
                <a:gd name="T4" fmla="*/ 34 w 54"/>
                <a:gd name="T5" fmla="*/ 0 h 178"/>
                <a:gd name="T6" fmla="*/ 20 w 54"/>
                <a:gd name="T7" fmla="*/ 0 h 178"/>
                <a:gd name="T8" fmla="*/ 0 w 54"/>
                <a:gd name="T9" fmla="*/ 22 h 178"/>
                <a:gd name="T10" fmla="*/ 1 w 54"/>
                <a:gd name="T11" fmla="*/ 178 h 178"/>
                <a:gd name="T12" fmla="*/ 54 w 54"/>
                <a:gd name="T13" fmla="*/ 177 h 178"/>
              </a:gdLst>
              <a:ahLst/>
              <a:cxnLst>
                <a:cxn ang="0">
                  <a:pos x="T0" y="T1"/>
                </a:cxn>
                <a:cxn ang="0">
                  <a:pos x="T2" y="T3"/>
                </a:cxn>
                <a:cxn ang="0">
                  <a:pos x="T4" y="T5"/>
                </a:cxn>
                <a:cxn ang="0">
                  <a:pos x="T6" y="T7"/>
                </a:cxn>
                <a:cxn ang="0">
                  <a:pos x="T8" y="T9"/>
                </a:cxn>
                <a:cxn ang="0">
                  <a:pos x="T10" y="T11"/>
                </a:cxn>
                <a:cxn ang="0">
                  <a:pos x="T12" y="T13"/>
                </a:cxn>
              </a:cxnLst>
              <a:rect l="0" t="0" r="r" b="b"/>
              <a:pathLst>
                <a:path w="54" h="178">
                  <a:moveTo>
                    <a:pt x="54" y="177"/>
                  </a:moveTo>
                  <a:cubicBezTo>
                    <a:pt x="54" y="22"/>
                    <a:pt x="54" y="22"/>
                    <a:pt x="54" y="22"/>
                  </a:cubicBezTo>
                  <a:cubicBezTo>
                    <a:pt x="54" y="10"/>
                    <a:pt x="45" y="0"/>
                    <a:pt x="34" y="0"/>
                  </a:cubicBezTo>
                  <a:cubicBezTo>
                    <a:pt x="20" y="0"/>
                    <a:pt x="20" y="0"/>
                    <a:pt x="20" y="0"/>
                  </a:cubicBezTo>
                  <a:cubicBezTo>
                    <a:pt x="9" y="0"/>
                    <a:pt x="0" y="10"/>
                    <a:pt x="0" y="22"/>
                  </a:cubicBezTo>
                  <a:cubicBezTo>
                    <a:pt x="1" y="178"/>
                    <a:pt x="1" y="178"/>
                    <a:pt x="1" y="178"/>
                  </a:cubicBezTo>
                  <a:lnTo>
                    <a:pt x="54" y="177"/>
                  </a:ln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8" name="Freeform 410">
              <a:extLst>
                <a:ext uri="{FF2B5EF4-FFF2-40B4-BE49-F238E27FC236}">
                  <a16:creationId xmlns:a16="http://schemas.microsoft.com/office/drawing/2014/main" id="{B14358E5-1B30-49EC-A065-434DBAF09599}"/>
                </a:ext>
              </a:extLst>
            </p:cNvPr>
            <p:cNvSpPr>
              <a:spLocks/>
            </p:cNvSpPr>
            <p:nvPr/>
          </p:nvSpPr>
          <p:spPr bwMode="auto">
            <a:xfrm>
              <a:off x="3432175" y="3781426"/>
              <a:ext cx="106363" cy="188913"/>
            </a:xfrm>
            <a:custGeom>
              <a:avLst/>
              <a:gdLst>
                <a:gd name="T0" fmla="*/ 68 w 73"/>
                <a:gd name="T1" fmla="*/ 1 h 130"/>
                <a:gd name="T2" fmla="*/ 18 w 73"/>
                <a:gd name="T3" fmla="*/ 0 h 130"/>
                <a:gd name="T4" fmla="*/ 0 w 73"/>
                <a:gd name="T5" fmla="*/ 18 h 130"/>
                <a:gd name="T6" fmla="*/ 0 w 73"/>
                <a:gd name="T7" fmla="*/ 101 h 130"/>
                <a:gd name="T8" fmla="*/ 0 w 73"/>
                <a:gd name="T9" fmla="*/ 110 h 130"/>
                <a:gd name="T10" fmla="*/ 0 w 73"/>
                <a:gd name="T11" fmla="*/ 130 h 130"/>
                <a:gd name="T12" fmla="*/ 9 w 73"/>
                <a:gd name="T13" fmla="*/ 117 h 130"/>
                <a:gd name="T14" fmla="*/ 6 w 73"/>
                <a:gd name="T15" fmla="*/ 111 h 130"/>
                <a:gd name="T16" fmla="*/ 6 w 73"/>
                <a:gd name="T17" fmla="*/ 19 h 130"/>
                <a:gd name="T18" fmla="*/ 15 w 73"/>
                <a:gd name="T19" fmla="*/ 9 h 130"/>
                <a:gd name="T20" fmla="*/ 68 w 73"/>
                <a:gd name="T21" fmla="*/ 9 h 130"/>
                <a:gd name="T22" fmla="*/ 73 w 73"/>
                <a:gd name="T23" fmla="*/ 5 h 130"/>
                <a:gd name="T24" fmla="*/ 68 w 73"/>
                <a:gd name="T25" fmla="*/ 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30">
                  <a:moveTo>
                    <a:pt x="68" y="1"/>
                  </a:moveTo>
                  <a:cubicBezTo>
                    <a:pt x="18" y="0"/>
                    <a:pt x="18" y="0"/>
                    <a:pt x="18" y="0"/>
                  </a:cubicBezTo>
                  <a:cubicBezTo>
                    <a:pt x="8" y="0"/>
                    <a:pt x="0" y="8"/>
                    <a:pt x="0" y="18"/>
                  </a:cubicBezTo>
                  <a:cubicBezTo>
                    <a:pt x="0" y="101"/>
                    <a:pt x="0" y="101"/>
                    <a:pt x="0" y="101"/>
                  </a:cubicBezTo>
                  <a:cubicBezTo>
                    <a:pt x="0" y="110"/>
                    <a:pt x="0" y="110"/>
                    <a:pt x="0" y="110"/>
                  </a:cubicBezTo>
                  <a:cubicBezTo>
                    <a:pt x="0" y="130"/>
                    <a:pt x="0" y="130"/>
                    <a:pt x="0" y="130"/>
                  </a:cubicBezTo>
                  <a:cubicBezTo>
                    <a:pt x="7" y="128"/>
                    <a:pt x="9" y="123"/>
                    <a:pt x="9" y="117"/>
                  </a:cubicBezTo>
                  <a:cubicBezTo>
                    <a:pt x="9" y="114"/>
                    <a:pt x="8" y="112"/>
                    <a:pt x="6" y="111"/>
                  </a:cubicBezTo>
                  <a:cubicBezTo>
                    <a:pt x="6" y="19"/>
                    <a:pt x="6" y="19"/>
                    <a:pt x="6" y="19"/>
                  </a:cubicBezTo>
                  <a:cubicBezTo>
                    <a:pt x="6" y="13"/>
                    <a:pt x="10" y="9"/>
                    <a:pt x="15" y="9"/>
                  </a:cubicBezTo>
                  <a:cubicBezTo>
                    <a:pt x="68" y="9"/>
                    <a:pt x="68" y="9"/>
                    <a:pt x="68" y="9"/>
                  </a:cubicBezTo>
                  <a:cubicBezTo>
                    <a:pt x="71" y="9"/>
                    <a:pt x="73" y="7"/>
                    <a:pt x="73" y="5"/>
                  </a:cubicBezTo>
                  <a:cubicBezTo>
                    <a:pt x="73" y="2"/>
                    <a:pt x="71" y="1"/>
                    <a:pt x="68" y="1"/>
                  </a:cubicBez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9" name="Freeform 1305">
              <a:extLst>
                <a:ext uri="{FF2B5EF4-FFF2-40B4-BE49-F238E27FC236}">
                  <a16:creationId xmlns:a16="http://schemas.microsoft.com/office/drawing/2014/main" id="{72139A9E-1684-46C4-A932-D00C7AC43C9B}"/>
                </a:ext>
              </a:extLst>
            </p:cNvPr>
            <p:cNvSpPr>
              <a:spLocks noEditPoints="1"/>
            </p:cNvSpPr>
            <p:nvPr/>
          </p:nvSpPr>
          <p:spPr bwMode="auto">
            <a:xfrm>
              <a:off x="3590925" y="3744913"/>
              <a:ext cx="134938" cy="728663"/>
            </a:xfrm>
            <a:custGeom>
              <a:avLst/>
              <a:gdLst>
                <a:gd name="T0" fmla="*/ 93 w 93"/>
                <a:gd name="T1" fmla="*/ 500 h 500"/>
                <a:gd name="T2" fmla="*/ 93 w 93"/>
                <a:gd name="T3" fmla="*/ 0 h 500"/>
                <a:gd name="T4" fmla="*/ 0 w 93"/>
                <a:gd name="T5" fmla="*/ 0 h 500"/>
                <a:gd name="T6" fmla="*/ 0 w 93"/>
                <a:gd name="T7" fmla="*/ 500 h 500"/>
                <a:gd name="T8" fmla="*/ 93 w 93"/>
                <a:gd name="T9" fmla="*/ 500 h 500"/>
                <a:gd name="T10" fmla="*/ 47 w 93"/>
                <a:gd name="T11" fmla="*/ 19 h 500"/>
                <a:gd name="T12" fmla="*/ 53 w 93"/>
                <a:gd name="T13" fmla="*/ 25 h 500"/>
                <a:gd name="T14" fmla="*/ 47 w 93"/>
                <a:gd name="T15" fmla="*/ 31 h 500"/>
                <a:gd name="T16" fmla="*/ 40 w 93"/>
                <a:gd name="T17" fmla="*/ 25 h 500"/>
                <a:gd name="T18" fmla="*/ 47 w 93"/>
                <a:gd name="T19" fmla="*/ 19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00">
                  <a:moveTo>
                    <a:pt x="93" y="500"/>
                  </a:moveTo>
                  <a:cubicBezTo>
                    <a:pt x="93" y="0"/>
                    <a:pt x="93" y="0"/>
                    <a:pt x="93" y="0"/>
                  </a:cubicBezTo>
                  <a:cubicBezTo>
                    <a:pt x="0" y="0"/>
                    <a:pt x="0" y="0"/>
                    <a:pt x="0" y="0"/>
                  </a:cubicBezTo>
                  <a:cubicBezTo>
                    <a:pt x="0" y="500"/>
                    <a:pt x="0" y="500"/>
                    <a:pt x="0" y="500"/>
                  </a:cubicBezTo>
                  <a:lnTo>
                    <a:pt x="93" y="500"/>
                  </a:lnTo>
                  <a:close/>
                  <a:moveTo>
                    <a:pt x="47" y="19"/>
                  </a:moveTo>
                  <a:cubicBezTo>
                    <a:pt x="50" y="19"/>
                    <a:pt x="53" y="21"/>
                    <a:pt x="53" y="25"/>
                  </a:cubicBezTo>
                  <a:cubicBezTo>
                    <a:pt x="53" y="28"/>
                    <a:pt x="50" y="31"/>
                    <a:pt x="47" y="31"/>
                  </a:cubicBezTo>
                  <a:cubicBezTo>
                    <a:pt x="43" y="31"/>
                    <a:pt x="40" y="28"/>
                    <a:pt x="40" y="25"/>
                  </a:cubicBezTo>
                  <a:cubicBezTo>
                    <a:pt x="40" y="21"/>
                    <a:pt x="43" y="19"/>
                    <a:pt x="47" y="19"/>
                  </a:cubicBezTo>
                  <a:close/>
                </a:path>
              </a:pathLst>
            </a:custGeom>
            <a:solidFill>
              <a:srgbClr val="5F9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40" name="Rectangle 1306">
              <a:extLst>
                <a:ext uri="{FF2B5EF4-FFF2-40B4-BE49-F238E27FC236}">
                  <a16:creationId xmlns:a16="http://schemas.microsoft.com/office/drawing/2014/main" id="{9727E714-7F19-42F3-9855-60DD6B0089A1}"/>
                </a:ext>
              </a:extLst>
            </p:cNvPr>
            <p:cNvSpPr>
              <a:spLocks noChangeArrowheads="1"/>
            </p:cNvSpPr>
            <p:nvPr/>
          </p:nvSpPr>
          <p:spPr bwMode="auto">
            <a:xfrm>
              <a:off x="3681413" y="3744913"/>
              <a:ext cx="44450" cy="728663"/>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41" name="Rectangle 1307">
              <a:extLst>
                <a:ext uri="{FF2B5EF4-FFF2-40B4-BE49-F238E27FC236}">
                  <a16:creationId xmlns:a16="http://schemas.microsoft.com/office/drawing/2014/main" id="{7FAC9645-4A68-40D2-934F-DCEC8B68EFC8}"/>
                </a:ext>
              </a:extLst>
            </p:cNvPr>
            <p:cNvSpPr>
              <a:spLocks noChangeArrowheads="1"/>
            </p:cNvSpPr>
            <p:nvPr/>
          </p:nvSpPr>
          <p:spPr bwMode="auto">
            <a:xfrm>
              <a:off x="3695700" y="3783013"/>
              <a:ext cx="30163"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3" name="Rectangle 1308">
              <a:extLst>
                <a:ext uri="{FF2B5EF4-FFF2-40B4-BE49-F238E27FC236}">
                  <a16:creationId xmlns:a16="http://schemas.microsoft.com/office/drawing/2014/main" id="{12D6D144-E576-40F2-8CF1-C0CEAD75192D}"/>
                </a:ext>
              </a:extLst>
            </p:cNvPr>
            <p:cNvSpPr>
              <a:spLocks noChangeArrowheads="1"/>
            </p:cNvSpPr>
            <p:nvPr/>
          </p:nvSpPr>
          <p:spPr bwMode="auto">
            <a:xfrm>
              <a:off x="3695700" y="3814763"/>
              <a:ext cx="30163"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5" name="Rectangle 1309">
              <a:extLst>
                <a:ext uri="{FF2B5EF4-FFF2-40B4-BE49-F238E27FC236}">
                  <a16:creationId xmlns:a16="http://schemas.microsoft.com/office/drawing/2014/main" id="{9F46806F-322F-456A-82B8-4647B8E10745}"/>
                </a:ext>
              </a:extLst>
            </p:cNvPr>
            <p:cNvSpPr>
              <a:spLocks noChangeArrowheads="1"/>
            </p:cNvSpPr>
            <p:nvPr/>
          </p:nvSpPr>
          <p:spPr bwMode="auto">
            <a:xfrm>
              <a:off x="3695700" y="3846513"/>
              <a:ext cx="301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6" name="Rectangle 1310">
              <a:extLst>
                <a:ext uri="{FF2B5EF4-FFF2-40B4-BE49-F238E27FC236}">
                  <a16:creationId xmlns:a16="http://schemas.microsoft.com/office/drawing/2014/main" id="{569E9DD1-E120-499A-AE98-FEF78B20EA09}"/>
                </a:ext>
              </a:extLst>
            </p:cNvPr>
            <p:cNvSpPr>
              <a:spLocks noChangeArrowheads="1"/>
            </p:cNvSpPr>
            <p:nvPr/>
          </p:nvSpPr>
          <p:spPr bwMode="auto">
            <a:xfrm>
              <a:off x="3695700" y="3879851"/>
              <a:ext cx="301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7" name="Rectangle 1311">
              <a:extLst>
                <a:ext uri="{FF2B5EF4-FFF2-40B4-BE49-F238E27FC236}">
                  <a16:creationId xmlns:a16="http://schemas.microsoft.com/office/drawing/2014/main" id="{EF344967-7686-4140-AFA3-8E23EF851733}"/>
                </a:ext>
              </a:extLst>
            </p:cNvPr>
            <p:cNvSpPr>
              <a:spLocks noChangeArrowheads="1"/>
            </p:cNvSpPr>
            <p:nvPr/>
          </p:nvSpPr>
          <p:spPr bwMode="auto">
            <a:xfrm>
              <a:off x="3695700" y="3911601"/>
              <a:ext cx="301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8" name="Rectangle 1312">
              <a:extLst>
                <a:ext uri="{FF2B5EF4-FFF2-40B4-BE49-F238E27FC236}">
                  <a16:creationId xmlns:a16="http://schemas.microsoft.com/office/drawing/2014/main" id="{F1D7B29A-AB1B-4388-95E8-AA028CB53985}"/>
                </a:ext>
              </a:extLst>
            </p:cNvPr>
            <p:cNvSpPr>
              <a:spLocks noChangeArrowheads="1"/>
            </p:cNvSpPr>
            <p:nvPr/>
          </p:nvSpPr>
          <p:spPr bwMode="auto">
            <a:xfrm>
              <a:off x="3695700" y="3943351"/>
              <a:ext cx="301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9" name="Rectangle 1313">
              <a:extLst>
                <a:ext uri="{FF2B5EF4-FFF2-40B4-BE49-F238E27FC236}">
                  <a16:creationId xmlns:a16="http://schemas.microsoft.com/office/drawing/2014/main" id="{6DFCB8DC-4078-4233-B6B3-0F1F5D05D083}"/>
                </a:ext>
              </a:extLst>
            </p:cNvPr>
            <p:cNvSpPr>
              <a:spLocks noChangeArrowheads="1"/>
            </p:cNvSpPr>
            <p:nvPr/>
          </p:nvSpPr>
          <p:spPr bwMode="auto">
            <a:xfrm>
              <a:off x="3695700" y="3976688"/>
              <a:ext cx="301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0" name="Rectangle 1314">
              <a:extLst>
                <a:ext uri="{FF2B5EF4-FFF2-40B4-BE49-F238E27FC236}">
                  <a16:creationId xmlns:a16="http://schemas.microsoft.com/office/drawing/2014/main" id="{90228825-5A11-472C-8519-DBB2A7316442}"/>
                </a:ext>
              </a:extLst>
            </p:cNvPr>
            <p:cNvSpPr>
              <a:spLocks noChangeArrowheads="1"/>
            </p:cNvSpPr>
            <p:nvPr/>
          </p:nvSpPr>
          <p:spPr bwMode="auto">
            <a:xfrm>
              <a:off x="3695700" y="4010026"/>
              <a:ext cx="30163"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1" name="Rectangle 1315">
              <a:extLst>
                <a:ext uri="{FF2B5EF4-FFF2-40B4-BE49-F238E27FC236}">
                  <a16:creationId xmlns:a16="http://schemas.microsoft.com/office/drawing/2014/main" id="{320CD9A2-79FD-4489-9F26-D600B53E2219}"/>
                </a:ext>
              </a:extLst>
            </p:cNvPr>
            <p:cNvSpPr>
              <a:spLocks noChangeArrowheads="1"/>
            </p:cNvSpPr>
            <p:nvPr/>
          </p:nvSpPr>
          <p:spPr bwMode="auto">
            <a:xfrm>
              <a:off x="3695700" y="4041776"/>
              <a:ext cx="301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2" name="Rectangle 1316">
              <a:extLst>
                <a:ext uri="{FF2B5EF4-FFF2-40B4-BE49-F238E27FC236}">
                  <a16:creationId xmlns:a16="http://schemas.microsoft.com/office/drawing/2014/main" id="{C52B98B7-00CA-4B8C-8511-F8C59BD97F9B}"/>
                </a:ext>
              </a:extLst>
            </p:cNvPr>
            <p:cNvSpPr>
              <a:spLocks noChangeArrowheads="1"/>
            </p:cNvSpPr>
            <p:nvPr/>
          </p:nvSpPr>
          <p:spPr bwMode="auto">
            <a:xfrm>
              <a:off x="3695700" y="4075113"/>
              <a:ext cx="301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3" name="Rectangle 1317">
              <a:extLst>
                <a:ext uri="{FF2B5EF4-FFF2-40B4-BE49-F238E27FC236}">
                  <a16:creationId xmlns:a16="http://schemas.microsoft.com/office/drawing/2014/main" id="{D4BDE5BE-6CA7-464F-A4E7-98F747E2DBD2}"/>
                </a:ext>
              </a:extLst>
            </p:cNvPr>
            <p:cNvSpPr>
              <a:spLocks noChangeArrowheads="1"/>
            </p:cNvSpPr>
            <p:nvPr/>
          </p:nvSpPr>
          <p:spPr bwMode="auto">
            <a:xfrm>
              <a:off x="3695700" y="4106863"/>
              <a:ext cx="301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4" name="Rectangle 1318">
              <a:extLst>
                <a:ext uri="{FF2B5EF4-FFF2-40B4-BE49-F238E27FC236}">
                  <a16:creationId xmlns:a16="http://schemas.microsoft.com/office/drawing/2014/main" id="{61E136FC-FDF6-4771-BA8C-06981014544C}"/>
                </a:ext>
              </a:extLst>
            </p:cNvPr>
            <p:cNvSpPr>
              <a:spLocks noChangeArrowheads="1"/>
            </p:cNvSpPr>
            <p:nvPr/>
          </p:nvSpPr>
          <p:spPr bwMode="auto">
            <a:xfrm>
              <a:off x="3695700" y="4138613"/>
              <a:ext cx="301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5" name="Rectangle 1319">
              <a:extLst>
                <a:ext uri="{FF2B5EF4-FFF2-40B4-BE49-F238E27FC236}">
                  <a16:creationId xmlns:a16="http://schemas.microsoft.com/office/drawing/2014/main" id="{8E011D5F-E898-4F5A-94E1-DEFC80DA184F}"/>
                </a:ext>
              </a:extLst>
            </p:cNvPr>
            <p:cNvSpPr>
              <a:spLocks noChangeArrowheads="1"/>
            </p:cNvSpPr>
            <p:nvPr/>
          </p:nvSpPr>
          <p:spPr bwMode="auto">
            <a:xfrm>
              <a:off x="3695700" y="4171951"/>
              <a:ext cx="301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6" name="Rectangle 1320">
              <a:extLst>
                <a:ext uri="{FF2B5EF4-FFF2-40B4-BE49-F238E27FC236}">
                  <a16:creationId xmlns:a16="http://schemas.microsoft.com/office/drawing/2014/main" id="{C39972C6-8846-4930-B883-BA3671A91122}"/>
                </a:ext>
              </a:extLst>
            </p:cNvPr>
            <p:cNvSpPr>
              <a:spLocks noChangeArrowheads="1"/>
            </p:cNvSpPr>
            <p:nvPr/>
          </p:nvSpPr>
          <p:spPr bwMode="auto">
            <a:xfrm>
              <a:off x="3695700" y="4205288"/>
              <a:ext cx="30163"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7" name="Rectangle 1321">
              <a:extLst>
                <a:ext uri="{FF2B5EF4-FFF2-40B4-BE49-F238E27FC236}">
                  <a16:creationId xmlns:a16="http://schemas.microsoft.com/office/drawing/2014/main" id="{32811691-6419-4796-AE1D-963C23C3240F}"/>
                </a:ext>
              </a:extLst>
            </p:cNvPr>
            <p:cNvSpPr>
              <a:spLocks noChangeArrowheads="1"/>
            </p:cNvSpPr>
            <p:nvPr/>
          </p:nvSpPr>
          <p:spPr bwMode="auto">
            <a:xfrm>
              <a:off x="3695700" y="4237038"/>
              <a:ext cx="301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8" name="Rectangle 1322">
              <a:extLst>
                <a:ext uri="{FF2B5EF4-FFF2-40B4-BE49-F238E27FC236}">
                  <a16:creationId xmlns:a16="http://schemas.microsoft.com/office/drawing/2014/main" id="{C1FD9852-C51E-4F23-AA68-BF56700E6EAF}"/>
                </a:ext>
              </a:extLst>
            </p:cNvPr>
            <p:cNvSpPr>
              <a:spLocks noChangeArrowheads="1"/>
            </p:cNvSpPr>
            <p:nvPr/>
          </p:nvSpPr>
          <p:spPr bwMode="auto">
            <a:xfrm>
              <a:off x="3695700" y="4270376"/>
              <a:ext cx="301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9" name="Rectangle 1323">
              <a:extLst>
                <a:ext uri="{FF2B5EF4-FFF2-40B4-BE49-F238E27FC236}">
                  <a16:creationId xmlns:a16="http://schemas.microsoft.com/office/drawing/2014/main" id="{903C13C6-DC7D-4F07-935F-D8EF7F6C5619}"/>
                </a:ext>
              </a:extLst>
            </p:cNvPr>
            <p:cNvSpPr>
              <a:spLocks noChangeArrowheads="1"/>
            </p:cNvSpPr>
            <p:nvPr/>
          </p:nvSpPr>
          <p:spPr bwMode="auto">
            <a:xfrm>
              <a:off x="3695700" y="4302126"/>
              <a:ext cx="301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0" name="Rectangle 1324">
              <a:extLst>
                <a:ext uri="{FF2B5EF4-FFF2-40B4-BE49-F238E27FC236}">
                  <a16:creationId xmlns:a16="http://schemas.microsoft.com/office/drawing/2014/main" id="{3C0F6EF4-6D70-475B-9EB4-B8B60725C9A8}"/>
                </a:ext>
              </a:extLst>
            </p:cNvPr>
            <p:cNvSpPr>
              <a:spLocks noChangeArrowheads="1"/>
            </p:cNvSpPr>
            <p:nvPr/>
          </p:nvSpPr>
          <p:spPr bwMode="auto">
            <a:xfrm>
              <a:off x="3695700" y="4333876"/>
              <a:ext cx="301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4" name="Rectangle 1325">
              <a:extLst>
                <a:ext uri="{FF2B5EF4-FFF2-40B4-BE49-F238E27FC236}">
                  <a16:creationId xmlns:a16="http://schemas.microsoft.com/office/drawing/2014/main" id="{D5EBBDA8-B5C5-4CA9-A7B3-A23816409FC5}"/>
                </a:ext>
              </a:extLst>
            </p:cNvPr>
            <p:cNvSpPr>
              <a:spLocks noChangeArrowheads="1"/>
            </p:cNvSpPr>
            <p:nvPr/>
          </p:nvSpPr>
          <p:spPr bwMode="auto">
            <a:xfrm>
              <a:off x="3695700" y="4367213"/>
              <a:ext cx="301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5" name="Rectangle 1326">
              <a:extLst>
                <a:ext uri="{FF2B5EF4-FFF2-40B4-BE49-F238E27FC236}">
                  <a16:creationId xmlns:a16="http://schemas.microsoft.com/office/drawing/2014/main" id="{953C8148-F450-4DC2-B743-EA9B2B436DA2}"/>
                </a:ext>
              </a:extLst>
            </p:cNvPr>
            <p:cNvSpPr>
              <a:spLocks noChangeArrowheads="1"/>
            </p:cNvSpPr>
            <p:nvPr/>
          </p:nvSpPr>
          <p:spPr bwMode="auto">
            <a:xfrm>
              <a:off x="3695700" y="4400551"/>
              <a:ext cx="30163"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6" name="Rectangle 1327">
              <a:extLst>
                <a:ext uri="{FF2B5EF4-FFF2-40B4-BE49-F238E27FC236}">
                  <a16:creationId xmlns:a16="http://schemas.microsoft.com/office/drawing/2014/main" id="{E3C8CC87-38AD-4BA3-94AA-9925C9E8D00A}"/>
                </a:ext>
              </a:extLst>
            </p:cNvPr>
            <p:cNvSpPr>
              <a:spLocks noChangeArrowheads="1"/>
            </p:cNvSpPr>
            <p:nvPr/>
          </p:nvSpPr>
          <p:spPr bwMode="auto">
            <a:xfrm>
              <a:off x="3695700" y="4432301"/>
              <a:ext cx="301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7" name="Freeform 1328">
              <a:extLst>
                <a:ext uri="{FF2B5EF4-FFF2-40B4-BE49-F238E27FC236}">
                  <a16:creationId xmlns:a16="http://schemas.microsoft.com/office/drawing/2014/main" id="{19BED35C-9EC1-48B3-A3F2-A1F1EB3F2A56}"/>
                </a:ext>
              </a:extLst>
            </p:cNvPr>
            <p:cNvSpPr>
              <a:spLocks/>
            </p:cNvSpPr>
            <p:nvPr/>
          </p:nvSpPr>
          <p:spPr bwMode="auto">
            <a:xfrm>
              <a:off x="3794125" y="3771901"/>
              <a:ext cx="17463" cy="655638"/>
            </a:xfrm>
            <a:custGeom>
              <a:avLst/>
              <a:gdLst>
                <a:gd name="T0" fmla="*/ 0 w 12"/>
                <a:gd name="T1" fmla="*/ 0 h 450"/>
                <a:gd name="T2" fmla="*/ 0 w 12"/>
                <a:gd name="T3" fmla="*/ 450 h 450"/>
                <a:gd name="T4" fmla="*/ 12 w 12"/>
                <a:gd name="T5" fmla="*/ 438 h 450"/>
                <a:gd name="T6" fmla="*/ 12 w 12"/>
                <a:gd name="T7" fmla="*/ 0 h 450"/>
                <a:gd name="T8" fmla="*/ 0 w 12"/>
                <a:gd name="T9" fmla="*/ 0 h 450"/>
              </a:gdLst>
              <a:ahLst/>
              <a:cxnLst>
                <a:cxn ang="0">
                  <a:pos x="T0" y="T1"/>
                </a:cxn>
                <a:cxn ang="0">
                  <a:pos x="T2" y="T3"/>
                </a:cxn>
                <a:cxn ang="0">
                  <a:pos x="T4" y="T5"/>
                </a:cxn>
                <a:cxn ang="0">
                  <a:pos x="T6" y="T7"/>
                </a:cxn>
                <a:cxn ang="0">
                  <a:pos x="T8" y="T9"/>
                </a:cxn>
              </a:cxnLst>
              <a:rect l="0" t="0" r="r" b="b"/>
              <a:pathLst>
                <a:path w="12" h="450">
                  <a:moveTo>
                    <a:pt x="0" y="0"/>
                  </a:moveTo>
                  <a:cubicBezTo>
                    <a:pt x="0" y="450"/>
                    <a:pt x="0" y="450"/>
                    <a:pt x="0" y="450"/>
                  </a:cubicBezTo>
                  <a:cubicBezTo>
                    <a:pt x="6" y="449"/>
                    <a:pt x="11" y="444"/>
                    <a:pt x="12" y="438"/>
                  </a:cubicBezTo>
                  <a:cubicBezTo>
                    <a:pt x="12" y="0"/>
                    <a:pt x="12" y="0"/>
                    <a:pt x="12" y="0"/>
                  </a:cubicBezTo>
                  <a:lnTo>
                    <a:pt x="0" y="0"/>
                  </a:ln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9" name="Freeform 1329">
              <a:extLst>
                <a:ext uri="{FF2B5EF4-FFF2-40B4-BE49-F238E27FC236}">
                  <a16:creationId xmlns:a16="http://schemas.microsoft.com/office/drawing/2014/main" id="{75D90244-B8E4-47E5-9655-14BABBFA5BAF}"/>
                </a:ext>
              </a:extLst>
            </p:cNvPr>
            <p:cNvSpPr>
              <a:spLocks/>
            </p:cNvSpPr>
            <p:nvPr/>
          </p:nvSpPr>
          <p:spPr bwMode="auto">
            <a:xfrm>
              <a:off x="3811588" y="3771901"/>
              <a:ext cx="41275" cy="657225"/>
            </a:xfrm>
            <a:custGeom>
              <a:avLst/>
              <a:gdLst>
                <a:gd name="T0" fmla="*/ 29 w 29"/>
                <a:gd name="T1" fmla="*/ 0 h 451"/>
                <a:gd name="T2" fmla="*/ 0 w 29"/>
                <a:gd name="T3" fmla="*/ 0 h 451"/>
                <a:gd name="T4" fmla="*/ 0 w 29"/>
                <a:gd name="T5" fmla="*/ 438 h 451"/>
                <a:gd name="T6" fmla="*/ 0 w 29"/>
                <a:gd name="T7" fmla="*/ 438 h 451"/>
                <a:gd name="T8" fmla="*/ 0 w 29"/>
                <a:gd name="T9" fmla="*/ 438 h 451"/>
                <a:gd name="T10" fmla="*/ 14 w 29"/>
                <a:gd name="T11" fmla="*/ 451 h 451"/>
                <a:gd name="T12" fmla="*/ 29 w 29"/>
                <a:gd name="T13" fmla="*/ 438 h 451"/>
                <a:gd name="T14" fmla="*/ 29 w 29"/>
                <a:gd name="T15" fmla="*/ 438 h 451"/>
                <a:gd name="T16" fmla="*/ 29 w 29"/>
                <a:gd name="T17" fmla="*/ 438 h 451"/>
                <a:gd name="T18" fmla="*/ 29 w 29"/>
                <a:gd name="T19" fmla="*/ 438 h 451"/>
                <a:gd name="T20" fmla="*/ 29 w 29"/>
                <a:gd name="T21"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51">
                  <a:moveTo>
                    <a:pt x="29" y="0"/>
                  </a:moveTo>
                  <a:cubicBezTo>
                    <a:pt x="0" y="0"/>
                    <a:pt x="0" y="0"/>
                    <a:pt x="0" y="0"/>
                  </a:cubicBezTo>
                  <a:cubicBezTo>
                    <a:pt x="0" y="438"/>
                    <a:pt x="0" y="438"/>
                    <a:pt x="0" y="438"/>
                  </a:cubicBezTo>
                  <a:cubicBezTo>
                    <a:pt x="0" y="438"/>
                    <a:pt x="0" y="438"/>
                    <a:pt x="0" y="438"/>
                  </a:cubicBezTo>
                  <a:cubicBezTo>
                    <a:pt x="0" y="438"/>
                    <a:pt x="0" y="438"/>
                    <a:pt x="0" y="438"/>
                  </a:cubicBezTo>
                  <a:cubicBezTo>
                    <a:pt x="1" y="445"/>
                    <a:pt x="7" y="451"/>
                    <a:pt x="14" y="451"/>
                  </a:cubicBezTo>
                  <a:cubicBezTo>
                    <a:pt x="22" y="451"/>
                    <a:pt x="28" y="445"/>
                    <a:pt x="29" y="438"/>
                  </a:cubicBezTo>
                  <a:cubicBezTo>
                    <a:pt x="29" y="438"/>
                    <a:pt x="29" y="438"/>
                    <a:pt x="29" y="438"/>
                  </a:cubicBezTo>
                  <a:cubicBezTo>
                    <a:pt x="29" y="438"/>
                    <a:pt x="29" y="438"/>
                    <a:pt x="29" y="438"/>
                  </a:cubicBezTo>
                  <a:cubicBezTo>
                    <a:pt x="29" y="438"/>
                    <a:pt x="29" y="438"/>
                    <a:pt x="29" y="438"/>
                  </a:cubicBezTo>
                  <a:lnTo>
                    <a:pt x="29" y="0"/>
                  </a:ln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0" name="Freeform 1330">
              <a:extLst>
                <a:ext uri="{FF2B5EF4-FFF2-40B4-BE49-F238E27FC236}">
                  <a16:creationId xmlns:a16="http://schemas.microsoft.com/office/drawing/2014/main" id="{5FC89D9C-43EF-44FD-AE31-8C15C65E92EE}"/>
                </a:ext>
              </a:extLst>
            </p:cNvPr>
            <p:cNvSpPr>
              <a:spLocks/>
            </p:cNvSpPr>
            <p:nvPr/>
          </p:nvSpPr>
          <p:spPr bwMode="auto">
            <a:xfrm>
              <a:off x="3852863" y="3771901"/>
              <a:ext cx="17463" cy="655638"/>
            </a:xfrm>
            <a:custGeom>
              <a:avLst/>
              <a:gdLst>
                <a:gd name="T0" fmla="*/ 0 w 12"/>
                <a:gd name="T1" fmla="*/ 438 h 450"/>
                <a:gd name="T2" fmla="*/ 12 w 12"/>
                <a:gd name="T3" fmla="*/ 450 h 450"/>
                <a:gd name="T4" fmla="*/ 12 w 12"/>
                <a:gd name="T5" fmla="*/ 0 h 450"/>
                <a:gd name="T6" fmla="*/ 0 w 12"/>
                <a:gd name="T7" fmla="*/ 0 h 450"/>
                <a:gd name="T8" fmla="*/ 0 w 12"/>
                <a:gd name="T9" fmla="*/ 438 h 450"/>
              </a:gdLst>
              <a:ahLst/>
              <a:cxnLst>
                <a:cxn ang="0">
                  <a:pos x="T0" y="T1"/>
                </a:cxn>
                <a:cxn ang="0">
                  <a:pos x="T2" y="T3"/>
                </a:cxn>
                <a:cxn ang="0">
                  <a:pos x="T4" y="T5"/>
                </a:cxn>
                <a:cxn ang="0">
                  <a:pos x="T6" y="T7"/>
                </a:cxn>
                <a:cxn ang="0">
                  <a:pos x="T8" y="T9"/>
                </a:cxn>
              </a:cxnLst>
              <a:rect l="0" t="0" r="r" b="b"/>
              <a:pathLst>
                <a:path w="12" h="450">
                  <a:moveTo>
                    <a:pt x="0" y="438"/>
                  </a:moveTo>
                  <a:cubicBezTo>
                    <a:pt x="1" y="444"/>
                    <a:pt x="6" y="449"/>
                    <a:pt x="12" y="450"/>
                  </a:cubicBezTo>
                  <a:cubicBezTo>
                    <a:pt x="12" y="0"/>
                    <a:pt x="12" y="0"/>
                    <a:pt x="12" y="0"/>
                  </a:cubicBezTo>
                  <a:cubicBezTo>
                    <a:pt x="0" y="0"/>
                    <a:pt x="0" y="0"/>
                    <a:pt x="0" y="0"/>
                  </a:cubicBezTo>
                  <a:lnTo>
                    <a:pt x="0" y="438"/>
                  </a:ln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1" name="Freeform 1331">
              <a:extLst>
                <a:ext uri="{FF2B5EF4-FFF2-40B4-BE49-F238E27FC236}">
                  <a16:creationId xmlns:a16="http://schemas.microsoft.com/office/drawing/2014/main" id="{2B9E942D-EA89-4F15-ACB6-08CDC737F933}"/>
                </a:ext>
              </a:extLst>
            </p:cNvPr>
            <p:cNvSpPr>
              <a:spLocks/>
            </p:cNvSpPr>
            <p:nvPr/>
          </p:nvSpPr>
          <p:spPr bwMode="auto">
            <a:xfrm>
              <a:off x="3794125" y="4410076"/>
              <a:ext cx="76200" cy="66675"/>
            </a:xfrm>
            <a:custGeom>
              <a:avLst/>
              <a:gdLst>
                <a:gd name="T0" fmla="*/ 53 w 53"/>
                <a:gd name="T1" fmla="*/ 12 h 46"/>
                <a:gd name="T2" fmla="*/ 41 w 53"/>
                <a:gd name="T3" fmla="*/ 0 h 46"/>
                <a:gd name="T4" fmla="*/ 41 w 53"/>
                <a:gd name="T5" fmla="*/ 0 h 46"/>
                <a:gd name="T6" fmla="*/ 41 w 53"/>
                <a:gd name="T7" fmla="*/ 0 h 46"/>
                <a:gd name="T8" fmla="*/ 41 w 53"/>
                <a:gd name="T9" fmla="*/ 0 h 46"/>
                <a:gd name="T10" fmla="*/ 26 w 53"/>
                <a:gd name="T11" fmla="*/ 13 h 46"/>
                <a:gd name="T12" fmla="*/ 12 w 53"/>
                <a:gd name="T13" fmla="*/ 0 h 46"/>
                <a:gd name="T14" fmla="*/ 12 w 53"/>
                <a:gd name="T15" fmla="*/ 0 h 46"/>
                <a:gd name="T16" fmla="*/ 12 w 53"/>
                <a:gd name="T17" fmla="*/ 0 h 46"/>
                <a:gd name="T18" fmla="*/ 0 w 53"/>
                <a:gd name="T19" fmla="*/ 12 h 46"/>
                <a:gd name="T20" fmla="*/ 26 w 53"/>
                <a:gd name="T21" fmla="*/ 46 h 46"/>
                <a:gd name="T22" fmla="*/ 53 w 53"/>
                <a:gd name="T23" fmla="*/ 1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46">
                  <a:moveTo>
                    <a:pt x="53" y="12"/>
                  </a:moveTo>
                  <a:cubicBezTo>
                    <a:pt x="47" y="11"/>
                    <a:pt x="42" y="6"/>
                    <a:pt x="41" y="0"/>
                  </a:cubicBezTo>
                  <a:cubicBezTo>
                    <a:pt x="41" y="0"/>
                    <a:pt x="41" y="0"/>
                    <a:pt x="41" y="0"/>
                  </a:cubicBezTo>
                  <a:cubicBezTo>
                    <a:pt x="41" y="0"/>
                    <a:pt x="41" y="0"/>
                    <a:pt x="41" y="0"/>
                  </a:cubicBezTo>
                  <a:cubicBezTo>
                    <a:pt x="41" y="0"/>
                    <a:pt x="41" y="0"/>
                    <a:pt x="41" y="0"/>
                  </a:cubicBezTo>
                  <a:cubicBezTo>
                    <a:pt x="40" y="7"/>
                    <a:pt x="34" y="13"/>
                    <a:pt x="26" y="13"/>
                  </a:cubicBezTo>
                  <a:cubicBezTo>
                    <a:pt x="19" y="13"/>
                    <a:pt x="13" y="7"/>
                    <a:pt x="12" y="0"/>
                  </a:cubicBezTo>
                  <a:cubicBezTo>
                    <a:pt x="12" y="0"/>
                    <a:pt x="12" y="0"/>
                    <a:pt x="12" y="0"/>
                  </a:cubicBezTo>
                  <a:cubicBezTo>
                    <a:pt x="12" y="0"/>
                    <a:pt x="12" y="0"/>
                    <a:pt x="12" y="0"/>
                  </a:cubicBezTo>
                  <a:cubicBezTo>
                    <a:pt x="11" y="6"/>
                    <a:pt x="6" y="11"/>
                    <a:pt x="0" y="12"/>
                  </a:cubicBezTo>
                  <a:cubicBezTo>
                    <a:pt x="26" y="46"/>
                    <a:pt x="26" y="46"/>
                    <a:pt x="26" y="46"/>
                  </a:cubicBezTo>
                  <a:lnTo>
                    <a:pt x="53" y="12"/>
                  </a:lnTo>
                  <a:close/>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2" name="Freeform 1332">
              <a:extLst>
                <a:ext uri="{FF2B5EF4-FFF2-40B4-BE49-F238E27FC236}">
                  <a16:creationId xmlns:a16="http://schemas.microsoft.com/office/drawing/2014/main" id="{18D54530-A83C-412B-8F5F-27369D27EC26}"/>
                </a:ext>
              </a:extLst>
            </p:cNvPr>
            <p:cNvSpPr>
              <a:spLocks/>
            </p:cNvSpPr>
            <p:nvPr/>
          </p:nvSpPr>
          <p:spPr bwMode="auto">
            <a:xfrm>
              <a:off x="3811588" y="4451351"/>
              <a:ext cx="39688" cy="25400"/>
            </a:xfrm>
            <a:custGeom>
              <a:avLst/>
              <a:gdLst>
                <a:gd name="T0" fmla="*/ 0 w 27"/>
                <a:gd name="T1" fmla="*/ 1 h 18"/>
                <a:gd name="T2" fmla="*/ 13 w 27"/>
                <a:gd name="T3" fmla="*/ 18 h 18"/>
                <a:gd name="T4" fmla="*/ 27 w 27"/>
                <a:gd name="T5" fmla="*/ 1 h 18"/>
                <a:gd name="T6" fmla="*/ 13 w 27"/>
                <a:gd name="T7" fmla="*/ 0 h 18"/>
                <a:gd name="T8" fmla="*/ 0 w 27"/>
                <a:gd name="T9" fmla="*/ 1 h 18"/>
              </a:gdLst>
              <a:ahLst/>
              <a:cxnLst>
                <a:cxn ang="0">
                  <a:pos x="T0" y="T1"/>
                </a:cxn>
                <a:cxn ang="0">
                  <a:pos x="T2" y="T3"/>
                </a:cxn>
                <a:cxn ang="0">
                  <a:pos x="T4" y="T5"/>
                </a:cxn>
                <a:cxn ang="0">
                  <a:pos x="T6" y="T7"/>
                </a:cxn>
                <a:cxn ang="0">
                  <a:pos x="T8" y="T9"/>
                </a:cxn>
              </a:cxnLst>
              <a:rect l="0" t="0" r="r" b="b"/>
              <a:pathLst>
                <a:path w="27" h="18">
                  <a:moveTo>
                    <a:pt x="0" y="1"/>
                  </a:moveTo>
                  <a:cubicBezTo>
                    <a:pt x="13" y="18"/>
                    <a:pt x="13" y="18"/>
                    <a:pt x="13" y="18"/>
                  </a:cubicBezTo>
                  <a:cubicBezTo>
                    <a:pt x="27" y="1"/>
                    <a:pt x="27" y="1"/>
                    <a:pt x="27" y="1"/>
                  </a:cubicBezTo>
                  <a:cubicBezTo>
                    <a:pt x="22" y="0"/>
                    <a:pt x="18" y="0"/>
                    <a:pt x="13" y="0"/>
                  </a:cubicBezTo>
                  <a:cubicBezTo>
                    <a:pt x="9" y="0"/>
                    <a:pt x="4" y="0"/>
                    <a:pt x="0" y="1"/>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3" name="Rectangle 1333">
              <a:extLst>
                <a:ext uri="{FF2B5EF4-FFF2-40B4-BE49-F238E27FC236}">
                  <a16:creationId xmlns:a16="http://schemas.microsoft.com/office/drawing/2014/main" id="{FAC92B85-8871-4A81-9226-97E5A03EFC8D}"/>
                </a:ext>
              </a:extLst>
            </p:cNvPr>
            <p:cNvSpPr>
              <a:spLocks noChangeArrowheads="1"/>
            </p:cNvSpPr>
            <p:nvPr/>
          </p:nvSpPr>
          <p:spPr bwMode="auto">
            <a:xfrm>
              <a:off x="3794125" y="3748088"/>
              <a:ext cx="17463" cy="23813"/>
            </a:xfrm>
            <a:prstGeom prst="rect">
              <a:avLst/>
            </a:prstGeom>
            <a:solidFill>
              <a:srgbClr val="5F9C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4" name="Rectangle 1334">
              <a:extLst>
                <a:ext uri="{FF2B5EF4-FFF2-40B4-BE49-F238E27FC236}">
                  <a16:creationId xmlns:a16="http://schemas.microsoft.com/office/drawing/2014/main" id="{3573ED48-258E-46B8-A66C-55897EB42EE7}"/>
                </a:ext>
              </a:extLst>
            </p:cNvPr>
            <p:cNvSpPr>
              <a:spLocks noChangeArrowheads="1"/>
            </p:cNvSpPr>
            <p:nvPr/>
          </p:nvSpPr>
          <p:spPr bwMode="auto">
            <a:xfrm>
              <a:off x="3811588" y="3748088"/>
              <a:ext cx="41275" cy="23813"/>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5" name="Rectangle 1335">
              <a:extLst>
                <a:ext uri="{FF2B5EF4-FFF2-40B4-BE49-F238E27FC236}">
                  <a16:creationId xmlns:a16="http://schemas.microsoft.com/office/drawing/2014/main" id="{F32BC8D9-5A71-4DC8-BB04-06928B011933}"/>
                </a:ext>
              </a:extLst>
            </p:cNvPr>
            <p:cNvSpPr>
              <a:spLocks noChangeArrowheads="1"/>
            </p:cNvSpPr>
            <p:nvPr/>
          </p:nvSpPr>
          <p:spPr bwMode="auto">
            <a:xfrm>
              <a:off x="3852863" y="3748088"/>
              <a:ext cx="17463" cy="23813"/>
            </a:xfrm>
            <a:prstGeom prst="rect">
              <a:avLst/>
            </a:prstGeom>
            <a:solidFill>
              <a:srgbClr val="5F9C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6" name="Rectangle 1336">
              <a:extLst>
                <a:ext uri="{FF2B5EF4-FFF2-40B4-BE49-F238E27FC236}">
                  <a16:creationId xmlns:a16="http://schemas.microsoft.com/office/drawing/2014/main" id="{31BB441F-156F-4FAE-924C-538CAC317062}"/>
                </a:ext>
              </a:extLst>
            </p:cNvPr>
            <p:cNvSpPr>
              <a:spLocks noChangeArrowheads="1"/>
            </p:cNvSpPr>
            <p:nvPr/>
          </p:nvSpPr>
          <p:spPr bwMode="auto">
            <a:xfrm>
              <a:off x="3929063" y="4024313"/>
              <a:ext cx="123825" cy="338138"/>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7" name="Rectangle 1337">
              <a:extLst>
                <a:ext uri="{FF2B5EF4-FFF2-40B4-BE49-F238E27FC236}">
                  <a16:creationId xmlns:a16="http://schemas.microsoft.com/office/drawing/2014/main" id="{E9FCC9B9-DFB1-4F38-8F17-56862C6D5549}"/>
                </a:ext>
              </a:extLst>
            </p:cNvPr>
            <p:cNvSpPr>
              <a:spLocks noChangeArrowheads="1"/>
            </p:cNvSpPr>
            <p:nvPr/>
          </p:nvSpPr>
          <p:spPr bwMode="auto">
            <a:xfrm>
              <a:off x="3929063" y="4008438"/>
              <a:ext cx="123825" cy="15875"/>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8" name="Rectangle 1338">
              <a:extLst>
                <a:ext uri="{FF2B5EF4-FFF2-40B4-BE49-F238E27FC236}">
                  <a16:creationId xmlns:a16="http://schemas.microsoft.com/office/drawing/2014/main" id="{784458F8-46BE-4746-A779-5F474EF75FB1}"/>
                </a:ext>
              </a:extLst>
            </p:cNvPr>
            <p:cNvSpPr>
              <a:spLocks noChangeArrowheads="1"/>
            </p:cNvSpPr>
            <p:nvPr/>
          </p:nvSpPr>
          <p:spPr bwMode="auto">
            <a:xfrm>
              <a:off x="3929063" y="4362451"/>
              <a:ext cx="123825" cy="22225"/>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9" name="Rectangle 1339">
              <a:extLst>
                <a:ext uri="{FF2B5EF4-FFF2-40B4-BE49-F238E27FC236}">
                  <a16:creationId xmlns:a16="http://schemas.microsoft.com/office/drawing/2014/main" id="{7253E0E0-0CEF-4B36-82FD-6C9CE9B4E0FF}"/>
                </a:ext>
              </a:extLst>
            </p:cNvPr>
            <p:cNvSpPr>
              <a:spLocks noChangeArrowheads="1"/>
            </p:cNvSpPr>
            <p:nvPr/>
          </p:nvSpPr>
          <p:spPr bwMode="auto">
            <a:xfrm>
              <a:off x="3976688" y="4440238"/>
              <a:ext cx="28575" cy="22225"/>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0" name="Freeform 1340">
              <a:extLst>
                <a:ext uri="{FF2B5EF4-FFF2-40B4-BE49-F238E27FC236}">
                  <a16:creationId xmlns:a16="http://schemas.microsoft.com/office/drawing/2014/main" id="{4BA8754A-99F8-4FD3-AF6A-89017039641F}"/>
                </a:ext>
              </a:extLst>
            </p:cNvPr>
            <p:cNvSpPr>
              <a:spLocks/>
            </p:cNvSpPr>
            <p:nvPr/>
          </p:nvSpPr>
          <p:spPr bwMode="auto">
            <a:xfrm>
              <a:off x="3976688" y="4460876"/>
              <a:ext cx="28575" cy="15875"/>
            </a:xfrm>
            <a:custGeom>
              <a:avLst/>
              <a:gdLst>
                <a:gd name="T0" fmla="*/ 18 w 18"/>
                <a:gd name="T1" fmla="*/ 0 h 10"/>
                <a:gd name="T2" fmla="*/ 0 w 18"/>
                <a:gd name="T3" fmla="*/ 0 h 10"/>
                <a:gd name="T4" fmla="*/ 0 w 18"/>
                <a:gd name="T5" fmla="*/ 10 h 10"/>
                <a:gd name="T6" fmla="*/ 18 w 18"/>
                <a:gd name="T7" fmla="*/ 5 h 10"/>
                <a:gd name="T8" fmla="*/ 18 w 18"/>
                <a:gd name="T9" fmla="*/ 0 h 10"/>
              </a:gdLst>
              <a:ahLst/>
              <a:cxnLst>
                <a:cxn ang="0">
                  <a:pos x="T0" y="T1"/>
                </a:cxn>
                <a:cxn ang="0">
                  <a:pos x="T2" y="T3"/>
                </a:cxn>
                <a:cxn ang="0">
                  <a:pos x="T4" y="T5"/>
                </a:cxn>
                <a:cxn ang="0">
                  <a:pos x="T6" y="T7"/>
                </a:cxn>
                <a:cxn ang="0">
                  <a:pos x="T8" y="T9"/>
                </a:cxn>
              </a:cxnLst>
              <a:rect l="0" t="0" r="r" b="b"/>
              <a:pathLst>
                <a:path w="18" h="10">
                  <a:moveTo>
                    <a:pt x="18" y="0"/>
                  </a:moveTo>
                  <a:lnTo>
                    <a:pt x="0" y="0"/>
                  </a:lnTo>
                  <a:lnTo>
                    <a:pt x="0" y="10"/>
                  </a:lnTo>
                  <a:lnTo>
                    <a:pt x="18" y="5"/>
                  </a:lnTo>
                  <a:lnTo>
                    <a:pt x="18" y="0"/>
                  </a:lnTo>
                  <a:close/>
                </a:path>
              </a:pathLst>
            </a:custGeom>
            <a:solidFill>
              <a:srgbClr val="72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1" name="Freeform 1341">
              <a:extLst>
                <a:ext uri="{FF2B5EF4-FFF2-40B4-BE49-F238E27FC236}">
                  <a16:creationId xmlns:a16="http://schemas.microsoft.com/office/drawing/2014/main" id="{92ED6B5E-8CB5-4648-872B-EE43FB78501B}"/>
                </a:ext>
              </a:extLst>
            </p:cNvPr>
            <p:cNvSpPr>
              <a:spLocks/>
            </p:cNvSpPr>
            <p:nvPr/>
          </p:nvSpPr>
          <p:spPr bwMode="auto">
            <a:xfrm>
              <a:off x="3929063" y="4384676"/>
              <a:ext cx="123825" cy="69850"/>
            </a:xfrm>
            <a:custGeom>
              <a:avLst/>
              <a:gdLst>
                <a:gd name="T0" fmla="*/ 85 w 85"/>
                <a:gd name="T1" fmla="*/ 0 h 48"/>
                <a:gd name="T2" fmla="*/ 0 w 85"/>
                <a:gd name="T3" fmla="*/ 0 h 48"/>
                <a:gd name="T4" fmla="*/ 28 w 85"/>
                <a:gd name="T5" fmla="*/ 48 h 48"/>
                <a:gd name="T6" fmla="*/ 56 w 85"/>
                <a:gd name="T7" fmla="*/ 48 h 48"/>
                <a:gd name="T8" fmla="*/ 85 w 85"/>
                <a:gd name="T9" fmla="*/ 0 h 48"/>
              </a:gdLst>
              <a:ahLst/>
              <a:cxnLst>
                <a:cxn ang="0">
                  <a:pos x="T0" y="T1"/>
                </a:cxn>
                <a:cxn ang="0">
                  <a:pos x="T2" y="T3"/>
                </a:cxn>
                <a:cxn ang="0">
                  <a:pos x="T4" y="T5"/>
                </a:cxn>
                <a:cxn ang="0">
                  <a:pos x="T6" y="T7"/>
                </a:cxn>
                <a:cxn ang="0">
                  <a:pos x="T8" y="T9"/>
                </a:cxn>
              </a:cxnLst>
              <a:rect l="0" t="0" r="r" b="b"/>
              <a:pathLst>
                <a:path w="85" h="48">
                  <a:moveTo>
                    <a:pt x="85" y="0"/>
                  </a:moveTo>
                  <a:cubicBezTo>
                    <a:pt x="51" y="0"/>
                    <a:pt x="33" y="0"/>
                    <a:pt x="0" y="0"/>
                  </a:cubicBezTo>
                  <a:cubicBezTo>
                    <a:pt x="15" y="16"/>
                    <a:pt x="19" y="32"/>
                    <a:pt x="28" y="48"/>
                  </a:cubicBezTo>
                  <a:cubicBezTo>
                    <a:pt x="38" y="48"/>
                    <a:pt x="47" y="48"/>
                    <a:pt x="56" y="48"/>
                  </a:cubicBezTo>
                  <a:cubicBezTo>
                    <a:pt x="65" y="32"/>
                    <a:pt x="69" y="16"/>
                    <a:pt x="85" y="0"/>
                  </a:cubicBez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2" name="Rectangle 1342">
              <a:extLst>
                <a:ext uri="{FF2B5EF4-FFF2-40B4-BE49-F238E27FC236}">
                  <a16:creationId xmlns:a16="http://schemas.microsoft.com/office/drawing/2014/main" id="{02F00646-D373-4368-867A-26A51ED6C7FC}"/>
                </a:ext>
              </a:extLst>
            </p:cNvPr>
            <p:cNvSpPr>
              <a:spLocks noChangeArrowheads="1"/>
            </p:cNvSpPr>
            <p:nvPr/>
          </p:nvSpPr>
          <p:spPr bwMode="auto">
            <a:xfrm>
              <a:off x="3929063" y="4024313"/>
              <a:ext cx="61913" cy="338138"/>
            </a:xfrm>
            <a:prstGeom prst="rect">
              <a:avLst/>
            </a:prstGeom>
            <a:solidFill>
              <a:srgbClr val="96D5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6" name="Rectangle 1343">
              <a:extLst>
                <a:ext uri="{FF2B5EF4-FFF2-40B4-BE49-F238E27FC236}">
                  <a16:creationId xmlns:a16="http://schemas.microsoft.com/office/drawing/2014/main" id="{9B448D99-4F6C-46F6-9F4C-3A0E71574F0D}"/>
                </a:ext>
              </a:extLst>
            </p:cNvPr>
            <p:cNvSpPr>
              <a:spLocks noChangeArrowheads="1"/>
            </p:cNvSpPr>
            <p:nvPr/>
          </p:nvSpPr>
          <p:spPr bwMode="auto">
            <a:xfrm>
              <a:off x="3929063" y="4008438"/>
              <a:ext cx="61913" cy="15875"/>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7" name="Rectangle 1344">
              <a:extLst>
                <a:ext uri="{FF2B5EF4-FFF2-40B4-BE49-F238E27FC236}">
                  <a16:creationId xmlns:a16="http://schemas.microsoft.com/office/drawing/2014/main" id="{BD246B89-ED78-49FD-B018-9666AD2EC3DB}"/>
                </a:ext>
              </a:extLst>
            </p:cNvPr>
            <p:cNvSpPr>
              <a:spLocks noChangeArrowheads="1"/>
            </p:cNvSpPr>
            <p:nvPr/>
          </p:nvSpPr>
          <p:spPr bwMode="auto">
            <a:xfrm>
              <a:off x="3929063" y="4362451"/>
              <a:ext cx="61913" cy="22225"/>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8" name="Freeform 1345">
              <a:extLst>
                <a:ext uri="{FF2B5EF4-FFF2-40B4-BE49-F238E27FC236}">
                  <a16:creationId xmlns:a16="http://schemas.microsoft.com/office/drawing/2014/main" id="{D3B13D33-32C2-42F8-9707-379060BC4CD6}"/>
                </a:ext>
              </a:extLst>
            </p:cNvPr>
            <p:cNvSpPr>
              <a:spLocks/>
            </p:cNvSpPr>
            <p:nvPr/>
          </p:nvSpPr>
          <p:spPr bwMode="auto">
            <a:xfrm>
              <a:off x="3325813" y="3825876"/>
              <a:ext cx="47625" cy="133350"/>
            </a:xfrm>
            <a:custGeom>
              <a:avLst/>
              <a:gdLst>
                <a:gd name="T0" fmla="*/ 8 w 33"/>
                <a:gd name="T1" fmla="*/ 15 h 91"/>
                <a:gd name="T2" fmla="*/ 25 w 33"/>
                <a:gd name="T3" fmla="*/ 15 h 91"/>
                <a:gd name="T4" fmla="*/ 33 w 33"/>
                <a:gd name="T5" fmla="*/ 89 h 91"/>
                <a:gd name="T6" fmla="*/ 0 w 33"/>
                <a:gd name="T7" fmla="*/ 89 h 91"/>
                <a:gd name="T8" fmla="*/ 8 w 33"/>
                <a:gd name="T9" fmla="*/ 15 h 91"/>
              </a:gdLst>
              <a:ahLst/>
              <a:cxnLst>
                <a:cxn ang="0">
                  <a:pos x="T0" y="T1"/>
                </a:cxn>
                <a:cxn ang="0">
                  <a:pos x="T2" y="T3"/>
                </a:cxn>
                <a:cxn ang="0">
                  <a:pos x="T4" y="T5"/>
                </a:cxn>
                <a:cxn ang="0">
                  <a:pos x="T6" y="T7"/>
                </a:cxn>
                <a:cxn ang="0">
                  <a:pos x="T8" y="T9"/>
                </a:cxn>
              </a:cxnLst>
              <a:rect l="0" t="0" r="r" b="b"/>
              <a:pathLst>
                <a:path w="33" h="91">
                  <a:moveTo>
                    <a:pt x="8" y="15"/>
                  </a:moveTo>
                  <a:cubicBezTo>
                    <a:pt x="10" y="0"/>
                    <a:pt x="23" y="0"/>
                    <a:pt x="25" y="15"/>
                  </a:cubicBezTo>
                  <a:cubicBezTo>
                    <a:pt x="28" y="43"/>
                    <a:pt x="30" y="61"/>
                    <a:pt x="33" y="89"/>
                  </a:cubicBezTo>
                  <a:cubicBezTo>
                    <a:pt x="22" y="91"/>
                    <a:pt x="11" y="91"/>
                    <a:pt x="0" y="89"/>
                  </a:cubicBezTo>
                  <a:cubicBezTo>
                    <a:pt x="3" y="61"/>
                    <a:pt x="5" y="43"/>
                    <a:pt x="8" y="15"/>
                  </a:cubicBezTo>
                  <a:close/>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9" name="Freeform 1346">
              <a:extLst>
                <a:ext uri="{FF2B5EF4-FFF2-40B4-BE49-F238E27FC236}">
                  <a16:creationId xmlns:a16="http://schemas.microsoft.com/office/drawing/2014/main" id="{658728FC-2BFB-486D-9496-09831526E7BA}"/>
                </a:ext>
              </a:extLst>
            </p:cNvPr>
            <p:cNvSpPr>
              <a:spLocks/>
            </p:cNvSpPr>
            <p:nvPr/>
          </p:nvSpPr>
          <p:spPr bwMode="auto">
            <a:xfrm>
              <a:off x="3325813" y="3956051"/>
              <a:ext cx="47625" cy="530225"/>
            </a:xfrm>
            <a:custGeom>
              <a:avLst/>
              <a:gdLst>
                <a:gd name="T0" fmla="*/ 6 w 33"/>
                <a:gd name="T1" fmla="*/ 321 h 364"/>
                <a:gd name="T2" fmla="*/ 26 w 33"/>
                <a:gd name="T3" fmla="*/ 321 h 364"/>
                <a:gd name="T4" fmla="*/ 33 w 33"/>
                <a:gd name="T5" fmla="*/ 0 h 364"/>
                <a:gd name="T6" fmla="*/ 0 w 33"/>
                <a:gd name="T7" fmla="*/ 0 h 364"/>
                <a:gd name="T8" fmla="*/ 6 w 33"/>
                <a:gd name="T9" fmla="*/ 321 h 364"/>
              </a:gdLst>
              <a:ahLst/>
              <a:cxnLst>
                <a:cxn ang="0">
                  <a:pos x="T0" y="T1"/>
                </a:cxn>
                <a:cxn ang="0">
                  <a:pos x="T2" y="T3"/>
                </a:cxn>
                <a:cxn ang="0">
                  <a:pos x="T4" y="T5"/>
                </a:cxn>
                <a:cxn ang="0">
                  <a:pos x="T6" y="T7"/>
                </a:cxn>
                <a:cxn ang="0">
                  <a:pos x="T8" y="T9"/>
                </a:cxn>
              </a:cxnLst>
              <a:rect l="0" t="0" r="r" b="b"/>
              <a:pathLst>
                <a:path w="33" h="364">
                  <a:moveTo>
                    <a:pt x="6" y="321"/>
                  </a:moveTo>
                  <a:cubicBezTo>
                    <a:pt x="7" y="364"/>
                    <a:pt x="25" y="364"/>
                    <a:pt x="26" y="321"/>
                  </a:cubicBezTo>
                  <a:cubicBezTo>
                    <a:pt x="28" y="250"/>
                    <a:pt x="30" y="72"/>
                    <a:pt x="33" y="0"/>
                  </a:cubicBezTo>
                  <a:cubicBezTo>
                    <a:pt x="22" y="0"/>
                    <a:pt x="11" y="0"/>
                    <a:pt x="0" y="0"/>
                  </a:cubicBezTo>
                  <a:cubicBezTo>
                    <a:pt x="2" y="72"/>
                    <a:pt x="4" y="250"/>
                    <a:pt x="6" y="321"/>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0" name="Rectangle 1347">
              <a:extLst>
                <a:ext uri="{FF2B5EF4-FFF2-40B4-BE49-F238E27FC236}">
                  <a16:creationId xmlns:a16="http://schemas.microsoft.com/office/drawing/2014/main" id="{15C31D1E-2AF0-4B7B-A973-D99910C7D530}"/>
                </a:ext>
              </a:extLst>
            </p:cNvPr>
            <p:cNvSpPr>
              <a:spLocks noChangeArrowheads="1"/>
            </p:cNvSpPr>
            <p:nvPr/>
          </p:nvSpPr>
          <p:spPr bwMode="auto">
            <a:xfrm>
              <a:off x="3324225" y="3941763"/>
              <a:ext cx="50800" cy="14288"/>
            </a:xfrm>
            <a:prstGeom prst="rect">
              <a:avLst/>
            </a:prstGeom>
            <a:solidFill>
              <a:srgbClr val="D46F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1" name="Freeform 1348">
              <a:extLst>
                <a:ext uri="{FF2B5EF4-FFF2-40B4-BE49-F238E27FC236}">
                  <a16:creationId xmlns:a16="http://schemas.microsoft.com/office/drawing/2014/main" id="{8338801A-F6B1-4B7A-899B-769492BCA2F0}"/>
                </a:ext>
              </a:extLst>
            </p:cNvPr>
            <p:cNvSpPr>
              <a:spLocks/>
            </p:cNvSpPr>
            <p:nvPr/>
          </p:nvSpPr>
          <p:spPr bwMode="auto">
            <a:xfrm>
              <a:off x="3352800" y="3852863"/>
              <a:ext cx="19050" cy="88900"/>
            </a:xfrm>
            <a:custGeom>
              <a:avLst/>
              <a:gdLst>
                <a:gd name="T0" fmla="*/ 0 w 14"/>
                <a:gd name="T1" fmla="*/ 0 h 60"/>
                <a:gd name="T2" fmla="*/ 0 w 14"/>
                <a:gd name="T3" fmla="*/ 60 h 60"/>
                <a:gd name="T4" fmla="*/ 14 w 14"/>
                <a:gd name="T5" fmla="*/ 60 h 60"/>
                <a:gd name="T6" fmla="*/ 8 w 14"/>
                <a:gd name="T7" fmla="*/ 4 h 60"/>
                <a:gd name="T8" fmla="*/ 0 w 14"/>
                <a:gd name="T9" fmla="*/ 0 h 60"/>
              </a:gdLst>
              <a:ahLst/>
              <a:cxnLst>
                <a:cxn ang="0">
                  <a:pos x="T0" y="T1"/>
                </a:cxn>
                <a:cxn ang="0">
                  <a:pos x="T2" y="T3"/>
                </a:cxn>
                <a:cxn ang="0">
                  <a:pos x="T4" y="T5"/>
                </a:cxn>
                <a:cxn ang="0">
                  <a:pos x="T6" y="T7"/>
                </a:cxn>
                <a:cxn ang="0">
                  <a:pos x="T8" y="T9"/>
                </a:cxn>
              </a:cxnLst>
              <a:rect l="0" t="0" r="r" b="b"/>
              <a:pathLst>
                <a:path w="14" h="60">
                  <a:moveTo>
                    <a:pt x="0" y="0"/>
                  </a:moveTo>
                  <a:cubicBezTo>
                    <a:pt x="0" y="60"/>
                    <a:pt x="0" y="60"/>
                    <a:pt x="0" y="60"/>
                  </a:cubicBezTo>
                  <a:cubicBezTo>
                    <a:pt x="14" y="60"/>
                    <a:pt x="14" y="60"/>
                    <a:pt x="14" y="60"/>
                  </a:cubicBezTo>
                  <a:cubicBezTo>
                    <a:pt x="12" y="40"/>
                    <a:pt x="8" y="4"/>
                    <a:pt x="8" y="4"/>
                  </a:cubicBezTo>
                  <a:lnTo>
                    <a:pt x="0" y="0"/>
                  </a:lnTo>
                  <a:close/>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2" name="Freeform 1349">
              <a:extLst>
                <a:ext uri="{FF2B5EF4-FFF2-40B4-BE49-F238E27FC236}">
                  <a16:creationId xmlns:a16="http://schemas.microsoft.com/office/drawing/2014/main" id="{D4E938CC-A98F-439F-BA91-EF42A08BE8D7}"/>
                </a:ext>
              </a:extLst>
            </p:cNvPr>
            <p:cNvSpPr>
              <a:spLocks/>
            </p:cNvSpPr>
            <p:nvPr/>
          </p:nvSpPr>
          <p:spPr bwMode="auto">
            <a:xfrm>
              <a:off x="3351213" y="3956051"/>
              <a:ext cx="22225" cy="514350"/>
            </a:xfrm>
            <a:custGeom>
              <a:avLst/>
              <a:gdLst>
                <a:gd name="T0" fmla="*/ 1 w 16"/>
                <a:gd name="T1" fmla="*/ 0 h 353"/>
                <a:gd name="T2" fmla="*/ 0 w 16"/>
                <a:gd name="T3" fmla="*/ 353 h 353"/>
                <a:gd name="T4" fmla="*/ 9 w 16"/>
                <a:gd name="T5" fmla="*/ 321 h 353"/>
                <a:gd name="T6" fmla="*/ 16 w 16"/>
                <a:gd name="T7" fmla="*/ 0 h 353"/>
                <a:gd name="T8" fmla="*/ 1 w 16"/>
                <a:gd name="T9" fmla="*/ 0 h 353"/>
              </a:gdLst>
              <a:ahLst/>
              <a:cxnLst>
                <a:cxn ang="0">
                  <a:pos x="T0" y="T1"/>
                </a:cxn>
                <a:cxn ang="0">
                  <a:pos x="T2" y="T3"/>
                </a:cxn>
                <a:cxn ang="0">
                  <a:pos x="T4" y="T5"/>
                </a:cxn>
                <a:cxn ang="0">
                  <a:pos x="T6" y="T7"/>
                </a:cxn>
                <a:cxn ang="0">
                  <a:pos x="T8" y="T9"/>
                </a:cxn>
              </a:cxnLst>
              <a:rect l="0" t="0" r="r" b="b"/>
              <a:pathLst>
                <a:path w="16" h="353">
                  <a:moveTo>
                    <a:pt x="1" y="0"/>
                  </a:moveTo>
                  <a:cubicBezTo>
                    <a:pt x="0" y="353"/>
                    <a:pt x="0" y="353"/>
                    <a:pt x="0" y="353"/>
                  </a:cubicBezTo>
                  <a:cubicBezTo>
                    <a:pt x="5" y="352"/>
                    <a:pt x="9" y="341"/>
                    <a:pt x="9" y="321"/>
                  </a:cubicBezTo>
                  <a:cubicBezTo>
                    <a:pt x="12" y="250"/>
                    <a:pt x="13" y="72"/>
                    <a:pt x="16" y="0"/>
                  </a:cubicBezTo>
                  <a:lnTo>
                    <a:pt x="1" y="0"/>
                  </a:ln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3" name="Freeform 1350">
              <a:extLst>
                <a:ext uri="{FF2B5EF4-FFF2-40B4-BE49-F238E27FC236}">
                  <a16:creationId xmlns:a16="http://schemas.microsoft.com/office/drawing/2014/main" id="{7B13C10E-58F8-4611-9ABC-D82A3E726335}"/>
                </a:ext>
              </a:extLst>
            </p:cNvPr>
            <p:cNvSpPr>
              <a:spLocks/>
            </p:cNvSpPr>
            <p:nvPr/>
          </p:nvSpPr>
          <p:spPr bwMode="auto">
            <a:xfrm>
              <a:off x="3352800" y="3941763"/>
              <a:ext cx="22225" cy="14288"/>
            </a:xfrm>
            <a:custGeom>
              <a:avLst/>
              <a:gdLst>
                <a:gd name="T0" fmla="*/ 0 w 14"/>
                <a:gd name="T1" fmla="*/ 9 h 9"/>
                <a:gd name="T2" fmla="*/ 13 w 14"/>
                <a:gd name="T3" fmla="*/ 9 h 9"/>
                <a:gd name="T4" fmla="*/ 14 w 14"/>
                <a:gd name="T5" fmla="*/ 9 h 9"/>
                <a:gd name="T6" fmla="*/ 14 w 14"/>
                <a:gd name="T7" fmla="*/ 0 h 9"/>
                <a:gd name="T8" fmla="*/ 12 w 14"/>
                <a:gd name="T9" fmla="*/ 0 h 9"/>
                <a:gd name="T10" fmla="*/ 0 w 14"/>
                <a:gd name="T11" fmla="*/ 0 h 9"/>
                <a:gd name="T12" fmla="*/ 0 w 14"/>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4" h="9">
                  <a:moveTo>
                    <a:pt x="0" y="9"/>
                  </a:moveTo>
                  <a:lnTo>
                    <a:pt x="13" y="9"/>
                  </a:lnTo>
                  <a:lnTo>
                    <a:pt x="14" y="9"/>
                  </a:lnTo>
                  <a:lnTo>
                    <a:pt x="14" y="0"/>
                  </a:lnTo>
                  <a:lnTo>
                    <a:pt x="12" y="0"/>
                  </a:lnTo>
                  <a:lnTo>
                    <a:pt x="0" y="0"/>
                  </a:lnTo>
                  <a:lnTo>
                    <a:pt x="0" y="9"/>
                  </a:ln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4" name="Freeform 1351">
              <a:extLst>
                <a:ext uri="{FF2B5EF4-FFF2-40B4-BE49-F238E27FC236}">
                  <a16:creationId xmlns:a16="http://schemas.microsoft.com/office/drawing/2014/main" id="{29CB3E04-DC2B-4BAF-96A1-818CBB53EB80}"/>
                </a:ext>
              </a:extLst>
            </p:cNvPr>
            <p:cNvSpPr>
              <a:spLocks/>
            </p:cNvSpPr>
            <p:nvPr/>
          </p:nvSpPr>
          <p:spPr bwMode="auto">
            <a:xfrm>
              <a:off x="3325813" y="3738563"/>
              <a:ext cx="49213" cy="122238"/>
            </a:xfrm>
            <a:custGeom>
              <a:avLst/>
              <a:gdLst>
                <a:gd name="T0" fmla="*/ 8 w 34"/>
                <a:gd name="T1" fmla="*/ 84 h 84"/>
                <a:gd name="T2" fmla="*/ 26 w 34"/>
                <a:gd name="T3" fmla="*/ 84 h 84"/>
                <a:gd name="T4" fmla="*/ 33 w 34"/>
                <a:gd name="T5" fmla="*/ 52 h 84"/>
                <a:gd name="T6" fmla="*/ 31 w 34"/>
                <a:gd name="T7" fmla="*/ 36 h 84"/>
                <a:gd name="T8" fmla="*/ 23 w 34"/>
                <a:gd name="T9" fmla="*/ 0 h 84"/>
                <a:gd name="T10" fmla="*/ 1 w 34"/>
                <a:gd name="T11" fmla="*/ 39 h 84"/>
                <a:gd name="T12" fmla="*/ 0 w 34"/>
                <a:gd name="T13" fmla="*/ 57 h 84"/>
                <a:gd name="T14" fmla="*/ 8 w 3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84">
                  <a:moveTo>
                    <a:pt x="8" y="84"/>
                  </a:moveTo>
                  <a:cubicBezTo>
                    <a:pt x="26" y="84"/>
                    <a:pt x="26" y="84"/>
                    <a:pt x="26" y="84"/>
                  </a:cubicBezTo>
                  <a:cubicBezTo>
                    <a:pt x="31" y="77"/>
                    <a:pt x="34" y="65"/>
                    <a:pt x="33" y="52"/>
                  </a:cubicBezTo>
                  <a:cubicBezTo>
                    <a:pt x="33" y="46"/>
                    <a:pt x="32" y="41"/>
                    <a:pt x="31" y="36"/>
                  </a:cubicBezTo>
                  <a:cubicBezTo>
                    <a:pt x="27" y="26"/>
                    <a:pt x="17" y="16"/>
                    <a:pt x="23" y="0"/>
                  </a:cubicBezTo>
                  <a:cubicBezTo>
                    <a:pt x="23" y="0"/>
                    <a:pt x="5" y="12"/>
                    <a:pt x="1" y="39"/>
                  </a:cubicBezTo>
                  <a:cubicBezTo>
                    <a:pt x="0" y="45"/>
                    <a:pt x="0" y="50"/>
                    <a:pt x="0" y="57"/>
                  </a:cubicBezTo>
                  <a:cubicBezTo>
                    <a:pt x="0" y="69"/>
                    <a:pt x="3" y="78"/>
                    <a:pt x="8" y="84"/>
                  </a:cubicBez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5" name="Freeform 1352">
              <a:extLst>
                <a:ext uri="{FF2B5EF4-FFF2-40B4-BE49-F238E27FC236}">
                  <a16:creationId xmlns:a16="http://schemas.microsoft.com/office/drawing/2014/main" id="{A0C2FAAB-13D9-4858-94CB-838AA7F607BB}"/>
                </a:ext>
              </a:extLst>
            </p:cNvPr>
            <p:cNvSpPr>
              <a:spLocks/>
            </p:cNvSpPr>
            <p:nvPr/>
          </p:nvSpPr>
          <p:spPr bwMode="auto">
            <a:xfrm>
              <a:off x="3343275" y="3738563"/>
              <a:ext cx="31750" cy="122238"/>
            </a:xfrm>
            <a:custGeom>
              <a:avLst/>
              <a:gdLst>
                <a:gd name="T0" fmla="*/ 8 w 22"/>
                <a:gd name="T1" fmla="*/ 84 h 84"/>
                <a:gd name="T2" fmla="*/ 14 w 22"/>
                <a:gd name="T3" fmla="*/ 84 h 84"/>
                <a:gd name="T4" fmla="*/ 14 w 22"/>
                <a:gd name="T5" fmla="*/ 83 h 84"/>
                <a:gd name="T6" fmla="*/ 21 w 22"/>
                <a:gd name="T7" fmla="*/ 52 h 84"/>
                <a:gd name="T8" fmla="*/ 19 w 22"/>
                <a:gd name="T9" fmla="*/ 36 h 84"/>
                <a:gd name="T10" fmla="*/ 11 w 22"/>
                <a:gd name="T11" fmla="*/ 0 h 84"/>
                <a:gd name="T12" fmla="*/ 8 w 22"/>
                <a:gd name="T13" fmla="*/ 39 h 84"/>
                <a:gd name="T14" fmla="*/ 8 w 22"/>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84">
                  <a:moveTo>
                    <a:pt x="8" y="84"/>
                  </a:moveTo>
                  <a:cubicBezTo>
                    <a:pt x="14" y="84"/>
                    <a:pt x="14" y="84"/>
                    <a:pt x="14" y="84"/>
                  </a:cubicBezTo>
                  <a:cubicBezTo>
                    <a:pt x="14" y="83"/>
                    <a:pt x="14" y="83"/>
                    <a:pt x="14" y="83"/>
                  </a:cubicBezTo>
                  <a:cubicBezTo>
                    <a:pt x="19" y="77"/>
                    <a:pt x="22" y="65"/>
                    <a:pt x="21" y="52"/>
                  </a:cubicBezTo>
                  <a:cubicBezTo>
                    <a:pt x="21" y="46"/>
                    <a:pt x="20" y="41"/>
                    <a:pt x="19" y="36"/>
                  </a:cubicBezTo>
                  <a:cubicBezTo>
                    <a:pt x="15" y="26"/>
                    <a:pt x="5" y="16"/>
                    <a:pt x="11" y="0"/>
                  </a:cubicBezTo>
                  <a:cubicBezTo>
                    <a:pt x="11" y="0"/>
                    <a:pt x="0" y="7"/>
                    <a:pt x="8" y="39"/>
                  </a:cubicBezTo>
                  <a:cubicBezTo>
                    <a:pt x="14" y="61"/>
                    <a:pt x="11" y="76"/>
                    <a:pt x="8" y="84"/>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6" name="Freeform 1353">
              <a:extLst>
                <a:ext uri="{FF2B5EF4-FFF2-40B4-BE49-F238E27FC236}">
                  <a16:creationId xmlns:a16="http://schemas.microsoft.com/office/drawing/2014/main" id="{406FB943-9F07-4C51-8303-3ABFFA5E86E8}"/>
                </a:ext>
              </a:extLst>
            </p:cNvPr>
            <p:cNvSpPr>
              <a:spLocks/>
            </p:cNvSpPr>
            <p:nvPr/>
          </p:nvSpPr>
          <p:spPr bwMode="auto">
            <a:xfrm>
              <a:off x="4111625" y="3756026"/>
              <a:ext cx="50800" cy="203200"/>
            </a:xfrm>
            <a:custGeom>
              <a:avLst/>
              <a:gdLst>
                <a:gd name="T0" fmla="*/ 17 w 34"/>
                <a:gd name="T1" fmla="*/ 140 h 140"/>
                <a:gd name="T2" fmla="*/ 0 w 34"/>
                <a:gd name="T3" fmla="*/ 123 h 140"/>
                <a:gd name="T4" fmla="*/ 0 w 34"/>
                <a:gd name="T5" fmla="*/ 17 h 140"/>
                <a:gd name="T6" fmla="*/ 17 w 34"/>
                <a:gd name="T7" fmla="*/ 0 h 140"/>
                <a:gd name="T8" fmla="*/ 34 w 34"/>
                <a:gd name="T9" fmla="*/ 17 h 140"/>
                <a:gd name="T10" fmla="*/ 34 w 34"/>
                <a:gd name="T11" fmla="*/ 123 h 140"/>
                <a:gd name="T12" fmla="*/ 17 w 34"/>
                <a:gd name="T13" fmla="*/ 140 h 140"/>
              </a:gdLst>
              <a:ahLst/>
              <a:cxnLst>
                <a:cxn ang="0">
                  <a:pos x="T0" y="T1"/>
                </a:cxn>
                <a:cxn ang="0">
                  <a:pos x="T2" y="T3"/>
                </a:cxn>
                <a:cxn ang="0">
                  <a:pos x="T4" y="T5"/>
                </a:cxn>
                <a:cxn ang="0">
                  <a:pos x="T6" y="T7"/>
                </a:cxn>
                <a:cxn ang="0">
                  <a:pos x="T8" y="T9"/>
                </a:cxn>
                <a:cxn ang="0">
                  <a:pos x="T10" y="T11"/>
                </a:cxn>
                <a:cxn ang="0">
                  <a:pos x="T12" y="T13"/>
                </a:cxn>
              </a:cxnLst>
              <a:rect l="0" t="0" r="r" b="b"/>
              <a:pathLst>
                <a:path w="34" h="140">
                  <a:moveTo>
                    <a:pt x="17" y="140"/>
                  </a:moveTo>
                  <a:cubicBezTo>
                    <a:pt x="8" y="140"/>
                    <a:pt x="0" y="132"/>
                    <a:pt x="0" y="123"/>
                  </a:cubicBezTo>
                  <a:cubicBezTo>
                    <a:pt x="0" y="17"/>
                    <a:pt x="0" y="17"/>
                    <a:pt x="0" y="17"/>
                  </a:cubicBezTo>
                  <a:cubicBezTo>
                    <a:pt x="0" y="7"/>
                    <a:pt x="8" y="0"/>
                    <a:pt x="17" y="0"/>
                  </a:cubicBezTo>
                  <a:cubicBezTo>
                    <a:pt x="26" y="0"/>
                    <a:pt x="34" y="7"/>
                    <a:pt x="34" y="17"/>
                  </a:cubicBezTo>
                  <a:cubicBezTo>
                    <a:pt x="34" y="123"/>
                    <a:pt x="34" y="123"/>
                    <a:pt x="34" y="123"/>
                  </a:cubicBezTo>
                  <a:cubicBezTo>
                    <a:pt x="34" y="132"/>
                    <a:pt x="26" y="140"/>
                    <a:pt x="17" y="140"/>
                  </a:cubicBezTo>
                  <a:close/>
                </a:path>
              </a:pathLst>
            </a:custGeom>
            <a:solidFill>
              <a:srgbClr val="303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7" name="Freeform 1354">
              <a:extLst>
                <a:ext uri="{FF2B5EF4-FFF2-40B4-BE49-F238E27FC236}">
                  <a16:creationId xmlns:a16="http://schemas.microsoft.com/office/drawing/2014/main" id="{C4D69AD3-0490-4197-9A2D-5DA07834A081}"/>
                </a:ext>
              </a:extLst>
            </p:cNvPr>
            <p:cNvSpPr>
              <a:spLocks/>
            </p:cNvSpPr>
            <p:nvPr/>
          </p:nvSpPr>
          <p:spPr bwMode="auto">
            <a:xfrm>
              <a:off x="4125913" y="4384676"/>
              <a:ext cx="22225" cy="92075"/>
            </a:xfrm>
            <a:custGeom>
              <a:avLst/>
              <a:gdLst>
                <a:gd name="T0" fmla="*/ 8 w 16"/>
                <a:gd name="T1" fmla="*/ 63 h 63"/>
                <a:gd name="T2" fmla="*/ 0 w 16"/>
                <a:gd name="T3" fmla="*/ 55 h 63"/>
                <a:gd name="T4" fmla="*/ 0 w 16"/>
                <a:gd name="T5" fmla="*/ 8 h 63"/>
                <a:gd name="T6" fmla="*/ 8 w 16"/>
                <a:gd name="T7" fmla="*/ 0 h 63"/>
                <a:gd name="T8" fmla="*/ 16 w 16"/>
                <a:gd name="T9" fmla="*/ 8 h 63"/>
                <a:gd name="T10" fmla="*/ 16 w 16"/>
                <a:gd name="T11" fmla="*/ 55 h 63"/>
                <a:gd name="T12" fmla="*/ 8 w 16"/>
                <a:gd name="T13" fmla="*/ 63 h 63"/>
              </a:gdLst>
              <a:ahLst/>
              <a:cxnLst>
                <a:cxn ang="0">
                  <a:pos x="T0" y="T1"/>
                </a:cxn>
                <a:cxn ang="0">
                  <a:pos x="T2" y="T3"/>
                </a:cxn>
                <a:cxn ang="0">
                  <a:pos x="T4" y="T5"/>
                </a:cxn>
                <a:cxn ang="0">
                  <a:pos x="T6" y="T7"/>
                </a:cxn>
                <a:cxn ang="0">
                  <a:pos x="T8" y="T9"/>
                </a:cxn>
                <a:cxn ang="0">
                  <a:pos x="T10" y="T11"/>
                </a:cxn>
                <a:cxn ang="0">
                  <a:pos x="T12" y="T13"/>
                </a:cxn>
              </a:cxnLst>
              <a:rect l="0" t="0" r="r" b="b"/>
              <a:pathLst>
                <a:path w="16" h="63">
                  <a:moveTo>
                    <a:pt x="8" y="63"/>
                  </a:moveTo>
                  <a:cubicBezTo>
                    <a:pt x="4" y="63"/>
                    <a:pt x="0" y="60"/>
                    <a:pt x="0" y="55"/>
                  </a:cubicBezTo>
                  <a:cubicBezTo>
                    <a:pt x="0" y="8"/>
                    <a:pt x="0" y="8"/>
                    <a:pt x="0" y="8"/>
                  </a:cubicBezTo>
                  <a:cubicBezTo>
                    <a:pt x="0" y="3"/>
                    <a:pt x="4" y="0"/>
                    <a:pt x="8" y="0"/>
                  </a:cubicBezTo>
                  <a:cubicBezTo>
                    <a:pt x="12" y="0"/>
                    <a:pt x="16" y="3"/>
                    <a:pt x="16" y="8"/>
                  </a:cubicBezTo>
                  <a:cubicBezTo>
                    <a:pt x="16" y="55"/>
                    <a:pt x="16" y="55"/>
                    <a:pt x="16" y="55"/>
                  </a:cubicBezTo>
                  <a:cubicBezTo>
                    <a:pt x="16" y="60"/>
                    <a:pt x="12" y="63"/>
                    <a:pt x="8" y="63"/>
                  </a:cubicBezTo>
                  <a:close/>
                </a:path>
              </a:pathLst>
            </a:custGeom>
            <a:solidFill>
              <a:srgbClr val="303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8" name="Freeform 1355">
              <a:extLst>
                <a:ext uri="{FF2B5EF4-FFF2-40B4-BE49-F238E27FC236}">
                  <a16:creationId xmlns:a16="http://schemas.microsoft.com/office/drawing/2014/main" id="{69B1D8CF-1D52-462D-BF03-77CEC1007F6B}"/>
                </a:ext>
              </a:extLst>
            </p:cNvPr>
            <p:cNvSpPr>
              <a:spLocks/>
            </p:cNvSpPr>
            <p:nvPr/>
          </p:nvSpPr>
          <p:spPr bwMode="auto">
            <a:xfrm>
              <a:off x="4105275" y="3786188"/>
              <a:ext cx="63500" cy="631825"/>
            </a:xfrm>
            <a:custGeom>
              <a:avLst/>
              <a:gdLst>
                <a:gd name="T0" fmla="*/ 4 w 44"/>
                <a:gd name="T1" fmla="*/ 433 h 433"/>
                <a:gd name="T2" fmla="*/ 0 w 44"/>
                <a:gd name="T3" fmla="*/ 429 h 433"/>
                <a:gd name="T4" fmla="*/ 0 w 44"/>
                <a:gd name="T5" fmla="*/ 4 h 433"/>
                <a:gd name="T6" fmla="*/ 4 w 44"/>
                <a:gd name="T7" fmla="*/ 0 h 433"/>
                <a:gd name="T8" fmla="*/ 40 w 44"/>
                <a:gd name="T9" fmla="*/ 0 h 433"/>
                <a:gd name="T10" fmla="*/ 44 w 44"/>
                <a:gd name="T11" fmla="*/ 4 h 433"/>
                <a:gd name="T12" fmla="*/ 44 w 44"/>
                <a:gd name="T13" fmla="*/ 429 h 433"/>
                <a:gd name="T14" fmla="*/ 40 w 44"/>
                <a:gd name="T15" fmla="*/ 433 h 433"/>
                <a:gd name="T16" fmla="*/ 4 w 44"/>
                <a:gd name="T17"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33">
                  <a:moveTo>
                    <a:pt x="4" y="433"/>
                  </a:moveTo>
                  <a:cubicBezTo>
                    <a:pt x="2" y="433"/>
                    <a:pt x="0" y="431"/>
                    <a:pt x="0" y="429"/>
                  </a:cubicBezTo>
                  <a:cubicBezTo>
                    <a:pt x="0" y="4"/>
                    <a:pt x="0" y="4"/>
                    <a:pt x="0" y="4"/>
                  </a:cubicBezTo>
                  <a:cubicBezTo>
                    <a:pt x="0" y="2"/>
                    <a:pt x="2" y="0"/>
                    <a:pt x="4" y="0"/>
                  </a:cubicBezTo>
                  <a:cubicBezTo>
                    <a:pt x="40" y="0"/>
                    <a:pt x="40" y="0"/>
                    <a:pt x="40" y="0"/>
                  </a:cubicBezTo>
                  <a:cubicBezTo>
                    <a:pt x="42" y="0"/>
                    <a:pt x="44" y="2"/>
                    <a:pt x="44" y="4"/>
                  </a:cubicBezTo>
                  <a:cubicBezTo>
                    <a:pt x="44" y="429"/>
                    <a:pt x="44" y="429"/>
                    <a:pt x="44" y="429"/>
                  </a:cubicBezTo>
                  <a:cubicBezTo>
                    <a:pt x="44" y="431"/>
                    <a:pt x="42" y="433"/>
                    <a:pt x="40" y="433"/>
                  </a:cubicBezTo>
                  <a:lnTo>
                    <a:pt x="4" y="433"/>
                  </a:ln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9" name="Freeform 1356">
              <a:extLst>
                <a:ext uri="{FF2B5EF4-FFF2-40B4-BE49-F238E27FC236}">
                  <a16:creationId xmlns:a16="http://schemas.microsoft.com/office/drawing/2014/main" id="{BCBB21D4-97E6-4AA7-B3A0-EFA833D189D2}"/>
                </a:ext>
              </a:extLst>
            </p:cNvPr>
            <p:cNvSpPr>
              <a:spLocks/>
            </p:cNvSpPr>
            <p:nvPr/>
          </p:nvSpPr>
          <p:spPr bwMode="auto">
            <a:xfrm>
              <a:off x="4105275" y="3786188"/>
              <a:ext cx="63500" cy="55563"/>
            </a:xfrm>
            <a:custGeom>
              <a:avLst/>
              <a:gdLst>
                <a:gd name="T0" fmla="*/ 44 w 44"/>
                <a:gd name="T1" fmla="*/ 38 h 38"/>
                <a:gd name="T2" fmla="*/ 44 w 44"/>
                <a:gd name="T3" fmla="*/ 4 h 38"/>
                <a:gd name="T4" fmla="*/ 40 w 44"/>
                <a:gd name="T5" fmla="*/ 0 h 38"/>
                <a:gd name="T6" fmla="*/ 4 w 44"/>
                <a:gd name="T7" fmla="*/ 0 h 38"/>
                <a:gd name="T8" fmla="*/ 0 w 44"/>
                <a:gd name="T9" fmla="*/ 4 h 38"/>
                <a:gd name="T10" fmla="*/ 0 w 44"/>
                <a:gd name="T11" fmla="*/ 38 h 38"/>
                <a:gd name="T12" fmla="*/ 44 w 44"/>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44" h="38">
                  <a:moveTo>
                    <a:pt x="44" y="38"/>
                  </a:moveTo>
                  <a:cubicBezTo>
                    <a:pt x="44" y="4"/>
                    <a:pt x="44" y="4"/>
                    <a:pt x="44" y="4"/>
                  </a:cubicBezTo>
                  <a:cubicBezTo>
                    <a:pt x="44" y="2"/>
                    <a:pt x="42" y="0"/>
                    <a:pt x="40" y="0"/>
                  </a:cubicBezTo>
                  <a:cubicBezTo>
                    <a:pt x="4" y="0"/>
                    <a:pt x="4" y="0"/>
                    <a:pt x="4" y="0"/>
                  </a:cubicBezTo>
                  <a:cubicBezTo>
                    <a:pt x="2" y="0"/>
                    <a:pt x="0" y="2"/>
                    <a:pt x="0" y="4"/>
                  </a:cubicBezTo>
                  <a:cubicBezTo>
                    <a:pt x="0" y="38"/>
                    <a:pt x="0" y="38"/>
                    <a:pt x="0" y="38"/>
                  </a:cubicBezTo>
                  <a:lnTo>
                    <a:pt x="44" y="38"/>
                  </a:ln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0" name="Freeform 1357">
              <a:extLst>
                <a:ext uri="{FF2B5EF4-FFF2-40B4-BE49-F238E27FC236}">
                  <a16:creationId xmlns:a16="http://schemas.microsoft.com/office/drawing/2014/main" id="{65BD95C8-D1FA-4B16-A67E-EF12563E193F}"/>
                </a:ext>
              </a:extLst>
            </p:cNvPr>
            <p:cNvSpPr>
              <a:spLocks/>
            </p:cNvSpPr>
            <p:nvPr/>
          </p:nvSpPr>
          <p:spPr bwMode="auto">
            <a:xfrm>
              <a:off x="4105275" y="4413251"/>
              <a:ext cx="63500" cy="46038"/>
            </a:xfrm>
            <a:custGeom>
              <a:avLst/>
              <a:gdLst>
                <a:gd name="T0" fmla="*/ 10 w 40"/>
                <a:gd name="T1" fmla="*/ 29 h 29"/>
                <a:gd name="T2" fmla="*/ 0 w 40"/>
                <a:gd name="T3" fmla="*/ 0 h 29"/>
                <a:gd name="T4" fmla="*/ 20 w 40"/>
                <a:gd name="T5" fmla="*/ 0 h 29"/>
                <a:gd name="T6" fmla="*/ 40 w 40"/>
                <a:gd name="T7" fmla="*/ 0 h 29"/>
                <a:gd name="T8" fmla="*/ 30 w 40"/>
                <a:gd name="T9" fmla="*/ 29 h 29"/>
                <a:gd name="T10" fmla="*/ 10 w 40"/>
                <a:gd name="T11" fmla="*/ 29 h 29"/>
              </a:gdLst>
              <a:ahLst/>
              <a:cxnLst>
                <a:cxn ang="0">
                  <a:pos x="T0" y="T1"/>
                </a:cxn>
                <a:cxn ang="0">
                  <a:pos x="T2" y="T3"/>
                </a:cxn>
                <a:cxn ang="0">
                  <a:pos x="T4" y="T5"/>
                </a:cxn>
                <a:cxn ang="0">
                  <a:pos x="T6" y="T7"/>
                </a:cxn>
                <a:cxn ang="0">
                  <a:pos x="T8" y="T9"/>
                </a:cxn>
                <a:cxn ang="0">
                  <a:pos x="T10" y="T11"/>
                </a:cxn>
              </a:cxnLst>
              <a:rect l="0" t="0" r="r" b="b"/>
              <a:pathLst>
                <a:path w="40" h="29">
                  <a:moveTo>
                    <a:pt x="10" y="29"/>
                  </a:moveTo>
                  <a:lnTo>
                    <a:pt x="0" y="0"/>
                  </a:lnTo>
                  <a:lnTo>
                    <a:pt x="20" y="0"/>
                  </a:lnTo>
                  <a:lnTo>
                    <a:pt x="40" y="0"/>
                  </a:lnTo>
                  <a:lnTo>
                    <a:pt x="30" y="29"/>
                  </a:lnTo>
                  <a:lnTo>
                    <a:pt x="10" y="29"/>
                  </a:ln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1" name="Freeform 1358">
              <a:extLst>
                <a:ext uri="{FF2B5EF4-FFF2-40B4-BE49-F238E27FC236}">
                  <a16:creationId xmlns:a16="http://schemas.microsoft.com/office/drawing/2014/main" id="{7BF8D994-FCD1-440C-B124-68FE0C4EF5B0}"/>
                </a:ext>
              </a:extLst>
            </p:cNvPr>
            <p:cNvSpPr>
              <a:spLocks/>
            </p:cNvSpPr>
            <p:nvPr/>
          </p:nvSpPr>
          <p:spPr bwMode="auto">
            <a:xfrm>
              <a:off x="4125913" y="4248151"/>
              <a:ext cx="22225" cy="92075"/>
            </a:xfrm>
            <a:custGeom>
              <a:avLst/>
              <a:gdLst>
                <a:gd name="T0" fmla="*/ 8 w 16"/>
                <a:gd name="T1" fmla="*/ 63 h 63"/>
                <a:gd name="T2" fmla="*/ 0 w 16"/>
                <a:gd name="T3" fmla="*/ 55 h 63"/>
                <a:gd name="T4" fmla="*/ 0 w 16"/>
                <a:gd name="T5" fmla="*/ 7 h 63"/>
                <a:gd name="T6" fmla="*/ 8 w 16"/>
                <a:gd name="T7" fmla="*/ 0 h 63"/>
                <a:gd name="T8" fmla="*/ 16 w 16"/>
                <a:gd name="T9" fmla="*/ 7 h 63"/>
                <a:gd name="T10" fmla="*/ 16 w 16"/>
                <a:gd name="T11" fmla="*/ 55 h 63"/>
                <a:gd name="T12" fmla="*/ 8 w 16"/>
                <a:gd name="T13" fmla="*/ 63 h 63"/>
              </a:gdLst>
              <a:ahLst/>
              <a:cxnLst>
                <a:cxn ang="0">
                  <a:pos x="T0" y="T1"/>
                </a:cxn>
                <a:cxn ang="0">
                  <a:pos x="T2" y="T3"/>
                </a:cxn>
                <a:cxn ang="0">
                  <a:pos x="T4" y="T5"/>
                </a:cxn>
                <a:cxn ang="0">
                  <a:pos x="T6" y="T7"/>
                </a:cxn>
                <a:cxn ang="0">
                  <a:pos x="T8" y="T9"/>
                </a:cxn>
                <a:cxn ang="0">
                  <a:pos x="T10" y="T11"/>
                </a:cxn>
                <a:cxn ang="0">
                  <a:pos x="T12" y="T13"/>
                </a:cxn>
              </a:cxnLst>
              <a:rect l="0" t="0" r="r" b="b"/>
              <a:pathLst>
                <a:path w="16" h="63">
                  <a:moveTo>
                    <a:pt x="8" y="63"/>
                  </a:moveTo>
                  <a:cubicBezTo>
                    <a:pt x="4" y="63"/>
                    <a:pt x="0" y="59"/>
                    <a:pt x="0" y="55"/>
                  </a:cubicBezTo>
                  <a:cubicBezTo>
                    <a:pt x="0" y="7"/>
                    <a:pt x="0" y="7"/>
                    <a:pt x="0" y="7"/>
                  </a:cubicBezTo>
                  <a:cubicBezTo>
                    <a:pt x="0" y="3"/>
                    <a:pt x="4" y="0"/>
                    <a:pt x="8" y="0"/>
                  </a:cubicBezTo>
                  <a:cubicBezTo>
                    <a:pt x="12" y="0"/>
                    <a:pt x="16" y="3"/>
                    <a:pt x="16" y="7"/>
                  </a:cubicBezTo>
                  <a:cubicBezTo>
                    <a:pt x="16" y="55"/>
                    <a:pt x="16" y="55"/>
                    <a:pt x="16" y="55"/>
                  </a:cubicBezTo>
                  <a:cubicBezTo>
                    <a:pt x="16" y="59"/>
                    <a:pt x="12" y="63"/>
                    <a:pt x="8" y="63"/>
                  </a:cubicBezTo>
                  <a:close/>
                </a:path>
              </a:pathLst>
            </a:custGeom>
            <a:solidFill>
              <a:srgbClr val="303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2" name="Freeform 1359">
              <a:extLst>
                <a:ext uri="{FF2B5EF4-FFF2-40B4-BE49-F238E27FC236}">
                  <a16:creationId xmlns:a16="http://schemas.microsoft.com/office/drawing/2014/main" id="{963249FE-5C70-4F43-ACAA-526A2062B0F3}"/>
                </a:ext>
              </a:extLst>
            </p:cNvPr>
            <p:cNvSpPr>
              <a:spLocks/>
            </p:cNvSpPr>
            <p:nvPr/>
          </p:nvSpPr>
          <p:spPr bwMode="auto">
            <a:xfrm>
              <a:off x="4125913" y="4256088"/>
              <a:ext cx="22225" cy="57150"/>
            </a:xfrm>
            <a:custGeom>
              <a:avLst/>
              <a:gdLst>
                <a:gd name="T0" fmla="*/ 8 w 16"/>
                <a:gd name="T1" fmla="*/ 39 h 39"/>
                <a:gd name="T2" fmla="*/ 0 w 16"/>
                <a:gd name="T3" fmla="*/ 31 h 39"/>
                <a:gd name="T4" fmla="*/ 0 w 16"/>
                <a:gd name="T5" fmla="*/ 7 h 39"/>
                <a:gd name="T6" fmla="*/ 8 w 16"/>
                <a:gd name="T7" fmla="*/ 0 h 39"/>
                <a:gd name="T8" fmla="*/ 16 w 16"/>
                <a:gd name="T9" fmla="*/ 7 h 39"/>
                <a:gd name="T10" fmla="*/ 16 w 16"/>
                <a:gd name="T11" fmla="*/ 31 h 39"/>
                <a:gd name="T12" fmla="*/ 8 w 16"/>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16" h="39">
                  <a:moveTo>
                    <a:pt x="8" y="39"/>
                  </a:moveTo>
                  <a:cubicBezTo>
                    <a:pt x="4" y="39"/>
                    <a:pt x="0" y="35"/>
                    <a:pt x="0" y="31"/>
                  </a:cubicBezTo>
                  <a:cubicBezTo>
                    <a:pt x="0" y="7"/>
                    <a:pt x="0" y="7"/>
                    <a:pt x="0" y="7"/>
                  </a:cubicBezTo>
                  <a:cubicBezTo>
                    <a:pt x="0" y="3"/>
                    <a:pt x="4" y="0"/>
                    <a:pt x="8" y="0"/>
                  </a:cubicBezTo>
                  <a:cubicBezTo>
                    <a:pt x="12" y="0"/>
                    <a:pt x="16" y="3"/>
                    <a:pt x="16" y="7"/>
                  </a:cubicBezTo>
                  <a:cubicBezTo>
                    <a:pt x="16" y="31"/>
                    <a:pt x="16" y="31"/>
                    <a:pt x="16" y="31"/>
                  </a:cubicBezTo>
                  <a:cubicBezTo>
                    <a:pt x="16" y="35"/>
                    <a:pt x="12" y="39"/>
                    <a:pt x="8" y="39"/>
                  </a:cubicBez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3" name="Freeform 1360">
              <a:extLst>
                <a:ext uri="{FF2B5EF4-FFF2-40B4-BE49-F238E27FC236}">
                  <a16:creationId xmlns:a16="http://schemas.microsoft.com/office/drawing/2014/main" id="{87618129-4670-4CB5-815F-4C4D0778C31E}"/>
                </a:ext>
              </a:extLst>
            </p:cNvPr>
            <p:cNvSpPr>
              <a:spLocks/>
            </p:cNvSpPr>
            <p:nvPr/>
          </p:nvSpPr>
          <p:spPr bwMode="auto">
            <a:xfrm>
              <a:off x="3930650" y="3754438"/>
              <a:ext cx="125413" cy="198438"/>
            </a:xfrm>
            <a:custGeom>
              <a:avLst/>
              <a:gdLst>
                <a:gd name="T0" fmla="*/ 86 w 86"/>
                <a:gd name="T1" fmla="*/ 7 h 136"/>
                <a:gd name="T2" fmla="*/ 79 w 86"/>
                <a:gd name="T3" fmla="*/ 0 h 136"/>
                <a:gd name="T4" fmla="*/ 7 w 86"/>
                <a:gd name="T5" fmla="*/ 0 h 136"/>
                <a:gd name="T6" fmla="*/ 0 w 86"/>
                <a:gd name="T7" fmla="*/ 7 h 136"/>
                <a:gd name="T8" fmla="*/ 0 w 86"/>
                <a:gd name="T9" fmla="*/ 129 h 136"/>
                <a:gd name="T10" fmla="*/ 7 w 86"/>
                <a:gd name="T11" fmla="*/ 136 h 136"/>
                <a:gd name="T12" fmla="*/ 79 w 86"/>
                <a:gd name="T13" fmla="*/ 136 h 136"/>
                <a:gd name="T14" fmla="*/ 86 w 86"/>
                <a:gd name="T15" fmla="*/ 129 h 136"/>
                <a:gd name="T16" fmla="*/ 86 w 86"/>
                <a:gd name="T17" fmla="*/ 7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136">
                  <a:moveTo>
                    <a:pt x="86" y="7"/>
                  </a:moveTo>
                  <a:cubicBezTo>
                    <a:pt x="86" y="3"/>
                    <a:pt x="83" y="0"/>
                    <a:pt x="79" y="0"/>
                  </a:cubicBezTo>
                  <a:cubicBezTo>
                    <a:pt x="7" y="0"/>
                    <a:pt x="7" y="0"/>
                    <a:pt x="7" y="0"/>
                  </a:cubicBezTo>
                  <a:cubicBezTo>
                    <a:pt x="3" y="0"/>
                    <a:pt x="0" y="3"/>
                    <a:pt x="0" y="7"/>
                  </a:cubicBezTo>
                  <a:cubicBezTo>
                    <a:pt x="0" y="129"/>
                    <a:pt x="0" y="129"/>
                    <a:pt x="0" y="129"/>
                  </a:cubicBezTo>
                  <a:cubicBezTo>
                    <a:pt x="0" y="133"/>
                    <a:pt x="3" y="136"/>
                    <a:pt x="7" y="136"/>
                  </a:cubicBezTo>
                  <a:cubicBezTo>
                    <a:pt x="79" y="136"/>
                    <a:pt x="79" y="136"/>
                    <a:pt x="79" y="136"/>
                  </a:cubicBezTo>
                  <a:cubicBezTo>
                    <a:pt x="83" y="136"/>
                    <a:pt x="86" y="133"/>
                    <a:pt x="86" y="129"/>
                  </a:cubicBezTo>
                  <a:lnTo>
                    <a:pt x="86" y="7"/>
                  </a:lnTo>
                  <a:close/>
                </a:path>
              </a:pathLst>
            </a:custGeom>
            <a:solidFill>
              <a:srgbClr val="72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4" name="Freeform 1361">
              <a:extLst>
                <a:ext uri="{FF2B5EF4-FFF2-40B4-BE49-F238E27FC236}">
                  <a16:creationId xmlns:a16="http://schemas.microsoft.com/office/drawing/2014/main" id="{AC994478-CF20-4CB6-9D50-2D8C4CC4ACE7}"/>
                </a:ext>
              </a:extLst>
            </p:cNvPr>
            <p:cNvSpPr>
              <a:spLocks/>
            </p:cNvSpPr>
            <p:nvPr/>
          </p:nvSpPr>
          <p:spPr bwMode="auto">
            <a:xfrm>
              <a:off x="3930650" y="3914776"/>
              <a:ext cx="125413" cy="38100"/>
            </a:xfrm>
            <a:custGeom>
              <a:avLst/>
              <a:gdLst>
                <a:gd name="T0" fmla="*/ 79 w 86"/>
                <a:gd name="T1" fmla="*/ 7 h 26"/>
                <a:gd name="T2" fmla="*/ 7 w 86"/>
                <a:gd name="T3" fmla="*/ 7 h 26"/>
                <a:gd name="T4" fmla="*/ 0 w 86"/>
                <a:gd name="T5" fmla="*/ 0 h 26"/>
                <a:gd name="T6" fmla="*/ 0 w 86"/>
                <a:gd name="T7" fmla="*/ 19 h 26"/>
                <a:gd name="T8" fmla="*/ 7 w 86"/>
                <a:gd name="T9" fmla="*/ 26 h 26"/>
                <a:gd name="T10" fmla="*/ 79 w 86"/>
                <a:gd name="T11" fmla="*/ 26 h 26"/>
                <a:gd name="T12" fmla="*/ 86 w 86"/>
                <a:gd name="T13" fmla="*/ 19 h 26"/>
                <a:gd name="T14" fmla="*/ 86 w 86"/>
                <a:gd name="T15" fmla="*/ 0 h 26"/>
                <a:gd name="T16" fmla="*/ 79 w 86"/>
                <a:gd name="T17"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26">
                  <a:moveTo>
                    <a:pt x="79" y="7"/>
                  </a:moveTo>
                  <a:cubicBezTo>
                    <a:pt x="7" y="7"/>
                    <a:pt x="7" y="7"/>
                    <a:pt x="7" y="7"/>
                  </a:cubicBezTo>
                  <a:cubicBezTo>
                    <a:pt x="3" y="7"/>
                    <a:pt x="0" y="4"/>
                    <a:pt x="0" y="0"/>
                  </a:cubicBezTo>
                  <a:cubicBezTo>
                    <a:pt x="0" y="19"/>
                    <a:pt x="0" y="19"/>
                    <a:pt x="0" y="19"/>
                  </a:cubicBezTo>
                  <a:cubicBezTo>
                    <a:pt x="0" y="23"/>
                    <a:pt x="3" y="26"/>
                    <a:pt x="7" y="26"/>
                  </a:cubicBezTo>
                  <a:cubicBezTo>
                    <a:pt x="79" y="26"/>
                    <a:pt x="79" y="26"/>
                    <a:pt x="79" y="26"/>
                  </a:cubicBezTo>
                  <a:cubicBezTo>
                    <a:pt x="83" y="26"/>
                    <a:pt x="86" y="23"/>
                    <a:pt x="86" y="19"/>
                  </a:cubicBezTo>
                  <a:cubicBezTo>
                    <a:pt x="86" y="0"/>
                    <a:pt x="86" y="0"/>
                    <a:pt x="86" y="0"/>
                  </a:cubicBezTo>
                  <a:cubicBezTo>
                    <a:pt x="86" y="4"/>
                    <a:pt x="83" y="7"/>
                    <a:pt x="79" y="7"/>
                  </a:cubicBezTo>
                  <a:close/>
                </a:path>
              </a:pathLst>
            </a:custGeom>
            <a:solidFill>
              <a:srgbClr val="5F9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5" name="Freeform 1362">
              <a:extLst>
                <a:ext uri="{FF2B5EF4-FFF2-40B4-BE49-F238E27FC236}">
                  <a16:creationId xmlns:a16="http://schemas.microsoft.com/office/drawing/2014/main" id="{1B2F30A5-E58C-4B4B-AABA-C222F755B79E}"/>
                </a:ext>
              </a:extLst>
            </p:cNvPr>
            <p:cNvSpPr>
              <a:spLocks/>
            </p:cNvSpPr>
            <p:nvPr/>
          </p:nvSpPr>
          <p:spPr bwMode="auto">
            <a:xfrm>
              <a:off x="3930650" y="3754438"/>
              <a:ext cx="125413" cy="98425"/>
            </a:xfrm>
            <a:custGeom>
              <a:avLst/>
              <a:gdLst>
                <a:gd name="T0" fmla="*/ 79 w 86"/>
                <a:gd name="T1" fmla="*/ 0 h 67"/>
                <a:gd name="T2" fmla="*/ 7 w 86"/>
                <a:gd name="T3" fmla="*/ 0 h 67"/>
                <a:gd name="T4" fmla="*/ 0 w 86"/>
                <a:gd name="T5" fmla="*/ 7 h 67"/>
                <a:gd name="T6" fmla="*/ 0 w 86"/>
                <a:gd name="T7" fmla="*/ 67 h 67"/>
                <a:gd name="T8" fmla="*/ 86 w 86"/>
                <a:gd name="T9" fmla="*/ 67 h 67"/>
                <a:gd name="T10" fmla="*/ 86 w 86"/>
                <a:gd name="T11" fmla="*/ 7 h 67"/>
                <a:gd name="T12" fmla="*/ 79 w 86"/>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86" h="67">
                  <a:moveTo>
                    <a:pt x="79" y="0"/>
                  </a:moveTo>
                  <a:cubicBezTo>
                    <a:pt x="7" y="0"/>
                    <a:pt x="7" y="0"/>
                    <a:pt x="7" y="0"/>
                  </a:cubicBezTo>
                  <a:cubicBezTo>
                    <a:pt x="3" y="0"/>
                    <a:pt x="0" y="3"/>
                    <a:pt x="0" y="7"/>
                  </a:cubicBezTo>
                  <a:cubicBezTo>
                    <a:pt x="0" y="67"/>
                    <a:pt x="0" y="67"/>
                    <a:pt x="0" y="67"/>
                  </a:cubicBezTo>
                  <a:cubicBezTo>
                    <a:pt x="86" y="67"/>
                    <a:pt x="86" y="67"/>
                    <a:pt x="86" y="67"/>
                  </a:cubicBezTo>
                  <a:cubicBezTo>
                    <a:pt x="86" y="7"/>
                    <a:pt x="86" y="7"/>
                    <a:pt x="86" y="7"/>
                  </a:cubicBezTo>
                  <a:cubicBezTo>
                    <a:pt x="86" y="3"/>
                    <a:pt x="83" y="0"/>
                    <a:pt x="79" y="0"/>
                  </a:cubicBez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85825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par>
                                <p:cTn id="16" presetID="31" presetClass="entr" presetSubtype="0" fill="hold" nodeType="withEffect">
                                  <p:stCondLst>
                                    <p:cond delay="0"/>
                                  </p:stCondLst>
                                  <p:childTnLst>
                                    <p:set>
                                      <p:cBhvr>
                                        <p:cTn id="17" dur="1" fill="hold">
                                          <p:stCondLst>
                                            <p:cond delay="0"/>
                                          </p:stCondLst>
                                        </p:cTn>
                                        <p:tgtEl>
                                          <p:spTgt spid="27">
                                            <p:txEl>
                                              <p:pRg st="1" end="1"/>
                                            </p:txEl>
                                          </p:spTgt>
                                        </p:tgtEl>
                                        <p:attrNameLst>
                                          <p:attrName>style.visibility</p:attrName>
                                        </p:attrNameLst>
                                      </p:cBhvr>
                                      <p:to>
                                        <p:strVal val="visible"/>
                                      </p:to>
                                    </p:set>
                                    <p:anim calcmode="lin" valueType="num">
                                      <p:cBhvr>
                                        <p:cTn id="18" dur="1000" fill="hold"/>
                                        <p:tgtEl>
                                          <p:spTgt spid="27">
                                            <p:txEl>
                                              <p:pRg st="1" end="1"/>
                                            </p:txEl>
                                          </p:spTgt>
                                        </p:tgtEl>
                                        <p:attrNameLst>
                                          <p:attrName>ppt_w</p:attrName>
                                        </p:attrNameLst>
                                      </p:cBhvr>
                                      <p:tavLst>
                                        <p:tav tm="0">
                                          <p:val>
                                            <p:fltVal val="0"/>
                                          </p:val>
                                        </p:tav>
                                        <p:tav tm="100000">
                                          <p:val>
                                            <p:strVal val="#ppt_w"/>
                                          </p:val>
                                        </p:tav>
                                      </p:tavLst>
                                    </p:anim>
                                    <p:anim calcmode="lin" valueType="num">
                                      <p:cBhvr>
                                        <p:cTn id="19" dur="1000" fill="hold"/>
                                        <p:tgtEl>
                                          <p:spTgt spid="27">
                                            <p:txEl>
                                              <p:pRg st="1" end="1"/>
                                            </p:txEl>
                                          </p:spTgt>
                                        </p:tgtEl>
                                        <p:attrNameLst>
                                          <p:attrName>ppt_h</p:attrName>
                                        </p:attrNameLst>
                                      </p:cBhvr>
                                      <p:tavLst>
                                        <p:tav tm="0">
                                          <p:val>
                                            <p:fltVal val="0"/>
                                          </p:val>
                                        </p:tav>
                                        <p:tav tm="100000">
                                          <p:val>
                                            <p:strVal val="#ppt_h"/>
                                          </p:val>
                                        </p:tav>
                                      </p:tavLst>
                                    </p:anim>
                                    <p:anim calcmode="lin" valueType="num">
                                      <p:cBhvr>
                                        <p:cTn id="20" dur="1000" fill="hold"/>
                                        <p:tgtEl>
                                          <p:spTgt spid="27">
                                            <p:txEl>
                                              <p:pRg st="1" end="1"/>
                                            </p:txEl>
                                          </p:spTgt>
                                        </p:tgtEl>
                                        <p:attrNameLst>
                                          <p:attrName>style.rotation</p:attrName>
                                        </p:attrNameLst>
                                      </p:cBhvr>
                                      <p:tavLst>
                                        <p:tav tm="0">
                                          <p:val>
                                            <p:fltVal val="90"/>
                                          </p:val>
                                        </p:tav>
                                        <p:tav tm="100000">
                                          <p:val>
                                            <p:fltVal val="0"/>
                                          </p:val>
                                        </p:tav>
                                      </p:tavLst>
                                    </p:anim>
                                    <p:animEffect transition="in" filter="fade">
                                      <p:cBhvr>
                                        <p:cTn id="21" dur="1000"/>
                                        <p:tgtEl>
                                          <p:spTgt spid="27">
                                            <p:txEl>
                                              <p:pRg st="1" end="1"/>
                                            </p:txEl>
                                          </p:spTgt>
                                        </p:tgtEl>
                                      </p:cBhvr>
                                    </p:animEffect>
                                  </p:childTnLst>
                                </p:cTn>
                              </p:par>
                              <p:par>
                                <p:cTn id="22" presetID="31" presetClass="entr" presetSubtype="0" fill="hold" nodeType="withEffect">
                                  <p:stCondLst>
                                    <p:cond delay="0"/>
                                  </p:stCondLst>
                                  <p:childTnLst>
                                    <p:set>
                                      <p:cBhvr>
                                        <p:cTn id="23" dur="1" fill="hold">
                                          <p:stCondLst>
                                            <p:cond delay="0"/>
                                          </p:stCondLst>
                                        </p:cTn>
                                        <p:tgtEl>
                                          <p:spTgt spid="27">
                                            <p:txEl>
                                              <p:pRg st="2" end="2"/>
                                            </p:txEl>
                                          </p:spTgt>
                                        </p:tgtEl>
                                        <p:attrNameLst>
                                          <p:attrName>style.visibility</p:attrName>
                                        </p:attrNameLst>
                                      </p:cBhvr>
                                      <p:to>
                                        <p:strVal val="visible"/>
                                      </p:to>
                                    </p:set>
                                    <p:anim calcmode="lin" valueType="num">
                                      <p:cBhvr>
                                        <p:cTn id="24" dur="1000" fill="hold"/>
                                        <p:tgtEl>
                                          <p:spTgt spid="27">
                                            <p:txEl>
                                              <p:pRg st="2" end="2"/>
                                            </p:txEl>
                                          </p:spTgt>
                                        </p:tgtEl>
                                        <p:attrNameLst>
                                          <p:attrName>ppt_w</p:attrName>
                                        </p:attrNameLst>
                                      </p:cBhvr>
                                      <p:tavLst>
                                        <p:tav tm="0">
                                          <p:val>
                                            <p:fltVal val="0"/>
                                          </p:val>
                                        </p:tav>
                                        <p:tav tm="100000">
                                          <p:val>
                                            <p:strVal val="#ppt_w"/>
                                          </p:val>
                                        </p:tav>
                                      </p:tavLst>
                                    </p:anim>
                                    <p:anim calcmode="lin" valueType="num">
                                      <p:cBhvr>
                                        <p:cTn id="25" dur="1000" fill="hold"/>
                                        <p:tgtEl>
                                          <p:spTgt spid="27">
                                            <p:txEl>
                                              <p:pRg st="2" end="2"/>
                                            </p:txEl>
                                          </p:spTgt>
                                        </p:tgtEl>
                                        <p:attrNameLst>
                                          <p:attrName>ppt_h</p:attrName>
                                        </p:attrNameLst>
                                      </p:cBhvr>
                                      <p:tavLst>
                                        <p:tav tm="0">
                                          <p:val>
                                            <p:fltVal val="0"/>
                                          </p:val>
                                        </p:tav>
                                        <p:tav tm="100000">
                                          <p:val>
                                            <p:strVal val="#ppt_h"/>
                                          </p:val>
                                        </p:tav>
                                      </p:tavLst>
                                    </p:anim>
                                    <p:anim calcmode="lin" valueType="num">
                                      <p:cBhvr>
                                        <p:cTn id="26" dur="1000" fill="hold"/>
                                        <p:tgtEl>
                                          <p:spTgt spid="27">
                                            <p:txEl>
                                              <p:pRg st="2" end="2"/>
                                            </p:txEl>
                                          </p:spTgt>
                                        </p:tgtEl>
                                        <p:attrNameLst>
                                          <p:attrName>style.rotation</p:attrName>
                                        </p:attrNameLst>
                                      </p:cBhvr>
                                      <p:tavLst>
                                        <p:tav tm="0">
                                          <p:val>
                                            <p:fltVal val="90"/>
                                          </p:val>
                                        </p:tav>
                                        <p:tav tm="100000">
                                          <p:val>
                                            <p:fltVal val="0"/>
                                          </p:val>
                                        </p:tav>
                                      </p:tavLst>
                                    </p:anim>
                                    <p:animEffect transition="in" filter="fade">
                                      <p:cBhvr>
                                        <p:cTn id="27" dur="1000"/>
                                        <p:tgtEl>
                                          <p:spTgt spid="2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27">
                                            <p:txEl>
                                              <p:pRg st="3" end="3"/>
                                            </p:txEl>
                                          </p:spTgt>
                                        </p:tgtEl>
                                        <p:attrNameLst>
                                          <p:attrName>style.visibility</p:attrName>
                                        </p:attrNameLst>
                                      </p:cBhvr>
                                      <p:to>
                                        <p:strVal val="visible"/>
                                      </p:to>
                                    </p:set>
                                    <p:anim calcmode="lin" valueType="num">
                                      <p:cBhvr>
                                        <p:cTn id="32" dur="1000" fill="hold"/>
                                        <p:tgtEl>
                                          <p:spTgt spid="27">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27">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27">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27">
                                            <p:txEl>
                                              <p:pRg st="3" end="3"/>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27">
                                            <p:txEl>
                                              <p:pRg st="4" end="4"/>
                                            </p:txEl>
                                          </p:spTgt>
                                        </p:tgtEl>
                                        <p:attrNameLst>
                                          <p:attrName>style.visibility</p:attrName>
                                        </p:attrNameLst>
                                      </p:cBhvr>
                                      <p:to>
                                        <p:strVal val="visible"/>
                                      </p:to>
                                    </p:set>
                                    <p:anim calcmode="lin" valueType="num">
                                      <p:cBhvr>
                                        <p:cTn id="38" dur="1000" fill="hold"/>
                                        <p:tgtEl>
                                          <p:spTgt spid="27">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27">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27">
                                            <p:txEl>
                                              <p:pRg st="4" end="4"/>
                                            </p:txEl>
                                          </p:spTgt>
                                        </p:tgtEl>
                                        <p:attrNameLst>
                                          <p:attrName>style.rotation</p:attrName>
                                        </p:attrNameLst>
                                      </p:cBhvr>
                                      <p:tavLst>
                                        <p:tav tm="0">
                                          <p:val>
                                            <p:fltVal val="90"/>
                                          </p:val>
                                        </p:tav>
                                        <p:tav tm="100000">
                                          <p:val>
                                            <p:fltVal val="0"/>
                                          </p:val>
                                        </p:tav>
                                      </p:tavLst>
                                    </p:anim>
                                    <p:animEffect transition="in" filter="fade">
                                      <p:cBhvr>
                                        <p:cTn id="41" dur="1000"/>
                                        <p:tgtEl>
                                          <p:spTgt spid="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4409" y="1691211"/>
            <a:ext cx="12187591" cy="44819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Swing</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容器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—1.JWindow</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27" name="矩形 26">
            <a:extLst>
              <a:ext uri="{FF2B5EF4-FFF2-40B4-BE49-F238E27FC236}">
                <a16:creationId xmlns:a16="http://schemas.microsoft.com/office/drawing/2014/main" id="{02BFB1A7-5CFD-498A-B5E9-DBF77036EEAD}"/>
              </a:ext>
            </a:extLst>
          </p:cNvPr>
          <p:cNvSpPr/>
          <p:nvPr/>
        </p:nvSpPr>
        <p:spPr>
          <a:xfrm>
            <a:off x="990988" y="2072242"/>
            <a:ext cx="5181195" cy="27280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86F7A707-9DA8-4969-9F6E-A3FB4FD9225B}"/>
              </a:ext>
            </a:extLst>
          </p:cNvPr>
          <p:cNvSpPr/>
          <p:nvPr/>
        </p:nvSpPr>
        <p:spPr>
          <a:xfrm>
            <a:off x="6705459" y="1819279"/>
            <a:ext cx="4875671" cy="41999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0" name="Rectangle 58">
            <a:extLst>
              <a:ext uri="{FF2B5EF4-FFF2-40B4-BE49-F238E27FC236}">
                <a16:creationId xmlns:a16="http://schemas.microsoft.com/office/drawing/2014/main" id="{A6125821-1406-42F5-8D0D-7E4A42170250}"/>
              </a:ext>
            </a:extLst>
          </p:cNvPr>
          <p:cNvSpPr>
            <a:spLocks noChangeArrowheads="1"/>
          </p:cNvSpPr>
          <p:nvPr/>
        </p:nvSpPr>
        <p:spPr bwMode="auto">
          <a:xfrm>
            <a:off x="2205" y="-230822"/>
            <a:ext cx="184688" cy="461643"/>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sz="2400" b="1">
              <a:latin typeface="仿宋" panose="02010609060101010101" pitchFamily="49" charset="-122"/>
              <a:ea typeface="仿宋" panose="02010609060101010101" pitchFamily="49" charset="-122"/>
            </a:endParaRPr>
          </a:p>
        </p:txBody>
      </p:sp>
      <p:sp>
        <p:nvSpPr>
          <p:cNvPr id="31" name="Rectangle 1">
            <a:extLst>
              <a:ext uri="{FF2B5EF4-FFF2-40B4-BE49-F238E27FC236}">
                <a16:creationId xmlns:a16="http://schemas.microsoft.com/office/drawing/2014/main" id="{8F0F4A2D-713E-419E-AD71-CC6B7BEC1845}"/>
              </a:ext>
            </a:extLst>
          </p:cNvPr>
          <p:cNvSpPr>
            <a:spLocks noChangeArrowheads="1"/>
          </p:cNvSpPr>
          <p:nvPr/>
        </p:nvSpPr>
        <p:spPr bwMode="auto">
          <a:xfrm>
            <a:off x="687052" y="2589807"/>
            <a:ext cx="5256583" cy="1418454"/>
          </a:xfrm>
          <a:prstGeom prst="rect">
            <a:avLst/>
          </a:prstGeom>
          <a:noFill/>
          <a:ln w="9525">
            <a:noFill/>
            <a:miter lim="800000"/>
            <a:headEnd/>
            <a:tailEnd/>
          </a:ln>
          <a:effectLst/>
        </p:spPr>
        <p:txBody>
          <a:bodyPr vert="horz" wrap="square" lIns="269728" tIns="45709" rIns="91419" bIns="0" numCol="1" anchor="ctr" anchorCtr="0" compatLnSpc="1">
            <a:prstTxWarp prst="textNoShape">
              <a:avLst/>
            </a:prstTxWarp>
            <a:spAutoFit/>
          </a:bodyPr>
          <a:lstStyle/>
          <a:p>
            <a:pPr indent="269821" defTabSz="914217" fontAlgn="base">
              <a:lnSpc>
                <a:spcPct val="130000"/>
              </a:lnSpc>
              <a:spcBef>
                <a:spcPct val="0"/>
              </a:spcBef>
              <a:spcAft>
                <a:spcPct val="0"/>
              </a:spcAft>
            </a:pPr>
            <a:r>
              <a:rPr lang="en-US" altLang="zh-CN" sz="2400" b="1" dirty="0" err="1">
                <a:latin typeface="仿宋" panose="02010609060101010101" pitchFamily="49" charset="-122"/>
                <a:ea typeface="仿宋" panose="02010609060101010101" pitchFamily="49" charset="-122"/>
                <a:cs typeface="Times New Roman" pitchFamily="18" charset="0"/>
              </a:rPr>
              <a:t>JWindow</a:t>
            </a:r>
            <a:r>
              <a:rPr lang="zh-CN" altLang="en-US" sz="2400" b="1" dirty="0">
                <a:latin typeface="仿宋" panose="02010609060101010101" pitchFamily="49" charset="-122"/>
                <a:ea typeface="仿宋" panose="02010609060101010101" pitchFamily="49" charset="-122"/>
                <a:cs typeface="Times New Roman" pitchFamily="18" charset="0"/>
              </a:rPr>
              <a:t>是顶层容器，但与</a:t>
            </a:r>
            <a:r>
              <a:rPr lang="en-US" altLang="zh-CN" sz="2400" b="1" dirty="0" err="1">
                <a:latin typeface="仿宋" panose="02010609060101010101" pitchFamily="49" charset="-122"/>
                <a:ea typeface="仿宋" panose="02010609060101010101" pitchFamily="49" charset="-122"/>
                <a:cs typeface="Times New Roman" pitchFamily="18" charset="0"/>
              </a:rPr>
              <a:t>JFrame</a:t>
            </a:r>
            <a:r>
              <a:rPr lang="zh-CN" altLang="en-US" sz="2400" b="1" dirty="0">
                <a:latin typeface="仿宋" panose="02010609060101010101" pitchFamily="49" charset="-122"/>
                <a:ea typeface="仿宋" panose="02010609060101010101" pitchFamily="49" charset="-122"/>
                <a:cs typeface="Times New Roman" pitchFamily="18" charset="0"/>
              </a:rPr>
              <a:t>不同的是它只有一个空白界面，不具有标题栏和窗口管理按钮。</a:t>
            </a:r>
          </a:p>
        </p:txBody>
      </p:sp>
      <p:pic>
        <p:nvPicPr>
          <p:cNvPr id="32" name="图片 6">
            <a:extLst>
              <a:ext uri="{FF2B5EF4-FFF2-40B4-BE49-F238E27FC236}">
                <a16:creationId xmlns:a16="http://schemas.microsoft.com/office/drawing/2014/main" id="{5CFA44ED-D67D-491D-8695-865A54859D36}"/>
              </a:ext>
            </a:extLst>
          </p:cNvPr>
          <p:cNvPicPr>
            <a:picLocks noChangeAspect="1" noChangeArrowheads="1"/>
          </p:cNvPicPr>
          <p:nvPr/>
        </p:nvPicPr>
        <p:blipFill>
          <a:blip r:embed="rId2" cstate="print"/>
          <a:srcRect/>
          <a:stretch>
            <a:fillRect/>
          </a:stretch>
        </p:blipFill>
        <p:spPr bwMode="auto">
          <a:xfrm>
            <a:off x="7391100" y="1981535"/>
            <a:ext cx="3428206" cy="3428206"/>
          </a:xfrm>
          <a:prstGeom prst="rect">
            <a:avLst/>
          </a:prstGeom>
          <a:noFill/>
          <a:ln w="9525">
            <a:noFill/>
            <a:miter lim="800000"/>
            <a:headEnd/>
            <a:tailEnd/>
          </a:ln>
        </p:spPr>
      </p:pic>
      <p:sp>
        <p:nvSpPr>
          <p:cNvPr id="33" name="Rectangle 1">
            <a:extLst>
              <a:ext uri="{FF2B5EF4-FFF2-40B4-BE49-F238E27FC236}">
                <a16:creationId xmlns:a16="http://schemas.microsoft.com/office/drawing/2014/main" id="{E9635D75-F47F-44B3-9394-0A8F9E5ED774}"/>
              </a:ext>
            </a:extLst>
          </p:cNvPr>
          <p:cNvSpPr>
            <a:spLocks noChangeArrowheads="1"/>
          </p:cNvSpPr>
          <p:nvPr/>
        </p:nvSpPr>
        <p:spPr bwMode="auto">
          <a:xfrm>
            <a:off x="7695830" y="5519916"/>
            <a:ext cx="2971112" cy="458191"/>
          </a:xfrm>
          <a:prstGeom prst="rect">
            <a:avLst/>
          </a:prstGeom>
          <a:noFill/>
          <a:ln w="9525">
            <a:noFill/>
            <a:miter lim="800000"/>
            <a:headEnd/>
            <a:tailEnd/>
          </a:ln>
          <a:effectLst/>
        </p:spPr>
        <p:txBody>
          <a:bodyPr vert="horz" wrap="square" lIns="269728" tIns="45709" rIns="91419" bIns="0" numCol="1" anchor="ctr" anchorCtr="0" compatLnSpc="1">
            <a:prstTxWarp prst="textNoShape">
              <a:avLst/>
            </a:prstTxWarp>
            <a:spAutoFit/>
          </a:bodyPr>
          <a:lstStyle/>
          <a:p>
            <a:pPr indent="269821" defTabSz="914217" fontAlgn="base">
              <a:lnSpc>
                <a:spcPct val="130000"/>
              </a:lnSpc>
              <a:spcBef>
                <a:spcPct val="0"/>
              </a:spcBef>
              <a:spcAft>
                <a:spcPct val="0"/>
              </a:spcAft>
            </a:pPr>
            <a:r>
              <a:rPr lang="zh-CN" altLang="en-US" sz="2400" b="1" dirty="0">
                <a:latin typeface="仿宋" panose="02010609060101010101" pitchFamily="49" charset="-122"/>
                <a:ea typeface="仿宋" panose="02010609060101010101" pitchFamily="49" charset="-122"/>
                <a:cs typeface="Times New Roman" pitchFamily="18" charset="0"/>
              </a:rPr>
              <a:t>例</a:t>
            </a:r>
            <a:r>
              <a:rPr lang="en-US" altLang="zh-CN" sz="2400" b="1" dirty="0">
                <a:latin typeface="仿宋" panose="02010609060101010101" pitchFamily="49" charset="-122"/>
                <a:ea typeface="仿宋" panose="02010609060101010101" pitchFamily="49" charset="-122"/>
                <a:cs typeface="Times New Roman" pitchFamily="18" charset="0"/>
              </a:rPr>
              <a:t>8.5  </a:t>
            </a:r>
            <a:r>
              <a:rPr lang="zh-CN" altLang="en-US" sz="2400" b="1" dirty="0">
                <a:latin typeface="仿宋" panose="02010609060101010101" pitchFamily="49" charset="-122"/>
                <a:ea typeface="仿宋" panose="02010609060101010101" pitchFamily="49" charset="-122"/>
                <a:cs typeface="Times New Roman" pitchFamily="18" charset="0"/>
              </a:rPr>
              <a:t>运行结果</a:t>
            </a:r>
          </a:p>
        </p:txBody>
      </p:sp>
      <p:grpSp>
        <p:nvGrpSpPr>
          <p:cNvPr id="38" name="组合 37">
            <a:extLst>
              <a:ext uri="{FF2B5EF4-FFF2-40B4-BE49-F238E27FC236}">
                <a16:creationId xmlns:a16="http://schemas.microsoft.com/office/drawing/2014/main" id="{D9F77B39-E578-4816-8DE4-D83D75B98396}"/>
              </a:ext>
            </a:extLst>
          </p:cNvPr>
          <p:cNvGrpSpPr/>
          <p:nvPr/>
        </p:nvGrpSpPr>
        <p:grpSpPr>
          <a:xfrm>
            <a:off x="2205" y="6019200"/>
            <a:ext cx="12189178" cy="1081638"/>
            <a:chOff x="0" y="6020594"/>
            <a:chExt cx="12192000" cy="1081888"/>
          </a:xfrm>
        </p:grpSpPr>
        <p:sp>
          <p:nvSpPr>
            <p:cNvPr id="39" name="矩形 38">
              <a:extLst>
                <a:ext uri="{FF2B5EF4-FFF2-40B4-BE49-F238E27FC236}">
                  <a16:creationId xmlns:a16="http://schemas.microsoft.com/office/drawing/2014/main" id="{919B3F9D-8CD0-43EE-AA72-3F2F051A96CF}"/>
                </a:ext>
              </a:extLst>
            </p:cNvPr>
            <p:cNvSpPr/>
            <p:nvPr/>
          </p:nvSpPr>
          <p:spPr>
            <a:xfrm>
              <a:off x="0" y="6020594"/>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40" name="组合 39">
              <a:extLst>
                <a:ext uri="{FF2B5EF4-FFF2-40B4-BE49-F238E27FC236}">
                  <a16:creationId xmlns:a16="http://schemas.microsoft.com/office/drawing/2014/main" id="{DF092DC9-6E89-46B6-8F01-8243114F4E94}"/>
                </a:ext>
              </a:extLst>
            </p:cNvPr>
            <p:cNvGrpSpPr/>
            <p:nvPr/>
          </p:nvGrpSpPr>
          <p:grpSpPr>
            <a:xfrm>
              <a:off x="761207" y="6172994"/>
              <a:ext cx="10972799" cy="929488"/>
              <a:chOff x="761207" y="6310306"/>
              <a:chExt cx="10972799" cy="929488"/>
            </a:xfrm>
          </p:grpSpPr>
          <p:grpSp>
            <p:nvGrpSpPr>
              <p:cNvPr id="41" name="组合 40">
                <a:extLst>
                  <a:ext uri="{FF2B5EF4-FFF2-40B4-BE49-F238E27FC236}">
                    <a16:creationId xmlns:a16="http://schemas.microsoft.com/office/drawing/2014/main" id="{EBDD5AA0-5F59-4DB0-9EC5-E5DFC3761865}"/>
                  </a:ext>
                </a:extLst>
              </p:cNvPr>
              <p:cNvGrpSpPr/>
              <p:nvPr/>
            </p:nvGrpSpPr>
            <p:grpSpPr>
              <a:xfrm>
                <a:off x="761207" y="6326981"/>
                <a:ext cx="352250" cy="455613"/>
                <a:chOff x="5449889" y="1827213"/>
                <a:chExt cx="352250" cy="455613"/>
              </a:xfrm>
              <a:solidFill>
                <a:srgbClr val="FFFF00"/>
              </a:solidFill>
            </p:grpSpPr>
            <p:sp>
              <p:nvSpPr>
                <p:cNvPr id="55" name="Freeform 125">
                  <a:extLst>
                    <a:ext uri="{FF2B5EF4-FFF2-40B4-BE49-F238E27FC236}">
                      <a16:creationId xmlns:a16="http://schemas.microsoft.com/office/drawing/2014/main" id="{C2CC79AF-FA62-478E-A67D-0D56A98F57C6}"/>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6" name="Freeform 126">
                  <a:extLst>
                    <a:ext uri="{FF2B5EF4-FFF2-40B4-BE49-F238E27FC236}">
                      <a16:creationId xmlns:a16="http://schemas.microsoft.com/office/drawing/2014/main" id="{CC1134D5-90E5-4CAB-81A6-4A4C8FE4836E}"/>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53" name="内容占位符 2">
                <a:extLst>
                  <a:ext uri="{FF2B5EF4-FFF2-40B4-BE49-F238E27FC236}">
                    <a16:creationId xmlns:a16="http://schemas.microsoft.com/office/drawing/2014/main" id="{E66A0BFB-CC11-490E-836E-6A7D8C5A0FAC}"/>
                  </a:ext>
                </a:extLst>
              </p:cNvPr>
              <p:cNvSpPr txBox="1">
                <a:spLocks/>
              </p:cNvSpPr>
              <p:nvPr/>
            </p:nvSpPr>
            <p:spPr>
              <a:xfrm>
                <a:off x="1069615" y="6310306"/>
                <a:ext cx="10664391" cy="92948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8.5】JWindow</a:t>
                </a:r>
                <a:r>
                  <a:rPr lang="zh-CN" altLang="en-US" sz="2400" b="1" dirty="0">
                    <a:solidFill>
                      <a:schemeClr val="bg1"/>
                    </a:solidFill>
                    <a:latin typeface="仿宋" panose="02010609060101010101" pitchFamily="49" charset="-122"/>
                    <a:ea typeface="仿宋" panose="02010609060101010101" pitchFamily="49" charset="-122"/>
                  </a:rPr>
                  <a:t>的简单显示。</a:t>
                </a:r>
                <a:r>
                  <a:rPr lang="en-US" altLang="zh-CN" sz="2400" b="1" dirty="0">
                    <a:solidFill>
                      <a:srgbClr val="FFFF00"/>
                    </a:solidFill>
                    <a:latin typeface="仿宋" panose="02010609060101010101" pitchFamily="49" charset="-122"/>
                    <a:ea typeface="仿宋" panose="02010609060101010101" pitchFamily="49" charset="-122"/>
                    <a:hlinkClick r:id="rId3" action="ppaction://hlinkfile"/>
                  </a:rPr>
                  <a:t>Example8_05.java</a:t>
                </a:r>
                <a:endParaRPr lang="en-US" altLang="zh-CN" sz="2400" b="1" dirty="0">
                  <a:solidFill>
                    <a:srgbClr val="FFFF00"/>
                  </a:solidFill>
                  <a:latin typeface="仿宋" panose="02010609060101010101" pitchFamily="49" charset="-122"/>
                  <a:ea typeface="仿宋" panose="02010609060101010101" pitchFamily="49" charset="-122"/>
                </a:endParaRPr>
              </a:p>
            </p:txBody>
          </p:sp>
        </p:grpSp>
      </p:grpSp>
    </p:spTree>
    <p:extLst>
      <p:ext uri="{BB962C8B-B14F-4D97-AF65-F5344CB8AC3E}">
        <p14:creationId xmlns:p14="http://schemas.microsoft.com/office/powerpoint/2010/main" val="419528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childTnLst>
                          </p:cTn>
                        </p:par>
                        <p:par>
                          <p:cTn id="16" fill="hold">
                            <p:stCondLst>
                              <p:cond delay="3000"/>
                            </p:stCondLst>
                            <p:childTnLst>
                              <p:par>
                                <p:cTn id="17" presetID="6" presetClass="entr" presetSubtype="16"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circle(in)">
                                      <p:cBhvr>
                                        <p:cTn id="19" dur="2000"/>
                                        <p:tgtEl>
                                          <p:spTgt spid="27"/>
                                        </p:tgtEl>
                                      </p:cBhvr>
                                    </p:animEffect>
                                  </p:childTnLst>
                                </p:cTn>
                              </p:par>
                            </p:childTnLst>
                          </p:cTn>
                        </p:par>
                        <p:par>
                          <p:cTn id="20" fill="hold">
                            <p:stCondLst>
                              <p:cond delay="5000"/>
                            </p:stCondLst>
                            <p:childTnLst>
                              <p:par>
                                <p:cTn id="21" presetID="31" presetClass="entr" presetSubtype="0"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p:cTn id="23" dur="1000" fill="hold"/>
                                        <p:tgtEl>
                                          <p:spTgt spid="31"/>
                                        </p:tgtEl>
                                        <p:attrNameLst>
                                          <p:attrName>ppt_w</p:attrName>
                                        </p:attrNameLst>
                                      </p:cBhvr>
                                      <p:tavLst>
                                        <p:tav tm="0">
                                          <p:val>
                                            <p:fltVal val="0"/>
                                          </p:val>
                                        </p:tav>
                                        <p:tav tm="100000">
                                          <p:val>
                                            <p:strVal val="#ppt_w"/>
                                          </p:val>
                                        </p:tav>
                                      </p:tavLst>
                                    </p:anim>
                                    <p:anim calcmode="lin" valueType="num">
                                      <p:cBhvr>
                                        <p:cTn id="24" dur="1000" fill="hold"/>
                                        <p:tgtEl>
                                          <p:spTgt spid="31"/>
                                        </p:tgtEl>
                                        <p:attrNameLst>
                                          <p:attrName>ppt_h</p:attrName>
                                        </p:attrNameLst>
                                      </p:cBhvr>
                                      <p:tavLst>
                                        <p:tav tm="0">
                                          <p:val>
                                            <p:fltVal val="0"/>
                                          </p:val>
                                        </p:tav>
                                        <p:tav tm="100000">
                                          <p:val>
                                            <p:strVal val="#ppt_h"/>
                                          </p:val>
                                        </p:tav>
                                      </p:tavLst>
                                    </p:anim>
                                    <p:anim calcmode="lin" valueType="num">
                                      <p:cBhvr>
                                        <p:cTn id="25" dur="1000" fill="hold"/>
                                        <p:tgtEl>
                                          <p:spTgt spid="31"/>
                                        </p:tgtEl>
                                        <p:attrNameLst>
                                          <p:attrName>style.rotation</p:attrName>
                                        </p:attrNameLst>
                                      </p:cBhvr>
                                      <p:tavLst>
                                        <p:tav tm="0">
                                          <p:val>
                                            <p:fltVal val="90"/>
                                          </p:val>
                                        </p:tav>
                                        <p:tav tm="100000">
                                          <p:val>
                                            <p:fltVal val="0"/>
                                          </p:val>
                                        </p:tav>
                                      </p:tavLst>
                                    </p:anim>
                                    <p:animEffect transition="in" filter="fade">
                                      <p:cBhvr>
                                        <p:cTn id="26" dur="10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barn(inVertical)">
                                      <p:cBhvr>
                                        <p:cTn id="31" dur="500"/>
                                        <p:tgtEl>
                                          <p:spTgt spid="38"/>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32"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circle(out)">
                                      <p:cBhvr>
                                        <p:cTn id="36" dur="2000"/>
                                        <p:tgtEl>
                                          <p:spTgt spid="29"/>
                                        </p:tgtEl>
                                      </p:cBhvr>
                                    </p:animEffect>
                                  </p:childTnLst>
                                </p:cTn>
                              </p:par>
                            </p:childTnLst>
                          </p:cTn>
                        </p:par>
                        <p:par>
                          <p:cTn id="37" fill="hold">
                            <p:stCondLst>
                              <p:cond delay="2000"/>
                            </p:stCondLst>
                            <p:childTnLst>
                              <p:par>
                                <p:cTn id="38" presetID="21" presetClass="entr" presetSubtype="8" fill="hold" nodeType="after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heel(8)">
                                      <p:cBhvr>
                                        <p:cTn id="40" dur="2000"/>
                                        <p:tgtEl>
                                          <p:spTgt spid="32"/>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p:cTn id="43" dur="1000" fill="hold"/>
                                        <p:tgtEl>
                                          <p:spTgt spid="33"/>
                                        </p:tgtEl>
                                        <p:attrNameLst>
                                          <p:attrName>ppt_w</p:attrName>
                                        </p:attrNameLst>
                                      </p:cBhvr>
                                      <p:tavLst>
                                        <p:tav tm="0">
                                          <p:val>
                                            <p:fltVal val="0"/>
                                          </p:val>
                                        </p:tav>
                                        <p:tav tm="100000">
                                          <p:val>
                                            <p:strVal val="#ppt_w"/>
                                          </p:val>
                                        </p:tav>
                                      </p:tavLst>
                                    </p:anim>
                                    <p:anim calcmode="lin" valueType="num">
                                      <p:cBhvr>
                                        <p:cTn id="44" dur="1000" fill="hold"/>
                                        <p:tgtEl>
                                          <p:spTgt spid="33"/>
                                        </p:tgtEl>
                                        <p:attrNameLst>
                                          <p:attrName>ppt_h</p:attrName>
                                        </p:attrNameLst>
                                      </p:cBhvr>
                                      <p:tavLst>
                                        <p:tav tm="0">
                                          <p:val>
                                            <p:fltVal val="0"/>
                                          </p:val>
                                        </p:tav>
                                        <p:tav tm="100000">
                                          <p:val>
                                            <p:strVal val="#ppt_h"/>
                                          </p:val>
                                        </p:tav>
                                      </p:tavLst>
                                    </p:anim>
                                    <p:anim calcmode="lin" valueType="num">
                                      <p:cBhvr>
                                        <p:cTn id="45" dur="1000" fill="hold"/>
                                        <p:tgtEl>
                                          <p:spTgt spid="33"/>
                                        </p:tgtEl>
                                        <p:attrNameLst>
                                          <p:attrName>style.rotation</p:attrName>
                                        </p:attrNameLst>
                                      </p:cBhvr>
                                      <p:tavLst>
                                        <p:tav tm="0">
                                          <p:val>
                                            <p:fltVal val="90"/>
                                          </p:val>
                                        </p:tav>
                                        <p:tav tm="100000">
                                          <p:val>
                                            <p:fltVal val="0"/>
                                          </p:val>
                                        </p:tav>
                                      </p:tavLst>
                                    </p:anim>
                                    <p:animEffect transition="in" filter="fade">
                                      <p:cBhvr>
                                        <p:cTn id="46"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P spid="27" grpId="0" animBg="1"/>
      <p:bldP spid="29" grpId="0" animBg="1"/>
      <p:bldP spid="31" grpId="0"/>
      <p:bldP spid="3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4409" y="1691211"/>
            <a:ext cx="12187591" cy="44819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Swing</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容器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—2.JPanel</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27" name="内容占位符 2">
            <a:extLst>
              <a:ext uri="{FF2B5EF4-FFF2-40B4-BE49-F238E27FC236}">
                <a16:creationId xmlns:a16="http://schemas.microsoft.com/office/drawing/2014/main" id="{E63C2F6A-A676-428E-9D0A-C35116C0BD0F}"/>
              </a:ext>
            </a:extLst>
          </p:cNvPr>
          <p:cNvSpPr txBox="1">
            <a:spLocks/>
          </p:cNvSpPr>
          <p:nvPr/>
        </p:nvSpPr>
        <p:spPr>
          <a:xfrm>
            <a:off x="839419" y="2133900"/>
            <a:ext cx="6574606" cy="2894930"/>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en-US" altLang="zh-CN" sz="2400" b="1" dirty="0" err="1">
                <a:latin typeface="仿宋" panose="02010609060101010101" pitchFamily="49" charset="-122"/>
                <a:ea typeface="仿宋" panose="02010609060101010101" pitchFamily="49" charset="-122"/>
              </a:rPr>
              <a:t>JPanel</a:t>
            </a:r>
            <a:r>
              <a:rPr lang="zh-CN" altLang="en-US" sz="2400" b="1" dirty="0">
                <a:latin typeface="仿宋" panose="02010609060101010101" pitchFamily="49" charset="-122"/>
                <a:ea typeface="仿宋" panose="02010609060101010101" pitchFamily="49" charset="-122"/>
              </a:rPr>
              <a:t>又称面板，是</a:t>
            </a:r>
            <a:r>
              <a:rPr lang="en-US" altLang="zh-CN" sz="2400" b="1" dirty="0">
                <a:latin typeface="仿宋" panose="02010609060101010101" pitchFamily="49" charset="-122"/>
                <a:ea typeface="仿宋" panose="02010609060101010101" pitchFamily="49" charset="-122"/>
              </a:rPr>
              <a:t>Java</a:t>
            </a:r>
            <a:r>
              <a:rPr lang="zh-CN" altLang="en-US" sz="2400" b="1" dirty="0">
                <a:latin typeface="仿宋" panose="02010609060101010101" pitchFamily="49" charset="-122"/>
                <a:ea typeface="仿宋" panose="02010609060101010101" pitchFamily="49" charset="-122"/>
              </a:rPr>
              <a:t>中最常用的轻量级容器之一。</a:t>
            </a:r>
          </a:p>
          <a:p>
            <a:r>
              <a:rPr lang="zh-CN" altLang="en-US" sz="2400" b="1" dirty="0">
                <a:latin typeface="仿宋" panose="02010609060101010101" pitchFamily="49" charset="-122"/>
                <a:ea typeface="仿宋" panose="02010609060101010101" pitchFamily="49" charset="-122"/>
              </a:rPr>
              <a:t>默认布局管理器是</a:t>
            </a:r>
            <a:r>
              <a:rPr lang="en-US" altLang="zh-CN" sz="2400" b="1" dirty="0" err="1">
                <a:latin typeface="仿宋" panose="02010609060101010101" pitchFamily="49" charset="-122"/>
                <a:ea typeface="仿宋" panose="02010609060101010101" pitchFamily="49" charset="-122"/>
              </a:rPr>
              <a:t>FlowLayout</a:t>
            </a:r>
            <a:r>
              <a:rPr lang="zh-CN" altLang="en-US" sz="2400" b="1" dirty="0">
                <a:latin typeface="仿宋" panose="02010609060101010101" pitchFamily="49" charset="-122"/>
                <a:ea typeface="仿宋" panose="02010609060101010101" pitchFamily="49" charset="-122"/>
              </a:rPr>
              <a:t>。</a:t>
            </a:r>
          </a:p>
          <a:p>
            <a:r>
              <a:rPr lang="en-US" altLang="zh-CN" sz="2400" b="1" dirty="0" err="1">
                <a:latin typeface="仿宋" panose="02010609060101010101" pitchFamily="49" charset="-122"/>
                <a:ea typeface="仿宋" panose="02010609060101010101" pitchFamily="49" charset="-122"/>
              </a:rPr>
              <a:t>JPanel</a:t>
            </a:r>
            <a:r>
              <a:rPr lang="zh-CN" altLang="en-US" sz="2400" b="1" dirty="0">
                <a:latin typeface="仿宋" panose="02010609060101010101" pitchFamily="49" charset="-122"/>
                <a:ea typeface="仿宋" panose="02010609060101010101" pitchFamily="49" charset="-122"/>
              </a:rPr>
              <a:t>可以容纳其他组件，但本身不可见，需要加入到顶层容器中才能存在。</a:t>
            </a:r>
            <a:r>
              <a:rPr lang="en-US" altLang="zh-CN" sz="2400" b="1" dirty="0" err="1">
                <a:latin typeface="仿宋" panose="02010609060101010101" pitchFamily="49" charset="-122"/>
                <a:ea typeface="仿宋" panose="02010609060101010101" pitchFamily="49" charset="-122"/>
              </a:rPr>
              <a:t>JPanel</a:t>
            </a:r>
            <a:r>
              <a:rPr lang="zh-CN" altLang="en-US" sz="2400" b="1" dirty="0">
                <a:latin typeface="仿宋" panose="02010609060101010101" pitchFamily="49" charset="-122"/>
                <a:ea typeface="仿宋" panose="02010609060101010101" pitchFamily="49" charset="-122"/>
              </a:rPr>
              <a:t>之间可以嵌套，对组件进行组合。</a:t>
            </a:r>
          </a:p>
        </p:txBody>
      </p:sp>
      <p:grpSp>
        <p:nvGrpSpPr>
          <p:cNvPr id="29" name="组合 28">
            <a:extLst>
              <a:ext uri="{FF2B5EF4-FFF2-40B4-BE49-F238E27FC236}">
                <a16:creationId xmlns:a16="http://schemas.microsoft.com/office/drawing/2014/main" id="{1C179655-F722-4B05-98DA-8EB52D0371E4}"/>
              </a:ext>
            </a:extLst>
          </p:cNvPr>
          <p:cNvGrpSpPr/>
          <p:nvPr/>
        </p:nvGrpSpPr>
        <p:grpSpPr>
          <a:xfrm>
            <a:off x="8381584" y="2301924"/>
            <a:ext cx="3366410" cy="3123477"/>
            <a:chOff x="7918467" y="311761"/>
            <a:chExt cx="1781714" cy="1653139"/>
          </a:xfrm>
        </p:grpSpPr>
        <p:sp>
          <p:nvSpPr>
            <p:cNvPr id="30" name="Freeform 411">
              <a:extLst>
                <a:ext uri="{FF2B5EF4-FFF2-40B4-BE49-F238E27FC236}">
                  <a16:creationId xmlns:a16="http://schemas.microsoft.com/office/drawing/2014/main" id="{132E57F5-AB2C-41F8-89A0-175D8FAEB3F8}"/>
                </a:ext>
              </a:extLst>
            </p:cNvPr>
            <p:cNvSpPr>
              <a:spLocks/>
            </p:cNvSpPr>
            <p:nvPr/>
          </p:nvSpPr>
          <p:spPr bwMode="auto">
            <a:xfrm>
              <a:off x="7918467" y="1153637"/>
              <a:ext cx="896981" cy="811263"/>
            </a:xfrm>
            <a:custGeom>
              <a:avLst/>
              <a:gdLst>
                <a:gd name="T0" fmla="*/ 0 w 293"/>
                <a:gd name="T1" fmla="*/ 162 h 265"/>
                <a:gd name="T2" fmla="*/ 77 w 293"/>
                <a:gd name="T3" fmla="*/ 0 h 265"/>
                <a:gd name="T4" fmla="*/ 293 w 293"/>
                <a:gd name="T5" fmla="*/ 103 h 265"/>
                <a:gd name="T6" fmla="*/ 216 w 293"/>
                <a:gd name="T7" fmla="*/ 265 h 265"/>
                <a:gd name="T8" fmla="*/ 0 w 293"/>
                <a:gd name="T9" fmla="*/ 162 h 265"/>
              </a:gdLst>
              <a:ahLst/>
              <a:cxnLst>
                <a:cxn ang="0">
                  <a:pos x="T0" y="T1"/>
                </a:cxn>
                <a:cxn ang="0">
                  <a:pos x="T2" y="T3"/>
                </a:cxn>
                <a:cxn ang="0">
                  <a:pos x="T4" y="T5"/>
                </a:cxn>
                <a:cxn ang="0">
                  <a:pos x="T6" y="T7"/>
                </a:cxn>
                <a:cxn ang="0">
                  <a:pos x="T8" y="T9"/>
                </a:cxn>
              </a:cxnLst>
              <a:rect l="0" t="0" r="r" b="b"/>
              <a:pathLst>
                <a:path w="293" h="265">
                  <a:moveTo>
                    <a:pt x="0" y="162"/>
                  </a:moveTo>
                  <a:lnTo>
                    <a:pt x="77" y="0"/>
                  </a:lnTo>
                  <a:lnTo>
                    <a:pt x="293" y="103"/>
                  </a:lnTo>
                  <a:lnTo>
                    <a:pt x="216" y="265"/>
                  </a:lnTo>
                  <a:lnTo>
                    <a:pt x="0" y="162"/>
                  </a:lnTo>
                  <a:close/>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1" name="Freeform 412">
              <a:extLst>
                <a:ext uri="{FF2B5EF4-FFF2-40B4-BE49-F238E27FC236}">
                  <a16:creationId xmlns:a16="http://schemas.microsoft.com/office/drawing/2014/main" id="{BC1CA406-1A16-41A7-BB43-322089066DD3}"/>
                </a:ext>
              </a:extLst>
            </p:cNvPr>
            <p:cNvSpPr>
              <a:spLocks/>
            </p:cNvSpPr>
            <p:nvPr/>
          </p:nvSpPr>
          <p:spPr bwMode="auto">
            <a:xfrm>
              <a:off x="7976632" y="1211802"/>
              <a:ext cx="783709" cy="697991"/>
            </a:xfrm>
            <a:custGeom>
              <a:avLst/>
              <a:gdLst>
                <a:gd name="T0" fmla="*/ 0 w 256"/>
                <a:gd name="T1" fmla="*/ 137 h 228"/>
                <a:gd name="T2" fmla="*/ 65 w 256"/>
                <a:gd name="T3" fmla="*/ 0 h 228"/>
                <a:gd name="T4" fmla="*/ 256 w 256"/>
                <a:gd name="T5" fmla="*/ 91 h 228"/>
                <a:gd name="T6" fmla="*/ 191 w 256"/>
                <a:gd name="T7" fmla="*/ 228 h 228"/>
                <a:gd name="T8" fmla="*/ 0 w 256"/>
                <a:gd name="T9" fmla="*/ 137 h 228"/>
              </a:gdLst>
              <a:ahLst/>
              <a:cxnLst>
                <a:cxn ang="0">
                  <a:pos x="T0" y="T1"/>
                </a:cxn>
                <a:cxn ang="0">
                  <a:pos x="T2" y="T3"/>
                </a:cxn>
                <a:cxn ang="0">
                  <a:pos x="T4" y="T5"/>
                </a:cxn>
                <a:cxn ang="0">
                  <a:pos x="T6" y="T7"/>
                </a:cxn>
                <a:cxn ang="0">
                  <a:pos x="T8" y="T9"/>
                </a:cxn>
              </a:cxnLst>
              <a:rect l="0" t="0" r="r" b="b"/>
              <a:pathLst>
                <a:path w="256" h="228">
                  <a:moveTo>
                    <a:pt x="0" y="137"/>
                  </a:moveTo>
                  <a:lnTo>
                    <a:pt x="65" y="0"/>
                  </a:lnTo>
                  <a:lnTo>
                    <a:pt x="256" y="91"/>
                  </a:lnTo>
                  <a:lnTo>
                    <a:pt x="191" y="228"/>
                  </a:lnTo>
                  <a:lnTo>
                    <a:pt x="0" y="137"/>
                  </a:ln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2" name="Freeform 413">
              <a:extLst>
                <a:ext uri="{FF2B5EF4-FFF2-40B4-BE49-F238E27FC236}">
                  <a16:creationId xmlns:a16="http://schemas.microsoft.com/office/drawing/2014/main" id="{304DEA1C-9D4D-4667-A968-981D83AE131C}"/>
                </a:ext>
              </a:extLst>
            </p:cNvPr>
            <p:cNvSpPr>
              <a:spLocks/>
            </p:cNvSpPr>
            <p:nvPr/>
          </p:nvSpPr>
          <p:spPr bwMode="auto">
            <a:xfrm>
              <a:off x="7976632" y="1490387"/>
              <a:ext cx="783709" cy="419408"/>
            </a:xfrm>
            <a:custGeom>
              <a:avLst/>
              <a:gdLst>
                <a:gd name="T0" fmla="*/ 0 w 256"/>
                <a:gd name="T1" fmla="*/ 46 h 137"/>
                <a:gd name="T2" fmla="*/ 256 w 256"/>
                <a:gd name="T3" fmla="*/ 0 h 137"/>
                <a:gd name="T4" fmla="*/ 191 w 256"/>
                <a:gd name="T5" fmla="*/ 137 h 137"/>
                <a:gd name="T6" fmla="*/ 0 w 256"/>
                <a:gd name="T7" fmla="*/ 46 h 137"/>
              </a:gdLst>
              <a:ahLst/>
              <a:cxnLst>
                <a:cxn ang="0">
                  <a:pos x="T0" y="T1"/>
                </a:cxn>
                <a:cxn ang="0">
                  <a:pos x="T2" y="T3"/>
                </a:cxn>
                <a:cxn ang="0">
                  <a:pos x="T4" y="T5"/>
                </a:cxn>
                <a:cxn ang="0">
                  <a:pos x="T6" y="T7"/>
                </a:cxn>
              </a:cxnLst>
              <a:rect l="0" t="0" r="r" b="b"/>
              <a:pathLst>
                <a:path w="256" h="137">
                  <a:moveTo>
                    <a:pt x="0" y="46"/>
                  </a:moveTo>
                  <a:lnTo>
                    <a:pt x="256" y="0"/>
                  </a:lnTo>
                  <a:lnTo>
                    <a:pt x="191" y="137"/>
                  </a:lnTo>
                  <a:lnTo>
                    <a:pt x="0" y="46"/>
                  </a:ln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3" name="Freeform 414">
              <a:extLst>
                <a:ext uri="{FF2B5EF4-FFF2-40B4-BE49-F238E27FC236}">
                  <a16:creationId xmlns:a16="http://schemas.microsoft.com/office/drawing/2014/main" id="{8632E64F-DAD6-417F-8898-4A4D0D522710}"/>
                </a:ext>
              </a:extLst>
            </p:cNvPr>
            <p:cNvSpPr>
              <a:spLocks/>
            </p:cNvSpPr>
            <p:nvPr/>
          </p:nvSpPr>
          <p:spPr bwMode="auto">
            <a:xfrm>
              <a:off x="8916472" y="976078"/>
              <a:ext cx="783709" cy="612273"/>
            </a:xfrm>
            <a:custGeom>
              <a:avLst/>
              <a:gdLst>
                <a:gd name="T0" fmla="*/ 0 w 256"/>
                <a:gd name="T1" fmla="*/ 179 h 200"/>
                <a:gd name="T2" fmla="*/ 17 w 256"/>
                <a:gd name="T3" fmla="*/ 0 h 200"/>
                <a:gd name="T4" fmla="*/ 256 w 256"/>
                <a:gd name="T5" fmla="*/ 21 h 200"/>
                <a:gd name="T6" fmla="*/ 240 w 256"/>
                <a:gd name="T7" fmla="*/ 200 h 200"/>
                <a:gd name="T8" fmla="*/ 0 w 256"/>
                <a:gd name="T9" fmla="*/ 179 h 200"/>
              </a:gdLst>
              <a:ahLst/>
              <a:cxnLst>
                <a:cxn ang="0">
                  <a:pos x="T0" y="T1"/>
                </a:cxn>
                <a:cxn ang="0">
                  <a:pos x="T2" y="T3"/>
                </a:cxn>
                <a:cxn ang="0">
                  <a:pos x="T4" y="T5"/>
                </a:cxn>
                <a:cxn ang="0">
                  <a:pos x="T6" y="T7"/>
                </a:cxn>
                <a:cxn ang="0">
                  <a:pos x="T8" y="T9"/>
                </a:cxn>
              </a:cxnLst>
              <a:rect l="0" t="0" r="r" b="b"/>
              <a:pathLst>
                <a:path w="256" h="200">
                  <a:moveTo>
                    <a:pt x="0" y="179"/>
                  </a:moveTo>
                  <a:lnTo>
                    <a:pt x="17" y="0"/>
                  </a:lnTo>
                  <a:lnTo>
                    <a:pt x="256" y="21"/>
                  </a:lnTo>
                  <a:lnTo>
                    <a:pt x="240" y="200"/>
                  </a:lnTo>
                  <a:lnTo>
                    <a:pt x="0" y="1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8" name="Freeform 415">
              <a:extLst>
                <a:ext uri="{FF2B5EF4-FFF2-40B4-BE49-F238E27FC236}">
                  <a16:creationId xmlns:a16="http://schemas.microsoft.com/office/drawing/2014/main" id="{0579268B-C591-4C39-927B-EDC01E2152DC}"/>
                </a:ext>
              </a:extLst>
            </p:cNvPr>
            <p:cNvSpPr>
              <a:spLocks/>
            </p:cNvSpPr>
            <p:nvPr/>
          </p:nvSpPr>
          <p:spPr bwMode="auto">
            <a:xfrm>
              <a:off x="8965454" y="1025060"/>
              <a:ext cx="685746" cy="517372"/>
            </a:xfrm>
            <a:custGeom>
              <a:avLst/>
              <a:gdLst>
                <a:gd name="T0" fmla="*/ 0 w 224"/>
                <a:gd name="T1" fmla="*/ 150 h 169"/>
                <a:gd name="T2" fmla="*/ 14 w 224"/>
                <a:gd name="T3" fmla="*/ 0 h 169"/>
                <a:gd name="T4" fmla="*/ 224 w 224"/>
                <a:gd name="T5" fmla="*/ 18 h 169"/>
                <a:gd name="T6" fmla="*/ 210 w 224"/>
                <a:gd name="T7" fmla="*/ 169 h 169"/>
                <a:gd name="T8" fmla="*/ 0 w 224"/>
                <a:gd name="T9" fmla="*/ 150 h 169"/>
              </a:gdLst>
              <a:ahLst/>
              <a:cxnLst>
                <a:cxn ang="0">
                  <a:pos x="T0" y="T1"/>
                </a:cxn>
                <a:cxn ang="0">
                  <a:pos x="T2" y="T3"/>
                </a:cxn>
                <a:cxn ang="0">
                  <a:pos x="T4" y="T5"/>
                </a:cxn>
                <a:cxn ang="0">
                  <a:pos x="T6" y="T7"/>
                </a:cxn>
                <a:cxn ang="0">
                  <a:pos x="T8" y="T9"/>
                </a:cxn>
              </a:cxnLst>
              <a:rect l="0" t="0" r="r" b="b"/>
              <a:pathLst>
                <a:path w="224" h="169">
                  <a:moveTo>
                    <a:pt x="0" y="150"/>
                  </a:moveTo>
                  <a:lnTo>
                    <a:pt x="14" y="0"/>
                  </a:lnTo>
                  <a:lnTo>
                    <a:pt x="224" y="18"/>
                  </a:lnTo>
                  <a:lnTo>
                    <a:pt x="210" y="169"/>
                  </a:lnTo>
                  <a:lnTo>
                    <a:pt x="0" y="150"/>
                  </a:lnTo>
                  <a:close/>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9" name="Freeform 416">
              <a:extLst>
                <a:ext uri="{FF2B5EF4-FFF2-40B4-BE49-F238E27FC236}">
                  <a16:creationId xmlns:a16="http://schemas.microsoft.com/office/drawing/2014/main" id="{B6D11E30-A2F8-4D10-973A-A5C807C39767}"/>
                </a:ext>
              </a:extLst>
            </p:cNvPr>
            <p:cNvSpPr>
              <a:spLocks/>
            </p:cNvSpPr>
            <p:nvPr/>
          </p:nvSpPr>
          <p:spPr bwMode="auto">
            <a:xfrm>
              <a:off x="8965454" y="1080164"/>
              <a:ext cx="685746" cy="462267"/>
            </a:xfrm>
            <a:custGeom>
              <a:avLst/>
              <a:gdLst>
                <a:gd name="T0" fmla="*/ 0 w 224"/>
                <a:gd name="T1" fmla="*/ 132 h 151"/>
                <a:gd name="T2" fmla="*/ 224 w 224"/>
                <a:gd name="T3" fmla="*/ 0 h 151"/>
                <a:gd name="T4" fmla="*/ 210 w 224"/>
                <a:gd name="T5" fmla="*/ 151 h 151"/>
                <a:gd name="T6" fmla="*/ 0 w 224"/>
                <a:gd name="T7" fmla="*/ 132 h 151"/>
              </a:gdLst>
              <a:ahLst/>
              <a:cxnLst>
                <a:cxn ang="0">
                  <a:pos x="T0" y="T1"/>
                </a:cxn>
                <a:cxn ang="0">
                  <a:pos x="T2" y="T3"/>
                </a:cxn>
                <a:cxn ang="0">
                  <a:pos x="T4" y="T5"/>
                </a:cxn>
                <a:cxn ang="0">
                  <a:pos x="T6" y="T7"/>
                </a:cxn>
              </a:cxnLst>
              <a:rect l="0" t="0" r="r" b="b"/>
              <a:pathLst>
                <a:path w="224" h="151">
                  <a:moveTo>
                    <a:pt x="0" y="132"/>
                  </a:moveTo>
                  <a:lnTo>
                    <a:pt x="224" y="0"/>
                  </a:lnTo>
                  <a:lnTo>
                    <a:pt x="210" y="151"/>
                  </a:lnTo>
                  <a:lnTo>
                    <a:pt x="0" y="132"/>
                  </a:lnTo>
                  <a:close/>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40" name="Freeform 417">
              <a:extLst>
                <a:ext uri="{FF2B5EF4-FFF2-40B4-BE49-F238E27FC236}">
                  <a16:creationId xmlns:a16="http://schemas.microsoft.com/office/drawing/2014/main" id="{5AB35737-EA95-4786-9CD9-FD6FCBDA3839}"/>
                </a:ext>
              </a:extLst>
            </p:cNvPr>
            <p:cNvSpPr>
              <a:spLocks/>
            </p:cNvSpPr>
            <p:nvPr/>
          </p:nvSpPr>
          <p:spPr bwMode="auto">
            <a:xfrm>
              <a:off x="7955203" y="731169"/>
              <a:ext cx="783709" cy="618396"/>
            </a:xfrm>
            <a:custGeom>
              <a:avLst/>
              <a:gdLst>
                <a:gd name="T0" fmla="*/ 0 w 256"/>
                <a:gd name="T1" fmla="*/ 179 h 202"/>
                <a:gd name="T2" fmla="*/ 17 w 256"/>
                <a:gd name="T3" fmla="*/ 0 h 202"/>
                <a:gd name="T4" fmla="*/ 256 w 256"/>
                <a:gd name="T5" fmla="*/ 23 h 202"/>
                <a:gd name="T6" fmla="*/ 238 w 256"/>
                <a:gd name="T7" fmla="*/ 202 h 202"/>
                <a:gd name="T8" fmla="*/ 0 w 256"/>
                <a:gd name="T9" fmla="*/ 179 h 202"/>
              </a:gdLst>
              <a:ahLst/>
              <a:cxnLst>
                <a:cxn ang="0">
                  <a:pos x="T0" y="T1"/>
                </a:cxn>
                <a:cxn ang="0">
                  <a:pos x="T2" y="T3"/>
                </a:cxn>
                <a:cxn ang="0">
                  <a:pos x="T4" y="T5"/>
                </a:cxn>
                <a:cxn ang="0">
                  <a:pos x="T6" y="T7"/>
                </a:cxn>
                <a:cxn ang="0">
                  <a:pos x="T8" y="T9"/>
                </a:cxn>
              </a:cxnLst>
              <a:rect l="0" t="0" r="r" b="b"/>
              <a:pathLst>
                <a:path w="256" h="202">
                  <a:moveTo>
                    <a:pt x="0" y="179"/>
                  </a:moveTo>
                  <a:lnTo>
                    <a:pt x="17" y="0"/>
                  </a:lnTo>
                  <a:lnTo>
                    <a:pt x="256" y="23"/>
                  </a:lnTo>
                  <a:lnTo>
                    <a:pt x="238" y="202"/>
                  </a:lnTo>
                  <a:lnTo>
                    <a:pt x="0" y="1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41" name="Freeform 418">
              <a:extLst>
                <a:ext uri="{FF2B5EF4-FFF2-40B4-BE49-F238E27FC236}">
                  <a16:creationId xmlns:a16="http://schemas.microsoft.com/office/drawing/2014/main" id="{9C2114C5-9121-4F05-8C69-DD4F5E5BEF42}"/>
                </a:ext>
              </a:extLst>
            </p:cNvPr>
            <p:cNvSpPr>
              <a:spLocks/>
            </p:cNvSpPr>
            <p:nvPr/>
          </p:nvSpPr>
          <p:spPr bwMode="auto">
            <a:xfrm>
              <a:off x="8001123" y="780151"/>
              <a:ext cx="688808" cy="523494"/>
            </a:xfrm>
            <a:custGeom>
              <a:avLst/>
              <a:gdLst>
                <a:gd name="T0" fmla="*/ 0 w 225"/>
                <a:gd name="T1" fmla="*/ 150 h 171"/>
                <a:gd name="T2" fmla="*/ 15 w 225"/>
                <a:gd name="T3" fmla="*/ 0 h 171"/>
                <a:gd name="T4" fmla="*/ 225 w 225"/>
                <a:gd name="T5" fmla="*/ 20 h 171"/>
                <a:gd name="T6" fmla="*/ 210 w 225"/>
                <a:gd name="T7" fmla="*/ 171 h 171"/>
                <a:gd name="T8" fmla="*/ 0 w 225"/>
                <a:gd name="T9" fmla="*/ 150 h 171"/>
              </a:gdLst>
              <a:ahLst/>
              <a:cxnLst>
                <a:cxn ang="0">
                  <a:pos x="T0" y="T1"/>
                </a:cxn>
                <a:cxn ang="0">
                  <a:pos x="T2" y="T3"/>
                </a:cxn>
                <a:cxn ang="0">
                  <a:pos x="T4" y="T5"/>
                </a:cxn>
                <a:cxn ang="0">
                  <a:pos x="T6" y="T7"/>
                </a:cxn>
                <a:cxn ang="0">
                  <a:pos x="T8" y="T9"/>
                </a:cxn>
              </a:cxnLst>
              <a:rect l="0" t="0" r="r" b="b"/>
              <a:pathLst>
                <a:path w="225" h="171">
                  <a:moveTo>
                    <a:pt x="0" y="150"/>
                  </a:moveTo>
                  <a:lnTo>
                    <a:pt x="15" y="0"/>
                  </a:lnTo>
                  <a:lnTo>
                    <a:pt x="225" y="20"/>
                  </a:lnTo>
                  <a:lnTo>
                    <a:pt x="210" y="171"/>
                  </a:lnTo>
                  <a:lnTo>
                    <a:pt x="0" y="150"/>
                  </a:lnTo>
                  <a:close/>
                </a:path>
              </a:pathLst>
            </a:custGeom>
            <a:solidFill>
              <a:srgbClr val="96D5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3" name="Freeform 419">
              <a:extLst>
                <a:ext uri="{FF2B5EF4-FFF2-40B4-BE49-F238E27FC236}">
                  <a16:creationId xmlns:a16="http://schemas.microsoft.com/office/drawing/2014/main" id="{2DB2383C-1D4A-494C-9C71-5FE23746861B}"/>
                </a:ext>
              </a:extLst>
            </p:cNvPr>
            <p:cNvSpPr>
              <a:spLocks/>
            </p:cNvSpPr>
            <p:nvPr/>
          </p:nvSpPr>
          <p:spPr bwMode="auto">
            <a:xfrm>
              <a:off x="8001123" y="841378"/>
              <a:ext cx="688808" cy="462267"/>
            </a:xfrm>
            <a:custGeom>
              <a:avLst/>
              <a:gdLst>
                <a:gd name="T0" fmla="*/ 0 w 225"/>
                <a:gd name="T1" fmla="*/ 130 h 151"/>
                <a:gd name="T2" fmla="*/ 225 w 225"/>
                <a:gd name="T3" fmla="*/ 0 h 151"/>
                <a:gd name="T4" fmla="*/ 210 w 225"/>
                <a:gd name="T5" fmla="*/ 151 h 151"/>
                <a:gd name="T6" fmla="*/ 0 w 225"/>
                <a:gd name="T7" fmla="*/ 130 h 151"/>
              </a:gdLst>
              <a:ahLst/>
              <a:cxnLst>
                <a:cxn ang="0">
                  <a:pos x="T0" y="T1"/>
                </a:cxn>
                <a:cxn ang="0">
                  <a:pos x="T2" y="T3"/>
                </a:cxn>
                <a:cxn ang="0">
                  <a:pos x="T4" y="T5"/>
                </a:cxn>
                <a:cxn ang="0">
                  <a:pos x="T6" y="T7"/>
                </a:cxn>
              </a:cxnLst>
              <a:rect l="0" t="0" r="r" b="b"/>
              <a:pathLst>
                <a:path w="225" h="151">
                  <a:moveTo>
                    <a:pt x="0" y="130"/>
                  </a:moveTo>
                  <a:lnTo>
                    <a:pt x="225" y="0"/>
                  </a:lnTo>
                  <a:lnTo>
                    <a:pt x="210" y="151"/>
                  </a:lnTo>
                  <a:lnTo>
                    <a:pt x="0" y="130"/>
                  </a:lnTo>
                  <a:close/>
                </a:path>
              </a:pathLst>
            </a:custGeom>
            <a:solidFill>
              <a:srgbClr val="72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5" name="Freeform 423">
              <a:extLst>
                <a:ext uri="{FF2B5EF4-FFF2-40B4-BE49-F238E27FC236}">
                  <a16:creationId xmlns:a16="http://schemas.microsoft.com/office/drawing/2014/main" id="{412C45FC-4570-4285-BAD0-7223262A3EB8}"/>
                </a:ext>
              </a:extLst>
            </p:cNvPr>
            <p:cNvSpPr>
              <a:spLocks/>
            </p:cNvSpPr>
            <p:nvPr/>
          </p:nvSpPr>
          <p:spPr bwMode="auto">
            <a:xfrm>
              <a:off x="8163376" y="645451"/>
              <a:ext cx="1224546" cy="1059232"/>
            </a:xfrm>
            <a:custGeom>
              <a:avLst/>
              <a:gdLst>
                <a:gd name="T0" fmla="*/ 344 w 436"/>
                <a:gd name="T1" fmla="*/ 25 h 377"/>
                <a:gd name="T2" fmla="*/ 312 w 436"/>
                <a:gd name="T3" fmla="*/ 34 h 377"/>
                <a:gd name="T4" fmla="*/ 266 w 436"/>
                <a:gd name="T5" fmla="*/ 0 h 377"/>
                <a:gd name="T6" fmla="*/ 157 w 436"/>
                <a:gd name="T7" fmla="*/ 30 h 377"/>
                <a:gd name="T8" fmla="*/ 134 w 436"/>
                <a:gd name="T9" fmla="*/ 83 h 377"/>
                <a:gd name="T10" fmla="*/ 21 w 436"/>
                <a:gd name="T11" fmla="*/ 114 h 377"/>
                <a:gd name="T12" fmla="*/ 4 w 436"/>
                <a:gd name="T13" fmla="*/ 145 h 377"/>
                <a:gd name="T14" fmla="*/ 62 w 436"/>
                <a:gd name="T15" fmla="*/ 356 h 377"/>
                <a:gd name="T16" fmla="*/ 93 w 436"/>
                <a:gd name="T17" fmla="*/ 374 h 377"/>
                <a:gd name="T18" fmla="*/ 415 w 436"/>
                <a:gd name="T19" fmla="*/ 284 h 377"/>
                <a:gd name="T20" fmla="*/ 433 w 436"/>
                <a:gd name="T21" fmla="*/ 254 h 377"/>
                <a:gd name="T22" fmla="*/ 374 w 436"/>
                <a:gd name="T23" fmla="*/ 43 h 377"/>
                <a:gd name="T24" fmla="*/ 344 w 436"/>
                <a:gd name="T25" fmla="*/ 25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6" h="377">
                  <a:moveTo>
                    <a:pt x="344" y="25"/>
                  </a:moveTo>
                  <a:cubicBezTo>
                    <a:pt x="312" y="34"/>
                    <a:pt x="312" y="34"/>
                    <a:pt x="312" y="34"/>
                  </a:cubicBezTo>
                  <a:cubicBezTo>
                    <a:pt x="266" y="0"/>
                    <a:pt x="266" y="0"/>
                    <a:pt x="266" y="0"/>
                  </a:cubicBezTo>
                  <a:cubicBezTo>
                    <a:pt x="157" y="30"/>
                    <a:pt x="157" y="30"/>
                    <a:pt x="157" y="30"/>
                  </a:cubicBezTo>
                  <a:cubicBezTo>
                    <a:pt x="134" y="83"/>
                    <a:pt x="134" y="83"/>
                    <a:pt x="134" y="83"/>
                  </a:cubicBezTo>
                  <a:cubicBezTo>
                    <a:pt x="21" y="114"/>
                    <a:pt x="21" y="114"/>
                    <a:pt x="21" y="114"/>
                  </a:cubicBezTo>
                  <a:cubicBezTo>
                    <a:pt x="8" y="118"/>
                    <a:pt x="0" y="132"/>
                    <a:pt x="4" y="145"/>
                  </a:cubicBezTo>
                  <a:cubicBezTo>
                    <a:pt x="62" y="356"/>
                    <a:pt x="62" y="356"/>
                    <a:pt x="62" y="356"/>
                  </a:cubicBezTo>
                  <a:cubicBezTo>
                    <a:pt x="66" y="370"/>
                    <a:pt x="79" y="377"/>
                    <a:pt x="93" y="374"/>
                  </a:cubicBezTo>
                  <a:cubicBezTo>
                    <a:pt x="415" y="284"/>
                    <a:pt x="415" y="284"/>
                    <a:pt x="415" y="284"/>
                  </a:cubicBezTo>
                  <a:cubicBezTo>
                    <a:pt x="429" y="281"/>
                    <a:pt x="436" y="267"/>
                    <a:pt x="433" y="254"/>
                  </a:cubicBezTo>
                  <a:cubicBezTo>
                    <a:pt x="374" y="43"/>
                    <a:pt x="374" y="43"/>
                    <a:pt x="374" y="43"/>
                  </a:cubicBezTo>
                  <a:cubicBezTo>
                    <a:pt x="371" y="29"/>
                    <a:pt x="357" y="22"/>
                    <a:pt x="344" y="25"/>
                  </a:cubicBezTo>
                  <a:close/>
                </a:path>
              </a:pathLst>
            </a:custGeom>
            <a:solidFill>
              <a:srgbClr val="303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6" name="Freeform 424">
              <a:extLst>
                <a:ext uri="{FF2B5EF4-FFF2-40B4-BE49-F238E27FC236}">
                  <a16:creationId xmlns:a16="http://schemas.microsoft.com/office/drawing/2014/main" id="{D3DF3206-2AA6-42E8-94CF-15C3F8014EB1}"/>
                </a:ext>
              </a:extLst>
            </p:cNvPr>
            <p:cNvSpPr>
              <a:spLocks/>
            </p:cNvSpPr>
            <p:nvPr/>
          </p:nvSpPr>
          <p:spPr bwMode="auto">
            <a:xfrm>
              <a:off x="8610335" y="896483"/>
              <a:ext cx="560231" cy="557168"/>
            </a:xfrm>
            <a:custGeom>
              <a:avLst/>
              <a:gdLst>
                <a:gd name="T0" fmla="*/ 185 w 199"/>
                <a:gd name="T1" fmla="*/ 75 h 199"/>
                <a:gd name="T2" fmla="*/ 123 w 199"/>
                <a:gd name="T3" fmla="*/ 185 h 199"/>
                <a:gd name="T4" fmla="*/ 13 w 199"/>
                <a:gd name="T5" fmla="*/ 123 h 199"/>
                <a:gd name="T6" fmla="*/ 75 w 199"/>
                <a:gd name="T7" fmla="*/ 13 h 199"/>
                <a:gd name="T8" fmla="*/ 185 w 199"/>
                <a:gd name="T9" fmla="*/ 75 h 199"/>
              </a:gdLst>
              <a:ahLst/>
              <a:cxnLst>
                <a:cxn ang="0">
                  <a:pos x="T0" y="T1"/>
                </a:cxn>
                <a:cxn ang="0">
                  <a:pos x="T2" y="T3"/>
                </a:cxn>
                <a:cxn ang="0">
                  <a:pos x="T4" y="T5"/>
                </a:cxn>
                <a:cxn ang="0">
                  <a:pos x="T6" y="T7"/>
                </a:cxn>
                <a:cxn ang="0">
                  <a:pos x="T8" y="T9"/>
                </a:cxn>
              </a:cxnLst>
              <a:rect l="0" t="0" r="r" b="b"/>
              <a:pathLst>
                <a:path w="199" h="199">
                  <a:moveTo>
                    <a:pt x="185" y="75"/>
                  </a:moveTo>
                  <a:cubicBezTo>
                    <a:pt x="199" y="123"/>
                    <a:pt x="171" y="172"/>
                    <a:pt x="123" y="185"/>
                  </a:cubicBezTo>
                  <a:cubicBezTo>
                    <a:pt x="75" y="199"/>
                    <a:pt x="26" y="171"/>
                    <a:pt x="13" y="123"/>
                  </a:cubicBezTo>
                  <a:cubicBezTo>
                    <a:pt x="0" y="75"/>
                    <a:pt x="28" y="26"/>
                    <a:pt x="75" y="13"/>
                  </a:cubicBezTo>
                  <a:cubicBezTo>
                    <a:pt x="123" y="0"/>
                    <a:pt x="172" y="28"/>
                    <a:pt x="185" y="75"/>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7" name="Freeform 425">
              <a:extLst>
                <a:ext uri="{FF2B5EF4-FFF2-40B4-BE49-F238E27FC236}">
                  <a16:creationId xmlns:a16="http://schemas.microsoft.com/office/drawing/2014/main" id="{62086987-A8A8-4FF6-A45A-54A48A38BCF3}"/>
                </a:ext>
              </a:extLst>
            </p:cNvPr>
            <p:cNvSpPr>
              <a:spLocks/>
            </p:cNvSpPr>
            <p:nvPr/>
          </p:nvSpPr>
          <p:spPr bwMode="auto">
            <a:xfrm>
              <a:off x="8647072" y="930157"/>
              <a:ext cx="483696" cy="483696"/>
            </a:xfrm>
            <a:custGeom>
              <a:avLst/>
              <a:gdLst>
                <a:gd name="T0" fmla="*/ 161 w 172"/>
                <a:gd name="T1" fmla="*/ 65 h 172"/>
                <a:gd name="T2" fmla="*/ 107 w 172"/>
                <a:gd name="T3" fmla="*/ 161 h 172"/>
                <a:gd name="T4" fmla="*/ 11 w 172"/>
                <a:gd name="T5" fmla="*/ 107 h 172"/>
                <a:gd name="T6" fmla="*/ 66 w 172"/>
                <a:gd name="T7" fmla="*/ 11 h 172"/>
                <a:gd name="T8" fmla="*/ 161 w 172"/>
                <a:gd name="T9" fmla="*/ 65 h 172"/>
              </a:gdLst>
              <a:ahLst/>
              <a:cxnLst>
                <a:cxn ang="0">
                  <a:pos x="T0" y="T1"/>
                </a:cxn>
                <a:cxn ang="0">
                  <a:pos x="T2" y="T3"/>
                </a:cxn>
                <a:cxn ang="0">
                  <a:pos x="T4" y="T5"/>
                </a:cxn>
                <a:cxn ang="0">
                  <a:pos x="T6" y="T7"/>
                </a:cxn>
                <a:cxn ang="0">
                  <a:pos x="T8" y="T9"/>
                </a:cxn>
              </a:cxnLst>
              <a:rect l="0" t="0" r="r" b="b"/>
              <a:pathLst>
                <a:path w="172" h="172">
                  <a:moveTo>
                    <a:pt x="161" y="65"/>
                  </a:moveTo>
                  <a:cubicBezTo>
                    <a:pt x="172" y="107"/>
                    <a:pt x="148" y="149"/>
                    <a:pt x="107" y="161"/>
                  </a:cubicBezTo>
                  <a:cubicBezTo>
                    <a:pt x="66" y="172"/>
                    <a:pt x="23" y="148"/>
                    <a:pt x="11" y="107"/>
                  </a:cubicBezTo>
                  <a:cubicBezTo>
                    <a:pt x="0" y="65"/>
                    <a:pt x="24" y="23"/>
                    <a:pt x="66" y="11"/>
                  </a:cubicBezTo>
                  <a:cubicBezTo>
                    <a:pt x="107" y="0"/>
                    <a:pt x="149" y="24"/>
                    <a:pt x="161" y="65"/>
                  </a:cubicBezTo>
                  <a:close/>
                </a:path>
              </a:pathLst>
            </a:custGeom>
            <a:solidFill>
              <a:srgbClr val="303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8" name="Freeform 426">
              <a:extLst>
                <a:ext uri="{FF2B5EF4-FFF2-40B4-BE49-F238E27FC236}">
                  <a16:creationId xmlns:a16="http://schemas.microsoft.com/office/drawing/2014/main" id="{92DEDD14-3157-4FBB-B76A-E85A593A37FB}"/>
                </a:ext>
              </a:extLst>
            </p:cNvPr>
            <p:cNvSpPr>
              <a:spLocks/>
            </p:cNvSpPr>
            <p:nvPr/>
          </p:nvSpPr>
          <p:spPr bwMode="auto">
            <a:xfrm>
              <a:off x="8711359" y="994446"/>
              <a:ext cx="358181" cy="358181"/>
            </a:xfrm>
            <a:custGeom>
              <a:avLst/>
              <a:gdLst>
                <a:gd name="T0" fmla="*/ 120 w 128"/>
                <a:gd name="T1" fmla="*/ 49 h 128"/>
                <a:gd name="T2" fmla="*/ 79 w 128"/>
                <a:gd name="T3" fmla="*/ 120 h 128"/>
                <a:gd name="T4" fmla="*/ 9 w 128"/>
                <a:gd name="T5" fmla="*/ 79 h 128"/>
                <a:gd name="T6" fmla="*/ 49 w 128"/>
                <a:gd name="T7" fmla="*/ 9 h 128"/>
                <a:gd name="T8" fmla="*/ 120 w 128"/>
                <a:gd name="T9" fmla="*/ 49 h 128"/>
              </a:gdLst>
              <a:ahLst/>
              <a:cxnLst>
                <a:cxn ang="0">
                  <a:pos x="T0" y="T1"/>
                </a:cxn>
                <a:cxn ang="0">
                  <a:pos x="T2" y="T3"/>
                </a:cxn>
                <a:cxn ang="0">
                  <a:pos x="T4" y="T5"/>
                </a:cxn>
                <a:cxn ang="0">
                  <a:pos x="T6" y="T7"/>
                </a:cxn>
                <a:cxn ang="0">
                  <a:pos x="T8" y="T9"/>
                </a:cxn>
              </a:cxnLst>
              <a:rect l="0" t="0" r="r" b="b"/>
              <a:pathLst>
                <a:path w="128" h="128">
                  <a:moveTo>
                    <a:pt x="120" y="49"/>
                  </a:moveTo>
                  <a:cubicBezTo>
                    <a:pt x="128" y="79"/>
                    <a:pt x="110" y="111"/>
                    <a:pt x="79" y="120"/>
                  </a:cubicBezTo>
                  <a:cubicBezTo>
                    <a:pt x="49" y="128"/>
                    <a:pt x="17" y="110"/>
                    <a:pt x="9" y="79"/>
                  </a:cubicBezTo>
                  <a:cubicBezTo>
                    <a:pt x="0" y="49"/>
                    <a:pt x="18" y="17"/>
                    <a:pt x="49" y="9"/>
                  </a:cubicBezTo>
                  <a:cubicBezTo>
                    <a:pt x="79" y="0"/>
                    <a:pt x="111" y="18"/>
                    <a:pt x="120" y="49"/>
                  </a:cubicBez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9" name="Freeform 427">
              <a:extLst>
                <a:ext uri="{FF2B5EF4-FFF2-40B4-BE49-F238E27FC236}">
                  <a16:creationId xmlns:a16="http://schemas.microsoft.com/office/drawing/2014/main" id="{54BBF84E-1BB2-49F8-BA09-3EE8F366AEB4}"/>
                </a:ext>
              </a:extLst>
            </p:cNvPr>
            <p:cNvSpPr>
              <a:spLocks/>
            </p:cNvSpPr>
            <p:nvPr/>
          </p:nvSpPr>
          <p:spPr bwMode="auto">
            <a:xfrm>
              <a:off x="8760341" y="1058734"/>
              <a:ext cx="128577" cy="128577"/>
            </a:xfrm>
            <a:custGeom>
              <a:avLst/>
              <a:gdLst>
                <a:gd name="T0" fmla="*/ 43 w 46"/>
                <a:gd name="T1" fmla="*/ 18 h 46"/>
                <a:gd name="T2" fmla="*/ 28 w 46"/>
                <a:gd name="T3" fmla="*/ 43 h 46"/>
                <a:gd name="T4" fmla="*/ 3 w 46"/>
                <a:gd name="T5" fmla="*/ 29 h 46"/>
                <a:gd name="T6" fmla="*/ 18 w 46"/>
                <a:gd name="T7" fmla="*/ 3 h 46"/>
                <a:gd name="T8" fmla="*/ 43 w 46"/>
                <a:gd name="T9" fmla="*/ 18 h 46"/>
              </a:gdLst>
              <a:ahLst/>
              <a:cxnLst>
                <a:cxn ang="0">
                  <a:pos x="T0" y="T1"/>
                </a:cxn>
                <a:cxn ang="0">
                  <a:pos x="T2" y="T3"/>
                </a:cxn>
                <a:cxn ang="0">
                  <a:pos x="T4" y="T5"/>
                </a:cxn>
                <a:cxn ang="0">
                  <a:pos x="T6" y="T7"/>
                </a:cxn>
                <a:cxn ang="0">
                  <a:pos x="T8" y="T9"/>
                </a:cxn>
              </a:cxnLst>
              <a:rect l="0" t="0" r="r" b="b"/>
              <a:pathLst>
                <a:path w="46" h="46">
                  <a:moveTo>
                    <a:pt x="43" y="18"/>
                  </a:moveTo>
                  <a:cubicBezTo>
                    <a:pt x="46" y="29"/>
                    <a:pt x="39" y="40"/>
                    <a:pt x="28" y="43"/>
                  </a:cubicBezTo>
                  <a:cubicBezTo>
                    <a:pt x="18" y="46"/>
                    <a:pt x="6" y="39"/>
                    <a:pt x="3" y="29"/>
                  </a:cubicBezTo>
                  <a:cubicBezTo>
                    <a:pt x="0" y="18"/>
                    <a:pt x="7" y="6"/>
                    <a:pt x="18" y="3"/>
                  </a:cubicBezTo>
                  <a:cubicBezTo>
                    <a:pt x="28" y="0"/>
                    <a:pt x="40" y="7"/>
                    <a:pt x="4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0" name="Freeform 428">
              <a:extLst>
                <a:ext uri="{FF2B5EF4-FFF2-40B4-BE49-F238E27FC236}">
                  <a16:creationId xmlns:a16="http://schemas.microsoft.com/office/drawing/2014/main" id="{F46ACF1A-351D-4E64-B65C-9A15A432DBD3}"/>
                </a:ext>
              </a:extLst>
            </p:cNvPr>
            <p:cNvSpPr>
              <a:spLocks/>
            </p:cNvSpPr>
            <p:nvPr/>
          </p:nvSpPr>
          <p:spPr bwMode="auto">
            <a:xfrm>
              <a:off x="8757281" y="1190374"/>
              <a:ext cx="70412" cy="70412"/>
            </a:xfrm>
            <a:custGeom>
              <a:avLst/>
              <a:gdLst>
                <a:gd name="T0" fmla="*/ 23 w 25"/>
                <a:gd name="T1" fmla="*/ 9 h 25"/>
                <a:gd name="T2" fmla="*/ 15 w 25"/>
                <a:gd name="T3" fmla="*/ 23 h 25"/>
                <a:gd name="T4" fmla="*/ 1 w 25"/>
                <a:gd name="T5" fmla="*/ 15 h 25"/>
                <a:gd name="T6" fmla="*/ 9 w 25"/>
                <a:gd name="T7" fmla="*/ 1 h 25"/>
                <a:gd name="T8" fmla="*/ 23 w 25"/>
                <a:gd name="T9" fmla="*/ 9 h 25"/>
              </a:gdLst>
              <a:ahLst/>
              <a:cxnLst>
                <a:cxn ang="0">
                  <a:pos x="T0" y="T1"/>
                </a:cxn>
                <a:cxn ang="0">
                  <a:pos x="T2" y="T3"/>
                </a:cxn>
                <a:cxn ang="0">
                  <a:pos x="T4" y="T5"/>
                </a:cxn>
                <a:cxn ang="0">
                  <a:pos x="T6" y="T7"/>
                </a:cxn>
                <a:cxn ang="0">
                  <a:pos x="T8" y="T9"/>
                </a:cxn>
              </a:cxnLst>
              <a:rect l="0" t="0" r="r" b="b"/>
              <a:pathLst>
                <a:path w="25" h="25">
                  <a:moveTo>
                    <a:pt x="23" y="9"/>
                  </a:moveTo>
                  <a:cubicBezTo>
                    <a:pt x="25" y="15"/>
                    <a:pt x="22" y="22"/>
                    <a:pt x="15" y="23"/>
                  </a:cubicBezTo>
                  <a:cubicBezTo>
                    <a:pt x="9" y="25"/>
                    <a:pt x="3" y="21"/>
                    <a:pt x="1" y="15"/>
                  </a:cubicBezTo>
                  <a:cubicBezTo>
                    <a:pt x="0" y="9"/>
                    <a:pt x="3" y="3"/>
                    <a:pt x="9" y="1"/>
                  </a:cubicBezTo>
                  <a:cubicBezTo>
                    <a:pt x="15" y="0"/>
                    <a:pt x="22" y="3"/>
                    <a:pt x="23"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1" name="Freeform 429">
              <a:extLst>
                <a:ext uri="{FF2B5EF4-FFF2-40B4-BE49-F238E27FC236}">
                  <a16:creationId xmlns:a16="http://schemas.microsoft.com/office/drawing/2014/main" id="{092FF8CD-E651-4AAA-A354-AC9EAB0FED07}"/>
                </a:ext>
              </a:extLst>
            </p:cNvPr>
            <p:cNvSpPr>
              <a:spLocks/>
            </p:cNvSpPr>
            <p:nvPr/>
          </p:nvSpPr>
          <p:spPr bwMode="auto">
            <a:xfrm>
              <a:off x="8166437" y="960770"/>
              <a:ext cx="443899" cy="743913"/>
            </a:xfrm>
            <a:custGeom>
              <a:avLst/>
              <a:gdLst>
                <a:gd name="T0" fmla="*/ 33 w 159"/>
                <a:gd name="T1" fmla="*/ 16 h 265"/>
                <a:gd name="T2" fmla="*/ 8 w 159"/>
                <a:gd name="T3" fmla="*/ 9 h 265"/>
                <a:gd name="T4" fmla="*/ 3 w 159"/>
                <a:gd name="T5" fmla="*/ 33 h 265"/>
                <a:gd name="T6" fmla="*/ 61 w 159"/>
                <a:gd name="T7" fmla="*/ 244 h 265"/>
                <a:gd name="T8" fmla="*/ 92 w 159"/>
                <a:gd name="T9" fmla="*/ 262 h 265"/>
                <a:gd name="T10" fmla="*/ 159 w 159"/>
                <a:gd name="T11" fmla="*/ 243 h 265"/>
                <a:gd name="T12" fmla="*/ 92 w 159"/>
                <a:gd name="T13" fmla="*/ 0 h 265"/>
                <a:gd name="T14" fmla="*/ 33 w 159"/>
                <a:gd name="T15" fmla="*/ 16 h 2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65">
                  <a:moveTo>
                    <a:pt x="33" y="16"/>
                  </a:moveTo>
                  <a:cubicBezTo>
                    <a:pt x="24" y="19"/>
                    <a:pt x="15" y="16"/>
                    <a:pt x="8" y="9"/>
                  </a:cubicBezTo>
                  <a:cubicBezTo>
                    <a:pt x="3" y="16"/>
                    <a:pt x="0" y="25"/>
                    <a:pt x="3" y="33"/>
                  </a:cubicBezTo>
                  <a:cubicBezTo>
                    <a:pt x="61" y="244"/>
                    <a:pt x="61" y="244"/>
                    <a:pt x="61" y="244"/>
                  </a:cubicBezTo>
                  <a:cubicBezTo>
                    <a:pt x="65" y="258"/>
                    <a:pt x="78" y="265"/>
                    <a:pt x="92" y="262"/>
                  </a:cubicBezTo>
                  <a:cubicBezTo>
                    <a:pt x="159" y="243"/>
                    <a:pt x="159" y="243"/>
                    <a:pt x="159" y="243"/>
                  </a:cubicBezTo>
                  <a:cubicBezTo>
                    <a:pt x="92" y="0"/>
                    <a:pt x="92" y="0"/>
                    <a:pt x="92" y="0"/>
                  </a:cubicBezTo>
                  <a:lnTo>
                    <a:pt x="33" y="16"/>
                  </a:ln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2" name="Freeform 430">
              <a:extLst>
                <a:ext uri="{FF2B5EF4-FFF2-40B4-BE49-F238E27FC236}">
                  <a16:creationId xmlns:a16="http://schemas.microsoft.com/office/drawing/2014/main" id="{813B34B8-F098-49C0-AC1A-67CAE09A87AB}"/>
                </a:ext>
              </a:extLst>
            </p:cNvPr>
            <p:cNvSpPr>
              <a:spLocks/>
            </p:cNvSpPr>
            <p:nvPr/>
          </p:nvSpPr>
          <p:spPr bwMode="auto">
            <a:xfrm>
              <a:off x="8233787" y="887298"/>
              <a:ext cx="180621" cy="88781"/>
            </a:xfrm>
            <a:custGeom>
              <a:avLst/>
              <a:gdLst>
                <a:gd name="T0" fmla="*/ 63 w 65"/>
                <a:gd name="T1" fmla="*/ 9 h 32"/>
                <a:gd name="T2" fmla="*/ 58 w 65"/>
                <a:gd name="T3" fmla="*/ 18 h 32"/>
                <a:gd name="T4" fmla="*/ 11 w 65"/>
                <a:gd name="T5" fmla="*/ 31 h 32"/>
                <a:gd name="T6" fmla="*/ 2 w 65"/>
                <a:gd name="T7" fmla="*/ 26 h 32"/>
                <a:gd name="T8" fmla="*/ 1 w 65"/>
                <a:gd name="T9" fmla="*/ 23 h 32"/>
                <a:gd name="T10" fmla="*/ 6 w 65"/>
                <a:gd name="T11" fmla="*/ 14 h 32"/>
                <a:gd name="T12" fmla="*/ 54 w 65"/>
                <a:gd name="T13" fmla="*/ 1 h 32"/>
                <a:gd name="T14" fmla="*/ 62 w 65"/>
                <a:gd name="T15" fmla="*/ 6 h 32"/>
                <a:gd name="T16" fmla="*/ 63 w 65"/>
                <a:gd name="T17"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32">
                  <a:moveTo>
                    <a:pt x="63" y="9"/>
                  </a:moveTo>
                  <a:cubicBezTo>
                    <a:pt x="65" y="13"/>
                    <a:pt x="62" y="17"/>
                    <a:pt x="58" y="18"/>
                  </a:cubicBezTo>
                  <a:cubicBezTo>
                    <a:pt x="11" y="31"/>
                    <a:pt x="11" y="31"/>
                    <a:pt x="11" y="31"/>
                  </a:cubicBezTo>
                  <a:cubicBezTo>
                    <a:pt x="7" y="32"/>
                    <a:pt x="3" y="30"/>
                    <a:pt x="2" y="26"/>
                  </a:cubicBezTo>
                  <a:cubicBezTo>
                    <a:pt x="1" y="23"/>
                    <a:pt x="1" y="23"/>
                    <a:pt x="1" y="23"/>
                  </a:cubicBezTo>
                  <a:cubicBezTo>
                    <a:pt x="0" y="19"/>
                    <a:pt x="3" y="15"/>
                    <a:pt x="6" y="14"/>
                  </a:cubicBezTo>
                  <a:cubicBezTo>
                    <a:pt x="54" y="1"/>
                    <a:pt x="54" y="1"/>
                    <a:pt x="54" y="1"/>
                  </a:cubicBezTo>
                  <a:cubicBezTo>
                    <a:pt x="57" y="0"/>
                    <a:pt x="61" y="2"/>
                    <a:pt x="62" y="6"/>
                  </a:cubicBezTo>
                  <a:lnTo>
                    <a:pt x="63" y="9"/>
                  </a:ln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3" name="Freeform 431">
              <a:extLst>
                <a:ext uri="{FF2B5EF4-FFF2-40B4-BE49-F238E27FC236}">
                  <a16:creationId xmlns:a16="http://schemas.microsoft.com/office/drawing/2014/main" id="{22B3D5CA-D805-4F9E-812A-F33AF4C93C21}"/>
                </a:ext>
              </a:extLst>
            </p:cNvPr>
            <p:cNvSpPr>
              <a:spLocks/>
            </p:cNvSpPr>
            <p:nvPr/>
          </p:nvSpPr>
          <p:spPr bwMode="auto">
            <a:xfrm>
              <a:off x="8613396" y="673002"/>
              <a:ext cx="312259" cy="156131"/>
            </a:xfrm>
            <a:custGeom>
              <a:avLst/>
              <a:gdLst>
                <a:gd name="T0" fmla="*/ 110 w 111"/>
                <a:gd name="T1" fmla="*/ 21 h 56"/>
                <a:gd name="T2" fmla="*/ 105 w 111"/>
                <a:gd name="T3" fmla="*/ 30 h 56"/>
                <a:gd name="T4" fmla="*/ 15 w 111"/>
                <a:gd name="T5" fmla="*/ 55 h 56"/>
                <a:gd name="T6" fmla="*/ 5 w 111"/>
                <a:gd name="T7" fmla="*/ 50 h 56"/>
                <a:gd name="T8" fmla="*/ 1 w 111"/>
                <a:gd name="T9" fmla="*/ 35 h 56"/>
                <a:gd name="T10" fmla="*/ 7 w 111"/>
                <a:gd name="T11" fmla="*/ 26 h 56"/>
                <a:gd name="T12" fmla="*/ 97 w 111"/>
                <a:gd name="T13" fmla="*/ 1 h 56"/>
                <a:gd name="T14" fmla="*/ 106 w 111"/>
                <a:gd name="T15" fmla="*/ 6 h 56"/>
                <a:gd name="T16" fmla="*/ 110 w 111"/>
                <a:gd name="T17" fmla="*/ 2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56">
                  <a:moveTo>
                    <a:pt x="110" y="21"/>
                  </a:moveTo>
                  <a:cubicBezTo>
                    <a:pt x="111" y="25"/>
                    <a:pt x="109" y="29"/>
                    <a:pt x="105" y="30"/>
                  </a:cubicBezTo>
                  <a:cubicBezTo>
                    <a:pt x="15" y="55"/>
                    <a:pt x="15" y="55"/>
                    <a:pt x="15" y="55"/>
                  </a:cubicBezTo>
                  <a:cubicBezTo>
                    <a:pt x="11" y="56"/>
                    <a:pt x="6" y="54"/>
                    <a:pt x="5" y="50"/>
                  </a:cubicBezTo>
                  <a:cubicBezTo>
                    <a:pt x="1" y="35"/>
                    <a:pt x="1" y="35"/>
                    <a:pt x="1" y="35"/>
                  </a:cubicBezTo>
                  <a:cubicBezTo>
                    <a:pt x="0" y="31"/>
                    <a:pt x="3" y="27"/>
                    <a:pt x="7" y="26"/>
                  </a:cubicBezTo>
                  <a:cubicBezTo>
                    <a:pt x="97" y="1"/>
                    <a:pt x="97" y="1"/>
                    <a:pt x="97" y="1"/>
                  </a:cubicBezTo>
                  <a:cubicBezTo>
                    <a:pt x="101" y="0"/>
                    <a:pt x="105" y="2"/>
                    <a:pt x="106" y="6"/>
                  </a:cubicBezTo>
                  <a:lnTo>
                    <a:pt x="110"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4" name="Freeform 432">
              <a:extLst>
                <a:ext uri="{FF2B5EF4-FFF2-40B4-BE49-F238E27FC236}">
                  <a16:creationId xmlns:a16="http://schemas.microsoft.com/office/drawing/2014/main" id="{D051F4FC-8EE3-453D-A435-081DB4FA718D}"/>
                </a:ext>
              </a:extLst>
            </p:cNvPr>
            <p:cNvSpPr>
              <a:spLocks/>
            </p:cNvSpPr>
            <p:nvPr/>
          </p:nvSpPr>
          <p:spPr bwMode="auto">
            <a:xfrm>
              <a:off x="8888919" y="418910"/>
              <a:ext cx="229603" cy="229603"/>
            </a:xfrm>
            <a:custGeom>
              <a:avLst/>
              <a:gdLst>
                <a:gd name="T0" fmla="*/ 28 w 75"/>
                <a:gd name="T1" fmla="*/ 0 h 75"/>
                <a:gd name="T2" fmla="*/ 31 w 75"/>
                <a:gd name="T3" fmla="*/ 34 h 75"/>
                <a:gd name="T4" fmla="*/ 0 w 75"/>
                <a:gd name="T5" fmla="*/ 48 h 75"/>
                <a:gd name="T6" fmla="*/ 34 w 75"/>
                <a:gd name="T7" fmla="*/ 45 h 75"/>
                <a:gd name="T8" fmla="*/ 48 w 75"/>
                <a:gd name="T9" fmla="*/ 75 h 75"/>
                <a:gd name="T10" fmla="*/ 44 w 75"/>
                <a:gd name="T11" fmla="*/ 41 h 75"/>
                <a:gd name="T12" fmla="*/ 75 w 75"/>
                <a:gd name="T13" fmla="*/ 27 h 75"/>
                <a:gd name="T14" fmla="*/ 42 w 75"/>
                <a:gd name="T15" fmla="*/ 31 h 75"/>
                <a:gd name="T16" fmla="*/ 2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28" y="0"/>
                  </a:moveTo>
                  <a:lnTo>
                    <a:pt x="31" y="34"/>
                  </a:lnTo>
                  <a:lnTo>
                    <a:pt x="0" y="48"/>
                  </a:lnTo>
                  <a:lnTo>
                    <a:pt x="34" y="45"/>
                  </a:lnTo>
                  <a:lnTo>
                    <a:pt x="48" y="75"/>
                  </a:lnTo>
                  <a:lnTo>
                    <a:pt x="44" y="41"/>
                  </a:lnTo>
                  <a:lnTo>
                    <a:pt x="75" y="27"/>
                  </a:lnTo>
                  <a:lnTo>
                    <a:pt x="42" y="31"/>
                  </a:ln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5" name="Freeform 433">
              <a:extLst>
                <a:ext uri="{FF2B5EF4-FFF2-40B4-BE49-F238E27FC236}">
                  <a16:creationId xmlns:a16="http://schemas.microsoft.com/office/drawing/2014/main" id="{2EB0687E-FCDD-4BEA-A627-A30F94FF17E9}"/>
                </a:ext>
              </a:extLst>
            </p:cNvPr>
            <p:cNvSpPr>
              <a:spLocks/>
            </p:cNvSpPr>
            <p:nvPr/>
          </p:nvSpPr>
          <p:spPr bwMode="auto">
            <a:xfrm>
              <a:off x="8760341" y="418910"/>
              <a:ext cx="119394" cy="119394"/>
            </a:xfrm>
            <a:custGeom>
              <a:avLst/>
              <a:gdLst>
                <a:gd name="T0" fmla="*/ 14 w 39"/>
                <a:gd name="T1" fmla="*/ 0 h 39"/>
                <a:gd name="T2" fmla="*/ 17 w 39"/>
                <a:gd name="T3" fmla="*/ 18 h 39"/>
                <a:gd name="T4" fmla="*/ 0 w 39"/>
                <a:gd name="T5" fmla="*/ 25 h 39"/>
                <a:gd name="T6" fmla="*/ 18 w 39"/>
                <a:gd name="T7" fmla="*/ 23 h 39"/>
                <a:gd name="T8" fmla="*/ 25 w 39"/>
                <a:gd name="T9" fmla="*/ 39 h 39"/>
                <a:gd name="T10" fmla="*/ 23 w 39"/>
                <a:gd name="T11" fmla="*/ 22 h 39"/>
                <a:gd name="T12" fmla="*/ 39 w 39"/>
                <a:gd name="T13" fmla="*/ 14 h 39"/>
                <a:gd name="T14" fmla="*/ 21 w 39"/>
                <a:gd name="T15" fmla="*/ 16 h 39"/>
                <a:gd name="T16" fmla="*/ 14 w 39"/>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9">
                  <a:moveTo>
                    <a:pt x="14" y="0"/>
                  </a:moveTo>
                  <a:lnTo>
                    <a:pt x="17" y="18"/>
                  </a:lnTo>
                  <a:lnTo>
                    <a:pt x="0" y="25"/>
                  </a:lnTo>
                  <a:lnTo>
                    <a:pt x="18" y="23"/>
                  </a:lnTo>
                  <a:lnTo>
                    <a:pt x="25" y="39"/>
                  </a:lnTo>
                  <a:lnTo>
                    <a:pt x="23" y="22"/>
                  </a:lnTo>
                  <a:lnTo>
                    <a:pt x="39" y="14"/>
                  </a:lnTo>
                  <a:lnTo>
                    <a:pt x="21" y="16"/>
                  </a:lnTo>
                  <a:lnTo>
                    <a:pt x="1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6" name="Freeform 434">
              <a:extLst>
                <a:ext uri="{FF2B5EF4-FFF2-40B4-BE49-F238E27FC236}">
                  <a16:creationId xmlns:a16="http://schemas.microsoft.com/office/drawing/2014/main" id="{2E2A8911-0C36-441E-A971-9A2C5ACBD43F}"/>
                </a:ext>
              </a:extLst>
            </p:cNvPr>
            <p:cNvSpPr>
              <a:spLocks/>
            </p:cNvSpPr>
            <p:nvPr/>
          </p:nvSpPr>
          <p:spPr bwMode="auto">
            <a:xfrm>
              <a:off x="8157253" y="311761"/>
              <a:ext cx="465327" cy="324505"/>
            </a:xfrm>
            <a:custGeom>
              <a:avLst/>
              <a:gdLst>
                <a:gd name="T0" fmla="*/ 83 w 166"/>
                <a:gd name="T1" fmla="*/ 0 h 116"/>
                <a:gd name="T2" fmla="*/ 0 w 166"/>
                <a:gd name="T3" fmla="*/ 58 h 116"/>
                <a:gd name="T4" fmla="*/ 83 w 166"/>
                <a:gd name="T5" fmla="*/ 116 h 116"/>
                <a:gd name="T6" fmla="*/ 166 w 166"/>
                <a:gd name="T7" fmla="*/ 58 h 116"/>
                <a:gd name="T8" fmla="*/ 83 w 166"/>
                <a:gd name="T9" fmla="*/ 0 h 116"/>
              </a:gdLst>
              <a:ahLst/>
              <a:cxnLst>
                <a:cxn ang="0">
                  <a:pos x="T0" y="T1"/>
                </a:cxn>
                <a:cxn ang="0">
                  <a:pos x="T2" y="T3"/>
                </a:cxn>
                <a:cxn ang="0">
                  <a:pos x="T4" y="T5"/>
                </a:cxn>
                <a:cxn ang="0">
                  <a:pos x="T6" y="T7"/>
                </a:cxn>
                <a:cxn ang="0">
                  <a:pos x="T8" y="T9"/>
                </a:cxn>
              </a:cxnLst>
              <a:rect l="0" t="0" r="r" b="b"/>
              <a:pathLst>
                <a:path w="166" h="116">
                  <a:moveTo>
                    <a:pt x="83" y="0"/>
                  </a:moveTo>
                  <a:cubicBezTo>
                    <a:pt x="48" y="0"/>
                    <a:pt x="17" y="23"/>
                    <a:pt x="0" y="58"/>
                  </a:cubicBezTo>
                  <a:cubicBezTo>
                    <a:pt x="17" y="93"/>
                    <a:pt x="48" y="116"/>
                    <a:pt x="83" y="116"/>
                  </a:cubicBezTo>
                  <a:cubicBezTo>
                    <a:pt x="118" y="116"/>
                    <a:pt x="149" y="93"/>
                    <a:pt x="166" y="58"/>
                  </a:cubicBezTo>
                  <a:cubicBezTo>
                    <a:pt x="149" y="23"/>
                    <a:pt x="118" y="0"/>
                    <a:pt x="83" y="0"/>
                  </a:cubicBezTo>
                  <a:close/>
                </a:path>
              </a:pathLst>
            </a:custGeom>
            <a:solidFill>
              <a:srgbClr val="5F9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7" name="Freeform 435">
              <a:extLst>
                <a:ext uri="{FF2B5EF4-FFF2-40B4-BE49-F238E27FC236}">
                  <a16:creationId xmlns:a16="http://schemas.microsoft.com/office/drawing/2014/main" id="{CB3E4766-D8A1-4AD1-B4C0-6F89CFF2168D}"/>
                </a:ext>
              </a:extLst>
            </p:cNvPr>
            <p:cNvSpPr>
              <a:spLocks/>
            </p:cNvSpPr>
            <p:nvPr/>
          </p:nvSpPr>
          <p:spPr bwMode="auto">
            <a:xfrm>
              <a:off x="8157253" y="385234"/>
              <a:ext cx="465327" cy="177559"/>
            </a:xfrm>
            <a:custGeom>
              <a:avLst/>
              <a:gdLst>
                <a:gd name="T0" fmla="*/ 83 w 166"/>
                <a:gd name="T1" fmla="*/ 0 h 64"/>
                <a:gd name="T2" fmla="*/ 0 w 166"/>
                <a:gd name="T3" fmla="*/ 32 h 64"/>
                <a:gd name="T4" fmla="*/ 83 w 166"/>
                <a:gd name="T5" fmla="*/ 64 h 64"/>
                <a:gd name="T6" fmla="*/ 166 w 166"/>
                <a:gd name="T7" fmla="*/ 32 h 64"/>
                <a:gd name="T8" fmla="*/ 83 w 166"/>
                <a:gd name="T9" fmla="*/ 0 h 64"/>
              </a:gdLst>
              <a:ahLst/>
              <a:cxnLst>
                <a:cxn ang="0">
                  <a:pos x="T0" y="T1"/>
                </a:cxn>
                <a:cxn ang="0">
                  <a:pos x="T2" y="T3"/>
                </a:cxn>
                <a:cxn ang="0">
                  <a:pos x="T4" y="T5"/>
                </a:cxn>
                <a:cxn ang="0">
                  <a:pos x="T6" y="T7"/>
                </a:cxn>
                <a:cxn ang="0">
                  <a:pos x="T8" y="T9"/>
                </a:cxn>
              </a:cxnLst>
              <a:rect l="0" t="0" r="r" b="b"/>
              <a:pathLst>
                <a:path w="166" h="64">
                  <a:moveTo>
                    <a:pt x="83" y="0"/>
                  </a:moveTo>
                  <a:cubicBezTo>
                    <a:pt x="48" y="0"/>
                    <a:pt x="17" y="13"/>
                    <a:pt x="0" y="32"/>
                  </a:cubicBezTo>
                  <a:cubicBezTo>
                    <a:pt x="17" y="51"/>
                    <a:pt x="48" y="64"/>
                    <a:pt x="83" y="64"/>
                  </a:cubicBezTo>
                  <a:cubicBezTo>
                    <a:pt x="118" y="64"/>
                    <a:pt x="149" y="51"/>
                    <a:pt x="166" y="32"/>
                  </a:cubicBezTo>
                  <a:cubicBezTo>
                    <a:pt x="149" y="13"/>
                    <a:pt x="118" y="0"/>
                    <a:pt x="8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8" name="Oval 436">
              <a:extLst>
                <a:ext uri="{FF2B5EF4-FFF2-40B4-BE49-F238E27FC236}">
                  <a16:creationId xmlns:a16="http://schemas.microsoft.com/office/drawing/2014/main" id="{F082F850-1B6D-44A7-8401-2616BF874535}"/>
                </a:ext>
              </a:extLst>
            </p:cNvPr>
            <p:cNvSpPr>
              <a:spLocks noChangeArrowheads="1"/>
            </p:cNvSpPr>
            <p:nvPr/>
          </p:nvSpPr>
          <p:spPr bwMode="auto">
            <a:xfrm>
              <a:off x="8239909" y="324006"/>
              <a:ext cx="300014" cy="300014"/>
            </a:xfrm>
            <a:prstGeom prst="ellipse">
              <a:avLst/>
            </a:prstGeom>
            <a:solidFill>
              <a:srgbClr val="72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9" name="Oval 437">
              <a:extLst>
                <a:ext uri="{FF2B5EF4-FFF2-40B4-BE49-F238E27FC236}">
                  <a16:creationId xmlns:a16="http://schemas.microsoft.com/office/drawing/2014/main" id="{8781E1F0-E139-4DB1-82DE-422737484AB6}"/>
                </a:ext>
              </a:extLst>
            </p:cNvPr>
            <p:cNvSpPr>
              <a:spLocks noChangeArrowheads="1"/>
            </p:cNvSpPr>
            <p:nvPr/>
          </p:nvSpPr>
          <p:spPr bwMode="auto">
            <a:xfrm>
              <a:off x="8304199" y="385234"/>
              <a:ext cx="171436" cy="174499"/>
            </a:xfrm>
            <a:prstGeom prst="ellipse">
              <a:avLst/>
            </a:pr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0" name="Freeform 438">
              <a:extLst>
                <a:ext uri="{FF2B5EF4-FFF2-40B4-BE49-F238E27FC236}">
                  <a16:creationId xmlns:a16="http://schemas.microsoft.com/office/drawing/2014/main" id="{E8063E51-5A72-4905-884D-E4374FBE3D1E}"/>
                </a:ext>
              </a:extLst>
            </p:cNvPr>
            <p:cNvSpPr>
              <a:spLocks/>
            </p:cNvSpPr>
            <p:nvPr/>
          </p:nvSpPr>
          <p:spPr bwMode="auto">
            <a:xfrm>
              <a:off x="8438899" y="400542"/>
              <a:ext cx="70412" cy="73473"/>
            </a:xfrm>
            <a:custGeom>
              <a:avLst/>
              <a:gdLst>
                <a:gd name="T0" fmla="*/ 22 w 26"/>
                <a:gd name="T1" fmla="*/ 20 h 26"/>
                <a:gd name="T2" fmla="*/ 6 w 26"/>
                <a:gd name="T3" fmla="*/ 22 h 26"/>
                <a:gd name="T4" fmla="*/ 4 w 26"/>
                <a:gd name="T5" fmla="*/ 6 h 26"/>
                <a:gd name="T6" fmla="*/ 20 w 26"/>
                <a:gd name="T7" fmla="*/ 4 h 26"/>
                <a:gd name="T8" fmla="*/ 22 w 26"/>
                <a:gd name="T9" fmla="*/ 20 h 26"/>
              </a:gdLst>
              <a:ahLst/>
              <a:cxnLst>
                <a:cxn ang="0">
                  <a:pos x="T0" y="T1"/>
                </a:cxn>
                <a:cxn ang="0">
                  <a:pos x="T2" y="T3"/>
                </a:cxn>
                <a:cxn ang="0">
                  <a:pos x="T4" y="T5"/>
                </a:cxn>
                <a:cxn ang="0">
                  <a:pos x="T6" y="T7"/>
                </a:cxn>
                <a:cxn ang="0">
                  <a:pos x="T8" y="T9"/>
                </a:cxn>
              </a:cxnLst>
              <a:rect l="0" t="0" r="r" b="b"/>
              <a:pathLst>
                <a:path w="26" h="26">
                  <a:moveTo>
                    <a:pt x="22" y="20"/>
                  </a:moveTo>
                  <a:cubicBezTo>
                    <a:pt x="18" y="25"/>
                    <a:pt x="11" y="26"/>
                    <a:pt x="6" y="22"/>
                  </a:cubicBezTo>
                  <a:cubicBezTo>
                    <a:pt x="1" y="18"/>
                    <a:pt x="0" y="11"/>
                    <a:pt x="4" y="6"/>
                  </a:cubicBezTo>
                  <a:cubicBezTo>
                    <a:pt x="7" y="1"/>
                    <a:pt x="15" y="0"/>
                    <a:pt x="20" y="4"/>
                  </a:cubicBezTo>
                  <a:cubicBezTo>
                    <a:pt x="25" y="8"/>
                    <a:pt x="26" y="15"/>
                    <a:pt x="22"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4" name="Freeform 439">
              <a:extLst>
                <a:ext uri="{FF2B5EF4-FFF2-40B4-BE49-F238E27FC236}">
                  <a16:creationId xmlns:a16="http://schemas.microsoft.com/office/drawing/2014/main" id="{B2FEBF7B-4F5B-45C5-A410-6EDC652CC8F2}"/>
                </a:ext>
              </a:extLst>
            </p:cNvPr>
            <p:cNvSpPr>
              <a:spLocks/>
            </p:cNvSpPr>
            <p:nvPr/>
          </p:nvSpPr>
          <p:spPr bwMode="auto">
            <a:xfrm>
              <a:off x="8441959" y="486260"/>
              <a:ext cx="33676" cy="33676"/>
            </a:xfrm>
            <a:custGeom>
              <a:avLst/>
              <a:gdLst>
                <a:gd name="T0" fmla="*/ 10 w 12"/>
                <a:gd name="T1" fmla="*/ 9 h 12"/>
                <a:gd name="T2" fmla="*/ 3 w 12"/>
                <a:gd name="T3" fmla="*/ 10 h 12"/>
                <a:gd name="T4" fmla="*/ 2 w 12"/>
                <a:gd name="T5" fmla="*/ 2 h 12"/>
                <a:gd name="T6" fmla="*/ 9 w 12"/>
                <a:gd name="T7" fmla="*/ 1 h 12"/>
                <a:gd name="T8" fmla="*/ 10 w 12"/>
                <a:gd name="T9" fmla="*/ 9 h 12"/>
              </a:gdLst>
              <a:ahLst/>
              <a:cxnLst>
                <a:cxn ang="0">
                  <a:pos x="T0" y="T1"/>
                </a:cxn>
                <a:cxn ang="0">
                  <a:pos x="T2" y="T3"/>
                </a:cxn>
                <a:cxn ang="0">
                  <a:pos x="T4" y="T5"/>
                </a:cxn>
                <a:cxn ang="0">
                  <a:pos x="T6" y="T7"/>
                </a:cxn>
                <a:cxn ang="0">
                  <a:pos x="T8" y="T9"/>
                </a:cxn>
              </a:cxnLst>
              <a:rect l="0" t="0" r="r" b="b"/>
              <a:pathLst>
                <a:path w="12" h="12">
                  <a:moveTo>
                    <a:pt x="10" y="9"/>
                  </a:moveTo>
                  <a:cubicBezTo>
                    <a:pt x="9" y="11"/>
                    <a:pt x="5" y="12"/>
                    <a:pt x="3" y="10"/>
                  </a:cubicBezTo>
                  <a:cubicBezTo>
                    <a:pt x="1" y="8"/>
                    <a:pt x="0" y="5"/>
                    <a:pt x="2" y="2"/>
                  </a:cubicBezTo>
                  <a:cubicBezTo>
                    <a:pt x="4" y="0"/>
                    <a:pt x="7" y="0"/>
                    <a:pt x="9" y="1"/>
                  </a:cubicBezTo>
                  <a:cubicBezTo>
                    <a:pt x="12" y="3"/>
                    <a:pt x="12" y="6"/>
                    <a:pt x="1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11718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childTnLst>
                          </p:cTn>
                        </p:par>
                        <p:par>
                          <p:cTn id="16" fill="hold">
                            <p:stCondLst>
                              <p:cond delay="3000"/>
                            </p:stCondLst>
                            <p:childTnLst>
                              <p:par>
                                <p:cTn id="17" presetID="2" presetClass="entr" presetSubtype="9" fill="hold" grpId="0" nodeType="afterEffect">
                                  <p:stCondLst>
                                    <p:cond delay="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27">
                                            <p:txEl>
                                              <p:pRg st="1" end="1"/>
                                            </p:txEl>
                                          </p:spTgt>
                                        </p:tgtEl>
                                        <p:attrNameLst>
                                          <p:attrName>style.visibility</p:attrName>
                                        </p:attrNameLst>
                                      </p:cBhvr>
                                      <p:to>
                                        <p:strVal val="visible"/>
                                      </p:to>
                                    </p:set>
                                    <p:anim calcmode="lin" valueType="num">
                                      <p:cBhvr additive="base">
                                        <p:cTn id="25" dur="500" fill="hold"/>
                                        <p:tgtEl>
                                          <p:spTgt spid="27">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27">
                                            <p:txEl>
                                              <p:pRg st="2" end="2"/>
                                            </p:txEl>
                                          </p:spTgt>
                                        </p:tgtEl>
                                        <p:attrNameLst>
                                          <p:attrName>style.visibility</p:attrName>
                                        </p:attrNameLst>
                                      </p:cBhvr>
                                      <p:to>
                                        <p:strVal val="visible"/>
                                      </p:to>
                                    </p:set>
                                    <p:anim calcmode="lin" valueType="num">
                                      <p:cBhvr additive="base">
                                        <p:cTn id="31" dur="500" fill="hold"/>
                                        <p:tgtEl>
                                          <p:spTgt spid="27">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
                                            <p:txEl>
                                              <p:pRg st="2" end="2"/>
                                            </p:txEl>
                                          </p:spTgt>
                                        </p:tgtEl>
                                        <p:attrNameLst>
                                          <p:attrName>ppt_y</p:attrName>
                                        </p:attrNameLst>
                                      </p:cBhvr>
                                      <p:tavLst>
                                        <p:tav tm="0">
                                          <p:val>
                                            <p:strVal val="0-#ppt_h/2"/>
                                          </p:val>
                                        </p:tav>
                                        <p:tav tm="100000">
                                          <p:val>
                                            <p:strVal val="#ppt_y"/>
                                          </p:val>
                                        </p:tav>
                                      </p:tavLst>
                                    </p:anim>
                                  </p:childTnLst>
                                </p:cTn>
                              </p:par>
                            </p:childTnLst>
                          </p:cTn>
                        </p:par>
                        <p:par>
                          <p:cTn id="33" fill="hold">
                            <p:stCondLst>
                              <p:cond delay="500"/>
                            </p:stCondLst>
                            <p:childTnLst>
                              <p:par>
                                <p:cTn id="34" presetID="31" presetClass="entr" presetSubtype="0" fill="hold" nodeType="after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p:cTn id="36" dur="1000" fill="hold"/>
                                        <p:tgtEl>
                                          <p:spTgt spid="29"/>
                                        </p:tgtEl>
                                        <p:attrNameLst>
                                          <p:attrName>ppt_w</p:attrName>
                                        </p:attrNameLst>
                                      </p:cBhvr>
                                      <p:tavLst>
                                        <p:tav tm="0">
                                          <p:val>
                                            <p:fltVal val="0"/>
                                          </p:val>
                                        </p:tav>
                                        <p:tav tm="100000">
                                          <p:val>
                                            <p:strVal val="#ppt_w"/>
                                          </p:val>
                                        </p:tav>
                                      </p:tavLst>
                                    </p:anim>
                                    <p:anim calcmode="lin" valueType="num">
                                      <p:cBhvr>
                                        <p:cTn id="37" dur="1000" fill="hold"/>
                                        <p:tgtEl>
                                          <p:spTgt spid="29"/>
                                        </p:tgtEl>
                                        <p:attrNameLst>
                                          <p:attrName>ppt_h</p:attrName>
                                        </p:attrNameLst>
                                      </p:cBhvr>
                                      <p:tavLst>
                                        <p:tav tm="0">
                                          <p:val>
                                            <p:fltVal val="0"/>
                                          </p:val>
                                        </p:tav>
                                        <p:tav tm="100000">
                                          <p:val>
                                            <p:strVal val="#ppt_h"/>
                                          </p:val>
                                        </p:tav>
                                      </p:tavLst>
                                    </p:anim>
                                    <p:anim calcmode="lin" valueType="num">
                                      <p:cBhvr>
                                        <p:cTn id="38" dur="1000" fill="hold"/>
                                        <p:tgtEl>
                                          <p:spTgt spid="29"/>
                                        </p:tgtEl>
                                        <p:attrNameLst>
                                          <p:attrName>style.rotation</p:attrName>
                                        </p:attrNameLst>
                                      </p:cBhvr>
                                      <p:tavLst>
                                        <p:tav tm="0">
                                          <p:val>
                                            <p:fltVal val="90"/>
                                          </p:val>
                                        </p:tav>
                                        <p:tav tm="100000">
                                          <p:val>
                                            <p:fltVal val="0"/>
                                          </p:val>
                                        </p:tav>
                                      </p:tavLst>
                                    </p:anim>
                                    <p:animEffect transition="in" filter="fade">
                                      <p:cBhvr>
                                        <p:cTn id="39"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P spid="2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8.1  AWT</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AWT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组件</a:t>
              </a:r>
            </a:p>
          </p:txBody>
        </p:sp>
      </p:grpSp>
      <p:sp>
        <p:nvSpPr>
          <p:cNvPr id="15" name="Freeform 3">
            <a:extLst>
              <a:ext uri="{FF2B5EF4-FFF2-40B4-BE49-F238E27FC236}">
                <a16:creationId xmlns:a16="http://schemas.microsoft.com/office/drawing/2014/main" id="{DE186D8D-67A7-46B7-A2F9-6D256E80FEAA}"/>
              </a:ext>
            </a:extLst>
          </p:cNvPr>
          <p:cNvSpPr/>
          <p:nvPr/>
        </p:nvSpPr>
        <p:spPr>
          <a:xfrm>
            <a:off x="-41951" y="5868194"/>
            <a:ext cx="12233951" cy="1023843"/>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6" name="内容占位符 2">
            <a:extLst>
              <a:ext uri="{FF2B5EF4-FFF2-40B4-BE49-F238E27FC236}">
                <a16:creationId xmlns:a16="http://schemas.microsoft.com/office/drawing/2014/main" id="{9258A8BA-35D0-47D9-8E8C-36D89801A1BF}"/>
              </a:ext>
            </a:extLst>
          </p:cNvPr>
          <p:cNvSpPr txBox="1">
            <a:spLocks/>
          </p:cNvSpPr>
          <p:nvPr/>
        </p:nvSpPr>
        <p:spPr>
          <a:xfrm>
            <a:off x="1069615" y="2144143"/>
            <a:ext cx="10664391" cy="3724051"/>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00000"/>
              </a:lnSpc>
              <a:buNone/>
            </a:pP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AWT</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由下面几部分组成：</a:t>
            </a:r>
          </a:p>
          <a:p>
            <a:pPr>
              <a:lnSpc>
                <a:spcPct val="100000"/>
              </a:lnSpc>
              <a:spcBef>
                <a:spcPts val="2400"/>
              </a:spcBef>
              <a:buFont typeface="Wingdings" pitchFamily="2" charset="2"/>
              <a:buChar char="Ø"/>
            </a:pP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Component</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（组件）：按钮、标签、菜单等组件。</a:t>
            </a:r>
          </a:p>
          <a:p>
            <a:pPr>
              <a:lnSpc>
                <a:spcPct val="100000"/>
              </a:lnSpc>
              <a:spcBef>
                <a:spcPts val="2400"/>
              </a:spcBef>
              <a:buFont typeface="Wingdings" pitchFamily="2" charset="2"/>
              <a:buChar char="Ø"/>
            </a:pP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Container</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（容器）：扩展组件的抽象类</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Window</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Panel</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Frame</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等。</a:t>
            </a:r>
          </a:p>
          <a:p>
            <a:pPr>
              <a:lnSpc>
                <a:spcPct val="100000"/>
              </a:lnSpc>
              <a:spcBef>
                <a:spcPts val="2400"/>
              </a:spcBef>
              <a:buFont typeface="Wingdings" pitchFamily="2" charset="2"/>
              <a:buChar char="Ø"/>
            </a:pP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LayoutManager</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（布局管理器）：定义容器中各组件的放置位置和大小等。</a:t>
            </a:r>
          </a:p>
          <a:p>
            <a:pPr>
              <a:lnSpc>
                <a:spcPct val="100000"/>
              </a:lnSpc>
              <a:spcBef>
                <a:spcPts val="2400"/>
              </a:spcBef>
              <a:buFont typeface="Wingdings" pitchFamily="2" charset="2"/>
              <a:buChar char="Ø"/>
            </a:pP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Graphics</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（图形类）：与图形处理相关的类。</a:t>
            </a:r>
          </a:p>
        </p:txBody>
      </p:sp>
      <p:sp>
        <p:nvSpPr>
          <p:cNvPr id="17" name="内容占位符 2">
            <a:extLst>
              <a:ext uri="{FF2B5EF4-FFF2-40B4-BE49-F238E27FC236}">
                <a16:creationId xmlns:a16="http://schemas.microsoft.com/office/drawing/2014/main" id="{63C93698-25D1-4CAD-9613-D7965E7E0DBB}"/>
              </a:ext>
            </a:extLst>
          </p:cNvPr>
          <p:cNvSpPr txBox="1">
            <a:spLocks/>
          </p:cNvSpPr>
          <p:nvPr/>
        </p:nvSpPr>
        <p:spPr>
          <a:xfrm>
            <a:off x="761207" y="6037215"/>
            <a:ext cx="10744200" cy="6858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000" b="1" dirty="0">
                <a:solidFill>
                  <a:schemeClr val="bg1"/>
                </a:solidFill>
                <a:latin typeface="仿宋" panose="02010609060101010101" pitchFamily="49" charset="-122"/>
                <a:ea typeface="仿宋" panose="02010609060101010101" pitchFamily="49" charset="-122"/>
                <a:cs typeface="Times New Roman" pitchFamily="18" charset="0"/>
              </a:rPr>
              <a:t>AWT</a:t>
            </a:r>
            <a:r>
              <a:rPr lang="zh-CN" altLang="en-US" sz="2000" b="1" dirty="0">
                <a:solidFill>
                  <a:schemeClr val="bg1"/>
                </a:solidFill>
                <a:latin typeface="仿宋" panose="02010609060101010101" pitchFamily="49" charset="-122"/>
                <a:ea typeface="仿宋" panose="02010609060101010101" pitchFamily="49" charset="-122"/>
                <a:cs typeface="Times New Roman" pitchFamily="18" charset="0"/>
              </a:rPr>
              <a:t>的缺点是重量级组件，耗费资源多；图形用户界面依赖于本地系统，失去了统一的风格。</a:t>
            </a:r>
          </a:p>
        </p:txBody>
      </p:sp>
      <p:grpSp>
        <p:nvGrpSpPr>
          <p:cNvPr id="18" name="组合 17">
            <a:extLst>
              <a:ext uri="{FF2B5EF4-FFF2-40B4-BE49-F238E27FC236}">
                <a16:creationId xmlns:a16="http://schemas.microsoft.com/office/drawing/2014/main" id="{0ED56F3C-2335-4853-833A-BDEEE36A98D9}"/>
              </a:ext>
            </a:extLst>
          </p:cNvPr>
          <p:cNvGrpSpPr/>
          <p:nvPr/>
        </p:nvGrpSpPr>
        <p:grpSpPr>
          <a:xfrm>
            <a:off x="0" y="1905794"/>
            <a:ext cx="12190413" cy="205376"/>
            <a:chOff x="0" y="2134394"/>
            <a:chExt cx="12190413" cy="205376"/>
          </a:xfrm>
        </p:grpSpPr>
        <p:sp>
          <p:nvSpPr>
            <p:cNvPr id="20" name="矩形 19">
              <a:extLst>
                <a:ext uri="{FF2B5EF4-FFF2-40B4-BE49-F238E27FC236}">
                  <a16:creationId xmlns:a16="http://schemas.microsoft.com/office/drawing/2014/main" id="{89416621-77B7-43EC-BC7E-69E49446AA73}"/>
                </a:ext>
              </a:extLst>
            </p:cNvPr>
            <p:cNvSpPr/>
            <p:nvPr/>
          </p:nvSpPr>
          <p:spPr>
            <a:xfrm>
              <a:off x="0" y="2191363"/>
              <a:ext cx="12190413"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0A30F9B2-401A-469F-8896-E0618D0394D3}"/>
                </a:ext>
              </a:extLst>
            </p:cNvPr>
            <p:cNvSpPr/>
            <p:nvPr/>
          </p:nvSpPr>
          <p:spPr>
            <a:xfrm>
              <a:off x="10362407" y="2134394"/>
              <a:ext cx="1828006" cy="20537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94765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2"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right)">
                                      <p:cBhvr>
                                        <p:cTn id="10" dur="500"/>
                                        <p:tgtEl>
                                          <p:spTgt spid="18"/>
                                        </p:tgtEl>
                                      </p:cBhvr>
                                    </p:animEffect>
                                  </p:childTnLst>
                                </p:cTn>
                              </p:par>
                            </p:childTnLst>
                          </p:cTn>
                        </p:par>
                        <p:par>
                          <p:cTn id="11" fill="hold">
                            <p:stCondLst>
                              <p:cond delay="500"/>
                            </p:stCondLst>
                            <p:childTnLst>
                              <p:par>
                                <p:cTn id="12" presetID="2" presetClass="entr" presetSubtype="9" fill="hold" grpId="0" nodeType="afterEffect">
                                  <p:stCondLst>
                                    <p:cond delay="0"/>
                                  </p:stCondLst>
                                  <p:childTnLst>
                                    <p:set>
                                      <p:cBhvr>
                                        <p:cTn id="13" dur="1" fill="hold">
                                          <p:stCondLst>
                                            <p:cond delay="0"/>
                                          </p:stCondLst>
                                        </p:cTn>
                                        <p:tgtEl>
                                          <p:spTgt spid="16">
                                            <p:txEl>
                                              <p:pRg st="0" end="0"/>
                                            </p:txEl>
                                          </p:spTgt>
                                        </p:tgtEl>
                                        <p:attrNameLst>
                                          <p:attrName>style.visibility</p:attrName>
                                        </p:attrNameLst>
                                      </p:cBhvr>
                                      <p:to>
                                        <p:strVal val="visible"/>
                                      </p:to>
                                    </p:set>
                                    <p:anim calcmode="lin" valueType="num">
                                      <p:cBhvr additive="base">
                                        <p:cTn id="14"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16">
                                            <p:txEl>
                                              <p:pRg st="0" end="0"/>
                                            </p:txEl>
                                          </p:spTgt>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2" presetClass="entr" presetSubtype="3" fill="hold" grpId="0" nodeType="afterEffect">
                                  <p:stCondLst>
                                    <p:cond delay="0"/>
                                  </p:stCondLst>
                                  <p:childTnLst>
                                    <p:set>
                                      <p:cBhvr>
                                        <p:cTn id="18" dur="1" fill="hold">
                                          <p:stCondLst>
                                            <p:cond delay="0"/>
                                          </p:stCondLst>
                                        </p:cTn>
                                        <p:tgtEl>
                                          <p:spTgt spid="16">
                                            <p:txEl>
                                              <p:pRg st="1" end="1"/>
                                            </p:txEl>
                                          </p:spTgt>
                                        </p:tgtEl>
                                        <p:attrNameLst>
                                          <p:attrName>style.visibility</p:attrName>
                                        </p:attrNameLst>
                                      </p:cBhvr>
                                      <p:to>
                                        <p:strVal val="visible"/>
                                      </p:to>
                                    </p:set>
                                    <p:anim calcmode="lin" valueType="num">
                                      <p:cBhvr additive="base">
                                        <p:cTn id="19" dur="500" fill="hold"/>
                                        <p:tgtEl>
                                          <p:spTgt spid="16">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16">
                                            <p:txEl>
                                              <p:pRg st="2" end="2"/>
                                            </p:txEl>
                                          </p:spTgt>
                                        </p:tgtEl>
                                        <p:attrNameLst>
                                          <p:attrName>style.visibility</p:attrName>
                                        </p:attrNameLst>
                                      </p:cBhvr>
                                      <p:to>
                                        <p:strVal val="visible"/>
                                      </p:to>
                                    </p:set>
                                    <p:anim calcmode="lin" valueType="num">
                                      <p:cBhvr additive="base">
                                        <p:cTn id="25" dur="500" fill="hold"/>
                                        <p:tgtEl>
                                          <p:spTgt spid="16">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6">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16">
                                            <p:txEl>
                                              <p:pRg st="3" end="3"/>
                                            </p:txEl>
                                          </p:spTgt>
                                        </p:tgtEl>
                                        <p:attrNameLst>
                                          <p:attrName>style.visibility</p:attrName>
                                        </p:attrNameLst>
                                      </p:cBhvr>
                                      <p:to>
                                        <p:strVal val="visible"/>
                                      </p:to>
                                    </p:set>
                                    <p:anim calcmode="lin" valueType="num">
                                      <p:cBhvr additive="base">
                                        <p:cTn id="31" dur="500" fill="hold"/>
                                        <p:tgtEl>
                                          <p:spTgt spid="16">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6">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16">
                                            <p:txEl>
                                              <p:pRg st="4" end="4"/>
                                            </p:txEl>
                                          </p:spTgt>
                                        </p:tgtEl>
                                        <p:attrNameLst>
                                          <p:attrName>style.visibility</p:attrName>
                                        </p:attrNameLst>
                                      </p:cBhvr>
                                      <p:to>
                                        <p:strVal val="visible"/>
                                      </p:to>
                                    </p:set>
                                    <p:anim calcmode="lin" valueType="num">
                                      <p:cBhvr additive="base">
                                        <p:cTn id="37" dur="500" fill="hold"/>
                                        <p:tgtEl>
                                          <p:spTgt spid="16">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childTnLst>
                          </p:cTn>
                        </p:par>
                        <p:par>
                          <p:cTn id="44" fill="hold">
                            <p:stCondLst>
                              <p:cond delay="500"/>
                            </p:stCondLst>
                            <p:childTnLst>
                              <p:par>
                                <p:cTn id="45" presetID="2" presetClass="entr" presetSubtype="2"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1+#ppt_w/2"/>
                                          </p:val>
                                        </p:tav>
                                        <p:tav tm="100000">
                                          <p:val>
                                            <p:strVal val="#ppt_x"/>
                                          </p:val>
                                        </p:tav>
                                      </p:tavLst>
                                    </p:anim>
                                    <p:anim calcmode="lin" valueType="num">
                                      <p:cBhvr additive="base">
                                        <p:cTn id="4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15" grpId="0" animBg="1"/>
      <p:bldP spid="16" grpId="0" uiExpand="1" build="p"/>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4409" y="1691211"/>
            <a:ext cx="12187591" cy="44819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Swing</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容器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—2.JPanel</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27" name="内容占位符 2">
            <a:extLst>
              <a:ext uri="{FF2B5EF4-FFF2-40B4-BE49-F238E27FC236}">
                <a16:creationId xmlns:a16="http://schemas.microsoft.com/office/drawing/2014/main" id="{BA5F5BBB-2A2A-4C3C-B6E3-FAA95B310824}"/>
              </a:ext>
            </a:extLst>
          </p:cNvPr>
          <p:cNvSpPr txBox="1">
            <a:spLocks/>
          </p:cNvSpPr>
          <p:nvPr/>
        </p:nvSpPr>
        <p:spPr>
          <a:xfrm>
            <a:off x="839417" y="2286265"/>
            <a:ext cx="6475501" cy="3428206"/>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pPr indent="0"/>
            <a:r>
              <a:rPr lang="zh-CN" altLang="en-US" sz="2400" b="1" dirty="0">
                <a:latin typeface="仿宋" panose="02010609060101010101" pitchFamily="49" charset="-122"/>
                <a:ea typeface="仿宋" panose="02010609060101010101" pitchFamily="49" charset="-122"/>
              </a:rPr>
              <a:t>构造方法：</a:t>
            </a:r>
          </a:p>
          <a:p>
            <a:pPr indent="891997"/>
            <a:r>
              <a:rPr lang="en-US" altLang="zh-CN" sz="2400" b="1" dirty="0">
                <a:latin typeface="仿宋" panose="02010609060101010101" pitchFamily="49" charset="-122"/>
                <a:ea typeface="仿宋" panose="02010609060101010101" pitchFamily="49" charset="-122"/>
              </a:rPr>
              <a:t>public </a:t>
            </a:r>
            <a:r>
              <a:rPr lang="en-US" altLang="zh-CN" sz="2400" b="1" dirty="0" err="1">
                <a:latin typeface="仿宋" panose="02010609060101010101" pitchFamily="49" charset="-122"/>
                <a:ea typeface="仿宋" panose="02010609060101010101" pitchFamily="49" charset="-122"/>
              </a:rPr>
              <a:t>JPanel</a:t>
            </a:r>
            <a:r>
              <a:rPr lang="en-US" altLang="zh-CN" sz="2400" b="1" dirty="0">
                <a:latin typeface="仿宋" panose="02010609060101010101" pitchFamily="49" charset="-122"/>
                <a:ea typeface="仿宋" panose="02010609060101010101" pitchFamily="49" charset="-122"/>
              </a:rPr>
              <a:t>()</a:t>
            </a:r>
          </a:p>
          <a:p>
            <a:pPr indent="891997"/>
            <a:r>
              <a:rPr lang="en-US" altLang="zh-CN" sz="2400" b="1" dirty="0">
                <a:latin typeface="仿宋" panose="02010609060101010101" pitchFamily="49" charset="-122"/>
                <a:ea typeface="仿宋" panose="02010609060101010101" pitchFamily="49" charset="-122"/>
              </a:rPr>
              <a:t>public </a:t>
            </a:r>
            <a:r>
              <a:rPr lang="en-US" altLang="zh-CN" sz="2400" b="1" dirty="0" err="1">
                <a:latin typeface="仿宋" panose="02010609060101010101" pitchFamily="49" charset="-122"/>
                <a:ea typeface="仿宋" panose="02010609060101010101" pitchFamily="49" charset="-122"/>
              </a:rPr>
              <a:t>JPanel</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LayoutManager</a:t>
            </a:r>
            <a:r>
              <a:rPr lang="en-US" altLang="zh-CN" sz="2400" b="1" dirty="0">
                <a:latin typeface="仿宋" panose="02010609060101010101" pitchFamily="49" charset="-122"/>
                <a:ea typeface="仿宋" panose="02010609060101010101" pitchFamily="49" charset="-122"/>
              </a:rPr>
              <a:t> layout)</a:t>
            </a:r>
          </a:p>
          <a:p>
            <a:r>
              <a:rPr lang="zh-CN" altLang="en-US" sz="2400" b="1" dirty="0">
                <a:latin typeface="仿宋" panose="02010609060101010101" pitchFamily="49" charset="-122"/>
                <a:ea typeface="仿宋" panose="02010609060101010101" pitchFamily="49" charset="-122"/>
              </a:rPr>
              <a:t>第一个构造方法用于创建具有双缓冲和流布局的面板；</a:t>
            </a:r>
          </a:p>
          <a:p>
            <a:r>
              <a:rPr lang="zh-CN" altLang="en-US" sz="2400" b="1" dirty="0">
                <a:latin typeface="仿宋" panose="02010609060101010101" pitchFamily="49" charset="-122"/>
                <a:ea typeface="仿宋" panose="02010609060101010101" pitchFamily="49" charset="-122"/>
              </a:rPr>
              <a:t>第二个构造方法用于创建具有指定布局管理器的面板。 </a:t>
            </a:r>
          </a:p>
        </p:txBody>
      </p:sp>
      <p:grpSp>
        <p:nvGrpSpPr>
          <p:cNvPr id="29" name="组合 28">
            <a:extLst>
              <a:ext uri="{FF2B5EF4-FFF2-40B4-BE49-F238E27FC236}">
                <a16:creationId xmlns:a16="http://schemas.microsoft.com/office/drawing/2014/main" id="{8E8D1056-1718-4A39-B304-4C1092AFFD97}"/>
              </a:ext>
            </a:extLst>
          </p:cNvPr>
          <p:cNvGrpSpPr/>
          <p:nvPr/>
        </p:nvGrpSpPr>
        <p:grpSpPr>
          <a:xfrm>
            <a:off x="8009647" y="2221803"/>
            <a:ext cx="2806586" cy="3084228"/>
            <a:chOff x="7566123" y="2968625"/>
            <a:chExt cx="738188" cy="811213"/>
          </a:xfrm>
        </p:grpSpPr>
        <p:sp>
          <p:nvSpPr>
            <p:cNvPr id="30" name="Freeform 695">
              <a:extLst>
                <a:ext uri="{FF2B5EF4-FFF2-40B4-BE49-F238E27FC236}">
                  <a16:creationId xmlns:a16="http://schemas.microsoft.com/office/drawing/2014/main" id="{CB84C4FC-4C87-4F72-A952-EF1142D982BD}"/>
                </a:ext>
              </a:extLst>
            </p:cNvPr>
            <p:cNvSpPr>
              <a:spLocks/>
            </p:cNvSpPr>
            <p:nvPr/>
          </p:nvSpPr>
          <p:spPr bwMode="auto">
            <a:xfrm>
              <a:off x="7566123" y="3359150"/>
              <a:ext cx="238125" cy="347663"/>
            </a:xfrm>
            <a:custGeom>
              <a:avLst/>
              <a:gdLst>
                <a:gd name="T0" fmla="*/ 164 w 164"/>
                <a:gd name="T1" fmla="*/ 66 h 239"/>
                <a:gd name="T2" fmla="*/ 144 w 164"/>
                <a:gd name="T3" fmla="*/ 46 h 239"/>
                <a:gd name="T4" fmla="*/ 77 w 164"/>
                <a:gd name="T5" fmla="*/ 7 h 239"/>
                <a:gd name="T6" fmla="*/ 17 w 164"/>
                <a:gd name="T7" fmla="*/ 0 h 239"/>
                <a:gd name="T8" fmla="*/ 0 w 164"/>
                <a:gd name="T9" fmla="*/ 66 h 239"/>
                <a:gd name="T10" fmla="*/ 0 w 164"/>
                <a:gd name="T11" fmla="*/ 220 h 239"/>
                <a:gd name="T12" fmla="*/ 20 w 164"/>
                <a:gd name="T13" fmla="*/ 239 h 239"/>
                <a:gd name="T14" fmla="*/ 144 w 164"/>
                <a:gd name="T15" fmla="*/ 239 h 239"/>
                <a:gd name="T16" fmla="*/ 164 w 164"/>
                <a:gd name="T17" fmla="*/ 220 h 239"/>
                <a:gd name="T18" fmla="*/ 164 w 164"/>
                <a:gd name="T19" fmla="*/ 66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239">
                  <a:moveTo>
                    <a:pt x="164" y="66"/>
                  </a:moveTo>
                  <a:cubicBezTo>
                    <a:pt x="164" y="55"/>
                    <a:pt x="155" y="46"/>
                    <a:pt x="144" y="46"/>
                  </a:cubicBezTo>
                  <a:cubicBezTo>
                    <a:pt x="77" y="7"/>
                    <a:pt x="77" y="7"/>
                    <a:pt x="77" y="7"/>
                  </a:cubicBezTo>
                  <a:cubicBezTo>
                    <a:pt x="17" y="0"/>
                    <a:pt x="17" y="0"/>
                    <a:pt x="17" y="0"/>
                  </a:cubicBezTo>
                  <a:cubicBezTo>
                    <a:pt x="17" y="0"/>
                    <a:pt x="0" y="55"/>
                    <a:pt x="0" y="66"/>
                  </a:cubicBezTo>
                  <a:cubicBezTo>
                    <a:pt x="0" y="220"/>
                    <a:pt x="0" y="220"/>
                    <a:pt x="0" y="220"/>
                  </a:cubicBezTo>
                  <a:cubicBezTo>
                    <a:pt x="0" y="230"/>
                    <a:pt x="9" y="239"/>
                    <a:pt x="20" y="239"/>
                  </a:cubicBezTo>
                  <a:cubicBezTo>
                    <a:pt x="144" y="239"/>
                    <a:pt x="144" y="239"/>
                    <a:pt x="144" y="239"/>
                  </a:cubicBezTo>
                  <a:cubicBezTo>
                    <a:pt x="155" y="239"/>
                    <a:pt x="164" y="230"/>
                    <a:pt x="164" y="220"/>
                  </a:cubicBezTo>
                  <a:lnTo>
                    <a:pt x="164" y="66"/>
                  </a:lnTo>
                  <a:close/>
                </a:path>
              </a:pathLst>
            </a:custGeom>
            <a:solidFill>
              <a:schemeClr val="accent5">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1" name="Freeform 696">
              <a:extLst>
                <a:ext uri="{FF2B5EF4-FFF2-40B4-BE49-F238E27FC236}">
                  <a16:creationId xmlns:a16="http://schemas.microsoft.com/office/drawing/2014/main" id="{008634B1-ACBD-43BC-903A-F61BB6857546}"/>
                </a:ext>
              </a:extLst>
            </p:cNvPr>
            <p:cNvSpPr>
              <a:spLocks/>
            </p:cNvSpPr>
            <p:nvPr/>
          </p:nvSpPr>
          <p:spPr bwMode="auto">
            <a:xfrm>
              <a:off x="7601048" y="3319463"/>
              <a:ext cx="61913" cy="25400"/>
            </a:xfrm>
            <a:custGeom>
              <a:avLst/>
              <a:gdLst>
                <a:gd name="T0" fmla="*/ 43 w 43"/>
                <a:gd name="T1" fmla="*/ 16 h 17"/>
                <a:gd name="T2" fmla="*/ 42 w 43"/>
                <a:gd name="T3" fmla="*/ 17 h 17"/>
                <a:gd name="T4" fmla="*/ 1 w 43"/>
                <a:gd name="T5" fmla="*/ 17 h 17"/>
                <a:gd name="T6" fmla="*/ 0 w 43"/>
                <a:gd name="T7" fmla="*/ 16 h 17"/>
                <a:gd name="T8" fmla="*/ 0 w 43"/>
                <a:gd name="T9" fmla="*/ 1 h 17"/>
                <a:gd name="T10" fmla="*/ 1 w 43"/>
                <a:gd name="T11" fmla="*/ 0 h 17"/>
                <a:gd name="T12" fmla="*/ 42 w 43"/>
                <a:gd name="T13" fmla="*/ 0 h 17"/>
                <a:gd name="T14" fmla="*/ 43 w 43"/>
                <a:gd name="T15" fmla="*/ 1 h 17"/>
                <a:gd name="T16" fmla="*/ 43 w 43"/>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17">
                  <a:moveTo>
                    <a:pt x="43" y="16"/>
                  </a:moveTo>
                  <a:cubicBezTo>
                    <a:pt x="43" y="17"/>
                    <a:pt x="43" y="17"/>
                    <a:pt x="42" y="17"/>
                  </a:cubicBezTo>
                  <a:cubicBezTo>
                    <a:pt x="1" y="17"/>
                    <a:pt x="1" y="17"/>
                    <a:pt x="1" y="17"/>
                  </a:cubicBezTo>
                  <a:cubicBezTo>
                    <a:pt x="0" y="17"/>
                    <a:pt x="0" y="17"/>
                    <a:pt x="0" y="16"/>
                  </a:cubicBezTo>
                  <a:cubicBezTo>
                    <a:pt x="0" y="1"/>
                    <a:pt x="0" y="1"/>
                    <a:pt x="0" y="1"/>
                  </a:cubicBezTo>
                  <a:cubicBezTo>
                    <a:pt x="0" y="0"/>
                    <a:pt x="0" y="0"/>
                    <a:pt x="1" y="0"/>
                  </a:cubicBezTo>
                  <a:cubicBezTo>
                    <a:pt x="42" y="0"/>
                    <a:pt x="42" y="0"/>
                    <a:pt x="42" y="0"/>
                  </a:cubicBezTo>
                  <a:cubicBezTo>
                    <a:pt x="43" y="0"/>
                    <a:pt x="43" y="0"/>
                    <a:pt x="43" y="1"/>
                  </a:cubicBezTo>
                  <a:lnTo>
                    <a:pt x="43" y="16"/>
                  </a:lnTo>
                  <a:close/>
                </a:path>
              </a:pathLst>
            </a:custGeom>
            <a:solidFill>
              <a:srgbClr val="72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2" name="Freeform 697">
              <a:extLst>
                <a:ext uri="{FF2B5EF4-FFF2-40B4-BE49-F238E27FC236}">
                  <a16:creationId xmlns:a16="http://schemas.microsoft.com/office/drawing/2014/main" id="{67496F5A-651F-4420-B311-7420984C0952}"/>
                </a:ext>
              </a:extLst>
            </p:cNvPr>
            <p:cNvSpPr>
              <a:spLocks noEditPoints="1"/>
            </p:cNvSpPr>
            <p:nvPr/>
          </p:nvSpPr>
          <p:spPr bwMode="auto">
            <a:xfrm>
              <a:off x="7667723" y="3333750"/>
              <a:ext cx="131763" cy="98425"/>
            </a:xfrm>
            <a:custGeom>
              <a:avLst/>
              <a:gdLst>
                <a:gd name="T0" fmla="*/ 67 w 90"/>
                <a:gd name="T1" fmla="*/ 67 h 67"/>
                <a:gd name="T2" fmla="*/ 58 w 90"/>
                <a:gd name="T3" fmla="*/ 64 h 67"/>
                <a:gd name="T4" fmla="*/ 13 w 90"/>
                <a:gd name="T5" fmla="*/ 37 h 67"/>
                <a:gd name="T6" fmla="*/ 5 w 90"/>
                <a:gd name="T7" fmla="*/ 10 h 67"/>
                <a:gd name="T8" fmla="*/ 23 w 90"/>
                <a:gd name="T9" fmla="*/ 0 h 67"/>
                <a:gd name="T10" fmla="*/ 32 w 90"/>
                <a:gd name="T11" fmla="*/ 2 h 67"/>
                <a:gd name="T12" fmla="*/ 76 w 90"/>
                <a:gd name="T13" fmla="*/ 29 h 67"/>
                <a:gd name="T14" fmla="*/ 85 w 90"/>
                <a:gd name="T15" fmla="*/ 56 h 67"/>
                <a:gd name="T16" fmla="*/ 67 w 90"/>
                <a:gd name="T17" fmla="*/ 67 h 67"/>
                <a:gd name="T18" fmla="*/ 23 w 90"/>
                <a:gd name="T19" fmla="*/ 11 h 67"/>
                <a:gd name="T20" fmla="*/ 15 w 90"/>
                <a:gd name="T21" fmla="*/ 16 h 67"/>
                <a:gd name="T22" fmla="*/ 19 w 90"/>
                <a:gd name="T23" fmla="*/ 27 h 67"/>
                <a:gd name="T24" fmla="*/ 64 w 90"/>
                <a:gd name="T25" fmla="*/ 54 h 67"/>
                <a:gd name="T26" fmla="*/ 67 w 90"/>
                <a:gd name="T27" fmla="*/ 55 h 67"/>
                <a:gd name="T28" fmla="*/ 74 w 90"/>
                <a:gd name="T29" fmla="*/ 50 h 67"/>
                <a:gd name="T30" fmla="*/ 71 w 90"/>
                <a:gd name="T31" fmla="*/ 40 h 67"/>
                <a:gd name="T32" fmla="*/ 26 w 90"/>
                <a:gd name="T33" fmla="*/ 12 h 67"/>
                <a:gd name="T34" fmla="*/ 23 w 90"/>
                <a:gd name="T3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67">
                  <a:moveTo>
                    <a:pt x="67" y="67"/>
                  </a:moveTo>
                  <a:cubicBezTo>
                    <a:pt x="64" y="67"/>
                    <a:pt x="61" y="66"/>
                    <a:pt x="58" y="64"/>
                  </a:cubicBezTo>
                  <a:cubicBezTo>
                    <a:pt x="13" y="37"/>
                    <a:pt x="13" y="37"/>
                    <a:pt x="13" y="37"/>
                  </a:cubicBezTo>
                  <a:cubicBezTo>
                    <a:pt x="4" y="32"/>
                    <a:pt x="0" y="20"/>
                    <a:pt x="5" y="10"/>
                  </a:cubicBezTo>
                  <a:cubicBezTo>
                    <a:pt x="8" y="4"/>
                    <a:pt x="15" y="0"/>
                    <a:pt x="23" y="0"/>
                  </a:cubicBezTo>
                  <a:cubicBezTo>
                    <a:pt x="26" y="0"/>
                    <a:pt x="29" y="0"/>
                    <a:pt x="32" y="2"/>
                  </a:cubicBezTo>
                  <a:cubicBezTo>
                    <a:pt x="76" y="29"/>
                    <a:pt x="76" y="29"/>
                    <a:pt x="76" y="29"/>
                  </a:cubicBezTo>
                  <a:cubicBezTo>
                    <a:pt x="86" y="34"/>
                    <a:pt x="90" y="46"/>
                    <a:pt x="85" y="56"/>
                  </a:cubicBezTo>
                  <a:cubicBezTo>
                    <a:pt x="81" y="63"/>
                    <a:pt x="74" y="67"/>
                    <a:pt x="67" y="67"/>
                  </a:cubicBezTo>
                  <a:close/>
                  <a:moveTo>
                    <a:pt x="23" y="11"/>
                  </a:moveTo>
                  <a:cubicBezTo>
                    <a:pt x="19" y="11"/>
                    <a:pt x="17" y="13"/>
                    <a:pt x="15" y="16"/>
                  </a:cubicBezTo>
                  <a:cubicBezTo>
                    <a:pt x="13" y="20"/>
                    <a:pt x="15" y="25"/>
                    <a:pt x="19" y="27"/>
                  </a:cubicBezTo>
                  <a:cubicBezTo>
                    <a:pt x="64" y="54"/>
                    <a:pt x="64" y="54"/>
                    <a:pt x="64" y="54"/>
                  </a:cubicBezTo>
                  <a:cubicBezTo>
                    <a:pt x="64" y="55"/>
                    <a:pt x="66" y="55"/>
                    <a:pt x="67" y="55"/>
                  </a:cubicBezTo>
                  <a:cubicBezTo>
                    <a:pt x="70" y="55"/>
                    <a:pt x="73" y="53"/>
                    <a:pt x="74" y="50"/>
                  </a:cubicBezTo>
                  <a:cubicBezTo>
                    <a:pt x="76" y="47"/>
                    <a:pt x="75" y="42"/>
                    <a:pt x="71" y="40"/>
                  </a:cubicBezTo>
                  <a:cubicBezTo>
                    <a:pt x="26" y="12"/>
                    <a:pt x="26" y="12"/>
                    <a:pt x="26" y="12"/>
                  </a:cubicBezTo>
                  <a:cubicBezTo>
                    <a:pt x="25" y="12"/>
                    <a:pt x="24" y="11"/>
                    <a:pt x="23"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3" name="Freeform 698">
              <a:extLst>
                <a:ext uri="{FF2B5EF4-FFF2-40B4-BE49-F238E27FC236}">
                  <a16:creationId xmlns:a16="http://schemas.microsoft.com/office/drawing/2014/main" id="{7B6832A2-8E65-4052-80DF-CAF9BC97F3DB}"/>
                </a:ext>
              </a:extLst>
            </p:cNvPr>
            <p:cNvSpPr>
              <a:spLocks/>
            </p:cNvSpPr>
            <p:nvPr/>
          </p:nvSpPr>
          <p:spPr bwMode="auto">
            <a:xfrm>
              <a:off x="7586761" y="3341688"/>
              <a:ext cx="92075" cy="41275"/>
            </a:xfrm>
            <a:custGeom>
              <a:avLst/>
              <a:gdLst>
                <a:gd name="T0" fmla="*/ 63 w 64"/>
                <a:gd name="T1" fmla="*/ 20 h 28"/>
                <a:gd name="T2" fmla="*/ 57 w 64"/>
                <a:gd name="T3" fmla="*/ 28 h 28"/>
                <a:gd name="T4" fmla="*/ 7 w 64"/>
                <a:gd name="T5" fmla="*/ 28 h 28"/>
                <a:gd name="T6" fmla="*/ 1 w 64"/>
                <a:gd name="T7" fmla="*/ 20 h 28"/>
                <a:gd name="T8" fmla="*/ 5 w 64"/>
                <a:gd name="T9" fmla="*/ 8 h 28"/>
                <a:gd name="T10" fmla="*/ 14 w 64"/>
                <a:gd name="T11" fmla="*/ 0 h 28"/>
                <a:gd name="T12" fmla="*/ 50 w 64"/>
                <a:gd name="T13" fmla="*/ 0 h 28"/>
                <a:gd name="T14" fmla="*/ 59 w 64"/>
                <a:gd name="T15" fmla="*/ 8 h 28"/>
                <a:gd name="T16" fmla="*/ 63 w 64"/>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28">
                  <a:moveTo>
                    <a:pt x="63" y="20"/>
                  </a:moveTo>
                  <a:cubicBezTo>
                    <a:pt x="64" y="24"/>
                    <a:pt x="62" y="28"/>
                    <a:pt x="57" y="28"/>
                  </a:cubicBezTo>
                  <a:cubicBezTo>
                    <a:pt x="40" y="28"/>
                    <a:pt x="24" y="28"/>
                    <a:pt x="7" y="28"/>
                  </a:cubicBezTo>
                  <a:cubicBezTo>
                    <a:pt x="2" y="28"/>
                    <a:pt x="0" y="24"/>
                    <a:pt x="1" y="20"/>
                  </a:cubicBezTo>
                  <a:cubicBezTo>
                    <a:pt x="2" y="16"/>
                    <a:pt x="4" y="12"/>
                    <a:pt x="5" y="8"/>
                  </a:cubicBezTo>
                  <a:cubicBezTo>
                    <a:pt x="6" y="4"/>
                    <a:pt x="10" y="0"/>
                    <a:pt x="14" y="0"/>
                  </a:cubicBezTo>
                  <a:cubicBezTo>
                    <a:pt x="26" y="0"/>
                    <a:pt x="38" y="0"/>
                    <a:pt x="50" y="0"/>
                  </a:cubicBezTo>
                  <a:cubicBezTo>
                    <a:pt x="54" y="0"/>
                    <a:pt x="58" y="4"/>
                    <a:pt x="59" y="8"/>
                  </a:cubicBezTo>
                  <a:cubicBezTo>
                    <a:pt x="60" y="12"/>
                    <a:pt x="62" y="16"/>
                    <a:pt x="63"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8" name="Freeform 699">
              <a:extLst>
                <a:ext uri="{FF2B5EF4-FFF2-40B4-BE49-F238E27FC236}">
                  <a16:creationId xmlns:a16="http://schemas.microsoft.com/office/drawing/2014/main" id="{10C237E2-494B-4ACA-865F-74FFF8ED4821}"/>
                </a:ext>
              </a:extLst>
            </p:cNvPr>
            <p:cNvSpPr>
              <a:spLocks/>
            </p:cNvSpPr>
            <p:nvPr/>
          </p:nvSpPr>
          <p:spPr bwMode="auto">
            <a:xfrm>
              <a:off x="7715348" y="3414713"/>
              <a:ext cx="90488" cy="47625"/>
            </a:xfrm>
            <a:custGeom>
              <a:avLst/>
              <a:gdLst>
                <a:gd name="T0" fmla="*/ 60 w 62"/>
                <a:gd name="T1" fmla="*/ 24 h 33"/>
                <a:gd name="T2" fmla="*/ 54 w 62"/>
                <a:gd name="T3" fmla="*/ 33 h 33"/>
                <a:gd name="T4" fmla="*/ 5 w 62"/>
                <a:gd name="T5" fmla="*/ 33 h 33"/>
                <a:gd name="T6" fmla="*/ 7 w 62"/>
                <a:gd name="T7" fmla="*/ 24 h 33"/>
                <a:gd name="T8" fmla="*/ 2 w 62"/>
                <a:gd name="T9" fmla="*/ 9 h 33"/>
                <a:gd name="T10" fmla="*/ 11 w 62"/>
                <a:gd name="T11" fmla="*/ 0 h 33"/>
                <a:gd name="T12" fmla="*/ 48 w 62"/>
                <a:gd name="T13" fmla="*/ 0 h 33"/>
                <a:gd name="T14" fmla="*/ 57 w 62"/>
                <a:gd name="T15" fmla="*/ 9 h 33"/>
                <a:gd name="T16" fmla="*/ 60 w 62"/>
                <a:gd name="T17"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3">
                  <a:moveTo>
                    <a:pt x="60" y="24"/>
                  </a:moveTo>
                  <a:cubicBezTo>
                    <a:pt x="62" y="29"/>
                    <a:pt x="59" y="33"/>
                    <a:pt x="54" y="33"/>
                  </a:cubicBezTo>
                  <a:cubicBezTo>
                    <a:pt x="38" y="33"/>
                    <a:pt x="21" y="33"/>
                    <a:pt x="5" y="33"/>
                  </a:cubicBezTo>
                  <a:cubicBezTo>
                    <a:pt x="0" y="33"/>
                    <a:pt x="5" y="29"/>
                    <a:pt x="7" y="24"/>
                  </a:cubicBezTo>
                  <a:cubicBezTo>
                    <a:pt x="8" y="19"/>
                    <a:pt x="1" y="14"/>
                    <a:pt x="2" y="9"/>
                  </a:cubicBezTo>
                  <a:cubicBezTo>
                    <a:pt x="4" y="4"/>
                    <a:pt x="8" y="0"/>
                    <a:pt x="11" y="0"/>
                  </a:cubicBezTo>
                  <a:cubicBezTo>
                    <a:pt x="23" y="0"/>
                    <a:pt x="36" y="0"/>
                    <a:pt x="48" y="0"/>
                  </a:cubicBezTo>
                  <a:cubicBezTo>
                    <a:pt x="51" y="0"/>
                    <a:pt x="55" y="4"/>
                    <a:pt x="57" y="9"/>
                  </a:cubicBezTo>
                  <a:cubicBezTo>
                    <a:pt x="58" y="14"/>
                    <a:pt x="59" y="19"/>
                    <a:pt x="60"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9" name="Freeform 700">
              <a:extLst>
                <a:ext uri="{FF2B5EF4-FFF2-40B4-BE49-F238E27FC236}">
                  <a16:creationId xmlns:a16="http://schemas.microsoft.com/office/drawing/2014/main" id="{8835F6D1-5415-4285-BB04-93D4DD99A2BC}"/>
                </a:ext>
              </a:extLst>
            </p:cNvPr>
            <p:cNvSpPr>
              <a:spLocks/>
            </p:cNvSpPr>
            <p:nvPr/>
          </p:nvSpPr>
          <p:spPr bwMode="auto">
            <a:xfrm>
              <a:off x="7982048" y="3160713"/>
              <a:ext cx="223838" cy="55563"/>
            </a:xfrm>
            <a:custGeom>
              <a:avLst/>
              <a:gdLst>
                <a:gd name="T0" fmla="*/ 0 w 141"/>
                <a:gd name="T1" fmla="*/ 0 h 35"/>
                <a:gd name="T2" fmla="*/ 105 w 141"/>
                <a:gd name="T3" fmla="*/ 0 h 35"/>
                <a:gd name="T4" fmla="*/ 141 w 141"/>
                <a:gd name="T5" fmla="*/ 35 h 35"/>
                <a:gd name="T6" fmla="*/ 37 w 141"/>
                <a:gd name="T7" fmla="*/ 35 h 35"/>
                <a:gd name="T8" fmla="*/ 0 w 141"/>
                <a:gd name="T9" fmla="*/ 0 h 35"/>
              </a:gdLst>
              <a:ahLst/>
              <a:cxnLst>
                <a:cxn ang="0">
                  <a:pos x="T0" y="T1"/>
                </a:cxn>
                <a:cxn ang="0">
                  <a:pos x="T2" y="T3"/>
                </a:cxn>
                <a:cxn ang="0">
                  <a:pos x="T4" y="T5"/>
                </a:cxn>
                <a:cxn ang="0">
                  <a:pos x="T6" y="T7"/>
                </a:cxn>
                <a:cxn ang="0">
                  <a:pos x="T8" y="T9"/>
                </a:cxn>
              </a:cxnLst>
              <a:rect l="0" t="0" r="r" b="b"/>
              <a:pathLst>
                <a:path w="141" h="35">
                  <a:moveTo>
                    <a:pt x="0" y="0"/>
                  </a:moveTo>
                  <a:lnTo>
                    <a:pt x="105" y="0"/>
                  </a:lnTo>
                  <a:lnTo>
                    <a:pt x="141" y="35"/>
                  </a:lnTo>
                  <a:lnTo>
                    <a:pt x="37" y="35"/>
                  </a:lnTo>
                  <a:lnTo>
                    <a:pt x="0" y="0"/>
                  </a:lnTo>
                  <a:close/>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40" name="Freeform 701">
              <a:extLst>
                <a:ext uri="{FF2B5EF4-FFF2-40B4-BE49-F238E27FC236}">
                  <a16:creationId xmlns:a16="http://schemas.microsoft.com/office/drawing/2014/main" id="{77830BE8-6EC3-4ABA-950A-90BF8A2D234A}"/>
                </a:ext>
              </a:extLst>
            </p:cNvPr>
            <p:cNvSpPr>
              <a:spLocks/>
            </p:cNvSpPr>
            <p:nvPr/>
          </p:nvSpPr>
          <p:spPr bwMode="auto">
            <a:xfrm>
              <a:off x="7982048" y="3184525"/>
              <a:ext cx="223838" cy="31750"/>
            </a:xfrm>
            <a:custGeom>
              <a:avLst/>
              <a:gdLst>
                <a:gd name="T0" fmla="*/ 0 w 141"/>
                <a:gd name="T1" fmla="*/ 7 h 20"/>
                <a:gd name="T2" fmla="*/ 86 w 141"/>
                <a:gd name="T3" fmla="*/ 0 h 20"/>
                <a:gd name="T4" fmla="*/ 141 w 141"/>
                <a:gd name="T5" fmla="*/ 20 h 20"/>
                <a:gd name="T6" fmla="*/ 37 w 141"/>
                <a:gd name="T7" fmla="*/ 20 h 20"/>
                <a:gd name="T8" fmla="*/ 0 w 141"/>
                <a:gd name="T9" fmla="*/ 7 h 20"/>
              </a:gdLst>
              <a:ahLst/>
              <a:cxnLst>
                <a:cxn ang="0">
                  <a:pos x="T0" y="T1"/>
                </a:cxn>
                <a:cxn ang="0">
                  <a:pos x="T2" y="T3"/>
                </a:cxn>
                <a:cxn ang="0">
                  <a:pos x="T4" y="T5"/>
                </a:cxn>
                <a:cxn ang="0">
                  <a:pos x="T6" y="T7"/>
                </a:cxn>
                <a:cxn ang="0">
                  <a:pos x="T8" y="T9"/>
                </a:cxn>
              </a:cxnLst>
              <a:rect l="0" t="0" r="r" b="b"/>
              <a:pathLst>
                <a:path w="141" h="20">
                  <a:moveTo>
                    <a:pt x="0" y="7"/>
                  </a:moveTo>
                  <a:lnTo>
                    <a:pt x="86" y="0"/>
                  </a:lnTo>
                  <a:lnTo>
                    <a:pt x="141" y="20"/>
                  </a:lnTo>
                  <a:lnTo>
                    <a:pt x="37" y="20"/>
                  </a:lnTo>
                  <a:lnTo>
                    <a:pt x="0" y="7"/>
                  </a:ln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41" name="Rectangle 702">
              <a:extLst>
                <a:ext uri="{FF2B5EF4-FFF2-40B4-BE49-F238E27FC236}">
                  <a16:creationId xmlns:a16="http://schemas.microsoft.com/office/drawing/2014/main" id="{4B946A2A-C44D-4015-8E4E-B693AA9F525F}"/>
                </a:ext>
              </a:extLst>
            </p:cNvPr>
            <p:cNvSpPr>
              <a:spLocks noChangeArrowheads="1"/>
            </p:cNvSpPr>
            <p:nvPr/>
          </p:nvSpPr>
          <p:spPr bwMode="auto">
            <a:xfrm>
              <a:off x="8091586" y="3216275"/>
              <a:ext cx="114300" cy="490538"/>
            </a:xfrm>
            <a:prstGeom prst="rect">
              <a:avLst/>
            </a:prstGeom>
            <a:solidFill>
              <a:schemeClr val="accent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3" name="Rectangle 703">
              <a:extLst>
                <a:ext uri="{FF2B5EF4-FFF2-40B4-BE49-F238E27FC236}">
                  <a16:creationId xmlns:a16="http://schemas.microsoft.com/office/drawing/2014/main" id="{1DCB086A-DA94-4159-ADED-D88AE0446070}"/>
                </a:ext>
              </a:extLst>
            </p:cNvPr>
            <p:cNvSpPr>
              <a:spLocks noChangeArrowheads="1"/>
            </p:cNvSpPr>
            <p:nvPr/>
          </p:nvSpPr>
          <p:spPr bwMode="auto">
            <a:xfrm>
              <a:off x="7923311" y="3216275"/>
              <a:ext cx="168275" cy="490538"/>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5" name="Rectangle 704">
              <a:extLst>
                <a:ext uri="{FF2B5EF4-FFF2-40B4-BE49-F238E27FC236}">
                  <a16:creationId xmlns:a16="http://schemas.microsoft.com/office/drawing/2014/main" id="{4B9EA120-0F7A-4085-A350-B25EA90B867C}"/>
                </a:ext>
              </a:extLst>
            </p:cNvPr>
            <p:cNvSpPr>
              <a:spLocks noChangeArrowheads="1"/>
            </p:cNvSpPr>
            <p:nvPr/>
          </p:nvSpPr>
          <p:spPr bwMode="auto">
            <a:xfrm>
              <a:off x="7982048" y="3133725"/>
              <a:ext cx="166688"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6" name="Freeform 705">
              <a:extLst>
                <a:ext uri="{FF2B5EF4-FFF2-40B4-BE49-F238E27FC236}">
                  <a16:creationId xmlns:a16="http://schemas.microsoft.com/office/drawing/2014/main" id="{78174F8A-9FC4-4698-89BF-7068430434ED}"/>
                </a:ext>
              </a:extLst>
            </p:cNvPr>
            <p:cNvSpPr>
              <a:spLocks/>
            </p:cNvSpPr>
            <p:nvPr/>
          </p:nvSpPr>
          <p:spPr bwMode="auto">
            <a:xfrm>
              <a:off x="7923311" y="3160713"/>
              <a:ext cx="225425" cy="55563"/>
            </a:xfrm>
            <a:custGeom>
              <a:avLst/>
              <a:gdLst>
                <a:gd name="T0" fmla="*/ 142 w 142"/>
                <a:gd name="T1" fmla="*/ 0 h 35"/>
                <a:gd name="T2" fmla="*/ 37 w 142"/>
                <a:gd name="T3" fmla="*/ 0 h 35"/>
                <a:gd name="T4" fmla="*/ 0 w 142"/>
                <a:gd name="T5" fmla="*/ 35 h 35"/>
                <a:gd name="T6" fmla="*/ 106 w 142"/>
                <a:gd name="T7" fmla="*/ 35 h 35"/>
                <a:gd name="T8" fmla="*/ 142 w 142"/>
                <a:gd name="T9" fmla="*/ 0 h 35"/>
              </a:gdLst>
              <a:ahLst/>
              <a:cxnLst>
                <a:cxn ang="0">
                  <a:pos x="T0" y="T1"/>
                </a:cxn>
                <a:cxn ang="0">
                  <a:pos x="T2" y="T3"/>
                </a:cxn>
                <a:cxn ang="0">
                  <a:pos x="T4" y="T5"/>
                </a:cxn>
                <a:cxn ang="0">
                  <a:pos x="T6" y="T7"/>
                </a:cxn>
                <a:cxn ang="0">
                  <a:pos x="T8" y="T9"/>
                </a:cxn>
              </a:cxnLst>
              <a:rect l="0" t="0" r="r" b="b"/>
              <a:pathLst>
                <a:path w="142" h="35">
                  <a:moveTo>
                    <a:pt x="142" y="0"/>
                  </a:moveTo>
                  <a:lnTo>
                    <a:pt x="37" y="0"/>
                  </a:lnTo>
                  <a:lnTo>
                    <a:pt x="0" y="35"/>
                  </a:lnTo>
                  <a:lnTo>
                    <a:pt x="106" y="35"/>
                  </a:lnTo>
                  <a:lnTo>
                    <a:pt x="142" y="0"/>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7" name="Freeform 706">
              <a:extLst>
                <a:ext uri="{FF2B5EF4-FFF2-40B4-BE49-F238E27FC236}">
                  <a16:creationId xmlns:a16="http://schemas.microsoft.com/office/drawing/2014/main" id="{D605B784-356F-44A0-822C-773E5559876D}"/>
                </a:ext>
              </a:extLst>
            </p:cNvPr>
            <p:cNvSpPr>
              <a:spLocks/>
            </p:cNvSpPr>
            <p:nvPr/>
          </p:nvSpPr>
          <p:spPr bwMode="auto">
            <a:xfrm>
              <a:off x="7751861" y="2968625"/>
              <a:ext cx="220663" cy="763588"/>
            </a:xfrm>
            <a:custGeom>
              <a:avLst/>
              <a:gdLst>
                <a:gd name="T0" fmla="*/ 151 w 151"/>
                <a:gd name="T1" fmla="*/ 508 h 524"/>
                <a:gd name="T2" fmla="*/ 151 w 151"/>
                <a:gd name="T3" fmla="*/ 214 h 524"/>
                <a:gd name="T4" fmla="*/ 102 w 151"/>
                <a:gd name="T5" fmla="*/ 144 h 524"/>
                <a:gd name="T6" fmla="*/ 102 w 151"/>
                <a:gd name="T7" fmla="*/ 45 h 524"/>
                <a:gd name="T8" fmla="*/ 104 w 151"/>
                <a:gd name="T9" fmla="*/ 43 h 524"/>
                <a:gd name="T10" fmla="*/ 104 w 151"/>
                <a:gd name="T11" fmla="*/ 16 h 524"/>
                <a:gd name="T12" fmla="*/ 102 w 151"/>
                <a:gd name="T13" fmla="*/ 13 h 524"/>
                <a:gd name="T14" fmla="*/ 102 w 151"/>
                <a:gd name="T15" fmla="*/ 7 h 524"/>
                <a:gd name="T16" fmla="*/ 95 w 151"/>
                <a:gd name="T17" fmla="*/ 0 h 524"/>
                <a:gd name="T18" fmla="*/ 55 w 151"/>
                <a:gd name="T19" fmla="*/ 0 h 524"/>
                <a:gd name="T20" fmla="*/ 49 w 151"/>
                <a:gd name="T21" fmla="*/ 7 h 524"/>
                <a:gd name="T22" fmla="*/ 49 w 151"/>
                <a:gd name="T23" fmla="*/ 13 h 524"/>
                <a:gd name="T24" fmla="*/ 47 w 151"/>
                <a:gd name="T25" fmla="*/ 16 h 524"/>
                <a:gd name="T26" fmla="*/ 47 w 151"/>
                <a:gd name="T27" fmla="*/ 43 h 524"/>
                <a:gd name="T28" fmla="*/ 49 w 151"/>
                <a:gd name="T29" fmla="*/ 45 h 524"/>
                <a:gd name="T30" fmla="*/ 49 w 151"/>
                <a:gd name="T31" fmla="*/ 144 h 524"/>
                <a:gd name="T32" fmla="*/ 0 w 151"/>
                <a:gd name="T33" fmla="*/ 214 h 524"/>
                <a:gd name="T34" fmla="*/ 0 w 151"/>
                <a:gd name="T35" fmla="*/ 508 h 524"/>
                <a:gd name="T36" fmla="*/ 0 w 151"/>
                <a:gd name="T37" fmla="*/ 508 h 524"/>
                <a:gd name="T38" fmla="*/ 0 w 151"/>
                <a:gd name="T39" fmla="*/ 521 h 524"/>
                <a:gd name="T40" fmla="*/ 3 w 151"/>
                <a:gd name="T41" fmla="*/ 524 h 524"/>
                <a:gd name="T42" fmla="*/ 148 w 151"/>
                <a:gd name="T43" fmla="*/ 524 h 524"/>
                <a:gd name="T44" fmla="*/ 151 w 151"/>
                <a:gd name="T45" fmla="*/ 521 h 524"/>
                <a:gd name="T46" fmla="*/ 151 w 151"/>
                <a:gd name="T47" fmla="*/ 508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1" h="524">
                  <a:moveTo>
                    <a:pt x="151" y="508"/>
                  </a:moveTo>
                  <a:cubicBezTo>
                    <a:pt x="151" y="214"/>
                    <a:pt x="151" y="214"/>
                    <a:pt x="151" y="214"/>
                  </a:cubicBezTo>
                  <a:cubicBezTo>
                    <a:pt x="151" y="182"/>
                    <a:pt x="130" y="155"/>
                    <a:pt x="102" y="144"/>
                  </a:cubicBezTo>
                  <a:cubicBezTo>
                    <a:pt x="102" y="45"/>
                    <a:pt x="102" y="45"/>
                    <a:pt x="102" y="45"/>
                  </a:cubicBezTo>
                  <a:cubicBezTo>
                    <a:pt x="103" y="45"/>
                    <a:pt x="104" y="44"/>
                    <a:pt x="104" y="43"/>
                  </a:cubicBezTo>
                  <a:cubicBezTo>
                    <a:pt x="104" y="16"/>
                    <a:pt x="104" y="16"/>
                    <a:pt x="104" y="16"/>
                  </a:cubicBezTo>
                  <a:cubicBezTo>
                    <a:pt x="104" y="14"/>
                    <a:pt x="103" y="13"/>
                    <a:pt x="102" y="13"/>
                  </a:cubicBezTo>
                  <a:cubicBezTo>
                    <a:pt x="102" y="7"/>
                    <a:pt x="102" y="7"/>
                    <a:pt x="102" y="7"/>
                  </a:cubicBezTo>
                  <a:cubicBezTo>
                    <a:pt x="102" y="3"/>
                    <a:pt x="99" y="0"/>
                    <a:pt x="95" y="0"/>
                  </a:cubicBezTo>
                  <a:cubicBezTo>
                    <a:pt x="55" y="0"/>
                    <a:pt x="55" y="0"/>
                    <a:pt x="55" y="0"/>
                  </a:cubicBezTo>
                  <a:cubicBezTo>
                    <a:pt x="52" y="0"/>
                    <a:pt x="49" y="3"/>
                    <a:pt x="49" y="7"/>
                  </a:cubicBezTo>
                  <a:cubicBezTo>
                    <a:pt x="49" y="13"/>
                    <a:pt x="49" y="13"/>
                    <a:pt x="49" y="13"/>
                  </a:cubicBezTo>
                  <a:cubicBezTo>
                    <a:pt x="47" y="13"/>
                    <a:pt x="47" y="14"/>
                    <a:pt x="47" y="16"/>
                  </a:cubicBezTo>
                  <a:cubicBezTo>
                    <a:pt x="47" y="43"/>
                    <a:pt x="47" y="43"/>
                    <a:pt x="47" y="43"/>
                  </a:cubicBezTo>
                  <a:cubicBezTo>
                    <a:pt x="47" y="44"/>
                    <a:pt x="47" y="45"/>
                    <a:pt x="49" y="45"/>
                  </a:cubicBezTo>
                  <a:cubicBezTo>
                    <a:pt x="49" y="144"/>
                    <a:pt x="49" y="144"/>
                    <a:pt x="49" y="144"/>
                  </a:cubicBezTo>
                  <a:cubicBezTo>
                    <a:pt x="20" y="155"/>
                    <a:pt x="0" y="182"/>
                    <a:pt x="0" y="214"/>
                  </a:cubicBezTo>
                  <a:cubicBezTo>
                    <a:pt x="0" y="508"/>
                    <a:pt x="0" y="508"/>
                    <a:pt x="0" y="508"/>
                  </a:cubicBezTo>
                  <a:cubicBezTo>
                    <a:pt x="0" y="508"/>
                    <a:pt x="0" y="508"/>
                    <a:pt x="0" y="508"/>
                  </a:cubicBezTo>
                  <a:cubicBezTo>
                    <a:pt x="0" y="521"/>
                    <a:pt x="0" y="521"/>
                    <a:pt x="0" y="521"/>
                  </a:cubicBezTo>
                  <a:cubicBezTo>
                    <a:pt x="0" y="523"/>
                    <a:pt x="1" y="524"/>
                    <a:pt x="3" y="524"/>
                  </a:cubicBezTo>
                  <a:cubicBezTo>
                    <a:pt x="148" y="524"/>
                    <a:pt x="148" y="524"/>
                    <a:pt x="148" y="524"/>
                  </a:cubicBezTo>
                  <a:cubicBezTo>
                    <a:pt x="149" y="524"/>
                    <a:pt x="151" y="523"/>
                    <a:pt x="151" y="521"/>
                  </a:cubicBezTo>
                  <a:cubicBezTo>
                    <a:pt x="151" y="508"/>
                    <a:pt x="151" y="508"/>
                    <a:pt x="151" y="508"/>
                  </a:cubicBez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8" name="Freeform 707">
              <a:extLst>
                <a:ext uri="{FF2B5EF4-FFF2-40B4-BE49-F238E27FC236}">
                  <a16:creationId xmlns:a16="http://schemas.microsoft.com/office/drawing/2014/main" id="{0DABE4B0-445C-492B-B02B-25B6D5CAA38C}"/>
                </a:ext>
              </a:extLst>
            </p:cNvPr>
            <p:cNvSpPr>
              <a:spLocks/>
            </p:cNvSpPr>
            <p:nvPr/>
          </p:nvSpPr>
          <p:spPr bwMode="auto">
            <a:xfrm>
              <a:off x="7861398" y="2968625"/>
              <a:ext cx="111125" cy="763588"/>
            </a:xfrm>
            <a:custGeom>
              <a:avLst/>
              <a:gdLst>
                <a:gd name="T0" fmla="*/ 76 w 76"/>
                <a:gd name="T1" fmla="*/ 214 h 524"/>
                <a:gd name="T2" fmla="*/ 27 w 76"/>
                <a:gd name="T3" fmla="*/ 144 h 524"/>
                <a:gd name="T4" fmla="*/ 27 w 76"/>
                <a:gd name="T5" fmla="*/ 45 h 524"/>
                <a:gd name="T6" fmla="*/ 29 w 76"/>
                <a:gd name="T7" fmla="*/ 43 h 524"/>
                <a:gd name="T8" fmla="*/ 29 w 76"/>
                <a:gd name="T9" fmla="*/ 16 h 524"/>
                <a:gd name="T10" fmla="*/ 27 w 76"/>
                <a:gd name="T11" fmla="*/ 13 h 524"/>
                <a:gd name="T12" fmla="*/ 27 w 76"/>
                <a:gd name="T13" fmla="*/ 7 h 524"/>
                <a:gd name="T14" fmla="*/ 20 w 76"/>
                <a:gd name="T15" fmla="*/ 0 h 524"/>
                <a:gd name="T16" fmla="*/ 0 w 76"/>
                <a:gd name="T17" fmla="*/ 0 h 524"/>
                <a:gd name="T18" fmla="*/ 0 w 76"/>
                <a:gd name="T19" fmla="*/ 524 h 524"/>
                <a:gd name="T20" fmla="*/ 73 w 76"/>
                <a:gd name="T21" fmla="*/ 524 h 524"/>
                <a:gd name="T22" fmla="*/ 76 w 76"/>
                <a:gd name="T23" fmla="*/ 521 h 524"/>
                <a:gd name="T24" fmla="*/ 76 w 76"/>
                <a:gd name="T25" fmla="*/ 508 h 524"/>
                <a:gd name="T26" fmla="*/ 76 w 76"/>
                <a:gd name="T27" fmla="*/ 508 h 524"/>
                <a:gd name="T28" fmla="*/ 76 w 76"/>
                <a:gd name="T29" fmla="*/ 214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524">
                  <a:moveTo>
                    <a:pt x="76" y="214"/>
                  </a:moveTo>
                  <a:cubicBezTo>
                    <a:pt x="76" y="182"/>
                    <a:pt x="55" y="155"/>
                    <a:pt x="27" y="144"/>
                  </a:cubicBezTo>
                  <a:cubicBezTo>
                    <a:pt x="27" y="45"/>
                    <a:pt x="27" y="45"/>
                    <a:pt x="27" y="45"/>
                  </a:cubicBezTo>
                  <a:cubicBezTo>
                    <a:pt x="28" y="45"/>
                    <a:pt x="29" y="44"/>
                    <a:pt x="29" y="43"/>
                  </a:cubicBezTo>
                  <a:cubicBezTo>
                    <a:pt x="29" y="16"/>
                    <a:pt x="29" y="16"/>
                    <a:pt x="29" y="16"/>
                  </a:cubicBezTo>
                  <a:cubicBezTo>
                    <a:pt x="29" y="14"/>
                    <a:pt x="28" y="13"/>
                    <a:pt x="27" y="13"/>
                  </a:cubicBezTo>
                  <a:cubicBezTo>
                    <a:pt x="27" y="7"/>
                    <a:pt x="27" y="7"/>
                    <a:pt x="27" y="7"/>
                  </a:cubicBezTo>
                  <a:cubicBezTo>
                    <a:pt x="27" y="3"/>
                    <a:pt x="24" y="0"/>
                    <a:pt x="20" y="0"/>
                  </a:cubicBezTo>
                  <a:cubicBezTo>
                    <a:pt x="0" y="0"/>
                    <a:pt x="0" y="0"/>
                    <a:pt x="0" y="0"/>
                  </a:cubicBezTo>
                  <a:cubicBezTo>
                    <a:pt x="0" y="524"/>
                    <a:pt x="0" y="524"/>
                    <a:pt x="0" y="524"/>
                  </a:cubicBezTo>
                  <a:cubicBezTo>
                    <a:pt x="73" y="524"/>
                    <a:pt x="73" y="524"/>
                    <a:pt x="73" y="524"/>
                  </a:cubicBezTo>
                  <a:cubicBezTo>
                    <a:pt x="74" y="524"/>
                    <a:pt x="76" y="523"/>
                    <a:pt x="76" y="521"/>
                  </a:cubicBezTo>
                  <a:cubicBezTo>
                    <a:pt x="76" y="508"/>
                    <a:pt x="76" y="508"/>
                    <a:pt x="76" y="508"/>
                  </a:cubicBezTo>
                  <a:cubicBezTo>
                    <a:pt x="76" y="508"/>
                    <a:pt x="76" y="508"/>
                    <a:pt x="76" y="508"/>
                  </a:cubicBezTo>
                  <a:lnTo>
                    <a:pt x="76" y="214"/>
                  </a:lnTo>
                  <a:close/>
                </a:path>
              </a:pathLst>
            </a:custGeom>
            <a:solidFill>
              <a:srgbClr val="303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9" name="Freeform 708">
              <a:extLst>
                <a:ext uri="{FF2B5EF4-FFF2-40B4-BE49-F238E27FC236}">
                  <a16:creationId xmlns:a16="http://schemas.microsoft.com/office/drawing/2014/main" id="{9CF1E8B4-635D-4A39-B187-0057518263B9}"/>
                </a:ext>
              </a:extLst>
            </p:cNvPr>
            <p:cNvSpPr>
              <a:spLocks/>
            </p:cNvSpPr>
            <p:nvPr/>
          </p:nvSpPr>
          <p:spPr bwMode="auto">
            <a:xfrm>
              <a:off x="7820123" y="2968625"/>
              <a:ext cx="84138" cy="173038"/>
            </a:xfrm>
            <a:custGeom>
              <a:avLst/>
              <a:gdLst>
                <a:gd name="T0" fmla="*/ 55 w 57"/>
                <a:gd name="T1" fmla="*/ 119 h 119"/>
                <a:gd name="T2" fmla="*/ 55 w 57"/>
                <a:gd name="T3" fmla="*/ 45 h 119"/>
                <a:gd name="T4" fmla="*/ 57 w 57"/>
                <a:gd name="T5" fmla="*/ 43 h 119"/>
                <a:gd name="T6" fmla="*/ 57 w 57"/>
                <a:gd name="T7" fmla="*/ 16 h 119"/>
                <a:gd name="T8" fmla="*/ 55 w 57"/>
                <a:gd name="T9" fmla="*/ 13 h 119"/>
                <a:gd name="T10" fmla="*/ 55 w 57"/>
                <a:gd name="T11" fmla="*/ 7 h 119"/>
                <a:gd name="T12" fmla="*/ 48 w 57"/>
                <a:gd name="T13" fmla="*/ 0 h 119"/>
                <a:gd name="T14" fmla="*/ 8 w 57"/>
                <a:gd name="T15" fmla="*/ 0 h 119"/>
                <a:gd name="T16" fmla="*/ 2 w 57"/>
                <a:gd name="T17" fmla="*/ 7 h 119"/>
                <a:gd name="T18" fmla="*/ 2 w 57"/>
                <a:gd name="T19" fmla="*/ 13 h 119"/>
                <a:gd name="T20" fmla="*/ 0 w 57"/>
                <a:gd name="T21" fmla="*/ 16 h 119"/>
                <a:gd name="T22" fmla="*/ 0 w 57"/>
                <a:gd name="T23" fmla="*/ 43 h 119"/>
                <a:gd name="T24" fmla="*/ 2 w 57"/>
                <a:gd name="T25" fmla="*/ 45 h 119"/>
                <a:gd name="T26" fmla="*/ 2 w 57"/>
                <a:gd name="T27" fmla="*/ 119 h 119"/>
                <a:gd name="T28" fmla="*/ 55 w 57"/>
                <a:gd name="T29"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119">
                  <a:moveTo>
                    <a:pt x="55" y="119"/>
                  </a:moveTo>
                  <a:cubicBezTo>
                    <a:pt x="55" y="45"/>
                    <a:pt x="55" y="45"/>
                    <a:pt x="55" y="45"/>
                  </a:cubicBezTo>
                  <a:cubicBezTo>
                    <a:pt x="56" y="45"/>
                    <a:pt x="57" y="44"/>
                    <a:pt x="57" y="43"/>
                  </a:cubicBezTo>
                  <a:cubicBezTo>
                    <a:pt x="57" y="16"/>
                    <a:pt x="57" y="16"/>
                    <a:pt x="57" y="16"/>
                  </a:cubicBezTo>
                  <a:cubicBezTo>
                    <a:pt x="57" y="14"/>
                    <a:pt x="56" y="13"/>
                    <a:pt x="55" y="13"/>
                  </a:cubicBezTo>
                  <a:cubicBezTo>
                    <a:pt x="55" y="7"/>
                    <a:pt x="55" y="7"/>
                    <a:pt x="55" y="7"/>
                  </a:cubicBezTo>
                  <a:cubicBezTo>
                    <a:pt x="55" y="3"/>
                    <a:pt x="52" y="0"/>
                    <a:pt x="48" y="0"/>
                  </a:cubicBezTo>
                  <a:cubicBezTo>
                    <a:pt x="8" y="0"/>
                    <a:pt x="8" y="0"/>
                    <a:pt x="8" y="0"/>
                  </a:cubicBezTo>
                  <a:cubicBezTo>
                    <a:pt x="5" y="0"/>
                    <a:pt x="2" y="3"/>
                    <a:pt x="2" y="7"/>
                  </a:cubicBezTo>
                  <a:cubicBezTo>
                    <a:pt x="2" y="13"/>
                    <a:pt x="2" y="13"/>
                    <a:pt x="2" y="13"/>
                  </a:cubicBezTo>
                  <a:cubicBezTo>
                    <a:pt x="0" y="13"/>
                    <a:pt x="0" y="14"/>
                    <a:pt x="0" y="16"/>
                  </a:cubicBezTo>
                  <a:cubicBezTo>
                    <a:pt x="0" y="43"/>
                    <a:pt x="0" y="43"/>
                    <a:pt x="0" y="43"/>
                  </a:cubicBezTo>
                  <a:cubicBezTo>
                    <a:pt x="0" y="44"/>
                    <a:pt x="0" y="45"/>
                    <a:pt x="2" y="45"/>
                  </a:cubicBezTo>
                  <a:cubicBezTo>
                    <a:pt x="2" y="119"/>
                    <a:pt x="2" y="119"/>
                    <a:pt x="2" y="119"/>
                  </a:cubicBezTo>
                  <a:lnTo>
                    <a:pt x="55" y="119"/>
                  </a:lnTo>
                  <a:close/>
                </a:path>
              </a:pathLst>
            </a:custGeom>
            <a:solidFill>
              <a:srgbClr val="72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0" name="Freeform 709">
              <a:extLst>
                <a:ext uri="{FF2B5EF4-FFF2-40B4-BE49-F238E27FC236}">
                  <a16:creationId xmlns:a16="http://schemas.microsoft.com/office/drawing/2014/main" id="{3A61456F-90FE-47C1-915C-F63020E29741}"/>
                </a:ext>
              </a:extLst>
            </p:cNvPr>
            <p:cNvSpPr>
              <a:spLocks/>
            </p:cNvSpPr>
            <p:nvPr/>
          </p:nvSpPr>
          <p:spPr bwMode="auto">
            <a:xfrm>
              <a:off x="7861398" y="2968625"/>
              <a:ext cx="42863" cy="173038"/>
            </a:xfrm>
            <a:custGeom>
              <a:avLst/>
              <a:gdLst>
                <a:gd name="T0" fmla="*/ 27 w 29"/>
                <a:gd name="T1" fmla="*/ 13 h 119"/>
                <a:gd name="T2" fmla="*/ 27 w 29"/>
                <a:gd name="T3" fmla="*/ 7 h 119"/>
                <a:gd name="T4" fmla="*/ 20 w 29"/>
                <a:gd name="T5" fmla="*/ 0 h 119"/>
                <a:gd name="T6" fmla="*/ 0 w 29"/>
                <a:gd name="T7" fmla="*/ 0 h 119"/>
                <a:gd name="T8" fmla="*/ 0 w 29"/>
                <a:gd name="T9" fmla="*/ 119 h 119"/>
                <a:gd name="T10" fmla="*/ 27 w 29"/>
                <a:gd name="T11" fmla="*/ 119 h 119"/>
                <a:gd name="T12" fmla="*/ 27 w 29"/>
                <a:gd name="T13" fmla="*/ 45 h 119"/>
                <a:gd name="T14" fmla="*/ 29 w 29"/>
                <a:gd name="T15" fmla="*/ 43 h 119"/>
                <a:gd name="T16" fmla="*/ 29 w 29"/>
                <a:gd name="T17" fmla="*/ 16 h 119"/>
                <a:gd name="T18" fmla="*/ 27 w 29"/>
                <a:gd name="T19" fmla="*/ 1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119">
                  <a:moveTo>
                    <a:pt x="27" y="13"/>
                  </a:moveTo>
                  <a:cubicBezTo>
                    <a:pt x="27" y="7"/>
                    <a:pt x="27" y="7"/>
                    <a:pt x="27" y="7"/>
                  </a:cubicBezTo>
                  <a:cubicBezTo>
                    <a:pt x="27" y="3"/>
                    <a:pt x="24" y="0"/>
                    <a:pt x="20" y="0"/>
                  </a:cubicBezTo>
                  <a:cubicBezTo>
                    <a:pt x="0" y="0"/>
                    <a:pt x="0" y="0"/>
                    <a:pt x="0" y="0"/>
                  </a:cubicBezTo>
                  <a:cubicBezTo>
                    <a:pt x="0" y="119"/>
                    <a:pt x="0" y="119"/>
                    <a:pt x="0" y="119"/>
                  </a:cubicBezTo>
                  <a:cubicBezTo>
                    <a:pt x="27" y="119"/>
                    <a:pt x="27" y="119"/>
                    <a:pt x="27" y="119"/>
                  </a:cubicBezTo>
                  <a:cubicBezTo>
                    <a:pt x="27" y="45"/>
                    <a:pt x="27" y="45"/>
                    <a:pt x="27" y="45"/>
                  </a:cubicBezTo>
                  <a:cubicBezTo>
                    <a:pt x="28" y="45"/>
                    <a:pt x="29" y="44"/>
                    <a:pt x="29" y="43"/>
                  </a:cubicBezTo>
                  <a:cubicBezTo>
                    <a:pt x="29" y="16"/>
                    <a:pt x="29" y="16"/>
                    <a:pt x="29" y="16"/>
                  </a:cubicBezTo>
                  <a:cubicBezTo>
                    <a:pt x="29" y="14"/>
                    <a:pt x="28" y="13"/>
                    <a:pt x="27" y="13"/>
                  </a:cubicBezTo>
                  <a:close/>
                </a:path>
              </a:pathLst>
            </a:custGeom>
            <a:solidFill>
              <a:srgbClr val="5F9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1" name="Rectangle 710">
              <a:extLst>
                <a:ext uri="{FF2B5EF4-FFF2-40B4-BE49-F238E27FC236}">
                  <a16:creationId xmlns:a16="http://schemas.microsoft.com/office/drawing/2014/main" id="{CA35AB19-D886-4852-A87A-AD353DC9430A}"/>
                </a:ext>
              </a:extLst>
            </p:cNvPr>
            <p:cNvSpPr>
              <a:spLocks noChangeArrowheads="1"/>
            </p:cNvSpPr>
            <p:nvPr/>
          </p:nvSpPr>
          <p:spPr bwMode="auto">
            <a:xfrm>
              <a:off x="7751861" y="3314700"/>
              <a:ext cx="220663" cy="138113"/>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2" name="Rectangle 711">
              <a:extLst>
                <a:ext uri="{FF2B5EF4-FFF2-40B4-BE49-F238E27FC236}">
                  <a16:creationId xmlns:a16="http://schemas.microsoft.com/office/drawing/2014/main" id="{D716A1C0-E05F-47F7-905A-F249373AED14}"/>
                </a:ext>
              </a:extLst>
            </p:cNvPr>
            <p:cNvSpPr>
              <a:spLocks noChangeArrowheads="1"/>
            </p:cNvSpPr>
            <p:nvPr/>
          </p:nvSpPr>
          <p:spPr bwMode="auto">
            <a:xfrm>
              <a:off x="7861398" y="3314700"/>
              <a:ext cx="111125" cy="138113"/>
            </a:xfrm>
            <a:prstGeom prst="rect">
              <a:avLst/>
            </a:prstGeom>
            <a:solidFill>
              <a:srgbClr val="5F9C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3" name="Freeform 712">
              <a:extLst>
                <a:ext uri="{FF2B5EF4-FFF2-40B4-BE49-F238E27FC236}">
                  <a16:creationId xmlns:a16="http://schemas.microsoft.com/office/drawing/2014/main" id="{3A2164D6-4A2C-45EB-9BD8-DA70578272E2}"/>
                </a:ext>
              </a:extLst>
            </p:cNvPr>
            <p:cNvSpPr>
              <a:spLocks/>
            </p:cNvSpPr>
            <p:nvPr/>
          </p:nvSpPr>
          <p:spPr bwMode="auto">
            <a:xfrm>
              <a:off x="8129686" y="3421063"/>
              <a:ext cx="174625" cy="273050"/>
            </a:xfrm>
            <a:custGeom>
              <a:avLst/>
              <a:gdLst>
                <a:gd name="T0" fmla="*/ 104 w 120"/>
                <a:gd name="T1" fmla="*/ 188 h 188"/>
                <a:gd name="T2" fmla="*/ 17 w 120"/>
                <a:gd name="T3" fmla="*/ 188 h 188"/>
                <a:gd name="T4" fmla="*/ 0 w 120"/>
                <a:gd name="T5" fmla="*/ 0 h 188"/>
                <a:gd name="T6" fmla="*/ 120 w 120"/>
                <a:gd name="T7" fmla="*/ 0 h 188"/>
                <a:gd name="T8" fmla="*/ 104 w 120"/>
                <a:gd name="T9" fmla="*/ 188 h 188"/>
              </a:gdLst>
              <a:ahLst/>
              <a:cxnLst>
                <a:cxn ang="0">
                  <a:pos x="T0" y="T1"/>
                </a:cxn>
                <a:cxn ang="0">
                  <a:pos x="T2" y="T3"/>
                </a:cxn>
                <a:cxn ang="0">
                  <a:pos x="T4" y="T5"/>
                </a:cxn>
                <a:cxn ang="0">
                  <a:pos x="T6" y="T7"/>
                </a:cxn>
                <a:cxn ang="0">
                  <a:pos x="T8" y="T9"/>
                </a:cxn>
              </a:cxnLst>
              <a:rect l="0" t="0" r="r" b="b"/>
              <a:pathLst>
                <a:path w="120" h="188">
                  <a:moveTo>
                    <a:pt x="104" y="188"/>
                  </a:moveTo>
                  <a:cubicBezTo>
                    <a:pt x="75" y="188"/>
                    <a:pt x="46" y="188"/>
                    <a:pt x="17" y="188"/>
                  </a:cubicBezTo>
                  <a:cubicBezTo>
                    <a:pt x="11" y="126"/>
                    <a:pt x="5" y="63"/>
                    <a:pt x="0" y="0"/>
                  </a:cubicBezTo>
                  <a:cubicBezTo>
                    <a:pt x="40" y="0"/>
                    <a:pt x="80" y="0"/>
                    <a:pt x="120" y="0"/>
                  </a:cubicBezTo>
                  <a:cubicBezTo>
                    <a:pt x="115" y="63"/>
                    <a:pt x="109" y="126"/>
                    <a:pt x="104" y="188"/>
                  </a:cubicBezTo>
                  <a:close/>
                </a:path>
              </a:pathLst>
            </a:custGeom>
            <a:solidFill>
              <a:srgbClr val="72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4" name="Freeform 713">
              <a:extLst>
                <a:ext uri="{FF2B5EF4-FFF2-40B4-BE49-F238E27FC236}">
                  <a16:creationId xmlns:a16="http://schemas.microsoft.com/office/drawing/2014/main" id="{93E8214A-FBA1-44BB-8674-967D2E6C1747}"/>
                </a:ext>
              </a:extLst>
            </p:cNvPr>
            <p:cNvSpPr>
              <a:spLocks/>
            </p:cNvSpPr>
            <p:nvPr/>
          </p:nvSpPr>
          <p:spPr bwMode="auto">
            <a:xfrm>
              <a:off x="8129686" y="3403600"/>
              <a:ext cx="174625" cy="17463"/>
            </a:xfrm>
            <a:custGeom>
              <a:avLst/>
              <a:gdLst>
                <a:gd name="T0" fmla="*/ 0 w 120"/>
                <a:gd name="T1" fmla="*/ 12 h 12"/>
                <a:gd name="T2" fmla="*/ 120 w 120"/>
                <a:gd name="T3" fmla="*/ 12 h 12"/>
                <a:gd name="T4" fmla="*/ 119 w 120"/>
                <a:gd name="T5" fmla="*/ 0 h 12"/>
                <a:gd name="T6" fmla="*/ 1 w 120"/>
                <a:gd name="T7" fmla="*/ 0 h 12"/>
                <a:gd name="T8" fmla="*/ 0 w 120"/>
                <a:gd name="T9" fmla="*/ 12 h 12"/>
              </a:gdLst>
              <a:ahLst/>
              <a:cxnLst>
                <a:cxn ang="0">
                  <a:pos x="T0" y="T1"/>
                </a:cxn>
                <a:cxn ang="0">
                  <a:pos x="T2" y="T3"/>
                </a:cxn>
                <a:cxn ang="0">
                  <a:pos x="T4" y="T5"/>
                </a:cxn>
                <a:cxn ang="0">
                  <a:pos x="T6" y="T7"/>
                </a:cxn>
                <a:cxn ang="0">
                  <a:pos x="T8" y="T9"/>
                </a:cxn>
              </a:cxnLst>
              <a:rect l="0" t="0" r="r" b="b"/>
              <a:pathLst>
                <a:path w="120" h="12">
                  <a:moveTo>
                    <a:pt x="0" y="12"/>
                  </a:moveTo>
                  <a:cubicBezTo>
                    <a:pt x="40" y="12"/>
                    <a:pt x="80" y="12"/>
                    <a:pt x="120" y="12"/>
                  </a:cubicBezTo>
                  <a:cubicBezTo>
                    <a:pt x="120" y="8"/>
                    <a:pt x="119" y="4"/>
                    <a:pt x="119" y="0"/>
                  </a:cubicBezTo>
                  <a:cubicBezTo>
                    <a:pt x="1" y="0"/>
                    <a:pt x="1" y="0"/>
                    <a:pt x="1" y="0"/>
                  </a:cubicBezTo>
                  <a:cubicBezTo>
                    <a:pt x="1" y="4"/>
                    <a:pt x="0" y="8"/>
                    <a:pt x="0" y="12"/>
                  </a:cubicBezTo>
                  <a:close/>
                </a:path>
              </a:pathLst>
            </a:custGeom>
            <a:solidFill>
              <a:srgbClr val="5F9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5" name="Freeform 714">
              <a:extLst>
                <a:ext uri="{FF2B5EF4-FFF2-40B4-BE49-F238E27FC236}">
                  <a16:creationId xmlns:a16="http://schemas.microsoft.com/office/drawing/2014/main" id="{ACE4A2BD-933B-404B-B1FD-4141957EC38E}"/>
                </a:ext>
              </a:extLst>
            </p:cNvPr>
            <p:cNvSpPr>
              <a:spLocks/>
            </p:cNvSpPr>
            <p:nvPr/>
          </p:nvSpPr>
          <p:spPr bwMode="auto">
            <a:xfrm>
              <a:off x="8153498" y="3694113"/>
              <a:ext cx="127000" cy="52388"/>
            </a:xfrm>
            <a:custGeom>
              <a:avLst/>
              <a:gdLst>
                <a:gd name="T0" fmla="*/ 0 w 88"/>
                <a:gd name="T1" fmla="*/ 0 h 36"/>
                <a:gd name="T2" fmla="*/ 0 w 88"/>
                <a:gd name="T3" fmla="*/ 26 h 36"/>
                <a:gd name="T4" fmla="*/ 10 w 88"/>
                <a:gd name="T5" fmla="*/ 36 h 36"/>
                <a:gd name="T6" fmla="*/ 78 w 88"/>
                <a:gd name="T7" fmla="*/ 36 h 36"/>
                <a:gd name="T8" fmla="*/ 88 w 88"/>
                <a:gd name="T9" fmla="*/ 26 h 36"/>
                <a:gd name="T10" fmla="*/ 88 w 88"/>
                <a:gd name="T11" fmla="*/ 0 h 36"/>
                <a:gd name="T12" fmla="*/ 0 w 88"/>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88" h="36">
                  <a:moveTo>
                    <a:pt x="0" y="0"/>
                  </a:moveTo>
                  <a:cubicBezTo>
                    <a:pt x="0" y="26"/>
                    <a:pt x="0" y="26"/>
                    <a:pt x="0" y="26"/>
                  </a:cubicBezTo>
                  <a:cubicBezTo>
                    <a:pt x="0" y="32"/>
                    <a:pt x="5" y="36"/>
                    <a:pt x="10" y="36"/>
                  </a:cubicBezTo>
                  <a:cubicBezTo>
                    <a:pt x="78" y="36"/>
                    <a:pt x="78" y="36"/>
                    <a:pt x="78" y="36"/>
                  </a:cubicBezTo>
                  <a:cubicBezTo>
                    <a:pt x="83" y="36"/>
                    <a:pt x="88" y="32"/>
                    <a:pt x="88" y="26"/>
                  </a:cubicBezTo>
                  <a:cubicBezTo>
                    <a:pt x="88" y="0"/>
                    <a:pt x="88" y="0"/>
                    <a:pt x="88" y="0"/>
                  </a:cubicBezTo>
                  <a:lnTo>
                    <a:pt x="0" y="0"/>
                  </a:lnTo>
                  <a:close/>
                </a:path>
              </a:pathLst>
            </a:custGeom>
            <a:solidFill>
              <a:srgbClr val="5F9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6" name="Freeform 715">
              <a:extLst>
                <a:ext uri="{FF2B5EF4-FFF2-40B4-BE49-F238E27FC236}">
                  <a16:creationId xmlns:a16="http://schemas.microsoft.com/office/drawing/2014/main" id="{F9153576-4874-4852-8401-B1BA7F3403D3}"/>
                </a:ext>
              </a:extLst>
            </p:cNvPr>
            <p:cNvSpPr>
              <a:spLocks/>
            </p:cNvSpPr>
            <p:nvPr/>
          </p:nvSpPr>
          <p:spPr bwMode="auto">
            <a:xfrm>
              <a:off x="8153498" y="3722688"/>
              <a:ext cx="127000" cy="15875"/>
            </a:xfrm>
            <a:custGeom>
              <a:avLst/>
              <a:gdLst>
                <a:gd name="T0" fmla="*/ 0 w 88"/>
                <a:gd name="T1" fmla="*/ 11 h 11"/>
                <a:gd name="T2" fmla="*/ 88 w 88"/>
                <a:gd name="T3" fmla="*/ 11 h 11"/>
                <a:gd name="T4" fmla="*/ 88 w 88"/>
                <a:gd name="T5" fmla="*/ 7 h 11"/>
                <a:gd name="T6" fmla="*/ 60 w 88"/>
                <a:gd name="T7" fmla="*/ 7 h 11"/>
                <a:gd name="T8" fmla="*/ 44 w 88"/>
                <a:gd name="T9" fmla="*/ 0 h 11"/>
                <a:gd name="T10" fmla="*/ 28 w 88"/>
                <a:gd name="T11" fmla="*/ 7 h 11"/>
                <a:gd name="T12" fmla="*/ 0 w 88"/>
                <a:gd name="T13" fmla="*/ 7 h 11"/>
                <a:gd name="T14" fmla="*/ 0 w 88"/>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1">
                  <a:moveTo>
                    <a:pt x="0" y="11"/>
                  </a:moveTo>
                  <a:cubicBezTo>
                    <a:pt x="88" y="11"/>
                    <a:pt x="88" y="11"/>
                    <a:pt x="88" y="11"/>
                  </a:cubicBezTo>
                  <a:cubicBezTo>
                    <a:pt x="88" y="7"/>
                    <a:pt x="88" y="7"/>
                    <a:pt x="88" y="7"/>
                  </a:cubicBezTo>
                  <a:cubicBezTo>
                    <a:pt x="60" y="7"/>
                    <a:pt x="60" y="7"/>
                    <a:pt x="60" y="7"/>
                  </a:cubicBezTo>
                  <a:cubicBezTo>
                    <a:pt x="59" y="3"/>
                    <a:pt x="52" y="0"/>
                    <a:pt x="44" y="0"/>
                  </a:cubicBezTo>
                  <a:cubicBezTo>
                    <a:pt x="36" y="0"/>
                    <a:pt x="29" y="3"/>
                    <a:pt x="28" y="7"/>
                  </a:cubicBezTo>
                  <a:cubicBezTo>
                    <a:pt x="0" y="7"/>
                    <a:pt x="0" y="7"/>
                    <a:pt x="0" y="7"/>
                  </a:cubicBezTo>
                  <a:lnTo>
                    <a:pt x="0" y="11"/>
                  </a:lnTo>
                  <a:close/>
                </a:path>
              </a:pathLst>
            </a:custGeom>
            <a:solidFill>
              <a:srgbClr val="72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7" name="Freeform 716">
              <a:extLst>
                <a:ext uri="{FF2B5EF4-FFF2-40B4-BE49-F238E27FC236}">
                  <a16:creationId xmlns:a16="http://schemas.microsoft.com/office/drawing/2014/main" id="{FF015DC1-5367-4485-B2BB-64FEE48B3814}"/>
                </a:ext>
              </a:extLst>
            </p:cNvPr>
            <p:cNvSpPr>
              <a:spLocks/>
            </p:cNvSpPr>
            <p:nvPr/>
          </p:nvSpPr>
          <p:spPr bwMode="auto">
            <a:xfrm>
              <a:off x="7828061" y="3646488"/>
              <a:ext cx="204788" cy="34925"/>
            </a:xfrm>
            <a:custGeom>
              <a:avLst/>
              <a:gdLst>
                <a:gd name="T0" fmla="*/ 141 w 141"/>
                <a:gd name="T1" fmla="*/ 24 h 24"/>
                <a:gd name="T2" fmla="*/ 141 w 141"/>
                <a:gd name="T3" fmla="*/ 13 h 24"/>
                <a:gd name="T4" fmla="*/ 128 w 141"/>
                <a:gd name="T5" fmla="*/ 0 h 24"/>
                <a:gd name="T6" fmla="*/ 12 w 141"/>
                <a:gd name="T7" fmla="*/ 0 h 24"/>
                <a:gd name="T8" fmla="*/ 0 w 141"/>
                <a:gd name="T9" fmla="*/ 13 h 24"/>
                <a:gd name="T10" fmla="*/ 0 w 141"/>
                <a:gd name="T11" fmla="*/ 24 h 24"/>
                <a:gd name="T12" fmla="*/ 141 w 141"/>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41" h="24">
                  <a:moveTo>
                    <a:pt x="141" y="24"/>
                  </a:moveTo>
                  <a:cubicBezTo>
                    <a:pt x="141" y="13"/>
                    <a:pt x="141" y="13"/>
                    <a:pt x="141" y="13"/>
                  </a:cubicBezTo>
                  <a:cubicBezTo>
                    <a:pt x="141" y="6"/>
                    <a:pt x="135" y="0"/>
                    <a:pt x="128" y="0"/>
                  </a:cubicBezTo>
                  <a:cubicBezTo>
                    <a:pt x="12" y="0"/>
                    <a:pt x="12" y="0"/>
                    <a:pt x="12" y="0"/>
                  </a:cubicBezTo>
                  <a:cubicBezTo>
                    <a:pt x="6" y="0"/>
                    <a:pt x="0" y="6"/>
                    <a:pt x="0" y="13"/>
                  </a:cubicBezTo>
                  <a:cubicBezTo>
                    <a:pt x="0" y="24"/>
                    <a:pt x="0" y="24"/>
                    <a:pt x="0" y="24"/>
                  </a:cubicBezTo>
                  <a:lnTo>
                    <a:pt x="141" y="24"/>
                  </a:lnTo>
                  <a:close/>
                </a:path>
              </a:pathLst>
            </a:custGeom>
            <a:solidFill>
              <a:srgbClr val="72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8" name="Freeform 717">
              <a:extLst>
                <a:ext uri="{FF2B5EF4-FFF2-40B4-BE49-F238E27FC236}">
                  <a16:creationId xmlns:a16="http://schemas.microsoft.com/office/drawing/2014/main" id="{CB1F4313-9FA2-4E2A-9988-9145A717C10B}"/>
                </a:ext>
              </a:extLst>
            </p:cNvPr>
            <p:cNvSpPr>
              <a:spLocks/>
            </p:cNvSpPr>
            <p:nvPr/>
          </p:nvSpPr>
          <p:spPr bwMode="auto">
            <a:xfrm>
              <a:off x="7828061" y="3681413"/>
              <a:ext cx="204788" cy="98425"/>
            </a:xfrm>
            <a:custGeom>
              <a:avLst/>
              <a:gdLst>
                <a:gd name="T0" fmla="*/ 0 w 141"/>
                <a:gd name="T1" fmla="*/ 0 h 68"/>
                <a:gd name="T2" fmla="*/ 0 w 141"/>
                <a:gd name="T3" fmla="*/ 56 h 68"/>
                <a:gd name="T4" fmla="*/ 12 w 141"/>
                <a:gd name="T5" fmla="*/ 68 h 68"/>
                <a:gd name="T6" fmla="*/ 128 w 141"/>
                <a:gd name="T7" fmla="*/ 68 h 68"/>
                <a:gd name="T8" fmla="*/ 141 w 141"/>
                <a:gd name="T9" fmla="*/ 56 h 68"/>
                <a:gd name="T10" fmla="*/ 141 w 141"/>
                <a:gd name="T11" fmla="*/ 0 h 68"/>
                <a:gd name="T12" fmla="*/ 0 w 141"/>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41" h="68">
                  <a:moveTo>
                    <a:pt x="0" y="0"/>
                  </a:moveTo>
                  <a:cubicBezTo>
                    <a:pt x="0" y="56"/>
                    <a:pt x="0" y="56"/>
                    <a:pt x="0" y="56"/>
                  </a:cubicBezTo>
                  <a:cubicBezTo>
                    <a:pt x="0" y="63"/>
                    <a:pt x="6" y="68"/>
                    <a:pt x="12" y="68"/>
                  </a:cubicBezTo>
                  <a:cubicBezTo>
                    <a:pt x="128" y="68"/>
                    <a:pt x="128" y="68"/>
                    <a:pt x="128" y="68"/>
                  </a:cubicBezTo>
                  <a:cubicBezTo>
                    <a:pt x="135" y="68"/>
                    <a:pt x="141" y="63"/>
                    <a:pt x="141" y="56"/>
                  </a:cubicBezTo>
                  <a:cubicBezTo>
                    <a:pt x="141" y="0"/>
                    <a:pt x="141" y="0"/>
                    <a:pt x="141" y="0"/>
                  </a:cubicBezTo>
                  <a:lnTo>
                    <a:pt x="0" y="0"/>
                  </a:lnTo>
                  <a:close/>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9" name="Rectangle 718">
              <a:extLst>
                <a:ext uri="{FF2B5EF4-FFF2-40B4-BE49-F238E27FC236}">
                  <a16:creationId xmlns:a16="http://schemas.microsoft.com/office/drawing/2014/main" id="{03C78DF1-4C4F-4153-A44B-DC08B3AA4232}"/>
                </a:ext>
              </a:extLst>
            </p:cNvPr>
            <p:cNvSpPr>
              <a:spLocks noChangeArrowheads="1"/>
            </p:cNvSpPr>
            <p:nvPr/>
          </p:nvSpPr>
          <p:spPr bwMode="auto">
            <a:xfrm>
              <a:off x="7847111" y="3703638"/>
              <a:ext cx="166688"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91272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childTnLst>
                          </p:cTn>
                        </p:par>
                        <p:par>
                          <p:cTn id="16" fill="hold">
                            <p:stCondLst>
                              <p:cond delay="3000"/>
                            </p:stCondLst>
                            <p:childTnLst>
                              <p:par>
                                <p:cTn id="17" presetID="2" presetClass="entr" presetSubtype="9" fill="hold" nodeType="afterEffect">
                                  <p:stCondLst>
                                    <p:cond delay="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3500"/>
                            </p:stCondLst>
                            <p:childTnLst>
                              <p:par>
                                <p:cTn id="22" presetID="31" presetClass="entr" presetSubtype="0" fill="hold" nodeType="afterEffect">
                                  <p:stCondLst>
                                    <p:cond delay="0"/>
                                  </p:stCondLst>
                                  <p:childTnLst>
                                    <p:set>
                                      <p:cBhvr>
                                        <p:cTn id="23" dur="1" fill="hold">
                                          <p:stCondLst>
                                            <p:cond delay="0"/>
                                          </p:stCondLst>
                                        </p:cTn>
                                        <p:tgtEl>
                                          <p:spTgt spid="27">
                                            <p:txEl>
                                              <p:pRg st="1" end="1"/>
                                            </p:txEl>
                                          </p:spTgt>
                                        </p:tgtEl>
                                        <p:attrNameLst>
                                          <p:attrName>style.visibility</p:attrName>
                                        </p:attrNameLst>
                                      </p:cBhvr>
                                      <p:to>
                                        <p:strVal val="visible"/>
                                      </p:to>
                                    </p:set>
                                    <p:anim calcmode="lin" valueType="num">
                                      <p:cBhvr>
                                        <p:cTn id="24" dur="1000" fill="hold"/>
                                        <p:tgtEl>
                                          <p:spTgt spid="27">
                                            <p:txEl>
                                              <p:pRg st="1" end="1"/>
                                            </p:txEl>
                                          </p:spTgt>
                                        </p:tgtEl>
                                        <p:attrNameLst>
                                          <p:attrName>ppt_w</p:attrName>
                                        </p:attrNameLst>
                                      </p:cBhvr>
                                      <p:tavLst>
                                        <p:tav tm="0">
                                          <p:val>
                                            <p:fltVal val="0"/>
                                          </p:val>
                                        </p:tav>
                                        <p:tav tm="100000">
                                          <p:val>
                                            <p:strVal val="#ppt_w"/>
                                          </p:val>
                                        </p:tav>
                                      </p:tavLst>
                                    </p:anim>
                                    <p:anim calcmode="lin" valueType="num">
                                      <p:cBhvr>
                                        <p:cTn id="25" dur="1000" fill="hold"/>
                                        <p:tgtEl>
                                          <p:spTgt spid="27">
                                            <p:txEl>
                                              <p:pRg st="1" end="1"/>
                                            </p:txEl>
                                          </p:spTgt>
                                        </p:tgtEl>
                                        <p:attrNameLst>
                                          <p:attrName>ppt_h</p:attrName>
                                        </p:attrNameLst>
                                      </p:cBhvr>
                                      <p:tavLst>
                                        <p:tav tm="0">
                                          <p:val>
                                            <p:fltVal val="0"/>
                                          </p:val>
                                        </p:tav>
                                        <p:tav tm="100000">
                                          <p:val>
                                            <p:strVal val="#ppt_h"/>
                                          </p:val>
                                        </p:tav>
                                      </p:tavLst>
                                    </p:anim>
                                    <p:anim calcmode="lin" valueType="num">
                                      <p:cBhvr>
                                        <p:cTn id="26" dur="1000" fill="hold"/>
                                        <p:tgtEl>
                                          <p:spTgt spid="27">
                                            <p:txEl>
                                              <p:pRg st="1" end="1"/>
                                            </p:txEl>
                                          </p:spTgt>
                                        </p:tgtEl>
                                        <p:attrNameLst>
                                          <p:attrName>style.rotation</p:attrName>
                                        </p:attrNameLst>
                                      </p:cBhvr>
                                      <p:tavLst>
                                        <p:tav tm="0">
                                          <p:val>
                                            <p:fltVal val="90"/>
                                          </p:val>
                                        </p:tav>
                                        <p:tav tm="100000">
                                          <p:val>
                                            <p:fltVal val="0"/>
                                          </p:val>
                                        </p:tav>
                                      </p:tavLst>
                                    </p:anim>
                                    <p:animEffect transition="in" filter="fade">
                                      <p:cBhvr>
                                        <p:cTn id="27" dur="1000"/>
                                        <p:tgtEl>
                                          <p:spTgt spid="27">
                                            <p:txEl>
                                              <p:pRg st="1" end="1"/>
                                            </p:txEl>
                                          </p:spTgt>
                                        </p:tgtEl>
                                      </p:cBhvr>
                                    </p:animEffect>
                                  </p:childTnLst>
                                </p:cTn>
                              </p:par>
                              <p:par>
                                <p:cTn id="28" presetID="31" presetClass="entr" presetSubtype="0" fill="hold" nodeType="withEffect">
                                  <p:stCondLst>
                                    <p:cond delay="0"/>
                                  </p:stCondLst>
                                  <p:childTnLst>
                                    <p:set>
                                      <p:cBhvr>
                                        <p:cTn id="29" dur="1" fill="hold">
                                          <p:stCondLst>
                                            <p:cond delay="0"/>
                                          </p:stCondLst>
                                        </p:cTn>
                                        <p:tgtEl>
                                          <p:spTgt spid="27">
                                            <p:txEl>
                                              <p:pRg st="2" end="2"/>
                                            </p:txEl>
                                          </p:spTgt>
                                        </p:tgtEl>
                                        <p:attrNameLst>
                                          <p:attrName>style.visibility</p:attrName>
                                        </p:attrNameLst>
                                      </p:cBhvr>
                                      <p:to>
                                        <p:strVal val="visible"/>
                                      </p:to>
                                    </p:set>
                                    <p:anim calcmode="lin" valueType="num">
                                      <p:cBhvr>
                                        <p:cTn id="30" dur="1000" fill="hold"/>
                                        <p:tgtEl>
                                          <p:spTgt spid="27">
                                            <p:txEl>
                                              <p:pRg st="2" end="2"/>
                                            </p:txEl>
                                          </p:spTgt>
                                        </p:tgtEl>
                                        <p:attrNameLst>
                                          <p:attrName>ppt_w</p:attrName>
                                        </p:attrNameLst>
                                      </p:cBhvr>
                                      <p:tavLst>
                                        <p:tav tm="0">
                                          <p:val>
                                            <p:fltVal val="0"/>
                                          </p:val>
                                        </p:tav>
                                        <p:tav tm="100000">
                                          <p:val>
                                            <p:strVal val="#ppt_w"/>
                                          </p:val>
                                        </p:tav>
                                      </p:tavLst>
                                    </p:anim>
                                    <p:anim calcmode="lin" valueType="num">
                                      <p:cBhvr>
                                        <p:cTn id="31" dur="1000" fill="hold"/>
                                        <p:tgtEl>
                                          <p:spTgt spid="27">
                                            <p:txEl>
                                              <p:pRg st="2" end="2"/>
                                            </p:txEl>
                                          </p:spTgt>
                                        </p:tgtEl>
                                        <p:attrNameLst>
                                          <p:attrName>ppt_h</p:attrName>
                                        </p:attrNameLst>
                                      </p:cBhvr>
                                      <p:tavLst>
                                        <p:tav tm="0">
                                          <p:val>
                                            <p:fltVal val="0"/>
                                          </p:val>
                                        </p:tav>
                                        <p:tav tm="100000">
                                          <p:val>
                                            <p:strVal val="#ppt_h"/>
                                          </p:val>
                                        </p:tav>
                                      </p:tavLst>
                                    </p:anim>
                                    <p:anim calcmode="lin" valueType="num">
                                      <p:cBhvr>
                                        <p:cTn id="32" dur="1000" fill="hold"/>
                                        <p:tgtEl>
                                          <p:spTgt spid="27">
                                            <p:txEl>
                                              <p:pRg st="2" end="2"/>
                                            </p:txEl>
                                          </p:spTgt>
                                        </p:tgtEl>
                                        <p:attrNameLst>
                                          <p:attrName>style.rotation</p:attrName>
                                        </p:attrNameLst>
                                      </p:cBhvr>
                                      <p:tavLst>
                                        <p:tav tm="0">
                                          <p:val>
                                            <p:fltVal val="90"/>
                                          </p:val>
                                        </p:tav>
                                        <p:tav tm="100000">
                                          <p:val>
                                            <p:fltVal val="0"/>
                                          </p:val>
                                        </p:tav>
                                      </p:tavLst>
                                    </p:anim>
                                    <p:animEffect transition="in" filter="fade">
                                      <p:cBhvr>
                                        <p:cTn id="33" dur="1000"/>
                                        <p:tgtEl>
                                          <p:spTgt spid="27">
                                            <p:txEl>
                                              <p:pRg st="2" end="2"/>
                                            </p:txEl>
                                          </p:spTgt>
                                        </p:tgtEl>
                                      </p:cBhvr>
                                    </p:animEffect>
                                  </p:childTnLst>
                                </p:cTn>
                              </p:par>
                            </p:childTnLst>
                          </p:cTn>
                        </p:par>
                        <p:par>
                          <p:cTn id="34" fill="hold">
                            <p:stCondLst>
                              <p:cond delay="4500"/>
                            </p:stCondLst>
                            <p:childTnLst>
                              <p:par>
                                <p:cTn id="35" presetID="2" presetClass="entr" presetSubtype="9" fill="hold" nodeType="afterEffect">
                                  <p:stCondLst>
                                    <p:cond delay="0"/>
                                  </p:stCondLst>
                                  <p:childTnLst>
                                    <p:set>
                                      <p:cBhvr>
                                        <p:cTn id="36" dur="1" fill="hold">
                                          <p:stCondLst>
                                            <p:cond delay="0"/>
                                          </p:stCondLst>
                                        </p:cTn>
                                        <p:tgtEl>
                                          <p:spTgt spid="27">
                                            <p:txEl>
                                              <p:pRg st="3" end="3"/>
                                            </p:txEl>
                                          </p:spTgt>
                                        </p:tgtEl>
                                        <p:attrNameLst>
                                          <p:attrName>style.visibility</p:attrName>
                                        </p:attrNameLst>
                                      </p:cBhvr>
                                      <p:to>
                                        <p:strVal val="visible"/>
                                      </p:to>
                                    </p:set>
                                    <p:anim calcmode="lin" valueType="num">
                                      <p:cBhvr additive="base">
                                        <p:cTn id="37" dur="500" fill="hold"/>
                                        <p:tgtEl>
                                          <p:spTgt spid="27">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7">
                                            <p:txEl>
                                              <p:pRg st="3" end="3"/>
                                            </p:txEl>
                                          </p:spTgt>
                                        </p:tgtEl>
                                        <p:attrNameLst>
                                          <p:attrName>ppt_y</p:attrName>
                                        </p:attrNameLst>
                                      </p:cBhvr>
                                      <p:tavLst>
                                        <p:tav tm="0">
                                          <p:val>
                                            <p:strVal val="0-#ppt_h/2"/>
                                          </p:val>
                                        </p:tav>
                                        <p:tav tm="100000">
                                          <p:val>
                                            <p:strVal val="#ppt_y"/>
                                          </p:val>
                                        </p:tav>
                                      </p:tavLst>
                                    </p:anim>
                                  </p:childTnLst>
                                </p:cTn>
                              </p:par>
                              <p:par>
                                <p:cTn id="39" presetID="2" presetClass="entr" presetSubtype="9" fill="hold" nodeType="withEffect">
                                  <p:stCondLst>
                                    <p:cond delay="0"/>
                                  </p:stCondLst>
                                  <p:childTnLst>
                                    <p:set>
                                      <p:cBhvr>
                                        <p:cTn id="40" dur="1" fill="hold">
                                          <p:stCondLst>
                                            <p:cond delay="0"/>
                                          </p:stCondLst>
                                        </p:cTn>
                                        <p:tgtEl>
                                          <p:spTgt spid="27">
                                            <p:txEl>
                                              <p:pRg st="4" end="4"/>
                                            </p:txEl>
                                          </p:spTgt>
                                        </p:tgtEl>
                                        <p:attrNameLst>
                                          <p:attrName>style.visibility</p:attrName>
                                        </p:attrNameLst>
                                      </p:cBhvr>
                                      <p:to>
                                        <p:strVal val="visible"/>
                                      </p:to>
                                    </p:set>
                                    <p:anim calcmode="lin" valueType="num">
                                      <p:cBhvr additive="base">
                                        <p:cTn id="41" dur="500" fill="hold"/>
                                        <p:tgtEl>
                                          <p:spTgt spid="27">
                                            <p:txEl>
                                              <p:pRg st="4" end="4"/>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7">
                                            <p:txEl>
                                              <p:pRg st="4" end="4"/>
                                            </p:txEl>
                                          </p:spTgt>
                                        </p:tgtEl>
                                        <p:attrNameLst>
                                          <p:attrName>ppt_y</p:attrName>
                                        </p:attrNameLst>
                                      </p:cBhvr>
                                      <p:tavLst>
                                        <p:tav tm="0">
                                          <p:val>
                                            <p:strVal val="0-#ppt_h/2"/>
                                          </p:val>
                                        </p:tav>
                                        <p:tav tm="100000">
                                          <p:val>
                                            <p:strVal val="#ppt_y"/>
                                          </p:val>
                                        </p:tav>
                                      </p:tavLst>
                                    </p:anim>
                                  </p:childTnLst>
                                </p:cTn>
                              </p:par>
                              <p:par>
                                <p:cTn id="43" presetID="22" presetClass="entr" presetSubtype="4"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down)">
                                      <p:cBhvr>
                                        <p:cTn id="4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4409" y="1691211"/>
            <a:ext cx="12187591" cy="44819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Swing</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容器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—3.JScrollPanel</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27" name="内容占位符 2">
            <a:extLst>
              <a:ext uri="{FF2B5EF4-FFF2-40B4-BE49-F238E27FC236}">
                <a16:creationId xmlns:a16="http://schemas.microsoft.com/office/drawing/2014/main" id="{13AE8134-D092-4D9A-8CCC-5D48ADD162EC}"/>
              </a:ext>
            </a:extLst>
          </p:cNvPr>
          <p:cNvSpPr txBox="1">
            <a:spLocks/>
          </p:cNvSpPr>
          <p:nvPr/>
        </p:nvSpPr>
        <p:spPr>
          <a:xfrm>
            <a:off x="855029" y="2204327"/>
            <a:ext cx="5485128" cy="2894930"/>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en-US" altLang="zh-CN" sz="2400" b="1" dirty="0" err="1">
                <a:latin typeface="仿宋" panose="02010609060101010101" pitchFamily="49" charset="-122"/>
                <a:ea typeface="仿宋" panose="02010609060101010101" pitchFamily="49" charset="-122"/>
              </a:rPr>
              <a:t>JScrollPane</a:t>
            </a:r>
            <a:r>
              <a:rPr lang="zh-CN" altLang="en-US" sz="2400" b="1" dirty="0">
                <a:latin typeface="仿宋" panose="02010609060101010101" pitchFamily="49" charset="-122"/>
                <a:ea typeface="仿宋" panose="02010609060101010101" pitchFamily="49" charset="-122"/>
              </a:rPr>
              <a:t>类提供轻量级组件的 </a:t>
            </a:r>
            <a:r>
              <a:rPr lang="en-US" altLang="zh-CN" sz="2400" b="1" dirty="0">
                <a:latin typeface="仿宋" panose="02010609060101010101" pitchFamily="49" charset="-122"/>
                <a:ea typeface="仿宋" panose="02010609060101010101" pitchFamily="49" charset="-122"/>
              </a:rPr>
              <a:t>Scrollable </a:t>
            </a:r>
            <a:r>
              <a:rPr lang="zh-CN" altLang="en-US" sz="2400" b="1" dirty="0">
                <a:latin typeface="仿宋" panose="02010609060101010101" pitchFamily="49" charset="-122"/>
                <a:ea typeface="仿宋" panose="02010609060101010101" pitchFamily="49" charset="-122"/>
              </a:rPr>
              <a:t>视图。</a:t>
            </a:r>
          </a:p>
          <a:p>
            <a:r>
              <a:rPr lang="zh-CN" altLang="en-US" sz="2400" b="1" dirty="0">
                <a:latin typeface="仿宋" panose="02010609060101010101" pitchFamily="49" charset="-122"/>
                <a:ea typeface="仿宋" panose="02010609060101010101" pitchFamily="49" charset="-122"/>
              </a:rPr>
              <a:t>用于管理滚动条，常用于</a:t>
            </a:r>
            <a:r>
              <a:rPr lang="en-US" altLang="zh-CN" sz="2400" b="1" dirty="0" err="1">
                <a:latin typeface="仿宋" panose="02010609060101010101" pitchFamily="49" charset="-122"/>
                <a:ea typeface="仿宋" panose="02010609060101010101" pitchFamily="49" charset="-122"/>
              </a:rPr>
              <a:t>TextArea</a:t>
            </a:r>
            <a:br>
              <a:rPr lang="en-US" altLang="zh-CN" sz="2400" b="1" dirty="0">
                <a:latin typeface="仿宋" panose="02010609060101010101" pitchFamily="49" charset="-122"/>
                <a:ea typeface="仿宋" panose="02010609060101010101" pitchFamily="49" charset="-122"/>
              </a:rPr>
            </a:br>
            <a:r>
              <a:rPr lang="zh-CN" altLang="en-US" sz="2400" b="1" dirty="0">
                <a:latin typeface="仿宋" panose="02010609060101010101" pitchFamily="49" charset="-122"/>
                <a:ea typeface="仿宋" panose="02010609060101010101" pitchFamily="49" charset="-122"/>
              </a:rPr>
              <a:t>文本框中。</a:t>
            </a:r>
          </a:p>
          <a:p>
            <a:r>
              <a:rPr lang="zh-CN" altLang="en-US" sz="2400" b="1" dirty="0">
                <a:latin typeface="仿宋" panose="02010609060101010101" pitchFamily="49" charset="-122"/>
                <a:ea typeface="仿宋" panose="02010609060101010101" pitchFamily="49" charset="-122"/>
              </a:rPr>
              <a:t>它不支持重量级组件。</a:t>
            </a:r>
          </a:p>
        </p:txBody>
      </p:sp>
      <p:grpSp>
        <p:nvGrpSpPr>
          <p:cNvPr id="29" name="组合 28">
            <a:extLst>
              <a:ext uri="{FF2B5EF4-FFF2-40B4-BE49-F238E27FC236}">
                <a16:creationId xmlns:a16="http://schemas.microsoft.com/office/drawing/2014/main" id="{38A1FCE2-A729-486B-AC12-26F92E2609DB}"/>
              </a:ext>
            </a:extLst>
          </p:cNvPr>
          <p:cNvGrpSpPr/>
          <p:nvPr/>
        </p:nvGrpSpPr>
        <p:grpSpPr>
          <a:xfrm>
            <a:off x="7303488" y="2284745"/>
            <a:ext cx="3977026" cy="3690029"/>
            <a:chOff x="7918467" y="311761"/>
            <a:chExt cx="1781714" cy="1653139"/>
          </a:xfrm>
        </p:grpSpPr>
        <p:sp>
          <p:nvSpPr>
            <p:cNvPr id="30" name="Freeform 411">
              <a:extLst>
                <a:ext uri="{FF2B5EF4-FFF2-40B4-BE49-F238E27FC236}">
                  <a16:creationId xmlns:a16="http://schemas.microsoft.com/office/drawing/2014/main" id="{17A2228D-3886-4E43-8FA2-3A1CC9321A11}"/>
                </a:ext>
              </a:extLst>
            </p:cNvPr>
            <p:cNvSpPr>
              <a:spLocks/>
            </p:cNvSpPr>
            <p:nvPr/>
          </p:nvSpPr>
          <p:spPr bwMode="auto">
            <a:xfrm>
              <a:off x="7918467" y="1153637"/>
              <a:ext cx="896981" cy="811263"/>
            </a:xfrm>
            <a:custGeom>
              <a:avLst/>
              <a:gdLst>
                <a:gd name="T0" fmla="*/ 0 w 293"/>
                <a:gd name="T1" fmla="*/ 162 h 265"/>
                <a:gd name="T2" fmla="*/ 77 w 293"/>
                <a:gd name="T3" fmla="*/ 0 h 265"/>
                <a:gd name="T4" fmla="*/ 293 w 293"/>
                <a:gd name="T5" fmla="*/ 103 h 265"/>
                <a:gd name="T6" fmla="*/ 216 w 293"/>
                <a:gd name="T7" fmla="*/ 265 h 265"/>
                <a:gd name="T8" fmla="*/ 0 w 293"/>
                <a:gd name="T9" fmla="*/ 162 h 265"/>
              </a:gdLst>
              <a:ahLst/>
              <a:cxnLst>
                <a:cxn ang="0">
                  <a:pos x="T0" y="T1"/>
                </a:cxn>
                <a:cxn ang="0">
                  <a:pos x="T2" y="T3"/>
                </a:cxn>
                <a:cxn ang="0">
                  <a:pos x="T4" y="T5"/>
                </a:cxn>
                <a:cxn ang="0">
                  <a:pos x="T6" y="T7"/>
                </a:cxn>
                <a:cxn ang="0">
                  <a:pos x="T8" y="T9"/>
                </a:cxn>
              </a:cxnLst>
              <a:rect l="0" t="0" r="r" b="b"/>
              <a:pathLst>
                <a:path w="293" h="265">
                  <a:moveTo>
                    <a:pt x="0" y="162"/>
                  </a:moveTo>
                  <a:lnTo>
                    <a:pt x="77" y="0"/>
                  </a:lnTo>
                  <a:lnTo>
                    <a:pt x="293" y="103"/>
                  </a:lnTo>
                  <a:lnTo>
                    <a:pt x="216" y="265"/>
                  </a:lnTo>
                  <a:lnTo>
                    <a:pt x="0" y="162"/>
                  </a:lnTo>
                  <a:close/>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1" name="Freeform 412">
              <a:extLst>
                <a:ext uri="{FF2B5EF4-FFF2-40B4-BE49-F238E27FC236}">
                  <a16:creationId xmlns:a16="http://schemas.microsoft.com/office/drawing/2014/main" id="{1892D5A5-CB3E-420F-BF77-2FE44BACED79}"/>
                </a:ext>
              </a:extLst>
            </p:cNvPr>
            <p:cNvSpPr>
              <a:spLocks/>
            </p:cNvSpPr>
            <p:nvPr/>
          </p:nvSpPr>
          <p:spPr bwMode="auto">
            <a:xfrm>
              <a:off x="7976632" y="1211802"/>
              <a:ext cx="783709" cy="697991"/>
            </a:xfrm>
            <a:custGeom>
              <a:avLst/>
              <a:gdLst>
                <a:gd name="T0" fmla="*/ 0 w 256"/>
                <a:gd name="T1" fmla="*/ 137 h 228"/>
                <a:gd name="T2" fmla="*/ 65 w 256"/>
                <a:gd name="T3" fmla="*/ 0 h 228"/>
                <a:gd name="T4" fmla="*/ 256 w 256"/>
                <a:gd name="T5" fmla="*/ 91 h 228"/>
                <a:gd name="T6" fmla="*/ 191 w 256"/>
                <a:gd name="T7" fmla="*/ 228 h 228"/>
                <a:gd name="T8" fmla="*/ 0 w 256"/>
                <a:gd name="T9" fmla="*/ 137 h 228"/>
              </a:gdLst>
              <a:ahLst/>
              <a:cxnLst>
                <a:cxn ang="0">
                  <a:pos x="T0" y="T1"/>
                </a:cxn>
                <a:cxn ang="0">
                  <a:pos x="T2" y="T3"/>
                </a:cxn>
                <a:cxn ang="0">
                  <a:pos x="T4" y="T5"/>
                </a:cxn>
                <a:cxn ang="0">
                  <a:pos x="T6" y="T7"/>
                </a:cxn>
                <a:cxn ang="0">
                  <a:pos x="T8" y="T9"/>
                </a:cxn>
              </a:cxnLst>
              <a:rect l="0" t="0" r="r" b="b"/>
              <a:pathLst>
                <a:path w="256" h="228">
                  <a:moveTo>
                    <a:pt x="0" y="137"/>
                  </a:moveTo>
                  <a:lnTo>
                    <a:pt x="65" y="0"/>
                  </a:lnTo>
                  <a:lnTo>
                    <a:pt x="256" y="91"/>
                  </a:lnTo>
                  <a:lnTo>
                    <a:pt x="191" y="228"/>
                  </a:lnTo>
                  <a:lnTo>
                    <a:pt x="0" y="137"/>
                  </a:ln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2" name="Freeform 413">
              <a:extLst>
                <a:ext uri="{FF2B5EF4-FFF2-40B4-BE49-F238E27FC236}">
                  <a16:creationId xmlns:a16="http://schemas.microsoft.com/office/drawing/2014/main" id="{9D9E4D49-AC37-416A-90DC-316ADE796611}"/>
                </a:ext>
              </a:extLst>
            </p:cNvPr>
            <p:cNvSpPr>
              <a:spLocks/>
            </p:cNvSpPr>
            <p:nvPr/>
          </p:nvSpPr>
          <p:spPr bwMode="auto">
            <a:xfrm>
              <a:off x="7976632" y="1490387"/>
              <a:ext cx="783709" cy="419408"/>
            </a:xfrm>
            <a:custGeom>
              <a:avLst/>
              <a:gdLst>
                <a:gd name="T0" fmla="*/ 0 w 256"/>
                <a:gd name="T1" fmla="*/ 46 h 137"/>
                <a:gd name="T2" fmla="*/ 256 w 256"/>
                <a:gd name="T3" fmla="*/ 0 h 137"/>
                <a:gd name="T4" fmla="*/ 191 w 256"/>
                <a:gd name="T5" fmla="*/ 137 h 137"/>
                <a:gd name="T6" fmla="*/ 0 w 256"/>
                <a:gd name="T7" fmla="*/ 46 h 137"/>
              </a:gdLst>
              <a:ahLst/>
              <a:cxnLst>
                <a:cxn ang="0">
                  <a:pos x="T0" y="T1"/>
                </a:cxn>
                <a:cxn ang="0">
                  <a:pos x="T2" y="T3"/>
                </a:cxn>
                <a:cxn ang="0">
                  <a:pos x="T4" y="T5"/>
                </a:cxn>
                <a:cxn ang="0">
                  <a:pos x="T6" y="T7"/>
                </a:cxn>
              </a:cxnLst>
              <a:rect l="0" t="0" r="r" b="b"/>
              <a:pathLst>
                <a:path w="256" h="137">
                  <a:moveTo>
                    <a:pt x="0" y="46"/>
                  </a:moveTo>
                  <a:lnTo>
                    <a:pt x="256" y="0"/>
                  </a:lnTo>
                  <a:lnTo>
                    <a:pt x="191" y="137"/>
                  </a:lnTo>
                  <a:lnTo>
                    <a:pt x="0" y="46"/>
                  </a:ln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3" name="Freeform 414">
              <a:extLst>
                <a:ext uri="{FF2B5EF4-FFF2-40B4-BE49-F238E27FC236}">
                  <a16:creationId xmlns:a16="http://schemas.microsoft.com/office/drawing/2014/main" id="{FC20C36F-9CC4-4011-A413-EB135B6D4467}"/>
                </a:ext>
              </a:extLst>
            </p:cNvPr>
            <p:cNvSpPr>
              <a:spLocks/>
            </p:cNvSpPr>
            <p:nvPr/>
          </p:nvSpPr>
          <p:spPr bwMode="auto">
            <a:xfrm>
              <a:off x="8916472" y="976078"/>
              <a:ext cx="783709" cy="612273"/>
            </a:xfrm>
            <a:custGeom>
              <a:avLst/>
              <a:gdLst>
                <a:gd name="T0" fmla="*/ 0 w 256"/>
                <a:gd name="T1" fmla="*/ 179 h 200"/>
                <a:gd name="T2" fmla="*/ 17 w 256"/>
                <a:gd name="T3" fmla="*/ 0 h 200"/>
                <a:gd name="T4" fmla="*/ 256 w 256"/>
                <a:gd name="T5" fmla="*/ 21 h 200"/>
                <a:gd name="T6" fmla="*/ 240 w 256"/>
                <a:gd name="T7" fmla="*/ 200 h 200"/>
                <a:gd name="T8" fmla="*/ 0 w 256"/>
                <a:gd name="T9" fmla="*/ 179 h 200"/>
              </a:gdLst>
              <a:ahLst/>
              <a:cxnLst>
                <a:cxn ang="0">
                  <a:pos x="T0" y="T1"/>
                </a:cxn>
                <a:cxn ang="0">
                  <a:pos x="T2" y="T3"/>
                </a:cxn>
                <a:cxn ang="0">
                  <a:pos x="T4" y="T5"/>
                </a:cxn>
                <a:cxn ang="0">
                  <a:pos x="T6" y="T7"/>
                </a:cxn>
                <a:cxn ang="0">
                  <a:pos x="T8" y="T9"/>
                </a:cxn>
              </a:cxnLst>
              <a:rect l="0" t="0" r="r" b="b"/>
              <a:pathLst>
                <a:path w="256" h="200">
                  <a:moveTo>
                    <a:pt x="0" y="179"/>
                  </a:moveTo>
                  <a:lnTo>
                    <a:pt x="17" y="0"/>
                  </a:lnTo>
                  <a:lnTo>
                    <a:pt x="256" y="21"/>
                  </a:lnTo>
                  <a:lnTo>
                    <a:pt x="240" y="200"/>
                  </a:lnTo>
                  <a:lnTo>
                    <a:pt x="0" y="1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8" name="Freeform 415">
              <a:extLst>
                <a:ext uri="{FF2B5EF4-FFF2-40B4-BE49-F238E27FC236}">
                  <a16:creationId xmlns:a16="http://schemas.microsoft.com/office/drawing/2014/main" id="{A377C26A-1927-421F-ADE1-B32829FAC58A}"/>
                </a:ext>
              </a:extLst>
            </p:cNvPr>
            <p:cNvSpPr>
              <a:spLocks/>
            </p:cNvSpPr>
            <p:nvPr/>
          </p:nvSpPr>
          <p:spPr bwMode="auto">
            <a:xfrm>
              <a:off x="8965454" y="1025060"/>
              <a:ext cx="685746" cy="517372"/>
            </a:xfrm>
            <a:custGeom>
              <a:avLst/>
              <a:gdLst>
                <a:gd name="T0" fmla="*/ 0 w 224"/>
                <a:gd name="T1" fmla="*/ 150 h 169"/>
                <a:gd name="T2" fmla="*/ 14 w 224"/>
                <a:gd name="T3" fmla="*/ 0 h 169"/>
                <a:gd name="T4" fmla="*/ 224 w 224"/>
                <a:gd name="T5" fmla="*/ 18 h 169"/>
                <a:gd name="T6" fmla="*/ 210 w 224"/>
                <a:gd name="T7" fmla="*/ 169 h 169"/>
                <a:gd name="T8" fmla="*/ 0 w 224"/>
                <a:gd name="T9" fmla="*/ 150 h 169"/>
              </a:gdLst>
              <a:ahLst/>
              <a:cxnLst>
                <a:cxn ang="0">
                  <a:pos x="T0" y="T1"/>
                </a:cxn>
                <a:cxn ang="0">
                  <a:pos x="T2" y="T3"/>
                </a:cxn>
                <a:cxn ang="0">
                  <a:pos x="T4" y="T5"/>
                </a:cxn>
                <a:cxn ang="0">
                  <a:pos x="T6" y="T7"/>
                </a:cxn>
                <a:cxn ang="0">
                  <a:pos x="T8" y="T9"/>
                </a:cxn>
              </a:cxnLst>
              <a:rect l="0" t="0" r="r" b="b"/>
              <a:pathLst>
                <a:path w="224" h="169">
                  <a:moveTo>
                    <a:pt x="0" y="150"/>
                  </a:moveTo>
                  <a:lnTo>
                    <a:pt x="14" y="0"/>
                  </a:lnTo>
                  <a:lnTo>
                    <a:pt x="224" y="18"/>
                  </a:lnTo>
                  <a:lnTo>
                    <a:pt x="210" y="169"/>
                  </a:lnTo>
                  <a:lnTo>
                    <a:pt x="0" y="150"/>
                  </a:lnTo>
                  <a:close/>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9" name="Freeform 416">
              <a:extLst>
                <a:ext uri="{FF2B5EF4-FFF2-40B4-BE49-F238E27FC236}">
                  <a16:creationId xmlns:a16="http://schemas.microsoft.com/office/drawing/2014/main" id="{752D0B33-B0F8-4E73-A73A-8B66789CE093}"/>
                </a:ext>
              </a:extLst>
            </p:cNvPr>
            <p:cNvSpPr>
              <a:spLocks/>
            </p:cNvSpPr>
            <p:nvPr/>
          </p:nvSpPr>
          <p:spPr bwMode="auto">
            <a:xfrm>
              <a:off x="8965454" y="1080164"/>
              <a:ext cx="685746" cy="462267"/>
            </a:xfrm>
            <a:custGeom>
              <a:avLst/>
              <a:gdLst>
                <a:gd name="T0" fmla="*/ 0 w 224"/>
                <a:gd name="T1" fmla="*/ 132 h 151"/>
                <a:gd name="T2" fmla="*/ 224 w 224"/>
                <a:gd name="T3" fmla="*/ 0 h 151"/>
                <a:gd name="T4" fmla="*/ 210 w 224"/>
                <a:gd name="T5" fmla="*/ 151 h 151"/>
                <a:gd name="T6" fmla="*/ 0 w 224"/>
                <a:gd name="T7" fmla="*/ 132 h 151"/>
              </a:gdLst>
              <a:ahLst/>
              <a:cxnLst>
                <a:cxn ang="0">
                  <a:pos x="T0" y="T1"/>
                </a:cxn>
                <a:cxn ang="0">
                  <a:pos x="T2" y="T3"/>
                </a:cxn>
                <a:cxn ang="0">
                  <a:pos x="T4" y="T5"/>
                </a:cxn>
                <a:cxn ang="0">
                  <a:pos x="T6" y="T7"/>
                </a:cxn>
              </a:cxnLst>
              <a:rect l="0" t="0" r="r" b="b"/>
              <a:pathLst>
                <a:path w="224" h="151">
                  <a:moveTo>
                    <a:pt x="0" y="132"/>
                  </a:moveTo>
                  <a:lnTo>
                    <a:pt x="224" y="0"/>
                  </a:lnTo>
                  <a:lnTo>
                    <a:pt x="210" y="151"/>
                  </a:lnTo>
                  <a:lnTo>
                    <a:pt x="0" y="132"/>
                  </a:lnTo>
                  <a:close/>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40" name="Freeform 417">
              <a:extLst>
                <a:ext uri="{FF2B5EF4-FFF2-40B4-BE49-F238E27FC236}">
                  <a16:creationId xmlns:a16="http://schemas.microsoft.com/office/drawing/2014/main" id="{0CD9C971-9D1A-409B-B515-7817DB7B91CF}"/>
                </a:ext>
              </a:extLst>
            </p:cNvPr>
            <p:cNvSpPr>
              <a:spLocks/>
            </p:cNvSpPr>
            <p:nvPr/>
          </p:nvSpPr>
          <p:spPr bwMode="auto">
            <a:xfrm>
              <a:off x="7955203" y="731169"/>
              <a:ext cx="783709" cy="618396"/>
            </a:xfrm>
            <a:custGeom>
              <a:avLst/>
              <a:gdLst>
                <a:gd name="T0" fmla="*/ 0 w 256"/>
                <a:gd name="T1" fmla="*/ 179 h 202"/>
                <a:gd name="T2" fmla="*/ 17 w 256"/>
                <a:gd name="T3" fmla="*/ 0 h 202"/>
                <a:gd name="T4" fmla="*/ 256 w 256"/>
                <a:gd name="T5" fmla="*/ 23 h 202"/>
                <a:gd name="T6" fmla="*/ 238 w 256"/>
                <a:gd name="T7" fmla="*/ 202 h 202"/>
                <a:gd name="T8" fmla="*/ 0 w 256"/>
                <a:gd name="T9" fmla="*/ 179 h 202"/>
              </a:gdLst>
              <a:ahLst/>
              <a:cxnLst>
                <a:cxn ang="0">
                  <a:pos x="T0" y="T1"/>
                </a:cxn>
                <a:cxn ang="0">
                  <a:pos x="T2" y="T3"/>
                </a:cxn>
                <a:cxn ang="0">
                  <a:pos x="T4" y="T5"/>
                </a:cxn>
                <a:cxn ang="0">
                  <a:pos x="T6" y="T7"/>
                </a:cxn>
                <a:cxn ang="0">
                  <a:pos x="T8" y="T9"/>
                </a:cxn>
              </a:cxnLst>
              <a:rect l="0" t="0" r="r" b="b"/>
              <a:pathLst>
                <a:path w="256" h="202">
                  <a:moveTo>
                    <a:pt x="0" y="179"/>
                  </a:moveTo>
                  <a:lnTo>
                    <a:pt x="17" y="0"/>
                  </a:lnTo>
                  <a:lnTo>
                    <a:pt x="256" y="23"/>
                  </a:lnTo>
                  <a:lnTo>
                    <a:pt x="238" y="202"/>
                  </a:lnTo>
                  <a:lnTo>
                    <a:pt x="0" y="1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41" name="Freeform 418">
              <a:extLst>
                <a:ext uri="{FF2B5EF4-FFF2-40B4-BE49-F238E27FC236}">
                  <a16:creationId xmlns:a16="http://schemas.microsoft.com/office/drawing/2014/main" id="{66B9D766-902F-4A7E-99AA-2DE09BC02C21}"/>
                </a:ext>
              </a:extLst>
            </p:cNvPr>
            <p:cNvSpPr>
              <a:spLocks/>
            </p:cNvSpPr>
            <p:nvPr/>
          </p:nvSpPr>
          <p:spPr bwMode="auto">
            <a:xfrm>
              <a:off x="8001123" y="780151"/>
              <a:ext cx="688808" cy="523494"/>
            </a:xfrm>
            <a:custGeom>
              <a:avLst/>
              <a:gdLst>
                <a:gd name="T0" fmla="*/ 0 w 225"/>
                <a:gd name="T1" fmla="*/ 150 h 171"/>
                <a:gd name="T2" fmla="*/ 15 w 225"/>
                <a:gd name="T3" fmla="*/ 0 h 171"/>
                <a:gd name="T4" fmla="*/ 225 w 225"/>
                <a:gd name="T5" fmla="*/ 20 h 171"/>
                <a:gd name="T6" fmla="*/ 210 w 225"/>
                <a:gd name="T7" fmla="*/ 171 h 171"/>
                <a:gd name="T8" fmla="*/ 0 w 225"/>
                <a:gd name="T9" fmla="*/ 150 h 171"/>
              </a:gdLst>
              <a:ahLst/>
              <a:cxnLst>
                <a:cxn ang="0">
                  <a:pos x="T0" y="T1"/>
                </a:cxn>
                <a:cxn ang="0">
                  <a:pos x="T2" y="T3"/>
                </a:cxn>
                <a:cxn ang="0">
                  <a:pos x="T4" y="T5"/>
                </a:cxn>
                <a:cxn ang="0">
                  <a:pos x="T6" y="T7"/>
                </a:cxn>
                <a:cxn ang="0">
                  <a:pos x="T8" y="T9"/>
                </a:cxn>
              </a:cxnLst>
              <a:rect l="0" t="0" r="r" b="b"/>
              <a:pathLst>
                <a:path w="225" h="171">
                  <a:moveTo>
                    <a:pt x="0" y="150"/>
                  </a:moveTo>
                  <a:lnTo>
                    <a:pt x="15" y="0"/>
                  </a:lnTo>
                  <a:lnTo>
                    <a:pt x="225" y="20"/>
                  </a:lnTo>
                  <a:lnTo>
                    <a:pt x="210" y="171"/>
                  </a:lnTo>
                  <a:lnTo>
                    <a:pt x="0" y="150"/>
                  </a:lnTo>
                  <a:close/>
                </a:path>
              </a:pathLst>
            </a:custGeom>
            <a:solidFill>
              <a:srgbClr val="96D5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3" name="Freeform 419">
              <a:extLst>
                <a:ext uri="{FF2B5EF4-FFF2-40B4-BE49-F238E27FC236}">
                  <a16:creationId xmlns:a16="http://schemas.microsoft.com/office/drawing/2014/main" id="{09CAD4B2-2A4E-4119-838A-8E377579D53C}"/>
                </a:ext>
              </a:extLst>
            </p:cNvPr>
            <p:cNvSpPr>
              <a:spLocks/>
            </p:cNvSpPr>
            <p:nvPr/>
          </p:nvSpPr>
          <p:spPr bwMode="auto">
            <a:xfrm>
              <a:off x="8001123" y="841378"/>
              <a:ext cx="688808" cy="462267"/>
            </a:xfrm>
            <a:custGeom>
              <a:avLst/>
              <a:gdLst>
                <a:gd name="T0" fmla="*/ 0 w 225"/>
                <a:gd name="T1" fmla="*/ 130 h 151"/>
                <a:gd name="T2" fmla="*/ 225 w 225"/>
                <a:gd name="T3" fmla="*/ 0 h 151"/>
                <a:gd name="T4" fmla="*/ 210 w 225"/>
                <a:gd name="T5" fmla="*/ 151 h 151"/>
                <a:gd name="T6" fmla="*/ 0 w 225"/>
                <a:gd name="T7" fmla="*/ 130 h 151"/>
              </a:gdLst>
              <a:ahLst/>
              <a:cxnLst>
                <a:cxn ang="0">
                  <a:pos x="T0" y="T1"/>
                </a:cxn>
                <a:cxn ang="0">
                  <a:pos x="T2" y="T3"/>
                </a:cxn>
                <a:cxn ang="0">
                  <a:pos x="T4" y="T5"/>
                </a:cxn>
                <a:cxn ang="0">
                  <a:pos x="T6" y="T7"/>
                </a:cxn>
              </a:cxnLst>
              <a:rect l="0" t="0" r="r" b="b"/>
              <a:pathLst>
                <a:path w="225" h="151">
                  <a:moveTo>
                    <a:pt x="0" y="130"/>
                  </a:moveTo>
                  <a:lnTo>
                    <a:pt x="225" y="0"/>
                  </a:lnTo>
                  <a:lnTo>
                    <a:pt x="210" y="151"/>
                  </a:lnTo>
                  <a:lnTo>
                    <a:pt x="0" y="130"/>
                  </a:lnTo>
                  <a:close/>
                </a:path>
              </a:pathLst>
            </a:custGeom>
            <a:solidFill>
              <a:srgbClr val="72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5" name="Freeform 423">
              <a:extLst>
                <a:ext uri="{FF2B5EF4-FFF2-40B4-BE49-F238E27FC236}">
                  <a16:creationId xmlns:a16="http://schemas.microsoft.com/office/drawing/2014/main" id="{DE4596DD-B31C-44F4-B68A-2F01C34C281E}"/>
                </a:ext>
              </a:extLst>
            </p:cNvPr>
            <p:cNvSpPr>
              <a:spLocks/>
            </p:cNvSpPr>
            <p:nvPr/>
          </p:nvSpPr>
          <p:spPr bwMode="auto">
            <a:xfrm>
              <a:off x="8163376" y="645451"/>
              <a:ext cx="1224546" cy="1059232"/>
            </a:xfrm>
            <a:custGeom>
              <a:avLst/>
              <a:gdLst>
                <a:gd name="T0" fmla="*/ 344 w 436"/>
                <a:gd name="T1" fmla="*/ 25 h 377"/>
                <a:gd name="T2" fmla="*/ 312 w 436"/>
                <a:gd name="T3" fmla="*/ 34 h 377"/>
                <a:gd name="T4" fmla="*/ 266 w 436"/>
                <a:gd name="T5" fmla="*/ 0 h 377"/>
                <a:gd name="T6" fmla="*/ 157 w 436"/>
                <a:gd name="T7" fmla="*/ 30 h 377"/>
                <a:gd name="T8" fmla="*/ 134 w 436"/>
                <a:gd name="T9" fmla="*/ 83 h 377"/>
                <a:gd name="T10" fmla="*/ 21 w 436"/>
                <a:gd name="T11" fmla="*/ 114 h 377"/>
                <a:gd name="T12" fmla="*/ 4 w 436"/>
                <a:gd name="T13" fmla="*/ 145 h 377"/>
                <a:gd name="T14" fmla="*/ 62 w 436"/>
                <a:gd name="T15" fmla="*/ 356 h 377"/>
                <a:gd name="T16" fmla="*/ 93 w 436"/>
                <a:gd name="T17" fmla="*/ 374 h 377"/>
                <a:gd name="T18" fmla="*/ 415 w 436"/>
                <a:gd name="T19" fmla="*/ 284 h 377"/>
                <a:gd name="T20" fmla="*/ 433 w 436"/>
                <a:gd name="T21" fmla="*/ 254 h 377"/>
                <a:gd name="T22" fmla="*/ 374 w 436"/>
                <a:gd name="T23" fmla="*/ 43 h 377"/>
                <a:gd name="T24" fmla="*/ 344 w 436"/>
                <a:gd name="T25" fmla="*/ 25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6" h="377">
                  <a:moveTo>
                    <a:pt x="344" y="25"/>
                  </a:moveTo>
                  <a:cubicBezTo>
                    <a:pt x="312" y="34"/>
                    <a:pt x="312" y="34"/>
                    <a:pt x="312" y="34"/>
                  </a:cubicBezTo>
                  <a:cubicBezTo>
                    <a:pt x="266" y="0"/>
                    <a:pt x="266" y="0"/>
                    <a:pt x="266" y="0"/>
                  </a:cubicBezTo>
                  <a:cubicBezTo>
                    <a:pt x="157" y="30"/>
                    <a:pt x="157" y="30"/>
                    <a:pt x="157" y="30"/>
                  </a:cubicBezTo>
                  <a:cubicBezTo>
                    <a:pt x="134" y="83"/>
                    <a:pt x="134" y="83"/>
                    <a:pt x="134" y="83"/>
                  </a:cubicBezTo>
                  <a:cubicBezTo>
                    <a:pt x="21" y="114"/>
                    <a:pt x="21" y="114"/>
                    <a:pt x="21" y="114"/>
                  </a:cubicBezTo>
                  <a:cubicBezTo>
                    <a:pt x="8" y="118"/>
                    <a:pt x="0" y="132"/>
                    <a:pt x="4" y="145"/>
                  </a:cubicBezTo>
                  <a:cubicBezTo>
                    <a:pt x="62" y="356"/>
                    <a:pt x="62" y="356"/>
                    <a:pt x="62" y="356"/>
                  </a:cubicBezTo>
                  <a:cubicBezTo>
                    <a:pt x="66" y="370"/>
                    <a:pt x="79" y="377"/>
                    <a:pt x="93" y="374"/>
                  </a:cubicBezTo>
                  <a:cubicBezTo>
                    <a:pt x="415" y="284"/>
                    <a:pt x="415" y="284"/>
                    <a:pt x="415" y="284"/>
                  </a:cubicBezTo>
                  <a:cubicBezTo>
                    <a:pt x="429" y="281"/>
                    <a:pt x="436" y="267"/>
                    <a:pt x="433" y="254"/>
                  </a:cubicBezTo>
                  <a:cubicBezTo>
                    <a:pt x="374" y="43"/>
                    <a:pt x="374" y="43"/>
                    <a:pt x="374" y="43"/>
                  </a:cubicBezTo>
                  <a:cubicBezTo>
                    <a:pt x="371" y="29"/>
                    <a:pt x="357" y="22"/>
                    <a:pt x="344" y="25"/>
                  </a:cubicBezTo>
                  <a:close/>
                </a:path>
              </a:pathLst>
            </a:custGeom>
            <a:solidFill>
              <a:srgbClr val="303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6" name="Freeform 424">
              <a:extLst>
                <a:ext uri="{FF2B5EF4-FFF2-40B4-BE49-F238E27FC236}">
                  <a16:creationId xmlns:a16="http://schemas.microsoft.com/office/drawing/2014/main" id="{D81B60B2-D834-405C-BA6B-E01FC1185B90}"/>
                </a:ext>
              </a:extLst>
            </p:cNvPr>
            <p:cNvSpPr>
              <a:spLocks/>
            </p:cNvSpPr>
            <p:nvPr/>
          </p:nvSpPr>
          <p:spPr bwMode="auto">
            <a:xfrm>
              <a:off x="8610335" y="896483"/>
              <a:ext cx="560231" cy="557168"/>
            </a:xfrm>
            <a:custGeom>
              <a:avLst/>
              <a:gdLst>
                <a:gd name="T0" fmla="*/ 185 w 199"/>
                <a:gd name="T1" fmla="*/ 75 h 199"/>
                <a:gd name="T2" fmla="*/ 123 w 199"/>
                <a:gd name="T3" fmla="*/ 185 h 199"/>
                <a:gd name="T4" fmla="*/ 13 w 199"/>
                <a:gd name="T5" fmla="*/ 123 h 199"/>
                <a:gd name="T6" fmla="*/ 75 w 199"/>
                <a:gd name="T7" fmla="*/ 13 h 199"/>
                <a:gd name="T8" fmla="*/ 185 w 199"/>
                <a:gd name="T9" fmla="*/ 75 h 199"/>
              </a:gdLst>
              <a:ahLst/>
              <a:cxnLst>
                <a:cxn ang="0">
                  <a:pos x="T0" y="T1"/>
                </a:cxn>
                <a:cxn ang="0">
                  <a:pos x="T2" y="T3"/>
                </a:cxn>
                <a:cxn ang="0">
                  <a:pos x="T4" y="T5"/>
                </a:cxn>
                <a:cxn ang="0">
                  <a:pos x="T6" y="T7"/>
                </a:cxn>
                <a:cxn ang="0">
                  <a:pos x="T8" y="T9"/>
                </a:cxn>
              </a:cxnLst>
              <a:rect l="0" t="0" r="r" b="b"/>
              <a:pathLst>
                <a:path w="199" h="199">
                  <a:moveTo>
                    <a:pt x="185" y="75"/>
                  </a:moveTo>
                  <a:cubicBezTo>
                    <a:pt x="199" y="123"/>
                    <a:pt x="171" y="172"/>
                    <a:pt x="123" y="185"/>
                  </a:cubicBezTo>
                  <a:cubicBezTo>
                    <a:pt x="75" y="199"/>
                    <a:pt x="26" y="171"/>
                    <a:pt x="13" y="123"/>
                  </a:cubicBezTo>
                  <a:cubicBezTo>
                    <a:pt x="0" y="75"/>
                    <a:pt x="28" y="26"/>
                    <a:pt x="75" y="13"/>
                  </a:cubicBezTo>
                  <a:cubicBezTo>
                    <a:pt x="123" y="0"/>
                    <a:pt x="172" y="28"/>
                    <a:pt x="185" y="75"/>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7" name="Freeform 425">
              <a:extLst>
                <a:ext uri="{FF2B5EF4-FFF2-40B4-BE49-F238E27FC236}">
                  <a16:creationId xmlns:a16="http://schemas.microsoft.com/office/drawing/2014/main" id="{869604E6-ABCF-4E41-86C9-60687757C09D}"/>
                </a:ext>
              </a:extLst>
            </p:cNvPr>
            <p:cNvSpPr>
              <a:spLocks/>
            </p:cNvSpPr>
            <p:nvPr/>
          </p:nvSpPr>
          <p:spPr bwMode="auto">
            <a:xfrm>
              <a:off x="8647072" y="930157"/>
              <a:ext cx="483696" cy="483696"/>
            </a:xfrm>
            <a:custGeom>
              <a:avLst/>
              <a:gdLst>
                <a:gd name="T0" fmla="*/ 161 w 172"/>
                <a:gd name="T1" fmla="*/ 65 h 172"/>
                <a:gd name="T2" fmla="*/ 107 w 172"/>
                <a:gd name="T3" fmla="*/ 161 h 172"/>
                <a:gd name="T4" fmla="*/ 11 w 172"/>
                <a:gd name="T5" fmla="*/ 107 h 172"/>
                <a:gd name="T6" fmla="*/ 66 w 172"/>
                <a:gd name="T7" fmla="*/ 11 h 172"/>
                <a:gd name="T8" fmla="*/ 161 w 172"/>
                <a:gd name="T9" fmla="*/ 65 h 172"/>
              </a:gdLst>
              <a:ahLst/>
              <a:cxnLst>
                <a:cxn ang="0">
                  <a:pos x="T0" y="T1"/>
                </a:cxn>
                <a:cxn ang="0">
                  <a:pos x="T2" y="T3"/>
                </a:cxn>
                <a:cxn ang="0">
                  <a:pos x="T4" y="T5"/>
                </a:cxn>
                <a:cxn ang="0">
                  <a:pos x="T6" y="T7"/>
                </a:cxn>
                <a:cxn ang="0">
                  <a:pos x="T8" y="T9"/>
                </a:cxn>
              </a:cxnLst>
              <a:rect l="0" t="0" r="r" b="b"/>
              <a:pathLst>
                <a:path w="172" h="172">
                  <a:moveTo>
                    <a:pt x="161" y="65"/>
                  </a:moveTo>
                  <a:cubicBezTo>
                    <a:pt x="172" y="107"/>
                    <a:pt x="148" y="149"/>
                    <a:pt x="107" y="161"/>
                  </a:cubicBezTo>
                  <a:cubicBezTo>
                    <a:pt x="66" y="172"/>
                    <a:pt x="23" y="148"/>
                    <a:pt x="11" y="107"/>
                  </a:cubicBezTo>
                  <a:cubicBezTo>
                    <a:pt x="0" y="65"/>
                    <a:pt x="24" y="23"/>
                    <a:pt x="66" y="11"/>
                  </a:cubicBezTo>
                  <a:cubicBezTo>
                    <a:pt x="107" y="0"/>
                    <a:pt x="149" y="24"/>
                    <a:pt x="161" y="65"/>
                  </a:cubicBezTo>
                  <a:close/>
                </a:path>
              </a:pathLst>
            </a:custGeom>
            <a:solidFill>
              <a:srgbClr val="303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8" name="Freeform 426">
              <a:extLst>
                <a:ext uri="{FF2B5EF4-FFF2-40B4-BE49-F238E27FC236}">
                  <a16:creationId xmlns:a16="http://schemas.microsoft.com/office/drawing/2014/main" id="{3DC25D84-1AD4-4F2E-B469-7F7E2AE708EB}"/>
                </a:ext>
              </a:extLst>
            </p:cNvPr>
            <p:cNvSpPr>
              <a:spLocks/>
            </p:cNvSpPr>
            <p:nvPr/>
          </p:nvSpPr>
          <p:spPr bwMode="auto">
            <a:xfrm>
              <a:off x="8711359" y="994446"/>
              <a:ext cx="358181" cy="358181"/>
            </a:xfrm>
            <a:custGeom>
              <a:avLst/>
              <a:gdLst>
                <a:gd name="T0" fmla="*/ 120 w 128"/>
                <a:gd name="T1" fmla="*/ 49 h 128"/>
                <a:gd name="T2" fmla="*/ 79 w 128"/>
                <a:gd name="T3" fmla="*/ 120 h 128"/>
                <a:gd name="T4" fmla="*/ 9 w 128"/>
                <a:gd name="T5" fmla="*/ 79 h 128"/>
                <a:gd name="T6" fmla="*/ 49 w 128"/>
                <a:gd name="T7" fmla="*/ 9 h 128"/>
                <a:gd name="T8" fmla="*/ 120 w 128"/>
                <a:gd name="T9" fmla="*/ 49 h 128"/>
              </a:gdLst>
              <a:ahLst/>
              <a:cxnLst>
                <a:cxn ang="0">
                  <a:pos x="T0" y="T1"/>
                </a:cxn>
                <a:cxn ang="0">
                  <a:pos x="T2" y="T3"/>
                </a:cxn>
                <a:cxn ang="0">
                  <a:pos x="T4" y="T5"/>
                </a:cxn>
                <a:cxn ang="0">
                  <a:pos x="T6" y="T7"/>
                </a:cxn>
                <a:cxn ang="0">
                  <a:pos x="T8" y="T9"/>
                </a:cxn>
              </a:cxnLst>
              <a:rect l="0" t="0" r="r" b="b"/>
              <a:pathLst>
                <a:path w="128" h="128">
                  <a:moveTo>
                    <a:pt x="120" y="49"/>
                  </a:moveTo>
                  <a:cubicBezTo>
                    <a:pt x="128" y="79"/>
                    <a:pt x="110" y="111"/>
                    <a:pt x="79" y="120"/>
                  </a:cubicBezTo>
                  <a:cubicBezTo>
                    <a:pt x="49" y="128"/>
                    <a:pt x="17" y="110"/>
                    <a:pt x="9" y="79"/>
                  </a:cubicBezTo>
                  <a:cubicBezTo>
                    <a:pt x="0" y="49"/>
                    <a:pt x="18" y="17"/>
                    <a:pt x="49" y="9"/>
                  </a:cubicBezTo>
                  <a:cubicBezTo>
                    <a:pt x="79" y="0"/>
                    <a:pt x="111" y="18"/>
                    <a:pt x="120" y="49"/>
                  </a:cubicBez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9" name="Freeform 427">
              <a:extLst>
                <a:ext uri="{FF2B5EF4-FFF2-40B4-BE49-F238E27FC236}">
                  <a16:creationId xmlns:a16="http://schemas.microsoft.com/office/drawing/2014/main" id="{580C9702-9EB5-4D43-BD13-CE3CC220DE26}"/>
                </a:ext>
              </a:extLst>
            </p:cNvPr>
            <p:cNvSpPr>
              <a:spLocks/>
            </p:cNvSpPr>
            <p:nvPr/>
          </p:nvSpPr>
          <p:spPr bwMode="auto">
            <a:xfrm>
              <a:off x="8760341" y="1058734"/>
              <a:ext cx="128577" cy="128577"/>
            </a:xfrm>
            <a:custGeom>
              <a:avLst/>
              <a:gdLst>
                <a:gd name="T0" fmla="*/ 43 w 46"/>
                <a:gd name="T1" fmla="*/ 18 h 46"/>
                <a:gd name="T2" fmla="*/ 28 w 46"/>
                <a:gd name="T3" fmla="*/ 43 h 46"/>
                <a:gd name="T4" fmla="*/ 3 w 46"/>
                <a:gd name="T5" fmla="*/ 29 h 46"/>
                <a:gd name="T6" fmla="*/ 18 w 46"/>
                <a:gd name="T7" fmla="*/ 3 h 46"/>
                <a:gd name="T8" fmla="*/ 43 w 46"/>
                <a:gd name="T9" fmla="*/ 18 h 46"/>
              </a:gdLst>
              <a:ahLst/>
              <a:cxnLst>
                <a:cxn ang="0">
                  <a:pos x="T0" y="T1"/>
                </a:cxn>
                <a:cxn ang="0">
                  <a:pos x="T2" y="T3"/>
                </a:cxn>
                <a:cxn ang="0">
                  <a:pos x="T4" y="T5"/>
                </a:cxn>
                <a:cxn ang="0">
                  <a:pos x="T6" y="T7"/>
                </a:cxn>
                <a:cxn ang="0">
                  <a:pos x="T8" y="T9"/>
                </a:cxn>
              </a:cxnLst>
              <a:rect l="0" t="0" r="r" b="b"/>
              <a:pathLst>
                <a:path w="46" h="46">
                  <a:moveTo>
                    <a:pt x="43" y="18"/>
                  </a:moveTo>
                  <a:cubicBezTo>
                    <a:pt x="46" y="29"/>
                    <a:pt x="39" y="40"/>
                    <a:pt x="28" y="43"/>
                  </a:cubicBezTo>
                  <a:cubicBezTo>
                    <a:pt x="18" y="46"/>
                    <a:pt x="6" y="39"/>
                    <a:pt x="3" y="29"/>
                  </a:cubicBezTo>
                  <a:cubicBezTo>
                    <a:pt x="0" y="18"/>
                    <a:pt x="7" y="6"/>
                    <a:pt x="18" y="3"/>
                  </a:cubicBezTo>
                  <a:cubicBezTo>
                    <a:pt x="28" y="0"/>
                    <a:pt x="40" y="7"/>
                    <a:pt x="4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0" name="Freeform 428">
              <a:extLst>
                <a:ext uri="{FF2B5EF4-FFF2-40B4-BE49-F238E27FC236}">
                  <a16:creationId xmlns:a16="http://schemas.microsoft.com/office/drawing/2014/main" id="{F12D342E-7A60-49E6-816E-077EF64EE230}"/>
                </a:ext>
              </a:extLst>
            </p:cNvPr>
            <p:cNvSpPr>
              <a:spLocks/>
            </p:cNvSpPr>
            <p:nvPr/>
          </p:nvSpPr>
          <p:spPr bwMode="auto">
            <a:xfrm>
              <a:off x="8757281" y="1190374"/>
              <a:ext cx="70412" cy="70412"/>
            </a:xfrm>
            <a:custGeom>
              <a:avLst/>
              <a:gdLst>
                <a:gd name="T0" fmla="*/ 23 w 25"/>
                <a:gd name="T1" fmla="*/ 9 h 25"/>
                <a:gd name="T2" fmla="*/ 15 w 25"/>
                <a:gd name="T3" fmla="*/ 23 h 25"/>
                <a:gd name="T4" fmla="*/ 1 w 25"/>
                <a:gd name="T5" fmla="*/ 15 h 25"/>
                <a:gd name="T6" fmla="*/ 9 w 25"/>
                <a:gd name="T7" fmla="*/ 1 h 25"/>
                <a:gd name="T8" fmla="*/ 23 w 25"/>
                <a:gd name="T9" fmla="*/ 9 h 25"/>
              </a:gdLst>
              <a:ahLst/>
              <a:cxnLst>
                <a:cxn ang="0">
                  <a:pos x="T0" y="T1"/>
                </a:cxn>
                <a:cxn ang="0">
                  <a:pos x="T2" y="T3"/>
                </a:cxn>
                <a:cxn ang="0">
                  <a:pos x="T4" y="T5"/>
                </a:cxn>
                <a:cxn ang="0">
                  <a:pos x="T6" y="T7"/>
                </a:cxn>
                <a:cxn ang="0">
                  <a:pos x="T8" y="T9"/>
                </a:cxn>
              </a:cxnLst>
              <a:rect l="0" t="0" r="r" b="b"/>
              <a:pathLst>
                <a:path w="25" h="25">
                  <a:moveTo>
                    <a:pt x="23" y="9"/>
                  </a:moveTo>
                  <a:cubicBezTo>
                    <a:pt x="25" y="15"/>
                    <a:pt x="22" y="22"/>
                    <a:pt x="15" y="23"/>
                  </a:cubicBezTo>
                  <a:cubicBezTo>
                    <a:pt x="9" y="25"/>
                    <a:pt x="3" y="21"/>
                    <a:pt x="1" y="15"/>
                  </a:cubicBezTo>
                  <a:cubicBezTo>
                    <a:pt x="0" y="9"/>
                    <a:pt x="3" y="3"/>
                    <a:pt x="9" y="1"/>
                  </a:cubicBezTo>
                  <a:cubicBezTo>
                    <a:pt x="15" y="0"/>
                    <a:pt x="22" y="3"/>
                    <a:pt x="23"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1" name="Freeform 429">
              <a:extLst>
                <a:ext uri="{FF2B5EF4-FFF2-40B4-BE49-F238E27FC236}">
                  <a16:creationId xmlns:a16="http://schemas.microsoft.com/office/drawing/2014/main" id="{EF8C3D7E-310E-443D-836E-CB83C94034BE}"/>
                </a:ext>
              </a:extLst>
            </p:cNvPr>
            <p:cNvSpPr>
              <a:spLocks/>
            </p:cNvSpPr>
            <p:nvPr/>
          </p:nvSpPr>
          <p:spPr bwMode="auto">
            <a:xfrm>
              <a:off x="8166437" y="960770"/>
              <a:ext cx="443899" cy="743913"/>
            </a:xfrm>
            <a:custGeom>
              <a:avLst/>
              <a:gdLst>
                <a:gd name="T0" fmla="*/ 33 w 159"/>
                <a:gd name="T1" fmla="*/ 16 h 265"/>
                <a:gd name="T2" fmla="*/ 8 w 159"/>
                <a:gd name="T3" fmla="*/ 9 h 265"/>
                <a:gd name="T4" fmla="*/ 3 w 159"/>
                <a:gd name="T5" fmla="*/ 33 h 265"/>
                <a:gd name="T6" fmla="*/ 61 w 159"/>
                <a:gd name="T7" fmla="*/ 244 h 265"/>
                <a:gd name="T8" fmla="*/ 92 w 159"/>
                <a:gd name="T9" fmla="*/ 262 h 265"/>
                <a:gd name="T10" fmla="*/ 159 w 159"/>
                <a:gd name="T11" fmla="*/ 243 h 265"/>
                <a:gd name="T12" fmla="*/ 92 w 159"/>
                <a:gd name="T13" fmla="*/ 0 h 265"/>
                <a:gd name="T14" fmla="*/ 33 w 159"/>
                <a:gd name="T15" fmla="*/ 16 h 2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65">
                  <a:moveTo>
                    <a:pt x="33" y="16"/>
                  </a:moveTo>
                  <a:cubicBezTo>
                    <a:pt x="24" y="19"/>
                    <a:pt x="15" y="16"/>
                    <a:pt x="8" y="9"/>
                  </a:cubicBezTo>
                  <a:cubicBezTo>
                    <a:pt x="3" y="16"/>
                    <a:pt x="0" y="25"/>
                    <a:pt x="3" y="33"/>
                  </a:cubicBezTo>
                  <a:cubicBezTo>
                    <a:pt x="61" y="244"/>
                    <a:pt x="61" y="244"/>
                    <a:pt x="61" y="244"/>
                  </a:cubicBezTo>
                  <a:cubicBezTo>
                    <a:pt x="65" y="258"/>
                    <a:pt x="78" y="265"/>
                    <a:pt x="92" y="262"/>
                  </a:cubicBezTo>
                  <a:cubicBezTo>
                    <a:pt x="159" y="243"/>
                    <a:pt x="159" y="243"/>
                    <a:pt x="159" y="243"/>
                  </a:cubicBezTo>
                  <a:cubicBezTo>
                    <a:pt x="92" y="0"/>
                    <a:pt x="92" y="0"/>
                    <a:pt x="92" y="0"/>
                  </a:cubicBezTo>
                  <a:lnTo>
                    <a:pt x="33" y="16"/>
                  </a:ln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2" name="Freeform 430">
              <a:extLst>
                <a:ext uri="{FF2B5EF4-FFF2-40B4-BE49-F238E27FC236}">
                  <a16:creationId xmlns:a16="http://schemas.microsoft.com/office/drawing/2014/main" id="{CB395754-85D5-4F2B-BBB1-DCF2CF4247BD}"/>
                </a:ext>
              </a:extLst>
            </p:cNvPr>
            <p:cNvSpPr>
              <a:spLocks/>
            </p:cNvSpPr>
            <p:nvPr/>
          </p:nvSpPr>
          <p:spPr bwMode="auto">
            <a:xfrm>
              <a:off x="8233787" y="887298"/>
              <a:ext cx="180621" cy="88781"/>
            </a:xfrm>
            <a:custGeom>
              <a:avLst/>
              <a:gdLst>
                <a:gd name="T0" fmla="*/ 63 w 65"/>
                <a:gd name="T1" fmla="*/ 9 h 32"/>
                <a:gd name="T2" fmla="*/ 58 w 65"/>
                <a:gd name="T3" fmla="*/ 18 h 32"/>
                <a:gd name="T4" fmla="*/ 11 w 65"/>
                <a:gd name="T5" fmla="*/ 31 h 32"/>
                <a:gd name="T6" fmla="*/ 2 w 65"/>
                <a:gd name="T7" fmla="*/ 26 h 32"/>
                <a:gd name="T8" fmla="*/ 1 w 65"/>
                <a:gd name="T9" fmla="*/ 23 h 32"/>
                <a:gd name="T10" fmla="*/ 6 w 65"/>
                <a:gd name="T11" fmla="*/ 14 h 32"/>
                <a:gd name="T12" fmla="*/ 54 w 65"/>
                <a:gd name="T13" fmla="*/ 1 h 32"/>
                <a:gd name="T14" fmla="*/ 62 w 65"/>
                <a:gd name="T15" fmla="*/ 6 h 32"/>
                <a:gd name="T16" fmla="*/ 63 w 65"/>
                <a:gd name="T17"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32">
                  <a:moveTo>
                    <a:pt x="63" y="9"/>
                  </a:moveTo>
                  <a:cubicBezTo>
                    <a:pt x="65" y="13"/>
                    <a:pt x="62" y="17"/>
                    <a:pt x="58" y="18"/>
                  </a:cubicBezTo>
                  <a:cubicBezTo>
                    <a:pt x="11" y="31"/>
                    <a:pt x="11" y="31"/>
                    <a:pt x="11" y="31"/>
                  </a:cubicBezTo>
                  <a:cubicBezTo>
                    <a:pt x="7" y="32"/>
                    <a:pt x="3" y="30"/>
                    <a:pt x="2" y="26"/>
                  </a:cubicBezTo>
                  <a:cubicBezTo>
                    <a:pt x="1" y="23"/>
                    <a:pt x="1" y="23"/>
                    <a:pt x="1" y="23"/>
                  </a:cubicBezTo>
                  <a:cubicBezTo>
                    <a:pt x="0" y="19"/>
                    <a:pt x="3" y="15"/>
                    <a:pt x="6" y="14"/>
                  </a:cubicBezTo>
                  <a:cubicBezTo>
                    <a:pt x="54" y="1"/>
                    <a:pt x="54" y="1"/>
                    <a:pt x="54" y="1"/>
                  </a:cubicBezTo>
                  <a:cubicBezTo>
                    <a:pt x="57" y="0"/>
                    <a:pt x="61" y="2"/>
                    <a:pt x="62" y="6"/>
                  </a:cubicBezTo>
                  <a:lnTo>
                    <a:pt x="63" y="9"/>
                  </a:ln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3" name="Freeform 431">
              <a:extLst>
                <a:ext uri="{FF2B5EF4-FFF2-40B4-BE49-F238E27FC236}">
                  <a16:creationId xmlns:a16="http://schemas.microsoft.com/office/drawing/2014/main" id="{BBE8B5D3-6DA1-4B5F-BB0B-5F24C79FB858}"/>
                </a:ext>
              </a:extLst>
            </p:cNvPr>
            <p:cNvSpPr>
              <a:spLocks/>
            </p:cNvSpPr>
            <p:nvPr/>
          </p:nvSpPr>
          <p:spPr bwMode="auto">
            <a:xfrm>
              <a:off x="8613396" y="673002"/>
              <a:ext cx="312259" cy="156131"/>
            </a:xfrm>
            <a:custGeom>
              <a:avLst/>
              <a:gdLst>
                <a:gd name="T0" fmla="*/ 110 w 111"/>
                <a:gd name="T1" fmla="*/ 21 h 56"/>
                <a:gd name="T2" fmla="*/ 105 w 111"/>
                <a:gd name="T3" fmla="*/ 30 h 56"/>
                <a:gd name="T4" fmla="*/ 15 w 111"/>
                <a:gd name="T5" fmla="*/ 55 h 56"/>
                <a:gd name="T6" fmla="*/ 5 w 111"/>
                <a:gd name="T7" fmla="*/ 50 h 56"/>
                <a:gd name="T8" fmla="*/ 1 w 111"/>
                <a:gd name="T9" fmla="*/ 35 h 56"/>
                <a:gd name="T10" fmla="*/ 7 w 111"/>
                <a:gd name="T11" fmla="*/ 26 h 56"/>
                <a:gd name="T12" fmla="*/ 97 w 111"/>
                <a:gd name="T13" fmla="*/ 1 h 56"/>
                <a:gd name="T14" fmla="*/ 106 w 111"/>
                <a:gd name="T15" fmla="*/ 6 h 56"/>
                <a:gd name="T16" fmla="*/ 110 w 111"/>
                <a:gd name="T17" fmla="*/ 2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56">
                  <a:moveTo>
                    <a:pt x="110" y="21"/>
                  </a:moveTo>
                  <a:cubicBezTo>
                    <a:pt x="111" y="25"/>
                    <a:pt x="109" y="29"/>
                    <a:pt x="105" y="30"/>
                  </a:cubicBezTo>
                  <a:cubicBezTo>
                    <a:pt x="15" y="55"/>
                    <a:pt x="15" y="55"/>
                    <a:pt x="15" y="55"/>
                  </a:cubicBezTo>
                  <a:cubicBezTo>
                    <a:pt x="11" y="56"/>
                    <a:pt x="6" y="54"/>
                    <a:pt x="5" y="50"/>
                  </a:cubicBezTo>
                  <a:cubicBezTo>
                    <a:pt x="1" y="35"/>
                    <a:pt x="1" y="35"/>
                    <a:pt x="1" y="35"/>
                  </a:cubicBezTo>
                  <a:cubicBezTo>
                    <a:pt x="0" y="31"/>
                    <a:pt x="3" y="27"/>
                    <a:pt x="7" y="26"/>
                  </a:cubicBezTo>
                  <a:cubicBezTo>
                    <a:pt x="97" y="1"/>
                    <a:pt x="97" y="1"/>
                    <a:pt x="97" y="1"/>
                  </a:cubicBezTo>
                  <a:cubicBezTo>
                    <a:pt x="101" y="0"/>
                    <a:pt x="105" y="2"/>
                    <a:pt x="106" y="6"/>
                  </a:cubicBezTo>
                  <a:lnTo>
                    <a:pt x="110"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4" name="Freeform 432">
              <a:extLst>
                <a:ext uri="{FF2B5EF4-FFF2-40B4-BE49-F238E27FC236}">
                  <a16:creationId xmlns:a16="http://schemas.microsoft.com/office/drawing/2014/main" id="{41C5DEBF-58F0-4305-A1E5-2B80C444D488}"/>
                </a:ext>
              </a:extLst>
            </p:cNvPr>
            <p:cNvSpPr>
              <a:spLocks/>
            </p:cNvSpPr>
            <p:nvPr/>
          </p:nvSpPr>
          <p:spPr bwMode="auto">
            <a:xfrm>
              <a:off x="8888919" y="418910"/>
              <a:ext cx="229603" cy="229603"/>
            </a:xfrm>
            <a:custGeom>
              <a:avLst/>
              <a:gdLst>
                <a:gd name="T0" fmla="*/ 28 w 75"/>
                <a:gd name="T1" fmla="*/ 0 h 75"/>
                <a:gd name="T2" fmla="*/ 31 w 75"/>
                <a:gd name="T3" fmla="*/ 34 h 75"/>
                <a:gd name="T4" fmla="*/ 0 w 75"/>
                <a:gd name="T5" fmla="*/ 48 h 75"/>
                <a:gd name="T6" fmla="*/ 34 w 75"/>
                <a:gd name="T7" fmla="*/ 45 h 75"/>
                <a:gd name="T8" fmla="*/ 48 w 75"/>
                <a:gd name="T9" fmla="*/ 75 h 75"/>
                <a:gd name="T10" fmla="*/ 44 w 75"/>
                <a:gd name="T11" fmla="*/ 41 h 75"/>
                <a:gd name="T12" fmla="*/ 75 w 75"/>
                <a:gd name="T13" fmla="*/ 27 h 75"/>
                <a:gd name="T14" fmla="*/ 42 w 75"/>
                <a:gd name="T15" fmla="*/ 31 h 75"/>
                <a:gd name="T16" fmla="*/ 2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28" y="0"/>
                  </a:moveTo>
                  <a:lnTo>
                    <a:pt x="31" y="34"/>
                  </a:lnTo>
                  <a:lnTo>
                    <a:pt x="0" y="48"/>
                  </a:lnTo>
                  <a:lnTo>
                    <a:pt x="34" y="45"/>
                  </a:lnTo>
                  <a:lnTo>
                    <a:pt x="48" y="75"/>
                  </a:lnTo>
                  <a:lnTo>
                    <a:pt x="44" y="41"/>
                  </a:lnTo>
                  <a:lnTo>
                    <a:pt x="75" y="27"/>
                  </a:lnTo>
                  <a:lnTo>
                    <a:pt x="42" y="31"/>
                  </a:ln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5" name="Freeform 433">
              <a:extLst>
                <a:ext uri="{FF2B5EF4-FFF2-40B4-BE49-F238E27FC236}">
                  <a16:creationId xmlns:a16="http://schemas.microsoft.com/office/drawing/2014/main" id="{EBE61242-AA01-4D22-9433-DE306200131C}"/>
                </a:ext>
              </a:extLst>
            </p:cNvPr>
            <p:cNvSpPr>
              <a:spLocks/>
            </p:cNvSpPr>
            <p:nvPr/>
          </p:nvSpPr>
          <p:spPr bwMode="auto">
            <a:xfrm>
              <a:off x="8760341" y="418910"/>
              <a:ext cx="119394" cy="119394"/>
            </a:xfrm>
            <a:custGeom>
              <a:avLst/>
              <a:gdLst>
                <a:gd name="T0" fmla="*/ 14 w 39"/>
                <a:gd name="T1" fmla="*/ 0 h 39"/>
                <a:gd name="T2" fmla="*/ 17 w 39"/>
                <a:gd name="T3" fmla="*/ 18 h 39"/>
                <a:gd name="T4" fmla="*/ 0 w 39"/>
                <a:gd name="T5" fmla="*/ 25 h 39"/>
                <a:gd name="T6" fmla="*/ 18 w 39"/>
                <a:gd name="T7" fmla="*/ 23 h 39"/>
                <a:gd name="T8" fmla="*/ 25 w 39"/>
                <a:gd name="T9" fmla="*/ 39 h 39"/>
                <a:gd name="T10" fmla="*/ 23 w 39"/>
                <a:gd name="T11" fmla="*/ 22 h 39"/>
                <a:gd name="T12" fmla="*/ 39 w 39"/>
                <a:gd name="T13" fmla="*/ 14 h 39"/>
                <a:gd name="T14" fmla="*/ 21 w 39"/>
                <a:gd name="T15" fmla="*/ 16 h 39"/>
                <a:gd name="T16" fmla="*/ 14 w 39"/>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9">
                  <a:moveTo>
                    <a:pt x="14" y="0"/>
                  </a:moveTo>
                  <a:lnTo>
                    <a:pt x="17" y="18"/>
                  </a:lnTo>
                  <a:lnTo>
                    <a:pt x="0" y="25"/>
                  </a:lnTo>
                  <a:lnTo>
                    <a:pt x="18" y="23"/>
                  </a:lnTo>
                  <a:lnTo>
                    <a:pt x="25" y="39"/>
                  </a:lnTo>
                  <a:lnTo>
                    <a:pt x="23" y="22"/>
                  </a:lnTo>
                  <a:lnTo>
                    <a:pt x="39" y="14"/>
                  </a:lnTo>
                  <a:lnTo>
                    <a:pt x="21" y="16"/>
                  </a:lnTo>
                  <a:lnTo>
                    <a:pt x="1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6" name="Freeform 434">
              <a:extLst>
                <a:ext uri="{FF2B5EF4-FFF2-40B4-BE49-F238E27FC236}">
                  <a16:creationId xmlns:a16="http://schemas.microsoft.com/office/drawing/2014/main" id="{EC52A3A9-EFD5-4C20-B49E-7828BC700F35}"/>
                </a:ext>
              </a:extLst>
            </p:cNvPr>
            <p:cNvSpPr>
              <a:spLocks/>
            </p:cNvSpPr>
            <p:nvPr/>
          </p:nvSpPr>
          <p:spPr bwMode="auto">
            <a:xfrm>
              <a:off x="8157253" y="311761"/>
              <a:ext cx="465327" cy="324505"/>
            </a:xfrm>
            <a:custGeom>
              <a:avLst/>
              <a:gdLst>
                <a:gd name="T0" fmla="*/ 83 w 166"/>
                <a:gd name="T1" fmla="*/ 0 h 116"/>
                <a:gd name="T2" fmla="*/ 0 w 166"/>
                <a:gd name="T3" fmla="*/ 58 h 116"/>
                <a:gd name="T4" fmla="*/ 83 w 166"/>
                <a:gd name="T5" fmla="*/ 116 h 116"/>
                <a:gd name="T6" fmla="*/ 166 w 166"/>
                <a:gd name="T7" fmla="*/ 58 h 116"/>
                <a:gd name="T8" fmla="*/ 83 w 166"/>
                <a:gd name="T9" fmla="*/ 0 h 116"/>
              </a:gdLst>
              <a:ahLst/>
              <a:cxnLst>
                <a:cxn ang="0">
                  <a:pos x="T0" y="T1"/>
                </a:cxn>
                <a:cxn ang="0">
                  <a:pos x="T2" y="T3"/>
                </a:cxn>
                <a:cxn ang="0">
                  <a:pos x="T4" y="T5"/>
                </a:cxn>
                <a:cxn ang="0">
                  <a:pos x="T6" y="T7"/>
                </a:cxn>
                <a:cxn ang="0">
                  <a:pos x="T8" y="T9"/>
                </a:cxn>
              </a:cxnLst>
              <a:rect l="0" t="0" r="r" b="b"/>
              <a:pathLst>
                <a:path w="166" h="116">
                  <a:moveTo>
                    <a:pt x="83" y="0"/>
                  </a:moveTo>
                  <a:cubicBezTo>
                    <a:pt x="48" y="0"/>
                    <a:pt x="17" y="23"/>
                    <a:pt x="0" y="58"/>
                  </a:cubicBezTo>
                  <a:cubicBezTo>
                    <a:pt x="17" y="93"/>
                    <a:pt x="48" y="116"/>
                    <a:pt x="83" y="116"/>
                  </a:cubicBezTo>
                  <a:cubicBezTo>
                    <a:pt x="118" y="116"/>
                    <a:pt x="149" y="93"/>
                    <a:pt x="166" y="58"/>
                  </a:cubicBezTo>
                  <a:cubicBezTo>
                    <a:pt x="149" y="23"/>
                    <a:pt x="118" y="0"/>
                    <a:pt x="83" y="0"/>
                  </a:cubicBezTo>
                  <a:close/>
                </a:path>
              </a:pathLst>
            </a:custGeom>
            <a:solidFill>
              <a:srgbClr val="5F9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7" name="Freeform 435">
              <a:extLst>
                <a:ext uri="{FF2B5EF4-FFF2-40B4-BE49-F238E27FC236}">
                  <a16:creationId xmlns:a16="http://schemas.microsoft.com/office/drawing/2014/main" id="{D9D78DE1-EA5A-43D5-87D4-95A10188D66E}"/>
                </a:ext>
              </a:extLst>
            </p:cNvPr>
            <p:cNvSpPr>
              <a:spLocks/>
            </p:cNvSpPr>
            <p:nvPr/>
          </p:nvSpPr>
          <p:spPr bwMode="auto">
            <a:xfrm>
              <a:off x="8157253" y="385234"/>
              <a:ext cx="465327" cy="177559"/>
            </a:xfrm>
            <a:custGeom>
              <a:avLst/>
              <a:gdLst>
                <a:gd name="T0" fmla="*/ 83 w 166"/>
                <a:gd name="T1" fmla="*/ 0 h 64"/>
                <a:gd name="T2" fmla="*/ 0 w 166"/>
                <a:gd name="T3" fmla="*/ 32 h 64"/>
                <a:gd name="T4" fmla="*/ 83 w 166"/>
                <a:gd name="T5" fmla="*/ 64 h 64"/>
                <a:gd name="T6" fmla="*/ 166 w 166"/>
                <a:gd name="T7" fmla="*/ 32 h 64"/>
                <a:gd name="T8" fmla="*/ 83 w 166"/>
                <a:gd name="T9" fmla="*/ 0 h 64"/>
              </a:gdLst>
              <a:ahLst/>
              <a:cxnLst>
                <a:cxn ang="0">
                  <a:pos x="T0" y="T1"/>
                </a:cxn>
                <a:cxn ang="0">
                  <a:pos x="T2" y="T3"/>
                </a:cxn>
                <a:cxn ang="0">
                  <a:pos x="T4" y="T5"/>
                </a:cxn>
                <a:cxn ang="0">
                  <a:pos x="T6" y="T7"/>
                </a:cxn>
                <a:cxn ang="0">
                  <a:pos x="T8" y="T9"/>
                </a:cxn>
              </a:cxnLst>
              <a:rect l="0" t="0" r="r" b="b"/>
              <a:pathLst>
                <a:path w="166" h="64">
                  <a:moveTo>
                    <a:pt x="83" y="0"/>
                  </a:moveTo>
                  <a:cubicBezTo>
                    <a:pt x="48" y="0"/>
                    <a:pt x="17" y="13"/>
                    <a:pt x="0" y="32"/>
                  </a:cubicBezTo>
                  <a:cubicBezTo>
                    <a:pt x="17" y="51"/>
                    <a:pt x="48" y="64"/>
                    <a:pt x="83" y="64"/>
                  </a:cubicBezTo>
                  <a:cubicBezTo>
                    <a:pt x="118" y="64"/>
                    <a:pt x="149" y="51"/>
                    <a:pt x="166" y="32"/>
                  </a:cubicBezTo>
                  <a:cubicBezTo>
                    <a:pt x="149" y="13"/>
                    <a:pt x="118" y="0"/>
                    <a:pt x="8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8" name="Oval 436">
              <a:extLst>
                <a:ext uri="{FF2B5EF4-FFF2-40B4-BE49-F238E27FC236}">
                  <a16:creationId xmlns:a16="http://schemas.microsoft.com/office/drawing/2014/main" id="{0D9E0DB6-2125-4475-99FB-DFFF424F30ED}"/>
                </a:ext>
              </a:extLst>
            </p:cNvPr>
            <p:cNvSpPr>
              <a:spLocks noChangeArrowheads="1"/>
            </p:cNvSpPr>
            <p:nvPr/>
          </p:nvSpPr>
          <p:spPr bwMode="auto">
            <a:xfrm>
              <a:off x="8239909" y="324006"/>
              <a:ext cx="300014" cy="300014"/>
            </a:xfrm>
            <a:prstGeom prst="ellipse">
              <a:avLst/>
            </a:prstGeom>
            <a:solidFill>
              <a:srgbClr val="72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9" name="Oval 437">
              <a:extLst>
                <a:ext uri="{FF2B5EF4-FFF2-40B4-BE49-F238E27FC236}">
                  <a16:creationId xmlns:a16="http://schemas.microsoft.com/office/drawing/2014/main" id="{84AE4A34-88A7-4218-8C25-4EBBD503ACC0}"/>
                </a:ext>
              </a:extLst>
            </p:cNvPr>
            <p:cNvSpPr>
              <a:spLocks noChangeArrowheads="1"/>
            </p:cNvSpPr>
            <p:nvPr/>
          </p:nvSpPr>
          <p:spPr bwMode="auto">
            <a:xfrm>
              <a:off x="8304199" y="385234"/>
              <a:ext cx="171436" cy="174499"/>
            </a:xfrm>
            <a:prstGeom prst="ellipse">
              <a:avLst/>
            </a:pr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0" name="Freeform 438">
              <a:extLst>
                <a:ext uri="{FF2B5EF4-FFF2-40B4-BE49-F238E27FC236}">
                  <a16:creationId xmlns:a16="http://schemas.microsoft.com/office/drawing/2014/main" id="{AC2B8BE6-15ED-4663-BD7A-8BFF1693753E}"/>
                </a:ext>
              </a:extLst>
            </p:cNvPr>
            <p:cNvSpPr>
              <a:spLocks/>
            </p:cNvSpPr>
            <p:nvPr/>
          </p:nvSpPr>
          <p:spPr bwMode="auto">
            <a:xfrm>
              <a:off x="8438899" y="400542"/>
              <a:ext cx="70412" cy="73473"/>
            </a:xfrm>
            <a:custGeom>
              <a:avLst/>
              <a:gdLst>
                <a:gd name="T0" fmla="*/ 22 w 26"/>
                <a:gd name="T1" fmla="*/ 20 h 26"/>
                <a:gd name="T2" fmla="*/ 6 w 26"/>
                <a:gd name="T3" fmla="*/ 22 h 26"/>
                <a:gd name="T4" fmla="*/ 4 w 26"/>
                <a:gd name="T5" fmla="*/ 6 h 26"/>
                <a:gd name="T6" fmla="*/ 20 w 26"/>
                <a:gd name="T7" fmla="*/ 4 h 26"/>
                <a:gd name="T8" fmla="*/ 22 w 26"/>
                <a:gd name="T9" fmla="*/ 20 h 26"/>
              </a:gdLst>
              <a:ahLst/>
              <a:cxnLst>
                <a:cxn ang="0">
                  <a:pos x="T0" y="T1"/>
                </a:cxn>
                <a:cxn ang="0">
                  <a:pos x="T2" y="T3"/>
                </a:cxn>
                <a:cxn ang="0">
                  <a:pos x="T4" y="T5"/>
                </a:cxn>
                <a:cxn ang="0">
                  <a:pos x="T6" y="T7"/>
                </a:cxn>
                <a:cxn ang="0">
                  <a:pos x="T8" y="T9"/>
                </a:cxn>
              </a:cxnLst>
              <a:rect l="0" t="0" r="r" b="b"/>
              <a:pathLst>
                <a:path w="26" h="26">
                  <a:moveTo>
                    <a:pt x="22" y="20"/>
                  </a:moveTo>
                  <a:cubicBezTo>
                    <a:pt x="18" y="25"/>
                    <a:pt x="11" y="26"/>
                    <a:pt x="6" y="22"/>
                  </a:cubicBezTo>
                  <a:cubicBezTo>
                    <a:pt x="1" y="18"/>
                    <a:pt x="0" y="11"/>
                    <a:pt x="4" y="6"/>
                  </a:cubicBezTo>
                  <a:cubicBezTo>
                    <a:pt x="7" y="1"/>
                    <a:pt x="15" y="0"/>
                    <a:pt x="20" y="4"/>
                  </a:cubicBezTo>
                  <a:cubicBezTo>
                    <a:pt x="25" y="8"/>
                    <a:pt x="26" y="15"/>
                    <a:pt x="22"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4" name="Freeform 439">
              <a:extLst>
                <a:ext uri="{FF2B5EF4-FFF2-40B4-BE49-F238E27FC236}">
                  <a16:creationId xmlns:a16="http://schemas.microsoft.com/office/drawing/2014/main" id="{FAC4FBC3-3061-4545-960F-6A05DB26D7D4}"/>
                </a:ext>
              </a:extLst>
            </p:cNvPr>
            <p:cNvSpPr>
              <a:spLocks/>
            </p:cNvSpPr>
            <p:nvPr/>
          </p:nvSpPr>
          <p:spPr bwMode="auto">
            <a:xfrm>
              <a:off x="8441959" y="486260"/>
              <a:ext cx="33676" cy="33676"/>
            </a:xfrm>
            <a:custGeom>
              <a:avLst/>
              <a:gdLst>
                <a:gd name="T0" fmla="*/ 10 w 12"/>
                <a:gd name="T1" fmla="*/ 9 h 12"/>
                <a:gd name="T2" fmla="*/ 3 w 12"/>
                <a:gd name="T3" fmla="*/ 10 h 12"/>
                <a:gd name="T4" fmla="*/ 2 w 12"/>
                <a:gd name="T5" fmla="*/ 2 h 12"/>
                <a:gd name="T6" fmla="*/ 9 w 12"/>
                <a:gd name="T7" fmla="*/ 1 h 12"/>
                <a:gd name="T8" fmla="*/ 10 w 12"/>
                <a:gd name="T9" fmla="*/ 9 h 12"/>
              </a:gdLst>
              <a:ahLst/>
              <a:cxnLst>
                <a:cxn ang="0">
                  <a:pos x="T0" y="T1"/>
                </a:cxn>
                <a:cxn ang="0">
                  <a:pos x="T2" y="T3"/>
                </a:cxn>
                <a:cxn ang="0">
                  <a:pos x="T4" y="T5"/>
                </a:cxn>
                <a:cxn ang="0">
                  <a:pos x="T6" y="T7"/>
                </a:cxn>
                <a:cxn ang="0">
                  <a:pos x="T8" y="T9"/>
                </a:cxn>
              </a:cxnLst>
              <a:rect l="0" t="0" r="r" b="b"/>
              <a:pathLst>
                <a:path w="12" h="12">
                  <a:moveTo>
                    <a:pt x="10" y="9"/>
                  </a:moveTo>
                  <a:cubicBezTo>
                    <a:pt x="9" y="11"/>
                    <a:pt x="5" y="12"/>
                    <a:pt x="3" y="10"/>
                  </a:cubicBezTo>
                  <a:cubicBezTo>
                    <a:pt x="1" y="8"/>
                    <a:pt x="0" y="5"/>
                    <a:pt x="2" y="2"/>
                  </a:cubicBezTo>
                  <a:cubicBezTo>
                    <a:pt x="4" y="0"/>
                    <a:pt x="7" y="0"/>
                    <a:pt x="9" y="1"/>
                  </a:cubicBezTo>
                  <a:cubicBezTo>
                    <a:pt x="12" y="3"/>
                    <a:pt x="12" y="6"/>
                    <a:pt x="1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22426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childTnLst>
                          </p:cTn>
                        </p:par>
                        <p:par>
                          <p:cTn id="16" fill="hold">
                            <p:stCondLst>
                              <p:cond delay="3000"/>
                            </p:stCondLst>
                            <p:childTnLst>
                              <p:par>
                                <p:cTn id="17" presetID="2" presetClass="entr" presetSubtype="9" fill="hold" grpId="0" nodeType="afterEffect">
                                  <p:stCondLst>
                                    <p:cond delay="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27">
                                            <p:txEl>
                                              <p:pRg st="1" end="1"/>
                                            </p:txEl>
                                          </p:spTgt>
                                        </p:tgtEl>
                                        <p:attrNameLst>
                                          <p:attrName>style.visibility</p:attrName>
                                        </p:attrNameLst>
                                      </p:cBhvr>
                                      <p:to>
                                        <p:strVal val="visible"/>
                                      </p:to>
                                    </p:set>
                                    <p:anim calcmode="lin" valueType="num">
                                      <p:cBhvr additive="base">
                                        <p:cTn id="25" dur="500" fill="hold"/>
                                        <p:tgtEl>
                                          <p:spTgt spid="27">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27">
                                            <p:txEl>
                                              <p:pRg st="2" end="2"/>
                                            </p:txEl>
                                          </p:spTgt>
                                        </p:tgtEl>
                                        <p:attrNameLst>
                                          <p:attrName>style.visibility</p:attrName>
                                        </p:attrNameLst>
                                      </p:cBhvr>
                                      <p:to>
                                        <p:strVal val="visible"/>
                                      </p:to>
                                    </p:set>
                                    <p:anim calcmode="lin" valueType="num">
                                      <p:cBhvr additive="base">
                                        <p:cTn id="31" dur="500" fill="hold"/>
                                        <p:tgtEl>
                                          <p:spTgt spid="27">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
                                            <p:txEl>
                                              <p:pRg st="2" end="2"/>
                                            </p:txEl>
                                          </p:spTgt>
                                        </p:tgtEl>
                                        <p:attrNameLst>
                                          <p:attrName>ppt_y</p:attrName>
                                        </p:attrNameLst>
                                      </p:cBhvr>
                                      <p:tavLst>
                                        <p:tav tm="0">
                                          <p:val>
                                            <p:strVal val="0-#ppt_h/2"/>
                                          </p:val>
                                        </p:tav>
                                        <p:tav tm="100000">
                                          <p:val>
                                            <p:strVal val="#ppt_y"/>
                                          </p:val>
                                        </p:tav>
                                      </p:tavLst>
                                    </p:anim>
                                  </p:childTnLst>
                                </p:cTn>
                              </p:par>
                            </p:childTnLst>
                          </p:cTn>
                        </p:par>
                        <p:par>
                          <p:cTn id="33" fill="hold">
                            <p:stCondLst>
                              <p:cond delay="500"/>
                            </p:stCondLst>
                            <p:childTnLst>
                              <p:par>
                                <p:cTn id="34" presetID="31" presetClass="entr" presetSubtype="0" fill="hold" nodeType="after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p:cTn id="36" dur="1000" fill="hold"/>
                                        <p:tgtEl>
                                          <p:spTgt spid="29"/>
                                        </p:tgtEl>
                                        <p:attrNameLst>
                                          <p:attrName>ppt_w</p:attrName>
                                        </p:attrNameLst>
                                      </p:cBhvr>
                                      <p:tavLst>
                                        <p:tav tm="0">
                                          <p:val>
                                            <p:fltVal val="0"/>
                                          </p:val>
                                        </p:tav>
                                        <p:tav tm="100000">
                                          <p:val>
                                            <p:strVal val="#ppt_w"/>
                                          </p:val>
                                        </p:tav>
                                      </p:tavLst>
                                    </p:anim>
                                    <p:anim calcmode="lin" valueType="num">
                                      <p:cBhvr>
                                        <p:cTn id="37" dur="1000" fill="hold"/>
                                        <p:tgtEl>
                                          <p:spTgt spid="29"/>
                                        </p:tgtEl>
                                        <p:attrNameLst>
                                          <p:attrName>ppt_h</p:attrName>
                                        </p:attrNameLst>
                                      </p:cBhvr>
                                      <p:tavLst>
                                        <p:tav tm="0">
                                          <p:val>
                                            <p:fltVal val="0"/>
                                          </p:val>
                                        </p:tav>
                                        <p:tav tm="100000">
                                          <p:val>
                                            <p:strVal val="#ppt_h"/>
                                          </p:val>
                                        </p:tav>
                                      </p:tavLst>
                                    </p:anim>
                                    <p:anim calcmode="lin" valueType="num">
                                      <p:cBhvr>
                                        <p:cTn id="38" dur="1000" fill="hold"/>
                                        <p:tgtEl>
                                          <p:spTgt spid="29"/>
                                        </p:tgtEl>
                                        <p:attrNameLst>
                                          <p:attrName>style.rotation</p:attrName>
                                        </p:attrNameLst>
                                      </p:cBhvr>
                                      <p:tavLst>
                                        <p:tav tm="0">
                                          <p:val>
                                            <p:fltVal val="90"/>
                                          </p:val>
                                        </p:tav>
                                        <p:tav tm="100000">
                                          <p:val>
                                            <p:fltVal val="0"/>
                                          </p:val>
                                        </p:tav>
                                      </p:tavLst>
                                    </p:anim>
                                    <p:animEffect transition="in" filter="fade">
                                      <p:cBhvr>
                                        <p:cTn id="39"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P spid="27"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4409" y="1691211"/>
            <a:ext cx="12187591" cy="44819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Swing</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容器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—3.JScrollPanel</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27" name="内容占位符 2">
            <a:extLst>
              <a:ext uri="{FF2B5EF4-FFF2-40B4-BE49-F238E27FC236}">
                <a16:creationId xmlns:a16="http://schemas.microsoft.com/office/drawing/2014/main" id="{434AAA9A-FC60-4125-97A6-62F16937C0B8}"/>
              </a:ext>
            </a:extLst>
          </p:cNvPr>
          <p:cNvSpPr txBox="1">
            <a:spLocks/>
          </p:cNvSpPr>
          <p:nvPr/>
        </p:nvSpPr>
        <p:spPr>
          <a:xfrm>
            <a:off x="839417" y="1905353"/>
            <a:ext cx="10172646" cy="2894930"/>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pPr indent="0"/>
            <a:r>
              <a:rPr lang="zh-CN" altLang="en-US" sz="2400" b="1" dirty="0">
                <a:latin typeface="仿宋" panose="02010609060101010101" pitchFamily="49" charset="-122"/>
                <a:ea typeface="仿宋" panose="02010609060101010101" pitchFamily="49" charset="-122"/>
              </a:rPr>
              <a:t>构造方法：</a:t>
            </a:r>
          </a:p>
          <a:p>
            <a:r>
              <a:rPr lang="zh-CN" altLang="en-US" sz="2400" b="1" dirty="0">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public </a:t>
            </a:r>
            <a:r>
              <a:rPr lang="en-US" altLang="zh-CN" sz="2400" b="1" dirty="0" err="1">
                <a:latin typeface="仿宋" panose="02010609060101010101" pitchFamily="49" charset="-122"/>
                <a:ea typeface="仿宋" panose="02010609060101010101" pitchFamily="49" charset="-122"/>
              </a:rPr>
              <a:t>JScrollPane</a:t>
            </a:r>
            <a:r>
              <a:rPr lang="en-US" altLang="zh-CN" sz="2400" b="1" dirty="0">
                <a:latin typeface="仿宋" panose="02010609060101010101" pitchFamily="49" charset="-122"/>
                <a:ea typeface="仿宋" panose="02010609060101010101" pitchFamily="49" charset="-122"/>
              </a:rPr>
              <a:t>()</a:t>
            </a:r>
          </a:p>
          <a:p>
            <a:r>
              <a:rPr lang="en-US" altLang="zh-CN" sz="2400" b="1" dirty="0">
                <a:latin typeface="仿宋" panose="02010609060101010101" pitchFamily="49" charset="-122"/>
                <a:ea typeface="仿宋" panose="02010609060101010101" pitchFamily="49" charset="-122"/>
              </a:rPr>
              <a:t>    public </a:t>
            </a:r>
            <a:r>
              <a:rPr lang="en-US" altLang="zh-CN" sz="2400" b="1" dirty="0" err="1">
                <a:latin typeface="仿宋" panose="02010609060101010101" pitchFamily="49" charset="-122"/>
                <a:ea typeface="仿宋" panose="02010609060101010101" pitchFamily="49" charset="-122"/>
              </a:rPr>
              <a:t>JScrollPane</a:t>
            </a:r>
            <a:r>
              <a:rPr lang="en-US" altLang="zh-CN" sz="2400" b="1" dirty="0">
                <a:latin typeface="仿宋" panose="02010609060101010101" pitchFamily="49" charset="-122"/>
                <a:ea typeface="仿宋" panose="02010609060101010101" pitchFamily="49" charset="-122"/>
              </a:rPr>
              <a:t>(Component view)</a:t>
            </a:r>
          </a:p>
          <a:p>
            <a:r>
              <a:rPr lang="zh-CN" altLang="en-US" sz="2400" b="1" dirty="0">
                <a:latin typeface="仿宋" panose="02010609060101010101" pitchFamily="49" charset="-122"/>
                <a:ea typeface="仿宋" panose="02010609060101010101" pitchFamily="49" charset="-122"/>
              </a:rPr>
              <a:t>第一个构造方法用于创建一个空的</a:t>
            </a:r>
            <a:r>
              <a:rPr lang="en-US" altLang="zh-CN" sz="2400" b="1" dirty="0" err="1">
                <a:latin typeface="仿宋" panose="02010609060101010101" pitchFamily="49" charset="-122"/>
                <a:ea typeface="仿宋" panose="02010609060101010101" pitchFamily="49" charset="-122"/>
              </a:rPr>
              <a:t>JScrollPane</a:t>
            </a:r>
            <a:r>
              <a:rPr lang="zh-CN" altLang="en-US" sz="2400" b="1" dirty="0">
                <a:latin typeface="仿宋" panose="02010609060101010101" pitchFamily="49" charset="-122"/>
                <a:ea typeface="仿宋" panose="02010609060101010101" pitchFamily="49" charset="-122"/>
              </a:rPr>
              <a:t>，需要时水平和垂直滚动条都可显示；</a:t>
            </a:r>
          </a:p>
          <a:p>
            <a:r>
              <a:rPr lang="zh-CN" altLang="en-US" sz="2400" b="1" dirty="0">
                <a:latin typeface="仿宋" panose="02010609060101010101" pitchFamily="49" charset="-122"/>
                <a:ea typeface="仿宋" panose="02010609060101010101" pitchFamily="49" charset="-122"/>
              </a:rPr>
              <a:t>第二个构造方法用于创建一个显示指定组件内容的</a:t>
            </a:r>
            <a:r>
              <a:rPr lang="en-US" altLang="zh-CN" sz="2400" b="1" dirty="0" err="1">
                <a:latin typeface="仿宋" panose="02010609060101010101" pitchFamily="49" charset="-122"/>
                <a:ea typeface="仿宋" panose="02010609060101010101" pitchFamily="49" charset="-122"/>
              </a:rPr>
              <a:t>JScrollPane</a:t>
            </a:r>
            <a:r>
              <a:rPr lang="zh-CN" altLang="en-US" sz="2400" b="1" dirty="0">
                <a:latin typeface="仿宋" panose="02010609060101010101" pitchFamily="49" charset="-122"/>
                <a:ea typeface="仿宋" panose="02010609060101010101" pitchFamily="49" charset="-122"/>
              </a:rPr>
              <a:t>，只要组件的内容超过视图大小就会显示水平和垂直滚动条。</a:t>
            </a:r>
          </a:p>
          <a:p>
            <a:endParaRPr lang="zh-CN" altLang="en-US"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56107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childTnLst>
                          </p:cTn>
                        </p:par>
                        <p:par>
                          <p:cTn id="16" fill="hold">
                            <p:stCondLst>
                              <p:cond delay="3000"/>
                            </p:stCondLst>
                            <p:childTnLst>
                              <p:par>
                                <p:cTn id="17" presetID="2" presetClass="entr" presetSubtype="9" fill="hold" nodeType="afterEffect">
                                  <p:stCondLst>
                                    <p:cond delay="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3500"/>
                            </p:stCondLst>
                            <p:childTnLst>
                              <p:par>
                                <p:cTn id="22" presetID="31" presetClass="entr" presetSubtype="0" fill="hold" nodeType="afterEffect">
                                  <p:stCondLst>
                                    <p:cond delay="0"/>
                                  </p:stCondLst>
                                  <p:childTnLst>
                                    <p:set>
                                      <p:cBhvr>
                                        <p:cTn id="23" dur="1" fill="hold">
                                          <p:stCondLst>
                                            <p:cond delay="0"/>
                                          </p:stCondLst>
                                        </p:cTn>
                                        <p:tgtEl>
                                          <p:spTgt spid="27">
                                            <p:txEl>
                                              <p:pRg st="1" end="1"/>
                                            </p:txEl>
                                          </p:spTgt>
                                        </p:tgtEl>
                                        <p:attrNameLst>
                                          <p:attrName>style.visibility</p:attrName>
                                        </p:attrNameLst>
                                      </p:cBhvr>
                                      <p:to>
                                        <p:strVal val="visible"/>
                                      </p:to>
                                    </p:set>
                                    <p:anim calcmode="lin" valueType="num">
                                      <p:cBhvr>
                                        <p:cTn id="24" dur="1000" fill="hold"/>
                                        <p:tgtEl>
                                          <p:spTgt spid="27">
                                            <p:txEl>
                                              <p:pRg st="1" end="1"/>
                                            </p:txEl>
                                          </p:spTgt>
                                        </p:tgtEl>
                                        <p:attrNameLst>
                                          <p:attrName>ppt_w</p:attrName>
                                        </p:attrNameLst>
                                      </p:cBhvr>
                                      <p:tavLst>
                                        <p:tav tm="0">
                                          <p:val>
                                            <p:fltVal val="0"/>
                                          </p:val>
                                        </p:tav>
                                        <p:tav tm="100000">
                                          <p:val>
                                            <p:strVal val="#ppt_w"/>
                                          </p:val>
                                        </p:tav>
                                      </p:tavLst>
                                    </p:anim>
                                    <p:anim calcmode="lin" valueType="num">
                                      <p:cBhvr>
                                        <p:cTn id="25" dur="1000" fill="hold"/>
                                        <p:tgtEl>
                                          <p:spTgt spid="27">
                                            <p:txEl>
                                              <p:pRg st="1" end="1"/>
                                            </p:txEl>
                                          </p:spTgt>
                                        </p:tgtEl>
                                        <p:attrNameLst>
                                          <p:attrName>ppt_h</p:attrName>
                                        </p:attrNameLst>
                                      </p:cBhvr>
                                      <p:tavLst>
                                        <p:tav tm="0">
                                          <p:val>
                                            <p:fltVal val="0"/>
                                          </p:val>
                                        </p:tav>
                                        <p:tav tm="100000">
                                          <p:val>
                                            <p:strVal val="#ppt_h"/>
                                          </p:val>
                                        </p:tav>
                                      </p:tavLst>
                                    </p:anim>
                                    <p:anim calcmode="lin" valueType="num">
                                      <p:cBhvr>
                                        <p:cTn id="26" dur="1000" fill="hold"/>
                                        <p:tgtEl>
                                          <p:spTgt spid="27">
                                            <p:txEl>
                                              <p:pRg st="1" end="1"/>
                                            </p:txEl>
                                          </p:spTgt>
                                        </p:tgtEl>
                                        <p:attrNameLst>
                                          <p:attrName>style.rotation</p:attrName>
                                        </p:attrNameLst>
                                      </p:cBhvr>
                                      <p:tavLst>
                                        <p:tav tm="0">
                                          <p:val>
                                            <p:fltVal val="90"/>
                                          </p:val>
                                        </p:tav>
                                        <p:tav tm="100000">
                                          <p:val>
                                            <p:fltVal val="0"/>
                                          </p:val>
                                        </p:tav>
                                      </p:tavLst>
                                    </p:anim>
                                    <p:animEffect transition="in" filter="fade">
                                      <p:cBhvr>
                                        <p:cTn id="27" dur="1000"/>
                                        <p:tgtEl>
                                          <p:spTgt spid="27">
                                            <p:txEl>
                                              <p:pRg st="1" end="1"/>
                                            </p:txEl>
                                          </p:spTgt>
                                        </p:tgtEl>
                                      </p:cBhvr>
                                    </p:animEffect>
                                  </p:childTnLst>
                                </p:cTn>
                              </p:par>
                              <p:par>
                                <p:cTn id="28" presetID="31" presetClass="entr" presetSubtype="0" fill="hold" nodeType="withEffect">
                                  <p:stCondLst>
                                    <p:cond delay="0"/>
                                  </p:stCondLst>
                                  <p:childTnLst>
                                    <p:set>
                                      <p:cBhvr>
                                        <p:cTn id="29" dur="1" fill="hold">
                                          <p:stCondLst>
                                            <p:cond delay="0"/>
                                          </p:stCondLst>
                                        </p:cTn>
                                        <p:tgtEl>
                                          <p:spTgt spid="27">
                                            <p:txEl>
                                              <p:pRg st="2" end="2"/>
                                            </p:txEl>
                                          </p:spTgt>
                                        </p:tgtEl>
                                        <p:attrNameLst>
                                          <p:attrName>style.visibility</p:attrName>
                                        </p:attrNameLst>
                                      </p:cBhvr>
                                      <p:to>
                                        <p:strVal val="visible"/>
                                      </p:to>
                                    </p:set>
                                    <p:anim calcmode="lin" valueType="num">
                                      <p:cBhvr>
                                        <p:cTn id="30" dur="1000" fill="hold"/>
                                        <p:tgtEl>
                                          <p:spTgt spid="27">
                                            <p:txEl>
                                              <p:pRg st="2" end="2"/>
                                            </p:txEl>
                                          </p:spTgt>
                                        </p:tgtEl>
                                        <p:attrNameLst>
                                          <p:attrName>ppt_w</p:attrName>
                                        </p:attrNameLst>
                                      </p:cBhvr>
                                      <p:tavLst>
                                        <p:tav tm="0">
                                          <p:val>
                                            <p:fltVal val="0"/>
                                          </p:val>
                                        </p:tav>
                                        <p:tav tm="100000">
                                          <p:val>
                                            <p:strVal val="#ppt_w"/>
                                          </p:val>
                                        </p:tav>
                                      </p:tavLst>
                                    </p:anim>
                                    <p:anim calcmode="lin" valueType="num">
                                      <p:cBhvr>
                                        <p:cTn id="31" dur="1000" fill="hold"/>
                                        <p:tgtEl>
                                          <p:spTgt spid="27">
                                            <p:txEl>
                                              <p:pRg st="2" end="2"/>
                                            </p:txEl>
                                          </p:spTgt>
                                        </p:tgtEl>
                                        <p:attrNameLst>
                                          <p:attrName>ppt_h</p:attrName>
                                        </p:attrNameLst>
                                      </p:cBhvr>
                                      <p:tavLst>
                                        <p:tav tm="0">
                                          <p:val>
                                            <p:fltVal val="0"/>
                                          </p:val>
                                        </p:tav>
                                        <p:tav tm="100000">
                                          <p:val>
                                            <p:strVal val="#ppt_h"/>
                                          </p:val>
                                        </p:tav>
                                      </p:tavLst>
                                    </p:anim>
                                    <p:anim calcmode="lin" valueType="num">
                                      <p:cBhvr>
                                        <p:cTn id="32" dur="1000" fill="hold"/>
                                        <p:tgtEl>
                                          <p:spTgt spid="27">
                                            <p:txEl>
                                              <p:pRg st="2" end="2"/>
                                            </p:txEl>
                                          </p:spTgt>
                                        </p:tgtEl>
                                        <p:attrNameLst>
                                          <p:attrName>style.rotation</p:attrName>
                                        </p:attrNameLst>
                                      </p:cBhvr>
                                      <p:tavLst>
                                        <p:tav tm="0">
                                          <p:val>
                                            <p:fltVal val="90"/>
                                          </p:val>
                                        </p:tav>
                                        <p:tav tm="100000">
                                          <p:val>
                                            <p:fltVal val="0"/>
                                          </p:val>
                                        </p:tav>
                                      </p:tavLst>
                                    </p:anim>
                                    <p:animEffect transition="in" filter="fade">
                                      <p:cBhvr>
                                        <p:cTn id="33" dur="1000"/>
                                        <p:tgtEl>
                                          <p:spTgt spid="27">
                                            <p:txEl>
                                              <p:pRg st="2" end="2"/>
                                            </p:txEl>
                                          </p:spTgt>
                                        </p:tgtEl>
                                      </p:cBhvr>
                                    </p:animEffect>
                                  </p:childTnLst>
                                </p:cTn>
                              </p:par>
                            </p:childTnLst>
                          </p:cTn>
                        </p:par>
                        <p:par>
                          <p:cTn id="34" fill="hold">
                            <p:stCondLst>
                              <p:cond delay="4500"/>
                            </p:stCondLst>
                            <p:childTnLst>
                              <p:par>
                                <p:cTn id="35" presetID="2" presetClass="entr" presetSubtype="9" fill="hold" nodeType="afterEffect">
                                  <p:stCondLst>
                                    <p:cond delay="0"/>
                                  </p:stCondLst>
                                  <p:childTnLst>
                                    <p:set>
                                      <p:cBhvr>
                                        <p:cTn id="36" dur="1" fill="hold">
                                          <p:stCondLst>
                                            <p:cond delay="0"/>
                                          </p:stCondLst>
                                        </p:cTn>
                                        <p:tgtEl>
                                          <p:spTgt spid="27">
                                            <p:txEl>
                                              <p:pRg st="3" end="3"/>
                                            </p:txEl>
                                          </p:spTgt>
                                        </p:tgtEl>
                                        <p:attrNameLst>
                                          <p:attrName>style.visibility</p:attrName>
                                        </p:attrNameLst>
                                      </p:cBhvr>
                                      <p:to>
                                        <p:strVal val="visible"/>
                                      </p:to>
                                    </p:set>
                                    <p:anim calcmode="lin" valueType="num">
                                      <p:cBhvr additive="base">
                                        <p:cTn id="37" dur="500" fill="hold"/>
                                        <p:tgtEl>
                                          <p:spTgt spid="27">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7">
                                            <p:txEl>
                                              <p:pRg st="3" end="3"/>
                                            </p:txEl>
                                          </p:spTgt>
                                        </p:tgtEl>
                                        <p:attrNameLst>
                                          <p:attrName>ppt_y</p:attrName>
                                        </p:attrNameLst>
                                      </p:cBhvr>
                                      <p:tavLst>
                                        <p:tav tm="0">
                                          <p:val>
                                            <p:strVal val="0-#ppt_h/2"/>
                                          </p:val>
                                        </p:tav>
                                        <p:tav tm="100000">
                                          <p:val>
                                            <p:strVal val="#ppt_y"/>
                                          </p:val>
                                        </p:tav>
                                      </p:tavLst>
                                    </p:anim>
                                  </p:childTnLst>
                                </p:cTn>
                              </p:par>
                              <p:par>
                                <p:cTn id="39" presetID="2" presetClass="entr" presetSubtype="3" fill="hold" nodeType="withEffect">
                                  <p:stCondLst>
                                    <p:cond delay="0"/>
                                  </p:stCondLst>
                                  <p:childTnLst>
                                    <p:set>
                                      <p:cBhvr>
                                        <p:cTn id="40" dur="1" fill="hold">
                                          <p:stCondLst>
                                            <p:cond delay="0"/>
                                          </p:stCondLst>
                                        </p:cTn>
                                        <p:tgtEl>
                                          <p:spTgt spid="27">
                                            <p:txEl>
                                              <p:pRg st="4" end="4"/>
                                            </p:txEl>
                                          </p:spTgt>
                                        </p:tgtEl>
                                        <p:attrNameLst>
                                          <p:attrName>style.visibility</p:attrName>
                                        </p:attrNameLst>
                                      </p:cBhvr>
                                      <p:to>
                                        <p:strVal val="visible"/>
                                      </p:to>
                                    </p:set>
                                    <p:anim calcmode="lin" valueType="num">
                                      <p:cBhvr additive="base">
                                        <p:cTn id="41" dur="500" fill="hold"/>
                                        <p:tgtEl>
                                          <p:spTgt spid="27">
                                            <p:txEl>
                                              <p:pRg st="4" end="4"/>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27">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4409" y="1691211"/>
            <a:ext cx="12187591" cy="44819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Swing</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容器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—4.JSplitPane</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27" name="内容占位符 2">
            <a:extLst>
              <a:ext uri="{FF2B5EF4-FFF2-40B4-BE49-F238E27FC236}">
                <a16:creationId xmlns:a16="http://schemas.microsoft.com/office/drawing/2014/main" id="{35F0A0BA-BFE4-4B75-A608-32F447F23A41}"/>
              </a:ext>
            </a:extLst>
          </p:cNvPr>
          <p:cNvSpPr txBox="1">
            <a:spLocks/>
          </p:cNvSpPr>
          <p:nvPr/>
        </p:nvSpPr>
        <p:spPr>
          <a:xfrm>
            <a:off x="792123" y="1964126"/>
            <a:ext cx="10764573" cy="2894930"/>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用于分隔两个组件，即将容器拆分成两个部分，每个部分各放一个组件。</a:t>
            </a:r>
          </a:p>
          <a:p>
            <a:r>
              <a:rPr lang="zh-CN" altLang="en-US" sz="2400" b="1" dirty="0">
                <a:latin typeface="仿宋" panose="02010609060101010101" pitchFamily="49" charset="-122"/>
                <a:ea typeface="仿宋" panose="02010609060101010101" pitchFamily="49" charset="-122"/>
              </a:rPr>
              <a:t>容器拆分时可以水平拆分和垂直拆分，中间的拆分线可以进行移动。</a:t>
            </a:r>
          </a:p>
          <a:p>
            <a:r>
              <a:rPr lang="zh-CN" altLang="en-US" sz="2400" b="1" dirty="0">
                <a:latin typeface="仿宋" panose="02010609060101010101" pitchFamily="49" charset="-122"/>
                <a:ea typeface="仿宋" panose="02010609060101010101" pitchFamily="49" charset="-122"/>
              </a:rPr>
              <a:t>构造方法：</a:t>
            </a:r>
          </a:p>
          <a:p>
            <a:r>
              <a:rPr lang="zh-CN" altLang="en-US" sz="2400" b="1" dirty="0">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public </a:t>
            </a:r>
            <a:r>
              <a:rPr lang="en-US" altLang="zh-CN" sz="2400" b="1" dirty="0" err="1">
                <a:latin typeface="仿宋" panose="02010609060101010101" pitchFamily="49" charset="-122"/>
                <a:ea typeface="仿宋" panose="02010609060101010101" pitchFamily="49" charset="-122"/>
              </a:rPr>
              <a:t>JSplitPane</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int</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orientation,Component</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left,Component</a:t>
            </a:r>
            <a:r>
              <a:rPr lang="en-US" altLang="zh-CN" sz="2400" b="1" dirty="0">
                <a:latin typeface="仿宋" panose="02010609060101010101" pitchFamily="49" charset="-122"/>
                <a:ea typeface="仿宋" panose="02010609060101010101" pitchFamily="49" charset="-122"/>
              </a:rPr>
              <a:t> right)</a:t>
            </a:r>
          </a:p>
          <a:p>
            <a:pPr marL="3321973" indent="-2864865"/>
            <a:r>
              <a:rPr lang="en-US" altLang="zh-CN" sz="2400" b="1" dirty="0">
                <a:latin typeface="仿宋" panose="02010609060101010101" pitchFamily="49" charset="-122"/>
                <a:ea typeface="仿宋" panose="02010609060101010101" pitchFamily="49" charset="-122"/>
              </a:rPr>
              <a:t>    public </a:t>
            </a:r>
            <a:r>
              <a:rPr lang="en-US" altLang="zh-CN" sz="2400" b="1" dirty="0" err="1">
                <a:latin typeface="仿宋" panose="02010609060101010101" pitchFamily="49" charset="-122"/>
                <a:ea typeface="仿宋" panose="02010609060101010101" pitchFamily="49" charset="-122"/>
              </a:rPr>
              <a:t>JSplitPane</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int</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orientation,boolean</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c,Component</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left,Component</a:t>
            </a:r>
            <a:r>
              <a:rPr lang="en-US" altLang="zh-CN" sz="2400" b="1" dirty="0">
                <a:latin typeface="仿宋" panose="02010609060101010101" pitchFamily="49" charset="-122"/>
                <a:ea typeface="仿宋" panose="02010609060101010101" pitchFamily="49" charset="-122"/>
              </a:rPr>
              <a:t> right)</a:t>
            </a:r>
          </a:p>
          <a:p>
            <a:endParaRPr lang="zh-CN" altLang="en-US"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03148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childTnLst>
                          </p:cTn>
                        </p:par>
                        <p:par>
                          <p:cTn id="16" fill="hold">
                            <p:stCondLst>
                              <p:cond delay="3000"/>
                            </p:stCondLst>
                            <p:childTnLst>
                              <p:par>
                                <p:cTn id="17" presetID="2" presetClass="entr" presetSubtype="9" fill="hold" nodeType="afterEffect">
                                  <p:stCondLst>
                                    <p:cond delay="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nodeType="clickEffect">
                                  <p:stCondLst>
                                    <p:cond delay="0"/>
                                  </p:stCondLst>
                                  <p:childTnLst>
                                    <p:set>
                                      <p:cBhvr>
                                        <p:cTn id="24" dur="1" fill="hold">
                                          <p:stCondLst>
                                            <p:cond delay="0"/>
                                          </p:stCondLst>
                                        </p:cTn>
                                        <p:tgtEl>
                                          <p:spTgt spid="27">
                                            <p:txEl>
                                              <p:pRg st="1" end="1"/>
                                            </p:txEl>
                                          </p:spTgt>
                                        </p:tgtEl>
                                        <p:attrNameLst>
                                          <p:attrName>style.visibility</p:attrName>
                                        </p:attrNameLst>
                                      </p:cBhvr>
                                      <p:to>
                                        <p:strVal val="visible"/>
                                      </p:to>
                                    </p:set>
                                    <p:anim calcmode="lin" valueType="num">
                                      <p:cBhvr additive="base">
                                        <p:cTn id="25" dur="500" fill="hold"/>
                                        <p:tgtEl>
                                          <p:spTgt spid="27">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nodeType="clickEffect">
                                  <p:stCondLst>
                                    <p:cond delay="0"/>
                                  </p:stCondLst>
                                  <p:childTnLst>
                                    <p:set>
                                      <p:cBhvr>
                                        <p:cTn id="30" dur="1" fill="hold">
                                          <p:stCondLst>
                                            <p:cond delay="0"/>
                                          </p:stCondLst>
                                        </p:cTn>
                                        <p:tgtEl>
                                          <p:spTgt spid="27">
                                            <p:txEl>
                                              <p:pRg st="2" end="2"/>
                                            </p:txEl>
                                          </p:spTgt>
                                        </p:tgtEl>
                                        <p:attrNameLst>
                                          <p:attrName>style.visibility</p:attrName>
                                        </p:attrNameLst>
                                      </p:cBhvr>
                                      <p:to>
                                        <p:strVal val="visible"/>
                                      </p:to>
                                    </p:set>
                                    <p:anim calcmode="lin" valueType="num">
                                      <p:cBhvr additive="base">
                                        <p:cTn id="31" dur="500" fill="hold"/>
                                        <p:tgtEl>
                                          <p:spTgt spid="27">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
                                            <p:txEl>
                                              <p:pRg st="2" end="2"/>
                                            </p:txEl>
                                          </p:spTgt>
                                        </p:tgtEl>
                                        <p:attrNameLst>
                                          <p:attrName>ppt_y</p:attrName>
                                        </p:attrNameLst>
                                      </p:cBhvr>
                                      <p:tavLst>
                                        <p:tav tm="0">
                                          <p:val>
                                            <p:strVal val="0-#ppt_h/2"/>
                                          </p:val>
                                        </p:tav>
                                        <p:tav tm="100000">
                                          <p:val>
                                            <p:strVal val="#ppt_y"/>
                                          </p:val>
                                        </p:tav>
                                      </p:tavLst>
                                    </p:anim>
                                  </p:childTnLst>
                                </p:cTn>
                              </p:par>
                            </p:childTnLst>
                          </p:cTn>
                        </p:par>
                        <p:par>
                          <p:cTn id="33" fill="hold">
                            <p:stCondLst>
                              <p:cond delay="500"/>
                            </p:stCondLst>
                            <p:childTnLst>
                              <p:par>
                                <p:cTn id="34" presetID="31" presetClass="entr" presetSubtype="0" fill="hold" nodeType="afterEffect">
                                  <p:stCondLst>
                                    <p:cond delay="0"/>
                                  </p:stCondLst>
                                  <p:childTnLst>
                                    <p:set>
                                      <p:cBhvr>
                                        <p:cTn id="35" dur="1" fill="hold">
                                          <p:stCondLst>
                                            <p:cond delay="0"/>
                                          </p:stCondLst>
                                        </p:cTn>
                                        <p:tgtEl>
                                          <p:spTgt spid="27">
                                            <p:txEl>
                                              <p:pRg st="3" end="3"/>
                                            </p:txEl>
                                          </p:spTgt>
                                        </p:tgtEl>
                                        <p:attrNameLst>
                                          <p:attrName>style.visibility</p:attrName>
                                        </p:attrNameLst>
                                      </p:cBhvr>
                                      <p:to>
                                        <p:strVal val="visible"/>
                                      </p:to>
                                    </p:set>
                                    <p:anim calcmode="lin" valueType="num">
                                      <p:cBhvr>
                                        <p:cTn id="36" dur="1000" fill="hold"/>
                                        <p:tgtEl>
                                          <p:spTgt spid="27">
                                            <p:txEl>
                                              <p:pRg st="3" end="3"/>
                                            </p:txEl>
                                          </p:spTgt>
                                        </p:tgtEl>
                                        <p:attrNameLst>
                                          <p:attrName>ppt_w</p:attrName>
                                        </p:attrNameLst>
                                      </p:cBhvr>
                                      <p:tavLst>
                                        <p:tav tm="0">
                                          <p:val>
                                            <p:fltVal val="0"/>
                                          </p:val>
                                        </p:tav>
                                        <p:tav tm="100000">
                                          <p:val>
                                            <p:strVal val="#ppt_w"/>
                                          </p:val>
                                        </p:tav>
                                      </p:tavLst>
                                    </p:anim>
                                    <p:anim calcmode="lin" valueType="num">
                                      <p:cBhvr>
                                        <p:cTn id="37" dur="1000" fill="hold"/>
                                        <p:tgtEl>
                                          <p:spTgt spid="27">
                                            <p:txEl>
                                              <p:pRg st="3" end="3"/>
                                            </p:txEl>
                                          </p:spTgt>
                                        </p:tgtEl>
                                        <p:attrNameLst>
                                          <p:attrName>ppt_h</p:attrName>
                                        </p:attrNameLst>
                                      </p:cBhvr>
                                      <p:tavLst>
                                        <p:tav tm="0">
                                          <p:val>
                                            <p:fltVal val="0"/>
                                          </p:val>
                                        </p:tav>
                                        <p:tav tm="100000">
                                          <p:val>
                                            <p:strVal val="#ppt_h"/>
                                          </p:val>
                                        </p:tav>
                                      </p:tavLst>
                                    </p:anim>
                                    <p:anim calcmode="lin" valueType="num">
                                      <p:cBhvr>
                                        <p:cTn id="38" dur="1000" fill="hold"/>
                                        <p:tgtEl>
                                          <p:spTgt spid="27">
                                            <p:txEl>
                                              <p:pRg st="3" end="3"/>
                                            </p:txEl>
                                          </p:spTgt>
                                        </p:tgtEl>
                                        <p:attrNameLst>
                                          <p:attrName>style.rotation</p:attrName>
                                        </p:attrNameLst>
                                      </p:cBhvr>
                                      <p:tavLst>
                                        <p:tav tm="0">
                                          <p:val>
                                            <p:fltVal val="90"/>
                                          </p:val>
                                        </p:tav>
                                        <p:tav tm="100000">
                                          <p:val>
                                            <p:fltVal val="0"/>
                                          </p:val>
                                        </p:tav>
                                      </p:tavLst>
                                    </p:anim>
                                    <p:animEffect transition="in" filter="fade">
                                      <p:cBhvr>
                                        <p:cTn id="39" dur="1000"/>
                                        <p:tgtEl>
                                          <p:spTgt spid="27">
                                            <p:txEl>
                                              <p:pRg st="3" end="3"/>
                                            </p:txEl>
                                          </p:spTgt>
                                        </p:tgtEl>
                                      </p:cBhvr>
                                    </p:animEffect>
                                  </p:childTnLst>
                                </p:cTn>
                              </p:par>
                              <p:par>
                                <p:cTn id="40" presetID="31" presetClass="entr" presetSubtype="0" fill="hold" nodeType="withEffect">
                                  <p:stCondLst>
                                    <p:cond delay="0"/>
                                  </p:stCondLst>
                                  <p:childTnLst>
                                    <p:set>
                                      <p:cBhvr>
                                        <p:cTn id="41" dur="1" fill="hold">
                                          <p:stCondLst>
                                            <p:cond delay="0"/>
                                          </p:stCondLst>
                                        </p:cTn>
                                        <p:tgtEl>
                                          <p:spTgt spid="27">
                                            <p:txEl>
                                              <p:pRg st="4" end="4"/>
                                            </p:txEl>
                                          </p:spTgt>
                                        </p:tgtEl>
                                        <p:attrNameLst>
                                          <p:attrName>style.visibility</p:attrName>
                                        </p:attrNameLst>
                                      </p:cBhvr>
                                      <p:to>
                                        <p:strVal val="visible"/>
                                      </p:to>
                                    </p:set>
                                    <p:anim calcmode="lin" valueType="num">
                                      <p:cBhvr>
                                        <p:cTn id="42" dur="1000" fill="hold"/>
                                        <p:tgtEl>
                                          <p:spTgt spid="27">
                                            <p:txEl>
                                              <p:pRg st="4" end="4"/>
                                            </p:txEl>
                                          </p:spTgt>
                                        </p:tgtEl>
                                        <p:attrNameLst>
                                          <p:attrName>ppt_w</p:attrName>
                                        </p:attrNameLst>
                                      </p:cBhvr>
                                      <p:tavLst>
                                        <p:tav tm="0">
                                          <p:val>
                                            <p:fltVal val="0"/>
                                          </p:val>
                                        </p:tav>
                                        <p:tav tm="100000">
                                          <p:val>
                                            <p:strVal val="#ppt_w"/>
                                          </p:val>
                                        </p:tav>
                                      </p:tavLst>
                                    </p:anim>
                                    <p:anim calcmode="lin" valueType="num">
                                      <p:cBhvr>
                                        <p:cTn id="43" dur="1000" fill="hold"/>
                                        <p:tgtEl>
                                          <p:spTgt spid="27">
                                            <p:txEl>
                                              <p:pRg st="4" end="4"/>
                                            </p:txEl>
                                          </p:spTgt>
                                        </p:tgtEl>
                                        <p:attrNameLst>
                                          <p:attrName>ppt_h</p:attrName>
                                        </p:attrNameLst>
                                      </p:cBhvr>
                                      <p:tavLst>
                                        <p:tav tm="0">
                                          <p:val>
                                            <p:fltVal val="0"/>
                                          </p:val>
                                        </p:tav>
                                        <p:tav tm="100000">
                                          <p:val>
                                            <p:strVal val="#ppt_h"/>
                                          </p:val>
                                        </p:tav>
                                      </p:tavLst>
                                    </p:anim>
                                    <p:anim calcmode="lin" valueType="num">
                                      <p:cBhvr>
                                        <p:cTn id="44" dur="1000" fill="hold"/>
                                        <p:tgtEl>
                                          <p:spTgt spid="27">
                                            <p:txEl>
                                              <p:pRg st="4" end="4"/>
                                            </p:txEl>
                                          </p:spTgt>
                                        </p:tgtEl>
                                        <p:attrNameLst>
                                          <p:attrName>style.rotation</p:attrName>
                                        </p:attrNameLst>
                                      </p:cBhvr>
                                      <p:tavLst>
                                        <p:tav tm="0">
                                          <p:val>
                                            <p:fltVal val="90"/>
                                          </p:val>
                                        </p:tav>
                                        <p:tav tm="100000">
                                          <p:val>
                                            <p:fltVal val="0"/>
                                          </p:val>
                                        </p:tav>
                                      </p:tavLst>
                                    </p:anim>
                                    <p:animEffect transition="in" filter="fade">
                                      <p:cBhvr>
                                        <p:cTn id="45" dur="1000"/>
                                        <p:tgtEl>
                                          <p:spTgt spid="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4409" y="1691211"/>
            <a:ext cx="12187591" cy="44819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Swing</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容器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—4.JSplitPane</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29" name="内容占位符 2">
            <a:extLst>
              <a:ext uri="{FF2B5EF4-FFF2-40B4-BE49-F238E27FC236}">
                <a16:creationId xmlns:a16="http://schemas.microsoft.com/office/drawing/2014/main" id="{A9D25252-6DDF-4754-9A44-AFF51413EEE8}"/>
              </a:ext>
            </a:extLst>
          </p:cNvPr>
          <p:cNvSpPr txBox="1">
            <a:spLocks/>
          </p:cNvSpPr>
          <p:nvPr/>
        </p:nvSpPr>
        <p:spPr>
          <a:xfrm>
            <a:off x="839417" y="1905353"/>
            <a:ext cx="10172646" cy="2894930"/>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第一个构造方法创建一个指定方向、指定组件的</a:t>
            </a:r>
            <a:r>
              <a:rPr lang="en-US" altLang="zh-CN" sz="2400" b="1" dirty="0" err="1">
                <a:latin typeface="仿宋" panose="02010609060101010101" pitchFamily="49" charset="-122"/>
                <a:ea typeface="仿宋" panose="02010609060101010101" pitchFamily="49" charset="-122"/>
              </a:rPr>
              <a:t>JSplitPane</a:t>
            </a:r>
            <a:r>
              <a:rPr lang="zh-CN" altLang="en-US" sz="2400" b="1" dirty="0">
                <a:latin typeface="仿宋" panose="02010609060101010101" pitchFamily="49" charset="-122"/>
                <a:ea typeface="仿宋" panose="02010609060101010101" pitchFamily="49" charset="-122"/>
              </a:rPr>
              <a:t>，其中参数</a:t>
            </a:r>
            <a:r>
              <a:rPr lang="en-US" altLang="zh-CN" sz="2400" b="1" dirty="0">
                <a:latin typeface="仿宋" panose="02010609060101010101" pitchFamily="49" charset="-122"/>
                <a:ea typeface="仿宋" panose="02010609060101010101" pitchFamily="49" charset="-122"/>
              </a:rPr>
              <a:t>orientation</a:t>
            </a:r>
            <a:r>
              <a:rPr lang="zh-CN" altLang="en-US" sz="2400" b="1" dirty="0">
                <a:latin typeface="仿宋" panose="02010609060101010101" pitchFamily="49" charset="-122"/>
                <a:ea typeface="仿宋" panose="02010609060101010101" pitchFamily="49" charset="-122"/>
              </a:rPr>
              <a:t>为</a:t>
            </a:r>
            <a:r>
              <a:rPr lang="en-US" altLang="zh-CN" sz="2400" b="1" dirty="0" err="1">
                <a:latin typeface="仿宋" panose="02010609060101010101" pitchFamily="49" charset="-122"/>
                <a:ea typeface="仿宋" panose="02010609060101010101" pitchFamily="49" charset="-122"/>
              </a:rPr>
              <a:t>JSplitPane.HORIZONTAL_SPLIT</a:t>
            </a:r>
            <a:r>
              <a:rPr lang="zh-CN" altLang="en-US" sz="2400" b="1" dirty="0">
                <a:latin typeface="仿宋" panose="02010609060101010101" pitchFamily="49" charset="-122"/>
                <a:ea typeface="仿宋" panose="02010609060101010101" pitchFamily="49" charset="-122"/>
              </a:rPr>
              <a:t>（水平分割）或 </a:t>
            </a:r>
            <a:r>
              <a:rPr lang="en-US" altLang="zh-CN" sz="2400" b="1" dirty="0" err="1">
                <a:latin typeface="仿宋" panose="02010609060101010101" pitchFamily="49" charset="-122"/>
                <a:ea typeface="仿宋" panose="02010609060101010101" pitchFamily="49" charset="-122"/>
              </a:rPr>
              <a:t>JSplitPane.VERTICAL_SPLIT</a:t>
            </a:r>
            <a:r>
              <a:rPr lang="zh-CN" altLang="en-US" sz="2400" b="1" dirty="0">
                <a:latin typeface="仿宋" panose="02010609060101010101" pitchFamily="49" charset="-122"/>
                <a:ea typeface="仿宋" panose="02010609060101010101" pitchFamily="49" charset="-122"/>
              </a:rPr>
              <a:t>（垂直分割），</a:t>
            </a:r>
            <a:r>
              <a:rPr lang="en-US" altLang="zh-CN" sz="2400" b="1" dirty="0">
                <a:latin typeface="仿宋" panose="02010609060101010101" pitchFamily="49" charset="-122"/>
                <a:ea typeface="仿宋" panose="02010609060101010101" pitchFamily="49" charset="-122"/>
              </a:rPr>
              <a:t>left</a:t>
            </a:r>
            <a:r>
              <a:rPr lang="zh-CN" altLang="en-US" sz="2400" b="1" dirty="0">
                <a:latin typeface="仿宋" panose="02010609060101010101" pitchFamily="49" charset="-122"/>
                <a:ea typeface="仿宋" panose="02010609060101010101" pitchFamily="49" charset="-122"/>
              </a:rPr>
              <a:t>为放在左边（或上边）的组件，</a:t>
            </a:r>
            <a:r>
              <a:rPr lang="en-US" altLang="zh-CN" sz="2400" b="1" dirty="0">
                <a:latin typeface="仿宋" panose="02010609060101010101" pitchFamily="49" charset="-122"/>
                <a:ea typeface="仿宋" panose="02010609060101010101" pitchFamily="49" charset="-122"/>
              </a:rPr>
              <a:t>right</a:t>
            </a:r>
            <a:r>
              <a:rPr lang="zh-CN" altLang="en-US" sz="2400" b="1" dirty="0">
                <a:latin typeface="仿宋" panose="02010609060101010101" pitchFamily="49" charset="-122"/>
                <a:ea typeface="仿宋" panose="02010609060101010101" pitchFamily="49" charset="-122"/>
              </a:rPr>
              <a:t>为放在右边（或下边）的组件；</a:t>
            </a:r>
          </a:p>
          <a:p>
            <a:r>
              <a:rPr lang="zh-CN" altLang="en-US" sz="2400" b="1" dirty="0">
                <a:latin typeface="仿宋" panose="02010609060101010101" pitchFamily="49" charset="-122"/>
                <a:ea typeface="仿宋" panose="02010609060101010101" pitchFamily="49" charset="-122"/>
              </a:rPr>
              <a:t>第二个构造方法用于创建一个指定方向、指定组件的</a:t>
            </a:r>
            <a:r>
              <a:rPr lang="en-US" altLang="zh-CN" sz="2400" b="1" dirty="0" err="1">
                <a:latin typeface="仿宋" panose="02010609060101010101" pitchFamily="49" charset="-122"/>
                <a:ea typeface="仿宋" panose="02010609060101010101" pitchFamily="49" charset="-122"/>
              </a:rPr>
              <a:t>JSplitPane</a:t>
            </a:r>
            <a:r>
              <a:rPr lang="zh-CN" altLang="en-US" sz="2400" b="1" dirty="0">
                <a:latin typeface="仿宋" panose="02010609060101010101" pitchFamily="49" charset="-122"/>
                <a:ea typeface="仿宋" panose="02010609060101010101" pitchFamily="49" charset="-122"/>
              </a:rPr>
              <a:t>，其中参数</a:t>
            </a:r>
            <a:r>
              <a:rPr lang="en-US" altLang="zh-CN" sz="2400" b="1" dirty="0">
                <a:latin typeface="仿宋" panose="02010609060101010101" pitchFamily="49" charset="-122"/>
                <a:ea typeface="仿宋" panose="02010609060101010101" pitchFamily="49" charset="-122"/>
              </a:rPr>
              <a:t>c</a:t>
            </a:r>
            <a:r>
              <a:rPr lang="zh-CN" altLang="en-US" sz="2400" b="1" dirty="0">
                <a:latin typeface="仿宋" panose="02010609060101010101" pitchFamily="49" charset="-122"/>
                <a:ea typeface="仿宋" panose="02010609060101010101" pitchFamily="49" charset="-122"/>
              </a:rPr>
              <a:t>为</a:t>
            </a:r>
            <a:r>
              <a:rPr lang="en-US" altLang="zh-CN" sz="2400" b="1" dirty="0">
                <a:latin typeface="仿宋" panose="02010609060101010101" pitchFamily="49" charset="-122"/>
                <a:ea typeface="仿宋" panose="02010609060101010101" pitchFamily="49" charset="-122"/>
              </a:rPr>
              <a:t>true</a:t>
            </a:r>
            <a:r>
              <a:rPr lang="zh-CN" altLang="en-US" sz="2400" b="1" dirty="0">
                <a:latin typeface="仿宋" panose="02010609060101010101" pitchFamily="49" charset="-122"/>
                <a:ea typeface="仿宋" panose="02010609060101010101" pitchFamily="49" charset="-122"/>
              </a:rPr>
              <a:t>表示拆分线移动时组件跟着连续变化，为</a:t>
            </a:r>
            <a:r>
              <a:rPr lang="en-US" altLang="zh-CN" sz="2400" b="1" dirty="0">
                <a:latin typeface="仿宋" panose="02010609060101010101" pitchFamily="49" charset="-122"/>
                <a:ea typeface="仿宋" panose="02010609060101010101" pitchFamily="49" charset="-122"/>
              </a:rPr>
              <a:t>false</a:t>
            </a:r>
            <a:r>
              <a:rPr lang="zh-CN" altLang="en-US" sz="2400" b="1" dirty="0">
                <a:latin typeface="仿宋" panose="02010609060101010101" pitchFamily="49" charset="-122"/>
                <a:ea typeface="仿宋" panose="02010609060101010101" pitchFamily="49" charset="-122"/>
              </a:rPr>
              <a:t>则拆分线停止移动组件再发生变化。</a:t>
            </a:r>
          </a:p>
          <a:p>
            <a:endParaRPr lang="zh-CN" altLang="en-US"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55237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4409" y="1691211"/>
            <a:ext cx="12187591" cy="44819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Swing</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容器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—5.JOptionPane</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30" name="Rectangle 1">
            <a:extLst>
              <a:ext uri="{FF2B5EF4-FFF2-40B4-BE49-F238E27FC236}">
                <a16:creationId xmlns:a16="http://schemas.microsoft.com/office/drawing/2014/main" id="{685E0DD2-F6FF-43F6-BDD4-9DA3FB9973E8}"/>
              </a:ext>
            </a:extLst>
          </p:cNvPr>
          <p:cNvSpPr>
            <a:spLocks noChangeArrowheads="1"/>
          </p:cNvSpPr>
          <p:nvPr/>
        </p:nvSpPr>
        <p:spPr bwMode="auto">
          <a:xfrm>
            <a:off x="534687" y="1748342"/>
            <a:ext cx="11046443" cy="984478"/>
          </a:xfrm>
          <a:prstGeom prst="rect">
            <a:avLst/>
          </a:prstGeom>
          <a:noFill/>
          <a:ln w="9525">
            <a:noFill/>
            <a:miter lim="800000"/>
            <a:headEnd/>
            <a:tailEnd/>
          </a:ln>
          <a:effectLst/>
        </p:spPr>
        <p:txBody>
          <a:bodyPr vert="horz" wrap="square" lIns="91419" tIns="45709" rIns="91419" bIns="45709" numCol="1" anchor="ctr" anchorCtr="0" compatLnSpc="1">
            <a:prstTxWarp prst="textNoShape">
              <a:avLst/>
            </a:prstTxWarp>
            <a:spAutoFit/>
          </a:bodyPr>
          <a:lstStyle/>
          <a:p>
            <a:pPr indent="457109" defTabSz="914217" fontAlgn="base">
              <a:lnSpc>
                <a:spcPct val="130000"/>
              </a:lnSpc>
              <a:spcBef>
                <a:spcPct val="0"/>
              </a:spcBef>
              <a:spcAft>
                <a:spcPct val="0"/>
              </a:spcAft>
            </a:pPr>
            <a:r>
              <a:rPr lang="en-US" altLang="zh-CN" sz="2400" b="1" dirty="0" err="1">
                <a:latin typeface="仿宋" panose="02010609060101010101" pitchFamily="49" charset="-122"/>
                <a:ea typeface="仿宋" panose="02010609060101010101" pitchFamily="49" charset="-122"/>
                <a:cs typeface="Times New Roman" pitchFamily="18" charset="0"/>
              </a:rPr>
              <a:t>JOptionPane</a:t>
            </a:r>
            <a:r>
              <a:rPr lang="zh-CN" altLang="en-US" sz="2400" b="1" dirty="0">
                <a:latin typeface="仿宋" panose="02010609060101010101" pitchFamily="49" charset="-122"/>
                <a:ea typeface="仿宋" panose="02010609060101010101" pitchFamily="49" charset="-122"/>
                <a:cs typeface="Times New Roman" pitchFamily="18" charset="0"/>
              </a:rPr>
              <a:t>类用于创建一些简单、标准的对话框。如果想要创建一个自定义的对话框，则需要使用顶层容器</a:t>
            </a:r>
            <a:r>
              <a:rPr lang="en-US" altLang="zh-CN" sz="2400" b="1" dirty="0" err="1">
                <a:latin typeface="仿宋" panose="02010609060101010101" pitchFamily="49" charset="-122"/>
                <a:ea typeface="仿宋" panose="02010609060101010101" pitchFamily="49" charset="-122"/>
                <a:cs typeface="Times New Roman" pitchFamily="18" charset="0"/>
              </a:rPr>
              <a:t>JDialog</a:t>
            </a:r>
            <a:r>
              <a:rPr lang="zh-CN" altLang="en-US" sz="2400" b="1" dirty="0">
                <a:latin typeface="仿宋" panose="02010609060101010101" pitchFamily="49" charset="-122"/>
                <a:ea typeface="仿宋" panose="02010609060101010101" pitchFamily="49" charset="-122"/>
                <a:cs typeface="Times New Roman" pitchFamily="18" charset="0"/>
              </a:rPr>
              <a:t>类。</a:t>
            </a:r>
          </a:p>
        </p:txBody>
      </p:sp>
      <p:graphicFrame>
        <p:nvGraphicFramePr>
          <p:cNvPr id="31" name="表格 30">
            <a:extLst>
              <a:ext uri="{FF2B5EF4-FFF2-40B4-BE49-F238E27FC236}">
                <a16:creationId xmlns:a16="http://schemas.microsoft.com/office/drawing/2014/main" id="{EC521AE1-65C0-477F-BB42-529E436F0F12}"/>
              </a:ext>
            </a:extLst>
          </p:cNvPr>
          <p:cNvGraphicFramePr>
            <a:graphicFrameLocks noGrp="1"/>
          </p:cNvGraphicFramePr>
          <p:nvPr>
            <p:extLst>
              <p:ext uri="{D42A27DB-BD31-4B8C-83A1-F6EECF244321}">
                <p14:modId xmlns:p14="http://schemas.microsoft.com/office/powerpoint/2010/main" val="1591006311"/>
              </p:ext>
            </p:extLst>
          </p:nvPr>
        </p:nvGraphicFramePr>
        <p:xfrm>
          <a:off x="306139" y="3116021"/>
          <a:ext cx="11503537" cy="3596569"/>
        </p:xfrm>
        <a:graphic>
          <a:graphicData uri="http://schemas.openxmlformats.org/drawingml/2006/table">
            <a:tbl>
              <a:tblPr>
                <a:tableStyleId>{16D9F66E-5EB9-4882-86FB-DCBF35E3C3E4}</a:tableStyleId>
              </a:tblPr>
              <a:tblGrid>
                <a:gridCol w="1142735">
                  <a:extLst>
                    <a:ext uri="{9D8B030D-6E8A-4147-A177-3AD203B41FA5}">
                      <a16:colId xmlns:a16="http://schemas.microsoft.com/office/drawing/2014/main" val="20000"/>
                    </a:ext>
                  </a:extLst>
                </a:gridCol>
                <a:gridCol w="3885301">
                  <a:extLst>
                    <a:ext uri="{9D8B030D-6E8A-4147-A177-3AD203B41FA5}">
                      <a16:colId xmlns:a16="http://schemas.microsoft.com/office/drawing/2014/main" val="20001"/>
                    </a:ext>
                  </a:extLst>
                </a:gridCol>
                <a:gridCol w="1218918">
                  <a:extLst>
                    <a:ext uri="{9D8B030D-6E8A-4147-A177-3AD203B41FA5}">
                      <a16:colId xmlns:a16="http://schemas.microsoft.com/office/drawing/2014/main" val="20002"/>
                    </a:ext>
                  </a:extLst>
                </a:gridCol>
                <a:gridCol w="5256583">
                  <a:extLst>
                    <a:ext uri="{9D8B030D-6E8A-4147-A177-3AD203B41FA5}">
                      <a16:colId xmlns:a16="http://schemas.microsoft.com/office/drawing/2014/main" val="20003"/>
                    </a:ext>
                  </a:extLst>
                </a:gridCol>
              </a:tblGrid>
              <a:tr h="304729">
                <a:tc>
                  <a:txBody>
                    <a:bodyPr/>
                    <a:lstStyle/>
                    <a:p>
                      <a:pPr algn="ctr">
                        <a:spcAft>
                          <a:spcPts val="0"/>
                        </a:spcAft>
                      </a:pPr>
                      <a:r>
                        <a:rPr lang="zh-CN" sz="1800" b="1" kern="100" dirty="0">
                          <a:latin typeface="仿宋" panose="02010609060101010101" pitchFamily="49" charset="-122"/>
                          <a:ea typeface="仿宋" panose="02010609060101010101" pitchFamily="49" charset="-122"/>
                        </a:rPr>
                        <a:t>返回类型</a:t>
                      </a:r>
                      <a:endParaRPr lang="zh-CN" sz="1800" b="1" kern="100" dirty="0">
                        <a:latin typeface="仿宋" panose="02010609060101010101" pitchFamily="49" charset="-122"/>
                        <a:ea typeface="仿宋" panose="02010609060101010101" pitchFamily="49" charset="-122"/>
                        <a:cs typeface="Times New Roman"/>
                      </a:endParaRPr>
                    </a:p>
                  </a:txBody>
                  <a:tcPr marL="68564" marR="68564" marT="0" marB="0" anchor="ctr">
                    <a:solidFill>
                      <a:srgbClr val="FFC000"/>
                    </a:solidFill>
                  </a:tcPr>
                </a:tc>
                <a:tc>
                  <a:txBody>
                    <a:bodyPr/>
                    <a:lstStyle/>
                    <a:p>
                      <a:pPr algn="ctr">
                        <a:spcAft>
                          <a:spcPts val="0"/>
                        </a:spcAft>
                      </a:pPr>
                      <a:r>
                        <a:rPr lang="zh-CN" sz="1800" b="1" kern="100" dirty="0">
                          <a:latin typeface="仿宋" panose="02010609060101010101" pitchFamily="49" charset="-122"/>
                          <a:ea typeface="仿宋" panose="02010609060101010101" pitchFamily="49" charset="-122"/>
                        </a:rPr>
                        <a:t>方法名</a:t>
                      </a:r>
                      <a:endParaRPr lang="zh-CN" sz="1800" b="1" kern="100" dirty="0">
                        <a:latin typeface="仿宋" panose="02010609060101010101" pitchFamily="49" charset="-122"/>
                        <a:ea typeface="仿宋" panose="02010609060101010101" pitchFamily="49" charset="-122"/>
                        <a:cs typeface="Times New Roman"/>
                      </a:endParaRPr>
                    </a:p>
                  </a:txBody>
                  <a:tcPr marL="68564" marR="68564" marT="0" marB="0" anchor="ctr">
                    <a:solidFill>
                      <a:srgbClr val="FFC000"/>
                    </a:solidFill>
                  </a:tcPr>
                </a:tc>
                <a:tc>
                  <a:txBody>
                    <a:bodyPr/>
                    <a:lstStyle/>
                    <a:p>
                      <a:pPr algn="ctr">
                        <a:spcAft>
                          <a:spcPts val="0"/>
                        </a:spcAft>
                      </a:pPr>
                      <a:r>
                        <a:rPr lang="zh-CN" sz="1800" b="1" kern="100" dirty="0">
                          <a:latin typeface="仿宋" panose="02010609060101010101" pitchFamily="49" charset="-122"/>
                          <a:ea typeface="仿宋" panose="02010609060101010101" pitchFamily="49" charset="-122"/>
                        </a:rPr>
                        <a:t>方法功能</a:t>
                      </a:r>
                      <a:endParaRPr lang="zh-CN" sz="1800" b="1" kern="100" dirty="0">
                        <a:latin typeface="仿宋" panose="02010609060101010101" pitchFamily="49" charset="-122"/>
                        <a:ea typeface="仿宋" panose="02010609060101010101" pitchFamily="49" charset="-122"/>
                        <a:cs typeface="Times New Roman"/>
                      </a:endParaRPr>
                    </a:p>
                  </a:txBody>
                  <a:tcPr marL="68564" marR="68564" marT="0" marB="0" anchor="ctr">
                    <a:solidFill>
                      <a:srgbClr val="FFC000"/>
                    </a:solidFill>
                  </a:tcPr>
                </a:tc>
                <a:tc>
                  <a:txBody>
                    <a:bodyPr/>
                    <a:lstStyle/>
                    <a:p>
                      <a:pPr algn="ctr">
                        <a:spcAft>
                          <a:spcPts val="0"/>
                        </a:spcAft>
                      </a:pPr>
                      <a:r>
                        <a:rPr lang="zh-CN" sz="1800" b="1" kern="100" dirty="0">
                          <a:latin typeface="仿宋" panose="02010609060101010101" pitchFamily="49" charset="-122"/>
                          <a:ea typeface="仿宋" panose="02010609060101010101" pitchFamily="49" charset="-122"/>
                        </a:rPr>
                        <a:t>举例</a:t>
                      </a:r>
                      <a:endParaRPr lang="zh-CN" sz="1800" b="1" kern="100" dirty="0">
                        <a:latin typeface="仿宋" panose="02010609060101010101" pitchFamily="49" charset="-122"/>
                        <a:ea typeface="仿宋" panose="02010609060101010101" pitchFamily="49" charset="-122"/>
                        <a:cs typeface="Times New Roman"/>
                      </a:endParaRPr>
                    </a:p>
                  </a:txBody>
                  <a:tcPr marL="68564" marR="68564" marT="0" marB="0" anchor="ctr">
                    <a:solidFill>
                      <a:srgbClr val="FFC000"/>
                    </a:solidFill>
                  </a:tcPr>
                </a:tc>
                <a:extLst>
                  <a:ext uri="{0D108BD9-81ED-4DB2-BD59-A6C34878D82A}">
                    <a16:rowId xmlns:a16="http://schemas.microsoft.com/office/drawing/2014/main" val="10000"/>
                  </a:ext>
                </a:extLst>
              </a:tr>
              <a:tr h="1097026">
                <a:tc>
                  <a:txBody>
                    <a:bodyPr/>
                    <a:lstStyle/>
                    <a:p>
                      <a:pPr algn="just">
                        <a:spcAft>
                          <a:spcPts val="0"/>
                        </a:spcAft>
                      </a:pPr>
                      <a:r>
                        <a:rPr lang="en-US" sz="1800" b="1" kern="100" dirty="0">
                          <a:latin typeface="仿宋" panose="02010609060101010101" pitchFamily="49" charset="-122"/>
                          <a:ea typeface="仿宋" panose="02010609060101010101" pitchFamily="49" charset="-122"/>
                        </a:rPr>
                        <a:t>static void</a:t>
                      </a:r>
                      <a:endParaRPr lang="zh-CN" sz="18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l">
                        <a:spcAft>
                          <a:spcPts val="0"/>
                        </a:spcAft>
                      </a:pPr>
                      <a:r>
                        <a:rPr lang="en-US" sz="1800" b="1" kern="100" dirty="0" err="1">
                          <a:latin typeface="仿宋" panose="02010609060101010101" pitchFamily="49" charset="-122"/>
                          <a:ea typeface="仿宋" panose="02010609060101010101" pitchFamily="49" charset="-122"/>
                        </a:rPr>
                        <a:t>showMessageDialog</a:t>
                      </a:r>
                      <a:r>
                        <a:rPr lang="en-US" sz="1800" b="1" kern="100" dirty="0">
                          <a:latin typeface="仿宋" panose="02010609060101010101" pitchFamily="49" charset="-122"/>
                          <a:ea typeface="仿宋" panose="02010609060101010101" pitchFamily="49" charset="-122"/>
                        </a:rPr>
                        <a:t>(</a:t>
                      </a:r>
                      <a:r>
                        <a:rPr lang="en-US" sz="1800" b="1" u="none" strike="noStrike" kern="100" dirty="0">
                          <a:latin typeface="仿宋" panose="02010609060101010101" pitchFamily="49" charset="-122"/>
                          <a:ea typeface="仿宋" panose="02010609060101010101" pitchFamily="49" charset="-122"/>
                        </a:rPr>
                        <a:t>Component</a:t>
                      </a:r>
                      <a:r>
                        <a:rPr lang="en-US" sz="1800" b="1" kern="100" dirty="0">
                          <a:latin typeface="仿宋" panose="02010609060101010101" pitchFamily="49" charset="-122"/>
                          <a:ea typeface="仿宋" panose="02010609060101010101" pitchFamily="49" charset="-122"/>
                        </a:rPr>
                        <a:t> </a:t>
                      </a:r>
                      <a:r>
                        <a:rPr lang="en-US" sz="1800" b="1" kern="100" dirty="0" err="1">
                          <a:latin typeface="仿宋" panose="02010609060101010101" pitchFamily="49" charset="-122"/>
                          <a:ea typeface="仿宋" panose="02010609060101010101" pitchFamily="49" charset="-122"/>
                        </a:rPr>
                        <a:t>parentComponent</a:t>
                      </a:r>
                      <a:r>
                        <a:rPr lang="en-US" sz="1800" b="1" kern="100" dirty="0">
                          <a:latin typeface="仿宋" panose="02010609060101010101" pitchFamily="49" charset="-122"/>
                          <a:ea typeface="仿宋" panose="02010609060101010101" pitchFamily="49" charset="-122"/>
                        </a:rPr>
                        <a:t>, </a:t>
                      </a:r>
                      <a:r>
                        <a:rPr lang="en-US" sz="1800" b="1" u="none" strike="noStrike" kern="100" dirty="0">
                          <a:latin typeface="仿宋" panose="02010609060101010101" pitchFamily="49" charset="-122"/>
                          <a:ea typeface="仿宋" panose="02010609060101010101" pitchFamily="49" charset="-122"/>
                        </a:rPr>
                        <a:t>Object</a:t>
                      </a:r>
                      <a:r>
                        <a:rPr lang="en-US" sz="1800" b="1" kern="100" dirty="0">
                          <a:latin typeface="仿宋" panose="02010609060101010101" pitchFamily="49" charset="-122"/>
                          <a:ea typeface="仿宋" panose="02010609060101010101" pitchFamily="49" charset="-122"/>
                        </a:rPr>
                        <a:t> </a:t>
                      </a:r>
                      <a:r>
                        <a:rPr lang="en-US" sz="1800" b="1" kern="100" dirty="0" err="1">
                          <a:latin typeface="仿宋" panose="02010609060101010101" pitchFamily="49" charset="-122"/>
                          <a:ea typeface="仿宋" panose="02010609060101010101" pitchFamily="49" charset="-122"/>
                        </a:rPr>
                        <a:t>message,</a:t>
                      </a:r>
                      <a:r>
                        <a:rPr lang="en-US" sz="1800" b="1" u="none" strike="noStrike" kern="100" dirty="0" err="1">
                          <a:latin typeface="仿宋" panose="02010609060101010101" pitchFamily="49" charset="-122"/>
                          <a:ea typeface="仿宋" panose="02010609060101010101" pitchFamily="49" charset="-122"/>
                        </a:rPr>
                        <a:t>String</a:t>
                      </a:r>
                      <a:r>
                        <a:rPr lang="en-US" sz="1800" b="1" kern="100" dirty="0">
                          <a:latin typeface="仿宋" panose="02010609060101010101" pitchFamily="49" charset="-122"/>
                          <a:ea typeface="仿宋" panose="02010609060101010101" pitchFamily="49" charset="-122"/>
                        </a:rPr>
                        <a:t> title, </a:t>
                      </a:r>
                      <a:r>
                        <a:rPr lang="en-US" sz="1800" b="1" kern="100" dirty="0" err="1">
                          <a:latin typeface="仿宋" panose="02010609060101010101" pitchFamily="49" charset="-122"/>
                          <a:ea typeface="仿宋" panose="02010609060101010101" pitchFamily="49" charset="-122"/>
                        </a:rPr>
                        <a:t>int</a:t>
                      </a:r>
                      <a:r>
                        <a:rPr lang="en-US" sz="1800" b="1" kern="100" dirty="0">
                          <a:latin typeface="仿宋" panose="02010609060101010101" pitchFamily="49" charset="-122"/>
                          <a:ea typeface="仿宋" panose="02010609060101010101" pitchFamily="49" charset="-122"/>
                        </a:rPr>
                        <a:t> </a:t>
                      </a:r>
                      <a:r>
                        <a:rPr lang="en-US" sz="1800" b="1" kern="100" dirty="0" err="1">
                          <a:latin typeface="仿宋" panose="02010609060101010101" pitchFamily="49" charset="-122"/>
                          <a:ea typeface="仿宋" panose="02010609060101010101" pitchFamily="49" charset="-122"/>
                        </a:rPr>
                        <a:t>messageType</a:t>
                      </a:r>
                      <a:r>
                        <a:rPr lang="en-US" sz="1800" b="1" kern="100" dirty="0">
                          <a:latin typeface="仿宋" panose="02010609060101010101" pitchFamily="49" charset="-122"/>
                          <a:ea typeface="仿宋" panose="02010609060101010101" pitchFamily="49" charset="-122"/>
                        </a:rPr>
                        <a:t>)</a:t>
                      </a:r>
                      <a:endParaRPr lang="zh-CN" sz="1800" b="1" kern="100" dirty="0">
                        <a:solidFill>
                          <a:schemeClr val="tx1"/>
                        </a:solidFill>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just">
                        <a:spcAft>
                          <a:spcPts val="0"/>
                        </a:spcAft>
                      </a:pPr>
                      <a:r>
                        <a:rPr lang="zh-CN" sz="1800" b="1" kern="100">
                          <a:latin typeface="仿宋" panose="02010609060101010101" pitchFamily="49" charset="-122"/>
                          <a:ea typeface="仿宋" panose="02010609060101010101" pitchFamily="49" charset="-122"/>
                        </a:rPr>
                        <a:t>创建消息对话框</a:t>
                      </a:r>
                      <a:endParaRPr lang="zh-CN" sz="1800" b="1" kern="10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l">
                        <a:spcAft>
                          <a:spcPts val="0"/>
                        </a:spcAft>
                      </a:pPr>
                      <a:r>
                        <a:rPr lang="en-US" sz="1800" b="1" kern="100" dirty="0" err="1">
                          <a:latin typeface="仿宋" panose="02010609060101010101" pitchFamily="49" charset="-122"/>
                          <a:ea typeface="仿宋" panose="02010609060101010101" pitchFamily="49" charset="-122"/>
                        </a:rPr>
                        <a:t>JOptionPane.showMessageDialog</a:t>
                      </a:r>
                      <a:r>
                        <a:rPr lang="en-US" sz="1800" b="1" kern="100" dirty="0">
                          <a:latin typeface="仿宋" panose="02010609060101010101" pitchFamily="49" charset="-122"/>
                          <a:ea typeface="仿宋" panose="02010609060101010101" pitchFamily="49" charset="-122"/>
                        </a:rPr>
                        <a:t>(this,"</a:t>
                      </a:r>
                      <a:r>
                        <a:rPr lang="zh-CN" sz="1800" b="1" kern="100" dirty="0">
                          <a:latin typeface="仿宋" panose="02010609060101010101" pitchFamily="49" charset="-122"/>
                          <a:ea typeface="仿宋" panose="02010609060101010101" pitchFamily="49" charset="-122"/>
                        </a:rPr>
                        <a:t>您输入了错误的字符</a:t>
                      </a:r>
                      <a:r>
                        <a:rPr lang="en-US" sz="1800" b="1" kern="100" dirty="0">
                          <a:latin typeface="仿宋" panose="02010609060101010101" pitchFamily="49" charset="-122"/>
                          <a:ea typeface="仿宋" panose="02010609060101010101" pitchFamily="49" charset="-122"/>
                        </a:rPr>
                        <a:t>","</a:t>
                      </a:r>
                      <a:r>
                        <a:rPr lang="zh-CN" sz="1800" b="1" kern="100" dirty="0">
                          <a:latin typeface="仿宋" panose="02010609060101010101" pitchFamily="49" charset="-122"/>
                          <a:ea typeface="仿宋" panose="02010609060101010101" pitchFamily="49" charset="-122"/>
                        </a:rPr>
                        <a:t>消息对话框</a:t>
                      </a:r>
                      <a:r>
                        <a:rPr lang="en-US" sz="1800" b="1" kern="100" dirty="0">
                          <a:latin typeface="仿宋" panose="02010609060101010101" pitchFamily="49" charset="-122"/>
                          <a:ea typeface="仿宋" panose="02010609060101010101" pitchFamily="49" charset="-122"/>
                        </a:rPr>
                        <a:t>", </a:t>
                      </a:r>
                      <a:r>
                        <a:rPr lang="en-US" sz="1800" b="1" kern="100" dirty="0" err="1">
                          <a:latin typeface="仿宋" panose="02010609060101010101" pitchFamily="49" charset="-122"/>
                          <a:ea typeface="仿宋" panose="02010609060101010101" pitchFamily="49" charset="-122"/>
                        </a:rPr>
                        <a:t>JOptionPane.ERROR_MESSAGE</a:t>
                      </a:r>
                      <a:r>
                        <a:rPr lang="en-US" sz="1800" b="1" kern="100" dirty="0">
                          <a:latin typeface="仿宋" panose="02010609060101010101" pitchFamily="49" charset="-122"/>
                          <a:ea typeface="仿宋" panose="02010609060101010101" pitchFamily="49" charset="-122"/>
                        </a:rPr>
                        <a:t>);</a:t>
                      </a:r>
                      <a:endParaRPr lang="zh-CN" sz="1800" b="1" kern="100" dirty="0">
                        <a:latin typeface="仿宋" panose="02010609060101010101" pitchFamily="49" charset="-122"/>
                        <a:ea typeface="仿宋" panose="02010609060101010101" pitchFamily="49" charset="-122"/>
                        <a:cs typeface="Times New Roman"/>
                      </a:endParaRPr>
                    </a:p>
                  </a:txBody>
                  <a:tcPr marL="68564" marR="68564" marT="0" marB="0" anchor="ctr"/>
                </a:tc>
                <a:extLst>
                  <a:ext uri="{0D108BD9-81ED-4DB2-BD59-A6C34878D82A}">
                    <a16:rowId xmlns:a16="http://schemas.microsoft.com/office/drawing/2014/main" val="10001"/>
                  </a:ext>
                </a:extLst>
              </a:tr>
              <a:tr h="1097026">
                <a:tc>
                  <a:txBody>
                    <a:bodyPr/>
                    <a:lstStyle/>
                    <a:p>
                      <a:pPr algn="just">
                        <a:spcAft>
                          <a:spcPts val="0"/>
                        </a:spcAft>
                      </a:pPr>
                      <a:r>
                        <a:rPr lang="en-US" sz="1800" b="1" kern="100">
                          <a:latin typeface="仿宋" panose="02010609060101010101" pitchFamily="49" charset="-122"/>
                          <a:ea typeface="仿宋" panose="02010609060101010101" pitchFamily="49" charset="-122"/>
                        </a:rPr>
                        <a:t>static String</a:t>
                      </a:r>
                      <a:endParaRPr lang="zh-CN" sz="1800" b="1" kern="10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l">
                        <a:spcAft>
                          <a:spcPts val="0"/>
                        </a:spcAft>
                      </a:pPr>
                      <a:r>
                        <a:rPr lang="en-US" sz="1800" b="1" kern="100" dirty="0" err="1">
                          <a:latin typeface="仿宋" panose="02010609060101010101" pitchFamily="49" charset="-122"/>
                          <a:ea typeface="仿宋" panose="02010609060101010101" pitchFamily="49" charset="-122"/>
                        </a:rPr>
                        <a:t>showInputDialog</a:t>
                      </a:r>
                      <a:r>
                        <a:rPr lang="en-US" sz="1800" b="1" kern="100" dirty="0">
                          <a:latin typeface="仿宋" panose="02010609060101010101" pitchFamily="49" charset="-122"/>
                          <a:ea typeface="仿宋" panose="02010609060101010101" pitchFamily="49" charset="-122"/>
                        </a:rPr>
                        <a:t>(</a:t>
                      </a:r>
                      <a:r>
                        <a:rPr lang="en-US" sz="1800" b="1" u="none" strike="noStrike" kern="100" dirty="0">
                          <a:latin typeface="仿宋" panose="02010609060101010101" pitchFamily="49" charset="-122"/>
                          <a:ea typeface="仿宋" panose="02010609060101010101" pitchFamily="49" charset="-122"/>
                        </a:rPr>
                        <a:t>Component</a:t>
                      </a:r>
                      <a:r>
                        <a:rPr lang="en-US" sz="1800" b="1" kern="100" dirty="0">
                          <a:latin typeface="仿宋" panose="02010609060101010101" pitchFamily="49" charset="-122"/>
                          <a:ea typeface="仿宋" panose="02010609060101010101" pitchFamily="49" charset="-122"/>
                        </a:rPr>
                        <a:t> </a:t>
                      </a:r>
                      <a:r>
                        <a:rPr lang="en-US" sz="1800" b="1" kern="100" dirty="0" err="1">
                          <a:latin typeface="仿宋" panose="02010609060101010101" pitchFamily="49" charset="-122"/>
                          <a:ea typeface="仿宋" panose="02010609060101010101" pitchFamily="49" charset="-122"/>
                        </a:rPr>
                        <a:t>parentComponent</a:t>
                      </a:r>
                      <a:r>
                        <a:rPr lang="en-US" sz="1800" b="1" kern="100" dirty="0">
                          <a:latin typeface="仿宋" panose="02010609060101010101" pitchFamily="49" charset="-122"/>
                          <a:ea typeface="仿宋" panose="02010609060101010101" pitchFamily="49" charset="-122"/>
                        </a:rPr>
                        <a:t>, </a:t>
                      </a:r>
                      <a:r>
                        <a:rPr lang="en-US" sz="1800" b="1" u="none" strike="noStrike" kern="100" dirty="0">
                          <a:latin typeface="仿宋" panose="02010609060101010101" pitchFamily="49" charset="-122"/>
                          <a:ea typeface="仿宋" panose="02010609060101010101" pitchFamily="49" charset="-122"/>
                        </a:rPr>
                        <a:t>Object</a:t>
                      </a:r>
                      <a:r>
                        <a:rPr lang="en-US" sz="1800" b="1" kern="100" dirty="0">
                          <a:latin typeface="仿宋" panose="02010609060101010101" pitchFamily="49" charset="-122"/>
                          <a:ea typeface="仿宋" panose="02010609060101010101" pitchFamily="49" charset="-122"/>
                        </a:rPr>
                        <a:t> </a:t>
                      </a:r>
                      <a:r>
                        <a:rPr lang="en-US" sz="1800" b="1" kern="100" dirty="0" err="1">
                          <a:latin typeface="仿宋" panose="02010609060101010101" pitchFamily="49" charset="-122"/>
                          <a:ea typeface="仿宋" panose="02010609060101010101" pitchFamily="49" charset="-122"/>
                        </a:rPr>
                        <a:t>message,</a:t>
                      </a:r>
                      <a:r>
                        <a:rPr lang="en-US" sz="1800" b="1" u="none" strike="noStrike" kern="100" dirty="0" err="1">
                          <a:latin typeface="仿宋" panose="02010609060101010101" pitchFamily="49" charset="-122"/>
                          <a:ea typeface="仿宋" panose="02010609060101010101" pitchFamily="49" charset="-122"/>
                        </a:rPr>
                        <a:t>String</a:t>
                      </a:r>
                      <a:r>
                        <a:rPr lang="en-US" sz="1800" b="1" kern="100" dirty="0">
                          <a:latin typeface="仿宋" panose="02010609060101010101" pitchFamily="49" charset="-122"/>
                          <a:ea typeface="仿宋" panose="02010609060101010101" pitchFamily="49" charset="-122"/>
                        </a:rPr>
                        <a:t> title, </a:t>
                      </a:r>
                      <a:r>
                        <a:rPr lang="en-US" sz="1800" b="1" kern="100" dirty="0" err="1">
                          <a:latin typeface="仿宋" panose="02010609060101010101" pitchFamily="49" charset="-122"/>
                          <a:ea typeface="仿宋" panose="02010609060101010101" pitchFamily="49" charset="-122"/>
                        </a:rPr>
                        <a:t>int</a:t>
                      </a:r>
                      <a:r>
                        <a:rPr lang="en-US" sz="1800" b="1" kern="100" dirty="0">
                          <a:latin typeface="仿宋" panose="02010609060101010101" pitchFamily="49" charset="-122"/>
                          <a:ea typeface="仿宋" panose="02010609060101010101" pitchFamily="49" charset="-122"/>
                        </a:rPr>
                        <a:t> </a:t>
                      </a:r>
                      <a:r>
                        <a:rPr lang="en-US" sz="1800" b="1" kern="100" dirty="0" err="1">
                          <a:latin typeface="仿宋" panose="02010609060101010101" pitchFamily="49" charset="-122"/>
                          <a:ea typeface="仿宋" panose="02010609060101010101" pitchFamily="49" charset="-122"/>
                        </a:rPr>
                        <a:t>messageType</a:t>
                      </a:r>
                      <a:r>
                        <a:rPr lang="en-US" sz="1800" b="1" kern="100" dirty="0">
                          <a:latin typeface="仿宋" panose="02010609060101010101" pitchFamily="49" charset="-122"/>
                          <a:ea typeface="仿宋" panose="02010609060101010101" pitchFamily="49" charset="-122"/>
                        </a:rPr>
                        <a:t>)</a:t>
                      </a:r>
                      <a:endParaRPr lang="zh-CN" sz="1800" b="1" kern="100" dirty="0">
                        <a:solidFill>
                          <a:schemeClr val="tx1"/>
                        </a:solidFill>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just">
                        <a:spcAft>
                          <a:spcPts val="0"/>
                        </a:spcAft>
                      </a:pPr>
                      <a:r>
                        <a:rPr lang="zh-CN" sz="1800" b="1" kern="100" dirty="0">
                          <a:latin typeface="仿宋" panose="02010609060101010101" pitchFamily="49" charset="-122"/>
                          <a:ea typeface="仿宋" panose="02010609060101010101" pitchFamily="49" charset="-122"/>
                        </a:rPr>
                        <a:t>创建输入对话框</a:t>
                      </a:r>
                      <a:endParaRPr lang="zh-CN" sz="18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l">
                        <a:spcAft>
                          <a:spcPts val="0"/>
                        </a:spcAft>
                      </a:pPr>
                      <a:r>
                        <a:rPr lang="en-US" sz="1800" b="1" kern="100" dirty="0">
                          <a:latin typeface="仿宋" panose="02010609060101010101" pitchFamily="49" charset="-122"/>
                          <a:ea typeface="仿宋" panose="02010609060101010101" pitchFamily="49" charset="-122"/>
                        </a:rPr>
                        <a:t>String </a:t>
                      </a:r>
                      <a:r>
                        <a:rPr lang="en-US" sz="1800" b="1" kern="100" dirty="0" err="1">
                          <a:latin typeface="仿宋" panose="02010609060101010101" pitchFamily="49" charset="-122"/>
                          <a:ea typeface="仿宋" panose="02010609060101010101" pitchFamily="49" charset="-122"/>
                        </a:rPr>
                        <a:t>str</a:t>
                      </a:r>
                      <a:r>
                        <a:rPr lang="en-US" sz="1800" b="1" kern="100" dirty="0">
                          <a:latin typeface="仿宋" panose="02010609060101010101" pitchFamily="49" charset="-122"/>
                          <a:ea typeface="仿宋" panose="02010609060101010101" pitchFamily="49" charset="-122"/>
                        </a:rPr>
                        <a:t>=</a:t>
                      </a:r>
                      <a:r>
                        <a:rPr lang="en-US" sz="1800" b="1" kern="100" dirty="0" err="1">
                          <a:latin typeface="仿宋" panose="02010609060101010101" pitchFamily="49" charset="-122"/>
                          <a:ea typeface="仿宋" panose="02010609060101010101" pitchFamily="49" charset="-122"/>
                        </a:rPr>
                        <a:t>JOptionPane.showInputDialog</a:t>
                      </a:r>
                      <a:r>
                        <a:rPr lang="en-US" sz="1800" b="1" kern="100" dirty="0">
                          <a:latin typeface="仿宋" panose="02010609060101010101" pitchFamily="49" charset="-122"/>
                          <a:ea typeface="仿宋" panose="02010609060101010101" pitchFamily="49" charset="-122"/>
                        </a:rPr>
                        <a:t>(this,"</a:t>
                      </a:r>
                      <a:r>
                        <a:rPr lang="zh-CN" sz="1800" b="1" kern="100" dirty="0">
                          <a:latin typeface="仿宋" panose="02010609060101010101" pitchFamily="49" charset="-122"/>
                          <a:ea typeface="仿宋" panose="02010609060101010101" pitchFamily="49" charset="-122"/>
                        </a:rPr>
                        <a:t>输入数字</a:t>
                      </a:r>
                      <a:r>
                        <a:rPr lang="en-US" sz="1800" b="1" kern="100" dirty="0">
                          <a:latin typeface="仿宋" panose="02010609060101010101" pitchFamily="49" charset="-122"/>
                          <a:ea typeface="仿宋" panose="02010609060101010101" pitchFamily="49" charset="-122"/>
                        </a:rPr>
                        <a:t>,</a:t>
                      </a:r>
                      <a:r>
                        <a:rPr lang="zh-CN" sz="1800" b="1" kern="100" dirty="0">
                          <a:latin typeface="仿宋" panose="02010609060101010101" pitchFamily="49" charset="-122"/>
                          <a:ea typeface="仿宋" panose="02010609060101010101" pitchFamily="49" charset="-122"/>
                        </a:rPr>
                        <a:t>用空格分隔</a:t>
                      </a:r>
                      <a:r>
                        <a:rPr lang="en-US" sz="1800" b="1" kern="100" dirty="0">
                          <a:latin typeface="仿宋" panose="02010609060101010101" pitchFamily="49" charset="-122"/>
                          <a:ea typeface="仿宋" panose="02010609060101010101" pitchFamily="49" charset="-122"/>
                        </a:rPr>
                        <a:t>","</a:t>
                      </a:r>
                      <a:r>
                        <a:rPr lang="zh-CN" sz="1800" b="1" kern="100" dirty="0">
                          <a:latin typeface="仿宋" panose="02010609060101010101" pitchFamily="49" charset="-122"/>
                          <a:ea typeface="仿宋" panose="02010609060101010101" pitchFamily="49" charset="-122"/>
                        </a:rPr>
                        <a:t>输入对话框</a:t>
                      </a:r>
                      <a:r>
                        <a:rPr lang="en-US" sz="1800" b="1" kern="100" dirty="0">
                          <a:latin typeface="仿宋" panose="02010609060101010101" pitchFamily="49" charset="-122"/>
                          <a:ea typeface="仿宋" panose="02010609060101010101" pitchFamily="49" charset="-122"/>
                        </a:rPr>
                        <a:t>",                                      </a:t>
                      </a:r>
                      <a:r>
                        <a:rPr lang="en-US" sz="1800" b="1" kern="100" dirty="0" err="1">
                          <a:latin typeface="仿宋" panose="02010609060101010101" pitchFamily="49" charset="-122"/>
                          <a:ea typeface="仿宋" panose="02010609060101010101" pitchFamily="49" charset="-122"/>
                        </a:rPr>
                        <a:t>JOptionPane.PLAIN_MESSAGE</a:t>
                      </a:r>
                      <a:r>
                        <a:rPr lang="en-US" sz="1800" b="1" kern="100" dirty="0">
                          <a:latin typeface="仿宋" panose="02010609060101010101" pitchFamily="49" charset="-122"/>
                          <a:ea typeface="仿宋" panose="02010609060101010101" pitchFamily="49" charset="-122"/>
                        </a:rPr>
                        <a:t>);</a:t>
                      </a:r>
                      <a:endParaRPr lang="zh-CN" sz="1800" b="1" kern="100" dirty="0">
                        <a:latin typeface="仿宋" panose="02010609060101010101" pitchFamily="49" charset="-122"/>
                        <a:ea typeface="仿宋" panose="02010609060101010101" pitchFamily="49" charset="-122"/>
                        <a:cs typeface="Times New Roman"/>
                      </a:endParaRPr>
                    </a:p>
                  </a:txBody>
                  <a:tcPr marL="68564" marR="68564" marT="0" marB="0" anchor="ctr"/>
                </a:tc>
                <a:extLst>
                  <a:ext uri="{0D108BD9-81ED-4DB2-BD59-A6C34878D82A}">
                    <a16:rowId xmlns:a16="http://schemas.microsoft.com/office/drawing/2014/main" val="10002"/>
                  </a:ext>
                </a:extLst>
              </a:tr>
              <a:tr h="1097026">
                <a:tc>
                  <a:txBody>
                    <a:bodyPr/>
                    <a:lstStyle/>
                    <a:p>
                      <a:pPr algn="just">
                        <a:spcAft>
                          <a:spcPts val="0"/>
                        </a:spcAft>
                      </a:pPr>
                      <a:r>
                        <a:rPr lang="en-US" sz="1800" b="1" kern="100" dirty="0">
                          <a:latin typeface="仿宋" panose="02010609060101010101" pitchFamily="49" charset="-122"/>
                          <a:ea typeface="仿宋" panose="02010609060101010101" pitchFamily="49" charset="-122"/>
                        </a:rPr>
                        <a:t>static </a:t>
                      </a:r>
                      <a:r>
                        <a:rPr lang="en-US" sz="1800" b="1" kern="100" dirty="0" err="1">
                          <a:latin typeface="仿宋" panose="02010609060101010101" pitchFamily="49" charset="-122"/>
                          <a:ea typeface="仿宋" panose="02010609060101010101" pitchFamily="49" charset="-122"/>
                        </a:rPr>
                        <a:t>int</a:t>
                      </a:r>
                      <a:endParaRPr lang="zh-CN" sz="18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l">
                        <a:spcAft>
                          <a:spcPts val="0"/>
                        </a:spcAft>
                      </a:pPr>
                      <a:r>
                        <a:rPr lang="en-US" sz="1800" b="1" kern="100" dirty="0" err="1">
                          <a:latin typeface="仿宋" panose="02010609060101010101" pitchFamily="49" charset="-122"/>
                          <a:ea typeface="仿宋" panose="02010609060101010101" pitchFamily="49" charset="-122"/>
                        </a:rPr>
                        <a:t>showConfirmDialog</a:t>
                      </a:r>
                      <a:r>
                        <a:rPr lang="en-US" sz="1800" b="1" kern="100" dirty="0">
                          <a:latin typeface="仿宋" panose="02010609060101010101" pitchFamily="49" charset="-122"/>
                          <a:ea typeface="仿宋" panose="02010609060101010101" pitchFamily="49" charset="-122"/>
                        </a:rPr>
                        <a:t>(</a:t>
                      </a:r>
                      <a:r>
                        <a:rPr lang="en-US" sz="1800" b="1" u="none" strike="noStrike" kern="100" dirty="0">
                          <a:latin typeface="仿宋" panose="02010609060101010101" pitchFamily="49" charset="-122"/>
                          <a:ea typeface="仿宋" panose="02010609060101010101" pitchFamily="49" charset="-122"/>
                        </a:rPr>
                        <a:t>Component</a:t>
                      </a:r>
                      <a:r>
                        <a:rPr lang="en-US" sz="1800" b="1" kern="100" dirty="0">
                          <a:latin typeface="仿宋" panose="02010609060101010101" pitchFamily="49" charset="-122"/>
                          <a:ea typeface="仿宋" panose="02010609060101010101" pitchFamily="49" charset="-122"/>
                        </a:rPr>
                        <a:t> </a:t>
                      </a:r>
                      <a:r>
                        <a:rPr lang="en-US" sz="1800" b="1" kern="100" dirty="0" err="1">
                          <a:latin typeface="仿宋" panose="02010609060101010101" pitchFamily="49" charset="-122"/>
                          <a:ea typeface="仿宋" panose="02010609060101010101" pitchFamily="49" charset="-122"/>
                        </a:rPr>
                        <a:t>parentComponent</a:t>
                      </a:r>
                      <a:r>
                        <a:rPr lang="en-US" sz="1800" b="1" kern="100" dirty="0">
                          <a:latin typeface="仿宋" panose="02010609060101010101" pitchFamily="49" charset="-122"/>
                          <a:ea typeface="仿宋" panose="02010609060101010101" pitchFamily="49" charset="-122"/>
                        </a:rPr>
                        <a:t>, </a:t>
                      </a:r>
                      <a:r>
                        <a:rPr lang="en-US" sz="1800" b="1" u="none" strike="noStrike" kern="100" dirty="0">
                          <a:latin typeface="仿宋" panose="02010609060101010101" pitchFamily="49" charset="-122"/>
                          <a:ea typeface="仿宋" panose="02010609060101010101" pitchFamily="49" charset="-122"/>
                        </a:rPr>
                        <a:t>Object</a:t>
                      </a:r>
                      <a:r>
                        <a:rPr lang="en-US" sz="1800" b="1" kern="100" dirty="0">
                          <a:latin typeface="仿宋" panose="02010609060101010101" pitchFamily="49" charset="-122"/>
                          <a:ea typeface="仿宋" panose="02010609060101010101" pitchFamily="49" charset="-122"/>
                        </a:rPr>
                        <a:t> </a:t>
                      </a:r>
                      <a:r>
                        <a:rPr lang="en-US" sz="1800" b="1" kern="100" dirty="0" err="1">
                          <a:latin typeface="仿宋" panose="02010609060101010101" pitchFamily="49" charset="-122"/>
                          <a:ea typeface="仿宋" panose="02010609060101010101" pitchFamily="49" charset="-122"/>
                        </a:rPr>
                        <a:t>message,</a:t>
                      </a:r>
                      <a:r>
                        <a:rPr lang="en-US" sz="1800" b="1" u="none" strike="noStrike" kern="100" dirty="0" err="1">
                          <a:latin typeface="仿宋" panose="02010609060101010101" pitchFamily="49" charset="-122"/>
                          <a:ea typeface="仿宋" panose="02010609060101010101" pitchFamily="49" charset="-122"/>
                        </a:rPr>
                        <a:t>String</a:t>
                      </a:r>
                      <a:r>
                        <a:rPr lang="en-US" sz="1800" b="1" kern="100" dirty="0">
                          <a:latin typeface="仿宋" panose="02010609060101010101" pitchFamily="49" charset="-122"/>
                          <a:ea typeface="仿宋" panose="02010609060101010101" pitchFamily="49" charset="-122"/>
                        </a:rPr>
                        <a:t> title, </a:t>
                      </a:r>
                      <a:r>
                        <a:rPr lang="en-US" sz="1800" b="1" kern="100" dirty="0" err="1">
                          <a:latin typeface="仿宋" panose="02010609060101010101" pitchFamily="49" charset="-122"/>
                          <a:ea typeface="仿宋" panose="02010609060101010101" pitchFamily="49" charset="-122"/>
                        </a:rPr>
                        <a:t>int</a:t>
                      </a:r>
                      <a:r>
                        <a:rPr lang="en-US" sz="1800" b="1" kern="100" dirty="0">
                          <a:latin typeface="仿宋" panose="02010609060101010101" pitchFamily="49" charset="-122"/>
                          <a:ea typeface="仿宋" panose="02010609060101010101" pitchFamily="49" charset="-122"/>
                        </a:rPr>
                        <a:t> </a:t>
                      </a:r>
                      <a:r>
                        <a:rPr lang="en-US" sz="1800" b="1" kern="100" dirty="0" err="1">
                          <a:latin typeface="仿宋" panose="02010609060101010101" pitchFamily="49" charset="-122"/>
                          <a:ea typeface="仿宋" panose="02010609060101010101" pitchFamily="49" charset="-122"/>
                        </a:rPr>
                        <a:t>optionType,int</a:t>
                      </a:r>
                      <a:r>
                        <a:rPr lang="en-US" sz="1800" b="1" kern="100" dirty="0">
                          <a:latin typeface="仿宋" panose="02010609060101010101" pitchFamily="49" charset="-122"/>
                          <a:ea typeface="仿宋" panose="02010609060101010101" pitchFamily="49" charset="-122"/>
                        </a:rPr>
                        <a:t> </a:t>
                      </a:r>
                      <a:r>
                        <a:rPr lang="en-US" sz="1800" b="1" kern="100" dirty="0" err="1">
                          <a:latin typeface="仿宋" panose="02010609060101010101" pitchFamily="49" charset="-122"/>
                          <a:ea typeface="仿宋" panose="02010609060101010101" pitchFamily="49" charset="-122"/>
                        </a:rPr>
                        <a:t>messageType</a:t>
                      </a:r>
                      <a:r>
                        <a:rPr lang="en-US" sz="1800" b="1" kern="100" dirty="0">
                          <a:latin typeface="仿宋" panose="02010609060101010101" pitchFamily="49" charset="-122"/>
                          <a:ea typeface="仿宋" panose="02010609060101010101" pitchFamily="49" charset="-122"/>
                        </a:rPr>
                        <a:t>)</a:t>
                      </a:r>
                      <a:endParaRPr lang="zh-CN" sz="1800" b="1" kern="100" dirty="0">
                        <a:solidFill>
                          <a:schemeClr val="tx1"/>
                        </a:solidFill>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just">
                        <a:spcAft>
                          <a:spcPts val="0"/>
                        </a:spcAft>
                      </a:pPr>
                      <a:r>
                        <a:rPr lang="zh-CN" sz="1800" b="1" kern="100" dirty="0">
                          <a:latin typeface="仿宋" panose="02010609060101010101" pitchFamily="49" charset="-122"/>
                          <a:ea typeface="仿宋" panose="02010609060101010101" pitchFamily="49" charset="-122"/>
                        </a:rPr>
                        <a:t>创建确认对话框</a:t>
                      </a:r>
                      <a:endParaRPr lang="zh-CN" sz="18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l">
                        <a:spcAft>
                          <a:spcPts val="0"/>
                        </a:spcAft>
                      </a:pPr>
                      <a:r>
                        <a:rPr lang="en-US" sz="1800" b="1" kern="100" dirty="0" err="1">
                          <a:latin typeface="仿宋" panose="02010609060101010101" pitchFamily="49" charset="-122"/>
                          <a:ea typeface="仿宋" panose="02010609060101010101" pitchFamily="49" charset="-122"/>
                        </a:rPr>
                        <a:t>int</a:t>
                      </a:r>
                      <a:r>
                        <a:rPr lang="en-US" sz="1800" b="1" kern="100" dirty="0">
                          <a:latin typeface="仿宋" panose="02010609060101010101" pitchFamily="49" charset="-122"/>
                          <a:ea typeface="仿宋" panose="02010609060101010101" pitchFamily="49" charset="-122"/>
                        </a:rPr>
                        <a:t> n=</a:t>
                      </a:r>
                      <a:r>
                        <a:rPr lang="en-US" sz="1800" b="1" kern="100" dirty="0" err="1">
                          <a:latin typeface="仿宋" panose="02010609060101010101" pitchFamily="49" charset="-122"/>
                          <a:ea typeface="仿宋" panose="02010609060101010101" pitchFamily="49" charset="-122"/>
                        </a:rPr>
                        <a:t>JOptionPane.showConfirmDialog</a:t>
                      </a:r>
                      <a:r>
                        <a:rPr lang="en-US" sz="1800" b="1" kern="100" dirty="0">
                          <a:latin typeface="仿宋" panose="02010609060101010101" pitchFamily="49" charset="-122"/>
                          <a:ea typeface="仿宋" panose="02010609060101010101" pitchFamily="49" charset="-122"/>
                        </a:rPr>
                        <a:t>(this,"</a:t>
                      </a:r>
                      <a:r>
                        <a:rPr lang="zh-CN" sz="1800" b="1" kern="100" dirty="0">
                          <a:latin typeface="仿宋" panose="02010609060101010101" pitchFamily="49" charset="-122"/>
                          <a:ea typeface="仿宋" panose="02010609060101010101" pitchFamily="49" charset="-122"/>
                        </a:rPr>
                        <a:t>确认是否正确</a:t>
                      </a:r>
                      <a:r>
                        <a:rPr lang="en-US" sz="1800" b="1" kern="100" dirty="0">
                          <a:latin typeface="仿宋" panose="02010609060101010101" pitchFamily="49" charset="-122"/>
                          <a:ea typeface="仿宋" panose="02010609060101010101" pitchFamily="49" charset="-122"/>
                        </a:rPr>
                        <a:t>","</a:t>
                      </a:r>
                      <a:r>
                        <a:rPr lang="zh-CN" sz="1800" b="1" kern="100" dirty="0">
                          <a:latin typeface="仿宋" panose="02010609060101010101" pitchFamily="49" charset="-122"/>
                          <a:ea typeface="仿宋" panose="02010609060101010101" pitchFamily="49" charset="-122"/>
                        </a:rPr>
                        <a:t>确认对话框</a:t>
                      </a:r>
                      <a:r>
                        <a:rPr lang="en-US" sz="1800" b="1" kern="100" dirty="0">
                          <a:latin typeface="仿宋" panose="02010609060101010101" pitchFamily="49" charset="-122"/>
                          <a:ea typeface="仿宋" panose="02010609060101010101" pitchFamily="49" charset="-122"/>
                        </a:rPr>
                        <a:t>",                                      </a:t>
                      </a:r>
                      <a:r>
                        <a:rPr lang="en-US" sz="1800" b="1" kern="100" dirty="0" err="1">
                          <a:latin typeface="仿宋" panose="02010609060101010101" pitchFamily="49" charset="-122"/>
                          <a:ea typeface="仿宋" panose="02010609060101010101" pitchFamily="49" charset="-122"/>
                        </a:rPr>
                        <a:t>JOptionPane.YES_NO_OPTION</a:t>
                      </a:r>
                      <a:r>
                        <a:rPr lang="en-US" sz="1800" b="1" kern="100" dirty="0">
                          <a:latin typeface="仿宋" panose="02010609060101010101" pitchFamily="49" charset="-122"/>
                          <a:ea typeface="仿宋" panose="02010609060101010101" pitchFamily="49" charset="-122"/>
                        </a:rPr>
                        <a:t> );</a:t>
                      </a:r>
                      <a:endParaRPr lang="zh-CN" sz="1800" b="1" kern="100" dirty="0">
                        <a:latin typeface="仿宋" panose="02010609060101010101" pitchFamily="49" charset="-122"/>
                        <a:ea typeface="仿宋" panose="02010609060101010101" pitchFamily="49" charset="-122"/>
                        <a:cs typeface="Times New Roman"/>
                      </a:endParaRPr>
                    </a:p>
                  </a:txBody>
                  <a:tcPr marL="68564" marR="68564" marT="0" marB="0" anchor="ctr"/>
                </a:tc>
                <a:extLst>
                  <a:ext uri="{0D108BD9-81ED-4DB2-BD59-A6C34878D82A}">
                    <a16:rowId xmlns:a16="http://schemas.microsoft.com/office/drawing/2014/main" val="10003"/>
                  </a:ext>
                </a:extLst>
              </a:tr>
            </a:tbl>
          </a:graphicData>
        </a:graphic>
      </p:graphicFrame>
      <p:sp>
        <p:nvSpPr>
          <p:cNvPr id="32" name="Rectangle 1">
            <a:extLst>
              <a:ext uri="{FF2B5EF4-FFF2-40B4-BE49-F238E27FC236}">
                <a16:creationId xmlns:a16="http://schemas.microsoft.com/office/drawing/2014/main" id="{2C3A8834-FECC-4AB4-83E8-BEB112B5B310}"/>
              </a:ext>
            </a:extLst>
          </p:cNvPr>
          <p:cNvSpPr>
            <a:spLocks noChangeArrowheads="1"/>
          </p:cNvSpPr>
          <p:nvPr/>
        </p:nvSpPr>
        <p:spPr bwMode="auto">
          <a:xfrm>
            <a:off x="2843474" y="2689365"/>
            <a:ext cx="5942224" cy="400087"/>
          </a:xfrm>
          <a:prstGeom prst="rect">
            <a:avLst/>
          </a:prstGeom>
          <a:noFill/>
          <a:ln w="9525">
            <a:noFill/>
            <a:miter lim="800000"/>
            <a:headEnd/>
            <a:tailEnd/>
          </a:ln>
          <a:effectLst/>
        </p:spPr>
        <p:txBody>
          <a:bodyPr vert="horz" wrap="square" lIns="91419" tIns="45709" rIns="91419" bIns="45709" numCol="1" anchor="ctr" anchorCtr="0" compatLnSpc="1">
            <a:prstTxWarp prst="textNoShape">
              <a:avLst/>
            </a:prstTxWarp>
            <a:spAutoFit/>
          </a:bodyPr>
          <a:lstStyle/>
          <a:p>
            <a:pPr algn="ctr" defTabSz="914217" fontAlgn="base">
              <a:spcBef>
                <a:spcPct val="0"/>
              </a:spcBef>
              <a:spcAft>
                <a:spcPct val="0"/>
              </a:spcAft>
            </a:pPr>
            <a:r>
              <a:rPr lang="en-US" altLang="zh-CN" sz="2000" b="1" dirty="0" err="1">
                <a:solidFill>
                  <a:srgbClr val="FF0000"/>
                </a:solidFill>
                <a:latin typeface="仿宋" panose="02010609060101010101" pitchFamily="49" charset="-122"/>
                <a:ea typeface="仿宋" panose="02010609060101010101" pitchFamily="49" charset="-122"/>
                <a:cs typeface="Times New Roman" pitchFamily="18" charset="0"/>
              </a:rPr>
              <a:t>JOptionPane</a:t>
            </a:r>
            <a:r>
              <a:rPr lang="zh-CN" altLang="en-US" sz="2000" b="1" dirty="0">
                <a:solidFill>
                  <a:srgbClr val="FF0000"/>
                </a:solidFill>
                <a:latin typeface="仿宋" panose="02010609060101010101" pitchFamily="49" charset="-122"/>
                <a:ea typeface="仿宋" panose="02010609060101010101" pitchFamily="49" charset="-122"/>
                <a:cs typeface="Times New Roman" pitchFamily="18" charset="0"/>
              </a:rPr>
              <a:t>类的常用静态方法</a:t>
            </a:r>
            <a:endParaRPr lang="zh-CN" altLang="en-US" sz="2000" b="1" dirty="0">
              <a:solidFill>
                <a:srgbClr val="FF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1563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childTnLst>
                          </p:cTn>
                        </p:par>
                        <p:par>
                          <p:cTn id="16" fill="hold">
                            <p:stCondLst>
                              <p:cond delay="3000"/>
                            </p:stCondLst>
                            <p:childTnLst>
                              <p:par>
                                <p:cTn id="17" presetID="2" presetClass="entr" presetSubtype="9"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500"/>
                            </p:stCondLst>
                            <p:childTnLst>
                              <p:par>
                                <p:cTn id="28" presetID="31" presetClass="entr" presetSubtype="0"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p:cTn id="30" dur="1000" fill="hold"/>
                                        <p:tgtEl>
                                          <p:spTgt spid="31"/>
                                        </p:tgtEl>
                                        <p:attrNameLst>
                                          <p:attrName>ppt_w</p:attrName>
                                        </p:attrNameLst>
                                      </p:cBhvr>
                                      <p:tavLst>
                                        <p:tav tm="0">
                                          <p:val>
                                            <p:fltVal val="0"/>
                                          </p:val>
                                        </p:tav>
                                        <p:tav tm="100000">
                                          <p:val>
                                            <p:strVal val="#ppt_w"/>
                                          </p:val>
                                        </p:tav>
                                      </p:tavLst>
                                    </p:anim>
                                    <p:anim calcmode="lin" valueType="num">
                                      <p:cBhvr>
                                        <p:cTn id="31" dur="1000" fill="hold"/>
                                        <p:tgtEl>
                                          <p:spTgt spid="31"/>
                                        </p:tgtEl>
                                        <p:attrNameLst>
                                          <p:attrName>ppt_h</p:attrName>
                                        </p:attrNameLst>
                                      </p:cBhvr>
                                      <p:tavLst>
                                        <p:tav tm="0">
                                          <p:val>
                                            <p:fltVal val="0"/>
                                          </p:val>
                                        </p:tav>
                                        <p:tav tm="100000">
                                          <p:val>
                                            <p:strVal val="#ppt_h"/>
                                          </p:val>
                                        </p:tav>
                                      </p:tavLst>
                                    </p:anim>
                                    <p:anim calcmode="lin" valueType="num">
                                      <p:cBhvr>
                                        <p:cTn id="32" dur="1000" fill="hold"/>
                                        <p:tgtEl>
                                          <p:spTgt spid="31"/>
                                        </p:tgtEl>
                                        <p:attrNameLst>
                                          <p:attrName>style.rotation</p:attrName>
                                        </p:attrNameLst>
                                      </p:cBhvr>
                                      <p:tavLst>
                                        <p:tav tm="0">
                                          <p:val>
                                            <p:fltVal val="90"/>
                                          </p:val>
                                        </p:tav>
                                        <p:tav tm="100000">
                                          <p:val>
                                            <p:fltVal val="0"/>
                                          </p:val>
                                        </p:tav>
                                      </p:tavLst>
                                    </p:anim>
                                    <p:animEffect transition="in" filter="fade">
                                      <p:cBhvr>
                                        <p:cTn id="33"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P spid="30" grpId="0"/>
      <p:bldP spid="3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4409" y="1691211"/>
            <a:ext cx="12187591" cy="44819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布局管理器</a:t>
              </a: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27" name="内容占位符 2">
            <a:extLst>
              <a:ext uri="{FF2B5EF4-FFF2-40B4-BE49-F238E27FC236}">
                <a16:creationId xmlns:a16="http://schemas.microsoft.com/office/drawing/2014/main" id="{7FF9796D-68C0-4CE3-9317-7ADBAEB2A027}"/>
              </a:ext>
            </a:extLst>
          </p:cNvPr>
          <p:cNvSpPr txBox="1">
            <a:spLocks/>
          </p:cNvSpPr>
          <p:nvPr/>
        </p:nvSpPr>
        <p:spPr>
          <a:xfrm>
            <a:off x="1082609" y="1981535"/>
            <a:ext cx="9812880" cy="2894930"/>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布局管理器，是一种能对放入容器中的组件位置、大小进行自动安排、管理和调整的类。</a:t>
            </a:r>
          </a:p>
          <a:p>
            <a:r>
              <a:rPr lang="zh-CN" altLang="en-US" sz="2400" b="1" dirty="0">
                <a:latin typeface="仿宋" panose="02010609060101010101" pitchFamily="49" charset="-122"/>
                <a:ea typeface="仿宋" panose="02010609060101010101" pitchFamily="49" charset="-122"/>
              </a:rPr>
              <a:t>使用布局管理器后，组件在容器中的大小和位置完全由布局管理器控制和管理，程序员不需要也不能再对组件的位置和大小进行控制。</a:t>
            </a:r>
          </a:p>
          <a:p>
            <a:r>
              <a:rPr lang="zh-CN" altLang="en-US" sz="2400" b="1" dirty="0">
                <a:latin typeface="仿宋" panose="02010609060101010101" pitchFamily="49" charset="-122"/>
                <a:ea typeface="仿宋" panose="02010609060101010101" pitchFamily="49" charset="-122"/>
              </a:rPr>
              <a:t>每一种容器都有默认的布局管理器，可以使用</a:t>
            </a:r>
            <a:r>
              <a:rPr lang="en-US" altLang="zh-CN" sz="2400" b="1" dirty="0" err="1">
                <a:latin typeface="仿宋" panose="02010609060101010101" pitchFamily="49" charset="-122"/>
                <a:ea typeface="仿宋" panose="02010609060101010101" pitchFamily="49" charset="-122"/>
              </a:rPr>
              <a:t>setLayout</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方法重新设置。</a:t>
            </a:r>
          </a:p>
          <a:p>
            <a:r>
              <a:rPr lang="zh-CN" altLang="en-US" sz="2400" b="1" dirty="0">
                <a:latin typeface="仿宋" panose="02010609060101010101" pitchFamily="49" charset="-122"/>
                <a:ea typeface="仿宋" panose="02010609060101010101" pitchFamily="49" charset="-122"/>
              </a:rPr>
              <a:t>对于较复杂的界面，可以采用容器嵌套的方式进行布局。</a:t>
            </a:r>
          </a:p>
          <a:p>
            <a:endParaRPr lang="zh-CN" altLang="en-US"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7579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childTnLst>
                          </p:cTn>
                        </p:par>
                        <p:par>
                          <p:cTn id="16" fill="hold">
                            <p:stCondLst>
                              <p:cond delay="3000"/>
                            </p:stCondLst>
                            <p:childTnLst>
                              <p:par>
                                <p:cTn id="17" presetID="2" presetClass="entr" presetSubtype="9" fill="hold" grpId="0" nodeType="afterEffect">
                                  <p:stCondLst>
                                    <p:cond delay="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27">
                                            <p:txEl>
                                              <p:pRg st="1" end="1"/>
                                            </p:txEl>
                                          </p:spTgt>
                                        </p:tgtEl>
                                        <p:attrNameLst>
                                          <p:attrName>style.visibility</p:attrName>
                                        </p:attrNameLst>
                                      </p:cBhvr>
                                      <p:to>
                                        <p:strVal val="visible"/>
                                      </p:to>
                                    </p:set>
                                    <p:anim calcmode="lin" valueType="num">
                                      <p:cBhvr additive="base">
                                        <p:cTn id="25" dur="500" fill="hold"/>
                                        <p:tgtEl>
                                          <p:spTgt spid="27">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27">
                                            <p:txEl>
                                              <p:pRg st="2" end="2"/>
                                            </p:txEl>
                                          </p:spTgt>
                                        </p:tgtEl>
                                        <p:attrNameLst>
                                          <p:attrName>style.visibility</p:attrName>
                                        </p:attrNameLst>
                                      </p:cBhvr>
                                      <p:to>
                                        <p:strVal val="visible"/>
                                      </p:to>
                                    </p:set>
                                    <p:anim calcmode="lin" valueType="num">
                                      <p:cBhvr additive="base">
                                        <p:cTn id="31" dur="500" fill="hold"/>
                                        <p:tgtEl>
                                          <p:spTgt spid="27">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grpId="0" nodeType="clickEffect">
                                  <p:stCondLst>
                                    <p:cond delay="0"/>
                                  </p:stCondLst>
                                  <p:childTnLst>
                                    <p:set>
                                      <p:cBhvr>
                                        <p:cTn id="36" dur="1" fill="hold">
                                          <p:stCondLst>
                                            <p:cond delay="0"/>
                                          </p:stCondLst>
                                        </p:cTn>
                                        <p:tgtEl>
                                          <p:spTgt spid="27">
                                            <p:txEl>
                                              <p:pRg st="3" end="3"/>
                                            </p:txEl>
                                          </p:spTgt>
                                        </p:tgtEl>
                                        <p:attrNameLst>
                                          <p:attrName>style.visibility</p:attrName>
                                        </p:attrNameLst>
                                      </p:cBhvr>
                                      <p:to>
                                        <p:strVal val="visible"/>
                                      </p:to>
                                    </p:set>
                                    <p:anim calcmode="lin" valueType="num">
                                      <p:cBhvr additive="base">
                                        <p:cTn id="37" dur="500" fill="hold"/>
                                        <p:tgtEl>
                                          <p:spTgt spid="27">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7">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P spid="27"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4409" y="1691211"/>
            <a:ext cx="12187591" cy="44819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布局管理器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—1.FlowLayout</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27" name="内容占位符 2">
            <a:extLst>
              <a:ext uri="{FF2B5EF4-FFF2-40B4-BE49-F238E27FC236}">
                <a16:creationId xmlns:a16="http://schemas.microsoft.com/office/drawing/2014/main" id="{D15074C2-BDC4-4F21-B055-3ED62CF993E4}"/>
              </a:ext>
            </a:extLst>
          </p:cNvPr>
          <p:cNvSpPr txBox="1">
            <a:spLocks/>
          </p:cNvSpPr>
          <p:nvPr/>
        </p:nvSpPr>
        <p:spPr>
          <a:xfrm>
            <a:off x="839417" y="2057717"/>
            <a:ext cx="10172646" cy="2894930"/>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所有组件按照流水一样的顺序进行排列，一行满了后自动排到下一行。</a:t>
            </a:r>
          </a:p>
          <a:p>
            <a:r>
              <a:rPr lang="zh-CN" altLang="en-US" sz="2400" b="1" dirty="0">
                <a:latin typeface="仿宋" panose="02010609060101010101" pitchFamily="49" charset="-122"/>
                <a:ea typeface="仿宋" panose="02010609060101010101" pitchFamily="49" charset="-122"/>
              </a:rPr>
              <a:t>组件的显示位置随着窗口的缩放而发生变化，但顺序不变。</a:t>
            </a:r>
          </a:p>
          <a:p>
            <a:r>
              <a:rPr lang="en-US" altLang="zh-CN" sz="2400" b="1" dirty="0" err="1">
                <a:latin typeface="仿宋" panose="02010609060101010101" pitchFamily="49" charset="-122"/>
                <a:ea typeface="仿宋" panose="02010609060101010101" pitchFamily="49" charset="-122"/>
              </a:rPr>
              <a:t>FlowLayout</a:t>
            </a:r>
            <a:r>
              <a:rPr lang="zh-CN" altLang="en-US" sz="2400" b="1" dirty="0">
                <a:latin typeface="仿宋" panose="02010609060101010101" pitchFamily="49" charset="-122"/>
                <a:ea typeface="仿宋" panose="02010609060101010101" pitchFamily="49" charset="-122"/>
              </a:rPr>
              <a:t>是</a:t>
            </a:r>
            <a:r>
              <a:rPr lang="en-US" altLang="zh-CN" sz="2400" b="1" dirty="0" err="1">
                <a:latin typeface="仿宋" panose="02010609060101010101" pitchFamily="49" charset="-122"/>
                <a:ea typeface="仿宋" panose="02010609060101010101" pitchFamily="49" charset="-122"/>
              </a:rPr>
              <a:t>JPanel</a:t>
            </a:r>
            <a:r>
              <a:rPr lang="zh-CN" altLang="en-US" sz="2400" b="1" dirty="0">
                <a:latin typeface="仿宋" panose="02010609060101010101" pitchFamily="49" charset="-122"/>
                <a:ea typeface="仿宋" panose="02010609060101010101" pitchFamily="49" charset="-122"/>
              </a:rPr>
              <a:t>的默认布局管理器。</a:t>
            </a:r>
          </a:p>
          <a:p>
            <a:r>
              <a:rPr lang="zh-CN" altLang="en-US" sz="2400" b="1" dirty="0">
                <a:latin typeface="仿宋" panose="02010609060101010101" pitchFamily="49" charset="-122"/>
                <a:ea typeface="仿宋" panose="02010609060101010101" pitchFamily="49" charset="-122"/>
              </a:rPr>
              <a:t>构造方法：</a:t>
            </a:r>
          </a:p>
          <a:p>
            <a:r>
              <a:rPr lang="zh-CN" altLang="en-US" sz="2400" b="1" dirty="0">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public </a:t>
            </a:r>
            <a:r>
              <a:rPr lang="en-US" altLang="zh-CN" sz="2400" b="1" dirty="0" err="1">
                <a:latin typeface="仿宋" panose="02010609060101010101" pitchFamily="49" charset="-122"/>
                <a:ea typeface="仿宋" panose="02010609060101010101" pitchFamily="49" charset="-122"/>
              </a:rPr>
              <a:t>FlowLayout</a:t>
            </a:r>
            <a:r>
              <a:rPr lang="en-US" altLang="zh-CN" sz="2400" b="1" dirty="0">
                <a:latin typeface="仿宋" panose="02010609060101010101" pitchFamily="49" charset="-122"/>
                <a:ea typeface="仿宋" panose="02010609060101010101" pitchFamily="49" charset="-122"/>
              </a:rPr>
              <a:t>()</a:t>
            </a:r>
          </a:p>
          <a:p>
            <a:r>
              <a:rPr lang="en-US" altLang="zh-CN" sz="2400" b="1" dirty="0">
                <a:latin typeface="仿宋" panose="02010609060101010101" pitchFamily="49" charset="-122"/>
                <a:ea typeface="仿宋" panose="02010609060101010101" pitchFamily="49" charset="-122"/>
              </a:rPr>
              <a:t>    public </a:t>
            </a:r>
            <a:r>
              <a:rPr lang="en-US" altLang="zh-CN" sz="2400" b="1" dirty="0" err="1">
                <a:latin typeface="仿宋" panose="02010609060101010101" pitchFamily="49" charset="-122"/>
                <a:ea typeface="仿宋" panose="02010609060101010101" pitchFamily="49" charset="-122"/>
              </a:rPr>
              <a:t>FlowLayout</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int</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align,int</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hgap,int</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vgap</a:t>
            </a:r>
            <a:r>
              <a:rPr lang="en-US" altLang="zh-CN" sz="2400" b="1"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224333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childTnLst>
                          </p:cTn>
                        </p:par>
                        <p:par>
                          <p:cTn id="16" fill="hold">
                            <p:stCondLst>
                              <p:cond delay="3000"/>
                            </p:stCondLst>
                            <p:childTnLst>
                              <p:par>
                                <p:cTn id="17" presetID="2" presetClass="entr" presetSubtype="9" fill="hold" grpId="0" nodeType="afterEffect">
                                  <p:stCondLst>
                                    <p:cond delay="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27">
                                            <p:txEl>
                                              <p:pRg st="1" end="1"/>
                                            </p:txEl>
                                          </p:spTgt>
                                        </p:tgtEl>
                                        <p:attrNameLst>
                                          <p:attrName>style.visibility</p:attrName>
                                        </p:attrNameLst>
                                      </p:cBhvr>
                                      <p:to>
                                        <p:strVal val="visible"/>
                                      </p:to>
                                    </p:set>
                                    <p:anim calcmode="lin" valueType="num">
                                      <p:cBhvr additive="base">
                                        <p:cTn id="25" dur="500" fill="hold"/>
                                        <p:tgtEl>
                                          <p:spTgt spid="27">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27">
                                            <p:txEl>
                                              <p:pRg st="2" end="2"/>
                                            </p:txEl>
                                          </p:spTgt>
                                        </p:tgtEl>
                                        <p:attrNameLst>
                                          <p:attrName>style.visibility</p:attrName>
                                        </p:attrNameLst>
                                      </p:cBhvr>
                                      <p:to>
                                        <p:strVal val="visible"/>
                                      </p:to>
                                    </p:set>
                                    <p:anim calcmode="lin" valueType="num">
                                      <p:cBhvr additive="base">
                                        <p:cTn id="31" dur="500" fill="hold"/>
                                        <p:tgtEl>
                                          <p:spTgt spid="27">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grpId="0" nodeType="clickEffect">
                                  <p:stCondLst>
                                    <p:cond delay="0"/>
                                  </p:stCondLst>
                                  <p:childTnLst>
                                    <p:set>
                                      <p:cBhvr>
                                        <p:cTn id="36" dur="1" fill="hold">
                                          <p:stCondLst>
                                            <p:cond delay="0"/>
                                          </p:stCondLst>
                                        </p:cTn>
                                        <p:tgtEl>
                                          <p:spTgt spid="27">
                                            <p:txEl>
                                              <p:pRg st="3" end="3"/>
                                            </p:txEl>
                                          </p:spTgt>
                                        </p:tgtEl>
                                        <p:attrNameLst>
                                          <p:attrName>style.visibility</p:attrName>
                                        </p:attrNameLst>
                                      </p:cBhvr>
                                      <p:to>
                                        <p:strVal val="visible"/>
                                      </p:to>
                                    </p:set>
                                    <p:anim calcmode="lin" valueType="num">
                                      <p:cBhvr additive="base">
                                        <p:cTn id="37" dur="500" fill="hold"/>
                                        <p:tgtEl>
                                          <p:spTgt spid="27">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7">
                                            <p:txEl>
                                              <p:pRg st="3" end="3"/>
                                            </p:txEl>
                                          </p:spTgt>
                                        </p:tgtEl>
                                        <p:attrNameLst>
                                          <p:attrName>ppt_y</p:attrName>
                                        </p:attrNameLst>
                                      </p:cBhvr>
                                      <p:tavLst>
                                        <p:tav tm="0">
                                          <p:val>
                                            <p:strVal val="0-#ppt_h/2"/>
                                          </p:val>
                                        </p:tav>
                                        <p:tav tm="100000">
                                          <p:val>
                                            <p:strVal val="#ppt_y"/>
                                          </p:val>
                                        </p:tav>
                                      </p:tavLst>
                                    </p:anim>
                                  </p:childTnLst>
                                </p:cTn>
                              </p:par>
                            </p:childTnLst>
                          </p:cTn>
                        </p:par>
                        <p:par>
                          <p:cTn id="39" fill="hold">
                            <p:stCondLst>
                              <p:cond delay="500"/>
                            </p:stCondLst>
                            <p:childTnLst>
                              <p:par>
                                <p:cTn id="40" presetID="31" presetClass="entr" presetSubtype="0" fill="hold" grpId="0" nodeType="afterEffect">
                                  <p:stCondLst>
                                    <p:cond delay="0"/>
                                  </p:stCondLst>
                                  <p:childTnLst>
                                    <p:set>
                                      <p:cBhvr>
                                        <p:cTn id="41" dur="1" fill="hold">
                                          <p:stCondLst>
                                            <p:cond delay="0"/>
                                          </p:stCondLst>
                                        </p:cTn>
                                        <p:tgtEl>
                                          <p:spTgt spid="27">
                                            <p:txEl>
                                              <p:pRg st="4" end="4"/>
                                            </p:txEl>
                                          </p:spTgt>
                                        </p:tgtEl>
                                        <p:attrNameLst>
                                          <p:attrName>style.visibility</p:attrName>
                                        </p:attrNameLst>
                                      </p:cBhvr>
                                      <p:to>
                                        <p:strVal val="visible"/>
                                      </p:to>
                                    </p:set>
                                    <p:anim calcmode="lin" valueType="num">
                                      <p:cBhvr>
                                        <p:cTn id="42" dur="1000" fill="hold"/>
                                        <p:tgtEl>
                                          <p:spTgt spid="27">
                                            <p:txEl>
                                              <p:pRg st="4" end="4"/>
                                            </p:txEl>
                                          </p:spTgt>
                                        </p:tgtEl>
                                        <p:attrNameLst>
                                          <p:attrName>ppt_w</p:attrName>
                                        </p:attrNameLst>
                                      </p:cBhvr>
                                      <p:tavLst>
                                        <p:tav tm="0">
                                          <p:val>
                                            <p:fltVal val="0"/>
                                          </p:val>
                                        </p:tav>
                                        <p:tav tm="100000">
                                          <p:val>
                                            <p:strVal val="#ppt_w"/>
                                          </p:val>
                                        </p:tav>
                                      </p:tavLst>
                                    </p:anim>
                                    <p:anim calcmode="lin" valueType="num">
                                      <p:cBhvr>
                                        <p:cTn id="43" dur="1000" fill="hold"/>
                                        <p:tgtEl>
                                          <p:spTgt spid="27">
                                            <p:txEl>
                                              <p:pRg st="4" end="4"/>
                                            </p:txEl>
                                          </p:spTgt>
                                        </p:tgtEl>
                                        <p:attrNameLst>
                                          <p:attrName>ppt_h</p:attrName>
                                        </p:attrNameLst>
                                      </p:cBhvr>
                                      <p:tavLst>
                                        <p:tav tm="0">
                                          <p:val>
                                            <p:fltVal val="0"/>
                                          </p:val>
                                        </p:tav>
                                        <p:tav tm="100000">
                                          <p:val>
                                            <p:strVal val="#ppt_h"/>
                                          </p:val>
                                        </p:tav>
                                      </p:tavLst>
                                    </p:anim>
                                    <p:anim calcmode="lin" valueType="num">
                                      <p:cBhvr>
                                        <p:cTn id="44" dur="1000" fill="hold"/>
                                        <p:tgtEl>
                                          <p:spTgt spid="27">
                                            <p:txEl>
                                              <p:pRg st="4" end="4"/>
                                            </p:txEl>
                                          </p:spTgt>
                                        </p:tgtEl>
                                        <p:attrNameLst>
                                          <p:attrName>style.rotation</p:attrName>
                                        </p:attrNameLst>
                                      </p:cBhvr>
                                      <p:tavLst>
                                        <p:tav tm="0">
                                          <p:val>
                                            <p:fltVal val="90"/>
                                          </p:val>
                                        </p:tav>
                                        <p:tav tm="100000">
                                          <p:val>
                                            <p:fltVal val="0"/>
                                          </p:val>
                                        </p:tav>
                                      </p:tavLst>
                                    </p:anim>
                                    <p:animEffect transition="in" filter="fade">
                                      <p:cBhvr>
                                        <p:cTn id="45" dur="1000"/>
                                        <p:tgtEl>
                                          <p:spTgt spid="27">
                                            <p:txEl>
                                              <p:pRg st="4" end="4"/>
                                            </p:txEl>
                                          </p:spTgt>
                                        </p:tgtEl>
                                      </p:cBhvr>
                                    </p:animEffect>
                                  </p:childTnLst>
                                </p:cTn>
                              </p:par>
                              <p:par>
                                <p:cTn id="46" presetID="31" presetClass="entr" presetSubtype="0" fill="hold" grpId="0" nodeType="withEffect">
                                  <p:stCondLst>
                                    <p:cond delay="0"/>
                                  </p:stCondLst>
                                  <p:childTnLst>
                                    <p:set>
                                      <p:cBhvr>
                                        <p:cTn id="47" dur="1" fill="hold">
                                          <p:stCondLst>
                                            <p:cond delay="0"/>
                                          </p:stCondLst>
                                        </p:cTn>
                                        <p:tgtEl>
                                          <p:spTgt spid="27">
                                            <p:txEl>
                                              <p:pRg st="5" end="5"/>
                                            </p:txEl>
                                          </p:spTgt>
                                        </p:tgtEl>
                                        <p:attrNameLst>
                                          <p:attrName>style.visibility</p:attrName>
                                        </p:attrNameLst>
                                      </p:cBhvr>
                                      <p:to>
                                        <p:strVal val="visible"/>
                                      </p:to>
                                    </p:set>
                                    <p:anim calcmode="lin" valueType="num">
                                      <p:cBhvr>
                                        <p:cTn id="48" dur="1000" fill="hold"/>
                                        <p:tgtEl>
                                          <p:spTgt spid="27">
                                            <p:txEl>
                                              <p:pRg st="5" end="5"/>
                                            </p:txEl>
                                          </p:spTgt>
                                        </p:tgtEl>
                                        <p:attrNameLst>
                                          <p:attrName>ppt_w</p:attrName>
                                        </p:attrNameLst>
                                      </p:cBhvr>
                                      <p:tavLst>
                                        <p:tav tm="0">
                                          <p:val>
                                            <p:fltVal val="0"/>
                                          </p:val>
                                        </p:tav>
                                        <p:tav tm="100000">
                                          <p:val>
                                            <p:strVal val="#ppt_w"/>
                                          </p:val>
                                        </p:tav>
                                      </p:tavLst>
                                    </p:anim>
                                    <p:anim calcmode="lin" valueType="num">
                                      <p:cBhvr>
                                        <p:cTn id="49" dur="1000" fill="hold"/>
                                        <p:tgtEl>
                                          <p:spTgt spid="27">
                                            <p:txEl>
                                              <p:pRg st="5" end="5"/>
                                            </p:txEl>
                                          </p:spTgt>
                                        </p:tgtEl>
                                        <p:attrNameLst>
                                          <p:attrName>ppt_h</p:attrName>
                                        </p:attrNameLst>
                                      </p:cBhvr>
                                      <p:tavLst>
                                        <p:tav tm="0">
                                          <p:val>
                                            <p:fltVal val="0"/>
                                          </p:val>
                                        </p:tav>
                                        <p:tav tm="100000">
                                          <p:val>
                                            <p:strVal val="#ppt_h"/>
                                          </p:val>
                                        </p:tav>
                                      </p:tavLst>
                                    </p:anim>
                                    <p:anim calcmode="lin" valueType="num">
                                      <p:cBhvr>
                                        <p:cTn id="50" dur="1000" fill="hold"/>
                                        <p:tgtEl>
                                          <p:spTgt spid="27">
                                            <p:txEl>
                                              <p:pRg st="5" end="5"/>
                                            </p:txEl>
                                          </p:spTgt>
                                        </p:tgtEl>
                                        <p:attrNameLst>
                                          <p:attrName>style.rotation</p:attrName>
                                        </p:attrNameLst>
                                      </p:cBhvr>
                                      <p:tavLst>
                                        <p:tav tm="0">
                                          <p:val>
                                            <p:fltVal val="90"/>
                                          </p:val>
                                        </p:tav>
                                        <p:tav tm="100000">
                                          <p:val>
                                            <p:fltVal val="0"/>
                                          </p:val>
                                        </p:tav>
                                      </p:tavLst>
                                    </p:anim>
                                    <p:animEffect transition="in" filter="fade">
                                      <p:cBhvr>
                                        <p:cTn id="51" dur="1000"/>
                                        <p:tgtEl>
                                          <p:spTgt spid="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P spid="27"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4409" y="1691211"/>
            <a:ext cx="12187591" cy="44819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布局管理器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—1.FlowLayout</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29" name="内容占位符 2">
            <a:extLst>
              <a:ext uri="{FF2B5EF4-FFF2-40B4-BE49-F238E27FC236}">
                <a16:creationId xmlns:a16="http://schemas.microsoft.com/office/drawing/2014/main" id="{35C8EC6A-9C6E-4F82-8F3E-A84919ECAFF5}"/>
              </a:ext>
            </a:extLst>
          </p:cNvPr>
          <p:cNvSpPr txBox="1">
            <a:spLocks/>
          </p:cNvSpPr>
          <p:nvPr/>
        </p:nvSpPr>
        <p:spPr>
          <a:xfrm>
            <a:off x="839417" y="2057717"/>
            <a:ext cx="10172646" cy="2894930"/>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第一个构造方法创建一个居中对齐的流式布局，默认水平和垂直间隔为</a:t>
            </a:r>
            <a:r>
              <a:rPr lang="en-US" altLang="zh-CN" sz="2400" b="1" dirty="0">
                <a:latin typeface="仿宋" panose="02010609060101010101" pitchFamily="49" charset="-122"/>
                <a:ea typeface="仿宋" panose="02010609060101010101" pitchFamily="49" charset="-122"/>
              </a:rPr>
              <a:t>5</a:t>
            </a:r>
            <a:r>
              <a:rPr lang="zh-CN" altLang="en-US" sz="2400" b="1" dirty="0">
                <a:latin typeface="仿宋" panose="02010609060101010101" pitchFamily="49" charset="-122"/>
                <a:ea typeface="仿宋" panose="02010609060101010101" pitchFamily="49" charset="-122"/>
              </a:rPr>
              <a:t>个像素；第二个构造方法创建一个指定对齐方式及间隔的流式布局。</a:t>
            </a:r>
          </a:p>
          <a:p>
            <a:r>
              <a:rPr lang="zh-CN" altLang="en-US" sz="2400" b="1" dirty="0">
                <a:latin typeface="仿宋" panose="02010609060101010101" pitchFamily="49" charset="-122"/>
                <a:ea typeface="仿宋" panose="02010609060101010101" pitchFamily="49" charset="-122"/>
              </a:rPr>
              <a:t>参数</a:t>
            </a:r>
            <a:r>
              <a:rPr lang="en-US" altLang="zh-CN" sz="2400" b="1" dirty="0">
                <a:latin typeface="仿宋" panose="02010609060101010101" pitchFamily="49" charset="-122"/>
                <a:ea typeface="仿宋" panose="02010609060101010101" pitchFamily="49" charset="-122"/>
              </a:rPr>
              <a:t>align</a:t>
            </a:r>
            <a:r>
              <a:rPr lang="zh-CN" altLang="en-US" sz="2400" b="1" dirty="0">
                <a:latin typeface="仿宋" panose="02010609060101010101" pitchFamily="49" charset="-122"/>
                <a:ea typeface="仿宋" panose="02010609060101010101" pitchFamily="49" charset="-122"/>
              </a:rPr>
              <a:t>的值有：</a:t>
            </a:r>
            <a:r>
              <a:rPr lang="en-US" altLang="zh-CN" sz="2400" b="1" dirty="0" err="1">
                <a:latin typeface="仿宋" panose="02010609060101010101" pitchFamily="49" charset="-122"/>
                <a:ea typeface="仿宋" panose="02010609060101010101" pitchFamily="49" charset="-122"/>
              </a:rPr>
              <a:t>FlowLayout.LEFT</a:t>
            </a:r>
            <a:r>
              <a:rPr lang="zh-CN" altLang="en-US" sz="2400" b="1" dirty="0">
                <a:latin typeface="仿宋" panose="02010609060101010101" pitchFamily="49" charset="-122"/>
                <a:ea typeface="仿宋" panose="02010609060101010101" pitchFamily="49" charset="-122"/>
              </a:rPr>
              <a:t>（左对齐）</a:t>
            </a:r>
            <a:r>
              <a:rPr lang="en-US" altLang="zh-CN" sz="2400" b="1" dirty="0" err="1">
                <a:latin typeface="仿宋" panose="02010609060101010101" pitchFamily="49" charset="-122"/>
                <a:ea typeface="仿宋" panose="02010609060101010101" pitchFamily="49" charset="-122"/>
              </a:rPr>
              <a:t>FlowLayout.RIGHT</a:t>
            </a:r>
            <a:r>
              <a:rPr lang="zh-CN" altLang="en-US" sz="2400" b="1" dirty="0">
                <a:latin typeface="仿宋" panose="02010609060101010101" pitchFamily="49" charset="-122"/>
                <a:ea typeface="仿宋" panose="02010609060101010101" pitchFamily="49" charset="-122"/>
              </a:rPr>
              <a:t>（右对齐）</a:t>
            </a:r>
            <a:r>
              <a:rPr lang="en-US" altLang="zh-CN" sz="2400" b="1" dirty="0" err="1">
                <a:latin typeface="仿宋" panose="02010609060101010101" pitchFamily="49" charset="-122"/>
                <a:ea typeface="仿宋" panose="02010609060101010101" pitchFamily="49" charset="-122"/>
              </a:rPr>
              <a:t>FlowLayout.CENTER</a:t>
            </a:r>
            <a:r>
              <a:rPr lang="zh-CN" altLang="en-US" sz="2400" b="1" dirty="0">
                <a:latin typeface="仿宋" panose="02010609060101010101" pitchFamily="49" charset="-122"/>
                <a:ea typeface="仿宋" panose="02010609060101010101" pitchFamily="49" charset="-122"/>
              </a:rPr>
              <a:t>（居中对齐）</a:t>
            </a:r>
            <a:r>
              <a:rPr lang="en-US" altLang="zh-CN" sz="2400" b="1" dirty="0" err="1">
                <a:latin typeface="仿宋" panose="02010609060101010101" pitchFamily="49" charset="-122"/>
                <a:ea typeface="仿宋" panose="02010609060101010101" pitchFamily="49" charset="-122"/>
              </a:rPr>
              <a:t>FlowLayout.LEADING</a:t>
            </a:r>
            <a:r>
              <a:rPr lang="zh-CN" altLang="en-US" sz="2400" b="1" dirty="0">
                <a:latin typeface="仿宋" panose="02010609060101010101" pitchFamily="49" charset="-122"/>
                <a:ea typeface="仿宋" panose="02010609060101010101" pitchFamily="49" charset="-122"/>
              </a:rPr>
              <a:t>（与容器方向开始边对齐）</a:t>
            </a:r>
            <a:r>
              <a:rPr lang="en-US" altLang="zh-CN" sz="2400" b="1" dirty="0" err="1">
                <a:latin typeface="仿宋" panose="02010609060101010101" pitchFamily="49" charset="-122"/>
                <a:ea typeface="仿宋" panose="02010609060101010101" pitchFamily="49" charset="-122"/>
              </a:rPr>
              <a:t>FlowLayout.TRAILING</a:t>
            </a:r>
            <a:r>
              <a:rPr lang="zh-CN" altLang="en-US" sz="2400" b="1" dirty="0">
                <a:latin typeface="仿宋" panose="02010609060101010101" pitchFamily="49" charset="-122"/>
                <a:ea typeface="仿宋" panose="02010609060101010101" pitchFamily="49" charset="-122"/>
              </a:rPr>
              <a:t>（与容器结束边对齐）。</a:t>
            </a:r>
          </a:p>
          <a:p>
            <a:r>
              <a:rPr lang="zh-CN" altLang="en-US" sz="2400" b="1" dirty="0">
                <a:latin typeface="仿宋" panose="02010609060101010101" pitchFamily="49" charset="-122"/>
                <a:ea typeface="仿宋" panose="02010609060101010101" pitchFamily="49" charset="-122"/>
              </a:rPr>
              <a:t>参数</a:t>
            </a:r>
            <a:r>
              <a:rPr lang="en-US" altLang="zh-CN" sz="2400" b="1" dirty="0" err="1">
                <a:latin typeface="仿宋" panose="02010609060101010101" pitchFamily="49" charset="-122"/>
                <a:ea typeface="仿宋" panose="02010609060101010101" pitchFamily="49" charset="-122"/>
              </a:rPr>
              <a:t>hgap</a:t>
            </a:r>
            <a:r>
              <a:rPr lang="zh-CN" altLang="en-US" sz="2400" b="1" dirty="0">
                <a:latin typeface="仿宋" panose="02010609060101010101" pitchFamily="49" charset="-122"/>
                <a:ea typeface="仿宋" panose="02010609060101010101" pitchFamily="49" charset="-122"/>
              </a:rPr>
              <a:t>为组件间的水平间隔，参数</a:t>
            </a:r>
            <a:r>
              <a:rPr lang="en-US" altLang="zh-CN" sz="2400" b="1" dirty="0" err="1">
                <a:latin typeface="仿宋" panose="02010609060101010101" pitchFamily="49" charset="-122"/>
                <a:ea typeface="仿宋" panose="02010609060101010101" pitchFamily="49" charset="-122"/>
              </a:rPr>
              <a:t>vgap</a:t>
            </a:r>
            <a:r>
              <a:rPr lang="zh-CN" altLang="en-US" sz="2400" b="1" dirty="0">
                <a:latin typeface="仿宋" panose="02010609060101010101" pitchFamily="49" charset="-122"/>
                <a:ea typeface="仿宋" panose="02010609060101010101" pitchFamily="49" charset="-122"/>
              </a:rPr>
              <a:t>为组件间的垂直间隔。</a:t>
            </a:r>
          </a:p>
        </p:txBody>
      </p:sp>
      <p:grpSp>
        <p:nvGrpSpPr>
          <p:cNvPr id="30" name="组合 29">
            <a:extLst>
              <a:ext uri="{FF2B5EF4-FFF2-40B4-BE49-F238E27FC236}">
                <a16:creationId xmlns:a16="http://schemas.microsoft.com/office/drawing/2014/main" id="{F85F5531-D95F-4C72-8A33-18B9A668069D}"/>
              </a:ext>
            </a:extLst>
          </p:cNvPr>
          <p:cNvGrpSpPr/>
          <p:nvPr/>
        </p:nvGrpSpPr>
        <p:grpSpPr>
          <a:xfrm>
            <a:off x="2205" y="6019202"/>
            <a:ext cx="12189178" cy="833553"/>
            <a:chOff x="0" y="6020594"/>
            <a:chExt cx="12192000" cy="847164"/>
          </a:xfrm>
        </p:grpSpPr>
        <p:sp>
          <p:nvSpPr>
            <p:cNvPr id="31" name="矩形 30">
              <a:extLst>
                <a:ext uri="{FF2B5EF4-FFF2-40B4-BE49-F238E27FC236}">
                  <a16:creationId xmlns:a16="http://schemas.microsoft.com/office/drawing/2014/main" id="{D5F62C74-6D48-4FFD-B514-88C507DD50DF}"/>
                </a:ext>
              </a:extLst>
            </p:cNvPr>
            <p:cNvSpPr/>
            <p:nvPr/>
          </p:nvSpPr>
          <p:spPr>
            <a:xfrm>
              <a:off x="0" y="6020594"/>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32" name="组合 31">
              <a:extLst>
                <a:ext uri="{FF2B5EF4-FFF2-40B4-BE49-F238E27FC236}">
                  <a16:creationId xmlns:a16="http://schemas.microsoft.com/office/drawing/2014/main" id="{2852286E-281F-4306-B982-347BEC5F1F5D}"/>
                </a:ext>
              </a:extLst>
            </p:cNvPr>
            <p:cNvGrpSpPr/>
            <p:nvPr/>
          </p:nvGrpSpPr>
          <p:grpSpPr>
            <a:xfrm>
              <a:off x="761207" y="6172994"/>
              <a:ext cx="10972799" cy="626734"/>
              <a:chOff x="761207" y="6310306"/>
              <a:chExt cx="10972799" cy="626734"/>
            </a:xfrm>
          </p:grpSpPr>
          <p:grpSp>
            <p:nvGrpSpPr>
              <p:cNvPr id="33" name="组合 32">
                <a:extLst>
                  <a:ext uri="{FF2B5EF4-FFF2-40B4-BE49-F238E27FC236}">
                    <a16:creationId xmlns:a16="http://schemas.microsoft.com/office/drawing/2014/main" id="{3E889014-428D-4122-AFEE-56D66AC0EC86}"/>
                  </a:ext>
                </a:extLst>
              </p:cNvPr>
              <p:cNvGrpSpPr/>
              <p:nvPr/>
            </p:nvGrpSpPr>
            <p:grpSpPr>
              <a:xfrm>
                <a:off x="761207" y="6326981"/>
                <a:ext cx="352250" cy="455613"/>
                <a:chOff x="5449889" y="1827213"/>
                <a:chExt cx="352250" cy="455613"/>
              </a:xfrm>
              <a:solidFill>
                <a:srgbClr val="FFFF00"/>
              </a:solidFill>
            </p:grpSpPr>
            <p:sp>
              <p:nvSpPr>
                <p:cNvPr id="39" name="Freeform 125">
                  <a:extLst>
                    <a:ext uri="{FF2B5EF4-FFF2-40B4-BE49-F238E27FC236}">
                      <a16:creationId xmlns:a16="http://schemas.microsoft.com/office/drawing/2014/main" id="{4FCE55DC-BE5B-4DAF-BB5A-7B2CD54A69C3}"/>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40" name="Freeform 126">
                  <a:extLst>
                    <a:ext uri="{FF2B5EF4-FFF2-40B4-BE49-F238E27FC236}">
                      <a16:creationId xmlns:a16="http://schemas.microsoft.com/office/drawing/2014/main" id="{4F479EA4-DB3F-4B24-803C-38030941A853}"/>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38" name="内容占位符 2">
                <a:extLst>
                  <a:ext uri="{FF2B5EF4-FFF2-40B4-BE49-F238E27FC236}">
                    <a16:creationId xmlns:a16="http://schemas.microsoft.com/office/drawing/2014/main" id="{3EFCE111-B1EE-4006-9B4E-451768C75F37}"/>
                  </a:ext>
                </a:extLst>
              </p:cNvPr>
              <p:cNvSpPr txBox="1">
                <a:spLocks/>
              </p:cNvSpPr>
              <p:nvPr/>
            </p:nvSpPr>
            <p:spPr>
              <a:xfrm>
                <a:off x="1069615" y="6310306"/>
                <a:ext cx="10664391" cy="626734"/>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8.6】FlowLayout</a:t>
                </a:r>
                <a:r>
                  <a:rPr lang="zh-CN" altLang="en-US" sz="2400" b="1" dirty="0">
                    <a:solidFill>
                      <a:schemeClr val="bg1"/>
                    </a:solidFill>
                    <a:latin typeface="仿宋" panose="02010609060101010101" pitchFamily="49" charset="-122"/>
                    <a:ea typeface="仿宋" panose="02010609060101010101" pitchFamily="49" charset="-122"/>
                  </a:rPr>
                  <a:t>应用举例。</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Example8_06.java </a:t>
                </a:r>
                <a:endParaRPr lang="en-US" altLang="zh-CN" sz="2400" b="1" dirty="0">
                  <a:solidFill>
                    <a:srgbClr val="FFFF00"/>
                  </a:solidFill>
                  <a:latin typeface="仿宋" panose="02010609060101010101" pitchFamily="49" charset="-122"/>
                  <a:ea typeface="仿宋" panose="02010609060101010101" pitchFamily="49" charset="-122"/>
                </a:endParaRPr>
              </a:p>
            </p:txBody>
          </p:sp>
        </p:grpSp>
      </p:grpSp>
    </p:spTree>
    <p:extLst>
      <p:ext uri="{BB962C8B-B14F-4D97-AF65-F5344CB8AC3E}">
        <p14:creationId xmlns:p14="http://schemas.microsoft.com/office/powerpoint/2010/main" val="10163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par>
                                <p:cTn id="16" presetID="2" presetClass="entr" presetSubtype="9" fill="hold" grpId="0" nodeType="withEffect">
                                  <p:stCondLst>
                                    <p:cond delay="0"/>
                                  </p:stCondLst>
                                  <p:childTnLst>
                                    <p:set>
                                      <p:cBhvr>
                                        <p:cTn id="17" dur="1" fill="hold">
                                          <p:stCondLst>
                                            <p:cond delay="0"/>
                                          </p:stCondLst>
                                        </p:cTn>
                                        <p:tgtEl>
                                          <p:spTgt spid="29">
                                            <p:txEl>
                                              <p:pRg st="0" end="0"/>
                                            </p:txEl>
                                          </p:spTgt>
                                        </p:tgtEl>
                                        <p:attrNameLst>
                                          <p:attrName>style.visibility</p:attrName>
                                        </p:attrNameLst>
                                      </p:cBhvr>
                                      <p:to>
                                        <p:strVal val="visible"/>
                                      </p:to>
                                    </p:set>
                                    <p:anim calcmode="lin" valueType="num">
                                      <p:cBhvr additive="base">
                                        <p:cTn id="18"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9" fill="hold" grpId="0" nodeType="clickEffect">
                                  <p:stCondLst>
                                    <p:cond delay="0"/>
                                  </p:stCondLst>
                                  <p:childTnLst>
                                    <p:set>
                                      <p:cBhvr>
                                        <p:cTn id="23" dur="1" fill="hold">
                                          <p:stCondLst>
                                            <p:cond delay="0"/>
                                          </p:stCondLst>
                                        </p:cTn>
                                        <p:tgtEl>
                                          <p:spTgt spid="29">
                                            <p:txEl>
                                              <p:pRg st="1" end="1"/>
                                            </p:txEl>
                                          </p:spTgt>
                                        </p:tgtEl>
                                        <p:attrNameLst>
                                          <p:attrName>style.visibility</p:attrName>
                                        </p:attrNameLst>
                                      </p:cBhvr>
                                      <p:to>
                                        <p:strVal val="visible"/>
                                      </p:to>
                                    </p:set>
                                    <p:anim calcmode="lin" valueType="num">
                                      <p:cBhvr additive="base">
                                        <p:cTn id="24" dur="500" fill="hold"/>
                                        <p:tgtEl>
                                          <p:spTgt spid="29">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9" fill="hold" grpId="0" nodeType="clickEffect">
                                  <p:stCondLst>
                                    <p:cond delay="0"/>
                                  </p:stCondLst>
                                  <p:childTnLst>
                                    <p:set>
                                      <p:cBhvr>
                                        <p:cTn id="29" dur="1" fill="hold">
                                          <p:stCondLst>
                                            <p:cond delay="0"/>
                                          </p:stCondLst>
                                        </p:cTn>
                                        <p:tgtEl>
                                          <p:spTgt spid="29">
                                            <p:txEl>
                                              <p:pRg st="2" end="2"/>
                                            </p:txEl>
                                          </p:spTgt>
                                        </p:tgtEl>
                                        <p:attrNameLst>
                                          <p:attrName>style.visibility</p:attrName>
                                        </p:attrNameLst>
                                      </p:cBhvr>
                                      <p:to>
                                        <p:strVal val="visible"/>
                                      </p:to>
                                    </p:set>
                                    <p:anim calcmode="lin" valueType="num">
                                      <p:cBhvr additive="base">
                                        <p:cTn id="30" dur="500" fill="hold"/>
                                        <p:tgtEl>
                                          <p:spTgt spid="29">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9">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37" fill="hold"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barn(outVertical)">
                                      <p:cBhvr>
                                        <p:cTn id="3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P spid="29"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4409" y="1691211"/>
            <a:ext cx="12187591" cy="44819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布局管理器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—2.BorderLayout</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27" name="内容占位符 2">
            <a:extLst>
              <a:ext uri="{FF2B5EF4-FFF2-40B4-BE49-F238E27FC236}">
                <a16:creationId xmlns:a16="http://schemas.microsoft.com/office/drawing/2014/main" id="{99E51128-AB70-4658-BDFB-82687565B246}"/>
              </a:ext>
            </a:extLst>
          </p:cNvPr>
          <p:cNvSpPr txBox="1">
            <a:spLocks/>
          </p:cNvSpPr>
          <p:nvPr/>
        </p:nvSpPr>
        <p:spPr>
          <a:xfrm>
            <a:off x="915601" y="2133900"/>
            <a:ext cx="5485128" cy="2894930"/>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边框布局管理器，把一个容器分成五个区域，东西南北中。</a:t>
            </a:r>
          </a:p>
          <a:p>
            <a:r>
              <a:rPr lang="zh-CN" altLang="en-US" sz="2400" b="1" dirty="0">
                <a:latin typeface="仿宋" panose="02010609060101010101" pitchFamily="49" charset="-122"/>
                <a:ea typeface="仿宋" panose="02010609060101010101" pitchFamily="49" charset="-122"/>
              </a:rPr>
              <a:t>每个区域最多只能包含一个组件。</a:t>
            </a:r>
          </a:p>
          <a:p>
            <a:r>
              <a:rPr lang="zh-CN" altLang="en-US" sz="2400" b="1" dirty="0">
                <a:latin typeface="仿宋" panose="02010609060101010101" pitchFamily="49" charset="-122"/>
                <a:ea typeface="仿宋" panose="02010609060101010101" pitchFamily="49" charset="-122"/>
              </a:rPr>
              <a:t>这五个区域的常量标识为：</a:t>
            </a:r>
            <a:r>
              <a:rPr lang="en-US" altLang="zh-CN" sz="2400" b="1" dirty="0">
                <a:latin typeface="仿宋" panose="02010609060101010101" pitchFamily="49" charset="-122"/>
                <a:ea typeface="仿宋" panose="02010609060101010101" pitchFamily="49" charset="-122"/>
              </a:rPr>
              <a:t>EAST</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WEST</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SOUTH</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NORTH</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CENTER</a:t>
            </a:r>
            <a:r>
              <a:rPr lang="zh-CN" altLang="en-US"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BorderLayout</a:t>
            </a:r>
            <a:r>
              <a:rPr lang="zh-CN" altLang="en-US" sz="2400" b="1" dirty="0">
                <a:latin typeface="仿宋" panose="02010609060101010101" pitchFamily="49" charset="-122"/>
                <a:ea typeface="仿宋" panose="02010609060101010101" pitchFamily="49" charset="-122"/>
              </a:rPr>
              <a:t>是</a:t>
            </a:r>
            <a:r>
              <a:rPr lang="en-US" altLang="zh-CN" sz="2400" b="1" dirty="0" err="1">
                <a:latin typeface="仿宋" panose="02010609060101010101" pitchFamily="49" charset="-122"/>
                <a:ea typeface="仿宋" panose="02010609060101010101" pitchFamily="49" charset="-122"/>
              </a:rPr>
              <a:t>JFrame</a:t>
            </a:r>
            <a:r>
              <a:rPr lang="zh-CN" altLang="en-US" sz="2400" b="1" dirty="0">
                <a:latin typeface="仿宋" panose="02010609060101010101" pitchFamily="49" charset="-122"/>
                <a:ea typeface="仿宋" panose="02010609060101010101" pitchFamily="49" charset="-122"/>
              </a:rPr>
              <a:t>的默认布局管理器。</a:t>
            </a:r>
          </a:p>
        </p:txBody>
      </p:sp>
      <p:grpSp>
        <p:nvGrpSpPr>
          <p:cNvPr id="29" name="组合 28">
            <a:extLst>
              <a:ext uri="{FF2B5EF4-FFF2-40B4-BE49-F238E27FC236}">
                <a16:creationId xmlns:a16="http://schemas.microsoft.com/office/drawing/2014/main" id="{0CA30CED-12E2-4B43-B604-25D26069D1B3}"/>
              </a:ext>
            </a:extLst>
          </p:cNvPr>
          <p:cNvGrpSpPr/>
          <p:nvPr/>
        </p:nvGrpSpPr>
        <p:grpSpPr>
          <a:xfrm>
            <a:off x="7364999" y="2481536"/>
            <a:ext cx="3977026" cy="3690029"/>
            <a:chOff x="7918467" y="311761"/>
            <a:chExt cx="1781714" cy="1653139"/>
          </a:xfrm>
        </p:grpSpPr>
        <p:sp>
          <p:nvSpPr>
            <p:cNvPr id="30" name="Freeform 411">
              <a:extLst>
                <a:ext uri="{FF2B5EF4-FFF2-40B4-BE49-F238E27FC236}">
                  <a16:creationId xmlns:a16="http://schemas.microsoft.com/office/drawing/2014/main" id="{5101C6E8-DB73-4E18-B916-F6FB2252EE2D}"/>
                </a:ext>
              </a:extLst>
            </p:cNvPr>
            <p:cNvSpPr>
              <a:spLocks/>
            </p:cNvSpPr>
            <p:nvPr/>
          </p:nvSpPr>
          <p:spPr bwMode="auto">
            <a:xfrm>
              <a:off x="7918467" y="1153637"/>
              <a:ext cx="896981" cy="811263"/>
            </a:xfrm>
            <a:custGeom>
              <a:avLst/>
              <a:gdLst>
                <a:gd name="T0" fmla="*/ 0 w 293"/>
                <a:gd name="T1" fmla="*/ 162 h 265"/>
                <a:gd name="T2" fmla="*/ 77 w 293"/>
                <a:gd name="T3" fmla="*/ 0 h 265"/>
                <a:gd name="T4" fmla="*/ 293 w 293"/>
                <a:gd name="T5" fmla="*/ 103 h 265"/>
                <a:gd name="T6" fmla="*/ 216 w 293"/>
                <a:gd name="T7" fmla="*/ 265 h 265"/>
                <a:gd name="T8" fmla="*/ 0 w 293"/>
                <a:gd name="T9" fmla="*/ 162 h 265"/>
              </a:gdLst>
              <a:ahLst/>
              <a:cxnLst>
                <a:cxn ang="0">
                  <a:pos x="T0" y="T1"/>
                </a:cxn>
                <a:cxn ang="0">
                  <a:pos x="T2" y="T3"/>
                </a:cxn>
                <a:cxn ang="0">
                  <a:pos x="T4" y="T5"/>
                </a:cxn>
                <a:cxn ang="0">
                  <a:pos x="T6" y="T7"/>
                </a:cxn>
                <a:cxn ang="0">
                  <a:pos x="T8" y="T9"/>
                </a:cxn>
              </a:cxnLst>
              <a:rect l="0" t="0" r="r" b="b"/>
              <a:pathLst>
                <a:path w="293" h="265">
                  <a:moveTo>
                    <a:pt x="0" y="162"/>
                  </a:moveTo>
                  <a:lnTo>
                    <a:pt x="77" y="0"/>
                  </a:lnTo>
                  <a:lnTo>
                    <a:pt x="293" y="103"/>
                  </a:lnTo>
                  <a:lnTo>
                    <a:pt x="216" y="265"/>
                  </a:lnTo>
                  <a:lnTo>
                    <a:pt x="0" y="162"/>
                  </a:lnTo>
                  <a:close/>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1" name="Freeform 412">
              <a:extLst>
                <a:ext uri="{FF2B5EF4-FFF2-40B4-BE49-F238E27FC236}">
                  <a16:creationId xmlns:a16="http://schemas.microsoft.com/office/drawing/2014/main" id="{223BA450-7CD7-4403-8640-E657CA3E3E71}"/>
                </a:ext>
              </a:extLst>
            </p:cNvPr>
            <p:cNvSpPr>
              <a:spLocks/>
            </p:cNvSpPr>
            <p:nvPr/>
          </p:nvSpPr>
          <p:spPr bwMode="auto">
            <a:xfrm>
              <a:off x="7976632" y="1211802"/>
              <a:ext cx="783709" cy="697991"/>
            </a:xfrm>
            <a:custGeom>
              <a:avLst/>
              <a:gdLst>
                <a:gd name="T0" fmla="*/ 0 w 256"/>
                <a:gd name="T1" fmla="*/ 137 h 228"/>
                <a:gd name="T2" fmla="*/ 65 w 256"/>
                <a:gd name="T3" fmla="*/ 0 h 228"/>
                <a:gd name="T4" fmla="*/ 256 w 256"/>
                <a:gd name="T5" fmla="*/ 91 h 228"/>
                <a:gd name="T6" fmla="*/ 191 w 256"/>
                <a:gd name="T7" fmla="*/ 228 h 228"/>
                <a:gd name="T8" fmla="*/ 0 w 256"/>
                <a:gd name="T9" fmla="*/ 137 h 228"/>
              </a:gdLst>
              <a:ahLst/>
              <a:cxnLst>
                <a:cxn ang="0">
                  <a:pos x="T0" y="T1"/>
                </a:cxn>
                <a:cxn ang="0">
                  <a:pos x="T2" y="T3"/>
                </a:cxn>
                <a:cxn ang="0">
                  <a:pos x="T4" y="T5"/>
                </a:cxn>
                <a:cxn ang="0">
                  <a:pos x="T6" y="T7"/>
                </a:cxn>
                <a:cxn ang="0">
                  <a:pos x="T8" y="T9"/>
                </a:cxn>
              </a:cxnLst>
              <a:rect l="0" t="0" r="r" b="b"/>
              <a:pathLst>
                <a:path w="256" h="228">
                  <a:moveTo>
                    <a:pt x="0" y="137"/>
                  </a:moveTo>
                  <a:lnTo>
                    <a:pt x="65" y="0"/>
                  </a:lnTo>
                  <a:lnTo>
                    <a:pt x="256" y="91"/>
                  </a:lnTo>
                  <a:lnTo>
                    <a:pt x="191" y="228"/>
                  </a:lnTo>
                  <a:lnTo>
                    <a:pt x="0" y="137"/>
                  </a:ln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2" name="Freeform 413">
              <a:extLst>
                <a:ext uri="{FF2B5EF4-FFF2-40B4-BE49-F238E27FC236}">
                  <a16:creationId xmlns:a16="http://schemas.microsoft.com/office/drawing/2014/main" id="{5036CA35-E413-4344-87BE-645A269E28E7}"/>
                </a:ext>
              </a:extLst>
            </p:cNvPr>
            <p:cNvSpPr>
              <a:spLocks/>
            </p:cNvSpPr>
            <p:nvPr/>
          </p:nvSpPr>
          <p:spPr bwMode="auto">
            <a:xfrm>
              <a:off x="7976632" y="1490387"/>
              <a:ext cx="783709" cy="419408"/>
            </a:xfrm>
            <a:custGeom>
              <a:avLst/>
              <a:gdLst>
                <a:gd name="T0" fmla="*/ 0 w 256"/>
                <a:gd name="T1" fmla="*/ 46 h 137"/>
                <a:gd name="T2" fmla="*/ 256 w 256"/>
                <a:gd name="T3" fmla="*/ 0 h 137"/>
                <a:gd name="T4" fmla="*/ 191 w 256"/>
                <a:gd name="T5" fmla="*/ 137 h 137"/>
                <a:gd name="T6" fmla="*/ 0 w 256"/>
                <a:gd name="T7" fmla="*/ 46 h 137"/>
              </a:gdLst>
              <a:ahLst/>
              <a:cxnLst>
                <a:cxn ang="0">
                  <a:pos x="T0" y="T1"/>
                </a:cxn>
                <a:cxn ang="0">
                  <a:pos x="T2" y="T3"/>
                </a:cxn>
                <a:cxn ang="0">
                  <a:pos x="T4" y="T5"/>
                </a:cxn>
                <a:cxn ang="0">
                  <a:pos x="T6" y="T7"/>
                </a:cxn>
              </a:cxnLst>
              <a:rect l="0" t="0" r="r" b="b"/>
              <a:pathLst>
                <a:path w="256" h="137">
                  <a:moveTo>
                    <a:pt x="0" y="46"/>
                  </a:moveTo>
                  <a:lnTo>
                    <a:pt x="256" y="0"/>
                  </a:lnTo>
                  <a:lnTo>
                    <a:pt x="191" y="137"/>
                  </a:lnTo>
                  <a:lnTo>
                    <a:pt x="0" y="46"/>
                  </a:ln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3" name="Freeform 414">
              <a:extLst>
                <a:ext uri="{FF2B5EF4-FFF2-40B4-BE49-F238E27FC236}">
                  <a16:creationId xmlns:a16="http://schemas.microsoft.com/office/drawing/2014/main" id="{D74F6E76-801D-4B8D-A799-D1A09F354697}"/>
                </a:ext>
              </a:extLst>
            </p:cNvPr>
            <p:cNvSpPr>
              <a:spLocks/>
            </p:cNvSpPr>
            <p:nvPr/>
          </p:nvSpPr>
          <p:spPr bwMode="auto">
            <a:xfrm>
              <a:off x="8916472" y="976078"/>
              <a:ext cx="783709" cy="612273"/>
            </a:xfrm>
            <a:custGeom>
              <a:avLst/>
              <a:gdLst>
                <a:gd name="T0" fmla="*/ 0 w 256"/>
                <a:gd name="T1" fmla="*/ 179 h 200"/>
                <a:gd name="T2" fmla="*/ 17 w 256"/>
                <a:gd name="T3" fmla="*/ 0 h 200"/>
                <a:gd name="T4" fmla="*/ 256 w 256"/>
                <a:gd name="T5" fmla="*/ 21 h 200"/>
                <a:gd name="T6" fmla="*/ 240 w 256"/>
                <a:gd name="T7" fmla="*/ 200 h 200"/>
                <a:gd name="T8" fmla="*/ 0 w 256"/>
                <a:gd name="T9" fmla="*/ 179 h 200"/>
              </a:gdLst>
              <a:ahLst/>
              <a:cxnLst>
                <a:cxn ang="0">
                  <a:pos x="T0" y="T1"/>
                </a:cxn>
                <a:cxn ang="0">
                  <a:pos x="T2" y="T3"/>
                </a:cxn>
                <a:cxn ang="0">
                  <a:pos x="T4" y="T5"/>
                </a:cxn>
                <a:cxn ang="0">
                  <a:pos x="T6" y="T7"/>
                </a:cxn>
                <a:cxn ang="0">
                  <a:pos x="T8" y="T9"/>
                </a:cxn>
              </a:cxnLst>
              <a:rect l="0" t="0" r="r" b="b"/>
              <a:pathLst>
                <a:path w="256" h="200">
                  <a:moveTo>
                    <a:pt x="0" y="179"/>
                  </a:moveTo>
                  <a:lnTo>
                    <a:pt x="17" y="0"/>
                  </a:lnTo>
                  <a:lnTo>
                    <a:pt x="256" y="21"/>
                  </a:lnTo>
                  <a:lnTo>
                    <a:pt x="240" y="200"/>
                  </a:lnTo>
                  <a:lnTo>
                    <a:pt x="0" y="1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8" name="Freeform 415">
              <a:extLst>
                <a:ext uri="{FF2B5EF4-FFF2-40B4-BE49-F238E27FC236}">
                  <a16:creationId xmlns:a16="http://schemas.microsoft.com/office/drawing/2014/main" id="{EC48311D-5E07-4973-8EC5-AD0535649AF4}"/>
                </a:ext>
              </a:extLst>
            </p:cNvPr>
            <p:cNvSpPr>
              <a:spLocks/>
            </p:cNvSpPr>
            <p:nvPr/>
          </p:nvSpPr>
          <p:spPr bwMode="auto">
            <a:xfrm>
              <a:off x="8965454" y="1025060"/>
              <a:ext cx="685746" cy="517372"/>
            </a:xfrm>
            <a:custGeom>
              <a:avLst/>
              <a:gdLst>
                <a:gd name="T0" fmla="*/ 0 w 224"/>
                <a:gd name="T1" fmla="*/ 150 h 169"/>
                <a:gd name="T2" fmla="*/ 14 w 224"/>
                <a:gd name="T3" fmla="*/ 0 h 169"/>
                <a:gd name="T4" fmla="*/ 224 w 224"/>
                <a:gd name="T5" fmla="*/ 18 h 169"/>
                <a:gd name="T6" fmla="*/ 210 w 224"/>
                <a:gd name="T7" fmla="*/ 169 h 169"/>
                <a:gd name="T8" fmla="*/ 0 w 224"/>
                <a:gd name="T9" fmla="*/ 150 h 169"/>
              </a:gdLst>
              <a:ahLst/>
              <a:cxnLst>
                <a:cxn ang="0">
                  <a:pos x="T0" y="T1"/>
                </a:cxn>
                <a:cxn ang="0">
                  <a:pos x="T2" y="T3"/>
                </a:cxn>
                <a:cxn ang="0">
                  <a:pos x="T4" y="T5"/>
                </a:cxn>
                <a:cxn ang="0">
                  <a:pos x="T6" y="T7"/>
                </a:cxn>
                <a:cxn ang="0">
                  <a:pos x="T8" y="T9"/>
                </a:cxn>
              </a:cxnLst>
              <a:rect l="0" t="0" r="r" b="b"/>
              <a:pathLst>
                <a:path w="224" h="169">
                  <a:moveTo>
                    <a:pt x="0" y="150"/>
                  </a:moveTo>
                  <a:lnTo>
                    <a:pt x="14" y="0"/>
                  </a:lnTo>
                  <a:lnTo>
                    <a:pt x="224" y="18"/>
                  </a:lnTo>
                  <a:lnTo>
                    <a:pt x="210" y="169"/>
                  </a:lnTo>
                  <a:lnTo>
                    <a:pt x="0" y="150"/>
                  </a:lnTo>
                  <a:close/>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9" name="Freeform 416">
              <a:extLst>
                <a:ext uri="{FF2B5EF4-FFF2-40B4-BE49-F238E27FC236}">
                  <a16:creationId xmlns:a16="http://schemas.microsoft.com/office/drawing/2014/main" id="{662516A4-9736-41A2-A47C-FB5807B5560B}"/>
                </a:ext>
              </a:extLst>
            </p:cNvPr>
            <p:cNvSpPr>
              <a:spLocks/>
            </p:cNvSpPr>
            <p:nvPr/>
          </p:nvSpPr>
          <p:spPr bwMode="auto">
            <a:xfrm>
              <a:off x="8965454" y="1080164"/>
              <a:ext cx="685746" cy="462267"/>
            </a:xfrm>
            <a:custGeom>
              <a:avLst/>
              <a:gdLst>
                <a:gd name="T0" fmla="*/ 0 w 224"/>
                <a:gd name="T1" fmla="*/ 132 h 151"/>
                <a:gd name="T2" fmla="*/ 224 w 224"/>
                <a:gd name="T3" fmla="*/ 0 h 151"/>
                <a:gd name="T4" fmla="*/ 210 w 224"/>
                <a:gd name="T5" fmla="*/ 151 h 151"/>
                <a:gd name="T6" fmla="*/ 0 w 224"/>
                <a:gd name="T7" fmla="*/ 132 h 151"/>
              </a:gdLst>
              <a:ahLst/>
              <a:cxnLst>
                <a:cxn ang="0">
                  <a:pos x="T0" y="T1"/>
                </a:cxn>
                <a:cxn ang="0">
                  <a:pos x="T2" y="T3"/>
                </a:cxn>
                <a:cxn ang="0">
                  <a:pos x="T4" y="T5"/>
                </a:cxn>
                <a:cxn ang="0">
                  <a:pos x="T6" y="T7"/>
                </a:cxn>
              </a:cxnLst>
              <a:rect l="0" t="0" r="r" b="b"/>
              <a:pathLst>
                <a:path w="224" h="151">
                  <a:moveTo>
                    <a:pt x="0" y="132"/>
                  </a:moveTo>
                  <a:lnTo>
                    <a:pt x="224" y="0"/>
                  </a:lnTo>
                  <a:lnTo>
                    <a:pt x="210" y="151"/>
                  </a:lnTo>
                  <a:lnTo>
                    <a:pt x="0" y="132"/>
                  </a:lnTo>
                  <a:close/>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40" name="Freeform 417">
              <a:extLst>
                <a:ext uri="{FF2B5EF4-FFF2-40B4-BE49-F238E27FC236}">
                  <a16:creationId xmlns:a16="http://schemas.microsoft.com/office/drawing/2014/main" id="{5D4BED1B-3546-41CA-8971-47E183995FA5}"/>
                </a:ext>
              </a:extLst>
            </p:cNvPr>
            <p:cNvSpPr>
              <a:spLocks/>
            </p:cNvSpPr>
            <p:nvPr/>
          </p:nvSpPr>
          <p:spPr bwMode="auto">
            <a:xfrm>
              <a:off x="7955203" y="731169"/>
              <a:ext cx="783709" cy="618396"/>
            </a:xfrm>
            <a:custGeom>
              <a:avLst/>
              <a:gdLst>
                <a:gd name="T0" fmla="*/ 0 w 256"/>
                <a:gd name="T1" fmla="*/ 179 h 202"/>
                <a:gd name="T2" fmla="*/ 17 w 256"/>
                <a:gd name="T3" fmla="*/ 0 h 202"/>
                <a:gd name="T4" fmla="*/ 256 w 256"/>
                <a:gd name="T5" fmla="*/ 23 h 202"/>
                <a:gd name="T6" fmla="*/ 238 w 256"/>
                <a:gd name="T7" fmla="*/ 202 h 202"/>
                <a:gd name="T8" fmla="*/ 0 w 256"/>
                <a:gd name="T9" fmla="*/ 179 h 202"/>
              </a:gdLst>
              <a:ahLst/>
              <a:cxnLst>
                <a:cxn ang="0">
                  <a:pos x="T0" y="T1"/>
                </a:cxn>
                <a:cxn ang="0">
                  <a:pos x="T2" y="T3"/>
                </a:cxn>
                <a:cxn ang="0">
                  <a:pos x="T4" y="T5"/>
                </a:cxn>
                <a:cxn ang="0">
                  <a:pos x="T6" y="T7"/>
                </a:cxn>
                <a:cxn ang="0">
                  <a:pos x="T8" y="T9"/>
                </a:cxn>
              </a:cxnLst>
              <a:rect l="0" t="0" r="r" b="b"/>
              <a:pathLst>
                <a:path w="256" h="202">
                  <a:moveTo>
                    <a:pt x="0" y="179"/>
                  </a:moveTo>
                  <a:lnTo>
                    <a:pt x="17" y="0"/>
                  </a:lnTo>
                  <a:lnTo>
                    <a:pt x="256" y="23"/>
                  </a:lnTo>
                  <a:lnTo>
                    <a:pt x="238" y="202"/>
                  </a:lnTo>
                  <a:lnTo>
                    <a:pt x="0" y="1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41" name="Freeform 418">
              <a:extLst>
                <a:ext uri="{FF2B5EF4-FFF2-40B4-BE49-F238E27FC236}">
                  <a16:creationId xmlns:a16="http://schemas.microsoft.com/office/drawing/2014/main" id="{CA9263F7-BB22-40AA-A13F-FC6226B45D6B}"/>
                </a:ext>
              </a:extLst>
            </p:cNvPr>
            <p:cNvSpPr>
              <a:spLocks/>
            </p:cNvSpPr>
            <p:nvPr/>
          </p:nvSpPr>
          <p:spPr bwMode="auto">
            <a:xfrm>
              <a:off x="8001123" y="780151"/>
              <a:ext cx="688808" cy="523494"/>
            </a:xfrm>
            <a:custGeom>
              <a:avLst/>
              <a:gdLst>
                <a:gd name="T0" fmla="*/ 0 w 225"/>
                <a:gd name="T1" fmla="*/ 150 h 171"/>
                <a:gd name="T2" fmla="*/ 15 w 225"/>
                <a:gd name="T3" fmla="*/ 0 h 171"/>
                <a:gd name="T4" fmla="*/ 225 w 225"/>
                <a:gd name="T5" fmla="*/ 20 h 171"/>
                <a:gd name="T6" fmla="*/ 210 w 225"/>
                <a:gd name="T7" fmla="*/ 171 h 171"/>
                <a:gd name="T8" fmla="*/ 0 w 225"/>
                <a:gd name="T9" fmla="*/ 150 h 171"/>
              </a:gdLst>
              <a:ahLst/>
              <a:cxnLst>
                <a:cxn ang="0">
                  <a:pos x="T0" y="T1"/>
                </a:cxn>
                <a:cxn ang="0">
                  <a:pos x="T2" y="T3"/>
                </a:cxn>
                <a:cxn ang="0">
                  <a:pos x="T4" y="T5"/>
                </a:cxn>
                <a:cxn ang="0">
                  <a:pos x="T6" y="T7"/>
                </a:cxn>
                <a:cxn ang="0">
                  <a:pos x="T8" y="T9"/>
                </a:cxn>
              </a:cxnLst>
              <a:rect l="0" t="0" r="r" b="b"/>
              <a:pathLst>
                <a:path w="225" h="171">
                  <a:moveTo>
                    <a:pt x="0" y="150"/>
                  </a:moveTo>
                  <a:lnTo>
                    <a:pt x="15" y="0"/>
                  </a:lnTo>
                  <a:lnTo>
                    <a:pt x="225" y="20"/>
                  </a:lnTo>
                  <a:lnTo>
                    <a:pt x="210" y="171"/>
                  </a:lnTo>
                  <a:lnTo>
                    <a:pt x="0" y="150"/>
                  </a:lnTo>
                  <a:close/>
                </a:path>
              </a:pathLst>
            </a:custGeom>
            <a:solidFill>
              <a:srgbClr val="96D5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3" name="Freeform 419">
              <a:extLst>
                <a:ext uri="{FF2B5EF4-FFF2-40B4-BE49-F238E27FC236}">
                  <a16:creationId xmlns:a16="http://schemas.microsoft.com/office/drawing/2014/main" id="{D9555135-4F5D-4892-B671-675BA427502A}"/>
                </a:ext>
              </a:extLst>
            </p:cNvPr>
            <p:cNvSpPr>
              <a:spLocks/>
            </p:cNvSpPr>
            <p:nvPr/>
          </p:nvSpPr>
          <p:spPr bwMode="auto">
            <a:xfrm>
              <a:off x="8001123" y="841378"/>
              <a:ext cx="688808" cy="462267"/>
            </a:xfrm>
            <a:custGeom>
              <a:avLst/>
              <a:gdLst>
                <a:gd name="T0" fmla="*/ 0 w 225"/>
                <a:gd name="T1" fmla="*/ 130 h 151"/>
                <a:gd name="T2" fmla="*/ 225 w 225"/>
                <a:gd name="T3" fmla="*/ 0 h 151"/>
                <a:gd name="T4" fmla="*/ 210 w 225"/>
                <a:gd name="T5" fmla="*/ 151 h 151"/>
                <a:gd name="T6" fmla="*/ 0 w 225"/>
                <a:gd name="T7" fmla="*/ 130 h 151"/>
              </a:gdLst>
              <a:ahLst/>
              <a:cxnLst>
                <a:cxn ang="0">
                  <a:pos x="T0" y="T1"/>
                </a:cxn>
                <a:cxn ang="0">
                  <a:pos x="T2" y="T3"/>
                </a:cxn>
                <a:cxn ang="0">
                  <a:pos x="T4" y="T5"/>
                </a:cxn>
                <a:cxn ang="0">
                  <a:pos x="T6" y="T7"/>
                </a:cxn>
              </a:cxnLst>
              <a:rect l="0" t="0" r="r" b="b"/>
              <a:pathLst>
                <a:path w="225" h="151">
                  <a:moveTo>
                    <a:pt x="0" y="130"/>
                  </a:moveTo>
                  <a:lnTo>
                    <a:pt x="225" y="0"/>
                  </a:lnTo>
                  <a:lnTo>
                    <a:pt x="210" y="151"/>
                  </a:lnTo>
                  <a:lnTo>
                    <a:pt x="0" y="130"/>
                  </a:lnTo>
                  <a:close/>
                </a:path>
              </a:pathLst>
            </a:custGeom>
            <a:solidFill>
              <a:srgbClr val="72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5" name="Freeform 423">
              <a:extLst>
                <a:ext uri="{FF2B5EF4-FFF2-40B4-BE49-F238E27FC236}">
                  <a16:creationId xmlns:a16="http://schemas.microsoft.com/office/drawing/2014/main" id="{7E5FDCCF-DDCB-47C1-B3B0-D4CDE0E1C7DF}"/>
                </a:ext>
              </a:extLst>
            </p:cNvPr>
            <p:cNvSpPr>
              <a:spLocks/>
            </p:cNvSpPr>
            <p:nvPr/>
          </p:nvSpPr>
          <p:spPr bwMode="auto">
            <a:xfrm>
              <a:off x="8163376" y="645451"/>
              <a:ext cx="1224546" cy="1059232"/>
            </a:xfrm>
            <a:custGeom>
              <a:avLst/>
              <a:gdLst>
                <a:gd name="T0" fmla="*/ 344 w 436"/>
                <a:gd name="T1" fmla="*/ 25 h 377"/>
                <a:gd name="T2" fmla="*/ 312 w 436"/>
                <a:gd name="T3" fmla="*/ 34 h 377"/>
                <a:gd name="T4" fmla="*/ 266 w 436"/>
                <a:gd name="T5" fmla="*/ 0 h 377"/>
                <a:gd name="T6" fmla="*/ 157 w 436"/>
                <a:gd name="T7" fmla="*/ 30 h 377"/>
                <a:gd name="T8" fmla="*/ 134 w 436"/>
                <a:gd name="T9" fmla="*/ 83 h 377"/>
                <a:gd name="T10" fmla="*/ 21 w 436"/>
                <a:gd name="T11" fmla="*/ 114 h 377"/>
                <a:gd name="T12" fmla="*/ 4 w 436"/>
                <a:gd name="T13" fmla="*/ 145 h 377"/>
                <a:gd name="T14" fmla="*/ 62 w 436"/>
                <a:gd name="T15" fmla="*/ 356 h 377"/>
                <a:gd name="T16" fmla="*/ 93 w 436"/>
                <a:gd name="T17" fmla="*/ 374 h 377"/>
                <a:gd name="T18" fmla="*/ 415 w 436"/>
                <a:gd name="T19" fmla="*/ 284 h 377"/>
                <a:gd name="T20" fmla="*/ 433 w 436"/>
                <a:gd name="T21" fmla="*/ 254 h 377"/>
                <a:gd name="T22" fmla="*/ 374 w 436"/>
                <a:gd name="T23" fmla="*/ 43 h 377"/>
                <a:gd name="T24" fmla="*/ 344 w 436"/>
                <a:gd name="T25" fmla="*/ 25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6" h="377">
                  <a:moveTo>
                    <a:pt x="344" y="25"/>
                  </a:moveTo>
                  <a:cubicBezTo>
                    <a:pt x="312" y="34"/>
                    <a:pt x="312" y="34"/>
                    <a:pt x="312" y="34"/>
                  </a:cubicBezTo>
                  <a:cubicBezTo>
                    <a:pt x="266" y="0"/>
                    <a:pt x="266" y="0"/>
                    <a:pt x="266" y="0"/>
                  </a:cubicBezTo>
                  <a:cubicBezTo>
                    <a:pt x="157" y="30"/>
                    <a:pt x="157" y="30"/>
                    <a:pt x="157" y="30"/>
                  </a:cubicBezTo>
                  <a:cubicBezTo>
                    <a:pt x="134" y="83"/>
                    <a:pt x="134" y="83"/>
                    <a:pt x="134" y="83"/>
                  </a:cubicBezTo>
                  <a:cubicBezTo>
                    <a:pt x="21" y="114"/>
                    <a:pt x="21" y="114"/>
                    <a:pt x="21" y="114"/>
                  </a:cubicBezTo>
                  <a:cubicBezTo>
                    <a:pt x="8" y="118"/>
                    <a:pt x="0" y="132"/>
                    <a:pt x="4" y="145"/>
                  </a:cubicBezTo>
                  <a:cubicBezTo>
                    <a:pt x="62" y="356"/>
                    <a:pt x="62" y="356"/>
                    <a:pt x="62" y="356"/>
                  </a:cubicBezTo>
                  <a:cubicBezTo>
                    <a:pt x="66" y="370"/>
                    <a:pt x="79" y="377"/>
                    <a:pt x="93" y="374"/>
                  </a:cubicBezTo>
                  <a:cubicBezTo>
                    <a:pt x="415" y="284"/>
                    <a:pt x="415" y="284"/>
                    <a:pt x="415" y="284"/>
                  </a:cubicBezTo>
                  <a:cubicBezTo>
                    <a:pt x="429" y="281"/>
                    <a:pt x="436" y="267"/>
                    <a:pt x="433" y="254"/>
                  </a:cubicBezTo>
                  <a:cubicBezTo>
                    <a:pt x="374" y="43"/>
                    <a:pt x="374" y="43"/>
                    <a:pt x="374" y="43"/>
                  </a:cubicBezTo>
                  <a:cubicBezTo>
                    <a:pt x="371" y="29"/>
                    <a:pt x="357" y="22"/>
                    <a:pt x="344" y="25"/>
                  </a:cubicBezTo>
                  <a:close/>
                </a:path>
              </a:pathLst>
            </a:custGeom>
            <a:solidFill>
              <a:srgbClr val="303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6" name="Freeform 424">
              <a:extLst>
                <a:ext uri="{FF2B5EF4-FFF2-40B4-BE49-F238E27FC236}">
                  <a16:creationId xmlns:a16="http://schemas.microsoft.com/office/drawing/2014/main" id="{D771A782-1003-4CC7-AF54-07F3281D904B}"/>
                </a:ext>
              </a:extLst>
            </p:cNvPr>
            <p:cNvSpPr>
              <a:spLocks/>
            </p:cNvSpPr>
            <p:nvPr/>
          </p:nvSpPr>
          <p:spPr bwMode="auto">
            <a:xfrm>
              <a:off x="8610335" y="896483"/>
              <a:ext cx="560231" cy="557168"/>
            </a:xfrm>
            <a:custGeom>
              <a:avLst/>
              <a:gdLst>
                <a:gd name="T0" fmla="*/ 185 w 199"/>
                <a:gd name="T1" fmla="*/ 75 h 199"/>
                <a:gd name="T2" fmla="*/ 123 w 199"/>
                <a:gd name="T3" fmla="*/ 185 h 199"/>
                <a:gd name="T4" fmla="*/ 13 w 199"/>
                <a:gd name="T5" fmla="*/ 123 h 199"/>
                <a:gd name="T6" fmla="*/ 75 w 199"/>
                <a:gd name="T7" fmla="*/ 13 h 199"/>
                <a:gd name="T8" fmla="*/ 185 w 199"/>
                <a:gd name="T9" fmla="*/ 75 h 199"/>
              </a:gdLst>
              <a:ahLst/>
              <a:cxnLst>
                <a:cxn ang="0">
                  <a:pos x="T0" y="T1"/>
                </a:cxn>
                <a:cxn ang="0">
                  <a:pos x="T2" y="T3"/>
                </a:cxn>
                <a:cxn ang="0">
                  <a:pos x="T4" y="T5"/>
                </a:cxn>
                <a:cxn ang="0">
                  <a:pos x="T6" y="T7"/>
                </a:cxn>
                <a:cxn ang="0">
                  <a:pos x="T8" y="T9"/>
                </a:cxn>
              </a:cxnLst>
              <a:rect l="0" t="0" r="r" b="b"/>
              <a:pathLst>
                <a:path w="199" h="199">
                  <a:moveTo>
                    <a:pt x="185" y="75"/>
                  </a:moveTo>
                  <a:cubicBezTo>
                    <a:pt x="199" y="123"/>
                    <a:pt x="171" y="172"/>
                    <a:pt x="123" y="185"/>
                  </a:cubicBezTo>
                  <a:cubicBezTo>
                    <a:pt x="75" y="199"/>
                    <a:pt x="26" y="171"/>
                    <a:pt x="13" y="123"/>
                  </a:cubicBezTo>
                  <a:cubicBezTo>
                    <a:pt x="0" y="75"/>
                    <a:pt x="28" y="26"/>
                    <a:pt x="75" y="13"/>
                  </a:cubicBezTo>
                  <a:cubicBezTo>
                    <a:pt x="123" y="0"/>
                    <a:pt x="172" y="28"/>
                    <a:pt x="185" y="75"/>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7" name="Freeform 425">
              <a:extLst>
                <a:ext uri="{FF2B5EF4-FFF2-40B4-BE49-F238E27FC236}">
                  <a16:creationId xmlns:a16="http://schemas.microsoft.com/office/drawing/2014/main" id="{AFE6690D-4D52-481F-84DA-67AB91640EE3}"/>
                </a:ext>
              </a:extLst>
            </p:cNvPr>
            <p:cNvSpPr>
              <a:spLocks/>
            </p:cNvSpPr>
            <p:nvPr/>
          </p:nvSpPr>
          <p:spPr bwMode="auto">
            <a:xfrm>
              <a:off x="8647072" y="930157"/>
              <a:ext cx="483696" cy="483696"/>
            </a:xfrm>
            <a:custGeom>
              <a:avLst/>
              <a:gdLst>
                <a:gd name="T0" fmla="*/ 161 w 172"/>
                <a:gd name="T1" fmla="*/ 65 h 172"/>
                <a:gd name="T2" fmla="*/ 107 w 172"/>
                <a:gd name="T3" fmla="*/ 161 h 172"/>
                <a:gd name="T4" fmla="*/ 11 w 172"/>
                <a:gd name="T5" fmla="*/ 107 h 172"/>
                <a:gd name="T6" fmla="*/ 66 w 172"/>
                <a:gd name="T7" fmla="*/ 11 h 172"/>
                <a:gd name="T8" fmla="*/ 161 w 172"/>
                <a:gd name="T9" fmla="*/ 65 h 172"/>
              </a:gdLst>
              <a:ahLst/>
              <a:cxnLst>
                <a:cxn ang="0">
                  <a:pos x="T0" y="T1"/>
                </a:cxn>
                <a:cxn ang="0">
                  <a:pos x="T2" y="T3"/>
                </a:cxn>
                <a:cxn ang="0">
                  <a:pos x="T4" y="T5"/>
                </a:cxn>
                <a:cxn ang="0">
                  <a:pos x="T6" y="T7"/>
                </a:cxn>
                <a:cxn ang="0">
                  <a:pos x="T8" y="T9"/>
                </a:cxn>
              </a:cxnLst>
              <a:rect l="0" t="0" r="r" b="b"/>
              <a:pathLst>
                <a:path w="172" h="172">
                  <a:moveTo>
                    <a:pt x="161" y="65"/>
                  </a:moveTo>
                  <a:cubicBezTo>
                    <a:pt x="172" y="107"/>
                    <a:pt x="148" y="149"/>
                    <a:pt x="107" y="161"/>
                  </a:cubicBezTo>
                  <a:cubicBezTo>
                    <a:pt x="66" y="172"/>
                    <a:pt x="23" y="148"/>
                    <a:pt x="11" y="107"/>
                  </a:cubicBezTo>
                  <a:cubicBezTo>
                    <a:pt x="0" y="65"/>
                    <a:pt x="24" y="23"/>
                    <a:pt x="66" y="11"/>
                  </a:cubicBezTo>
                  <a:cubicBezTo>
                    <a:pt x="107" y="0"/>
                    <a:pt x="149" y="24"/>
                    <a:pt x="161" y="65"/>
                  </a:cubicBezTo>
                  <a:close/>
                </a:path>
              </a:pathLst>
            </a:custGeom>
            <a:solidFill>
              <a:srgbClr val="303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8" name="Freeform 426">
              <a:extLst>
                <a:ext uri="{FF2B5EF4-FFF2-40B4-BE49-F238E27FC236}">
                  <a16:creationId xmlns:a16="http://schemas.microsoft.com/office/drawing/2014/main" id="{A68CC783-8421-4366-882C-C500AF5C8626}"/>
                </a:ext>
              </a:extLst>
            </p:cNvPr>
            <p:cNvSpPr>
              <a:spLocks/>
            </p:cNvSpPr>
            <p:nvPr/>
          </p:nvSpPr>
          <p:spPr bwMode="auto">
            <a:xfrm>
              <a:off x="8711359" y="994446"/>
              <a:ext cx="358181" cy="358181"/>
            </a:xfrm>
            <a:custGeom>
              <a:avLst/>
              <a:gdLst>
                <a:gd name="T0" fmla="*/ 120 w 128"/>
                <a:gd name="T1" fmla="*/ 49 h 128"/>
                <a:gd name="T2" fmla="*/ 79 w 128"/>
                <a:gd name="T3" fmla="*/ 120 h 128"/>
                <a:gd name="T4" fmla="*/ 9 w 128"/>
                <a:gd name="T5" fmla="*/ 79 h 128"/>
                <a:gd name="T6" fmla="*/ 49 w 128"/>
                <a:gd name="T7" fmla="*/ 9 h 128"/>
                <a:gd name="T8" fmla="*/ 120 w 128"/>
                <a:gd name="T9" fmla="*/ 49 h 128"/>
              </a:gdLst>
              <a:ahLst/>
              <a:cxnLst>
                <a:cxn ang="0">
                  <a:pos x="T0" y="T1"/>
                </a:cxn>
                <a:cxn ang="0">
                  <a:pos x="T2" y="T3"/>
                </a:cxn>
                <a:cxn ang="0">
                  <a:pos x="T4" y="T5"/>
                </a:cxn>
                <a:cxn ang="0">
                  <a:pos x="T6" y="T7"/>
                </a:cxn>
                <a:cxn ang="0">
                  <a:pos x="T8" y="T9"/>
                </a:cxn>
              </a:cxnLst>
              <a:rect l="0" t="0" r="r" b="b"/>
              <a:pathLst>
                <a:path w="128" h="128">
                  <a:moveTo>
                    <a:pt x="120" y="49"/>
                  </a:moveTo>
                  <a:cubicBezTo>
                    <a:pt x="128" y="79"/>
                    <a:pt x="110" y="111"/>
                    <a:pt x="79" y="120"/>
                  </a:cubicBezTo>
                  <a:cubicBezTo>
                    <a:pt x="49" y="128"/>
                    <a:pt x="17" y="110"/>
                    <a:pt x="9" y="79"/>
                  </a:cubicBezTo>
                  <a:cubicBezTo>
                    <a:pt x="0" y="49"/>
                    <a:pt x="18" y="17"/>
                    <a:pt x="49" y="9"/>
                  </a:cubicBezTo>
                  <a:cubicBezTo>
                    <a:pt x="79" y="0"/>
                    <a:pt x="111" y="18"/>
                    <a:pt x="120" y="49"/>
                  </a:cubicBez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9" name="Freeform 427">
              <a:extLst>
                <a:ext uri="{FF2B5EF4-FFF2-40B4-BE49-F238E27FC236}">
                  <a16:creationId xmlns:a16="http://schemas.microsoft.com/office/drawing/2014/main" id="{0F6E3827-3315-43E3-B551-1AD033FF0B85}"/>
                </a:ext>
              </a:extLst>
            </p:cNvPr>
            <p:cNvSpPr>
              <a:spLocks/>
            </p:cNvSpPr>
            <p:nvPr/>
          </p:nvSpPr>
          <p:spPr bwMode="auto">
            <a:xfrm>
              <a:off x="8760341" y="1058734"/>
              <a:ext cx="128577" cy="128577"/>
            </a:xfrm>
            <a:custGeom>
              <a:avLst/>
              <a:gdLst>
                <a:gd name="T0" fmla="*/ 43 w 46"/>
                <a:gd name="T1" fmla="*/ 18 h 46"/>
                <a:gd name="T2" fmla="*/ 28 w 46"/>
                <a:gd name="T3" fmla="*/ 43 h 46"/>
                <a:gd name="T4" fmla="*/ 3 w 46"/>
                <a:gd name="T5" fmla="*/ 29 h 46"/>
                <a:gd name="T6" fmla="*/ 18 w 46"/>
                <a:gd name="T7" fmla="*/ 3 h 46"/>
                <a:gd name="T8" fmla="*/ 43 w 46"/>
                <a:gd name="T9" fmla="*/ 18 h 46"/>
              </a:gdLst>
              <a:ahLst/>
              <a:cxnLst>
                <a:cxn ang="0">
                  <a:pos x="T0" y="T1"/>
                </a:cxn>
                <a:cxn ang="0">
                  <a:pos x="T2" y="T3"/>
                </a:cxn>
                <a:cxn ang="0">
                  <a:pos x="T4" y="T5"/>
                </a:cxn>
                <a:cxn ang="0">
                  <a:pos x="T6" y="T7"/>
                </a:cxn>
                <a:cxn ang="0">
                  <a:pos x="T8" y="T9"/>
                </a:cxn>
              </a:cxnLst>
              <a:rect l="0" t="0" r="r" b="b"/>
              <a:pathLst>
                <a:path w="46" h="46">
                  <a:moveTo>
                    <a:pt x="43" y="18"/>
                  </a:moveTo>
                  <a:cubicBezTo>
                    <a:pt x="46" y="29"/>
                    <a:pt x="39" y="40"/>
                    <a:pt x="28" y="43"/>
                  </a:cubicBezTo>
                  <a:cubicBezTo>
                    <a:pt x="18" y="46"/>
                    <a:pt x="6" y="39"/>
                    <a:pt x="3" y="29"/>
                  </a:cubicBezTo>
                  <a:cubicBezTo>
                    <a:pt x="0" y="18"/>
                    <a:pt x="7" y="6"/>
                    <a:pt x="18" y="3"/>
                  </a:cubicBezTo>
                  <a:cubicBezTo>
                    <a:pt x="28" y="0"/>
                    <a:pt x="40" y="7"/>
                    <a:pt x="4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0" name="Freeform 428">
              <a:extLst>
                <a:ext uri="{FF2B5EF4-FFF2-40B4-BE49-F238E27FC236}">
                  <a16:creationId xmlns:a16="http://schemas.microsoft.com/office/drawing/2014/main" id="{35FB4C78-1D57-4381-AA82-051B42764029}"/>
                </a:ext>
              </a:extLst>
            </p:cNvPr>
            <p:cNvSpPr>
              <a:spLocks/>
            </p:cNvSpPr>
            <p:nvPr/>
          </p:nvSpPr>
          <p:spPr bwMode="auto">
            <a:xfrm>
              <a:off x="8757281" y="1190374"/>
              <a:ext cx="70412" cy="70412"/>
            </a:xfrm>
            <a:custGeom>
              <a:avLst/>
              <a:gdLst>
                <a:gd name="T0" fmla="*/ 23 w 25"/>
                <a:gd name="T1" fmla="*/ 9 h 25"/>
                <a:gd name="T2" fmla="*/ 15 w 25"/>
                <a:gd name="T3" fmla="*/ 23 h 25"/>
                <a:gd name="T4" fmla="*/ 1 w 25"/>
                <a:gd name="T5" fmla="*/ 15 h 25"/>
                <a:gd name="T6" fmla="*/ 9 w 25"/>
                <a:gd name="T7" fmla="*/ 1 h 25"/>
                <a:gd name="T8" fmla="*/ 23 w 25"/>
                <a:gd name="T9" fmla="*/ 9 h 25"/>
              </a:gdLst>
              <a:ahLst/>
              <a:cxnLst>
                <a:cxn ang="0">
                  <a:pos x="T0" y="T1"/>
                </a:cxn>
                <a:cxn ang="0">
                  <a:pos x="T2" y="T3"/>
                </a:cxn>
                <a:cxn ang="0">
                  <a:pos x="T4" y="T5"/>
                </a:cxn>
                <a:cxn ang="0">
                  <a:pos x="T6" y="T7"/>
                </a:cxn>
                <a:cxn ang="0">
                  <a:pos x="T8" y="T9"/>
                </a:cxn>
              </a:cxnLst>
              <a:rect l="0" t="0" r="r" b="b"/>
              <a:pathLst>
                <a:path w="25" h="25">
                  <a:moveTo>
                    <a:pt x="23" y="9"/>
                  </a:moveTo>
                  <a:cubicBezTo>
                    <a:pt x="25" y="15"/>
                    <a:pt x="22" y="22"/>
                    <a:pt x="15" y="23"/>
                  </a:cubicBezTo>
                  <a:cubicBezTo>
                    <a:pt x="9" y="25"/>
                    <a:pt x="3" y="21"/>
                    <a:pt x="1" y="15"/>
                  </a:cubicBezTo>
                  <a:cubicBezTo>
                    <a:pt x="0" y="9"/>
                    <a:pt x="3" y="3"/>
                    <a:pt x="9" y="1"/>
                  </a:cubicBezTo>
                  <a:cubicBezTo>
                    <a:pt x="15" y="0"/>
                    <a:pt x="22" y="3"/>
                    <a:pt x="23"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1" name="Freeform 429">
              <a:extLst>
                <a:ext uri="{FF2B5EF4-FFF2-40B4-BE49-F238E27FC236}">
                  <a16:creationId xmlns:a16="http://schemas.microsoft.com/office/drawing/2014/main" id="{7E4CEA51-FC0F-4D07-9038-B3BCEF5D6434}"/>
                </a:ext>
              </a:extLst>
            </p:cNvPr>
            <p:cNvSpPr>
              <a:spLocks/>
            </p:cNvSpPr>
            <p:nvPr/>
          </p:nvSpPr>
          <p:spPr bwMode="auto">
            <a:xfrm>
              <a:off x="8166437" y="960770"/>
              <a:ext cx="443899" cy="743913"/>
            </a:xfrm>
            <a:custGeom>
              <a:avLst/>
              <a:gdLst>
                <a:gd name="T0" fmla="*/ 33 w 159"/>
                <a:gd name="T1" fmla="*/ 16 h 265"/>
                <a:gd name="T2" fmla="*/ 8 w 159"/>
                <a:gd name="T3" fmla="*/ 9 h 265"/>
                <a:gd name="T4" fmla="*/ 3 w 159"/>
                <a:gd name="T5" fmla="*/ 33 h 265"/>
                <a:gd name="T6" fmla="*/ 61 w 159"/>
                <a:gd name="T7" fmla="*/ 244 h 265"/>
                <a:gd name="T8" fmla="*/ 92 w 159"/>
                <a:gd name="T9" fmla="*/ 262 h 265"/>
                <a:gd name="T10" fmla="*/ 159 w 159"/>
                <a:gd name="T11" fmla="*/ 243 h 265"/>
                <a:gd name="T12" fmla="*/ 92 w 159"/>
                <a:gd name="T13" fmla="*/ 0 h 265"/>
                <a:gd name="T14" fmla="*/ 33 w 159"/>
                <a:gd name="T15" fmla="*/ 16 h 2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65">
                  <a:moveTo>
                    <a:pt x="33" y="16"/>
                  </a:moveTo>
                  <a:cubicBezTo>
                    <a:pt x="24" y="19"/>
                    <a:pt x="15" y="16"/>
                    <a:pt x="8" y="9"/>
                  </a:cubicBezTo>
                  <a:cubicBezTo>
                    <a:pt x="3" y="16"/>
                    <a:pt x="0" y="25"/>
                    <a:pt x="3" y="33"/>
                  </a:cubicBezTo>
                  <a:cubicBezTo>
                    <a:pt x="61" y="244"/>
                    <a:pt x="61" y="244"/>
                    <a:pt x="61" y="244"/>
                  </a:cubicBezTo>
                  <a:cubicBezTo>
                    <a:pt x="65" y="258"/>
                    <a:pt x="78" y="265"/>
                    <a:pt x="92" y="262"/>
                  </a:cubicBezTo>
                  <a:cubicBezTo>
                    <a:pt x="159" y="243"/>
                    <a:pt x="159" y="243"/>
                    <a:pt x="159" y="243"/>
                  </a:cubicBezTo>
                  <a:cubicBezTo>
                    <a:pt x="92" y="0"/>
                    <a:pt x="92" y="0"/>
                    <a:pt x="92" y="0"/>
                  </a:cubicBezTo>
                  <a:lnTo>
                    <a:pt x="33" y="16"/>
                  </a:ln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2" name="Freeform 430">
              <a:extLst>
                <a:ext uri="{FF2B5EF4-FFF2-40B4-BE49-F238E27FC236}">
                  <a16:creationId xmlns:a16="http://schemas.microsoft.com/office/drawing/2014/main" id="{617FB7F4-CA62-42A4-8CE5-7147F5572E62}"/>
                </a:ext>
              </a:extLst>
            </p:cNvPr>
            <p:cNvSpPr>
              <a:spLocks/>
            </p:cNvSpPr>
            <p:nvPr/>
          </p:nvSpPr>
          <p:spPr bwMode="auto">
            <a:xfrm>
              <a:off x="8233787" y="887298"/>
              <a:ext cx="180621" cy="88781"/>
            </a:xfrm>
            <a:custGeom>
              <a:avLst/>
              <a:gdLst>
                <a:gd name="T0" fmla="*/ 63 w 65"/>
                <a:gd name="T1" fmla="*/ 9 h 32"/>
                <a:gd name="T2" fmla="*/ 58 w 65"/>
                <a:gd name="T3" fmla="*/ 18 h 32"/>
                <a:gd name="T4" fmla="*/ 11 w 65"/>
                <a:gd name="T5" fmla="*/ 31 h 32"/>
                <a:gd name="T6" fmla="*/ 2 w 65"/>
                <a:gd name="T7" fmla="*/ 26 h 32"/>
                <a:gd name="T8" fmla="*/ 1 w 65"/>
                <a:gd name="T9" fmla="*/ 23 h 32"/>
                <a:gd name="T10" fmla="*/ 6 w 65"/>
                <a:gd name="T11" fmla="*/ 14 h 32"/>
                <a:gd name="T12" fmla="*/ 54 w 65"/>
                <a:gd name="T13" fmla="*/ 1 h 32"/>
                <a:gd name="T14" fmla="*/ 62 w 65"/>
                <a:gd name="T15" fmla="*/ 6 h 32"/>
                <a:gd name="T16" fmla="*/ 63 w 65"/>
                <a:gd name="T17"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32">
                  <a:moveTo>
                    <a:pt x="63" y="9"/>
                  </a:moveTo>
                  <a:cubicBezTo>
                    <a:pt x="65" y="13"/>
                    <a:pt x="62" y="17"/>
                    <a:pt x="58" y="18"/>
                  </a:cubicBezTo>
                  <a:cubicBezTo>
                    <a:pt x="11" y="31"/>
                    <a:pt x="11" y="31"/>
                    <a:pt x="11" y="31"/>
                  </a:cubicBezTo>
                  <a:cubicBezTo>
                    <a:pt x="7" y="32"/>
                    <a:pt x="3" y="30"/>
                    <a:pt x="2" y="26"/>
                  </a:cubicBezTo>
                  <a:cubicBezTo>
                    <a:pt x="1" y="23"/>
                    <a:pt x="1" y="23"/>
                    <a:pt x="1" y="23"/>
                  </a:cubicBezTo>
                  <a:cubicBezTo>
                    <a:pt x="0" y="19"/>
                    <a:pt x="3" y="15"/>
                    <a:pt x="6" y="14"/>
                  </a:cubicBezTo>
                  <a:cubicBezTo>
                    <a:pt x="54" y="1"/>
                    <a:pt x="54" y="1"/>
                    <a:pt x="54" y="1"/>
                  </a:cubicBezTo>
                  <a:cubicBezTo>
                    <a:pt x="57" y="0"/>
                    <a:pt x="61" y="2"/>
                    <a:pt x="62" y="6"/>
                  </a:cubicBezTo>
                  <a:lnTo>
                    <a:pt x="63" y="9"/>
                  </a:ln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3" name="Freeform 431">
              <a:extLst>
                <a:ext uri="{FF2B5EF4-FFF2-40B4-BE49-F238E27FC236}">
                  <a16:creationId xmlns:a16="http://schemas.microsoft.com/office/drawing/2014/main" id="{B4C12749-D133-4D7E-BF33-5C27F96F59E9}"/>
                </a:ext>
              </a:extLst>
            </p:cNvPr>
            <p:cNvSpPr>
              <a:spLocks/>
            </p:cNvSpPr>
            <p:nvPr/>
          </p:nvSpPr>
          <p:spPr bwMode="auto">
            <a:xfrm>
              <a:off x="8613396" y="673002"/>
              <a:ext cx="312259" cy="156131"/>
            </a:xfrm>
            <a:custGeom>
              <a:avLst/>
              <a:gdLst>
                <a:gd name="T0" fmla="*/ 110 w 111"/>
                <a:gd name="T1" fmla="*/ 21 h 56"/>
                <a:gd name="T2" fmla="*/ 105 w 111"/>
                <a:gd name="T3" fmla="*/ 30 h 56"/>
                <a:gd name="T4" fmla="*/ 15 w 111"/>
                <a:gd name="T5" fmla="*/ 55 h 56"/>
                <a:gd name="T6" fmla="*/ 5 w 111"/>
                <a:gd name="T7" fmla="*/ 50 h 56"/>
                <a:gd name="T8" fmla="*/ 1 w 111"/>
                <a:gd name="T9" fmla="*/ 35 h 56"/>
                <a:gd name="T10" fmla="*/ 7 w 111"/>
                <a:gd name="T11" fmla="*/ 26 h 56"/>
                <a:gd name="T12" fmla="*/ 97 w 111"/>
                <a:gd name="T13" fmla="*/ 1 h 56"/>
                <a:gd name="T14" fmla="*/ 106 w 111"/>
                <a:gd name="T15" fmla="*/ 6 h 56"/>
                <a:gd name="T16" fmla="*/ 110 w 111"/>
                <a:gd name="T17" fmla="*/ 2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56">
                  <a:moveTo>
                    <a:pt x="110" y="21"/>
                  </a:moveTo>
                  <a:cubicBezTo>
                    <a:pt x="111" y="25"/>
                    <a:pt x="109" y="29"/>
                    <a:pt x="105" y="30"/>
                  </a:cubicBezTo>
                  <a:cubicBezTo>
                    <a:pt x="15" y="55"/>
                    <a:pt x="15" y="55"/>
                    <a:pt x="15" y="55"/>
                  </a:cubicBezTo>
                  <a:cubicBezTo>
                    <a:pt x="11" y="56"/>
                    <a:pt x="6" y="54"/>
                    <a:pt x="5" y="50"/>
                  </a:cubicBezTo>
                  <a:cubicBezTo>
                    <a:pt x="1" y="35"/>
                    <a:pt x="1" y="35"/>
                    <a:pt x="1" y="35"/>
                  </a:cubicBezTo>
                  <a:cubicBezTo>
                    <a:pt x="0" y="31"/>
                    <a:pt x="3" y="27"/>
                    <a:pt x="7" y="26"/>
                  </a:cubicBezTo>
                  <a:cubicBezTo>
                    <a:pt x="97" y="1"/>
                    <a:pt x="97" y="1"/>
                    <a:pt x="97" y="1"/>
                  </a:cubicBezTo>
                  <a:cubicBezTo>
                    <a:pt x="101" y="0"/>
                    <a:pt x="105" y="2"/>
                    <a:pt x="106" y="6"/>
                  </a:cubicBezTo>
                  <a:lnTo>
                    <a:pt x="110"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4" name="Freeform 432">
              <a:extLst>
                <a:ext uri="{FF2B5EF4-FFF2-40B4-BE49-F238E27FC236}">
                  <a16:creationId xmlns:a16="http://schemas.microsoft.com/office/drawing/2014/main" id="{84A30CBA-2296-48F5-9F25-C77B57A61479}"/>
                </a:ext>
              </a:extLst>
            </p:cNvPr>
            <p:cNvSpPr>
              <a:spLocks/>
            </p:cNvSpPr>
            <p:nvPr/>
          </p:nvSpPr>
          <p:spPr bwMode="auto">
            <a:xfrm>
              <a:off x="8888919" y="418910"/>
              <a:ext cx="229603" cy="229603"/>
            </a:xfrm>
            <a:custGeom>
              <a:avLst/>
              <a:gdLst>
                <a:gd name="T0" fmla="*/ 28 w 75"/>
                <a:gd name="T1" fmla="*/ 0 h 75"/>
                <a:gd name="T2" fmla="*/ 31 w 75"/>
                <a:gd name="T3" fmla="*/ 34 h 75"/>
                <a:gd name="T4" fmla="*/ 0 w 75"/>
                <a:gd name="T5" fmla="*/ 48 h 75"/>
                <a:gd name="T6" fmla="*/ 34 w 75"/>
                <a:gd name="T7" fmla="*/ 45 h 75"/>
                <a:gd name="T8" fmla="*/ 48 w 75"/>
                <a:gd name="T9" fmla="*/ 75 h 75"/>
                <a:gd name="T10" fmla="*/ 44 w 75"/>
                <a:gd name="T11" fmla="*/ 41 h 75"/>
                <a:gd name="T12" fmla="*/ 75 w 75"/>
                <a:gd name="T13" fmla="*/ 27 h 75"/>
                <a:gd name="T14" fmla="*/ 42 w 75"/>
                <a:gd name="T15" fmla="*/ 31 h 75"/>
                <a:gd name="T16" fmla="*/ 2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28" y="0"/>
                  </a:moveTo>
                  <a:lnTo>
                    <a:pt x="31" y="34"/>
                  </a:lnTo>
                  <a:lnTo>
                    <a:pt x="0" y="48"/>
                  </a:lnTo>
                  <a:lnTo>
                    <a:pt x="34" y="45"/>
                  </a:lnTo>
                  <a:lnTo>
                    <a:pt x="48" y="75"/>
                  </a:lnTo>
                  <a:lnTo>
                    <a:pt x="44" y="41"/>
                  </a:lnTo>
                  <a:lnTo>
                    <a:pt x="75" y="27"/>
                  </a:lnTo>
                  <a:lnTo>
                    <a:pt x="42" y="31"/>
                  </a:ln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5" name="Freeform 433">
              <a:extLst>
                <a:ext uri="{FF2B5EF4-FFF2-40B4-BE49-F238E27FC236}">
                  <a16:creationId xmlns:a16="http://schemas.microsoft.com/office/drawing/2014/main" id="{36826C72-872F-43B6-A9CD-1CAE0DEE91E3}"/>
                </a:ext>
              </a:extLst>
            </p:cNvPr>
            <p:cNvSpPr>
              <a:spLocks/>
            </p:cNvSpPr>
            <p:nvPr/>
          </p:nvSpPr>
          <p:spPr bwMode="auto">
            <a:xfrm>
              <a:off x="8760341" y="418910"/>
              <a:ext cx="119394" cy="119394"/>
            </a:xfrm>
            <a:custGeom>
              <a:avLst/>
              <a:gdLst>
                <a:gd name="T0" fmla="*/ 14 w 39"/>
                <a:gd name="T1" fmla="*/ 0 h 39"/>
                <a:gd name="T2" fmla="*/ 17 w 39"/>
                <a:gd name="T3" fmla="*/ 18 h 39"/>
                <a:gd name="T4" fmla="*/ 0 w 39"/>
                <a:gd name="T5" fmla="*/ 25 h 39"/>
                <a:gd name="T6" fmla="*/ 18 w 39"/>
                <a:gd name="T7" fmla="*/ 23 h 39"/>
                <a:gd name="T8" fmla="*/ 25 w 39"/>
                <a:gd name="T9" fmla="*/ 39 h 39"/>
                <a:gd name="T10" fmla="*/ 23 w 39"/>
                <a:gd name="T11" fmla="*/ 22 h 39"/>
                <a:gd name="T12" fmla="*/ 39 w 39"/>
                <a:gd name="T13" fmla="*/ 14 h 39"/>
                <a:gd name="T14" fmla="*/ 21 w 39"/>
                <a:gd name="T15" fmla="*/ 16 h 39"/>
                <a:gd name="T16" fmla="*/ 14 w 39"/>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9">
                  <a:moveTo>
                    <a:pt x="14" y="0"/>
                  </a:moveTo>
                  <a:lnTo>
                    <a:pt x="17" y="18"/>
                  </a:lnTo>
                  <a:lnTo>
                    <a:pt x="0" y="25"/>
                  </a:lnTo>
                  <a:lnTo>
                    <a:pt x="18" y="23"/>
                  </a:lnTo>
                  <a:lnTo>
                    <a:pt x="25" y="39"/>
                  </a:lnTo>
                  <a:lnTo>
                    <a:pt x="23" y="22"/>
                  </a:lnTo>
                  <a:lnTo>
                    <a:pt x="39" y="14"/>
                  </a:lnTo>
                  <a:lnTo>
                    <a:pt x="21" y="16"/>
                  </a:lnTo>
                  <a:lnTo>
                    <a:pt x="1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6" name="Freeform 434">
              <a:extLst>
                <a:ext uri="{FF2B5EF4-FFF2-40B4-BE49-F238E27FC236}">
                  <a16:creationId xmlns:a16="http://schemas.microsoft.com/office/drawing/2014/main" id="{9AD35353-9EF7-4452-AD91-C74A05E27581}"/>
                </a:ext>
              </a:extLst>
            </p:cNvPr>
            <p:cNvSpPr>
              <a:spLocks/>
            </p:cNvSpPr>
            <p:nvPr/>
          </p:nvSpPr>
          <p:spPr bwMode="auto">
            <a:xfrm>
              <a:off x="8157253" y="311761"/>
              <a:ext cx="465327" cy="324505"/>
            </a:xfrm>
            <a:custGeom>
              <a:avLst/>
              <a:gdLst>
                <a:gd name="T0" fmla="*/ 83 w 166"/>
                <a:gd name="T1" fmla="*/ 0 h 116"/>
                <a:gd name="T2" fmla="*/ 0 w 166"/>
                <a:gd name="T3" fmla="*/ 58 h 116"/>
                <a:gd name="T4" fmla="*/ 83 w 166"/>
                <a:gd name="T5" fmla="*/ 116 h 116"/>
                <a:gd name="T6" fmla="*/ 166 w 166"/>
                <a:gd name="T7" fmla="*/ 58 h 116"/>
                <a:gd name="T8" fmla="*/ 83 w 166"/>
                <a:gd name="T9" fmla="*/ 0 h 116"/>
              </a:gdLst>
              <a:ahLst/>
              <a:cxnLst>
                <a:cxn ang="0">
                  <a:pos x="T0" y="T1"/>
                </a:cxn>
                <a:cxn ang="0">
                  <a:pos x="T2" y="T3"/>
                </a:cxn>
                <a:cxn ang="0">
                  <a:pos x="T4" y="T5"/>
                </a:cxn>
                <a:cxn ang="0">
                  <a:pos x="T6" y="T7"/>
                </a:cxn>
                <a:cxn ang="0">
                  <a:pos x="T8" y="T9"/>
                </a:cxn>
              </a:cxnLst>
              <a:rect l="0" t="0" r="r" b="b"/>
              <a:pathLst>
                <a:path w="166" h="116">
                  <a:moveTo>
                    <a:pt x="83" y="0"/>
                  </a:moveTo>
                  <a:cubicBezTo>
                    <a:pt x="48" y="0"/>
                    <a:pt x="17" y="23"/>
                    <a:pt x="0" y="58"/>
                  </a:cubicBezTo>
                  <a:cubicBezTo>
                    <a:pt x="17" y="93"/>
                    <a:pt x="48" y="116"/>
                    <a:pt x="83" y="116"/>
                  </a:cubicBezTo>
                  <a:cubicBezTo>
                    <a:pt x="118" y="116"/>
                    <a:pt x="149" y="93"/>
                    <a:pt x="166" y="58"/>
                  </a:cubicBezTo>
                  <a:cubicBezTo>
                    <a:pt x="149" y="23"/>
                    <a:pt x="118" y="0"/>
                    <a:pt x="83" y="0"/>
                  </a:cubicBezTo>
                  <a:close/>
                </a:path>
              </a:pathLst>
            </a:custGeom>
            <a:solidFill>
              <a:srgbClr val="5F9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7" name="Freeform 435">
              <a:extLst>
                <a:ext uri="{FF2B5EF4-FFF2-40B4-BE49-F238E27FC236}">
                  <a16:creationId xmlns:a16="http://schemas.microsoft.com/office/drawing/2014/main" id="{FBD63016-1E2B-4CC7-9A35-56893CFE7381}"/>
                </a:ext>
              </a:extLst>
            </p:cNvPr>
            <p:cNvSpPr>
              <a:spLocks/>
            </p:cNvSpPr>
            <p:nvPr/>
          </p:nvSpPr>
          <p:spPr bwMode="auto">
            <a:xfrm>
              <a:off x="8157253" y="385234"/>
              <a:ext cx="465327" cy="177559"/>
            </a:xfrm>
            <a:custGeom>
              <a:avLst/>
              <a:gdLst>
                <a:gd name="T0" fmla="*/ 83 w 166"/>
                <a:gd name="T1" fmla="*/ 0 h 64"/>
                <a:gd name="T2" fmla="*/ 0 w 166"/>
                <a:gd name="T3" fmla="*/ 32 h 64"/>
                <a:gd name="T4" fmla="*/ 83 w 166"/>
                <a:gd name="T5" fmla="*/ 64 h 64"/>
                <a:gd name="T6" fmla="*/ 166 w 166"/>
                <a:gd name="T7" fmla="*/ 32 h 64"/>
                <a:gd name="T8" fmla="*/ 83 w 166"/>
                <a:gd name="T9" fmla="*/ 0 h 64"/>
              </a:gdLst>
              <a:ahLst/>
              <a:cxnLst>
                <a:cxn ang="0">
                  <a:pos x="T0" y="T1"/>
                </a:cxn>
                <a:cxn ang="0">
                  <a:pos x="T2" y="T3"/>
                </a:cxn>
                <a:cxn ang="0">
                  <a:pos x="T4" y="T5"/>
                </a:cxn>
                <a:cxn ang="0">
                  <a:pos x="T6" y="T7"/>
                </a:cxn>
                <a:cxn ang="0">
                  <a:pos x="T8" y="T9"/>
                </a:cxn>
              </a:cxnLst>
              <a:rect l="0" t="0" r="r" b="b"/>
              <a:pathLst>
                <a:path w="166" h="64">
                  <a:moveTo>
                    <a:pt x="83" y="0"/>
                  </a:moveTo>
                  <a:cubicBezTo>
                    <a:pt x="48" y="0"/>
                    <a:pt x="17" y="13"/>
                    <a:pt x="0" y="32"/>
                  </a:cubicBezTo>
                  <a:cubicBezTo>
                    <a:pt x="17" y="51"/>
                    <a:pt x="48" y="64"/>
                    <a:pt x="83" y="64"/>
                  </a:cubicBezTo>
                  <a:cubicBezTo>
                    <a:pt x="118" y="64"/>
                    <a:pt x="149" y="51"/>
                    <a:pt x="166" y="32"/>
                  </a:cubicBezTo>
                  <a:cubicBezTo>
                    <a:pt x="149" y="13"/>
                    <a:pt x="118" y="0"/>
                    <a:pt x="8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8" name="Oval 436">
              <a:extLst>
                <a:ext uri="{FF2B5EF4-FFF2-40B4-BE49-F238E27FC236}">
                  <a16:creationId xmlns:a16="http://schemas.microsoft.com/office/drawing/2014/main" id="{B6807349-C262-4B77-89E6-67E54DD2697C}"/>
                </a:ext>
              </a:extLst>
            </p:cNvPr>
            <p:cNvSpPr>
              <a:spLocks noChangeArrowheads="1"/>
            </p:cNvSpPr>
            <p:nvPr/>
          </p:nvSpPr>
          <p:spPr bwMode="auto">
            <a:xfrm>
              <a:off x="8239909" y="324006"/>
              <a:ext cx="300014" cy="300014"/>
            </a:xfrm>
            <a:prstGeom prst="ellipse">
              <a:avLst/>
            </a:prstGeom>
            <a:solidFill>
              <a:srgbClr val="72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9" name="Oval 437">
              <a:extLst>
                <a:ext uri="{FF2B5EF4-FFF2-40B4-BE49-F238E27FC236}">
                  <a16:creationId xmlns:a16="http://schemas.microsoft.com/office/drawing/2014/main" id="{B77DEA48-FC6E-48CD-B381-BE21CFC7B516}"/>
                </a:ext>
              </a:extLst>
            </p:cNvPr>
            <p:cNvSpPr>
              <a:spLocks noChangeArrowheads="1"/>
            </p:cNvSpPr>
            <p:nvPr/>
          </p:nvSpPr>
          <p:spPr bwMode="auto">
            <a:xfrm>
              <a:off x="8304199" y="385234"/>
              <a:ext cx="171436" cy="174499"/>
            </a:xfrm>
            <a:prstGeom prst="ellipse">
              <a:avLst/>
            </a:pr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0" name="Freeform 438">
              <a:extLst>
                <a:ext uri="{FF2B5EF4-FFF2-40B4-BE49-F238E27FC236}">
                  <a16:creationId xmlns:a16="http://schemas.microsoft.com/office/drawing/2014/main" id="{20B9C76D-44D7-4EAC-9954-544F09C1C89E}"/>
                </a:ext>
              </a:extLst>
            </p:cNvPr>
            <p:cNvSpPr>
              <a:spLocks/>
            </p:cNvSpPr>
            <p:nvPr/>
          </p:nvSpPr>
          <p:spPr bwMode="auto">
            <a:xfrm>
              <a:off x="8438899" y="400542"/>
              <a:ext cx="70412" cy="73473"/>
            </a:xfrm>
            <a:custGeom>
              <a:avLst/>
              <a:gdLst>
                <a:gd name="T0" fmla="*/ 22 w 26"/>
                <a:gd name="T1" fmla="*/ 20 h 26"/>
                <a:gd name="T2" fmla="*/ 6 w 26"/>
                <a:gd name="T3" fmla="*/ 22 h 26"/>
                <a:gd name="T4" fmla="*/ 4 w 26"/>
                <a:gd name="T5" fmla="*/ 6 h 26"/>
                <a:gd name="T6" fmla="*/ 20 w 26"/>
                <a:gd name="T7" fmla="*/ 4 h 26"/>
                <a:gd name="T8" fmla="*/ 22 w 26"/>
                <a:gd name="T9" fmla="*/ 20 h 26"/>
              </a:gdLst>
              <a:ahLst/>
              <a:cxnLst>
                <a:cxn ang="0">
                  <a:pos x="T0" y="T1"/>
                </a:cxn>
                <a:cxn ang="0">
                  <a:pos x="T2" y="T3"/>
                </a:cxn>
                <a:cxn ang="0">
                  <a:pos x="T4" y="T5"/>
                </a:cxn>
                <a:cxn ang="0">
                  <a:pos x="T6" y="T7"/>
                </a:cxn>
                <a:cxn ang="0">
                  <a:pos x="T8" y="T9"/>
                </a:cxn>
              </a:cxnLst>
              <a:rect l="0" t="0" r="r" b="b"/>
              <a:pathLst>
                <a:path w="26" h="26">
                  <a:moveTo>
                    <a:pt x="22" y="20"/>
                  </a:moveTo>
                  <a:cubicBezTo>
                    <a:pt x="18" y="25"/>
                    <a:pt x="11" y="26"/>
                    <a:pt x="6" y="22"/>
                  </a:cubicBezTo>
                  <a:cubicBezTo>
                    <a:pt x="1" y="18"/>
                    <a:pt x="0" y="11"/>
                    <a:pt x="4" y="6"/>
                  </a:cubicBezTo>
                  <a:cubicBezTo>
                    <a:pt x="7" y="1"/>
                    <a:pt x="15" y="0"/>
                    <a:pt x="20" y="4"/>
                  </a:cubicBezTo>
                  <a:cubicBezTo>
                    <a:pt x="25" y="8"/>
                    <a:pt x="26" y="15"/>
                    <a:pt x="22"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4" name="Freeform 439">
              <a:extLst>
                <a:ext uri="{FF2B5EF4-FFF2-40B4-BE49-F238E27FC236}">
                  <a16:creationId xmlns:a16="http://schemas.microsoft.com/office/drawing/2014/main" id="{7FC3A3AF-7E13-415A-8EA4-9758DE3BD459}"/>
                </a:ext>
              </a:extLst>
            </p:cNvPr>
            <p:cNvSpPr>
              <a:spLocks/>
            </p:cNvSpPr>
            <p:nvPr/>
          </p:nvSpPr>
          <p:spPr bwMode="auto">
            <a:xfrm>
              <a:off x="8441959" y="486260"/>
              <a:ext cx="33676" cy="33676"/>
            </a:xfrm>
            <a:custGeom>
              <a:avLst/>
              <a:gdLst>
                <a:gd name="T0" fmla="*/ 10 w 12"/>
                <a:gd name="T1" fmla="*/ 9 h 12"/>
                <a:gd name="T2" fmla="*/ 3 w 12"/>
                <a:gd name="T3" fmla="*/ 10 h 12"/>
                <a:gd name="T4" fmla="*/ 2 w 12"/>
                <a:gd name="T5" fmla="*/ 2 h 12"/>
                <a:gd name="T6" fmla="*/ 9 w 12"/>
                <a:gd name="T7" fmla="*/ 1 h 12"/>
                <a:gd name="T8" fmla="*/ 10 w 12"/>
                <a:gd name="T9" fmla="*/ 9 h 12"/>
              </a:gdLst>
              <a:ahLst/>
              <a:cxnLst>
                <a:cxn ang="0">
                  <a:pos x="T0" y="T1"/>
                </a:cxn>
                <a:cxn ang="0">
                  <a:pos x="T2" y="T3"/>
                </a:cxn>
                <a:cxn ang="0">
                  <a:pos x="T4" y="T5"/>
                </a:cxn>
                <a:cxn ang="0">
                  <a:pos x="T6" y="T7"/>
                </a:cxn>
                <a:cxn ang="0">
                  <a:pos x="T8" y="T9"/>
                </a:cxn>
              </a:cxnLst>
              <a:rect l="0" t="0" r="r" b="b"/>
              <a:pathLst>
                <a:path w="12" h="12">
                  <a:moveTo>
                    <a:pt x="10" y="9"/>
                  </a:moveTo>
                  <a:cubicBezTo>
                    <a:pt x="9" y="11"/>
                    <a:pt x="5" y="12"/>
                    <a:pt x="3" y="10"/>
                  </a:cubicBezTo>
                  <a:cubicBezTo>
                    <a:pt x="1" y="8"/>
                    <a:pt x="0" y="5"/>
                    <a:pt x="2" y="2"/>
                  </a:cubicBezTo>
                  <a:cubicBezTo>
                    <a:pt x="4" y="0"/>
                    <a:pt x="7" y="0"/>
                    <a:pt x="9" y="1"/>
                  </a:cubicBezTo>
                  <a:cubicBezTo>
                    <a:pt x="12" y="3"/>
                    <a:pt x="12" y="6"/>
                    <a:pt x="1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170459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childTnLst>
                          </p:cTn>
                        </p:par>
                        <p:par>
                          <p:cTn id="16" fill="hold">
                            <p:stCondLst>
                              <p:cond delay="3000"/>
                            </p:stCondLst>
                            <p:childTnLst>
                              <p:par>
                                <p:cTn id="17" presetID="2" presetClass="entr" presetSubtype="9" fill="hold" grpId="0" nodeType="afterEffect">
                                  <p:stCondLst>
                                    <p:cond delay="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27">
                                            <p:txEl>
                                              <p:pRg st="1" end="1"/>
                                            </p:txEl>
                                          </p:spTgt>
                                        </p:tgtEl>
                                        <p:attrNameLst>
                                          <p:attrName>style.visibility</p:attrName>
                                        </p:attrNameLst>
                                      </p:cBhvr>
                                      <p:to>
                                        <p:strVal val="visible"/>
                                      </p:to>
                                    </p:set>
                                    <p:anim calcmode="lin" valueType="num">
                                      <p:cBhvr additive="base">
                                        <p:cTn id="25" dur="500" fill="hold"/>
                                        <p:tgtEl>
                                          <p:spTgt spid="27">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27">
                                            <p:txEl>
                                              <p:pRg st="2" end="2"/>
                                            </p:txEl>
                                          </p:spTgt>
                                        </p:tgtEl>
                                        <p:attrNameLst>
                                          <p:attrName>style.visibility</p:attrName>
                                        </p:attrNameLst>
                                      </p:cBhvr>
                                      <p:to>
                                        <p:strVal val="visible"/>
                                      </p:to>
                                    </p:set>
                                    <p:anim calcmode="lin" valueType="num">
                                      <p:cBhvr additive="base">
                                        <p:cTn id="31" dur="500" fill="hold"/>
                                        <p:tgtEl>
                                          <p:spTgt spid="27">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
                                            <p:txEl>
                                              <p:pRg st="2" end="2"/>
                                            </p:txEl>
                                          </p:spTgt>
                                        </p:tgtEl>
                                        <p:attrNameLst>
                                          <p:attrName>ppt_y</p:attrName>
                                        </p:attrNameLst>
                                      </p:cBhvr>
                                      <p:tavLst>
                                        <p:tav tm="0">
                                          <p:val>
                                            <p:strVal val="0-#ppt_h/2"/>
                                          </p:val>
                                        </p:tav>
                                        <p:tav tm="100000">
                                          <p:val>
                                            <p:strVal val="#ppt_y"/>
                                          </p:val>
                                        </p:tav>
                                      </p:tavLst>
                                    </p:anim>
                                  </p:childTnLst>
                                </p:cTn>
                              </p:par>
                            </p:childTnLst>
                          </p:cTn>
                        </p:par>
                        <p:par>
                          <p:cTn id="33" fill="hold">
                            <p:stCondLst>
                              <p:cond delay="500"/>
                            </p:stCondLst>
                            <p:childTnLst>
                              <p:par>
                                <p:cTn id="34" presetID="21" presetClass="entr" presetSubtype="4" fill="hold"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heel(4)">
                                      <p:cBhvr>
                                        <p:cTn id="36"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P spid="2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8.1  AWT</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AWT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组件</a:t>
              </a:r>
            </a:p>
          </p:txBody>
        </p:sp>
      </p:gr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E80A1052-725F-4CA5-8525-6D6A8975D45B}"/>
              </a:ext>
            </a:extLst>
          </p:cNvPr>
          <p:cNvSpPr/>
          <p:nvPr/>
        </p:nvSpPr>
        <p:spPr>
          <a:xfrm>
            <a:off x="0" y="1372394"/>
            <a:ext cx="12192000" cy="3886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9" name="组合 8">
            <a:extLst>
              <a:ext uri="{FF2B5EF4-FFF2-40B4-BE49-F238E27FC236}">
                <a16:creationId xmlns:a16="http://schemas.microsoft.com/office/drawing/2014/main" id="{69B5A3BF-7338-4811-94DE-85CF0655906F}"/>
              </a:ext>
            </a:extLst>
          </p:cNvPr>
          <p:cNvGrpSpPr/>
          <p:nvPr/>
        </p:nvGrpSpPr>
        <p:grpSpPr>
          <a:xfrm>
            <a:off x="1370806" y="1600994"/>
            <a:ext cx="9458752" cy="3741914"/>
            <a:chOff x="1370806" y="1600994"/>
            <a:chExt cx="9458752" cy="3741914"/>
          </a:xfrm>
        </p:grpSpPr>
        <p:sp>
          <p:nvSpPr>
            <p:cNvPr id="10" name="AutoShape 39">
              <a:extLst>
                <a:ext uri="{FF2B5EF4-FFF2-40B4-BE49-F238E27FC236}">
                  <a16:creationId xmlns:a16="http://schemas.microsoft.com/office/drawing/2014/main" id="{0CB8C83B-5C13-425F-930C-D49465724C65}"/>
                </a:ext>
              </a:extLst>
            </p:cNvPr>
            <p:cNvSpPr>
              <a:spLocks noChangeAspect="1" noChangeArrowheads="1" noTextEdit="1"/>
            </p:cNvSpPr>
            <p:nvPr/>
          </p:nvSpPr>
          <p:spPr bwMode="auto">
            <a:xfrm>
              <a:off x="1766387" y="1600994"/>
              <a:ext cx="8291219" cy="3741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mn-ea"/>
              </a:endParaRPr>
            </a:p>
          </p:txBody>
        </p:sp>
        <p:sp>
          <p:nvSpPr>
            <p:cNvPr id="11" name="Rectangle 38">
              <a:extLst>
                <a:ext uri="{FF2B5EF4-FFF2-40B4-BE49-F238E27FC236}">
                  <a16:creationId xmlns:a16="http://schemas.microsoft.com/office/drawing/2014/main" id="{FCA97588-59CE-4535-B866-B36F580A2227}"/>
                </a:ext>
              </a:extLst>
            </p:cNvPr>
            <p:cNvSpPr>
              <a:spLocks noChangeArrowheads="1"/>
            </p:cNvSpPr>
            <p:nvPr/>
          </p:nvSpPr>
          <p:spPr bwMode="auto">
            <a:xfrm>
              <a:off x="5200058" y="1651496"/>
              <a:ext cx="1504748" cy="360000"/>
            </a:xfrm>
            <a:prstGeom prst="rect">
              <a:avLst/>
            </a:prstGeom>
            <a:solidFill>
              <a:schemeClr val="accent6">
                <a:lumMod val="60000"/>
                <a:lumOff val="40000"/>
              </a:schemeClr>
            </a:solidFill>
            <a:ln w="9525">
              <a:solidFill>
                <a:srgbClr val="000000"/>
              </a:solidFill>
              <a:miter lim="800000"/>
              <a:headEnd/>
              <a:tailEnd/>
            </a:ln>
          </p:spPr>
          <p:txBody>
            <a:bodyPr/>
            <a:lstStyle/>
            <a:p>
              <a:pPr algn="ctr" eaLnBrk="1" hangingPunct="1"/>
              <a:r>
                <a:rPr lang="en-US" altLang="zh-CN" sz="1800" b="1" dirty="0">
                  <a:latin typeface="仿宋" panose="02010609060101010101" pitchFamily="49" charset="-122"/>
                  <a:ea typeface="仿宋" panose="02010609060101010101" pitchFamily="49" charset="-122"/>
                  <a:cs typeface="Times New Roman" pitchFamily="18" charset="0"/>
                </a:rPr>
                <a:t>Component</a:t>
              </a:r>
              <a:endParaRPr lang="en-US" altLang="zh-CN" sz="1800" b="1" dirty="0">
                <a:latin typeface="仿宋" panose="02010609060101010101" pitchFamily="49" charset="-122"/>
                <a:ea typeface="仿宋" panose="02010609060101010101" pitchFamily="49" charset="-122"/>
              </a:endParaRPr>
            </a:p>
          </p:txBody>
        </p:sp>
        <p:sp>
          <p:nvSpPr>
            <p:cNvPr id="12" name="Rectangle 37">
              <a:extLst>
                <a:ext uri="{FF2B5EF4-FFF2-40B4-BE49-F238E27FC236}">
                  <a16:creationId xmlns:a16="http://schemas.microsoft.com/office/drawing/2014/main" id="{361ED6A9-1854-441B-B255-7F7658FDA7F6}"/>
                </a:ext>
              </a:extLst>
            </p:cNvPr>
            <p:cNvSpPr>
              <a:spLocks noChangeArrowheads="1"/>
            </p:cNvSpPr>
            <p:nvPr/>
          </p:nvSpPr>
          <p:spPr bwMode="auto">
            <a:xfrm>
              <a:off x="2590006" y="2688516"/>
              <a:ext cx="901393" cy="360000"/>
            </a:xfrm>
            <a:prstGeom prst="rect">
              <a:avLst/>
            </a:prstGeom>
            <a:solidFill>
              <a:schemeClr val="accent1">
                <a:lumMod val="40000"/>
                <a:lumOff val="60000"/>
              </a:schemeClr>
            </a:solidFill>
            <a:ln w="9525">
              <a:solidFill>
                <a:srgbClr val="000000"/>
              </a:solidFill>
              <a:miter lim="800000"/>
              <a:headEnd/>
              <a:tailEnd/>
            </a:ln>
          </p:spPr>
          <p:txBody>
            <a:bodyPr/>
            <a:lstStyle/>
            <a:p>
              <a:pPr algn="ctr"/>
              <a:r>
                <a:rPr lang="en-US" altLang="zh-CN" sz="1800" b="1" dirty="0">
                  <a:latin typeface="仿宋" panose="02010609060101010101" pitchFamily="49" charset="-122"/>
                  <a:ea typeface="仿宋" panose="02010609060101010101" pitchFamily="49" charset="-122"/>
                  <a:cs typeface="Times New Roman" pitchFamily="18" charset="0"/>
                </a:rPr>
                <a:t>Label</a:t>
              </a:r>
            </a:p>
          </p:txBody>
        </p:sp>
        <p:sp>
          <p:nvSpPr>
            <p:cNvPr id="13" name="Rectangle 36">
              <a:extLst>
                <a:ext uri="{FF2B5EF4-FFF2-40B4-BE49-F238E27FC236}">
                  <a16:creationId xmlns:a16="http://schemas.microsoft.com/office/drawing/2014/main" id="{7E869F1E-4042-4E98-89A4-D3525EFA52A3}"/>
                </a:ext>
              </a:extLst>
            </p:cNvPr>
            <p:cNvSpPr>
              <a:spLocks noChangeArrowheads="1"/>
            </p:cNvSpPr>
            <p:nvPr/>
          </p:nvSpPr>
          <p:spPr bwMode="auto">
            <a:xfrm>
              <a:off x="1370806" y="2688516"/>
              <a:ext cx="1101315" cy="360000"/>
            </a:xfrm>
            <a:prstGeom prst="rect">
              <a:avLst/>
            </a:prstGeom>
            <a:solidFill>
              <a:schemeClr val="accent1">
                <a:lumMod val="40000"/>
                <a:lumOff val="60000"/>
              </a:schemeClr>
            </a:solidFill>
            <a:ln w="9525">
              <a:solidFill>
                <a:srgbClr val="000000"/>
              </a:solidFill>
              <a:miter lim="800000"/>
              <a:headEnd/>
              <a:tailEnd/>
            </a:ln>
          </p:spPr>
          <p:txBody>
            <a:bodyPr/>
            <a:lstStyle/>
            <a:p>
              <a:pPr algn="ctr" eaLnBrk="1" hangingPunct="1"/>
              <a:r>
                <a:rPr lang="en-US" altLang="zh-CN" sz="1800" b="1" dirty="0">
                  <a:latin typeface="仿宋" panose="02010609060101010101" pitchFamily="49" charset="-122"/>
                  <a:ea typeface="仿宋" panose="02010609060101010101" pitchFamily="49" charset="-122"/>
                  <a:cs typeface="Times New Roman" pitchFamily="18" charset="0"/>
                </a:rPr>
                <a:t>Button</a:t>
              </a:r>
            </a:p>
          </p:txBody>
        </p:sp>
        <p:sp>
          <p:nvSpPr>
            <p:cNvPr id="14" name="Rectangle 35">
              <a:extLst>
                <a:ext uri="{FF2B5EF4-FFF2-40B4-BE49-F238E27FC236}">
                  <a16:creationId xmlns:a16="http://schemas.microsoft.com/office/drawing/2014/main" id="{74D782E5-840D-487E-BBF6-E8E2EB39506D}"/>
                </a:ext>
              </a:extLst>
            </p:cNvPr>
            <p:cNvSpPr>
              <a:spLocks noChangeArrowheads="1"/>
            </p:cNvSpPr>
            <p:nvPr/>
          </p:nvSpPr>
          <p:spPr bwMode="auto">
            <a:xfrm>
              <a:off x="3656806" y="2688516"/>
              <a:ext cx="1257758" cy="360000"/>
            </a:xfrm>
            <a:prstGeom prst="rect">
              <a:avLst/>
            </a:prstGeom>
            <a:solidFill>
              <a:schemeClr val="accent1">
                <a:lumMod val="40000"/>
                <a:lumOff val="60000"/>
              </a:schemeClr>
            </a:solidFill>
            <a:ln w="9525">
              <a:solidFill>
                <a:srgbClr val="000000"/>
              </a:solidFill>
              <a:miter lim="800000"/>
              <a:headEnd/>
              <a:tailEnd/>
            </a:ln>
          </p:spPr>
          <p:txBody>
            <a:bodyPr/>
            <a:lstStyle/>
            <a:p>
              <a:pPr algn="ctr"/>
              <a:r>
                <a:rPr lang="en-US" altLang="zh-CN" sz="1800" b="1" dirty="0">
                  <a:solidFill>
                    <a:srgbClr val="FF0000"/>
                  </a:solidFill>
                  <a:latin typeface="仿宋" panose="02010609060101010101" pitchFamily="49" charset="-122"/>
                  <a:ea typeface="仿宋" panose="02010609060101010101" pitchFamily="49" charset="-122"/>
                  <a:cs typeface="Times New Roman" pitchFamily="18" charset="0"/>
                </a:rPr>
                <a:t>Container</a:t>
              </a:r>
            </a:p>
          </p:txBody>
        </p:sp>
        <p:sp>
          <p:nvSpPr>
            <p:cNvPr id="15" name="Rectangle 34">
              <a:extLst>
                <a:ext uri="{FF2B5EF4-FFF2-40B4-BE49-F238E27FC236}">
                  <a16:creationId xmlns:a16="http://schemas.microsoft.com/office/drawing/2014/main" id="{BDF6B3E0-11E9-423E-A347-3CA72F23B5B8}"/>
                </a:ext>
              </a:extLst>
            </p:cNvPr>
            <p:cNvSpPr>
              <a:spLocks noChangeArrowheads="1"/>
            </p:cNvSpPr>
            <p:nvPr/>
          </p:nvSpPr>
          <p:spPr bwMode="auto">
            <a:xfrm>
              <a:off x="5028406" y="2688516"/>
              <a:ext cx="1371600" cy="360000"/>
            </a:xfrm>
            <a:prstGeom prst="rect">
              <a:avLst/>
            </a:prstGeom>
            <a:solidFill>
              <a:schemeClr val="accent1">
                <a:lumMod val="40000"/>
                <a:lumOff val="60000"/>
              </a:schemeClr>
            </a:solidFill>
            <a:ln w="9525">
              <a:solidFill>
                <a:srgbClr val="000000"/>
              </a:solidFill>
              <a:miter lim="800000"/>
              <a:headEnd/>
              <a:tailEnd/>
            </a:ln>
          </p:spPr>
          <p:txBody>
            <a:bodyPr/>
            <a:lstStyle/>
            <a:p>
              <a:pPr algn="ctr"/>
              <a:r>
                <a:rPr lang="en-US" altLang="zh-CN" sz="1800" b="1" dirty="0" err="1">
                  <a:latin typeface="仿宋" panose="02010609060101010101" pitchFamily="49" charset="-122"/>
                  <a:ea typeface="仿宋" panose="02010609060101010101" pitchFamily="49" charset="-122"/>
                  <a:cs typeface="Times New Roman" pitchFamily="18" charset="0"/>
                </a:rPr>
                <a:t>CheckBox</a:t>
              </a:r>
              <a:endParaRPr lang="en-US" altLang="zh-CN" sz="1800" b="1" dirty="0">
                <a:latin typeface="仿宋" panose="02010609060101010101" pitchFamily="49" charset="-122"/>
                <a:ea typeface="仿宋" panose="02010609060101010101" pitchFamily="49" charset="-122"/>
                <a:cs typeface="Times New Roman" pitchFamily="18" charset="0"/>
              </a:endParaRPr>
            </a:p>
          </p:txBody>
        </p:sp>
        <p:sp>
          <p:nvSpPr>
            <p:cNvPr id="16" name="Rectangle 33">
              <a:extLst>
                <a:ext uri="{FF2B5EF4-FFF2-40B4-BE49-F238E27FC236}">
                  <a16:creationId xmlns:a16="http://schemas.microsoft.com/office/drawing/2014/main" id="{72295290-11B7-4E43-8810-3DD493E1E8A5}"/>
                </a:ext>
              </a:extLst>
            </p:cNvPr>
            <p:cNvSpPr>
              <a:spLocks noChangeArrowheads="1"/>
            </p:cNvSpPr>
            <p:nvPr/>
          </p:nvSpPr>
          <p:spPr bwMode="auto">
            <a:xfrm>
              <a:off x="6476206" y="2688516"/>
              <a:ext cx="1023936" cy="360000"/>
            </a:xfrm>
            <a:prstGeom prst="rect">
              <a:avLst/>
            </a:prstGeom>
            <a:solidFill>
              <a:schemeClr val="accent1">
                <a:lumMod val="40000"/>
                <a:lumOff val="60000"/>
              </a:schemeClr>
            </a:solidFill>
            <a:ln w="9525">
              <a:solidFill>
                <a:srgbClr val="000000"/>
              </a:solidFill>
              <a:miter lim="800000"/>
              <a:headEnd/>
              <a:tailEnd/>
            </a:ln>
          </p:spPr>
          <p:txBody>
            <a:bodyPr/>
            <a:lstStyle/>
            <a:p>
              <a:pPr algn="ctr"/>
              <a:r>
                <a:rPr lang="en-US" altLang="zh-CN" sz="1800" b="1" dirty="0">
                  <a:latin typeface="仿宋" panose="02010609060101010101" pitchFamily="49" charset="-122"/>
                  <a:ea typeface="仿宋" panose="02010609060101010101" pitchFamily="49" charset="-122"/>
                  <a:cs typeface="Times New Roman" pitchFamily="18" charset="0"/>
                </a:rPr>
                <a:t>Choice</a:t>
              </a:r>
            </a:p>
          </p:txBody>
        </p:sp>
        <p:sp>
          <p:nvSpPr>
            <p:cNvPr id="17" name="Rectangle 32">
              <a:extLst>
                <a:ext uri="{FF2B5EF4-FFF2-40B4-BE49-F238E27FC236}">
                  <a16:creationId xmlns:a16="http://schemas.microsoft.com/office/drawing/2014/main" id="{09F05B8D-FB6A-44EA-B1DD-C3FA8D3E027B}"/>
                </a:ext>
              </a:extLst>
            </p:cNvPr>
            <p:cNvSpPr>
              <a:spLocks noChangeArrowheads="1"/>
            </p:cNvSpPr>
            <p:nvPr/>
          </p:nvSpPr>
          <p:spPr bwMode="auto">
            <a:xfrm>
              <a:off x="7576342" y="2688516"/>
              <a:ext cx="2090312" cy="360000"/>
            </a:xfrm>
            <a:prstGeom prst="rect">
              <a:avLst/>
            </a:prstGeom>
            <a:solidFill>
              <a:schemeClr val="accent1">
                <a:lumMod val="40000"/>
                <a:lumOff val="60000"/>
              </a:schemeClr>
            </a:solidFill>
            <a:ln w="9525">
              <a:solidFill>
                <a:srgbClr val="000000"/>
              </a:solidFill>
              <a:miter lim="800000"/>
              <a:headEnd/>
              <a:tailEnd/>
            </a:ln>
          </p:spPr>
          <p:txBody>
            <a:bodyPr/>
            <a:lstStyle/>
            <a:p>
              <a:pPr algn="ctr"/>
              <a:r>
                <a:rPr lang="en-US" altLang="zh-CN" sz="1800" b="1" dirty="0" err="1">
                  <a:latin typeface="仿宋" panose="02010609060101010101" pitchFamily="49" charset="-122"/>
                  <a:ea typeface="仿宋" panose="02010609060101010101" pitchFamily="49" charset="-122"/>
                  <a:cs typeface="Times New Roman" pitchFamily="18" charset="0"/>
                </a:rPr>
                <a:t>TextComponent</a:t>
              </a:r>
              <a:endParaRPr lang="en-US" altLang="zh-CN" sz="1800" b="1" dirty="0">
                <a:latin typeface="仿宋" panose="02010609060101010101" pitchFamily="49" charset="-122"/>
                <a:ea typeface="仿宋" panose="02010609060101010101" pitchFamily="49" charset="-122"/>
                <a:cs typeface="Times New Roman" pitchFamily="18" charset="0"/>
              </a:endParaRPr>
            </a:p>
          </p:txBody>
        </p:sp>
        <p:cxnSp>
          <p:nvCxnSpPr>
            <p:cNvPr id="18" name="AutoShape 31">
              <a:extLst>
                <a:ext uri="{FF2B5EF4-FFF2-40B4-BE49-F238E27FC236}">
                  <a16:creationId xmlns:a16="http://schemas.microsoft.com/office/drawing/2014/main" id="{3DB9F274-47BD-4635-BF50-9A6A457C0B61}"/>
                </a:ext>
              </a:extLst>
            </p:cNvPr>
            <p:cNvCxnSpPr>
              <a:cxnSpLocks noChangeShapeType="1"/>
            </p:cNvCxnSpPr>
            <p:nvPr/>
          </p:nvCxnSpPr>
          <p:spPr bwMode="auto">
            <a:xfrm>
              <a:off x="5942806" y="1981994"/>
              <a:ext cx="0" cy="3960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 name="AutoShape 30">
              <a:extLst>
                <a:ext uri="{FF2B5EF4-FFF2-40B4-BE49-F238E27FC236}">
                  <a16:creationId xmlns:a16="http://schemas.microsoft.com/office/drawing/2014/main" id="{8D606E1E-6550-4DB1-AC85-17B256E69EA9}"/>
                </a:ext>
              </a:extLst>
            </p:cNvPr>
            <p:cNvCxnSpPr>
              <a:cxnSpLocks noChangeShapeType="1"/>
            </p:cNvCxnSpPr>
            <p:nvPr/>
          </p:nvCxnSpPr>
          <p:spPr bwMode="auto">
            <a:xfrm>
              <a:off x="4461582" y="3045586"/>
              <a:ext cx="998" cy="30858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1" name="AutoShape 29">
              <a:extLst>
                <a:ext uri="{FF2B5EF4-FFF2-40B4-BE49-F238E27FC236}">
                  <a16:creationId xmlns:a16="http://schemas.microsoft.com/office/drawing/2014/main" id="{03ACF2D6-673B-4565-A13D-0EB24D698083}"/>
                </a:ext>
              </a:extLst>
            </p:cNvPr>
            <p:cNvCxnSpPr>
              <a:cxnSpLocks noChangeShapeType="1"/>
            </p:cNvCxnSpPr>
            <p:nvPr/>
          </p:nvCxnSpPr>
          <p:spPr bwMode="auto">
            <a:xfrm>
              <a:off x="1828006" y="2371946"/>
              <a:ext cx="998" cy="3085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28">
              <a:extLst>
                <a:ext uri="{FF2B5EF4-FFF2-40B4-BE49-F238E27FC236}">
                  <a16:creationId xmlns:a16="http://schemas.microsoft.com/office/drawing/2014/main" id="{1C578098-1670-483A-8F25-FFA446B63B2C}"/>
                </a:ext>
              </a:extLst>
            </p:cNvPr>
            <p:cNvCxnSpPr>
              <a:cxnSpLocks noChangeShapeType="1"/>
            </p:cNvCxnSpPr>
            <p:nvPr/>
          </p:nvCxnSpPr>
          <p:spPr bwMode="auto">
            <a:xfrm>
              <a:off x="3047206" y="2362994"/>
              <a:ext cx="998" cy="3085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3" name="Rectangle 27">
              <a:extLst>
                <a:ext uri="{FF2B5EF4-FFF2-40B4-BE49-F238E27FC236}">
                  <a16:creationId xmlns:a16="http://schemas.microsoft.com/office/drawing/2014/main" id="{3728DEDB-0F16-4F4C-B899-A996C609E469}"/>
                </a:ext>
              </a:extLst>
            </p:cNvPr>
            <p:cNvSpPr>
              <a:spLocks noChangeArrowheads="1"/>
            </p:cNvSpPr>
            <p:nvPr/>
          </p:nvSpPr>
          <p:spPr bwMode="auto">
            <a:xfrm>
              <a:off x="9752806" y="2688516"/>
              <a:ext cx="1076752" cy="360000"/>
            </a:xfrm>
            <a:prstGeom prst="rect">
              <a:avLst/>
            </a:prstGeom>
            <a:solidFill>
              <a:schemeClr val="accent1">
                <a:lumMod val="40000"/>
                <a:lumOff val="60000"/>
              </a:schemeClr>
            </a:solidFill>
            <a:ln w="9525">
              <a:solidFill>
                <a:srgbClr val="000000"/>
              </a:solidFill>
              <a:miter lim="800000"/>
              <a:headEnd/>
              <a:tailEnd/>
            </a:ln>
          </p:spPr>
          <p:txBody>
            <a:bodyPr/>
            <a:lstStyle/>
            <a:p>
              <a:pPr algn="ctr"/>
              <a:r>
                <a:rPr lang="en-US" altLang="zh-CN" sz="1800" b="1" dirty="0">
                  <a:latin typeface="仿宋" panose="02010609060101010101" pitchFamily="49" charset="-122"/>
                  <a:ea typeface="仿宋" panose="02010609060101010101" pitchFamily="49" charset="-122"/>
                  <a:cs typeface="Times New Roman" pitchFamily="18" charset="0"/>
                </a:rPr>
                <a:t>Canvas</a:t>
              </a:r>
            </a:p>
          </p:txBody>
        </p:sp>
        <p:cxnSp>
          <p:nvCxnSpPr>
            <p:cNvPr id="24" name="AutoShape 26">
              <a:extLst>
                <a:ext uri="{FF2B5EF4-FFF2-40B4-BE49-F238E27FC236}">
                  <a16:creationId xmlns:a16="http://schemas.microsoft.com/office/drawing/2014/main" id="{0469F317-074D-4FC2-8A09-E55CA0818B07}"/>
                </a:ext>
              </a:extLst>
            </p:cNvPr>
            <p:cNvCxnSpPr>
              <a:cxnSpLocks noChangeShapeType="1"/>
            </p:cNvCxnSpPr>
            <p:nvPr/>
          </p:nvCxnSpPr>
          <p:spPr bwMode="auto">
            <a:xfrm>
              <a:off x="4266406" y="2379935"/>
              <a:ext cx="998" cy="3085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25">
              <a:extLst>
                <a:ext uri="{FF2B5EF4-FFF2-40B4-BE49-F238E27FC236}">
                  <a16:creationId xmlns:a16="http://schemas.microsoft.com/office/drawing/2014/main" id="{A4D347A8-5EF2-4D05-B42D-CB54C26DB529}"/>
                </a:ext>
              </a:extLst>
            </p:cNvPr>
            <p:cNvCxnSpPr>
              <a:cxnSpLocks noChangeShapeType="1"/>
            </p:cNvCxnSpPr>
            <p:nvPr/>
          </p:nvCxnSpPr>
          <p:spPr bwMode="auto">
            <a:xfrm>
              <a:off x="5714206" y="2379935"/>
              <a:ext cx="998" cy="3085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6" name="AutoShape 24">
              <a:extLst>
                <a:ext uri="{FF2B5EF4-FFF2-40B4-BE49-F238E27FC236}">
                  <a16:creationId xmlns:a16="http://schemas.microsoft.com/office/drawing/2014/main" id="{838F0F84-E6BE-43B9-9A95-392DB4B39EC6}"/>
                </a:ext>
              </a:extLst>
            </p:cNvPr>
            <p:cNvCxnSpPr>
              <a:cxnSpLocks noChangeShapeType="1"/>
            </p:cNvCxnSpPr>
            <p:nvPr/>
          </p:nvCxnSpPr>
          <p:spPr bwMode="auto">
            <a:xfrm>
              <a:off x="6933406" y="2379935"/>
              <a:ext cx="998" cy="3085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7" name="AutoShape 23">
              <a:extLst>
                <a:ext uri="{FF2B5EF4-FFF2-40B4-BE49-F238E27FC236}">
                  <a16:creationId xmlns:a16="http://schemas.microsoft.com/office/drawing/2014/main" id="{6BA280CF-B4A4-444E-8175-AC76C132DF53}"/>
                </a:ext>
              </a:extLst>
            </p:cNvPr>
            <p:cNvCxnSpPr>
              <a:cxnSpLocks noChangeShapeType="1"/>
            </p:cNvCxnSpPr>
            <p:nvPr/>
          </p:nvCxnSpPr>
          <p:spPr bwMode="auto">
            <a:xfrm>
              <a:off x="8456408" y="2379935"/>
              <a:ext cx="998" cy="3085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 name="AutoShape 22">
              <a:extLst>
                <a:ext uri="{FF2B5EF4-FFF2-40B4-BE49-F238E27FC236}">
                  <a16:creationId xmlns:a16="http://schemas.microsoft.com/office/drawing/2014/main" id="{AA5F36C5-87C4-493C-8369-04C2A8AA3DC7}"/>
                </a:ext>
              </a:extLst>
            </p:cNvPr>
            <p:cNvCxnSpPr>
              <a:cxnSpLocks noChangeShapeType="1"/>
            </p:cNvCxnSpPr>
            <p:nvPr/>
          </p:nvCxnSpPr>
          <p:spPr bwMode="auto">
            <a:xfrm>
              <a:off x="10132808" y="2379935"/>
              <a:ext cx="998" cy="3085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 name="AutoShape 21">
              <a:extLst>
                <a:ext uri="{FF2B5EF4-FFF2-40B4-BE49-F238E27FC236}">
                  <a16:creationId xmlns:a16="http://schemas.microsoft.com/office/drawing/2014/main" id="{79042CD5-F526-4903-AD82-E242B7CC49F2}"/>
                </a:ext>
              </a:extLst>
            </p:cNvPr>
            <p:cNvCxnSpPr>
              <a:cxnSpLocks noChangeShapeType="1"/>
            </p:cNvCxnSpPr>
            <p:nvPr/>
          </p:nvCxnSpPr>
          <p:spPr bwMode="auto">
            <a:xfrm>
              <a:off x="1829004" y="2379935"/>
              <a:ext cx="8303804"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1" name="Rectangle 20">
              <a:extLst>
                <a:ext uri="{FF2B5EF4-FFF2-40B4-BE49-F238E27FC236}">
                  <a16:creationId xmlns:a16="http://schemas.microsoft.com/office/drawing/2014/main" id="{4361B0ED-B842-4572-913E-88829D44E983}"/>
                </a:ext>
              </a:extLst>
            </p:cNvPr>
            <p:cNvSpPr>
              <a:spLocks noChangeArrowheads="1"/>
            </p:cNvSpPr>
            <p:nvPr/>
          </p:nvSpPr>
          <p:spPr bwMode="auto">
            <a:xfrm>
              <a:off x="2687744" y="3668739"/>
              <a:ext cx="1159104" cy="360000"/>
            </a:xfrm>
            <a:prstGeom prst="rect">
              <a:avLst/>
            </a:prstGeom>
            <a:solidFill>
              <a:schemeClr val="bg1">
                <a:lumMod val="85000"/>
              </a:schemeClr>
            </a:solidFill>
            <a:ln w="9525">
              <a:solidFill>
                <a:srgbClr val="000000"/>
              </a:solidFill>
              <a:miter lim="800000"/>
              <a:headEnd/>
              <a:tailEnd/>
            </a:ln>
          </p:spPr>
          <p:txBody>
            <a:bodyPr/>
            <a:lstStyle/>
            <a:p>
              <a:pPr algn="ctr" eaLnBrk="1" hangingPunct="1"/>
              <a:r>
                <a:rPr lang="en-US" altLang="zh-CN" sz="1800" b="1" dirty="0">
                  <a:solidFill>
                    <a:srgbClr val="0000FF"/>
                  </a:solidFill>
                  <a:latin typeface="仿宋" panose="02010609060101010101" pitchFamily="49" charset="-122"/>
                  <a:ea typeface="仿宋" panose="02010609060101010101" pitchFamily="49" charset="-122"/>
                  <a:cs typeface="Times New Roman" pitchFamily="18" charset="0"/>
                </a:rPr>
                <a:t>Window</a:t>
              </a:r>
            </a:p>
          </p:txBody>
        </p:sp>
        <p:sp>
          <p:nvSpPr>
            <p:cNvPr id="32" name="Rectangle 19">
              <a:extLst>
                <a:ext uri="{FF2B5EF4-FFF2-40B4-BE49-F238E27FC236}">
                  <a16:creationId xmlns:a16="http://schemas.microsoft.com/office/drawing/2014/main" id="{C047556D-E726-4A1A-844E-1DE2BA275AFB}"/>
                </a:ext>
              </a:extLst>
            </p:cNvPr>
            <p:cNvSpPr>
              <a:spLocks noChangeArrowheads="1"/>
            </p:cNvSpPr>
            <p:nvPr/>
          </p:nvSpPr>
          <p:spPr bwMode="auto">
            <a:xfrm>
              <a:off x="4980657" y="3665743"/>
              <a:ext cx="1058114" cy="360000"/>
            </a:xfrm>
            <a:prstGeom prst="rect">
              <a:avLst/>
            </a:prstGeom>
            <a:solidFill>
              <a:schemeClr val="bg1">
                <a:lumMod val="85000"/>
              </a:schemeClr>
            </a:solidFill>
            <a:ln w="9525">
              <a:solidFill>
                <a:srgbClr val="000000"/>
              </a:solidFill>
              <a:miter lim="800000"/>
              <a:headEnd/>
              <a:tailEnd/>
            </a:ln>
          </p:spPr>
          <p:txBody>
            <a:bodyPr/>
            <a:lstStyle/>
            <a:p>
              <a:pPr algn="ctr"/>
              <a:r>
                <a:rPr lang="en-US" altLang="zh-CN" sz="1800" b="1" dirty="0">
                  <a:solidFill>
                    <a:srgbClr val="0000FF"/>
                  </a:solidFill>
                  <a:latin typeface="仿宋" panose="02010609060101010101" pitchFamily="49" charset="-122"/>
                  <a:ea typeface="仿宋" panose="02010609060101010101" pitchFamily="49" charset="-122"/>
                  <a:cs typeface="Times New Roman" pitchFamily="18" charset="0"/>
                </a:rPr>
                <a:t>Panel</a:t>
              </a:r>
            </a:p>
          </p:txBody>
        </p:sp>
        <p:sp>
          <p:nvSpPr>
            <p:cNvPr id="33" name="Rectangle 18">
              <a:extLst>
                <a:ext uri="{FF2B5EF4-FFF2-40B4-BE49-F238E27FC236}">
                  <a16:creationId xmlns:a16="http://schemas.microsoft.com/office/drawing/2014/main" id="{449CEA2B-A3F6-4F67-B39C-3191A53E6A0B}"/>
                </a:ext>
              </a:extLst>
            </p:cNvPr>
            <p:cNvSpPr>
              <a:spLocks noChangeArrowheads="1"/>
            </p:cNvSpPr>
            <p:nvPr/>
          </p:nvSpPr>
          <p:spPr bwMode="auto">
            <a:xfrm>
              <a:off x="6798416" y="3668739"/>
              <a:ext cx="1354190" cy="360000"/>
            </a:xfrm>
            <a:prstGeom prst="rect">
              <a:avLst/>
            </a:prstGeom>
            <a:solidFill>
              <a:schemeClr val="bg1">
                <a:lumMod val="85000"/>
              </a:schemeClr>
            </a:solidFill>
            <a:ln w="9525">
              <a:solidFill>
                <a:srgbClr val="000000"/>
              </a:solidFill>
              <a:miter lim="800000"/>
              <a:headEnd/>
              <a:tailEnd/>
            </a:ln>
          </p:spPr>
          <p:txBody>
            <a:bodyPr/>
            <a:lstStyle/>
            <a:p>
              <a:pPr algn="ctr" eaLnBrk="1" hangingPunct="1"/>
              <a:r>
                <a:rPr lang="en-US" altLang="zh-CN" sz="1800" b="1" dirty="0" err="1">
                  <a:latin typeface="仿宋" panose="02010609060101010101" pitchFamily="49" charset="-122"/>
                  <a:ea typeface="仿宋" panose="02010609060101010101" pitchFamily="49" charset="-122"/>
                  <a:cs typeface="Times New Roman" pitchFamily="18" charset="0"/>
                </a:rPr>
                <a:t>TextField</a:t>
              </a:r>
              <a:endParaRPr lang="en-US" altLang="zh-CN" sz="1800" b="1" dirty="0">
                <a:latin typeface="仿宋" panose="02010609060101010101" pitchFamily="49" charset="-122"/>
                <a:ea typeface="仿宋" panose="02010609060101010101" pitchFamily="49" charset="-122"/>
                <a:cs typeface="Times New Roman" pitchFamily="18" charset="0"/>
              </a:endParaRPr>
            </a:p>
          </p:txBody>
        </p:sp>
        <p:sp>
          <p:nvSpPr>
            <p:cNvPr id="34" name="Rectangle 17">
              <a:extLst>
                <a:ext uri="{FF2B5EF4-FFF2-40B4-BE49-F238E27FC236}">
                  <a16:creationId xmlns:a16="http://schemas.microsoft.com/office/drawing/2014/main" id="{173744C6-2100-487F-8B23-0963D8626225}"/>
                </a:ext>
              </a:extLst>
            </p:cNvPr>
            <p:cNvSpPr>
              <a:spLocks noChangeArrowheads="1"/>
            </p:cNvSpPr>
            <p:nvPr/>
          </p:nvSpPr>
          <p:spPr bwMode="auto">
            <a:xfrm>
              <a:off x="8773894" y="3668739"/>
              <a:ext cx="1278735" cy="360000"/>
            </a:xfrm>
            <a:prstGeom prst="rect">
              <a:avLst/>
            </a:prstGeom>
            <a:solidFill>
              <a:schemeClr val="bg1">
                <a:lumMod val="85000"/>
              </a:schemeClr>
            </a:solidFill>
            <a:ln w="9525">
              <a:solidFill>
                <a:srgbClr val="000000"/>
              </a:solidFill>
              <a:miter lim="800000"/>
              <a:headEnd/>
              <a:tailEnd/>
            </a:ln>
          </p:spPr>
          <p:txBody>
            <a:bodyPr/>
            <a:lstStyle/>
            <a:p>
              <a:pPr algn="ctr" eaLnBrk="1" hangingPunct="1"/>
              <a:r>
                <a:rPr lang="en-US" altLang="zh-CN" sz="1800" b="1" dirty="0" err="1">
                  <a:latin typeface="仿宋" panose="02010609060101010101" pitchFamily="49" charset="-122"/>
                  <a:ea typeface="仿宋" panose="02010609060101010101" pitchFamily="49" charset="-122"/>
                  <a:cs typeface="Times New Roman" pitchFamily="18" charset="0"/>
                </a:rPr>
                <a:t>TextArea</a:t>
              </a:r>
              <a:endParaRPr lang="en-US" altLang="zh-CN" sz="1800" b="1" dirty="0">
                <a:latin typeface="仿宋" panose="02010609060101010101" pitchFamily="49" charset="-122"/>
                <a:ea typeface="仿宋" panose="02010609060101010101" pitchFamily="49" charset="-122"/>
                <a:cs typeface="Times New Roman" pitchFamily="18" charset="0"/>
              </a:endParaRPr>
            </a:p>
          </p:txBody>
        </p:sp>
        <p:cxnSp>
          <p:nvCxnSpPr>
            <p:cNvPr id="35" name="AutoShape 16">
              <a:extLst>
                <a:ext uri="{FF2B5EF4-FFF2-40B4-BE49-F238E27FC236}">
                  <a16:creationId xmlns:a16="http://schemas.microsoft.com/office/drawing/2014/main" id="{88E62A05-ECCF-4958-B3B5-37221D21515F}"/>
                </a:ext>
              </a:extLst>
            </p:cNvPr>
            <p:cNvCxnSpPr>
              <a:cxnSpLocks noChangeShapeType="1"/>
            </p:cNvCxnSpPr>
            <p:nvPr/>
          </p:nvCxnSpPr>
          <p:spPr bwMode="auto">
            <a:xfrm>
              <a:off x="8252823" y="3045586"/>
              <a:ext cx="998" cy="30858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6" name="AutoShape 15">
              <a:extLst>
                <a:ext uri="{FF2B5EF4-FFF2-40B4-BE49-F238E27FC236}">
                  <a16:creationId xmlns:a16="http://schemas.microsoft.com/office/drawing/2014/main" id="{96521461-D7BE-4550-A8CA-FD3E10A91C6B}"/>
                </a:ext>
              </a:extLst>
            </p:cNvPr>
            <p:cNvCxnSpPr>
              <a:cxnSpLocks noChangeShapeType="1"/>
            </p:cNvCxnSpPr>
            <p:nvPr/>
          </p:nvCxnSpPr>
          <p:spPr bwMode="auto">
            <a:xfrm>
              <a:off x="3204823" y="3357162"/>
              <a:ext cx="998" cy="3085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7" name="AutoShape 14">
              <a:extLst>
                <a:ext uri="{FF2B5EF4-FFF2-40B4-BE49-F238E27FC236}">
                  <a16:creationId xmlns:a16="http://schemas.microsoft.com/office/drawing/2014/main" id="{A35879BA-585F-4EDF-AFC8-D98E3C49A1FC}"/>
                </a:ext>
              </a:extLst>
            </p:cNvPr>
            <p:cNvCxnSpPr>
              <a:cxnSpLocks noChangeShapeType="1"/>
            </p:cNvCxnSpPr>
            <p:nvPr/>
          </p:nvCxnSpPr>
          <p:spPr bwMode="auto">
            <a:xfrm>
              <a:off x="5539660" y="3354166"/>
              <a:ext cx="998" cy="3085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AutoShape 13">
              <a:extLst>
                <a:ext uri="{FF2B5EF4-FFF2-40B4-BE49-F238E27FC236}">
                  <a16:creationId xmlns:a16="http://schemas.microsoft.com/office/drawing/2014/main" id="{A9DBA14B-AC4F-46ED-85A3-33B09A0BEB1D}"/>
                </a:ext>
              </a:extLst>
            </p:cNvPr>
            <p:cNvCxnSpPr>
              <a:cxnSpLocks noChangeShapeType="1"/>
            </p:cNvCxnSpPr>
            <p:nvPr/>
          </p:nvCxnSpPr>
          <p:spPr bwMode="auto">
            <a:xfrm>
              <a:off x="7318489" y="3357162"/>
              <a:ext cx="998" cy="3085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9" name="AutoShape 12">
              <a:extLst>
                <a:ext uri="{FF2B5EF4-FFF2-40B4-BE49-F238E27FC236}">
                  <a16:creationId xmlns:a16="http://schemas.microsoft.com/office/drawing/2014/main" id="{FD999EC0-ECC8-4932-82AF-E0E267C014FE}"/>
                </a:ext>
              </a:extLst>
            </p:cNvPr>
            <p:cNvCxnSpPr>
              <a:cxnSpLocks noChangeShapeType="1"/>
            </p:cNvCxnSpPr>
            <p:nvPr/>
          </p:nvCxnSpPr>
          <p:spPr bwMode="auto">
            <a:xfrm>
              <a:off x="9312934" y="3357162"/>
              <a:ext cx="998" cy="3085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0" name="AutoShape 11">
              <a:extLst>
                <a:ext uri="{FF2B5EF4-FFF2-40B4-BE49-F238E27FC236}">
                  <a16:creationId xmlns:a16="http://schemas.microsoft.com/office/drawing/2014/main" id="{DCFA7D44-BE34-4F90-98D8-A11A491B835E}"/>
                </a:ext>
              </a:extLst>
            </p:cNvPr>
            <p:cNvCxnSpPr>
              <a:cxnSpLocks noChangeShapeType="1"/>
            </p:cNvCxnSpPr>
            <p:nvPr/>
          </p:nvCxnSpPr>
          <p:spPr bwMode="auto">
            <a:xfrm>
              <a:off x="3203824" y="3354166"/>
              <a:ext cx="2336834" cy="39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1" name="AutoShape 10">
              <a:extLst>
                <a:ext uri="{FF2B5EF4-FFF2-40B4-BE49-F238E27FC236}">
                  <a16:creationId xmlns:a16="http://schemas.microsoft.com/office/drawing/2014/main" id="{102C69FD-1260-4DC3-BAA5-B38EFEB3267B}"/>
                </a:ext>
              </a:extLst>
            </p:cNvPr>
            <p:cNvCxnSpPr>
              <a:cxnSpLocks noChangeShapeType="1"/>
            </p:cNvCxnSpPr>
            <p:nvPr/>
          </p:nvCxnSpPr>
          <p:spPr bwMode="auto">
            <a:xfrm>
              <a:off x="7318489" y="3354166"/>
              <a:ext cx="1994444" cy="99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2" name="Rectangle 9">
              <a:extLst>
                <a:ext uri="{FF2B5EF4-FFF2-40B4-BE49-F238E27FC236}">
                  <a16:creationId xmlns:a16="http://schemas.microsoft.com/office/drawing/2014/main" id="{98124D10-33DB-4919-91F3-ABEAFFE677BC}"/>
                </a:ext>
              </a:extLst>
            </p:cNvPr>
            <p:cNvSpPr>
              <a:spLocks noChangeArrowheads="1"/>
            </p:cNvSpPr>
            <p:nvPr/>
          </p:nvSpPr>
          <p:spPr bwMode="auto">
            <a:xfrm>
              <a:off x="1946067" y="4654997"/>
              <a:ext cx="1058114" cy="360000"/>
            </a:xfrm>
            <a:prstGeom prst="rect">
              <a:avLst/>
            </a:prstGeom>
            <a:solidFill>
              <a:schemeClr val="accent2">
                <a:lumMod val="20000"/>
                <a:lumOff val="80000"/>
              </a:schemeClr>
            </a:solidFill>
            <a:ln w="9525">
              <a:solidFill>
                <a:srgbClr val="000000"/>
              </a:solidFill>
              <a:miter lim="800000"/>
              <a:headEnd/>
              <a:tailEnd/>
            </a:ln>
          </p:spPr>
          <p:txBody>
            <a:bodyPr/>
            <a:lstStyle/>
            <a:p>
              <a:pPr algn="ctr" eaLnBrk="1" hangingPunct="1"/>
              <a:r>
                <a:rPr lang="en-US" altLang="zh-CN" sz="1800" b="1" dirty="0">
                  <a:solidFill>
                    <a:srgbClr val="0000FF"/>
                  </a:solidFill>
                  <a:latin typeface="仿宋" panose="02010609060101010101" pitchFamily="49" charset="-122"/>
                  <a:ea typeface="仿宋" panose="02010609060101010101" pitchFamily="49" charset="-122"/>
                  <a:cs typeface="Times New Roman" pitchFamily="18" charset="0"/>
                </a:rPr>
                <a:t>Frame</a:t>
              </a:r>
            </a:p>
          </p:txBody>
        </p:sp>
        <p:sp>
          <p:nvSpPr>
            <p:cNvPr id="43" name="Rectangle 8">
              <a:extLst>
                <a:ext uri="{FF2B5EF4-FFF2-40B4-BE49-F238E27FC236}">
                  <a16:creationId xmlns:a16="http://schemas.microsoft.com/office/drawing/2014/main" id="{5752AA55-0FD7-46C8-BB03-01DEC75B7FB3}"/>
                </a:ext>
              </a:extLst>
            </p:cNvPr>
            <p:cNvSpPr>
              <a:spLocks noChangeArrowheads="1"/>
            </p:cNvSpPr>
            <p:nvPr/>
          </p:nvSpPr>
          <p:spPr bwMode="auto">
            <a:xfrm>
              <a:off x="3403469" y="4654997"/>
              <a:ext cx="1058114" cy="360000"/>
            </a:xfrm>
            <a:prstGeom prst="rect">
              <a:avLst/>
            </a:prstGeom>
            <a:solidFill>
              <a:schemeClr val="accent2">
                <a:lumMod val="20000"/>
                <a:lumOff val="80000"/>
              </a:schemeClr>
            </a:solidFill>
            <a:ln w="9525">
              <a:solidFill>
                <a:srgbClr val="000000"/>
              </a:solidFill>
              <a:miter lim="800000"/>
              <a:headEnd/>
              <a:tailEnd/>
            </a:ln>
          </p:spPr>
          <p:txBody>
            <a:bodyPr/>
            <a:lstStyle/>
            <a:p>
              <a:pPr algn="ctr"/>
              <a:r>
                <a:rPr lang="en-US" altLang="zh-CN" sz="1800" b="1" dirty="0">
                  <a:solidFill>
                    <a:srgbClr val="0000FF"/>
                  </a:solidFill>
                  <a:latin typeface="仿宋" panose="02010609060101010101" pitchFamily="49" charset="-122"/>
                  <a:ea typeface="仿宋" panose="02010609060101010101" pitchFamily="49" charset="-122"/>
                  <a:cs typeface="Times New Roman" pitchFamily="18" charset="0"/>
                </a:rPr>
                <a:t>Dialog</a:t>
              </a:r>
            </a:p>
          </p:txBody>
        </p:sp>
        <p:cxnSp>
          <p:nvCxnSpPr>
            <p:cNvPr id="44" name="AutoShape 7">
              <a:extLst>
                <a:ext uri="{FF2B5EF4-FFF2-40B4-BE49-F238E27FC236}">
                  <a16:creationId xmlns:a16="http://schemas.microsoft.com/office/drawing/2014/main" id="{4BD25F9F-8396-4607-A8CA-3CF34476BC60}"/>
                </a:ext>
              </a:extLst>
            </p:cNvPr>
            <p:cNvCxnSpPr>
              <a:cxnSpLocks noChangeShapeType="1"/>
            </p:cNvCxnSpPr>
            <p:nvPr/>
          </p:nvCxnSpPr>
          <p:spPr bwMode="auto">
            <a:xfrm>
              <a:off x="2485106" y="4346417"/>
              <a:ext cx="998" cy="3085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5" name="AutoShape 6">
              <a:extLst>
                <a:ext uri="{FF2B5EF4-FFF2-40B4-BE49-F238E27FC236}">
                  <a16:creationId xmlns:a16="http://schemas.microsoft.com/office/drawing/2014/main" id="{5C7E0C16-7464-4E5C-B6D7-CAC5086582A0}"/>
                </a:ext>
              </a:extLst>
            </p:cNvPr>
            <p:cNvCxnSpPr>
              <a:cxnSpLocks noChangeShapeType="1"/>
            </p:cNvCxnSpPr>
            <p:nvPr/>
          </p:nvCxnSpPr>
          <p:spPr bwMode="auto">
            <a:xfrm>
              <a:off x="3202826" y="4034840"/>
              <a:ext cx="998" cy="30858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6" name="AutoShape 5">
              <a:extLst>
                <a:ext uri="{FF2B5EF4-FFF2-40B4-BE49-F238E27FC236}">
                  <a16:creationId xmlns:a16="http://schemas.microsoft.com/office/drawing/2014/main" id="{32CF440C-5D2C-40B7-83EC-0377BB23B06C}"/>
                </a:ext>
              </a:extLst>
            </p:cNvPr>
            <p:cNvCxnSpPr>
              <a:cxnSpLocks noChangeShapeType="1"/>
            </p:cNvCxnSpPr>
            <p:nvPr/>
          </p:nvCxnSpPr>
          <p:spPr bwMode="auto">
            <a:xfrm>
              <a:off x="3921545" y="4343421"/>
              <a:ext cx="998" cy="3085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7" name="AutoShape 4">
              <a:extLst>
                <a:ext uri="{FF2B5EF4-FFF2-40B4-BE49-F238E27FC236}">
                  <a16:creationId xmlns:a16="http://schemas.microsoft.com/office/drawing/2014/main" id="{CF23F1C4-BA11-4108-8EAB-B445CD3528D2}"/>
                </a:ext>
              </a:extLst>
            </p:cNvPr>
            <p:cNvCxnSpPr>
              <a:cxnSpLocks noChangeShapeType="1"/>
            </p:cNvCxnSpPr>
            <p:nvPr/>
          </p:nvCxnSpPr>
          <p:spPr bwMode="auto">
            <a:xfrm>
              <a:off x="2485106" y="4346417"/>
              <a:ext cx="1437437"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8" name="Rectangle 3">
              <a:extLst>
                <a:ext uri="{FF2B5EF4-FFF2-40B4-BE49-F238E27FC236}">
                  <a16:creationId xmlns:a16="http://schemas.microsoft.com/office/drawing/2014/main" id="{038740BC-8BCB-466D-8B5B-7D5D7C5BCE89}"/>
                </a:ext>
              </a:extLst>
            </p:cNvPr>
            <p:cNvSpPr>
              <a:spLocks noChangeArrowheads="1"/>
            </p:cNvSpPr>
            <p:nvPr/>
          </p:nvSpPr>
          <p:spPr bwMode="auto">
            <a:xfrm>
              <a:off x="5000621" y="4657993"/>
              <a:ext cx="1058114" cy="360000"/>
            </a:xfrm>
            <a:prstGeom prst="rect">
              <a:avLst/>
            </a:prstGeom>
            <a:solidFill>
              <a:schemeClr val="accent2">
                <a:lumMod val="20000"/>
                <a:lumOff val="80000"/>
              </a:schemeClr>
            </a:solidFill>
            <a:ln w="9525">
              <a:solidFill>
                <a:srgbClr val="000000"/>
              </a:solidFill>
              <a:miter lim="800000"/>
              <a:headEnd/>
              <a:tailEnd/>
            </a:ln>
          </p:spPr>
          <p:txBody>
            <a:bodyPr/>
            <a:lstStyle/>
            <a:p>
              <a:pPr algn="ctr"/>
              <a:r>
                <a:rPr lang="en-US" altLang="zh-CN" sz="1800" b="1" dirty="0">
                  <a:solidFill>
                    <a:srgbClr val="0000FF"/>
                  </a:solidFill>
                  <a:latin typeface="仿宋" panose="02010609060101010101" pitchFamily="49" charset="-122"/>
                  <a:ea typeface="仿宋" panose="02010609060101010101" pitchFamily="49" charset="-122"/>
                  <a:cs typeface="Times New Roman" pitchFamily="18" charset="0"/>
                </a:rPr>
                <a:t>Applet</a:t>
              </a:r>
            </a:p>
          </p:txBody>
        </p:sp>
        <p:cxnSp>
          <p:nvCxnSpPr>
            <p:cNvPr id="49" name="AutoShape 2">
              <a:extLst>
                <a:ext uri="{FF2B5EF4-FFF2-40B4-BE49-F238E27FC236}">
                  <a16:creationId xmlns:a16="http://schemas.microsoft.com/office/drawing/2014/main" id="{B6B4F67D-EA9C-4FD7-B767-C3F5B1E14006}"/>
                </a:ext>
              </a:extLst>
            </p:cNvPr>
            <p:cNvCxnSpPr>
              <a:cxnSpLocks noChangeShapeType="1"/>
            </p:cNvCxnSpPr>
            <p:nvPr/>
          </p:nvCxnSpPr>
          <p:spPr bwMode="auto">
            <a:xfrm>
              <a:off x="5539660" y="4034840"/>
              <a:ext cx="998" cy="62015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50" name="内容占位符 2">
            <a:extLst>
              <a:ext uri="{FF2B5EF4-FFF2-40B4-BE49-F238E27FC236}">
                <a16:creationId xmlns:a16="http://schemas.microsoft.com/office/drawing/2014/main" id="{CB550BE4-611B-4FCB-B40D-EC88DF1781A8}"/>
              </a:ext>
            </a:extLst>
          </p:cNvPr>
          <p:cNvSpPr txBox="1">
            <a:spLocks/>
          </p:cNvSpPr>
          <p:nvPr/>
        </p:nvSpPr>
        <p:spPr>
          <a:xfrm>
            <a:off x="4088057" y="5410994"/>
            <a:ext cx="4369349" cy="54525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000" b="1" dirty="0">
                <a:solidFill>
                  <a:schemeClr val="tx1"/>
                </a:solidFill>
                <a:latin typeface="仿宋" panose="02010609060101010101" pitchFamily="49" charset="-122"/>
                <a:ea typeface="仿宋" panose="02010609060101010101" pitchFamily="49" charset="-122"/>
              </a:rPr>
              <a:t>AWT</a:t>
            </a:r>
            <a:r>
              <a:rPr lang="zh-CN" altLang="en-US" sz="2000" b="1" dirty="0">
                <a:solidFill>
                  <a:schemeClr val="tx1"/>
                </a:solidFill>
                <a:latin typeface="仿宋" panose="02010609060101010101" pitchFamily="49" charset="-122"/>
                <a:ea typeface="仿宋" panose="02010609060101010101" pitchFamily="49" charset="-122"/>
              </a:rPr>
              <a:t>的部分组件类及层次关系</a:t>
            </a:r>
          </a:p>
        </p:txBody>
      </p:sp>
    </p:spTree>
    <p:extLst>
      <p:ext uri="{BB962C8B-B14F-4D97-AF65-F5344CB8AC3E}">
        <p14:creationId xmlns:p14="http://schemas.microsoft.com/office/powerpoint/2010/main" val="168211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ircle(in)">
                                      <p:cBhvr>
                                        <p:cTn id="13" dur="2000"/>
                                        <p:tgtEl>
                                          <p:spTgt spid="8"/>
                                        </p:tgtEl>
                                      </p:cBhvr>
                                    </p:animEffect>
                                  </p:childTnLst>
                                </p:cTn>
                              </p:par>
                            </p:childTnLst>
                          </p:cTn>
                        </p:par>
                        <p:par>
                          <p:cTn id="14" fill="hold">
                            <p:stCondLst>
                              <p:cond delay="2000"/>
                            </p:stCondLst>
                            <p:childTnLst>
                              <p:par>
                                <p:cTn id="15" presetID="31"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fltVal val="0"/>
                                          </p:val>
                                        </p:tav>
                                        <p:tav tm="100000">
                                          <p:val>
                                            <p:strVal val="#ppt_w"/>
                                          </p:val>
                                        </p:tav>
                                      </p:tavLst>
                                    </p:anim>
                                    <p:anim calcmode="lin" valueType="num">
                                      <p:cBhvr>
                                        <p:cTn id="18" dur="1000" fill="hold"/>
                                        <p:tgtEl>
                                          <p:spTgt spid="9"/>
                                        </p:tgtEl>
                                        <p:attrNameLst>
                                          <p:attrName>ppt_h</p:attrName>
                                        </p:attrNameLst>
                                      </p:cBhvr>
                                      <p:tavLst>
                                        <p:tav tm="0">
                                          <p:val>
                                            <p:fltVal val="0"/>
                                          </p:val>
                                        </p:tav>
                                        <p:tav tm="100000">
                                          <p:val>
                                            <p:strVal val="#ppt_h"/>
                                          </p:val>
                                        </p:tav>
                                      </p:tavLst>
                                    </p:anim>
                                    <p:anim calcmode="lin" valueType="num">
                                      <p:cBhvr>
                                        <p:cTn id="19" dur="1000" fill="hold"/>
                                        <p:tgtEl>
                                          <p:spTgt spid="9"/>
                                        </p:tgtEl>
                                        <p:attrNameLst>
                                          <p:attrName>style.rotation</p:attrName>
                                        </p:attrNameLst>
                                      </p:cBhvr>
                                      <p:tavLst>
                                        <p:tav tm="0">
                                          <p:val>
                                            <p:fltVal val="90"/>
                                          </p:val>
                                        </p:tav>
                                        <p:tav tm="100000">
                                          <p:val>
                                            <p:fltVal val="0"/>
                                          </p:val>
                                        </p:tav>
                                      </p:tavLst>
                                    </p:anim>
                                    <p:animEffect transition="in" filter="fade">
                                      <p:cBhvr>
                                        <p:cTn id="20" dur="1000"/>
                                        <p:tgtEl>
                                          <p:spTgt spid="9"/>
                                        </p:tgtEl>
                                      </p:cBhvr>
                                    </p:animEffect>
                                  </p:childTnLst>
                                </p:cTn>
                              </p:par>
                              <p:par>
                                <p:cTn id="21" presetID="3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p:cTn id="23" dur="1000" fill="hold"/>
                                        <p:tgtEl>
                                          <p:spTgt spid="50"/>
                                        </p:tgtEl>
                                        <p:attrNameLst>
                                          <p:attrName>ppt_w</p:attrName>
                                        </p:attrNameLst>
                                      </p:cBhvr>
                                      <p:tavLst>
                                        <p:tav tm="0">
                                          <p:val>
                                            <p:fltVal val="0"/>
                                          </p:val>
                                        </p:tav>
                                        <p:tav tm="100000">
                                          <p:val>
                                            <p:strVal val="#ppt_w"/>
                                          </p:val>
                                        </p:tav>
                                      </p:tavLst>
                                    </p:anim>
                                    <p:anim calcmode="lin" valueType="num">
                                      <p:cBhvr>
                                        <p:cTn id="24" dur="1000" fill="hold"/>
                                        <p:tgtEl>
                                          <p:spTgt spid="50"/>
                                        </p:tgtEl>
                                        <p:attrNameLst>
                                          <p:attrName>ppt_h</p:attrName>
                                        </p:attrNameLst>
                                      </p:cBhvr>
                                      <p:tavLst>
                                        <p:tav tm="0">
                                          <p:val>
                                            <p:fltVal val="0"/>
                                          </p:val>
                                        </p:tav>
                                        <p:tav tm="100000">
                                          <p:val>
                                            <p:strVal val="#ppt_h"/>
                                          </p:val>
                                        </p:tav>
                                      </p:tavLst>
                                    </p:anim>
                                    <p:anim calcmode="lin" valueType="num">
                                      <p:cBhvr>
                                        <p:cTn id="25" dur="1000" fill="hold"/>
                                        <p:tgtEl>
                                          <p:spTgt spid="50"/>
                                        </p:tgtEl>
                                        <p:attrNameLst>
                                          <p:attrName>style.rotation</p:attrName>
                                        </p:attrNameLst>
                                      </p:cBhvr>
                                      <p:tavLst>
                                        <p:tav tm="0">
                                          <p:val>
                                            <p:fltVal val="90"/>
                                          </p:val>
                                        </p:tav>
                                        <p:tav tm="100000">
                                          <p:val>
                                            <p:fltVal val="0"/>
                                          </p:val>
                                        </p:tav>
                                      </p:tavLst>
                                    </p:anim>
                                    <p:animEffect transition="in" filter="fade">
                                      <p:cBhvr>
                                        <p:cTn id="26"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8" grpId="0" animBg="1"/>
      <p:bldP spid="8" grpId="0" animBg="1"/>
      <p:bldP spid="5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4409" y="1691211"/>
            <a:ext cx="12187591" cy="44819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布局管理器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—2.BorderLayout</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27" name="内容占位符 2">
            <a:extLst>
              <a:ext uri="{FF2B5EF4-FFF2-40B4-BE49-F238E27FC236}">
                <a16:creationId xmlns:a16="http://schemas.microsoft.com/office/drawing/2014/main" id="{99E51128-AB70-4658-BDFB-82687565B246}"/>
              </a:ext>
            </a:extLst>
          </p:cNvPr>
          <p:cNvSpPr txBox="1">
            <a:spLocks/>
          </p:cNvSpPr>
          <p:nvPr/>
        </p:nvSpPr>
        <p:spPr>
          <a:xfrm>
            <a:off x="915601" y="2133900"/>
            <a:ext cx="5485128" cy="2894930"/>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边框布局管理器，把一个容器分成五个区域，东西南北中。</a:t>
            </a:r>
          </a:p>
          <a:p>
            <a:r>
              <a:rPr lang="zh-CN" altLang="en-US" sz="2400" b="1" dirty="0">
                <a:latin typeface="仿宋" panose="02010609060101010101" pitchFamily="49" charset="-122"/>
                <a:ea typeface="仿宋" panose="02010609060101010101" pitchFamily="49" charset="-122"/>
              </a:rPr>
              <a:t>每个区域最多只能包含一个组件。</a:t>
            </a:r>
          </a:p>
          <a:p>
            <a:r>
              <a:rPr lang="zh-CN" altLang="en-US" sz="2400" b="1" dirty="0">
                <a:latin typeface="仿宋" panose="02010609060101010101" pitchFamily="49" charset="-122"/>
                <a:ea typeface="仿宋" panose="02010609060101010101" pitchFamily="49" charset="-122"/>
              </a:rPr>
              <a:t>这五个区域的常量标识为：</a:t>
            </a:r>
            <a:r>
              <a:rPr lang="en-US" altLang="zh-CN" sz="2400" b="1" dirty="0">
                <a:latin typeface="仿宋" panose="02010609060101010101" pitchFamily="49" charset="-122"/>
                <a:ea typeface="仿宋" panose="02010609060101010101" pitchFamily="49" charset="-122"/>
              </a:rPr>
              <a:t>EAST</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WEST</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SOUTH</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NORTH</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CENTER</a:t>
            </a:r>
            <a:r>
              <a:rPr lang="zh-CN" altLang="en-US"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BorderLayout</a:t>
            </a:r>
            <a:r>
              <a:rPr lang="zh-CN" altLang="en-US" sz="2400" b="1" dirty="0">
                <a:latin typeface="仿宋" panose="02010609060101010101" pitchFamily="49" charset="-122"/>
                <a:ea typeface="仿宋" panose="02010609060101010101" pitchFamily="49" charset="-122"/>
              </a:rPr>
              <a:t>是</a:t>
            </a:r>
            <a:r>
              <a:rPr lang="en-US" altLang="zh-CN" sz="2400" b="1" dirty="0" err="1">
                <a:latin typeface="仿宋" panose="02010609060101010101" pitchFamily="49" charset="-122"/>
                <a:ea typeface="仿宋" panose="02010609060101010101" pitchFamily="49" charset="-122"/>
              </a:rPr>
              <a:t>JFrame</a:t>
            </a:r>
            <a:r>
              <a:rPr lang="zh-CN" altLang="en-US" sz="2400" b="1" dirty="0">
                <a:latin typeface="仿宋" panose="02010609060101010101" pitchFamily="49" charset="-122"/>
                <a:ea typeface="仿宋" panose="02010609060101010101" pitchFamily="49" charset="-122"/>
              </a:rPr>
              <a:t>的默认布局管理器。</a:t>
            </a:r>
          </a:p>
        </p:txBody>
      </p:sp>
      <p:grpSp>
        <p:nvGrpSpPr>
          <p:cNvPr id="29" name="组合 28">
            <a:extLst>
              <a:ext uri="{FF2B5EF4-FFF2-40B4-BE49-F238E27FC236}">
                <a16:creationId xmlns:a16="http://schemas.microsoft.com/office/drawing/2014/main" id="{0CA30CED-12E2-4B43-B604-25D26069D1B3}"/>
              </a:ext>
            </a:extLst>
          </p:cNvPr>
          <p:cNvGrpSpPr/>
          <p:nvPr/>
        </p:nvGrpSpPr>
        <p:grpSpPr>
          <a:xfrm>
            <a:off x="7364999" y="2481536"/>
            <a:ext cx="3977026" cy="3690029"/>
            <a:chOff x="7918467" y="311761"/>
            <a:chExt cx="1781714" cy="1653139"/>
          </a:xfrm>
        </p:grpSpPr>
        <p:sp>
          <p:nvSpPr>
            <p:cNvPr id="30" name="Freeform 411">
              <a:extLst>
                <a:ext uri="{FF2B5EF4-FFF2-40B4-BE49-F238E27FC236}">
                  <a16:creationId xmlns:a16="http://schemas.microsoft.com/office/drawing/2014/main" id="{5101C6E8-DB73-4E18-B916-F6FB2252EE2D}"/>
                </a:ext>
              </a:extLst>
            </p:cNvPr>
            <p:cNvSpPr>
              <a:spLocks/>
            </p:cNvSpPr>
            <p:nvPr/>
          </p:nvSpPr>
          <p:spPr bwMode="auto">
            <a:xfrm>
              <a:off x="7918467" y="1153637"/>
              <a:ext cx="896981" cy="811263"/>
            </a:xfrm>
            <a:custGeom>
              <a:avLst/>
              <a:gdLst>
                <a:gd name="T0" fmla="*/ 0 w 293"/>
                <a:gd name="T1" fmla="*/ 162 h 265"/>
                <a:gd name="T2" fmla="*/ 77 w 293"/>
                <a:gd name="T3" fmla="*/ 0 h 265"/>
                <a:gd name="T4" fmla="*/ 293 w 293"/>
                <a:gd name="T5" fmla="*/ 103 h 265"/>
                <a:gd name="T6" fmla="*/ 216 w 293"/>
                <a:gd name="T7" fmla="*/ 265 h 265"/>
                <a:gd name="T8" fmla="*/ 0 w 293"/>
                <a:gd name="T9" fmla="*/ 162 h 265"/>
              </a:gdLst>
              <a:ahLst/>
              <a:cxnLst>
                <a:cxn ang="0">
                  <a:pos x="T0" y="T1"/>
                </a:cxn>
                <a:cxn ang="0">
                  <a:pos x="T2" y="T3"/>
                </a:cxn>
                <a:cxn ang="0">
                  <a:pos x="T4" y="T5"/>
                </a:cxn>
                <a:cxn ang="0">
                  <a:pos x="T6" y="T7"/>
                </a:cxn>
                <a:cxn ang="0">
                  <a:pos x="T8" y="T9"/>
                </a:cxn>
              </a:cxnLst>
              <a:rect l="0" t="0" r="r" b="b"/>
              <a:pathLst>
                <a:path w="293" h="265">
                  <a:moveTo>
                    <a:pt x="0" y="162"/>
                  </a:moveTo>
                  <a:lnTo>
                    <a:pt x="77" y="0"/>
                  </a:lnTo>
                  <a:lnTo>
                    <a:pt x="293" y="103"/>
                  </a:lnTo>
                  <a:lnTo>
                    <a:pt x="216" y="265"/>
                  </a:lnTo>
                  <a:lnTo>
                    <a:pt x="0" y="162"/>
                  </a:lnTo>
                  <a:close/>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1" name="Freeform 412">
              <a:extLst>
                <a:ext uri="{FF2B5EF4-FFF2-40B4-BE49-F238E27FC236}">
                  <a16:creationId xmlns:a16="http://schemas.microsoft.com/office/drawing/2014/main" id="{223BA450-7CD7-4403-8640-E657CA3E3E71}"/>
                </a:ext>
              </a:extLst>
            </p:cNvPr>
            <p:cNvSpPr>
              <a:spLocks/>
            </p:cNvSpPr>
            <p:nvPr/>
          </p:nvSpPr>
          <p:spPr bwMode="auto">
            <a:xfrm>
              <a:off x="7976632" y="1211802"/>
              <a:ext cx="783709" cy="697991"/>
            </a:xfrm>
            <a:custGeom>
              <a:avLst/>
              <a:gdLst>
                <a:gd name="T0" fmla="*/ 0 w 256"/>
                <a:gd name="T1" fmla="*/ 137 h 228"/>
                <a:gd name="T2" fmla="*/ 65 w 256"/>
                <a:gd name="T3" fmla="*/ 0 h 228"/>
                <a:gd name="T4" fmla="*/ 256 w 256"/>
                <a:gd name="T5" fmla="*/ 91 h 228"/>
                <a:gd name="T6" fmla="*/ 191 w 256"/>
                <a:gd name="T7" fmla="*/ 228 h 228"/>
                <a:gd name="T8" fmla="*/ 0 w 256"/>
                <a:gd name="T9" fmla="*/ 137 h 228"/>
              </a:gdLst>
              <a:ahLst/>
              <a:cxnLst>
                <a:cxn ang="0">
                  <a:pos x="T0" y="T1"/>
                </a:cxn>
                <a:cxn ang="0">
                  <a:pos x="T2" y="T3"/>
                </a:cxn>
                <a:cxn ang="0">
                  <a:pos x="T4" y="T5"/>
                </a:cxn>
                <a:cxn ang="0">
                  <a:pos x="T6" y="T7"/>
                </a:cxn>
                <a:cxn ang="0">
                  <a:pos x="T8" y="T9"/>
                </a:cxn>
              </a:cxnLst>
              <a:rect l="0" t="0" r="r" b="b"/>
              <a:pathLst>
                <a:path w="256" h="228">
                  <a:moveTo>
                    <a:pt x="0" y="137"/>
                  </a:moveTo>
                  <a:lnTo>
                    <a:pt x="65" y="0"/>
                  </a:lnTo>
                  <a:lnTo>
                    <a:pt x="256" y="91"/>
                  </a:lnTo>
                  <a:lnTo>
                    <a:pt x="191" y="228"/>
                  </a:lnTo>
                  <a:lnTo>
                    <a:pt x="0" y="137"/>
                  </a:ln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2" name="Freeform 413">
              <a:extLst>
                <a:ext uri="{FF2B5EF4-FFF2-40B4-BE49-F238E27FC236}">
                  <a16:creationId xmlns:a16="http://schemas.microsoft.com/office/drawing/2014/main" id="{5036CA35-E413-4344-87BE-645A269E28E7}"/>
                </a:ext>
              </a:extLst>
            </p:cNvPr>
            <p:cNvSpPr>
              <a:spLocks/>
            </p:cNvSpPr>
            <p:nvPr/>
          </p:nvSpPr>
          <p:spPr bwMode="auto">
            <a:xfrm>
              <a:off x="7976632" y="1490387"/>
              <a:ext cx="783709" cy="419408"/>
            </a:xfrm>
            <a:custGeom>
              <a:avLst/>
              <a:gdLst>
                <a:gd name="T0" fmla="*/ 0 w 256"/>
                <a:gd name="T1" fmla="*/ 46 h 137"/>
                <a:gd name="T2" fmla="*/ 256 w 256"/>
                <a:gd name="T3" fmla="*/ 0 h 137"/>
                <a:gd name="T4" fmla="*/ 191 w 256"/>
                <a:gd name="T5" fmla="*/ 137 h 137"/>
                <a:gd name="T6" fmla="*/ 0 w 256"/>
                <a:gd name="T7" fmla="*/ 46 h 137"/>
              </a:gdLst>
              <a:ahLst/>
              <a:cxnLst>
                <a:cxn ang="0">
                  <a:pos x="T0" y="T1"/>
                </a:cxn>
                <a:cxn ang="0">
                  <a:pos x="T2" y="T3"/>
                </a:cxn>
                <a:cxn ang="0">
                  <a:pos x="T4" y="T5"/>
                </a:cxn>
                <a:cxn ang="0">
                  <a:pos x="T6" y="T7"/>
                </a:cxn>
              </a:cxnLst>
              <a:rect l="0" t="0" r="r" b="b"/>
              <a:pathLst>
                <a:path w="256" h="137">
                  <a:moveTo>
                    <a:pt x="0" y="46"/>
                  </a:moveTo>
                  <a:lnTo>
                    <a:pt x="256" y="0"/>
                  </a:lnTo>
                  <a:lnTo>
                    <a:pt x="191" y="137"/>
                  </a:lnTo>
                  <a:lnTo>
                    <a:pt x="0" y="46"/>
                  </a:ln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3" name="Freeform 414">
              <a:extLst>
                <a:ext uri="{FF2B5EF4-FFF2-40B4-BE49-F238E27FC236}">
                  <a16:creationId xmlns:a16="http://schemas.microsoft.com/office/drawing/2014/main" id="{D74F6E76-801D-4B8D-A799-D1A09F354697}"/>
                </a:ext>
              </a:extLst>
            </p:cNvPr>
            <p:cNvSpPr>
              <a:spLocks/>
            </p:cNvSpPr>
            <p:nvPr/>
          </p:nvSpPr>
          <p:spPr bwMode="auto">
            <a:xfrm>
              <a:off x="8916472" y="976078"/>
              <a:ext cx="783709" cy="612273"/>
            </a:xfrm>
            <a:custGeom>
              <a:avLst/>
              <a:gdLst>
                <a:gd name="T0" fmla="*/ 0 w 256"/>
                <a:gd name="T1" fmla="*/ 179 h 200"/>
                <a:gd name="T2" fmla="*/ 17 w 256"/>
                <a:gd name="T3" fmla="*/ 0 h 200"/>
                <a:gd name="T4" fmla="*/ 256 w 256"/>
                <a:gd name="T5" fmla="*/ 21 h 200"/>
                <a:gd name="T6" fmla="*/ 240 w 256"/>
                <a:gd name="T7" fmla="*/ 200 h 200"/>
                <a:gd name="T8" fmla="*/ 0 w 256"/>
                <a:gd name="T9" fmla="*/ 179 h 200"/>
              </a:gdLst>
              <a:ahLst/>
              <a:cxnLst>
                <a:cxn ang="0">
                  <a:pos x="T0" y="T1"/>
                </a:cxn>
                <a:cxn ang="0">
                  <a:pos x="T2" y="T3"/>
                </a:cxn>
                <a:cxn ang="0">
                  <a:pos x="T4" y="T5"/>
                </a:cxn>
                <a:cxn ang="0">
                  <a:pos x="T6" y="T7"/>
                </a:cxn>
                <a:cxn ang="0">
                  <a:pos x="T8" y="T9"/>
                </a:cxn>
              </a:cxnLst>
              <a:rect l="0" t="0" r="r" b="b"/>
              <a:pathLst>
                <a:path w="256" h="200">
                  <a:moveTo>
                    <a:pt x="0" y="179"/>
                  </a:moveTo>
                  <a:lnTo>
                    <a:pt x="17" y="0"/>
                  </a:lnTo>
                  <a:lnTo>
                    <a:pt x="256" y="21"/>
                  </a:lnTo>
                  <a:lnTo>
                    <a:pt x="240" y="200"/>
                  </a:lnTo>
                  <a:lnTo>
                    <a:pt x="0" y="1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8" name="Freeform 415">
              <a:extLst>
                <a:ext uri="{FF2B5EF4-FFF2-40B4-BE49-F238E27FC236}">
                  <a16:creationId xmlns:a16="http://schemas.microsoft.com/office/drawing/2014/main" id="{EC48311D-5E07-4973-8EC5-AD0535649AF4}"/>
                </a:ext>
              </a:extLst>
            </p:cNvPr>
            <p:cNvSpPr>
              <a:spLocks/>
            </p:cNvSpPr>
            <p:nvPr/>
          </p:nvSpPr>
          <p:spPr bwMode="auto">
            <a:xfrm>
              <a:off x="8965454" y="1025060"/>
              <a:ext cx="685746" cy="517372"/>
            </a:xfrm>
            <a:custGeom>
              <a:avLst/>
              <a:gdLst>
                <a:gd name="T0" fmla="*/ 0 w 224"/>
                <a:gd name="T1" fmla="*/ 150 h 169"/>
                <a:gd name="T2" fmla="*/ 14 w 224"/>
                <a:gd name="T3" fmla="*/ 0 h 169"/>
                <a:gd name="T4" fmla="*/ 224 w 224"/>
                <a:gd name="T5" fmla="*/ 18 h 169"/>
                <a:gd name="T6" fmla="*/ 210 w 224"/>
                <a:gd name="T7" fmla="*/ 169 h 169"/>
                <a:gd name="T8" fmla="*/ 0 w 224"/>
                <a:gd name="T9" fmla="*/ 150 h 169"/>
              </a:gdLst>
              <a:ahLst/>
              <a:cxnLst>
                <a:cxn ang="0">
                  <a:pos x="T0" y="T1"/>
                </a:cxn>
                <a:cxn ang="0">
                  <a:pos x="T2" y="T3"/>
                </a:cxn>
                <a:cxn ang="0">
                  <a:pos x="T4" y="T5"/>
                </a:cxn>
                <a:cxn ang="0">
                  <a:pos x="T6" y="T7"/>
                </a:cxn>
                <a:cxn ang="0">
                  <a:pos x="T8" y="T9"/>
                </a:cxn>
              </a:cxnLst>
              <a:rect l="0" t="0" r="r" b="b"/>
              <a:pathLst>
                <a:path w="224" h="169">
                  <a:moveTo>
                    <a:pt x="0" y="150"/>
                  </a:moveTo>
                  <a:lnTo>
                    <a:pt x="14" y="0"/>
                  </a:lnTo>
                  <a:lnTo>
                    <a:pt x="224" y="18"/>
                  </a:lnTo>
                  <a:lnTo>
                    <a:pt x="210" y="169"/>
                  </a:lnTo>
                  <a:lnTo>
                    <a:pt x="0" y="150"/>
                  </a:lnTo>
                  <a:close/>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9" name="Freeform 416">
              <a:extLst>
                <a:ext uri="{FF2B5EF4-FFF2-40B4-BE49-F238E27FC236}">
                  <a16:creationId xmlns:a16="http://schemas.microsoft.com/office/drawing/2014/main" id="{662516A4-9736-41A2-A47C-FB5807B5560B}"/>
                </a:ext>
              </a:extLst>
            </p:cNvPr>
            <p:cNvSpPr>
              <a:spLocks/>
            </p:cNvSpPr>
            <p:nvPr/>
          </p:nvSpPr>
          <p:spPr bwMode="auto">
            <a:xfrm>
              <a:off x="8965454" y="1080164"/>
              <a:ext cx="685746" cy="462267"/>
            </a:xfrm>
            <a:custGeom>
              <a:avLst/>
              <a:gdLst>
                <a:gd name="T0" fmla="*/ 0 w 224"/>
                <a:gd name="T1" fmla="*/ 132 h 151"/>
                <a:gd name="T2" fmla="*/ 224 w 224"/>
                <a:gd name="T3" fmla="*/ 0 h 151"/>
                <a:gd name="T4" fmla="*/ 210 w 224"/>
                <a:gd name="T5" fmla="*/ 151 h 151"/>
                <a:gd name="T6" fmla="*/ 0 w 224"/>
                <a:gd name="T7" fmla="*/ 132 h 151"/>
              </a:gdLst>
              <a:ahLst/>
              <a:cxnLst>
                <a:cxn ang="0">
                  <a:pos x="T0" y="T1"/>
                </a:cxn>
                <a:cxn ang="0">
                  <a:pos x="T2" y="T3"/>
                </a:cxn>
                <a:cxn ang="0">
                  <a:pos x="T4" y="T5"/>
                </a:cxn>
                <a:cxn ang="0">
                  <a:pos x="T6" y="T7"/>
                </a:cxn>
              </a:cxnLst>
              <a:rect l="0" t="0" r="r" b="b"/>
              <a:pathLst>
                <a:path w="224" h="151">
                  <a:moveTo>
                    <a:pt x="0" y="132"/>
                  </a:moveTo>
                  <a:lnTo>
                    <a:pt x="224" y="0"/>
                  </a:lnTo>
                  <a:lnTo>
                    <a:pt x="210" y="151"/>
                  </a:lnTo>
                  <a:lnTo>
                    <a:pt x="0" y="132"/>
                  </a:lnTo>
                  <a:close/>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40" name="Freeform 417">
              <a:extLst>
                <a:ext uri="{FF2B5EF4-FFF2-40B4-BE49-F238E27FC236}">
                  <a16:creationId xmlns:a16="http://schemas.microsoft.com/office/drawing/2014/main" id="{5D4BED1B-3546-41CA-8971-47E183995FA5}"/>
                </a:ext>
              </a:extLst>
            </p:cNvPr>
            <p:cNvSpPr>
              <a:spLocks/>
            </p:cNvSpPr>
            <p:nvPr/>
          </p:nvSpPr>
          <p:spPr bwMode="auto">
            <a:xfrm>
              <a:off x="7955203" y="731169"/>
              <a:ext cx="783709" cy="618396"/>
            </a:xfrm>
            <a:custGeom>
              <a:avLst/>
              <a:gdLst>
                <a:gd name="T0" fmla="*/ 0 w 256"/>
                <a:gd name="T1" fmla="*/ 179 h 202"/>
                <a:gd name="T2" fmla="*/ 17 w 256"/>
                <a:gd name="T3" fmla="*/ 0 h 202"/>
                <a:gd name="T4" fmla="*/ 256 w 256"/>
                <a:gd name="T5" fmla="*/ 23 h 202"/>
                <a:gd name="T6" fmla="*/ 238 w 256"/>
                <a:gd name="T7" fmla="*/ 202 h 202"/>
                <a:gd name="T8" fmla="*/ 0 w 256"/>
                <a:gd name="T9" fmla="*/ 179 h 202"/>
              </a:gdLst>
              <a:ahLst/>
              <a:cxnLst>
                <a:cxn ang="0">
                  <a:pos x="T0" y="T1"/>
                </a:cxn>
                <a:cxn ang="0">
                  <a:pos x="T2" y="T3"/>
                </a:cxn>
                <a:cxn ang="0">
                  <a:pos x="T4" y="T5"/>
                </a:cxn>
                <a:cxn ang="0">
                  <a:pos x="T6" y="T7"/>
                </a:cxn>
                <a:cxn ang="0">
                  <a:pos x="T8" y="T9"/>
                </a:cxn>
              </a:cxnLst>
              <a:rect l="0" t="0" r="r" b="b"/>
              <a:pathLst>
                <a:path w="256" h="202">
                  <a:moveTo>
                    <a:pt x="0" y="179"/>
                  </a:moveTo>
                  <a:lnTo>
                    <a:pt x="17" y="0"/>
                  </a:lnTo>
                  <a:lnTo>
                    <a:pt x="256" y="23"/>
                  </a:lnTo>
                  <a:lnTo>
                    <a:pt x="238" y="202"/>
                  </a:lnTo>
                  <a:lnTo>
                    <a:pt x="0" y="1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41" name="Freeform 418">
              <a:extLst>
                <a:ext uri="{FF2B5EF4-FFF2-40B4-BE49-F238E27FC236}">
                  <a16:creationId xmlns:a16="http://schemas.microsoft.com/office/drawing/2014/main" id="{CA9263F7-BB22-40AA-A13F-FC6226B45D6B}"/>
                </a:ext>
              </a:extLst>
            </p:cNvPr>
            <p:cNvSpPr>
              <a:spLocks/>
            </p:cNvSpPr>
            <p:nvPr/>
          </p:nvSpPr>
          <p:spPr bwMode="auto">
            <a:xfrm>
              <a:off x="8001123" y="780151"/>
              <a:ext cx="688808" cy="523494"/>
            </a:xfrm>
            <a:custGeom>
              <a:avLst/>
              <a:gdLst>
                <a:gd name="T0" fmla="*/ 0 w 225"/>
                <a:gd name="T1" fmla="*/ 150 h 171"/>
                <a:gd name="T2" fmla="*/ 15 w 225"/>
                <a:gd name="T3" fmla="*/ 0 h 171"/>
                <a:gd name="T4" fmla="*/ 225 w 225"/>
                <a:gd name="T5" fmla="*/ 20 h 171"/>
                <a:gd name="T6" fmla="*/ 210 w 225"/>
                <a:gd name="T7" fmla="*/ 171 h 171"/>
                <a:gd name="T8" fmla="*/ 0 w 225"/>
                <a:gd name="T9" fmla="*/ 150 h 171"/>
              </a:gdLst>
              <a:ahLst/>
              <a:cxnLst>
                <a:cxn ang="0">
                  <a:pos x="T0" y="T1"/>
                </a:cxn>
                <a:cxn ang="0">
                  <a:pos x="T2" y="T3"/>
                </a:cxn>
                <a:cxn ang="0">
                  <a:pos x="T4" y="T5"/>
                </a:cxn>
                <a:cxn ang="0">
                  <a:pos x="T6" y="T7"/>
                </a:cxn>
                <a:cxn ang="0">
                  <a:pos x="T8" y="T9"/>
                </a:cxn>
              </a:cxnLst>
              <a:rect l="0" t="0" r="r" b="b"/>
              <a:pathLst>
                <a:path w="225" h="171">
                  <a:moveTo>
                    <a:pt x="0" y="150"/>
                  </a:moveTo>
                  <a:lnTo>
                    <a:pt x="15" y="0"/>
                  </a:lnTo>
                  <a:lnTo>
                    <a:pt x="225" y="20"/>
                  </a:lnTo>
                  <a:lnTo>
                    <a:pt x="210" y="171"/>
                  </a:lnTo>
                  <a:lnTo>
                    <a:pt x="0" y="150"/>
                  </a:lnTo>
                  <a:close/>
                </a:path>
              </a:pathLst>
            </a:custGeom>
            <a:solidFill>
              <a:srgbClr val="96D5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3" name="Freeform 419">
              <a:extLst>
                <a:ext uri="{FF2B5EF4-FFF2-40B4-BE49-F238E27FC236}">
                  <a16:creationId xmlns:a16="http://schemas.microsoft.com/office/drawing/2014/main" id="{D9555135-4F5D-4892-B671-675BA427502A}"/>
                </a:ext>
              </a:extLst>
            </p:cNvPr>
            <p:cNvSpPr>
              <a:spLocks/>
            </p:cNvSpPr>
            <p:nvPr/>
          </p:nvSpPr>
          <p:spPr bwMode="auto">
            <a:xfrm>
              <a:off x="8001123" y="841378"/>
              <a:ext cx="688808" cy="462267"/>
            </a:xfrm>
            <a:custGeom>
              <a:avLst/>
              <a:gdLst>
                <a:gd name="T0" fmla="*/ 0 w 225"/>
                <a:gd name="T1" fmla="*/ 130 h 151"/>
                <a:gd name="T2" fmla="*/ 225 w 225"/>
                <a:gd name="T3" fmla="*/ 0 h 151"/>
                <a:gd name="T4" fmla="*/ 210 w 225"/>
                <a:gd name="T5" fmla="*/ 151 h 151"/>
                <a:gd name="T6" fmla="*/ 0 w 225"/>
                <a:gd name="T7" fmla="*/ 130 h 151"/>
              </a:gdLst>
              <a:ahLst/>
              <a:cxnLst>
                <a:cxn ang="0">
                  <a:pos x="T0" y="T1"/>
                </a:cxn>
                <a:cxn ang="0">
                  <a:pos x="T2" y="T3"/>
                </a:cxn>
                <a:cxn ang="0">
                  <a:pos x="T4" y="T5"/>
                </a:cxn>
                <a:cxn ang="0">
                  <a:pos x="T6" y="T7"/>
                </a:cxn>
              </a:cxnLst>
              <a:rect l="0" t="0" r="r" b="b"/>
              <a:pathLst>
                <a:path w="225" h="151">
                  <a:moveTo>
                    <a:pt x="0" y="130"/>
                  </a:moveTo>
                  <a:lnTo>
                    <a:pt x="225" y="0"/>
                  </a:lnTo>
                  <a:lnTo>
                    <a:pt x="210" y="151"/>
                  </a:lnTo>
                  <a:lnTo>
                    <a:pt x="0" y="130"/>
                  </a:lnTo>
                  <a:close/>
                </a:path>
              </a:pathLst>
            </a:custGeom>
            <a:solidFill>
              <a:srgbClr val="72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5" name="Freeform 423">
              <a:extLst>
                <a:ext uri="{FF2B5EF4-FFF2-40B4-BE49-F238E27FC236}">
                  <a16:creationId xmlns:a16="http://schemas.microsoft.com/office/drawing/2014/main" id="{7E5FDCCF-DDCB-47C1-B3B0-D4CDE0E1C7DF}"/>
                </a:ext>
              </a:extLst>
            </p:cNvPr>
            <p:cNvSpPr>
              <a:spLocks/>
            </p:cNvSpPr>
            <p:nvPr/>
          </p:nvSpPr>
          <p:spPr bwMode="auto">
            <a:xfrm>
              <a:off x="8163376" y="645451"/>
              <a:ext cx="1224546" cy="1059232"/>
            </a:xfrm>
            <a:custGeom>
              <a:avLst/>
              <a:gdLst>
                <a:gd name="T0" fmla="*/ 344 w 436"/>
                <a:gd name="T1" fmla="*/ 25 h 377"/>
                <a:gd name="T2" fmla="*/ 312 w 436"/>
                <a:gd name="T3" fmla="*/ 34 h 377"/>
                <a:gd name="T4" fmla="*/ 266 w 436"/>
                <a:gd name="T5" fmla="*/ 0 h 377"/>
                <a:gd name="T6" fmla="*/ 157 w 436"/>
                <a:gd name="T7" fmla="*/ 30 h 377"/>
                <a:gd name="T8" fmla="*/ 134 w 436"/>
                <a:gd name="T9" fmla="*/ 83 h 377"/>
                <a:gd name="T10" fmla="*/ 21 w 436"/>
                <a:gd name="T11" fmla="*/ 114 h 377"/>
                <a:gd name="T12" fmla="*/ 4 w 436"/>
                <a:gd name="T13" fmla="*/ 145 h 377"/>
                <a:gd name="T14" fmla="*/ 62 w 436"/>
                <a:gd name="T15" fmla="*/ 356 h 377"/>
                <a:gd name="T16" fmla="*/ 93 w 436"/>
                <a:gd name="T17" fmla="*/ 374 h 377"/>
                <a:gd name="T18" fmla="*/ 415 w 436"/>
                <a:gd name="T19" fmla="*/ 284 h 377"/>
                <a:gd name="T20" fmla="*/ 433 w 436"/>
                <a:gd name="T21" fmla="*/ 254 h 377"/>
                <a:gd name="T22" fmla="*/ 374 w 436"/>
                <a:gd name="T23" fmla="*/ 43 h 377"/>
                <a:gd name="T24" fmla="*/ 344 w 436"/>
                <a:gd name="T25" fmla="*/ 25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6" h="377">
                  <a:moveTo>
                    <a:pt x="344" y="25"/>
                  </a:moveTo>
                  <a:cubicBezTo>
                    <a:pt x="312" y="34"/>
                    <a:pt x="312" y="34"/>
                    <a:pt x="312" y="34"/>
                  </a:cubicBezTo>
                  <a:cubicBezTo>
                    <a:pt x="266" y="0"/>
                    <a:pt x="266" y="0"/>
                    <a:pt x="266" y="0"/>
                  </a:cubicBezTo>
                  <a:cubicBezTo>
                    <a:pt x="157" y="30"/>
                    <a:pt x="157" y="30"/>
                    <a:pt x="157" y="30"/>
                  </a:cubicBezTo>
                  <a:cubicBezTo>
                    <a:pt x="134" y="83"/>
                    <a:pt x="134" y="83"/>
                    <a:pt x="134" y="83"/>
                  </a:cubicBezTo>
                  <a:cubicBezTo>
                    <a:pt x="21" y="114"/>
                    <a:pt x="21" y="114"/>
                    <a:pt x="21" y="114"/>
                  </a:cubicBezTo>
                  <a:cubicBezTo>
                    <a:pt x="8" y="118"/>
                    <a:pt x="0" y="132"/>
                    <a:pt x="4" y="145"/>
                  </a:cubicBezTo>
                  <a:cubicBezTo>
                    <a:pt x="62" y="356"/>
                    <a:pt x="62" y="356"/>
                    <a:pt x="62" y="356"/>
                  </a:cubicBezTo>
                  <a:cubicBezTo>
                    <a:pt x="66" y="370"/>
                    <a:pt x="79" y="377"/>
                    <a:pt x="93" y="374"/>
                  </a:cubicBezTo>
                  <a:cubicBezTo>
                    <a:pt x="415" y="284"/>
                    <a:pt x="415" y="284"/>
                    <a:pt x="415" y="284"/>
                  </a:cubicBezTo>
                  <a:cubicBezTo>
                    <a:pt x="429" y="281"/>
                    <a:pt x="436" y="267"/>
                    <a:pt x="433" y="254"/>
                  </a:cubicBezTo>
                  <a:cubicBezTo>
                    <a:pt x="374" y="43"/>
                    <a:pt x="374" y="43"/>
                    <a:pt x="374" y="43"/>
                  </a:cubicBezTo>
                  <a:cubicBezTo>
                    <a:pt x="371" y="29"/>
                    <a:pt x="357" y="22"/>
                    <a:pt x="344" y="25"/>
                  </a:cubicBezTo>
                  <a:close/>
                </a:path>
              </a:pathLst>
            </a:custGeom>
            <a:solidFill>
              <a:srgbClr val="303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6" name="Freeform 424">
              <a:extLst>
                <a:ext uri="{FF2B5EF4-FFF2-40B4-BE49-F238E27FC236}">
                  <a16:creationId xmlns:a16="http://schemas.microsoft.com/office/drawing/2014/main" id="{D771A782-1003-4CC7-AF54-07F3281D904B}"/>
                </a:ext>
              </a:extLst>
            </p:cNvPr>
            <p:cNvSpPr>
              <a:spLocks/>
            </p:cNvSpPr>
            <p:nvPr/>
          </p:nvSpPr>
          <p:spPr bwMode="auto">
            <a:xfrm>
              <a:off x="8610335" y="896483"/>
              <a:ext cx="560231" cy="557168"/>
            </a:xfrm>
            <a:custGeom>
              <a:avLst/>
              <a:gdLst>
                <a:gd name="T0" fmla="*/ 185 w 199"/>
                <a:gd name="T1" fmla="*/ 75 h 199"/>
                <a:gd name="T2" fmla="*/ 123 w 199"/>
                <a:gd name="T3" fmla="*/ 185 h 199"/>
                <a:gd name="T4" fmla="*/ 13 w 199"/>
                <a:gd name="T5" fmla="*/ 123 h 199"/>
                <a:gd name="T6" fmla="*/ 75 w 199"/>
                <a:gd name="T7" fmla="*/ 13 h 199"/>
                <a:gd name="T8" fmla="*/ 185 w 199"/>
                <a:gd name="T9" fmla="*/ 75 h 199"/>
              </a:gdLst>
              <a:ahLst/>
              <a:cxnLst>
                <a:cxn ang="0">
                  <a:pos x="T0" y="T1"/>
                </a:cxn>
                <a:cxn ang="0">
                  <a:pos x="T2" y="T3"/>
                </a:cxn>
                <a:cxn ang="0">
                  <a:pos x="T4" y="T5"/>
                </a:cxn>
                <a:cxn ang="0">
                  <a:pos x="T6" y="T7"/>
                </a:cxn>
                <a:cxn ang="0">
                  <a:pos x="T8" y="T9"/>
                </a:cxn>
              </a:cxnLst>
              <a:rect l="0" t="0" r="r" b="b"/>
              <a:pathLst>
                <a:path w="199" h="199">
                  <a:moveTo>
                    <a:pt x="185" y="75"/>
                  </a:moveTo>
                  <a:cubicBezTo>
                    <a:pt x="199" y="123"/>
                    <a:pt x="171" y="172"/>
                    <a:pt x="123" y="185"/>
                  </a:cubicBezTo>
                  <a:cubicBezTo>
                    <a:pt x="75" y="199"/>
                    <a:pt x="26" y="171"/>
                    <a:pt x="13" y="123"/>
                  </a:cubicBezTo>
                  <a:cubicBezTo>
                    <a:pt x="0" y="75"/>
                    <a:pt x="28" y="26"/>
                    <a:pt x="75" y="13"/>
                  </a:cubicBezTo>
                  <a:cubicBezTo>
                    <a:pt x="123" y="0"/>
                    <a:pt x="172" y="28"/>
                    <a:pt x="185" y="75"/>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7" name="Freeform 425">
              <a:extLst>
                <a:ext uri="{FF2B5EF4-FFF2-40B4-BE49-F238E27FC236}">
                  <a16:creationId xmlns:a16="http://schemas.microsoft.com/office/drawing/2014/main" id="{AFE6690D-4D52-481F-84DA-67AB91640EE3}"/>
                </a:ext>
              </a:extLst>
            </p:cNvPr>
            <p:cNvSpPr>
              <a:spLocks/>
            </p:cNvSpPr>
            <p:nvPr/>
          </p:nvSpPr>
          <p:spPr bwMode="auto">
            <a:xfrm>
              <a:off x="8647072" y="930157"/>
              <a:ext cx="483696" cy="483696"/>
            </a:xfrm>
            <a:custGeom>
              <a:avLst/>
              <a:gdLst>
                <a:gd name="T0" fmla="*/ 161 w 172"/>
                <a:gd name="T1" fmla="*/ 65 h 172"/>
                <a:gd name="T2" fmla="*/ 107 w 172"/>
                <a:gd name="T3" fmla="*/ 161 h 172"/>
                <a:gd name="T4" fmla="*/ 11 w 172"/>
                <a:gd name="T5" fmla="*/ 107 h 172"/>
                <a:gd name="T6" fmla="*/ 66 w 172"/>
                <a:gd name="T7" fmla="*/ 11 h 172"/>
                <a:gd name="T8" fmla="*/ 161 w 172"/>
                <a:gd name="T9" fmla="*/ 65 h 172"/>
              </a:gdLst>
              <a:ahLst/>
              <a:cxnLst>
                <a:cxn ang="0">
                  <a:pos x="T0" y="T1"/>
                </a:cxn>
                <a:cxn ang="0">
                  <a:pos x="T2" y="T3"/>
                </a:cxn>
                <a:cxn ang="0">
                  <a:pos x="T4" y="T5"/>
                </a:cxn>
                <a:cxn ang="0">
                  <a:pos x="T6" y="T7"/>
                </a:cxn>
                <a:cxn ang="0">
                  <a:pos x="T8" y="T9"/>
                </a:cxn>
              </a:cxnLst>
              <a:rect l="0" t="0" r="r" b="b"/>
              <a:pathLst>
                <a:path w="172" h="172">
                  <a:moveTo>
                    <a:pt x="161" y="65"/>
                  </a:moveTo>
                  <a:cubicBezTo>
                    <a:pt x="172" y="107"/>
                    <a:pt x="148" y="149"/>
                    <a:pt x="107" y="161"/>
                  </a:cubicBezTo>
                  <a:cubicBezTo>
                    <a:pt x="66" y="172"/>
                    <a:pt x="23" y="148"/>
                    <a:pt x="11" y="107"/>
                  </a:cubicBezTo>
                  <a:cubicBezTo>
                    <a:pt x="0" y="65"/>
                    <a:pt x="24" y="23"/>
                    <a:pt x="66" y="11"/>
                  </a:cubicBezTo>
                  <a:cubicBezTo>
                    <a:pt x="107" y="0"/>
                    <a:pt x="149" y="24"/>
                    <a:pt x="161" y="65"/>
                  </a:cubicBezTo>
                  <a:close/>
                </a:path>
              </a:pathLst>
            </a:custGeom>
            <a:solidFill>
              <a:srgbClr val="303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8" name="Freeform 426">
              <a:extLst>
                <a:ext uri="{FF2B5EF4-FFF2-40B4-BE49-F238E27FC236}">
                  <a16:creationId xmlns:a16="http://schemas.microsoft.com/office/drawing/2014/main" id="{A68CC783-8421-4366-882C-C500AF5C8626}"/>
                </a:ext>
              </a:extLst>
            </p:cNvPr>
            <p:cNvSpPr>
              <a:spLocks/>
            </p:cNvSpPr>
            <p:nvPr/>
          </p:nvSpPr>
          <p:spPr bwMode="auto">
            <a:xfrm>
              <a:off x="8711359" y="994446"/>
              <a:ext cx="358181" cy="358181"/>
            </a:xfrm>
            <a:custGeom>
              <a:avLst/>
              <a:gdLst>
                <a:gd name="T0" fmla="*/ 120 w 128"/>
                <a:gd name="T1" fmla="*/ 49 h 128"/>
                <a:gd name="T2" fmla="*/ 79 w 128"/>
                <a:gd name="T3" fmla="*/ 120 h 128"/>
                <a:gd name="T4" fmla="*/ 9 w 128"/>
                <a:gd name="T5" fmla="*/ 79 h 128"/>
                <a:gd name="T6" fmla="*/ 49 w 128"/>
                <a:gd name="T7" fmla="*/ 9 h 128"/>
                <a:gd name="T8" fmla="*/ 120 w 128"/>
                <a:gd name="T9" fmla="*/ 49 h 128"/>
              </a:gdLst>
              <a:ahLst/>
              <a:cxnLst>
                <a:cxn ang="0">
                  <a:pos x="T0" y="T1"/>
                </a:cxn>
                <a:cxn ang="0">
                  <a:pos x="T2" y="T3"/>
                </a:cxn>
                <a:cxn ang="0">
                  <a:pos x="T4" y="T5"/>
                </a:cxn>
                <a:cxn ang="0">
                  <a:pos x="T6" y="T7"/>
                </a:cxn>
                <a:cxn ang="0">
                  <a:pos x="T8" y="T9"/>
                </a:cxn>
              </a:cxnLst>
              <a:rect l="0" t="0" r="r" b="b"/>
              <a:pathLst>
                <a:path w="128" h="128">
                  <a:moveTo>
                    <a:pt x="120" y="49"/>
                  </a:moveTo>
                  <a:cubicBezTo>
                    <a:pt x="128" y="79"/>
                    <a:pt x="110" y="111"/>
                    <a:pt x="79" y="120"/>
                  </a:cubicBezTo>
                  <a:cubicBezTo>
                    <a:pt x="49" y="128"/>
                    <a:pt x="17" y="110"/>
                    <a:pt x="9" y="79"/>
                  </a:cubicBezTo>
                  <a:cubicBezTo>
                    <a:pt x="0" y="49"/>
                    <a:pt x="18" y="17"/>
                    <a:pt x="49" y="9"/>
                  </a:cubicBezTo>
                  <a:cubicBezTo>
                    <a:pt x="79" y="0"/>
                    <a:pt x="111" y="18"/>
                    <a:pt x="120" y="49"/>
                  </a:cubicBez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9" name="Freeform 427">
              <a:extLst>
                <a:ext uri="{FF2B5EF4-FFF2-40B4-BE49-F238E27FC236}">
                  <a16:creationId xmlns:a16="http://schemas.microsoft.com/office/drawing/2014/main" id="{0F6E3827-3315-43E3-B551-1AD033FF0B85}"/>
                </a:ext>
              </a:extLst>
            </p:cNvPr>
            <p:cNvSpPr>
              <a:spLocks/>
            </p:cNvSpPr>
            <p:nvPr/>
          </p:nvSpPr>
          <p:spPr bwMode="auto">
            <a:xfrm>
              <a:off x="8760341" y="1058734"/>
              <a:ext cx="128577" cy="128577"/>
            </a:xfrm>
            <a:custGeom>
              <a:avLst/>
              <a:gdLst>
                <a:gd name="T0" fmla="*/ 43 w 46"/>
                <a:gd name="T1" fmla="*/ 18 h 46"/>
                <a:gd name="T2" fmla="*/ 28 w 46"/>
                <a:gd name="T3" fmla="*/ 43 h 46"/>
                <a:gd name="T4" fmla="*/ 3 w 46"/>
                <a:gd name="T5" fmla="*/ 29 h 46"/>
                <a:gd name="T6" fmla="*/ 18 w 46"/>
                <a:gd name="T7" fmla="*/ 3 h 46"/>
                <a:gd name="T8" fmla="*/ 43 w 46"/>
                <a:gd name="T9" fmla="*/ 18 h 46"/>
              </a:gdLst>
              <a:ahLst/>
              <a:cxnLst>
                <a:cxn ang="0">
                  <a:pos x="T0" y="T1"/>
                </a:cxn>
                <a:cxn ang="0">
                  <a:pos x="T2" y="T3"/>
                </a:cxn>
                <a:cxn ang="0">
                  <a:pos x="T4" y="T5"/>
                </a:cxn>
                <a:cxn ang="0">
                  <a:pos x="T6" y="T7"/>
                </a:cxn>
                <a:cxn ang="0">
                  <a:pos x="T8" y="T9"/>
                </a:cxn>
              </a:cxnLst>
              <a:rect l="0" t="0" r="r" b="b"/>
              <a:pathLst>
                <a:path w="46" h="46">
                  <a:moveTo>
                    <a:pt x="43" y="18"/>
                  </a:moveTo>
                  <a:cubicBezTo>
                    <a:pt x="46" y="29"/>
                    <a:pt x="39" y="40"/>
                    <a:pt x="28" y="43"/>
                  </a:cubicBezTo>
                  <a:cubicBezTo>
                    <a:pt x="18" y="46"/>
                    <a:pt x="6" y="39"/>
                    <a:pt x="3" y="29"/>
                  </a:cubicBezTo>
                  <a:cubicBezTo>
                    <a:pt x="0" y="18"/>
                    <a:pt x="7" y="6"/>
                    <a:pt x="18" y="3"/>
                  </a:cubicBezTo>
                  <a:cubicBezTo>
                    <a:pt x="28" y="0"/>
                    <a:pt x="40" y="7"/>
                    <a:pt x="4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0" name="Freeform 428">
              <a:extLst>
                <a:ext uri="{FF2B5EF4-FFF2-40B4-BE49-F238E27FC236}">
                  <a16:creationId xmlns:a16="http://schemas.microsoft.com/office/drawing/2014/main" id="{35FB4C78-1D57-4381-AA82-051B42764029}"/>
                </a:ext>
              </a:extLst>
            </p:cNvPr>
            <p:cNvSpPr>
              <a:spLocks/>
            </p:cNvSpPr>
            <p:nvPr/>
          </p:nvSpPr>
          <p:spPr bwMode="auto">
            <a:xfrm>
              <a:off x="8757281" y="1190374"/>
              <a:ext cx="70412" cy="70412"/>
            </a:xfrm>
            <a:custGeom>
              <a:avLst/>
              <a:gdLst>
                <a:gd name="T0" fmla="*/ 23 w 25"/>
                <a:gd name="T1" fmla="*/ 9 h 25"/>
                <a:gd name="T2" fmla="*/ 15 w 25"/>
                <a:gd name="T3" fmla="*/ 23 h 25"/>
                <a:gd name="T4" fmla="*/ 1 w 25"/>
                <a:gd name="T5" fmla="*/ 15 h 25"/>
                <a:gd name="T6" fmla="*/ 9 w 25"/>
                <a:gd name="T7" fmla="*/ 1 h 25"/>
                <a:gd name="T8" fmla="*/ 23 w 25"/>
                <a:gd name="T9" fmla="*/ 9 h 25"/>
              </a:gdLst>
              <a:ahLst/>
              <a:cxnLst>
                <a:cxn ang="0">
                  <a:pos x="T0" y="T1"/>
                </a:cxn>
                <a:cxn ang="0">
                  <a:pos x="T2" y="T3"/>
                </a:cxn>
                <a:cxn ang="0">
                  <a:pos x="T4" y="T5"/>
                </a:cxn>
                <a:cxn ang="0">
                  <a:pos x="T6" y="T7"/>
                </a:cxn>
                <a:cxn ang="0">
                  <a:pos x="T8" y="T9"/>
                </a:cxn>
              </a:cxnLst>
              <a:rect l="0" t="0" r="r" b="b"/>
              <a:pathLst>
                <a:path w="25" h="25">
                  <a:moveTo>
                    <a:pt x="23" y="9"/>
                  </a:moveTo>
                  <a:cubicBezTo>
                    <a:pt x="25" y="15"/>
                    <a:pt x="22" y="22"/>
                    <a:pt x="15" y="23"/>
                  </a:cubicBezTo>
                  <a:cubicBezTo>
                    <a:pt x="9" y="25"/>
                    <a:pt x="3" y="21"/>
                    <a:pt x="1" y="15"/>
                  </a:cubicBezTo>
                  <a:cubicBezTo>
                    <a:pt x="0" y="9"/>
                    <a:pt x="3" y="3"/>
                    <a:pt x="9" y="1"/>
                  </a:cubicBezTo>
                  <a:cubicBezTo>
                    <a:pt x="15" y="0"/>
                    <a:pt x="22" y="3"/>
                    <a:pt x="23"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1" name="Freeform 429">
              <a:extLst>
                <a:ext uri="{FF2B5EF4-FFF2-40B4-BE49-F238E27FC236}">
                  <a16:creationId xmlns:a16="http://schemas.microsoft.com/office/drawing/2014/main" id="{7E4CEA51-FC0F-4D07-9038-B3BCEF5D6434}"/>
                </a:ext>
              </a:extLst>
            </p:cNvPr>
            <p:cNvSpPr>
              <a:spLocks/>
            </p:cNvSpPr>
            <p:nvPr/>
          </p:nvSpPr>
          <p:spPr bwMode="auto">
            <a:xfrm>
              <a:off x="8166437" y="960770"/>
              <a:ext cx="443899" cy="743913"/>
            </a:xfrm>
            <a:custGeom>
              <a:avLst/>
              <a:gdLst>
                <a:gd name="T0" fmla="*/ 33 w 159"/>
                <a:gd name="T1" fmla="*/ 16 h 265"/>
                <a:gd name="T2" fmla="*/ 8 w 159"/>
                <a:gd name="T3" fmla="*/ 9 h 265"/>
                <a:gd name="T4" fmla="*/ 3 w 159"/>
                <a:gd name="T5" fmla="*/ 33 h 265"/>
                <a:gd name="T6" fmla="*/ 61 w 159"/>
                <a:gd name="T7" fmla="*/ 244 h 265"/>
                <a:gd name="T8" fmla="*/ 92 w 159"/>
                <a:gd name="T9" fmla="*/ 262 h 265"/>
                <a:gd name="T10" fmla="*/ 159 w 159"/>
                <a:gd name="T11" fmla="*/ 243 h 265"/>
                <a:gd name="T12" fmla="*/ 92 w 159"/>
                <a:gd name="T13" fmla="*/ 0 h 265"/>
                <a:gd name="T14" fmla="*/ 33 w 159"/>
                <a:gd name="T15" fmla="*/ 16 h 2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65">
                  <a:moveTo>
                    <a:pt x="33" y="16"/>
                  </a:moveTo>
                  <a:cubicBezTo>
                    <a:pt x="24" y="19"/>
                    <a:pt x="15" y="16"/>
                    <a:pt x="8" y="9"/>
                  </a:cubicBezTo>
                  <a:cubicBezTo>
                    <a:pt x="3" y="16"/>
                    <a:pt x="0" y="25"/>
                    <a:pt x="3" y="33"/>
                  </a:cubicBezTo>
                  <a:cubicBezTo>
                    <a:pt x="61" y="244"/>
                    <a:pt x="61" y="244"/>
                    <a:pt x="61" y="244"/>
                  </a:cubicBezTo>
                  <a:cubicBezTo>
                    <a:pt x="65" y="258"/>
                    <a:pt x="78" y="265"/>
                    <a:pt x="92" y="262"/>
                  </a:cubicBezTo>
                  <a:cubicBezTo>
                    <a:pt x="159" y="243"/>
                    <a:pt x="159" y="243"/>
                    <a:pt x="159" y="243"/>
                  </a:cubicBezTo>
                  <a:cubicBezTo>
                    <a:pt x="92" y="0"/>
                    <a:pt x="92" y="0"/>
                    <a:pt x="92" y="0"/>
                  </a:cubicBezTo>
                  <a:lnTo>
                    <a:pt x="33" y="16"/>
                  </a:ln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2" name="Freeform 430">
              <a:extLst>
                <a:ext uri="{FF2B5EF4-FFF2-40B4-BE49-F238E27FC236}">
                  <a16:creationId xmlns:a16="http://schemas.microsoft.com/office/drawing/2014/main" id="{617FB7F4-CA62-42A4-8CE5-7147F5572E62}"/>
                </a:ext>
              </a:extLst>
            </p:cNvPr>
            <p:cNvSpPr>
              <a:spLocks/>
            </p:cNvSpPr>
            <p:nvPr/>
          </p:nvSpPr>
          <p:spPr bwMode="auto">
            <a:xfrm>
              <a:off x="8233787" y="887298"/>
              <a:ext cx="180621" cy="88781"/>
            </a:xfrm>
            <a:custGeom>
              <a:avLst/>
              <a:gdLst>
                <a:gd name="T0" fmla="*/ 63 w 65"/>
                <a:gd name="T1" fmla="*/ 9 h 32"/>
                <a:gd name="T2" fmla="*/ 58 w 65"/>
                <a:gd name="T3" fmla="*/ 18 h 32"/>
                <a:gd name="T4" fmla="*/ 11 w 65"/>
                <a:gd name="T5" fmla="*/ 31 h 32"/>
                <a:gd name="T6" fmla="*/ 2 w 65"/>
                <a:gd name="T7" fmla="*/ 26 h 32"/>
                <a:gd name="T8" fmla="*/ 1 w 65"/>
                <a:gd name="T9" fmla="*/ 23 h 32"/>
                <a:gd name="T10" fmla="*/ 6 w 65"/>
                <a:gd name="T11" fmla="*/ 14 h 32"/>
                <a:gd name="T12" fmla="*/ 54 w 65"/>
                <a:gd name="T13" fmla="*/ 1 h 32"/>
                <a:gd name="T14" fmla="*/ 62 w 65"/>
                <a:gd name="T15" fmla="*/ 6 h 32"/>
                <a:gd name="T16" fmla="*/ 63 w 65"/>
                <a:gd name="T17"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32">
                  <a:moveTo>
                    <a:pt x="63" y="9"/>
                  </a:moveTo>
                  <a:cubicBezTo>
                    <a:pt x="65" y="13"/>
                    <a:pt x="62" y="17"/>
                    <a:pt x="58" y="18"/>
                  </a:cubicBezTo>
                  <a:cubicBezTo>
                    <a:pt x="11" y="31"/>
                    <a:pt x="11" y="31"/>
                    <a:pt x="11" y="31"/>
                  </a:cubicBezTo>
                  <a:cubicBezTo>
                    <a:pt x="7" y="32"/>
                    <a:pt x="3" y="30"/>
                    <a:pt x="2" y="26"/>
                  </a:cubicBezTo>
                  <a:cubicBezTo>
                    <a:pt x="1" y="23"/>
                    <a:pt x="1" y="23"/>
                    <a:pt x="1" y="23"/>
                  </a:cubicBezTo>
                  <a:cubicBezTo>
                    <a:pt x="0" y="19"/>
                    <a:pt x="3" y="15"/>
                    <a:pt x="6" y="14"/>
                  </a:cubicBezTo>
                  <a:cubicBezTo>
                    <a:pt x="54" y="1"/>
                    <a:pt x="54" y="1"/>
                    <a:pt x="54" y="1"/>
                  </a:cubicBezTo>
                  <a:cubicBezTo>
                    <a:pt x="57" y="0"/>
                    <a:pt x="61" y="2"/>
                    <a:pt x="62" y="6"/>
                  </a:cubicBezTo>
                  <a:lnTo>
                    <a:pt x="63" y="9"/>
                  </a:ln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3" name="Freeform 431">
              <a:extLst>
                <a:ext uri="{FF2B5EF4-FFF2-40B4-BE49-F238E27FC236}">
                  <a16:creationId xmlns:a16="http://schemas.microsoft.com/office/drawing/2014/main" id="{B4C12749-D133-4D7E-BF33-5C27F96F59E9}"/>
                </a:ext>
              </a:extLst>
            </p:cNvPr>
            <p:cNvSpPr>
              <a:spLocks/>
            </p:cNvSpPr>
            <p:nvPr/>
          </p:nvSpPr>
          <p:spPr bwMode="auto">
            <a:xfrm>
              <a:off x="8613396" y="673002"/>
              <a:ext cx="312259" cy="156131"/>
            </a:xfrm>
            <a:custGeom>
              <a:avLst/>
              <a:gdLst>
                <a:gd name="T0" fmla="*/ 110 w 111"/>
                <a:gd name="T1" fmla="*/ 21 h 56"/>
                <a:gd name="T2" fmla="*/ 105 w 111"/>
                <a:gd name="T3" fmla="*/ 30 h 56"/>
                <a:gd name="T4" fmla="*/ 15 w 111"/>
                <a:gd name="T5" fmla="*/ 55 h 56"/>
                <a:gd name="T6" fmla="*/ 5 w 111"/>
                <a:gd name="T7" fmla="*/ 50 h 56"/>
                <a:gd name="T8" fmla="*/ 1 w 111"/>
                <a:gd name="T9" fmla="*/ 35 h 56"/>
                <a:gd name="T10" fmla="*/ 7 w 111"/>
                <a:gd name="T11" fmla="*/ 26 h 56"/>
                <a:gd name="T12" fmla="*/ 97 w 111"/>
                <a:gd name="T13" fmla="*/ 1 h 56"/>
                <a:gd name="T14" fmla="*/ 106 w 111"/>
                <a:gd name="T15" fmla="*/ 6 h 56"/>
                <a:gd name="T16" fmla="*/ 110 w 111"/>
                <a:gd name="T17" fmla="*/ 2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56">
                  <a:moveTo>
                    <a:pt x="110" y="21"/>
                  </a:moveTo>
                  <a:cubicBezTo>
                    <a:pt x="111" y="25"/>
                    <a:pt x="109" y="29"/>
                    <a:pt x="105" y="30"/>
                  </a:cubicBezTo>
                  <a:cubicBezTo>
                    <a:pt x="15" y="55"/>
                    <a:pt x="15" y="55"/>
                    <a:pt x="15" y="55"/>
                  </a:cubicBezTo>
                  <a:cubicBezTo>
                    <a:pt x="11" y="56"/>
                    <a:pt x="6" y="54"/>
                    <a:pt x="5" y="50"/>
                  </a:cubicBezTo>
                  <a:cubicBezTo>
                    <a:pt x="1" y="35"/>
                    <a:pt x="1" y="35"/>
                    <a:pt x="1" y="35"/>
                  </a:cubicBezTo>
                  <a:cubicBezTo>
                    <a:pt x="0" y="31"/>
                    <a:pt x="3" y="27"/>
                    <a:pt x="7" y="26"/>
                  </a:cubicBezTo>
                  <a:cubicBezTo>
                    <a:pt x="97" y="1"/>
                    <a:pt x="97" y="1"/>
                    <a:pt x="97" y="1"/>
                  </a:cubicBezTo>
                  <a:cubicBezTo>
                    <a:pt x="101" y="0"/>
                    <a:pt x="105" y="2"/>
                    <a:pt x="106" y="6"/>
                  </a:cubicBezTo>
                  <a:lnTo>
                    <a:pt x="110"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4" name="Freeform 432">
              <a:extLst>
                <a:ext uri="{FF2B5EF4-FFF2-40B4-BE49-F238E27FC236}">
                  <a16:creationId xmlns:a16="http://schemas.microsoft.com/office/drawing/2014/main" id="{84A30CBA-2296-48F5-9F25-C77B57A61479}"/>
                </a:ext>
              </a:extLst>
            </p:cNvPr>
            <p:cNvSpPr>
              <a:spLocks/>
            </p:cNvSpPr>
            <p:nvPr/>
          </p:nvSpPr>
          <p:spPr bwMode="auto">
            <a:xfrm>
              <a:off x="8888919" y="418910"/>
              <a:ext cx="229603" cy="229603"/>
            </a:xfrm>
            <a:custGeom>
              <a:avLst/>
              <a:gdLst>
                <a:gd name="T0" fmla="*/ 28 w 75"/>
                <a:gd name="T1" fmla="*/ 0 h 75"/>
                <a:gd name="T2" fmla="*/ 31 w 75"/>
                <a:gd name="T3" fmla="*/ 34 h 75"/>
                <a:gd name="T4" fmla="*/ 0 w 75"/>
                <a:gd name="T5" fmla="*/ 48 h 75"/>
                <a:gd name="T6" fmla="*/ 34 w 75"/>
                <a:gd name="T7" fmla="*/ 45 h 75"/>
                <a:gd name="T8" fmla="*/ 48 w 75"/>
                <a:gd name="T9" fmla="*/ 75 h 75"/>
                <a:gd name="T10" fmla="*/ 44 w 75"/>
                <a:gd name="T11" fmla="*/ 41 h 75"/>
                <a:gd name="T12" fmla="*/ 75 w 75"/>
                <a:gd name="T13" fmla="*/ 27 h 75"/>
                <a:gd name="T14" fmla="*/ 42 w 75"/>
                <a:gd name="T15" fmla="*/ 31 h 75"/>
                <a:gd name="T16" fmla="*/ 2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28" y="0"/>
                  </a:moveTo>
                  <a:lnTo>
                    <a:pt x="31" y="34"/>
                  </a:lnTo>
                  <a:lnTo>
                    <a:pt x="0" y="48"/>
                  </a:lnTo>
                  <a:lnTo>
                    <a:pt x="34" y="45"/>
                  </a:lnTo>
                  <a:lnTo>
                    <a:pt x="48" y="75"/>
                  </a:lnTo>
                  <a:lnTo>
                    <a:pt x="44" y="41"/>
                  </a:lnTo>
                  <a:lnTo>
                    <a:pt x="75" y="27"/>
                  </a:lnTo>
                  <a:lnTo>
                    <a:pt x="42" y="31"/>
                  </a:ln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5" name="Freeform 433">
              <a:extLst>
                <a:ext uri="{FF2B5EF4-FFF2-40B4-BE49-F238E27FC236}">
                  <a16:creationId xmlns:a16="http://schemas.microsoft.com/office/drawing/2014/main" id="{36826C72-872F-43B6-A9CD-1CAE0DEE91E3}"/>
                </a:ext>
              </a:extLst>
            </p:cNvPr>
            <p:cNvSpPr>
              <a:spLocks/>
            </p:cNvSpPr>
            <p:nvPr/>
          </p:nvSpPr>
          <p:spPr bwMode="auto">
            <a:xfrm>
              <a:off x="8760341" y="418910"/>
              <a:ext cx="119394" cy="119394"/>
            </a:xfrm>
            <a:custGeom>
              <a:avLst/>
              <a:gdLst>
                <a:gd name="T0" fmla="*/ 14 w 39"/>
                <a:gd name="T1" fmla="*/ 0 h 39"/>
                <a:gd name="T2" fmla="*/ 17 w 39"/>
                <a:gd name="T3" fmla="*/ 18 h 39"/>
                <a:gd name="T4" fmla="*/ 0 w 39"/>
                <a:gd name="T5" fmla="*/ 25 h 39"/>
                <a:gd name="T6" fmla="*/ 18 w 39"/>
                <a:gd name="T7" fmla="*/ 23 h 39"/>
                <a:gd name="T8" fmla="*/ 25 w 39"/>
                <a:gd name="T9" fmla="*/ 39 h 39"/>
                <a:gd name="T10" fmla="*/ 23 w 39"/>
                <a:gd name="T11" fmla="*/ 22 h 39"/>
                <a:gd name="T12" fmla="*/ 39 w 39"/>
                <a:gd name="T13" fmla="*/ 14 h 39"/>
                <a:gd name="T14" fmla="*/ 21 w 39"/>
                <a:gd name="T15" fmla="*/ 16 h 39"/>
                <a:gd name="T16" fmla="*/ 14 w 39"/>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9">
                  <a:moveTo>
                    <a:pt x="14" y="0"/>
                  </a:moveTo>
                  <a:lnTo>
                    <a:pt x="17" y="18"/>
                  </a:lnTo>
                  <a:lnTo>
                    <a:pt x="0" y="25"/>
                  </a:lnTo>
                  <a:lnTo>
                    <a:pt x="18" y="23"/>
                  </a:lnTo>
                  <a:lnTo>
                    <a:pt x="25" y="39"/>
                  </a:lnTo>
                  <a:lnTo>
                    <a:pt x="23" y="22"/>
                  </a:lnTo>
                  <a:lnTo>
                    <a:pt x="39" y="14"/>
                  </a:lnTo>
                  <a:lnTo>
                    <a:pt x="21" y="16"/>
                  </a:lnTo>
                  <a:lnTo>
                    <a:pt x="1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6" name="Freeform 434">
              <a:extLst>
                <a:ext uri="{FF2B5EF4-FFF2-40B4-BE49-F238E27FC236}">
                  <a16:creationId xmlns:a16="http://schemas.microsoft.com/office/drawing/2014/main" id="{9AD35353-9EF7-4452-AD91-C74A05E27581}"/>
                </a:ext>
              </a:extLst>
            </p:cNvPr>
            <p:cNvSpPr>
              <a:spLocks/>
            </p:cNvSpPr>
            <p:nvPr/>
          </p:nvSpPr>
          <p:spPr bwMode="auto">
            <a:xfrm>
              <a:off x="8157253" y="311761"/>
              <a:ext cx="465327" cy="324505"/>
            </a:xfrm>
            <a:custGeom>
              <a:avLst/>
              <a:gdLst>
                <a:gd name="T0" fmla="*/ 83 w 166"/>
                <a:gd name="T1" fmla="*/ 0 h 116"/>
                <a:gd name="T2" fmla="*/ 0 w 166"/>
                <a:gd name="T3" fmla="*/ 58 h 116"/>
                <a:gd name="T4" fmla="*/ 83 w 166"/>
                <a:gd name="T5" fmla="*/ 116 h 116"/>
                <a:gd name="T6" fmla="*/ 166 w 166"/>
                <a:gd name="T7" fmla="*/ 58 h 116"/>
                <a:gd name="T8" fmla="*/ 83 w 166"/>
                <a:gd name="T9" fmla="*/ 0 h 116"/>
              </a:gdLst>
              <a:ahLst/>
              <a:cxnLst>
                <a:cxn ang="0">
                  <a:pos x="T0" y="T1"/>
                </a:cxn>
                <a:cxn ang="0">
                  <a:pos x="T2" y="T3"/>
                </a:cxn>
                <a:cxn ang="0">
                  <a:pos x="T4" y="T5"/>
                </a:cxn>
                <a:cxn ang="0">
                  <a:pos x="T6" y="T7"/>
                </a:cxn>
                <a:cxn ang="0">
                  <a:pos x="T8" y="T9"/>
                </a:cxn>
              </a:cxnLst>
              <a:rect l="0" t="0" r="r" b="b"/>
              <a:pathLst>
                <a:path w="166" h="116">
                  <a:moveTo>
                    <a:pt x="83" y="0"/>
                  </a:moveTo>
                  <a:cubicBezTo>
                    <a:pt x="48" y="0"/>
                    <a:pt x="17" y="23"/>
                    <a:pt x="0" y="58"/>
                  </a:cubicBezTo>
                  <a:cubicBezTo>
                    <a:pt x="17" y="93"/>
                    <a:pt x="48" y="116"/>
                    <a:pt x="83" y="116"/>
                  </a:cubicBezTo>
                  <a:cubicBezTo>
                    <a:pt x="118" y="116"/>
                    <a:pt x="149" y="93"/>
                    <a:pt x="166" y="58"/>
                  </a:cubicBezTo>
                  <a:cubicBezTo>
                    <a:pt x="149" y="23"/>
                    <a:pt x="118" y="0"/>
                    <a:pt x="83" y="0"/>
                  </a:cubicBezTo>
                  <a:close/>
                </a:path>
              </a:pathLst>
            </a:custGeom>
            <a:solidFill>
              <a:srgbClr val="5F9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7" name="Freeform 435">
              <a:extLst>
                <a:ext uri="{FF2B5EF4-FFF2-40B4-BE49-F238E27FC236}">
                  <a16:creationId xmlns:a16="http://schemas.microsoft.com/office/drawing/2014/main" id="{FBD63016-1E2B-4CC7-9A35-56893CFE7381}"/>
                </a:ext>
              </a:extLst>
            </p:cNvPr>
            <p:cNvSpPr>
              <a:spLocks/>
            </p:cNvSpPr>
            <p:nvPr/>
          </p:nvSpPr>
          <p:spPr bwMode="auto">
            <a:xfrm>
              <a:off x="8157253" y="385234"/>
              <a:ext cx="465327" cy="177559"/>
            </a:xfrm>
            <a:custGeom>
              <a:avLst/>
              <a:gdLst>
                <a:gd name="T0" fmla="*/ 83 w 166"/>
                <a:gd name="T1" fmla="*/ 0 h 64"/>
                <a:gd name="T2" fmla="*/ 0 w 166"/>
                <a:gd name="T3" fmla="*/ 32 h 64"/>
                <a:gd name="T4" fmla="*/ 83 w 166"/>
                <a:gd name="T5" fmla="*/ 64 h 64"/>
                <a:gd name="T6" fmla="*/ 166 w 166"/>
                <a:gd name="T7" fmla="*/ 32 h 64"/>
                <a:gd name="T8" fmla="*/ 83 w 166"/>
                <a:gd name="T9" fmla="*/ 0 h 64"/>
              </a:gdLst>
              <a:ahLst/>
              <a:cxnLst>
                <a:cxn ang="0">
                  <a:pos x="T0" y="T1"/>
                </a:cxn>
                <a:cxn ang="0">
                  <a:pos x="T2" y="T3"/>
                </a:cxn>
                <a:cxn ang="0">
                  <a:pos x="T4" y="T5"/>
                </a:cxn>
                <a:cxn ang="0">
                  <a:pos x="T6" y="T7"/>
                </a:cxn>
                <a:cxn ang="0">
                  <a:pos x="T8" y="T9"/>
                </a:cxn>
              </a:cxnLst>
              <a:rect l="0" t="0" r="r" b="b"/>
              <a:pathLst>
                <a:path w="166" h="64">
                  <a:moveTo>
                    <a:pt x="83" y="0"/>
                  </a:moveTo>
                  <a:cubicBezTo>
                    <a:pt x="48" y="0"/>
                    <a:pt x="17" y="13"/>
                    <a:pt x="0" y="32"/>
                  </a:cubicBezTo>
                  <a:cubicBezTo>
                    <a:pt x="17" y="51"/>
                    <a:pt x="48" y="64"/>
                    <a:pt x="83" y="64"/>
                  </a:cubicBezTo>
                  <a:cubicBezTo>
                    <a:pt x="118" y="64"/>
                    <a:pt x="149" y="51"/>
                    <a:pt x="166" y="32"/>
                  </a:cubicBezTo>
                  <a:cubicBezTo>
                    <a:pt x="149" y="13"/>
                    <a:pt x="118" y="0"/>
                    <a:pt x="8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8" name="Oval 436">
              <a:extLst>
                <a:ext uri="{FF2B5EF4-FFF2-40B4-BE49-F238E27FC236}">
                  <a16:creationId xmlns:a16="http://schemas.microsoft.com/office/drawing/2014/main" id="{B6807349-C262-4B77-89E6-67E54DD2697C}"/>
                </a:ext>
              </a:extLst>
            </p:cNvPr>
            <p:cNvSpPr>
              <a:spLocks noChangeArrowheads="1"/>
            </p:cNvSpPr>
            <p:nvPr/>
          </p:nvSpPr>
          <p:spPr bwMode="auto">
            <a:xfrm>
              <a:off x="8239909" y="324006"/>
              <a:ext cx="300014" cy="300014"/>
            </a:xfrm>
            <a:prstGeom prst="ellipse">
              <a:avLst/>
            </a:prstGeom>
            <a:solidFill>
              <a:srgbClr val="72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9" name="Oval 437">
              <a:extLst>
                <a:ext uri="{FF2B5EF4-FFF2-40B4-BE49-F238E27FC236}">
                  <a16:creationId xmlns:a16="http://schemas.microsoft.com/office/drawing/2014/main" id="{B77DEA48-FC6E-48CD-B381-BE21CFC7B516}"/>
                </a:ext>
              </a:extLst>
            </p:cNvPr>
            <p:cNvSpPr>
              <a:spLocks noChangeArrowheads="1"/>
            </p:cNvSpPr>
            <p:nvPr/>
          </p:nvSpPr>
          <p:spPr bwMode="auto">
            <a:xfrm>
              <a:off x="8304199" y="385234"/>
              <a:ext cx="171436" cy="174499"/>
            </a:xfrm>
            <a:prstGeom prst="ellipse">
              <a:avLst/>
            </a:pr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0" name="Freeform 438">
              <a:extLst>
                <a:ext uri="{FF2B5EF4-FFF2-40B4-BE49-F238E27FC236}">
                  <a16:creationId xmlns:a16="http://schemas.microsoft.com/office/drawing/2014/main" id="{20B9C76D-44D7-4EAC-9954-544F09C1C89E}"/>
                </a:ext>
              </a:extLst>
            </p:cNvPr>
            <p:cNvSpPr>
              <a:spLocks/>
            </p:cNvSpPr>
            <p:nvPr/>
          </p:nvSpPr>
          <p:spPr bwMode="auto">
            <a:xfrm>
              <a:off x="8438899" y="400542"/>
              <a:ext cx="70412" cy="73473"/>
            </a:xfrm>
            <a:custGeom>
              <a:avLst/>
              <a:gdLst>
                <a:gd name="T0" fmla="*/ 22 w 26"/>
                <a:gd name="T1" fmla="*/ 20 h 26"/>
                <a:gd name="T2" fmla="*/ 6 w 26"/>
                <a:gd name="T3" fmla="*/ 22 h 26"/>
                <a:gd name="T4" fmla="*/ 4 w 26"/>
                <a:gd name="T5" fmla="*/ 6 h 26"/>
                <a:gd name="T6" fmla="*/ 20 w 26"/>
                <a:gd name="T7" fmla="*/ 4 h 26"/>
                <a:gd name="T8" fmla="*/ 22 w 26"/>
                <a:gd name="T9" fmla="*/ 20 h 26"/>
              </a:gdLst>
              <a:ahLst/>
              <a:cxnLst>
                <a:cxn ang="0">
                  <a:pos x="T0" y="T1"/>
                </a:cxn>
                <a:cxn ang="0">
                  <a:pos x="T2" y="T3"/>
                </a:cxn>
                <a:cxn ang="0">
                  <a:pos x="T4" y="T5"/>
                </a:cxn>
                <a:cxn ang="0">
                  <a:pos x="T6" y="T7"/>
                </a:cxn>
                <a:cxn ang="0">
                  <a:pos x="T8" y="T9"/>
                </a:cxn>
              </a:cxnLst>
              <a:rect l="0" t="0" r="r" b="b"/>
              <a:pathLst>
                <a:path w="26" h="26">
                  <a:moveTo>
                    <a:pt x="22" y="20"/>
                  </a:moveTo>
                  <a:cubicBezTo>
                    <a:pt x="18" y="25"/>
                    <a:pt x="11" y="26"/>
                    <a:pt x="6" y="22"/>
                  </a:cubicBezTo>
                  <a:cubicBezTo>
                    <a:pt x="1" y="18"/>
                    <a:pt x="0" y="11"/>
                    <a:pt x="4" y="6"/>
                  </a:cubicBezTo>
                  <a:cubicBezTo>
                    <a:pt x="7" y="1"/>
                    <a:pt x="15" y="0"/>
                    <a:pt x="20" y="4"/>
                  </a:cubicBezTo>
                  <a:cubicBezTo>
                    <a:pt x="25" y="8"/>
                    <a:pt x="26" y="15"/>
                    <a:pt x="22"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4" name="Freeform 439">
              <a:extLst>
                <a:ext uri="{FF2B5EF4-FFF2-40B4-BE49-F238E27FC236}">
                  <a16:creationId xmlns:a16="http://schemas.microsoft.com/office/drawing/2014/main" id="{7FC3A3AF-7E13-415A-8EA4-9758DE3BD459}"/>
                </a:ext>
              </a:extLst>
            </p:cNvPr>
            <p:cNvSpPr>
              <a:spLocks/>
            </p:cNvSpPr>
            <p:nvPr/>
          </p:nvSpPr>
          <p:spPr bwMode="auto">
            <a:xfrm>
              <a:off x="8441959" y="486260"/>
              <a:ext cx="33676" cy="33676"/>
            </a:xfrm>
            <a:custGeom>
              <a:avLst/>
              <a:gdLst>
                <a:gd name="T0" fmla="*/ 10 w 12"/>
                <a:gd name="T1" fmla="*/ 9 h 12"/>
                <a:gd name="T2" fmla="*/ 3 w 12"/>
                <a:gd name="T3" fmla="*/ 10 h 12"/>
                <a:gd name="T4" fmla="*/ 2 w 12"/>
                <a:gd name="T5" fmla="*/ 2 h 12"/>
                <a:gd name="T6" fmla="*/ 9 w 12"/>
                <a:gd name="T7" fmla="*/ 1 h 12"/>
                <a:gd name="T8" fmla="*/ 10 w 12"/>
                <a:gd name="T9" fmla="*/ 9 h 12"/>
              </a:gdLst>
              <a:ahLst/>
              <a:cxnLst>
                <a:cxn ang="0">
                  <a:pos x="T0" y="T1"/>
                </a:cxn>
                <a:cxn ang="0">
                  <a:pos x="T2" y="T3"/>
                </a:cxn>
                <a:cxn ang="0">
                  <a:pos x="T4" y="T5"/>
                </a:cxn>
                <a:cxn ang="0">
                  <a:pos x="T6" y="T7"/>
                </a:cxn>
                <a:cxn ang="0">
                  <a:pos x="T8" y="T9"/>
                </a:cxn>
              </a:cxnLst>
              <a:rect l="0" t="0" r="r" b="b"/>
              <a:pathLst>
                <a:path w="12" h="12">
                  <a:moveTo>
                    <a:pt x="10" y="9"/>
                  </a:moveTo>
                  <a:cubicBezTo>
                    <a:pt x="9" y="11"/>
                    <a:pt x="5" y="12"/>
                    <a:pt x="3" y="10"/>
                  </a:cubicBezTo>
                  <a:cubicBezTo>
                    <a:pt x="1" y="8"/>
                    <a:pt x="0" y="5"/>
                    <a:pt x="2" y="2"/>
                  </a:cubicBezTo>
                  <a:cubicBezTo>
                    <a:pt x="4" y="0"/>
                    <a:pt x="7" y="0"/>
                    <a:pt x="9" y="1"/>
                  </a:cubicBezTo>
                  <a:cubicBezTo>
                    <a:pt x="12" y="3"/>
                    <a:pt x="12" y="6"/>
                    <a:pt x="1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174955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childTnLst>
                          </p:cTn>
                        </p:par>
                        <p:par>
                          <p:cTn id="16" fill="hold">
                            <p:stCondLst>
                              <p:cond delay="3000"/>
                            </p:stCondLst>
                            <p:childTnLst>
                              <p:par>
                                <p:cTn id="17" presetID="2" presetClass="entr" presetSubtype="9" fill="hold" grpId="0" nodeType="afterEffect">
                                  <p:stCondLst>
                                    <p:cond delay="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27">
                                            <p:txEl>
                                              <p:pRg st="1" end="1"/>
                                            </p:txEl>
                                          </p:spTgt>
                                        </p:tgtEl>
                                        <p:attrNameLst>
                                          <p:attrName>style.visibility</p:attrName>
                                        </p:attrNameLst>
                                      </p:cBhvr>
                                      <p:to>
                                        <p:strVal val="visible"/>
                                      </p:to>
                                    </p:set>
                                    <p:anim calcmode="lin" valueType="num">
                                      <p:cBhvr additive="base">
                                        <p:cTn id="25" dur="500" fill="hold"/>
                                        <p:tgtEl>
                                          <p:spTgt spid="27">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27">
                                            <p:txEl>
                                              <p:pRg st="2" end="2"/>
                                            </p:txEl>
                                          </p:spTgt>
                                        </p:tgtEl>
                                        <p:attrNameLst>
                                          <p:attrName>style.visibility</p:attrName>
                                        </p:attrNameLst>
                                      </p:cBhvr>
                                      <p:to>
                                        <p:strVal val="visible"/>
                                      </p:to>
                                    </p:set>
                                    <p:anim calcmode="lin" valueType="num">
                                      <p:cBhvr additive="base">
                                        <p:cTn id="31" dur="500" fill="hold"/>
                                        <p:tgtEl>
                                          <p:spTgt spid="27">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
                                            <p:txEl>
                                              <p:pRg st="2" end="2"/>
                                            </p:txEl>
                                          </p:spTgt>
                                        </p:tgtEl>
                                        <p:attrNameLst>
                                          <p:attrName>ppt_y</p:attrName>
                                        </p:attrNameLst>
                                      </p:cBhvr>
                                      <p:tavLst>
                                        <p:tav tm="0">
                                          <p:val>
                                            <p:strVal val="0-#ppt_h/2"/>
                                          </p:val>
                                        </p:tav>
                                        <p:tav tm="100000">
                                          <p:val>
                                            <p:strVal val="#ppt_y"/>
                                          </p:val>
                                        </p:tav>
                                      </p:tavLst>
                                    </p:anim>
                                  </p:childTnLst>
                                </p:cTn>
                              </p:par>
                            </p:childTnLst>
                          </p:cTn>
                        </p:par>
                        <p:par>
                          <p:cTn id="33" fill="hold">
                            <p:stCondLst>
                              <p:cond delay="500"/>
                            </p:stCondLst>
                            <p:childTnLst>
                              <p:par>
                                <p:cTn id="34" presetID="21" presetClass="entr" presetSubtype="4" fill="hold"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heel(4)">
                                      <p:cBhvr>
                                        <p:cTn id="36"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P spid="27"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4409" y="1691211"/>
            <a:ext cx="12187591" cy="44819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布局管理器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—2.BorderLayout</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75" name="内容占位符 2">
            <a:extLst>
              <a:ext uri="{FF2B5EF4-FFF2-40B4-BE49-F238E27FC236}">
                <a16:creationId xmlns:a16="http://schemas.microsoft.com/office/drawing/2014/main" id="{C61D6478-20F5-48B9-AF7D-129A2A56EE3B}"/>
              </a:ext>
            </a:extLst>
          </p:cNvPr>
          <p:cNvSpPr txBox="1">
            <a:spLocks/>
          </p:cNvSpPr>
          <p:nvPr/>
        </p:nvSpPr>
        <p:spPr>
          <a:xfrm>
            <a:off x="839417" y="2057717"/>
            <a:ext cx="10172646" cy="2894930"/>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构造方法：</a:t>
            </a:r>
          </a:p>
          <a:p>
            <a:r>
              <a:rPr lang="zh-CN" altLang="en-US" sz="2400" b="1" dirty="0">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public </a:t>
            </a:r>
            <a:r>
              <a:rPr lang="en-US" altLang="zh-CN" sz="2400" b="1" dirty="0" err="1">
                <a:latin typeface="仿宋" panose="02010609060101010101" pitchFamily="49" charset="-122"/>
                <a:ea typeface="仿宋" panose="02010609060101010101" pitchFamily="49" charset="-122"/>
              </a:rPr>
              <a:t>BorderLayout</a:t>
            </a:r>
            <a:r>
              <a:rPr lang="en-US" altLang="zh-CN" sz="2400" b="1" dirty="0">
                <a:latin typeface="仿宋" panose="02010609060101010101" pitchFamily="49" charset="-122"/>
                <a:ea typeface="仿宋" panose="02010609060101010101" pitchFamily="49" charset="-122"/>
              </a:rPr>
              <a:t>()</a:t>
            </a:r>
          </a:p>
          <a:p>
            <a:r>
              <a:rPr lang="en-US" altLang="zh-CN" sz="2400" b="1" dirty="0">
                <a:latin typeface="仿宋" panose="02010609060101010101" pitchFamily="49" charset="-122"/>
                <a:ea typeface="仿宋" panose="02010609060101010101" pitchFamily="49" charset="-122"/>
              </a:rPr>
              <a:t>    public </a:t>
            </a:r>
            <a:r>
              <a:rPr lang="en-US" altLang="zh-CN" sz="2400" b="1" dirty="0" err="1">
                <a:latin typeface="仿宋" panose="02010609060101010101" pitchFamily="49" charset="-122"/>
                <a:ea typeface="仿宋" panose="02010609060101010101" pitchFamily="49" charset="-122"/>
              </a:rPr>
              <a:t>BorderLayout</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int</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hgap,int</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vgap</a:t>
            </a:r>
            <a:r>
              <a:rPr lang="en-US" altLang="zh-CN" sz="2400" b="1" dirty="0">
                <a:latin typeface="仿宋" panose="02010609060101010101" pitchFamily="49" charset="-122"/>
                <a:ea typeface="仿宋" panose="02010609060101010101" pitchFamily="49" charset="-122"/>
              </a:rPr>
              <a:t>)</a:t>
            </a:r>
          </a:p>
          <a:p>
            <a:r>
              <a:rPr lang="zh-CN" altLang="en-US" sz="2400" b="1" dirty="0">
                <a:latin typeface="仿宋" panose="02010609060101010101" pitchFamily="49" charset="-122"/>
                <a:ea typeface="仿宋" panose="02010609060101010101" pitchFamily="49" charset="-122"/>
              </a:rPr>
              <a:t>第一个构造方法创建一个组件之间没有间距的边框布局管理器；</a:t>
            </a:r>
          </a:p>
          <a:p>
            <a:r>
              <a:rPr lang="zh-CN" altLang="en-US" sz="2400" b="1" dirty="0">
                <a:latin typeface="仿宋" panose="02010609060101010101" pitchFamily="49" charset="-122"/>
                <a:ea typeface="仿宋" panose="02010609060101010101" pitchFamily="49" charset="-122"/>
              </a:rPr>
              <a:t>第二个构造方法创建一个指定组件间距的边框布局，参数</a:t>
            </a:r>
            <a:r>
              <a:rPr lang="en-US" altLang="zh-CN" sz="2400" b="1" dirty="0" err="1">
                <a:latin typeface="仿宋" panose="02010609060101010101" pitchFamily="49" charset="-122"/>
                <a:ea typeface="仿宋" panose="02010609060101010101" pitchFamily="49" charset="-122"/>
              </a:rPr>
              <a:t>hgap</a:t>
            </a:r>
            <a:r>
              <a:rPr lang="zh-CN" altLang="en-US" sz="2400" b="1" dirty="0">
                <a:latin typeface="仿宋" panose="02010609060101010101" pitchFamily="49" charset="-122"/>
                <a:ea typeface="仿宋" panose="02010609060101010101" pitchFamily="49" charset="-122"/>
              </a:rPr>
              <a:t>为水平间距，</a:t>
            </a:r>
            <a:r>
              <a:rPr lang="en-US" altLang="zh-CN" sz="2400" b="1" dirty="0" err="1">
                <a:latin typeface="仿宋" panose="02010609060101010101" pitchFamily="49" charset="-122"/>
                <a:ea typeface="仿宋" panose="02010609060101010101" pitchFamily="49" charset="-122"/>
              </a:rPr>
              <a:t>vgap</a:t>
            </a:r>
            <a:r>
              <a:rPr lang="zh-CN" altLang="en-US" sz="2400" b="1" dirty="0">
                <a:latin typeface="仿宋" panose="02010609060101010101" pitchFamily="49" charset="-122"/>
                <a:ea typeface="仿宋" panose="02010609060101010101" pitchFamily="49" charset="-122"/>
              </a:rPr>
              <a:t>为垂直间距。</a:t>
            </a:r>
          </a:p>
        </p:txBody>
      </p:sp>
      <p:grpSp>
        <p:nvGrpSpPr>
          <p:cNvPr id="76" name="组合 75">
            <a:extLst>
              <a:ext uri="{FF2B5EF4-FFF2-40B4-BE49-F238E27FC236}">
                <a16:creationId xmlns:a16="http://schemas.microsoft.com/office/drawing/2014/main" id="{B717D626-894E-4148-980E-4923D9041AC1}"/>
              </a:ext>
            </a:extLst>
          </p:cNvPr>
          <p:cNvGrpSpPr/>
          <p:nvPr/>
        </p:nvGrpSpPr>
        <p:grpSpPr>
          <a:xfrm>
            <a:off x="-1587" y="6078291"/>
            <a:ext cx="12189178" cy="779709"/>
            <a:chOff x="0" y="6020594"/>
            <a:chExt cx="12192000" cy="847164"/>
          </a:xfrm>
        </p:grpSpPr>
        <p:sp>
          <p:nvSpPr>
            <p:cNvPr id="77" name="矩形 76">
              <a:extLst>
                <a:ext uri="{FF2B5EF4-FFF2-40B4-BE49-F238E27FC236}">
                  <a16:creationId xmlns:a16="http://schemas.microsoft.com/office/drawing/2014/main" id="{2A2845A5-9E3F-45A1-AF9B-37C6ED3D685D}"/>
                </a:ext>
              </a:extLst>
            </p:cNvPr>
            <p:cNvSpPr/>
            <p:nvPr/>
          </p:nvSpPr>
          <p:spPr>
            <a:xfrm>
              <a:off x="0" y="6020594"/>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79" name="组合 78">
              <a:extLst>
                <a:ext uri="{FF2B5EF4-FFF2-40B4-BE49-F238E27FC236}">
                  <a16:creationId xmlns:a16="http://schemas.microsoft.com/office/drawing/2014/main" id="{9C9D439B-DADC-4C7A-9114-666345F87463}"/>
                </a:ext>
              </a:extLst>
            </p:cNvPr>
            <p:cNvGrpSpPr/>
            <p:nvPr/>
          </p:nvGrpSpPr>
          <p:grpSpPr>
            <a:xfrm>
              <a:off x="761207" y="6172994"/>
              <a:ext cx="10972799" cy="602228"/>
              <a:chOff x="761207" y="6310306"/>
              <a:chExt cx="10972799" cy="602228"/>
            </a:xfrm>
          </p:grpSpPr>
          <p:grpSp>
            <p:nvGrpSpPr>
              <p:cNvPr id="80" name="组合 79">
                <a:extLst>
                  <a:ext uri="{FF2B5EF4-FFF2-40B4-BE49-F238E27FC236}">
                    <a16:creationId xmlns:a16="http://schemas.microsoft.com/office/drawing/2014/main" id="{2063CB28-D338-484B-92BC-103797DB8ADC}"/>
                  </a:ext>
                </a:extLst>
              </p:cNvPr>
              <p:cNvGrpSpPr/>
              <p:nvPr/>
            </p:nvGrpSpPr>
            <p:grpSpPr>
              <a:xfrm>
                <a:off x="761207" y="6326981"/>
                <a:ext cx="352250" cy="455613"/>
                <a:chOff x="5449889" y="1827213"/>
                <a:chExt cx="352250" cy="455613"/>
              </a:xfrm>
              <a:solidFill>
                <a:srgbClr val="FFFF00"/>
              </a:solidFill>
            </p:grpSpPr>
            <p:sp>
              <p:nvSpPr>
                <p:cNvPr id="82" name="Freeform 125">
                  <a:extLst>
                    <a:ext uri="{FF2B5EF4-FFF2-40B4-BE49-F238E27FC236}">
                      <a16:creationId xmlns:a16="http://schemas.microsoft.com/office/drawing/2014/main" id="{5DBBA03B-81B3-4926-BDCB-5D40E097E5FA}"/>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3" name="Freeform 126">
                  <a:extLst>
                    <a:ext uri="{FF2B5EF4-FFF2-40B4-BE49-F238E27FC236}">
                      <a16:creationId xmlns:a16="http://schemas.microsoft.com/office/drawing/2014/main" id="{87440995-F86B-4373-844A-39D04EE819D2}"/>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81" name="内容占位符 2">
                <a:extLst>
                  <a:ext uri="{FF2B5EF4-FFF2-40B4-BE49-F238E27FC236}">
                    <a16:creationId xmlns:a16="http://schemas.microsoft.com/office/drawing/2014/main" id="{A994B9A8-D802-444F-A057-F542E6788D97}"/>
                  </a:ext>
                </a:extLst>
              </p:cNvPr>
              <p:cNvSpPr txBox="1">
                <a:spLocks/>
              </p:cNvSpPr>
              <p:nvPr/>
            </p:nvSpPr>
            <p:spPr>
              <a:xfrm>
                <a:off x="1069615" y="6310306"/>
                <a:ext cx="10664391" cy="60222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8.7】BorderLayout</a:t>
                </a:r>
                <a:r>
                  <a:rPr lang="zh-CN" altLang="en-US" sz="2400" b="1" dirty="0">
                    <a:solidFill>
                      <a:schemeClr val="bg1"/>
                    </a:solidFill>
                    <a:latin typeface="仿宋" panose="02010609060101010101" pitchFamily="49" charset="-122"/>
                    <a:ea typeface="仿宋" panose="02010609060101010101" pitchFamily="49" charset="-122"/>
                  </a:rPr>
                  <a:t>应用举例。</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Example8_07.java </a:t>
                </a:r>
                <a:endParaRPr lang="en-US" altLang="zh-CN" sz="2400" b="1" dirty="0">
                  <a:solidFill>
                    <a:srgbClr val="FFFF00"/>
                  </a:solidFill>
                  <a:latin typeface="仿宋" panose="02010609060101010101" pitchFamily="49" charset="-122"/>
                  <a:ea typeface="仿宋" panose="02010609060101010101" pitchFamily="49" charset="-122"/>
                </a:endParaRPr>
              </a:p>
            </p:txBody>
          </p:sp>
        </p:grpSp>
      </p:grpSp>
    </p:spTree>
    <p:extLst>
      <p:ext uri="{BB962C8B-B14F-4D97-AF65-F5344CB8AC3E}">
        <p14:creationId xmlns:p14="http://schemas.microsoft.com/office/powerpoint/2010/main" val="281718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childTnLst>
                          </p:cTn>
                        </p:par>
                        <p:par>
                          <p:cTn id="16" fill="hold">
                            <p:stCondLst>
                              <p:cond delay="3000"/>
                            </p:stCondLst>
                            <p:childTnLst>
                              <p:par>
                                <p:cTn id="17" presetID="2" presetClass="entr" presetSubtype="9" fill="hold" nodeType="afterEffect">
                                  <p:stCondLst>
                                    <p:cond delay="0"/>
                                  </p:stCondLst>
                                  <p:childTnLst>
                                    <p:set>
                                      <p:cBhvr>
                                        <p:cTn id="18" dur="1" fill="hold">
                                          <p:stCondLst>
                                            <p:cond delay="0"/>
                                          </p:stCondLst>
                                        </p:cTn>
                                        <p:tgtEl>
                                          <p:spTgt spid="75">
                                            <p:txEl>
                                              <p:pRg st="0" end="0"/>
                                            </p:txEl>
                                          </p:spTgt>
                                        </p:tgtEl>
                                        <p:attrNameLst>
                                          <p:attrName>style.visibility</p:attrName>
                                        </p:attrNameLst>
                                      </p:cBhvr>
                                      <p:to>
                                        <p:strVal val="visible"/>
                                      </p:to>
                                    </p:set>
                                    <p:anim calcmode="lin" valueType="num">
                                      <p:cBhvr additive="base">
                                        <p:cTn id="19" dur="500" fill="hold"/>
                                        <p:tgtEl>
                                          <p:spTgt spid="7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5">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3500"/>
                            </p:stCondLst>
                            <p:childTnLst>
                              <p:par>
                                <p:cTn id="22" presetID="31" presetClass="entr" presetSubtype="0" fill="hold" nodeType="afterEffect">
                                  <p:stCondLst>
                                    <p:cond delay="0"/>
                                  </p:stCondLst>
                                  <p:childTnLst>
                                    <p:set>
                                      <p:cBhvr>
                                        <p:cTn id="23" dur="1" fill="hold">
                                          <p:stCondLst>
                                            <p:cond delay="0"/>
                                          </p:stCondLst>
                                        </p:cTn>
                                        <p:tgtEl>
                                          <p:spTgt spid="75">
                                            <p:txEl>
                                              <p:pRg st="1" end="1"/>
                                            </p:txEl>
                                          </p:spTgt>
                                        </p:tgtEl>
                                        <p:attrNameLst>
                                          <p:attrName>style.visibility</p:attrName>
                                        </p:attrNameLst>
                                      </p:cBhvr>
                                      <p:to>
                                        <p:strVal val="visible"/>
                                      </p:to>
                                    </p:set>
                                    <p:anim calcmode="lin" valueType="num">
                                      <p:cBhvr>
                                        <p:cTn id="24" dur="1000" fill="hold"/>
                                        <p:tgtEl>
                                          <p:spTgt spid="75">
                                            <p:txEl>
                                              <p:pRg st="1" end="1"/>
                                            </p:txEl>
                                          </p:spTgt>
                                        </p:tgtEl>
                                        <p:attrNameLst>
                                          <p:attrName>ppt_w</p:attrName>
                                        </p:attrNameLst>
                                      </p:cBhvr>
                                      <p:tavLst>
                                        <p:tav tm="0">
                                          <p:val>
                                            <p:fltVal val="0"/>
                                          </p:val>
                                        </p:tav>
                                        <p:tav tm="100000">
                                          <p:val>
                                            <p:strVal val="#ppt_w"/>
                                          </p:val>
                                        </p:tav>
                                      </p:tavLst>
                                    </p:anim>
                                    <p:anim calcmode="lin" valueType="num">
                                      <p:cBhvr>
                                        <p:cTn id="25" dur="1000" fill="hold"/>
                                        <p:tgtEl>
                                          <p:spTgt spid="75">
                                            <p:txEl>
                                              <p:pRg st="1" end="1"/>
                                            </p:txEl>
                                          </p:spTgt>
                                        </p:tgtEl>
                                        <p:attrNameLst>
                                          <p:attrName>ppt_h</p:attrName>
                                        </p:attrNameLst>
                                      </p:cBhvr>
                                      <p:tavLst>
                                        <p:tav tm="0">
                                          <p:val>
                                            <p:fltVal val="0"/>
                                          </p:val>
                                        </p:tav>
                                        <p:tav tm="100000">
                                          <p:val>
                                            <p:strVal val="#ppt_h"/>
                                          </p:val>
                                        </p:tav>
                                      </p:tavLst>
                                    </p:anim>
                                    <p:anim calcmode="lin" valueType="num">
                                      <p:cBhvr>
                                        <p:cTn id="26" dur="1000" fill="hold"/>
                                        <p:tgtEl>
                                          <p:spTgt spid="75">
                                            <p:txEl>
                                              <p:pRg st="1" end="1"/>
                                            </p:txEl>
                                          </p:spTgt>
                                        </p:tgtEl>
                                        <p:attrNameLst>
                                          <p:attrName>style.rotation</p:attrName>
                                        </p:attrNameLst>
                                      </p:cBhvr>
                                      <p:tavLst>
                                        <p:tav tm="0">
                                          <p:val>
                                            <p:fltVal val="90"/>
                                          </p:val>
                                        </p:tav>
                                        <p:tav tm="100000">
                                          <p:val>
                                            <p:fltVal val="0"/>
                                          </p:val>
                                        </p:tav>
                                      </p:tavLst>
                                    </p:anim>
                                    <p:animEffect transition="in" filter="fade">
                                      <p:cBhvr>
                                        <p:cTn id="27" dur="1000"/>
                                        <p:tgtEl>
                                          <p:spTgt spid="75">
                                            <p:txEl>
                                              <p:pRg st="1" end="1"/>
                                            </p:txEl>
                                          </p:spTgt>
                                        </p:tgtEl>
                                      </p:cBhvr>
                                    </p:animEffect>
                                  </p:childTnLst>
                                </p:cTn>
                              </p:par>
                              <p:par>
                                <p:cTn id="28" presetID="31" presetClass="entr" presetSubtype="0" fill="hold" nodeType="withEffect">
                                  <p:stCondLst>
                                    <p:cond delay="0"/>
                                  </p:stCondLst>
                                  <p:childTnLst>
                                    <p:set>
                                      <p:cBhvr>
                                        <p:cTn id="29" dur="1" fill="hold">
                                          <p:stCondLst>
                                            <p:cond delay="0"/>
                                          </p:stCondLst>
                                        </p:cTn>
                                        <p:tgtEl>
                                          <p:spTgt spid="75">
                                            <p:txEl>
                                              <p:pRg st="2" end="2"/>
                                            </p:txEl>
                                          </p:spTgt>
                                        </p:tgtEl>
                                        <p:attrNameLst>
                                          <p:attrName>style.visibility</p:attrName>
                                        </p:attrNameLst>
                                      </p:cBhvr>
                                      <p:to>
                                        <p:strVal val="visible"/>
                                      </p:to>
                                    </p:set>
                                    <p:anim calcmode="lin" valueType="num">
                                      <p:cBhvr>
                                        <p:cTn id="30" dur="1000" fill="hold"/>
                                        <p:tgtEl>
                                          <p:spTgt spid="75">
                                            <p:txEl>
                                              <p:pRg st="2" end="2"/>
                                            </p:txEl>
                                          </p:spTgt>
                                        </p:tgtEl>
                                        <p:attrNameLst>
                                          <p:attrName>ppt_w</p:attrName>
                                        </p:attrNameLst>
                                      </p:cBhvr>
                                      <p:tavLst>
                                        <p:tav tm="0">
                                          <p:val>
                                            <p:fltVal val="0"/>
                                          </p:val>
                                        </p:tav>
                                        <p:tav tm="100000">
                                          <p:val>
                                            <p:strVal val="#ppt_w"/>
                                          </p:val>
                                        </p:tav>
                                      </p:tavLst>
                                    </p:anim>
                                    <p:anim calcmode="lin" valueType="num">
                                      <p:cBhvr>
                                        <p:cTn id="31" dur="1000" fill="hold"/>
                                        <p:tgtEl>
                                          <p:spTgt spid="75">
                                            <p:txEl>
                                              <p:pRg st="2" end="2"/>
                                            </p:txEl>
                                          </p:spTgt>
                                        </p:tgtEl>
                                        <p:attrNameLst>
                                          <p:attrName>ppt_h</p:attrName>
                                        </p:attrNameLst>
                                      </p:cBhvr>
                                      <p:tavLst>
                                        <p:tav tm="0">
                                          <p:val>
                                            <p:fltVal val="0"/>
                                          </p:val>
                                        </p:tav>
                                        <p:tav tm="100000">
                                          <p:val>
                                            <p:strVal val="#ppt_h"/>
                                          </p:val>
                                        </p:tav>
                                      </p:tavLst>
                                    </p:anim>
                                    <p:anim calcmode="lin" valueType="num">
                                      <p:cBhvr>
                                        <p:cTn id="32" dur="1000" fill="hold"/>
                                        <p:tgtEl>
                                          <p:spTgt spid="75">
                                            <p:txEl>
                                              <p:pRg st="2" end="2"/>
                                            </p:txEl>
                                          </p:spTgt>
                                        </p:tgtEl>
                                        <p:attrNameLst>
                                          <p:attrName>style.rotation</p:attrName>
                                        </p:attrNameLst>
                                      </p:cBhvr>
                                      <p:tavLst>
                                        <p:tav tm="0">
                                          <p:val>
                                            <p:fltVal val="90"/>
                                          </p:val>
                                        </p:tav>
                                        <p:tav tm="100000">
                                          <p:val>
                                            <p:fltVal val="0"/>
                                          </p:val>
                                        </p:tav>
                                      </p:tavLst>
                                    </p:anim>
                                    <p:animEffect transition="in" filter="fade">
                                      <p:cBhvr>
                                        <p:cTn id="33" dur="1000"/>
                                        <p:tgtEl>
                                          <p:spTgt spid="75">
                                            <p:txEl>
                                              <p:pRg st="2" end="2"/>
                                            </p:txEl>
                                          </p:spTgt>
                                        </p:tgtEl>
                                      </p:cBhvr>
                                    </p:animEffect>
                                  </p:childTnLst>
                                </p:cTn>
                              </p:par>
                            </p:childTnLst>
                          </p:cTn>
                        </p:par>
                        <p:par>
                          <p:cTn id="34" fill="hold">
                            <p:stCondLst>
                              <p:cond delay="4500"/>
                            </p:stCondLst>
                            <p:childTnLst>
                              <p:par>
                                <p:cTn id="35" presetID="2" presetClass="entr" presetSubtype="9" fill="hold" nodeType="afterEffect">
                                  <p:stCondLst>
                                    <p:cond delay="0"/>
                                  </p:stCondLst>
                                  <p:childTnLst>
                                    <p:set>
                                      <p:cBhvr>
                                        <p:cTn id="36" dur="1" fill="hold">
                                          <p:stCondLst>
                                            <p:cond delay="0"/>
                                          </p:stCondLst>
                                        </p:cTn>
                                        <p:tgtEl>
                                          <p:spTgt spid="75">
                                            <p:txEl>
                                              <p:pRg st="3" end="3"/>
                                            </p:txEl>
                                          </p:spTgt>
                                        </p:tgtEl>
                                        <p:attrNameLst>
                                          <p:attrName>style.visibility</p:attrName>
                                        </p:attrNameLst>
                                      </p:cBhvr>
                                      <p:to>
                                        <p:strVal val="visible"/>
                                      </p:to>
                                    </p:set>
                                    <p:anim calcmode="lin" valueType="num">
                                      <p:cBhvr additive="base">
                                        <p:cTn id="37" dur="500" fill="hold"/>
                                        <p:tgtEl>
                                          <p:spTgt spid="75">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5">
                                            <p:txEl>
                                              <p:pRg st="3" end="3"/>
                                            </p:txEl>
                                          </p:spTgt>
                                        </p:tgtEl>
                                        <p:attrNameLst>
                                          <p:attrName>ppt_y</p:attrName>
                                        </p:attrNameLst>
                                      </p:cBhvr>
                                      <p:tavLst>
                                        <p:tav tm="0">
                                          <p:val>
                                            <p:strVal val="0-#ppt_h/2"/>
                                          </p:val>
                                        </p:tav>
                                        <p:tav tm="100000">
                                          <p:val>
                                            <p:strVal val="#ppt_y"/>
                                          </p:val>
                                        </p:tav>
                                      </p:tavLst>
                                    </p:anim>
                                  </p:childTnLst>
                                </p:cTn>
                              </p:par>
                              <p:par>
                                <p:cTn id="39" presetID="2" presetClass="entr" presetSubtype="3" fill="hold" nodeType="withEffect">
                                  <p:stCondLst>
                                    <p:cond delay="0"/>
                                  </p:stCondLst>
                                  <p:childTnLst>
                                    <p:set>
                                      <p:cBhvr>
                                        <p:cTn id="40" dur="1" fill="hold">
                                          <p:stCondLst>
                                            <p:cond delay="0"/>
                                          </p:stCondLst>
                                        </p:cTn>
                                        <p:tgtEl>
                                          <p:spTgt spid="75">
                                            <p:txEl>
                                              <p:pRg st="4" end="4"/>
                                            </p:txEl>
                                          </p:spTgt>
                                        </p:tgtEl>
                                        <p:attrNameLst>
                                          <p:attrName>style.visibility</p:attrName>
                                        </p:attrNameLst>
                                      </p:cBhvr>
                                      <p:to>
                                        <p:strVal val="visible"/>
                                      </p:to>
                                    </p:set>
                                    <p:anim calcmode="lin" valueType="num">
                                      <p:cBhvr additive="base">
                                        <p:cTn id="41" dur="500" fill="hold"/>
                                        <p:tgtEl>
                                          <p:spTgt spid="75">
                                            <p:txEl>
                                              <p:pRg st="4" end="4"/>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5">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37" fill="hold" nodeType="clickEffect">
                                  <p:stCondLst>
                                    <p:cond delay="0"/>
                                  </p:stCondLst>
                                  <p:childTnLst>
                                    <p:set>
                                      <p:cBhvr>
                                        <p:cTn id="46" dur="1" fill="hold">
                                          <p:stCondLst>
                                            <p:cond delay="0"/>
                                          </p:stCondLst>
                                        </p:cTn>
                                        <p:tgtEl>
                                          <p:spTgt spid="76"/>
                                        </p:tgtEl>
                                        <p:attrNameLst>
                                          <p:attrName>style.visibility</p:attrName>
                                        </p:attrNameLst>
                                      </p:cBhvr>
                                      <p:to>
                                        <p:strVal val="visible"/>
                                      </p:to>
                                    </p:set>
                                    <p:animEffect transition="in" filter="barn(outVertical)">
                                      <p:cBhvr>
                                        <p:cTn id="4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4409" y="1691211"/>
            <a:ext cx="12187591" cy="44819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布局管理器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—3.GridLayout</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27" name="内容占位符 2">
            <a:extLst>
              <a:ext uri="{FF2B5EF4-FFF2-40B4-BE49-F238E27FC236}">
                <a16:creationId xmlns:a16="http://schemas.microsoft.com/office/drawing/2014/main" id="{BD77AD60-F544-441F-A387-76A0EB9A3C09}"/>
              </a:ext>
            </a:extLst>
          </p:cNvPr>
          <p:cNvSpPr txBox="1">
            <a:spLocks/>
          </p:cNvSpPr>
          <p:nvPr/>
        </p:nvSpPr>
        <p:spPr>
          <a:xfrm>
            <a:off x="839417" y="2057717"/>
            <a:ext cx="10172646" cy="2894930"/>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网格布局管理器，它将容器划分成网格结构，每一个网格中可以放置一个组件。所有组件的大小都相同，均填充满整个网格。这些组件按照添加顺序从左到右，从上到下加入到网格中并显示。</a:t>
            </a:r>
            <a:endParaRPr lang="en-US" altLang="zh-CN" sz="2400" b="1" dirty="0">
              <a:latin typeface="仿宋" panose="02010609060101010101" pitchFamily="49" charset="-122"/>
              <a:ea typeface="仿宋" panose="02010609060101010101" pitchFamily="49" charset="-122"/>
            </a:endParaRPr>
          </a:p>
          <a:p>
            <a:r>
              <a:rPr lang="zh-CN" altLang="en-US" sz="2400" b="1" dirty="0">
                <a:latin typeface="仿宋" panose="02010609060101010101" pitchFamily="49" charset="-122"/>
                <a:ea typeface="仿宋" panose="02010609060101010101" pitchFamily="49" charset="-122"/>
              </a:rPr>
              <a:t>构造方法：</a:t>
            </a:r>
          </a:p>
          <a:p>
            <a:r>
              <a:rPr lang="zh-CN" altLang="en-US" sz="2400" b="1" dirty="0">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public </a:t>
            </a:r>
            <a:r>
              <a:rPr lang="en-US" altLang="zh-CN" sz="2400" b="1" dirty="0" err="1">
                <a:latin typeface="仿宋" panose="02010609060101010101" pitchFamily="49" charset="-122"/>
                <a:ea typeface="仿宋" panose="02010609060101010101" pitchFamily="49" charset="-122"/>
              </a:rPr>
              <a:t>GridLayout</a:t>
            </a:r>
            <a:r>
              <a:rPr lang="en-US" altLang="zh-CN" sz="2400" b="1" dirty="0">
                <a:latin typeface="仿宋" panose="02010609060101010101" pitchFamily="49" charset="-122"/>
                <a:ea typeface="仿宋" panose="02010609060101010101" pitchFamily="49" charset="-122"/>
              </a:rPr>
              <a:t>()</a:t>
            </a:r>
          </a:p>
          <a:p>
            <a:r>
              <a:rPr lang="en-US" altLang="zh-CN" sz="2400" b="1" dirty="0">
                <a:latin typeface="仿宋" panose="02010609060101010101" pitchFamily="49" charset="-122"/>
                <a:ea typeface="仿宋" panose="02010609060101010101" pitchFamily="49" charset="-122"/>
              </a:rPr>
              <a:t>    public </a:t>
            </a:r>
            <a:r>
              <a:rPr lang="en-US" altLang="zh-CN" sz="2400" b="1" dirty="0" err="1">
                <a:latin typeface="仿宋" panose="02010609060101010101" pitchFamily="49" charset="-122"/>
                <a:ea typeface="仿宋" panose="02010609060101010101" pitchFamily="49" charset="-122"/>
              </a:rPr>
              <a:t>GridLayout</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int</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rows,int</a:t>
            </a:r>
            <a:r>
              <a:rPr lang="en-US" altLang="zh-CN" sz="2400" b="1" dirty="0">
                <a:latin typeface="仿宋" panose="02010609060101010101" pitchFamily="49" charset="-122"/>
                <a:ea typeface="仿宋" panose="02010609060101010101" pitchFamily="49" charset="-122"/>
              </a:rPr>
              <a:t> cols)</a:t>
            </a:r>
          </a:p>
          <a:p>
            <a:r>
              <a:rPr lang="en-US" altLang="zh-CN" sz="2400" b="1" dirty="0">
                <a:latin typeface="仿宋" panose="02010609060101010101" pitchFamily="49" charset="-122"/>
                <a:ea typeface="仿宋" panose="02010609060101010101" pitchFamily="49" charset="-122"/>
              </a:rPr>
              <a:t>    public </a:t>
            </a:r>
            <a:r>
              <a:rPr lang="en-US" altLang="zh-CN" sz="2400" b="1" dirty="0" err="1">
                <a:latin typeface="仿宋" panose="02010609060101010101" pitchFamily="49" charset="-122"/>
                <a:ea typeface="仿宋" panose="02010609060101010101" pitchFamily="49" charset="-122"/>
              </a:rPr>
              <a:t>GridLayout</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int</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rows,int</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cols,int</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hgap,int</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vgap</a:t>
            </a:r>
            <a:r>
              <a:rPr lang="en-US" altLang="zh-CN" sz="2400" b="1" dirty="0">
                <a:latin typeface="仿宋" panose="02010609060101010101" pitchFamily="49" charset="-122"/>
                <a:ea typeface="仿宋" panose="02010609060101010101" pitchFamily="49" charset="-122"/>
              </a:rPr>
              <a:t>)</a:t>
            </a:r>
          </a:p>
          <a:p>
            <a:endParaRPr lang="zh-CN" altLang="en-US"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81871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childTnLst>
                          </p:cTn>
                        </p:par>
                        <p:par>
                          <p:cTn id="16" fill="hold">
                            <p:stCondLst>
                              <p:cond delay="3000"/>
                            </p:stCondLst>
                            <p:childTnLst>
                              <p:par>
                                <p:cTn id="17" presetID="2" presetClass="entr" presetSubtype="9" fill="hold" grpId="0" nodeType="afterEffect">
                                  <p:stCondLst>
                                    <p:cond delay="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27">
                                            <p:txEl>
                                              <p:pRg st="1" end="1"/>
                                            </p:txEl>
                                          </p:spTgt>
                                        </p:tgtEl>
                                        <p:attrNameLst>
                                          <p:attrName>style.visibility</p:attrName>
                                        </p:attrNameLst>
                                      </p:cBhvr>
                                      <p:to>
                                        <p:strVal val="visible"/>
                                      </p:to>
                                    </p:set>
                                    <p:anim calcmode="lin" valueType="num">
                                      <p:cBhvr additive="base">
                                        <p:cTn id="25" dur="500" fill="hold"/>
                                        <p:tgtEl>
                                          <p:spTgt spid="27">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1" end="1"/>
                                            </p:txEl>
                                          </p:spTgt>
                                        </p:tgtEl>
                                        <p:attrNameLst>
                                          <p:attrName>ppt_y</p:attrName>
                                        </p:attrNameLst>
                                      </p:cBhvr>
                                      <p:tavLst>
                                        <p:tav tm="0">
                                          <p:val>
                                            <p:strVal val="0-#ppt_h/2"/>
                                          </p:val>
                                        </p:tav>
                                        <p:tav tm="100000">
                                          <p:val>
                                            <p:strVal val="#ppt_y"/>
                                          </p:val>
                                        </p:tav>
                                      </p:tavLst>
                                    </p:anim>
                                  </p:childTnLst>
                                </p:cTn>
                              </p:par>
                            </p:childTnLst>
                          </p:cTn>
                        </p:par>
                        <p:par>
                          <p:cTn id="27" fill="hold">
                            <p:stCondLst>
                              <p:cond delay="500"/>
                            </p:stCondLst>
                            <p:childTnLst>
                              <p:par>
                                <p:cTn id="28" presetID="31" presetClass="entr" presetSubtype="0" fill="hold" grpId="0" nodeType="afterEffect">
                                  <p:stCondLst>
                                    <p:cond delay="0"/>
                                  </p:stCondLst>
                                  <p:childTnLst>
                                    <p:set>
                                      <p:cBhvr>
                                        <p:cTn id="29" dur="1" fill="hold">
                                          <p:stCondLst>
                                            <p:cond delay="0"/>
                                          </p:stCondLst>
                                        </p:cTn>
                                        <p:tgtEl>
                                          <p:spTgt spid="27">
                                            <p:txEl>
                                              <p:pRg st="2" end="2"/>
                                            </p:txEl>
                                          </p:spTgt>
                                        </p:tgtEl>
                                        <p:attrNameLst>
                                          <p:attrName>style.visibility</p:attrName>
                                        </p:attrNameLst>
                                      </p:cBhvr>
                                      <p:to>
                                        <p:strVal val="visible"/>
                                      </p:to>
                                    </p:set>
                                    <p:anim calcmode="lin" valueType="num">
                                      <p:cBhvr>
                                        <p:cTn id="30" dur="1000" fill="hold"/>
                                        <p:tgtEl>
                                          <p:spTgt spid="27">
                                            <p:txEl>
                                              <p:pRg st="2" end="2"/>
                                            </p:txEl>
                                          </p:spTgt>
                                        </p:tgtEl>
                                        <p:attrNameLst>
                                          <p:attrName>ppt_w</p:attrName>
                                        </p:attrNameLst>
                                      </p:cBhvr>
                                      <p:tavLst>
                                        <p:tav tm="0">
                                          <p:val>
                                            <p:fltVal val="0"/>
                                          </p:val>
                                        </p:tav>
                                        <p:tav tm="100000">
                                          <p:val>
                                            <p:strVal val="#ppt_w"/>
                                          </p:val>
                                        </p:tav>
                                      </p:tavLst>
                                    </p:anim>
                                    <p:anim calcmode="lin" valueType="num">
                                      <p:cBhvr>
                                        <p:cTn id="31" dur="1000" fill="hold"/>
                                        <p:tgtEl>
                                          <p:spTgt spid="27">
                                            <p:txEl>
                                              <p:pRg st="2" end="2"/>
                                            </p:txEl>
                                          </p:spTgt>
                                        </p:tgtEl>
                                        <p:attrNameLst>
                                          <p:attrName>ppt_h</p:attrName>
                                        </p:attrNameLst>
                                      </p:cBhvr>
                                      <p:tavLst>
                                        <p:tav tm="0">
                                          <p:val>
                                            <p:fltVal val="0"/>
                                          </p:val>
                                        </p:tav>
                                        <p:tav tm="100000">
                                          <p:val>
                                            <p:strVal val="#ppt_h"/>
                                          </p:val>
                                        </p:tav>
                                      </p:tavLst>
                                    </p:anim>
                                    <p:anim calcmode="lin" valueType="num">
                                      <p:cBhvr>
                                        <p:cTn id="32" dur="1000" fill="hold"/>
                                        <p:tgtEl>
                                          <p:spTgt spid="27">
                                            <p:txEl>
                                              <p:pRg st="2" end="2"/>
                                            </p:txEl>
                                          </p:spTgt>
                                        </p:tgtEl>
                                        <p:attrNameLst>
                                          <p:attrName>style.rotation</p:attrName>
                                        </p:attrNameLst>
                                      </p:cBhvr>
                                      <p:tavLst>
                                        <p:tav tm="0">
                                          <p:val>
                                            <p:fltVal val="90"/>
                                          </p:val>
                                        </p:tav>
                                        <p:tav tm="100000">
                                          <p:val>
                                            <p:fltVal val="0"/>
                                          </p:val>
                                        </p:tav>
                                      </p:tavLst>
                                    </p:anim>
                                    <p:animEffect transition="in" filter="fade">
                                      <p:cBhvr>
                                        <p:cTn id="33" dur="1000"/>
                                        <p:tgtEl>
                                          <p:spTgt spid="27">
                                            <p:txEl>
                                              <p:pRg st="2" end="2"/>
                                            </p:txEl>
                                          </p:spTgt>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27">
                                            <p:txEl>
                                              <p:pRg st="3" end="3"/>
                                            </p:txEl>
                                          </p:spTgt>
                                        </p:tgtEl>
                                        <p:attrNameLst>
                                          <p:attrName>style.visibility</p:attrName>
                                        </p:attrNameLst>
                                      </p:cBhvr>
                                      <p:to>
                                        <p:strVal val="visible"/>
                                      </p:to>
                                    </p:set>
                                    <p:anim calcmode="lin" valueType="num">
                                      <p:cBhvr>
                                        <p:cTn id="36" dur="1000" fill="hold"/>
                                        <p:tgtEl>
                                          <p:spTgt spid="27">
                                            <p:txEl>
                                              <p:pRg st="3" end="3"/>
                                            </p:txEl>
                                          </p:spTgt>
                                        </p:tgtEl>
                                        <p:attrNameLst>
                                          <p:attrName>ppt_w</p:attrName>
                                        </p:attrNameLst>
                                      </p:cBhvr>
                                      <p:tavLst>
                                        <p:tav tm="0">
                                          <p:val>
                                            <p:fltVal val="0"/>
                                          </p:val>
                                        </p:tav>
                                        <p:tav tm="100000">
                                          <p:val>
                                            <p:strVal val="#ppt_w"/>
                                          </p:val>
                                        </p:tav>
                                      </p:tavLst>
                                    </p:anim>
                                    <p:anim calcmode="lin" valueType="num">
                                      <p:cBhvr>
                                        <p:cTn id="37" dur="1000" fill="hold"/>
                                        <p:tgtEl>
                                          <p:spTgt spid="27">
                                            <p:txEl>
                                              <p:pRg st="3" end="3"/>
                                            </p:txEl>
                                          </p:spTgt>
                                        </p:tgtEl>
                                        <p:attrNameLst>
                                          <p:attrName>ppt_h</p:attrName>
                                        </p:attrNameLst>
                                      </p:cBhvr>
                                      <p:tavLst>
                                        <p:tav tm="0">
                                          <p:val>
                                            <p:fltVal val="0"/>
                                          </p:val>
                                        </p:tav>
                                        <p:tav tm="100000">
                                          <p:val>
                                            <p:strVal val="#ppt_h"/>
                                          </p:val>
                                        </p:tav>
                                      </p:tavLst>
                                    </p:anim>
                                    <p:anim calcmode="lin" valueType="num">
                                      <p:cBhvr>
                                        <p:cTn id="38" dur="1000" fill="hold"/>
                                        <p:tgtEl>
                                          <p:spTgt spid="27">
                                            <p:txEl>
                                              <p:pRg st="3" end="3"/>
                                            </p:txEl>
                                          </p:spTgt>
                                        </p:tgtEl>
                                        <p:attrNameLst>
                                          <p:attrName>style.rotation</p:attrName>
                                        </p:attrNameLst>
                                      </p:cBhvr>
                                      <p:tavLst>
                                        <p:tav tm="0">
                                          <p:val>
                                            <p:fltVal val="90"/>
                                          </p:val>
                                        </p:tav>
                                        <p:tav tm="100000">
                                          <p:val>
                                            <p:fltVal val="0"/>
                                          </p:val>
                                        </p:tav>
                                      </p:tavLst>
                                    </p:anim>
                                    <p:animEffect transition="in" filter="fade">
                                      <p:cBhvr>
                                        <p:cTn id="39" dur="1000"/>
                                        <p:tgtEl>
                                          <p:spTgt spid="27">
                                            <p:txEl>
                                              <p:pRg st="3" end="3"/>
                                            </p:txEl>
                                          </p:spTgt>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27">
                                            <p:txEl>
                                              <p:pRg st="4" end="4"/>
                                            </p:txEl>
                                          </p:spTgt>
                                        </p:tgtEl>
                                        <p:attrNameLst>
                                          <p:attrName>style.visibility</p:attrName>
                                        </p:attrNameLst>
                                      </p:cBhvr>
                                      <p:to>
                                        <p:strVal val="visible"/>
                                      </p:to>
                                    </p:set>
                                    <p:anim calcmode="lin" valueType="num">
                                      <p:cBhvr>
                                        <p:cTn id="42" dur="1000" fill="hold"/>
                                        <p:tgtEl>
                                          <p:spTgt spid="27">
                                            <p:txEl>
                                              <p:pRg st="4" end="4"/>
                                            </p:txEl>
                                          </p:spTgt>
                                        </p:tgtEl>
                                        <p:attrNameLst>
                                          <p:attrName>ppt_w</p:attrName>
                                        </p:attrNameLst>
                                      </p:cBhvr>
                                      <p:tavLst>
                                        <p:tav tm="0">
                                          <p:val>
                                            <p:fltVal val="0"/>
                                          </p:val>
                                        </p:tav>
                                        <p:tav tm="100000">
                                          <p:val>
                                            <p:strVal val="#ppt_w"/>
                                          </p:val>
                                        </p:tav>
                                      </p:tavLst>
                                    </p:anim>
                                    <p:anim calcmode="lin" valueType="num">
                                      <p:cBhvr>
                                        <p:cTn id="43" dur="1000" fill="hold"/>
                                        <p:tgtEl>
                                          <p:spTgt spid="27">
                                            <p:txEl>
                                              <p:pRg st="4" end="4"/>
                                            </p:txEl>
                                          </p:spTgt>
                                        </p:tgtEl>
                                        <p:attrNameLst>
                                          <p:attrName>ppt_h</p:attrName>
                                        </p:attrNameLst>
                                      </p:cBhvr>
                                      <p:tavLst>
                                        <p:tav tm="0">
                                          <p:val>
                                            <p:fltVal val="0"/>
                                          </p:val>
                                        </p:tav>
                                        <p:tav tm="100000">
                                          <p:val>
                                            <p:strVal val="#ppt_h"/>
                                          </p:val>
                                        </p:tav>
                                      </p:tavLst>
                                    </p:anim>
                                    <p:anim calcmode="lin" valueType="num">
                                      <p:cBhvr>
                                        <p:cTn id="44" dur="1000" fill="hold"/>
                                        <p:tgtEl>
                                          <p:spTgt spid="27">
                                            <p:txEl>
                                              <p:pRg st="4" end="4"/>
                                            </p:txEl>
                                          </p:spTgt>
                                        </p:tgtEl>
                                        <p:attrNameLst>
                                          <p:attrName>style.rotation</p:attrName>
                                        </p:attrNameLst>
                                      </p:cBhvr>
                                      <p:tavLst>
                                        <p:tav tm="0">
                                          <p:val>
                                            <p:fltVal val="90"/>
                                          </p:val>
                                        </p:tav>
                                        <p:tav tm="100000">
                                          <p:val>
                                            <p:fltVal val="0"/>
                                          </p:val>
                                        </p:tav>
                                      </p:tavLst>
                                    </p:anim>
                                    <p:animEffect transition="in" filter="fade">
                                      <p:cBhvr>
                                        <p:cTn id="45" dur="1000"/>
                                        <p:tgtEl>
                                          <p:spTgt spid="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P spid="27"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4409" y="1691211"/>
            <a:ext cx="12187591" cy="44819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布局管理器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—3.GridLayout</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29" name="内容占位符 2">
            <a:extLst>
              <a:ext uri="{FF2B5EF4-FFF2-40B4-BE49-F238E27FC236}">
                <a16:creationId xmlns:a16="http://schemas.microsoft.com/office/drawing/2014/main" id="{2197B877-E540-4235-9A9C-0ACCF5D7536C}"/>
              </a:ext>
            </a:extLst>
          </p:cNvPr>
          <p:cNvSpPr txBox="1">
            <a:spLocks/>
          </p:cNvSpPr>
          <p:nvPr/>
        </p:nvSpPr>
        <p:spPr>
          <a:xfrm>
            <a:off x="839417" y="2057717"/>
            <a:ext cx="10132255" cy="2894930"/>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第一个构造方法创建具有默认格式的网格布局，即每个组件占据一行一列；</a:t>
            </a:r>
          </a:p>
          <a:p>
            <a:r>
              <a:rPr lang="zh-CN" altLang="en-US" sz="2400" b="1" dirty="0">
                <a:latin typeface="仿宋" panose="02010609060101010101" pitchFamily="49" charset="-122"/>
                <a:ea typeface="仿宋" panose="02010609060101010101" pitchFamily="49" charset="-122"/>
              </a:rPr>
              <a:t>第二个构造方法创建具有指定行数和列数的网格布局；</a:t>
            </a:r>
          </a:p>
          <a:p>
            <a:r>
              <a:rPr lang="zh-CN" altLang="en-US" sz="2400" b="1" dirty="0">
                <a:latin typeface="仿宋" panose="02010609060101010101" pitchFamily="49" charset="-122"/>
                <a:ea typeface="仿宋" panose="02010609060101010101" pitchFamily="49" charset="-122"/>
              </a:rPr>
              <a:t>第三个构造方法创建具有指定行数和列数的网格布局，其中参数</a:t>
            </a:r>
            <a:r>
              <a:rPr lang="en-US" altLang="zh-CN" sz="2400" b="1" dirty="0">
                <a:latin typeface="仿宋" panose="02010609060101010101" pitchFamily="49" charset="-122"/>
                <a:ea typeface="仿宋" panose="02010609060101010101" pitchFamily="49" charset="-122"/>
              </a:rPr>
              <a:t>rows</a:t>
            </a:r>
            <a:r>
              <a:rPr lang="zh-CN" altLang="en-US" sz="2400" b="1" dirty="0">
                <a:latin typeface="仿宋" panose="02010609060101010101" pitchFamily="49" charset="-122"/>
                <a:ea typeface="仿宋" panose="02010609060101010101" pitchFamily="49" charset="-122"/>
              </a:rPr>
              <a:t>为行数，</a:t>
            </a:r>
            <a:r>
              <a:rPr lang="en-US" altLang="zh-CN" sz="2400" b="1" dirty="0">
                <a:latin typeface="仿宋" panose="02010609060101010101" pitchFamily="49" charset="-122"/>
                <a:ea typeface="仿宋" panose="02010609060101010101" pitchFamily="49" charset="-122"/>
              </a:rPr>
              <a:t>cols</a:t>
            </a:r>
            <a:r>
              <a:rPr lang="zh-CN" altLang="en-US" sz="2400" b="1" dirty="0">
                <a:latin typeface="仿宋" panose="02010609060101010101" pitchFamily="49" charset="-122"/>
                <a:ea typeface="仿宋" panose="02010609060101010101" pitchFamily="49" charset="-122"/>
              </a:rPr>
              <a:t>为列数，</a:t>
            </a:r>
            <a:r>
              <a:rPr lang="en-US" altLang="zh-CN" sz="2400" b="1" dirty="0" err="1">
                <a:latin typeface="仿宋" panose="02010609060101010101" pitchFamily="49" charset="-122"/>
                <a:ea typeface="仿宋" panose="02010609060101010101" pitchFamily="49" charset="-122"/>
              </a:rPr>
              <a:t>hgap</a:t>
            </a:r>
            <a:r>
              <a:rPr lang="zh-CN" altLang="en-US" sz="2400" b="1" dirty="0">
                <a:latin typeface="仿宋" panose="02010609060101010101" pitchFamily="49" charset="-122"/>
                <a:ea typeface="仿宋" panose="02010609060101010101" pitchFamily="49" charset="-122"/>
              </a:rPr>
              <a:t>为水平间距，</a:t>
            </a:r>
            <a:r>
              <a:rPr lang="en-US" altLang="zh-CN" sz="2400" b="1" dirty="0" err="1">
                <a:latin typeface="仿宋" panose="02010609060101010101" pitchFamily="49" charset="-122"/>
                <a:ea typeface="仿宋" panose="02010609060101010101" pitchFamily="49" charset="-122"/>
              </a:rPr>
              <a:t>vgap</a:t>
            </a:r>
            <a:r>
              <a:rPr lang="zh-CN" altLang="en-US" sz="2400" b="1" dirty="0">
                <a:latin typeface="仿宋" panose="02010609060101010101" pitchFamily="49" charset="-122"/>
                <a:ea typeface="仿宋" panose="02010609060101010101" pitchFamily="49" charset="-122"/>
              </a:rPr>
              <a:t>为垂直间距。</a:t>
            </a:r>
          </a:p>
          <a:p>
            <a:r>
              <a:rPr lang="zh-CN" altLang="en-US" sz="2400" b="1" dirty="0">
                <a:latin typeface="仿宋" panose="02010609060101010101" pitchFamily="49" charset="-122"/>
                <a:ea typeface="仿宋" panose="02010609060101010101" pitchFamily="49" charset="-122"/>
              </a:rPr>
              <a:t>参数</a:t>
            </a:r>
            <a:r>
              <a:rPr lang="en-US" altLang="zh-CN" sz="2400" b="1" dirty="0">
                <a:latin typeface="仿宋" panose="02010609060101010101" pitchFamily="49" charset="-122"/>
                <a:ea typeface="仿宋" panose="02010609060101010101" pitchFamily="49" charset="-122"/>
              </a:rPr>
              <a:t>rows</a:t>
            </a:r>
            <a:r>
              <a:rPr lang="zh-CN" altLang="en-US" sz="2400" b="1" dirty="0">
                <a:latin typeface="仿宋" panose="02010609060101010101" pitchFamily="49" charset="-122"/>
                <a:ea typeface="仿宋" panose="02010609060101010101" pitchFamily="49" charset="-122"/>
              </a:rPr>
              <a:t>和</a:t>
            </a:r>
            <a:r>
              <a:rPr lang="en-US" altLang="zh-CN" sz="2400" b="1" dirty="0">
                <a:latin typeface="仿宋" panose="02010609060101010101" pitchFamily="49" charset="-122"/>
                <a:ea typeface="仿宋" panose="02010609060101010101" pitchFamily="49" charset="-122"/>
              </a:rPr>
              <a:t>cols</a:t>
            </a:r>
            <a:r>
              <a:rPr lang="zh-CN" altLang="en-US" sz="2400" b="1" dirty="0">
                <a:latin typeface="仿宋" panose="02010609060101010101" pitchFamily="49" charset="-122"/>
                <a:ea typeface="仿宋" panose="02010609060101010101" pitchFamily="49" charset="-122"/>
              </a:rPr>
              <a:t>可以有一个值为零，表示可以将任意数量的对象置于行中或列中。</a:t>
            </a:r>
          </a:p>
        </p:txBody>
      </p:sp>
      <p:grpSp>
        <p:nvGrpSpPr>
          <p:cNvPr id="30" name="组合 29">
            <a:extLst>
              <a:ext uri="{FF2B5EF4-FFF2-40B4-BE49-F238E27FC236}">
                <a16:creationId xmlns:a16="http://schemas.microsoft.com/office/drawing/2014/main" id="{7C1FC7F3-8FA2-4751-8A5E-1A51A9933DDC}"/>
              </a:ext>
            </a:extLst>
          </p:cNvPr>
          <p:cNvGrpSpPr/>
          <p:nvPr/>
        </p:nvGrpSpPr>
        <p:grpSpPr>
          <a:xfrm>
            <a:off x="2205" y="6019200"/>
            <a:ext cx="12189178" cy="1081638"/>
            <a:chOff x="0" y="6020594"/>
            <a:chExt cx="12192000" cy="1081888"/>
          </a:xfrm>
        </p:grpSpPr>
        <p:sp>
          <p:nvSpPr>
            <p:cNvPr id="31" name="矩形 30">
              <a:extLst>
                <a:ext uri="{FF2B5EF4-FFF2-40B4-BE49-F238E27FC236}">
                  <a16:creationId xmlns:a16="http://schemas.microsoft.com/office/drawing/2014/main" id="{38A20699-A7D2-4421-8829-A63FF74DA429}"/>
                </a:ext>
              </a:extLst>
            </p:cNvPr>
            <p:cNvSpPr/>
            <p:nvPr/>
          </p:nvSpPr>
          <p:spPr>
            <a:xfrm>
              <a:off x="0" y="6020594"/>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32" name="组合 31">
              <a:extLst>
                <a:ext uri="{FF2B5EF4-FFF2-40B4-BE49-F238E27FC236}">
                  <a16:creationId xmlns:a16="http://schemas.microsoft.com/office/drawing/2014/main" id="{2DA959EC-F13E-425A-8370-89246CD8D6FA}"/>
                </a:ext>
              </a:extLst>
            </p:cNvPr>
            <p:cNvGrpSpPr/>
            <p:nvPr/>
          </p:nvGrpSpPr>
          <p:grpSpPr>
            <a:xfrm>
              <a:off x="761207" y="6172994"/>
              <a:ext cx="10972799" cy="929488"/>
              <a:chOff x="761207" y="6310306"/>
              <a:chExt cx="10972799" cy="929488"/>
            </a:xfrm>
          </p:grpSpPr>
          <p:grpSp>
            <p:nvGrpSpPr>
              <p:cNvPr id="33" name="组合 32">
                <a:extLst>
                  <a:ext uri="{FF2B5EF4-FFF2-40B4-BE49-F238E27FC236}">
                    <a16:creationId xmlns:a16="http://schemas.microsoft.com/office/drawing/2014/main" id="{721B91EC-74EE-4F9D-ADFF-62A232E9EE55}"/>
                  </a:ext>
                </a:extLst>
              </p:cNvPr>
              <p:cNvGrpSpPr/>
              <p:nvPr/>
            </p:nvGrpSpPr>
            <p:grpSpPr>
              <a:xfrm>
                <a:off x="761207" y="6326981"/>
                <a:ext cx="352250" cy="455613"/>
                <a:chOff x="5449889" y="1827213"/>
                <a:chExt cx="352250" cy="455613"/>
              </a:xfrm>
              <a:solidFill>
                <a:srgbClr val="FFFF00"/>
              </a:solidFill>
            </p:grpSpPr>
            <p:sp>
              <p:nvSpPr>
                <p:cNvPr id="39" name="Freeform 125">
                  <a:extLst>
                    <a:ext uri="{FF2B5EF4-FFF2-40B4-BE49-F238E27FC236}">
                      <a16:creationId xmlns:a16="http://schemas.microsoft.com/office/drawing/2014/main" id="{35BDFC57-D8FF-4A16-A8D4-4465053EC5C6}"/>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40" name="Freeform 126">
                  <a:extLst>
                    <a:ext uri="{FF2B5EF4-FFF2-40B4-BE49-F238E27FC236}">
                      <a16:creationId xmlns:a16="http://schemas.microsoft.com/office/drawing/2014/main" id="{B55781FC-23E6-4E01-A990-0C3D453E57A6}"/>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38" name="内容占位符 2">
                <a:extLst>
                  <a:ext uri="{FF2B5EF4-FFF2-40B4-BE49-F238E27FC236}">
                    <a16:creationId xmlns:a16="http://schemas.microsoft.com/office/drawing/2014/main" id="{4C953691-775B-402F-8E9D-7F129FDEA601}"/>
                  </a:ext>
                </a:extLst>
              </p:cNvPr>
              <p:cNvSpPr txBox="1">
                <a:spLocks/>
              </p:cNvSpPr>
              <p:nvPr/>
            </p:nvSpPr>
            <p:spPr>
              <a:xfrm>
                <a:off x="1069615" y="6310306"/>
                <a:ext cx="10664391" cy="92948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8.8】GridLayout</a:t>
                </a:r>
                <a:r>
                  <a:rPr lang="zh-CN" altLang="en-US" sz="2400" b="1" dirty="0">
                    <a:solidFill>
                      <a:schemeClr val="bg1"/>
                    </a:solidFill>
                    <a:latin typeface="仿宋" panose="02010609060101010101" pitchFamily="49" charset="-122"/>
                    <a:ea typeface="仿宋" panose="02010609060101010101" pitchFamily="49" charset="-122"/>
                  </a:rPr>
                  <a:t>应用举例：简单电话拨号界面设计。</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Example8_08.java </a:t>
                </a:r>
                <a:endParaRPr lang="en-US" altLang="zh-CN" sz="2400" b="1" dirty="0">
                  <a:solidFill>
                    <a:srgbClr val="FFFF00"/>
                  </a:solidFill>
                  <a:latin typeface="仿宋" panose="02010609060101010101" pitchFamily="49" charset="-122"/>
                  <a:ea typeface="仿宋" panose="02010609060101010101" pitchFamily="49" charset="-122"/>
                </a:endParaRPr>
              </a:p>
            </p:txBody>
          </p:sp>
        </p:grpSp>
      </p:grpSp>
    </p:spTree>
    <p:extLst>
      <p:ext uri="{BB962C8B-B14F-4D97-AF65-F5344CB8AC3E}">
        <p14:creationId xmlns:p14="http://schemas.microsoft.com/office/powerpoint/2010/main" val="1060372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par>
                                <p:cTn id="16" presetID="2" presetClass="entr" presetSubtype="9" fill="hold" nodeType="withEffect">
                                  <p:stCondLst>
                                    <p:cond delay="0"/>
                                  </p:stCondLst>
                                  <p:childTnLst>
                                    <p:set>
                                      <p:cBhvr>
                                        <p:cTn id="17" dur="1" fill="hold">
                                          <p:stCondLst>
                                            <p:cond delay="0"/>
                                          </p:stCondLst>
                                        </p:cTn>
                                        <p:tgtEl>
                                          <p:spTgt spid="29">
                                            <p:txEl>
                                              <p:pRg st="0" end="0"/>
                                            </p:txEl>
                                          </p:spTgt>
                                        </p:tgtEl>
                                        <p:attrNameLst>
                                          <p:attrName>style.visibility</p:attrName>
                                        </p:attrNameLst>
                                      </p:cBhvr>
                                      <p:to>
                                        <p:strVal val="visible"/>
                                      </p:to>
                                    </p:set>
                                    <p:anim calcmode="lin" valueType="num">
                                      <p:cBhvr additive="base">
                                        <p:cTn id="18"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20" fill="hold">
                            <p:stCondLst>
                              <p:cond delay="3000"/>
                            </p:stCondLst>
                            <p:childTnLst>
                              <p:par>
                                <p:cTn id="21" presetID="2" presetClass="entr" presetSubtype="9" fill="hold" nodeType="afterEffect">
                                  <p:stCondLst>
                                    <p:cond delay="0"/>
                                  </p:stCondLst>
                                  <p:childTnLst>
                                    <p:set>
                                      <p:cBhvr>
                                        <p:cTn id="22" dur="1" fill="hold">
                                          <p:stCondLst>
                                            <p:cond delay="0"/>
                                          </p:stCondLst>
                                        </p:cTn>
                                        <p:tgtEl>
                                          <p:spTgt spid="29">
                                            <p:txEl>
                                              <p:pRg st="1" end="1"/>
                                            </p:txEl>
                                          </p:spTgt>
                                        </p:tgtEl>
                                        <p:attrNameLst>
                                          <p:attrName>style.visibility</p:attrName>
                                        </p:attrNameLst>
                                      </p:cBhvr>
                                      <p:to>
                                        <p:strVal val="visible"/>
                                      </p:to>
                                    </p:set>
                                    <p:anim calcmode="lin" valueType="num">
                                      <p:cBhvr additive="base">
                                        <p:cTn id="23" dur="500" fill="hold"/>
                                        <p:tgtEl>
                                          <p:spTgt spid="29">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9">
                                            <p:txEl>
                                              <p:pRg st="1" end="1"/>
                                            </p:txEl>
                                          </p:spTgt>
                                        </p:tgtEl>
                                        <p:attrNameLst>
                                          <p:attrName>ppt_y</p:attrName>
                                        </p:attrNameLst>
                                      </p:cBhvr>
                                      <p:tavLst>
                                        <p:tav tm="0">
                                          <p:val>
                                            <p:strVal val="0-#ppt_h/2"/>
                                          </p:val>
                                        </p:tav>
                                        <p:tav tm="100000">
                                          <p:val>
                                            <p:strVal val="#ppt_y"/>
                                          </p:val>
                                        </p:tav>
                                      </p:tavLst>
                                    </p:anim>
                                  </p:childTnLst>
                                </p:cTn>
                              </p:par>
                            </p:childTnLst>
                          </p:cTn>
                        </p:par>
                        <p:par>
                          <p:cTn id="25" fill="hold">
                            <p:stCondLst>
                              <p:cond delay="3500"/>
                            </p:stCondLst>
                            <p:childTnLst>
                              <p:par>
                                <p:cTn id="26" presetID="2" presetClass="entr" presetSubtype="9" fill="hold" nodeType="afterEffect">
                                  <p:stCondLst>
                                    <p:cond delay="0"/>
                                  </p:stCondLst>
                                  <p:childTnLst>
                                    <p:set>
                                      <p:cBhvr>
                                        <p:cTn id="27" dur="1" fill="hold">
                                          <p:stCondLst>
                                            <p:cond delay="0"/>
                                          </p:stCondLst>
                                        </p:cTn>
                                        <p:tgtEl>
                                          <p:spTgt spid="29">
                                            <p:txEl>
                                              <p:pRg st="2" end="2"/>
                                            </p:txEl>
                                          </p:spTgt>
                                        </p:tgtEl>
                                        <p:attrNameLst>
                                          <p:attrName>style.visibility</p:attrName>
                                        </p:attrNameLst>
                                      </p:cBhvr>
                                      <p:to>
                                        <p:strVal val="visible"/>
                                      </p:to>
                                    </p:set>
                                    <p:anim calcmode="lin" valueType="num">
                                      <p:cBhvr additive="base">
                                        <p:cTn id="28" dur="500" fill="hold"/>
                                        <p:tgtEl>
                                          <p:spTgt spid="29">
                                            <p:txEl>
                                              <p:pRg st="2" end="2"/>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9">
                                            <p:txEl>
                                              <p:pRg st="2" end="2"/>
                                            </p:txEl>
                                          </p:spTgt>
                                        </p:tgtEl>
                                        <p:attrNameLst>
                                          <p:attrName>ppt_y</p:attrName>
                                        </p:attrNameLst>
                                      </p:cBhvr>
                                      <p:tavLst>
                                        <p:tav tm="0">
                                          <p:val>
                                            <p:strVal val="0-#ppt_h/2"/>
                                          </p:val>
                                        </p:tav>
                                        <p:tav tm="100000">
                                          <p:val>
                                            <p:strVal val="#ppt_y"/>
                                          </p:val>
                                        </p:tav>
                                      </p:tavLst>
                                    </p:anim>
                                  </p:childTnLst>
                                </p:cTn>
                              </p:par>
                            </p:childTnLst>
                          </p:cTn>
                        </p:par>
                        <p:par>
                          <p:cTn id="30" fill="hold">
                            <p:stCondLst>
                              <p:cond delay="4000"/>
                            </p:stCondLst>
                            <p:childTnLst>
                              <p:par>
                                <p:cTn id="31" presetID="2" presetClass="entr" presetSubtype="9" fill="hold" nodeType="afterEffect">
                                  <p:stCondLst>
                                    <p:cond delay="0"/>
                                  </p:stCondLst>
                                  <p:childTnLst>
                                    <p:set>
                                      <p:cBhvr>
                                        <p:cTn id="32" dur="1" fill="hold">
                                          <p:stCondLst>
                                            <p:cond delay="0"/>
                                          </p:stCondLst>
                                        </p:cTn>
                                        <p:tgtEl>
                                          <p:spTgt spid="29">
                                            <p:txEl>
                                              <p:pRg st="3" end="3"/>
                                            </p:txEl>
                                          </p:spTgt>
                                        </p:tgtEl>
                                        <p:attrNameLst>
                                          <p:attrName>style.visibility</p:attrName>
                                        </p:attrNameLst>
                                      </p:cBhvr>
                                      <p:to>
                                        <p:strVal val="visible"/>
                                      </p:to>
                                    </p:set>
                                    <p:anim calcmode="lin" valueType="num">
                                      <p:cBhvr additive="base">
                                        <p:cTn id="33" dur="500" fill="hold"/>
                                        <p:tgtEl>
                                          <p:spTgt spid="29">
                                            <p:txEl>
                                              <p:pRg st="3" end="3"/>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9">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left)">
                                      <p:cBhvr>
                                        <p:cTn id="3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4409" y="1691211"/>
            <a:ext cx="12187591" cy="44819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布局管理器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—4.GridBagLayout</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29" name="内容占位符 2">
            <a:extLst>
              <a:ext uri="{FF2B5EF4-FFF2-40B4-BE49-F238E27FC236}">
                <a16:creationId xmlns:a16="http://schemas.microsoft.com/office/drawing/2014/main" id="{F29B37D2-2385-4F70-8D09-648BC7F35619}"/>
              </a:ext>
            </a:extLst>
          </p:cNvPr>
          <p:cNvSpPr txBox="1">
            <a:spLocks/>
          </p:cNvSpPr>
          <p:nvPr/>
        </p:nvSpPr>
        <p:spPr>
          <a:xfrm>
            <a:off x="1067964" y="2057717"/>
            <a:ext cx="10132255" cy="2894930"/>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网格包布局管理器，不要求组件大小相同就可以按水平、垂直或沿着基线对齐。</a:t>
            </a:r>
          </a:p>
          <a:p>
            <a:r>
              <a:rPr lang="zh-CN" altLang="en-US" sz="2400" b="1" dirty="0">
                <a:latin typeface="仿宋" panose="02010609060101010101" pitchFamily="49" charset="-122"/>
                <a:ea typeface="仿宋" panose="02010609060101010101" pitchFamily="49" charset="-122"/>
              </a:rPr>
              <a:t>组件可以占用一个或多个网络单元格，但这些组件的具体放置位置和放置方式需要通过</a:t>
            </a:r>
            <a:r>
              <a:rPr lang="en-US" altLang="zh-CN" sz="2400" b="1" dirty="0" err="1">
                <a:latin typeface="仿宋" panose="02010609060101010101" pitchFamily="49" charset="-122"/>
                <a:ea typeface="仿宋" panose="02010609060101010101" pitchFamily="49" charset="-122"/>
              </a:rPr>
              <a:t>GridBagConstraints</a:t>
            </a:r>
            <a:r>
              <a:rPr lang="zh-CN" altLang="en-US" sz="2400" b="1" dirty="0">
                <a:latin typeface="仿宋" panose="02010609060101010101" pitchFamily="49" charset="-122"/>
                <a:ea typeface="仿宋" panose="02010609060101010101" pitchFamily="49" charset="-122"/>
              </a:rPr>
              <a:t>类的实例进行设置。</a:t>
            </a:r>
            <a:endParaRPr lang="en-US" altLang="zh-CN" sz="2400" b="1" dirty="0">
              <a:latin typeface="仿宋" panose="02010609060101010101" pitchFamily="49" charset="-122"/>
              <a:ea typeface="仿宋" panose="02010609060101010101" pitchFamily="49" charset="-122"/>
            </a:endParaRPr>
          </a:p>
          <a:p>
            <a:r>
              <a:rPr lang="zh-CN" altLang="en-US" sz="2400" b="1" dirty="0">
                <a:latin typeface="仿宋" panose="02010609060101010101" pitchFamily="49" charset="-122"/>
                <a:ea typeface="仿宋" panose="02010609060101010101" pitchFamily="49" charset="-122"/>
              </a:rPr>
              <a:t>构造方法：</a:t>
            </a:r>
          </a:p>
          <a:p>
            <a:pPr indent="623763"/>
            <a:r>
              <a:rPr lang="zh-CN" altLang="en-US" sz="2400" b="1" dirty="0">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public </a:t>
            </a:r>
            <a:r>
              <a:rPr lang="en-US" altLang="zh-CN" sz="2400" b="1" dirty="0" err="1">
                <a:latin typeface="仿宋" panose="02010609060101010101" pitchFamily="49" charset="-122"/>
                <a:ea typeface="仿宋" panose="02010609060101010101" pitchFamily="49" charset="-122"/>
              </a:rPr>
              <a:t>GridBagLayout</a:t>
            </a:r>
            <a:r>
              <a:rPr lang="en-US" altLang="zh-CN" sz="2400" b="1" dirty="0">
                <a:latin typeface="仿宋" panose="02010609060101010101" pitchFamily="49" charset="-122"/>
                <a:ea typeface="仿宋" panose="02010609060101010101" pitchFamily="49" charset="-122"/>
              </a:rPr>
              <a:t>()</a:t>
            </a:r>
          </a:p>
          <a:p>
            <a:endParaRPr lang="zh-CN" altLang="en-US"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79199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childTnLst>
                          </p:cTn>
                        </p:par>
                        <p:par>
                          <p:cTn id="16" fill="hold">
                            <p:stCondLst>
                              <p:cond delay="3000"/>
                            </p:stCondLst>
                            <p:childTnLst>
                              <p:par>
                                <p:cTn id="17" presetID="2" presetClass="entr" presetSubtype="9" fill="hold" grpId="0" nodeType="afterEffect">
                                  <p:stCondLst>
                                    <p:cond delay="0"/>
                                  </p:stCondLst>
                                  <p:childTnLst>
                                    <p:set>
                                      <p:cBhvr>
                                        <p:cTn id="18" dur="1" fill="hold">
                                          <p:stCondLst>
                                            <p:cond delay="0"/>
                                          </p:stCondLst>
                                        </p:cTn>
                                        <p:tgtEl>
                                          <p:spTgt spid="29">
                                            <p:txEl>
                                              <p:pRg st="0" end="0"/>
                                            </p:txEl>
                                          </p:spTgt>
                                        </p:tgtEl>
                                        <p:attrNameLst>
                                          <p:attrName>style.visibility</p:attrName>
                                        </p:attrNameLst>
                                      </p:cBhvr>
                                      <p:to>
                                        <p:strVal val="visible"/>
                                      </p:to>
                                    </p:set>
                                    <p:anim calcmode="lin" valueType="num">
                                      <p:cBhvr additive="base">
                                        <p:cTn id="19"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29">
                                            <p:txEl>
                                              <p:pRg st="1" end="1"/>
                                            </p:txEl>
                                          </p:spTgt>
                                        </p:tgtEl>
                                        <p:attrNameLst>
                                          <p:attrName>style.visibility</p:attrName>
                                        </p:attrNameLst>
                                      </p:cBhvr>
                                      <p:to>
                                        <p:strVal val="visible"/>
                                      </p:to>
                                    </p:set>
                                    <p:anim calcmode="lin" valueType="num">
                                      <p:cBhvr additive="base">
                                        <p:cTn id="25" dur="500" fill="hold"/>
                                        <p:tgtEl>
                                          <p:spTgt spid="29">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29">
                                            <p:txEl>
                                              <p:pRg st="2" end="2"/>
                                            </p:txEl>
                                          </p:spTgt>
                                        </p:tgtEl>
                                        <p:attrNameLst>
                                          <p:attrName>style.visibility</p:attrName>
                                        </p:attrNameLst>
                                      </p:cBhvr>
                                      <p:to>
                                        <p:strVal val="visible"/>
                                      </p:to>
                                    </p:set>
                                    <p:anim calcmode="lin" valueType="num">
                                      <p:cBhvr additive="base">
                                        <p:cTn id="31" dur="500" fill="hold"/>
                                        <p:tgtEl>
                                          <p:spTgt spid="29">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
                                            <p:txEl>
                                              <p:pRg st="2" end="2"/>
                                            </p:txEl>
                                          </p:spTgt>
                                        </p:tgtEl>
                                        <p:attrNameLst>
                                          <p:attrName>ppt_y</p:attrName>
                                        </p:attrNameLst>
                                      </p:cBhvr>
                                      <p:tavLst>
                                        <p:tav tm="0">
                                          <p:val>
                                            <p:strVal val="0-#ppt_h/2"/>
                                          </p:val>
                                        </p:tav>
                                        <p:tav tm="100000">
                                          <p:val>
                                            <p:strVal val="#ppt_y"/>
                                          </p:val>
                                        </p:tav>
                                      </p:tavLst>
                                    </p:anim>
                                  </p:childTnLst>
                                </p:cTn>
                              </p:par>
                            </p:childTnLst>
                          </p:cTn>
                        </p:par>
                        <p:par>
                          <p:cTn id="33" fill="hold">
                            <p:stCondLst>
                              <p:cond delay="500"/>
                            </p:stCondLst>
                            <p:childTnLst>
                              <p:par>
                                <p:cTn id="34" presetID="2" presetClass="entr" presetSubtype="9" fill="hold" grpId="0" nodeType="afterEffect">
                                  <p:stCondLst>
                                    <p:cond delay="0"/>
                                  </p:stCondLst>
                                  <p:childTnLst>
                                    <p:set>
                                      <p:cBhvr>
                                        <p:cTn id="35" dur="1" fill="hold">
                                          <p:stCondLst>
                                            <p:cond delay="0"/>
                                          </p:stCondLst>
                                        </p:cTn>
                                        <p:tgtEl>
                                          <p:spTgt spid="29">
                                            <p:txEl>
                                              <p:pRg st="3" end="3"/>
                                            </p:txEl>
                                          </p:spTgt>
                                        </p:tgtEl>
                                        <p:attrNameLst>
                                          <p:attrName>style.visibility</p:attrName>
                                        </p:attrNameLst>
                                      </p:cBhvr>
                                      <p:to>
                                        <p:strVal val="visible"/>
                                      </p:to>
                                    </p:set>
                                    <p:anim calcmode="lin" valueType="num">
                                      <p:cBhvr additive="base">
                                        <p:cTn id="36" dur="500" fill="hold"/>
                                        <p:tgtEl>
                                          <p:spTgt spid="29">
                                            <p:txEl>
                                              <p:pRg st="3" end="3"/>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29">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P spid="29"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4409" y="1691211"/>
            <a:ext cx="12187591" cy="44819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布局管理器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—4.GridBagLayout</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05C0B859-A96D-4CDC-AB49-36674FB3BFD6}"/>
              </a:ext>
            </a:extLst>
          </p:cNvPr>
          <p:cNvGrpSpPr/>
          <p:nvPr/>
        </p:nvGrpSpPr>
        <p:grpSpPr>
          <a:xfrm flipH="1">
            <a:off x="7086371" y="5553100"/>
            <a:ext cx="5074664" cy="1304107"/>
            <a:chOff x="897607" y="5097000"/>
            <a:chExt cx="5075839" cy="1304409"/>
          </a:xfrm>
        </p:grpSpPr>
        <p:sp>
          <p:nvSpPr>
            <p:cNvPr id="35" name="矩形 34">
              <a:extLst>
                <a:ext uri="{FF2B5EF4-FFF2-40B4-BE49-F238E27FC236}">
                  <a16:creationId xmlns:a16="http://schemas.microsoft.com/office/drawing/2014/main" id="{AD55338F-9F85-46E2-9066-C4813BC35A9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816F3E4-6011-4A81-A76A-D017BBCC282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0C20A31-62AF-4AF5-9DE4-C735521EFCC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A23D7-4984-43C9-B5BE-EDD0F4923BD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8C21112-9A5E-46DD-8553-391428031AF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3CDB1AA-2FC2-4790-9811-0E00E3FD0D0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7D4B84-3632-4B83-842C-7DECA23BAA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23D84D0-A4D6-43DA-BAD7-B16220E1644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3804DFE-4D06-4BF9-A6A5-10C3E14DCF4E}"/>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4A9C58B-D6E2-4F54-A6D9-3AD600BA07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BFCCCE9-5FA6-4CBF-86E3-84DB0FEA79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ADC5E3E-250A-46F9-B97E-723F0368792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323D3B2-953D-4B84-9140-DC2DAE34F96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A3AA722-D6C9-46D9-963E-DB7E0267619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133AC24-F70C-43A1-98DB-B0B83574C3B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45BE186C-9771-41CA-9FAC-758CDFC5C04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27" name="内容占位符 2">
            <a:extLst>
              <a:ext uri="{FF2B5EF4-FFF2-40B4-BE49-F238E27FC236}">
                <a16:creationId xmlns:a16="http://schemas.microsoft.com/office/drawing/2014/main" id="{4FA7B034-B965-4661-996C-FCBA029F4A7C}"/>
              </a:ext>
            </a:extLst>
          </p:cNvPr>
          <p:cNvSpPr txBox="1">
            <a:spLocks/>
          </p:cNvSpPr>
          <p:nvPr/>
        </p:nvSpPr>
        <p:spPr>
          <a:xfrm>
            <a:off x="839417" y="1905353"/>
            <a:ext cx="11016142" cy="4267848"/>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pPr indent="0"/>
            <a:r>
              <a:rPr lang="en-US" altLang="zh-CN" sz="2400" b="1" dirty="0" err="1">
                <a:latin typeface="仿宋" panose="02010609060101010101" pitchFamily="49" charset="-122"/>
                <a:ea typeface="仿宋" panose="02010609060101010101" pitchFamily="49" charset="-122"/>
              </a:rPr>
              <a:t>GridBagConstraints</a:t>
            </a:r>
            <a:r>
              <a:rPr lang="zh-CN" altLang="en-US" sz="2400" b="1" dirty="0">
                <a:latin typeface="仿宋" panose="02010609060101010101" pitchFamily="49" charset="-122"/>
                <a:ea typeface="仿宋" panose="02010609060101010101" pitchFamily="49" charset="-122"/>
              </a:rPr>
              <a:t>的构造方法：</a:t>
            </a:r>
          </a:p>
          <a:p>
            <a:r>
              <a:rPr lang="en-US" altLang="zh-CN" sz="2400" b="1" dirty="0">
                <a:latin typeface="仿宋" panose="02010609060101010101" pitchFamily="49" charset="-122"/>
                <a:ea typeface="仿宋" panose="02010609060101010101" pitchFamily="49" charset="-122"/>
              </a:rPr>
              <a:t>public </a:t>
            </a:r>
            <a:r>
              <a:rPr lang="en-US" altLang="zh-CN" sz="2400" b="1" dirty="0" err="1">
                <a:latin typeface="仿宋" panose="02010609060101010101" pitchFamily="49" charset="-122"/>
                <a:ea typeface="仿宋" panose="02010609060101010101" pitchFamily="49" charset="-122"/>
              </a:rPr>
              <a:t>GridBagConstraints</a:t>
            </a:r>
            <a:r>
              <a:rPr lang="en-US" altLang="zh-CN" sz="2400" b="1" dirty="0">
                <a:latin typeface="仿宋" panose="02010609060101010101" pitchFamily="49" charset="-122"/>
                <a:ea typeface="仿宋" panose="02010609060101010101" pitchFamily="49" charset="-122"/>
              </a:rPr>
              <a:t>()</a:t>
            </a:r>
          </a:p>
          <a:p>
            <a:pPr marL="1349105" indent="-891997"/>
            <a:r>
              <a:rPr lang="en-US" altLang="zh-CN" sz="2400" b="1" dirty="0">
                <a:latin typeface="仿宋" panose="02010609060101010101" pitchFamily="49" charset="-122"/>
                <a:ea typeface="仿宋" panose="02010609060101010101" pitchFamily="49" charset="-122"/>
              </a:rPr>
              <a:t>public </a:t>
            </a:r>
            <a:r>
              <a:rPr lang="en-US" altLang="zh-CN" sz="2400" b="1" dirty="0" err="1">
                <a:latin typeface="仿宋" panose="02010609060101010101" pitchFamily="49" charset="-122"/>
                <a:ea typeface="仿宋" panose="02010609060101010101" pitchFamily="49" charset="-122"/>
              </a:rPr>
              <a:t>GridBagConstraints</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int</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gridx,int</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gridy,int</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gridwidth</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int</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gridheight</a:t>
            </a:r>
            <a:r>
              <a:rPr lang="en-US" altLang="zh-CN" sz="2400" b="1" dirty="0">
                <a:latin typeface="仿宋" panose="02010609060101010101" pitchFamily="49" charset="-122"/>
                <a:ea typeface="仿宋" panose="02010609060101010101" pitchFamily="49" charset="-122"/>
              </a:rPr>
              <a:t>, double </a:t>
            </a:r>
            <a:r>
              <a:rPr lang="en-US" altLang="zh-CN" sz="2400" b="1" dirty="0" err="1">
                <a:latin typeface="仿宋" panose="02010609060101010101" pitchFamily="49" charset="-122"/>
                <a:ea typeface="仿宋" panose="02010609060101010101" pitchFamily="49" charset="-122"/>
              </a:rPr>
              <a:t>weightx,double</a:t>
            </a:r>
            <a:r>
              <a:rPr lang="en-US" altLang="zh-CN" sz="2400" b="1" dirty="0">
                <a:latin typeface="仿宋" panose="02010609060101010101" pitchFamily="49" charset="-122"/>
                <a:ea typeface="仿宋" panose="02010609060101010101" pitchFamily="49" charset="-122"/>
              </a:rPr>
              <a:t> weighty, </a:t>
            </a:r>
            <a:r>
              <a:rPr lang="en-US" altLang="zh-CN" sz="2400" b="1" dirty="0" err="1">
                <a:latin typeface="仿宋" panose="02010609060101010101" pitchFamily="49" charset="-122"/>
                <a:ea typeface="仿宋" panose="02010609060101010101" pitchFamily="49" charset="-122"/>
              </a:rPr>
              <a:t>int</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anchor,int</a:t>
            </a:r>
            <a:r>
              <a:rPr lang="en-US" altLang="zh-CN" sz="2400" b="1" dirty="0">
                <a:latin typeface="仿宋" panose="02010609060101010101" pitchFamily="49" charset="-122"/>
                <a:ea typeface="仿宋" panose="02010609060101010101" pitchFamily="49" charset="-122"/>
              </a:rPr>
              <a:t> fill, Insets </a:t>
            </a:r>
            <a:r>
              <a:rPr lang="en-US" altLang="zh-CN" sz="2400" b="1" dirty="0" err="1">
                <a:latin typeface="仿宋" panose="02010609060101010101" pitchFamily="49" charset="-122"/>
                <a:ea typeface="仿宋" panose="02010609060101010101" pitchFamily="49" charset="-122"/>
              </a:rPr>
              <a:t>insets</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int</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ipadx,int</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ipady</a:t>
            </a:r>
            <a:r>
              <a:rPr lang="en-US" altLang="zh-CN" sz="2400" b="1" dirty="0">
                <a:latin typeface="仿宋" panose="02010609060101010101" pitchFamily="49" charset="-122"/>
                <a:ea typeface="仿宋" panose="02010609060101010101" pitchFamily="49" charset="-122"/>
              </a:rPr>
              <a:t>)</a:t>
            </a:r>
          </a:p>
          <a:p>
            <a:r>
              <a:rPr lang="en-US" altLang="zh-CN" sz="2400" b="1" dirty="0" err="1">
                <a:latin typeface="仿宋" panose="02010609060101010101" pitchFamily="49" charset="-122"/>
                <a:ea typeface="仿宋" panose="02010609060101010101" pitchFamily="49" charset="-122"/>
              </a:rPr>
              <a:t>GridBagConstraints</a:t>
            </a:r>
            <a:r>
              <a:rPr lang="zh-CN" altLang="en-US" sz="2400" b="1" dirty="0">
                <a:latin typeface="仿宋" panose="02010609060101010101" pitchFamily="49" charset="-122"/>
                <a:ea typeface="仿宋" panose="02010609060101010101" pitchFamily="49" charset="-122"/>
              </a:rPr>
              <a:t>的第一个构造方法创建一个</a:t>
            </a:r>
            <a:r>
              <a:rPr lang="en-US" altLang="zh-CN" sz="2400" b="1" dirty="0" err="1">
                <a:latin typeface="仿宋" panose="02010609060101010101" pitchFamily="49" charset="-122"/>
                <a:ea typeface="仿宋" panose="02010609060101010101" pitchFamily="49" charset="-122"/>
              </a:rPr>
              <a:t>GridBagConstraint</a:t>
            </a:r>
            <a:r>
              <a:rPr lang="zh-CN" altLang="en-US" sz="2400" b="1" dirty="0">
                <a:latin typeface="仿宋" panose="02010609060101010101" pitchFamily="49" charset="-122"/>
                <a:ea typeface="仿宋" panose="02010609060101010101" pitchFamily="49" charset="-122"/>
              </a:rPr>
              <a:t>对象，将其所有字段都设置为默认值；</a:t>
            </a:r>
          </a:p>
          <a:p>
            <a:r>
              <a:rPr lang="zh-CN" altLang="en-US" sz="2400" b="1" dirty="0">
                <a:latin typeface="仿宋" panose="02010609060101010101" pitchFamily="49" charset="-122"/>
                <a:ea typeface="仿宋" panose="02010609060101010101" pitchFamily="49" charset="-122"/>
              </a:rPr>
              <a:t>第二个构造方法创建一个 带有完整属性参数的</a:t>
            </a:r>
            <a:r>
              <a:rPr lang="en-US" altLang="zh-CN" sz="2400" b="1" dirty="0" err="1">
                <a:latin typeface="仿宋" panose="02010609060101010101" pitchFamily="49" charset="-122"/>
                <a:ea typeface="仿宋" panose="02010609060101010101" pitchFamily="49" charset="-122"/>
              </a:rPr>
              <a:t>GridBagConstraints</a:t>
            </a:r>
            <a:r>
              <a:rPr lang="en-US" altLang="zh-CN" sz="2400" b="1"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对象。</a:t>
            </a:r>
          </a:p>
        </p:txBody>
      </p:sp>
    </p:spTree>
    <p:extLst>
      <p:ext uri="{BB962C8B-B14F-4D97-AF65-F5344CB8AC3E}">
        <p14:creationId xmlns:p14="http://schemas.microsoft.com/office/powerpoint/2010/main" val="30833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par>
                                <p:cTn id="16" presetID="2" presetClass="entr" presetSubtype="9" fill="hold" nodeType="withEffect">
                                  <p:stCondLst>
                                    <p:cond delay="0"/>
                                  </p:stCondLst>
                                  <p:childTnLst>
                                    <p:set>
                                      <p:cBhvr>
                                        <p:cTn id="17" dur="1" fill="hold">
                                          <p:stCondLst>
                                            <p:cond delay="0"/>
                                          </p:stCondLst>
                                        </p:cTn>
                                        <p:tgtEl>
                                          <p:spTgt spid="27">
                                            <p:txEl>
                                              <p:pRg st="0" end="0"/>
                                            </p:txEl>
                                          </p:spTgt>
                                        </p:tgtEl>
                                        <p:attrNameLst>
                                          <p:attrName>style.visibility</p:attrName>
                                        </p:attrNameLst>
                                      </p:cBhvr>
                                      <p:to>
                                        <p:strVal val="visible"/>
                                      </p:to>
                                    </p:set>
                                    <p:anim calcmode="lin" valueType="num">
                                      <p:cBhvr additive="base">
                                        <p:cTn id="1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par>
                          <p:cTn id="20" fill="hold">
                            <p:stCondLst>
                              <p:cond delay="3000"/>
                            </p:stCondLst>
                            <p:childTnLst>
                              <p:par>
                                <p:cTn id="21" presetID="31" presetClass="entr" presetSubtype="0" fill="hold" nodeType="afterEffect">
                                  <p:stCondLst>
                                    <p:cond delay="0"/>
                                  </p:stCondLst>
                                  <p:childTnLst>
                                    <p:set>
                                      <p:cBhvr>
                                        <p:cTn id="22" dur="1" fill="hold">
                                          <p:stCondLst>
                                            <p:cond delay="0"/>
                                          </p:stCondLst>
                                        </p:cTn>
                                        <p:tgtEl>
                                          <p:spTgt spid="27">
                                            <p:txEl>
                                              <p:pRg st="1" end="1"/>
                                            </p:txEl>
                                          </p:spTgt>
                                        </p:tgtEl>
                                        <p:attrNameLst>
                                          <p:attrName>style.visibility</p:attrName>
                                        </p:attrNameLst>
                                      </p:cBhvr>
                                      <p:to>
                                        <p:strVal val="visible"/>
                                      </p:to>
                                    </p:set>
                                    <p:anim calcmode="lin" valueType="num">
                                      <p:cBhvr>
                                        <p:cTn id="23" dur="1000" fill="hold"/>
                                        <p:tgtEl>
                                          <p:spTgt spid="27">
                                            <p:txEl>
                                              <p:pRg st="1" end="1"/>
                                            </p:txEl>
                                          </p:spTgt>
                                        </p:tgtEl>
                                        <p:attrNameLst>
                                          <p:attrName>ppt_w</p:attrName>
                                        </p:attrNameLst>
                                      </p:cBhvr>
                                      <p:tavLst>
                                        <p:tav tm="0">
                                          <p:val>
                                            <p:fltVal val="0"/>
                                          </p:val>
                                        </p:tav>
                                        <p:tav tm="100000">
                                          <p:val>
                                            <p:strVal val="#ppt_w"/>
                                          </p:val>
                                        </p:tav>
                                      </p:tavLst>
                                    </p:anim>
                                    <p:anim calcmode="lin" valueType="num">
                                      <p:cBhvr>
                                        <p:cTn id="24" dur="1000" fill="hold"/>
                                        <p:tgtEl>
                                          <p:spTgt spid="27">
                                            <p:txEl>
                                              <p:pRg st="1" end="1"/>
                                            </p:txEl>
                                          </p:spTgt>
                                        </p:tgtEl>
                                        <p:attrNameLst>
                                          <p:attrName>ppt_h</p:attrName>
                                        </p:attrNameLst>
                                      </p:cBhvr>
                                      <p:tavLst>
                                        <p:tav tm="0">
                                          <p:val>
                                            <p:fltVal val="0"/>
                                          </p:val>
                                        </p:tav>
                                        <p:tav tm="100000">
                                          <p:val>
                                            <p:strVal val="#ppt_h"/>
                                          </p:val>
                                        </p:tav>
                                      </p:tavLst>
                                    </p:anim>
                                    <p:anim calcmode="lin" valueType="num">
                                      <p:cBhvr>
                                        <p:cTn id="25" dur="1000" fill="hold"/>
                                        <p:tgtEl>
                                          <p:spTgt spid="27">
                                            <p:txEl>
                                              <p:pRg st="1" end="1"/>
                                            </p:txEl>
                                          </p:spTgt>
                                        </p:tgtEl>
                                        <p:attrNameLst>
                                          <p:attrName>style.rotation</p:attrName>
                                        </p:attrNameLst>
                                      </p:cBhvr>
                                      <p:tavLst>
                                        <p:tav tm="0">
                                          <p:val>
                                            <p:fltVal val="90"/>
                                          </p:val>
                                        </p:tav>
                                        <p:tav tm="100000">
                                          <p:val>
                                            <p:fltVal val="0"/>
                                          </p:val>
                                        </p:tav>
                                      </p:tavLst>
                                    </p:anim>
                                    <p:animEffect transition="in" filter="fade">
                                      <p:cBhvr>
                                        <p:cTn id="26" dur="1000"/>
                                        <p:tgtEl>
                                          <p:spTgt spid="27">
                                            <p:txEl>
                                              <p:pRg st="1" end="1"/>
                                            </p:txEl>
                                          </p:spTgt>
                                        </p:tgtEl>
                                      </p:cBhvr>
                                    </p:animEffect>
                                  </p:childTnLst>
                                </p:cTn>
                              </p:par>
                              <p:par>
                                <p:cTn id="27" presetID="31" presetClass="entr" presetSubtype="0" fill="hold" nodeType="withEffect">
                                  <p:stCondLst>
                                    <p:cond delay="0"/>
                                  </p:stCondLst>
                                  <p:childTnLst>
                                    <p:set>
                                      <p:cBhvr>
                                        <p:cTn id="28" dur="1" fill="hold">
                                          <p:stCondLst>
                                            <p:cond delay="0"/>
                                          </p:stCondLst>
                                        </p:cTn>
                                        <p:tgtEl>
                                          <p:spTgt spid="27">
                                            <p:txEl>
                                              <p:pRg st="2" end="2"/>
                                            </p:txEl>
                                          </p:spTgt>
                                        </p:tgtEl>
                                        <p:attrNameLst>
                                          <p:attrName>style.visibility</p:attrName>
                                        </p:attrNameLst>
                                      </p:cBhvr>
                                      <p:to>
                                        <p:strVal val="visible"/>
                                      </p:to>
                                    </p:set>
                                    <p:anim calcmode="lin" valueType="num">
                                      <p:cBhvr>
                                        <p:cTn id="29" dur="1000" fill="hold"/>
                                        <p:tgtEl>
                                          <p:spTgt spid="27">
                                            <p:txEl>
                                              <p:pRg st="2" end="2"/>
                                            </p:txEl>
                                          </p:spTgt>
                                        </p:tgtEl>
                                        <p:attrNameLst>
                                          <p:attrName>ppt_w</p:attrName>
                                        </p:attrNameLst>
                                      </p:cBhvr>
                                      <p:tavLst>
                                        <p:tav tm="0">
                                          <p:val>
                                            <p:fltVal val="0"/>
                                          </p:val>
                                        </p:tav>
                                        <p:tav tm="100000">
                                          <p:val>
                                            <p:strVal val="#ppt_w"/>
                                          </p:val>
                                        </p:tav>
                                      </p:tavLst>
                                    </p:anim>
                                    <p:anim calcmode="lin" valueType="num">
                                      <p:cBhvr>
                                        <p:cTn id="30" dur="1000" fill="hold"/>
                                        <p:tgtEl>
                                          <p:spTgt spid="27">
                                            <p:txEl>
                                              <p:pRg st="2" end="2"/>
                                            </p:txEl>
                                          </p:spTgt>
                                        </p:tgtEl>
                                        <p:attrNameLst>
                                          <p:attrName>ppt_h</p:attrName>
                                        </p:attrNameLst>
                                      </p:cBhvr>
                                      <p:tavLst>
                                        <p:tav tm="0">
                                          <p:val>
                                            <p:fltVal val="0"/>
                                          </p:val>
                                        </p:tav>
                                        <p:tav tm="100000">
                                          <p:val>
                                            <p:strVal val="#ppt_h"/>
                                          </p:val>
                                        </p:tav>
                                      </p:tavLst>
                                    </p:anim>
                                    <p:anim calcmode="lin" valueType="num">
                                      <p:cBhvr>
                                        <p:cTn id="31" dur="1000" fill="hold"/>
                                        <p:tgtEl>
                                          <p:spTgt spid="27">
                                            <p:txEl>
                                              <p:pRg st="2" end="2"/>
                                            </p:txEl>
                                          </p:spTgt>
                                        </p:tgtEl>
                                        <p:attrNameLst>
                                          <p:attrName>style.rotation</p:attrName>
                                        </p:attrNameLst>
                                      </p:cBhvr>
                                      <p:tavLst>
                                        <p:tav tm="0">
                                          <p:val>
                                            <p:fltVal val="90"/>
                                          </p:val>
                                        </p:tav>
                                        <p:tav tm="100000">
                                          <p:val>
                                            <p:fltVal val="0"/>
                                          </p:val>
                                        </p:tav>
                                      </p:tavLst>
                                    </p:anim>
                                    <p:animEffect transition="in" filter="fade">
                                      <p:cBhvr>
                                        <p:cTn id="32" dur="1000"/>
                                        <p:tgtEl>
                                          <p:spTgt spid="27">
                                            <p:txEl>
                                              <p:pRg st="2" end="2"/>
                                            </p:txEl>
                                          </p:spTgt>
                                        </p:tgtEl>
                                      </p:cBhvr>
                                    </p:animEffect>
                                  </p:childTnLst>
                                </p:cTn>
                              </p:par>
                            </p:childTnLst>
                          </p:cTn>
                        </p:par>
                        <p:par>
                          <p:cTn id="33" fill="hold">
                            <p:stCondLst>
                              <p:cond delay="4000"/>
                            </p:stCondLst>
                            <p:childTnLst>
                              <p:par>
                                <p:cTn id="34" presetID="2" presetClass="entr" presetSubtype="3" fill="hold" nodeType="afterEffect">
                                  <p:stCondLst>
                                    <p:cond delay="0"/>
                                  </p:stCondLst>
                                  <p:childTnLst>
                                    <p:set>
                                      <p:cBhvr>
                                        <p:cTn id="35" dur="1" fill="hold">
                                          <p:stCondLst>
                                            <p:cond delay="0"/>
                                          </p:stCondLst>
                                        </p:cTn>
                                        <p:tgtEl>
                                          <p:spTgt spid="27">
                                            <p:txEl>
                                              <p:pRg st="3" end="3"/>
                                            </p:txEl>
                                          </p:spTgt>
                                        </p:tgtEl>
                                        <p:attrNameLst>
                                          <p:attrName>style.visibility</p:attrName>
                                        </p:attrNameLst>
                                      </p:cBhvr>
                                      <p:to>
                                        <p:strVal val="visible"/>
                                      </p:to>
                                    </p:set>
                                    <p:anim calcmode="lin" valueType="num">
                                      <p:cBhvr additive="base">
                                        <p:cTn id="36" dur="500" fill="hold"/>
                                        <p:tgtEl>
                                          <p:spTgt spid="27">
                                            <p:txEl>
                                              <p:pRg st="3" end="3"/>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27">
                                            <p:txEl>
                                              <p:pRg st="3" end="3"/>
                                            </p:txEl>
                                          </p:spTgt>
                                        </p:tgtEl>
                                        <p:attrNameLst>
                                          <p:attrName>ppt_y</p:attrName>
                                        </p:attrNameLst>
                                      </p:cBhvr>
                                      <p:tavLst>
                                        <p:tav tm="0">
                                          <p:val>
                                            <p:strVal val="0-#ppt_h/2"/>
                                          </p:val>
                                        </p:tav>
                                        <p:tav tm="100000">
                                          <p:val>
                                            <p:strVal val="#ppt_y"/>
                                          </p:val>
                                        </p:tav>
                                      </p:tavLst>
                                    </p:anim>
                                  </p:childTnLst>
                                </p:cTn>
                              </p:par>
                              <p:par>
                                <p:cTn id="38" presetID="2" presetClass="entr" presetSubtype="9" fill="hold" nodeType="withEffect">
                                  <p:stCondLst>
                                    <p:cond delay="0"/>
                                  </p:stCondLst>
                                  <p:childTnLst>
                                    <p:set>
                                      <p:cBhvr>
                                        <p:cTn id="39" dur="1" fill="hold">
                                          <p:stCondLst>
                                            <p:cond delay="0"/>
                                          </p:stCondLst>
                                        </p:cTn>
                                        <p:tgtEl>
                                          <p:spTgt spid="27">
                                            <p:txEl>
                                              <p:pRg st="4" end="4"/>
                                            </p:txEl>
                                          </p:spTgt>
                                        </p:tgtEl>
                                        <p:attrNameLst>
                                          <p:attrName>style.visibility</p:attrName>
                                        </p:attrNameLst>
                                      </p:cBhvr>
                                      <p:to>
                                        <p:strVal val="visible"/>
                                      </p:to>
                                    </p:set>
                                    <p:anim calcmode="lin" valueType="num">
                                      <p:cBhvr additive="base">
                                        <p:cTn id="40" dur="500" fill="hold"/>
                                        <p:tgtEl>
                                          <p:spTgt spid="27">
                                            <p:txEl>
                                              <p:pRg st="4" end="4"/>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27">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43F16611-EB5A-43D5-869D-BEE340AE31E9}"/>
              </a:ext>
            </a:extLst>
          </p:cNvPr>
          <p:cNvSpPr/>
          <p:nvPr/>
        </p:nvSpPr>
        <p:spPr>
          <a:xfrm>
            <a:off x="0" y="1611974"/>
            <a:ext cx="12187591" cy="52344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布局管理器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—4.GridBagLayout</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27" name="内容占位符 2">
            <a:extLst>
              <a:ext uri="{FF2B5EF4-FFF2-40B4-BE49-F238E27FC236}">
                <a16:creationId xmlns:a16="http://schemas.microsoft.com/office/drawing/2014/main" id="{B3AD80FF-9D05-4191-B201-69BBE601406C}"/>
              </a:ext>
            </a:extLst>
          </p:cNvPr>
          <p:cNvSpPr txBox="1">
            <a:spLocks/>
          </p:cNvSpPr>
          <p:nvPr/>
        </p:nvSpPr>
        <p:spPr>
          <a:xfrm>
            <a:off x="1071572" y="1564817"/>
            <a:ext cx="10357194" cy="5063843"/>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r>
              <a:rPr lang="en-US" altLang="zh-CN" sz="2400" dirty="0" err="1">
                <a:solidFill>
                  <a:schemeClr val="tx1"/>
                </a:solidFill>
                <a:latin typeface="仿宋" panose="02010609060101010101" pitchFamily="49" charset="-122"/>
                <a:ea typeface="仿宋" panose="02010609060101010101" pitchFamily="49" charset="-122"/>
              </a:rPr>
              <a:t>GridBagConstraints</a:t>
            </a:r>
            <a:r>
              <a:rPr lang="zh-CN" altLang="en-US" sz="2400" dirty="0">
                <a:solidFill>
                  <a:schemeClr val="tx1"/>
                </a:solidFill>
                <a:latin typeface="仿宋" panose="02010609060101010101" pitchFamily="49" charset="-122"/>
                <a:ea typeface="仿宋" panose="02010609060101010101" pitchFamily="49" charset="-122"/>
              </a:rPr>
              <a:t>的相关属性（以下均基于从左到右的组件方向）：</a:t>
            </a:r>
          </a:p>
          <a:p>
            <a:pPr>
              <a:lnSpc>
                <a:spcPct val="130000"/>
              </a:lnSpc>
              <a:spcBef>
                <a:spcPts val="0"/>
              </a:spcBef>
              <a:buFont typeface="Wingdings" pitchFamily="2" charset="2"/>
              <a:buChar char="Ø"/>
            </a:pPr>
            <a:r>
              <a:rPr lang="en-US" altLang="zh-CN" sz="2400" dirty="0" err="1">
                <a:solidFill>
                  <a:schemeClr val="tx1"/>
                </a:solidFill>
                <a:latin typeface="仿宋" panose="02010609060101010101" pitchFamily="49" charset="-122"/>
                <a:ea typeface="仿宋" panose="02010609060101010101" pitchFamily="49" charset="-122"/>
              </a:rPr>
              <a:t>gridx</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err="1">
                <a:solidFill>
                  <a:schemeClr val="tx1"/>
                </a:solidFill>
                <a:latin typeface="仿宋" panose="02010609060101010101" pitchFamily="49" charset="-122"/>
                <a:ea typeface="仿宋" panose="02010609060101010101" pitchFamily="49" charset="-122"/>
              </a:rPr>
              <a:t>gridy</a:t>
            </a:r>
            <a:r>
              <a:rPr lang="zh-CN" altLang="en-US" sz="2400" dirty="0">
                <a:solidFill>
                  <a:schemeClr val="tx1"/>
                </a:solidFill>
                <a:latin typeface="仿宋" panose="02010609060101010101" pitchFamily="49" charset="-122"/>
                <a:ea typeface="仿宋" panose="02010609060101010101" pitchFamily="49" charset="-122"/>
              </a:rPr>
              <a:t>：指定组件放置的起始位置（左上角的行和列），最左边的列是</a:t>
            </a:r>
            <a:r>
              <a:rPr lang="en-US" altLang="zh-CN" sz="2400" dirty="0" err="1">
                <a:solidFill>
                  <a:schemeClr val="tx1"/>
                </a:solidFill>
                <a:latin typeface="仿宋" panose="02010609060101010101" pitchFamily="49" charset="-122"/>
                <a:ea typeface="仿宋" panose="02010609060101010101" pitchFamily="49" charset="-122"/>
              </a:rPr>
              <a:t>gridx</a:t>
            </a:r>
            <a:r>
              <a:rPr lang="en-US" altLang="zh-CN" sz="2400" dirty="0">
                <a:solidFill>
                  <a:schemeClr val="tx1"/>
                </a:solidFill>
                <a:latin typeface="仿宋" panose="02010609060101010101" pitchFamily="49" charset="-122"/>
                <a:ea typeface="仿宋" panose="02010609060101010101" pitchFamily="49" charset="-122"/>
              </a:rPr>
              <a:t>=0</a:t>
            </a:r>
            <a:r>
              <a:rPr lang="zh-CN" altLang="en-US" sz="2400" dirty="0">
                <a:solidFill>
                  <a:schemeClr val="tx1"/>
                </a:solidFill>
                <a:latin typeface="仿宋" panose="02010609060101010101" pitchFamily="49" charset="-122"/>
                <a:ea typeface="仿宋" panose="02010609060101010101" pitchFamily="49" charset="-122"/>
              </a:rPr>
              <a:t>，最左边的行为</a:t>
            </a:r>
            <a:r>
              <a:rPr lang="en-US" altLang="zh-CN" sz="2400" dirty="0" err="1">
                <a:solidFill>
                  <a:schemeClr val="tx1"/>
                </a:solidFill>
                <a:latin typeface="仿宋" panose="02010609060101010101" pitchFamily="49" charset="-122"/>
                <a:ea typeface="仿宋" panose="02010609060101010101" pitchFamily="49" charset="-122"/>
              </a:rPr>
              <a:t>gridy</a:t>
            </a:r>
            <a:r>
              <a:rPr lang="en-US" altLang="zh-CN" sz="2400" dirty="0">
                <a:solidFill>
                  <a:schemeClr val="tx1"/>
                </a:solidFill>
                <a:latin typeface="仿宋" panose="02010609060101010101" pitchFamily="49" charset="-122"/>
                <a:ea typeface="仿宋" panose="02010609060101010101" pitchFamily="49" charset="-122"/>
              </a:rPr>
              <a:t>=0</a:t>
            </a:r>
            <a:r>
              <a:rPr lang="zh-CN" altLang="en-US" sz="2400" dirty="0">
                <a:solidFill>
                  <a:schemeClr val="tx1"/>
                </a:solidFill>
                <a:latin typeface="仿宋" panose="02010609060101010101" pitchFamily="49" charset="-122"/>
                <a:ea typeface="仿宋" panose="02010609060101010101" pitchFamily="49" charset="-122"/>
              </a:rPr>
              <a:t>。默认值为</a:t>
            </a:r>
            <a:r>
              <a:rPr lang="en-US" altLang="zh-CN" sz="2400" dirty="0" err="1">
                <a:solidFill>
                  <a:schemeClr val="tx1"/>
                </a:solidFill>
                <a:latin typeface="仿宋" panose="02010609060101010101" pitchFamily="49" charset="-122"/>
                <a:ea typeface="仿宋" panose="02010609060101010101" pitchFamily="49" charset="-122"/>
              </a:rPr>
              <a:t>GridBagConstrains.RELATIVE</a:t>
            </a:r>
            <a:r>
              <a:rPr lang="zh-CN" altLang="en-US" sz="2400" dirty="0">
                <a:solidFill>
                  <a:schemeClr val="tx1"/>
                </a:solidFill>
                <a:latin typeface="仿宋" panose="02010609060101010101" pitchFamily="49" charset="-122"/>
                <a:ea typeface="仿宋" panose="02010609060101010101" pitchFamily="49" charset="-122"/>
              </a:rPr>
              <a:t>，表示正要添加的组件放在上一个被添加组件的右面或下面（即紧挨上一个组件）。</a:t>
            </a:r>
          </a:p>
          <a:p>
            <a:pPr>
              <a:lnSpc>
                <a:spcPct val="130000"/>
              </a:lnSpc>
              <a:spcBef>
                <a:spcPts val="0"/>
              </a:spcBef>
              <a:buFont typeface="Wingdings" pitchFamily="2" charset="2"/>
              <a:buChar char="Ø"/>
            </a:pPr>
            <a:r>
              <a:rPr lang="en-US" altLang="zh-CN" sz="2400" dirty="0" err="1">
                <a:solidFill>
                  <a:schemeClr val="tx1"/>
                </a:solidFill>
                <a:latin typeface="仿宋" panose="02010609060101010101" pitchFamily="49" charset="-122"/>
                <a:ea typeface="仿宋" panose="02010609060101010101" pitchFamily="49" charset="-122"/>
              </a:rPr>
              <a:t>gridwidth</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err="1">
                <a:solidFill>
                  <a:schemeClr val="tx1"/>
                </a:solidFill>
                <a:latin typeface="仿宋" panose="02010609060101010101" pitchFamily="49" charset="-122"/>
                <a:ea typeface="仿宋" panose="02010609060101010101" pitchFamily="49" charset="-122"/>
              </a:rPr>
              <a:t>gridheight</a:t>
            </a:r>
            <a:r>
              <a:rPr lang="zh-CN" altLang="en-US" sz="2400" dirty="0">
                <a:solidFill>
                  <a:schemeClr val="tx1"/>
                </a:solidFill>
                <a:latin typeface="仿宋" panose="02010609060101010101" pitchFamily="49" charset="-122"/>
                <a:ea typeface="仿宋" panose="02010609060101010101" pitchFamily="49" charset="-122"/>
              </a:rPr>
              <a:t>：指定组件占用显示区域的行数和列数，默认值为</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，表示该组件只占用单行单列。如果</a:t>
            </a:r>
            <a:r>
              <a:rPr lang="en-US" altLang="zh-CN" sz="2400" dirty="0" err="1">
                <a:solidFill>
                  <a:schemeClr val="tx1"/>
                </a:solidFill>
                <a:latin typeface="仿宋" panose="02010609060101010101" pitchFamily="49" charset="-122"/>
                <a:ea typeface="仿宋" panose="02010609060101010101" pitchFamily="49" charset="-122"/>
              </a:rPr>
              <a:t>gridwidth</a:t>
            </a:r>
            <a:r>
              <a:rPr lang="en-US" altLang="zh-CN" sz="2400" dirty="0">
                <a:solidFill>
                  <a:schemeClr val="tx1"/>
                </a:solidFill>
                <a:latin typeface="仿宋" panose="02010609060101010101" pitchFamily="49" charset="-122"/>
                <a:ea typeface="仿宋" panose="02010609060101010101" pitchFamily="49" charset="-122"/>
              </a:rPr>
              <a:t>(</a:t>
            </a:r>
            <a:r>
              <a:rPr lang="en-US" altLang="zh-CN" sz="2400" dirty="0" err="1">
                <a:solidFill>
                  <a:schemeClr val="tx1"/>
                </a:solidFill>
                <a:latin typeface="仿宋" panose="02010609060101010101" pitchFamily="49" charset="-122"/>
                <a:ea typeface="仿宋" panose="02010609060101010101" pitchFamily="49" charset="-122"/>
              </a:rPr>
              <a:t>gridheight</a:t>
            </a:r>
            <a:r>
              <a:rPr lang="en-US" altLang="zh-CN" sz="2400" dirty="0">
                <a:solidFill>
                  <a:schemeClr val="tx1"/>
                </a:solidFill>
                <a:latin typeface="仿宋" panose="02010609060101010101" pitchFamily="49" charset="-122"/>
                <a:ea typeface="仿宋" panose="02010609060101010101" pitchFamily="49" charset="-122"/>
              </a:rPr>
              <a:t>)=</a:t>
            </a:r>
            <a:r>
              <a:rPr lang="en-US" altLang="zh-CN" sz="2400" dirty="0" err="1">
                <a:solidFill>
                  <a:schemeClr val="tx1"/>
                </a:solidFill>
                <a:latin typeface="仿宋" panose="02010609060101010101" pitchFamily="49" charset="-122"/>
                <a:ea typeface="仿宋" panose="02010609060101010101" pitchFamily="49" charset="-122"/>
              </a:rPr>
              <a:t>GridBagConstrains.REMAINDER</a:t>
            </a:r>
            <a:r>
              <a:rPr lang="zh-CN" altLang="en-US" sz="2400" dirty="0">
                <a:solidFill>
                  <a:schemeClr val="tx1"/>
                </a:solidFill>
                <a:latin typeface="仿宋" panose="02010609060101010101" pitchFamily="49" charset="-122"/>
                <a:ea typeface="仿宋" panose="02010609060101010101" pitchFamily="49" charset="-122"/>
              </a:rPr>
              <a:t>，则代表这是该行（列）的最后一个组件，后面剩余的单元格由该组件全部占用。值为</a:t>
            </a:r>
            <a:r>
              <a:rPr lang="en-US" altLang="zh-CN" sz="2400" dirty="0" err="1">
                <a:solidFill>
                  <a:schemeClr val="tx1"/>
                </a:solidFill>
                <a:latin typeface="仿宋" panose="02010609060101010101" pitchFamily="49" charset="-122"/>
                <a:ea typeface="仿宋" panose="02010609060101010101" pitchFamily="49" charset="-122"/>
              </a:rPr>
              <a:t>GridBagConstrains.RELATIVE</a:t>
            </a:r>
            <a:r>
              <a:rPr lang="zh-CN" altLang="en-US" sz="2400" dirty="0">
                <a:solidFill>
                  <a:schemeClr val="tx1"/>
                </a:solidFill>
                <a:latin typeface="仿宋" panose="02010609060101010101" pitchFamily="49" charset="-122"/>
                <a:ea typeface="仿宋" panose="02010609060101010101" pitchFamily="49" charset="-122"/>
              </a:rPr>
              <a:t>，则让该组件跟在前一个组件之后。</a:t>
            </a:r>
          </a:p>
        </p:txBody>
      </p:sp>
      <p:grpSp>
        <p:nvGrpSpPr>
          <p:cNvPr id="29" name="组合 28">
            <a:extLst>
              <a:ext uri="{FF2B5EF4-FFF2-40B4-BE49-F238E27FC236}">
                <a16:creationId xmlns:a16="http://schemas.microsoft.com/office/drawing/2014/main" id="{6FAF0FE6-5356-4B5A-92C2-C9F9296E00FE}"/>
              </a:ext>
            </a:extLst>
          </p:cNvPr>
          <p:cNvGrpSpPr/>
          <p:nvPr/>
        </p:nvGrpSpPr>
        <p:grpSpPr>
          <a:xfrm>
            <a:off x="-1" y="1527622"/>
            <a:ext cx="12187591" cy="194284"/>
            <a:chOff x="1588" y="1768235"/>
            <a:chExt cx="12190412" cy="194329"/>
          </a:xfrm>
        </p:grpSpPr>
        <p:sp>
          <p:nvSpPr>
            <p:cNvPr id="30" name="矩形 29">
              <a:extLst>
                <a:ext uri="{FF2B5EF4-FFF2-40B4-BE49-F238E27FC236}">
                  <a16:creationId xmlns:a16="http://schemas.microsoft.com/office/drawing/2014/main" id="{64C4E21E-41F4-4033-B131-8157EBA9EC00}"/>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31" name="Freeform 3">
              <a:extLst>
                <a:ext uri="{FF2B5EF4-FFF2-40B4-BE49-F238E27FC236}">
                  <a16:creationId xmlns:a16="http://schemas.microsoft.com/office/drawing/2014/main" id="{5108E4EF-D27F-450A-8B66-D5940B276D51}"/>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12103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circle(in)">
                                      <p:cBhvr>
                                        <p:cTn id="11" dur="2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布局管理器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—4.GridBagLayout</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14" name="矩形 13">
            <a:extLst>
              <a:ext uri="{FF2B5EF4-FFF2-40B4-BE49-F238E27FC236}">
                <a16:creationId xmlns:a16="http://schemas.microsoft.com/office/drawing/2014/main" id="{5ED9877E-92EF-40E5-A250-4ABBF480F839}"/>
              </a:ext>
            </a:extLst>
          </p:cNvPr>
          <p:cNvSpPr/>
          <p:nvPr/>
        </p:nvSpPr>
        <p:spPr>
          <a:xfrm>
            <a:off x="-32257" y="2201407"/>
            <a:ext cx="12189178" cy="3332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内容占位符 2">
            <a:extLst>
              <a:ext uri="{FF2B5EF4-FFF2-40B4-BE49-F238E27FC236}">
                <a16:creationId xmlns:a16="http://schemas.microsoft.com/office/drawing/2014/main" id="{4A8E9058-BA06-41A3-B477-F324616FC499}"/>
              </a:ext>
            </a:extLst>
          </p:cNvPr>
          <p:cNvSpPr txBox="1">
            <a:spLocks/>
          </p:cNvSpPr>
          <p:nvPr/>
        </p:nvSpPr>
        <p:spPr>
          <a:xfrm>
            <a:off x="1037110" y="2298924"/>
            <a:ext cx="10357194" cy="355233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nSpc>
                <a:spcPct val="130000"/>
              </a:lnSpc>
              <a:spcBef>
                <a:spcPts val="0"/>
              </a:spcBef>
              <a:buFont typeface="Wingdings" pitchFamily="2" charset="2"/>
              <a:buChar char="Ø"/>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weightx</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weighty</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：指定组件如何分配各自的水平空间和垂直空间比例，默认值为</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0</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，表示组件都聚在容器的中间，额外的空间都放在单元格和容器的边缘。</a:t>
            </a:r>
          </a:p>
          <a:p>
            <a:pPr>
              <a:lnSpc>
                <a:spcPct val="130000"/>
              </a:lnSpc>
              <a:spcBef>
                <a:spcPts val="0"/>
              </a:spcBef>
              <a:buFont typeface="Wingdings" pitchFamily="2" charset="2"/>
              <a:buChar char="Ø"/>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anchor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：当组件小于其显示区域时，使用该值可以确定在显示区域中放置组件的位置，默认值是</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CENTER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，表示居中显示。该值可分为相对于方向的值、相对于基线的值和绝对值。</a:t>
            </a: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a:p>
            <a:pPr>
              <a:lnSpc>
                <a:spcPct val="130000"/>
              </a:lnSpc>
              <a:spcBef>
                <a:spcPts val="0"/>
              </a:spcBef>
              <a:buFont typeface="Wingdings" pitchFamily="2" charset="2"/>
              <a:buChar char="ü"/>
            </a:pP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grpSp>
        <p:nvGrpSpPr>
          <p:cNvPr id="16" name="组合 15">
            <a:extLst>
              <a:ext uri="{FF2B5EF4-FFF2-40B4-BE49-F238E27FC236}">
                <a16:creationId xmlns:a16="http://schemas.microsoft.com/office/drawing/2014/main" id="{64690E5A-B0D5-4DAC-8E0F-EC92273E804A}"/>
              </a:ext>
            </a:extLst>
          </p:cNvPr>
          <p:cNvGrpSpPr/>
          <p:nvPr/>
        </p:nvGrpSpPr>
        <p:grpSpPr>
          <a:xfrm>
            <a:off x="-30670" y="1953819"/>
            <a:ext cx="12187591" cy="194284"/>
            <a:chOff x="1588" y="1768235"/>
            <a:chExt cx="12190412" cy="194329"/>
          </a:xfrm>
        </p:grpSpPr>
        <p:sp>
          <p:nvSpPr>
            <p:cNvPr id="17" name="矩形 16">
              <a:extLst>
                <a:ext uri="{FF2B5EF4-FFF2-40B4-BE49-F238E27FC236}">
                  <a16:creationId xmlns:a16="http://schemas.microsoft.com/office/drawing/2014/main" id="{43C1FAE7-10F1-45E3-83FF-450DCBA0AA0C}"/>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p>
          </p:txBody>
        </p:sp>
        <p:sp>
          <p:nvSpPr>
            <p:cNvPr id="18" name="Freeform 3">
              <a:extLst>
                <a:ext uri="{FF2B5EF4-FFF2-40B4-BE49-F238E27FC236}">
                  <a16:creationId xmlns:a16="http://schemas.microsoft.com/office/drawing/2014/main" id="{6D61F4D9-FCD0-4218-95C1-1C38CE49635A}"/>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p>
          </p:txBody>
        </p:sp>
      </p:grpSp>
      <p:grpSp>
        <p:nvGrpSpPr>
          <p:cNvPr id="20" name="组合 19">
            <a:extLst>
              <a:ext uri="{FF2B5EF4-FFF2-40B4-BE49-F238E27FC236}">
                <a16:creationId xmlns:a16="http://schemas.microsoft.com/office/drawing/2014/main" id="{A86D728E-4F64-4E33-9021-90F8016F44C6}"/>
              </a:ext>
            </a:extLst>
          </p:cNvPr>
          <p:cNvGrpSpPr/>
          <p:nvPr/>
        </p:nvGrpSpPr>
        <p:grpSpPr>
          <a:xfrm>
            <a:off x="-33051" y="5721018"/>
            <a:ext cx="12187591" cy="194284"/>
            <a:chOff x="1588" y="1768235"/>
            <a:chExt cx="12190412" cy="194329"/>
          </a:xfrm>
        </p:grpSpPr>
        <p:sp>
          <p:nvSpPr>
            <p:cNvPr id="21" name="矩形 20">
              <a:extLst>
                <a:ext uri="{FF2B5EF4-FFF2-40B4-BE49-F238E27FC236}">
                  <a16:creationId xmlns:a16="http://schemas.microsoft.com/office/drawing/2014/main" id="{2FC14B2B-A574-446A-80FE-B7D00277EFEE}"/>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p>
          </p:txBody>
        </p:sp>
        <p:sp>
          <p:nvSpPr>
            <p:cNvPr id="22" name="Freeform 3">
              <a:extLst>
                <a:ext uri="{FF2B5EF4-FFF2-40B4-BE49-F238E27FC236}">
                  <a16:creationId xmlns:a16="http://schemas.microsoft.com/office/drawing/2014/main" id="{252D80CA-BB91-4FC8-B341-8B68E1EDDCE6}"/>
                </a:ext>
              </a:extLst>
            </p:cNvPr>
            <p:cNvSpPr/>
            <p:nvPr/>
          </p:nvSpPr>
          <p:spPr>
            <a:xfrm>
              <a:off x="1588"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p>
          </p:txBody>
        </p:sp>
      </p:grpSp>
    </p:spTree>
    <p:extLst>
      <p:ext uri="{BB962C8B-B14F-4D97-AF65-F5344CB8AC3E}">
        <p14:creationId xmlns:p14="http://schemas.microsoft.com/office/powerpoint/2010/main" val="186783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布局管理器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—4.GridBagLayout</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14" name="矩形 13">
            <a:extLst>
              <a:ext uri="{FF2B5EF4-FFF2-40B4-BE49-F238E27FC236}">
                <a16:creationId xmlns:a16="http://schemas.microsoft.com/office/drawing/2014/main" id="{5ED9877E-92EF-40E5-A250-4ABBF480F839}"/>
              </a:ext>
            </a:extLst>
          </p:cNvPr>
          <p:cNvSpPr/>
          <p:nvPr/>
        </p:nvSpPr>
        <p:spPr>
          <a:xfrm>
            <a:off x="-32257" y="2201407"/>
            <a:ext cx="12189178" cy="3332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64690E5A-B0D5-4DAC-8E0F-EC92273E804A}"/>
              </a:ext>
            </a:extLst>
          </p:cNvPr>
          <p:cNvGrpSpPr/>
          <p:nvPr/>
        </p:nvGrpSpPr>
        <p:grpSpPr>
          <a:xfrm>
            <a:off x="-30670" y="1953819"/>
            <a:ext cx="12187591" cy="194284"/>
            <a:chOff x="1588" y="1768235"/>
            <a:chExt cx="12190412" cy="194329"/>
          </a:xfrm>
        </p:grpSpPr>
        <p:sp>
          <p:nvSpPr>
            <p:cNvPr id="17" name="矩形 16">
              <a:extLst>
                <a:ext uri="{FF2B5EF4-FFF2-40B4-BE49-F238E27FC236}">
                  <a16:creationId xmlns:a16="http://schemas.microsoft.com/office/drawing/2014/main" id="{43C1FAE7-10F1-45E3-83FF-450DCBA0AA0C}"/>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p>
          </p:txBody>
        </p:sp>
        <p:sp>
          <p:nvSpPr>
            <p:cNvPr id="18" name="Freeform 3">
              <a:extLst>
                <a:ext uri="{FF2B5EF4-FFF2-40B4-BE49-F238E27FC236}">
                  <a16:creationId xmlns:a16="http://schemas.microsoft.com/office/drawing/2014/main" id="{6D61F4D9-FCD0-4218-95C1-1C38CE49635A}"/>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p>
          </p:txBody>
        </p:sp>
      </p:grpSp>
      <p:grpSp>
        <p:nvGrpSpPr>
          <p:cNvPr id="20" name="组合 19">
            <a:extLst>
              <a:ext uri="{FF2B5EF4-FFF2-40B4-BE49-F238E27FC236}">
                <a16:creationId xmlns:a16="http://schemas.microsoft.com/office/drawing/2014/main" id="{A86D728E-4F64-4E33-9021-90F8016F44C6}"/>
              </a:ext>
            </a:extLst>
          </p:cNvPr>
          <p:cNvGrpSpPr/>
          <p:nvPr/>
        </p:nvGrpSpPr>
        <p:grpSpPr>
          <a:xfrm>
            <a:off x="-33051" y="5721018"/>
            <a:ext cx="12187591" cy="194284"/>
            <a:chOff x="1588" y="1768235"/>
            <a:chExt cx="12190412" cy="194329"/>
          </a:xfrm>
        </p:grpSpPr>
        <p:sp>
          <p:nvSpPr>
            <p:cNvPr id="21" name="矩形 20">
              <a:extLst>
                <a:ext uri="{FF2B5EF4-FFF2-40B4-BE49-F238E27FC236}">
                  <a16:creationId xmlns:a16="http://schemas.microsoft.com/office/drawing/2014/main" id="{2FC14B2B-A574-446A-80FE-B7D00277EFEE}"/>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p>
          </p:txBody>
        </p:sp>
        <p:sp>
          <p:nvSpPr>
            <p:cNvPr id="22" name="Freeform 3">
              <a:extLst>
                <a:ext uri="{FF2B5EF4-FFF2-40B4-BE49-F238E27FC236}">
                  <a16:creationId xmlns:a16="http://schemas.microsoft.com/office/drawing/2014/main" id="{252D80CA-BB91-4FC8-B341-8B68E1EDDCE6}"/>
                </a:ext>
              </a:extLst>
            </p:cNvPr>
            <p:cNvSpPr/>
            <p:nvPr/>
          </p:nvSpPr>
          <p:spPr>
            <a:xfrm>
              <a:off x="1588"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p>
          </p:txBody>
        </p:sp>
      </p:grpSp>
      <p:sp>
        <p:nvSpPr>
          <p:cNvPr id="23" name="内容占位符 2">
            <a:extLst>
              <a:ext uri="{FF2B5EF4-FFF2-40B4-BE49-F238E27FC236}">
                <a16:creationId xmlns:a16="http://schemas.microsoft.com/office/drawing/2014/main" id="{99B6FB58-5D3B-40BC-8A79-421765B87439}"/>
              </a:ext>
            </a:extLst>
          </p:cNvPr>
          <p:cNvSpPr txBox="1">
            <a:spLocks/>
          </p:cNvSpPr>
          <p:nvPr/>
        </p:nvSpPr>
        <p:spPr>
          <a:xfrm>
            <a:off x="917402" y="2112517"/>
            <a:ext cx="10357194" cy="355233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nSpc>
                <a:spcPct val="130000"/>
              </a:lnSpc>
              <a:spcBef>
                <a:spcPts val="0"/>
              </a:spcBef>
              <a:buFont typeface="Wingdings" pitchFamily="2" charset="2"/>
              <a:buChar char="Ø"/>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fill</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：指定组件是否调整大小以满足显示区域的需要，默认值是</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NONE</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，表示不调整大小。其有四个值常量，分别是</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NONE</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（不调整组件大小）、</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HORIZONTAL</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（沿水方向填满其显示区域，高度不变）、</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VERTICAL</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（沿垂直方向填满其显示区域，宽度不变）和</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BOTH</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（使组件完全填满其显示区域）。</a:t>
            </a:r>
          </a:p>
          <a:p>
            <a:pPr>
              <a:lnSpc>
                <a:spcPct val="130000"/>
              </a:lnSpc>
              <a:spcBef>
                <a:spcPts val="0"/>
              </a:spcBef>
              <a:buFont typeface="Wingdings" pitchFamily="2" charset="2"/>
              <a:buChar char="Ø"/>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Insets</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：指定组件的外填充空间，即组件和显示单元格边缘的最小空间。通过</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Inset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对象来指定，默认是没有外填充空间。</a:t>
            </a:r>
          </a:p>
          <a:p>
            <a:pPr>
              <a:lnSpc>
                <a:spcPct val="130000"/>
              </a:lnSpc>
              <a:spcBef>
                <a:spcPts val="0"/>
              </a:spcBef>
              <a:buFont typeface="Wingdings" pitchFamily="2" charset="2"/>
              <a:buChar char="ü"/>
            </a:pP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45066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布局管理器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—4.GridBagLayout</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24" name="矩形 23">
            <a:extLst>
              <a:ext uri="{FF2B5EF4-FFF2-40B4-BE49-F238E27FC236}">
                <a16:creationId xmlns:a16="http://schemas.microsoft.com/office/drawing/2014/main" id="{EFC06C2D-0F41-44DA-A308-CD4888CE5F95}"/>
              </a:ext>
            </a:extLst>
          </p:cNvPr>
          <p:cNvSpPr/>
          <p:nvPr/>
        </p:nvSpPr>
        <p:spPr>
          <a:xfrm>
            <a:off x="32860" y="2201407"/>
            <a:ext cx="12189178" cy="18736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5" name="内容占位符 2">
            <a:extLst>
              <a:ext uri="{FF2B5EF4-FFF2-40B4-BE49-F238E27FC236}">
                <a16:creationId xmlns:a16="http://schemas.microsoft.com/office/drawing/2014/main" id="{E966B38F-6DB6-43BC-A807-6EA7750B5CE0}"/>
              </a:ext>
            </a:extLst>
          </p:cNvPr>
          <p:cNvSpPr txBox="1">
            <a:spLocks/>
          </p:cNvSpPr>
          <p:nvPr/>
        </p:nvSpPr>
        <p:spPr>
          <a:xfrm>
            <a:off x="1102227" y="2298924"/>
            <a:ext cx="10357194" cy="355233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nSpc>
                <a:spcPct val="130000"/>
              </a:lnSpc>
              <a:spcBef>
                <a:spcPts val="0"/>
              </a:spcBef>
              <a:buFont typeface="Wingdings" pitchFamily="2" charset="2"/>
              <a:buChar char="Ø"/>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ipadx</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ipady</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：指定组件内容的填充空间，即给组件的最小宽度（高度）添加多大的空间。组件的宽度（高度）至少为其最小宽度（高度）加上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ipadx</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ipady</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）像素。默认值为</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0</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p>
          <a:p>
            <a:pPr>
              <a:lnSpc>
                <a:spcPct val="130000"/>
              </a:lnSpc>
              <a:spcBef>
                <a:spcPts val="0"/>
              </a:spcBef>
              <a:buFont typeface="Wingdings" pitchFamily="2" charset="2"/>
              <a:buChar char="ü"/>
            </a:pP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grpSp>
        <p:nvGrpSpPr>
          <p:cNvPr id="26" name="组合 25">
            <a:extLst>
              <a:ext uri="{FF2B5EF4-FFF2-40B4-BE49-F238E27FC236}">
                <a16:creationId xmlns:a16="http://schemas.microsoft.com/office/drawing/2014/main" id="{5019E51F-19BC-4188-AA2A-531B738E8DD9}"/>
              </a:ext>
            </a:extLst>
          </p:cNvPr>
          <p:cNvGrpSpPr/>
          <p:nvPr/>
        </p:nvGrpSpPr>
        <p:grpSpPr>
          <a:xfrm>
            <a:off x="34447" y="1953819"/>
            <a:ext cx="12187591" cy="194284"/>
            <a:chOff x="1588" y="1768235"/>
            <a:chExt cx="12190412" cy="194329"/>
          </a:xfrm>
        </p:grpSpPr>
        <p:sp>
          <p:nvSpPr>
            <p:cNvPr id="27" name="矩形 26">
              <a:extLst>
                <a:ext uri="{FF2B5EF4-FFF2-40B4-BE49-F238E27FC236}">
                  <a16:creationId xmlns:a16="http://schemas.microsoft.com/office/drawing/2014/main" id="{C7BC6A60-BC3B-4555-BD28-71064ECC1EBF}"/>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29" name="Freeform 3">
              <a:extLst>
                <a:ext uri="{FF2B5EF4-FFF2-40B4-BE49-F238E27FC236}">
                  <a16:creationId xmlns:a16="http://schemas.microsoft.com/office/drawing/2014/main" id="{C0ED384E-D3DE-4FAE-9391-D1609095253B}"/>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grpSp>
        <p:nvGrpSpPr>
          <p:cNvPr id="30" name="组合 29">
            <a:extLst>
              <a:ext uri="{FF2B5EF4-FFF2-40B4-BE49-F238E27FC236}">
                <a16:creationId xmlns:a16="http://schemas.microsoft.com/office/drawing/2014/main" id="{3BB9C537-0A05-4C33-99C5-007E4A3FFC7B}"/>
              </a:ext>
            </a:extLst>
          </p:cNvPr>
          <p:cNvGrpSpPr/>
          <p:nvPr/>
        </p:nvGrpSpPr>
        <p:grpSpPr>
          <a:xfrm>
            <a:off x="32066" y="4163108"/>
            <a:ext cx="12187591" cy="194284"/>
            <a:chOff x="1588" y="1768235"/>
            <a:chExt cx="12190412" cy="194329"/>
          </a:xfrm>
        </p:grpSpPr>
        <p:sp>
          <p:nvSpPr>
            <p:cNvPr id="31" name="矩形 30">
              <a:extLst>
                <a:ext uri="{FF2B5EF4-FFF2-40B4-BE49-F238E27FC236}">
                  <a16:creationId xmlns:a16="http://schemas.microsoft.com/office/drawing/2014/main" id="{DD8E66DF-FFE0-4A70-88B2-DCFBCC63C9B6}"/>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32" name="Freeform 3">
              <a:extLst>
                <a:ext uri="{FF2B5EF4-FFF2-40B4-BE49-F238E27FC236}">
                  <a16:creationId xmlns:a16="http://schemas.microsoft.com/office/drawing/2014/main" id="{C3BAF00D-46AC-4B73-8683-A98EC9098D4A}"/>
                </a:ext>
              </a:extLst>
            </p:cNvPr>
            <p:cNvSpPr/>
            <p:nvPr/>
          </p:nvSpPr>
          <p:spPr>
            <a:xfrm>
              <a:off x="1588"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grpSp>
        <p:nvGrpSpPr>
          <p:cNvPr id="33" name="组合 32">
            <a:extLst>
              <a:ext uri="{FF2B5EF4-FFF2-40B4-BE49-F238E27FC236}">
                <a16:creationId xmlns:a16="http://schemas.microsoft.com/office/drawing/2014/main" id="{80607060-2FC3-4DF6-9FD6-E2EA37CE31CC}"/>
              </a:ext>
            </a:extLst>
          </p:cNvPr>
          <p:cNvGrpSpPr/>
          <p:nvPr/>
        </p:nvGrpSpPr>
        <p:grpSpPr>
          <a:xfrm flipH="1">
            <a:off x="7117026" y="4544019"/>
            <a:ext cx="5074664" cy="1304107"/>
            <a:chOff x="897607" y="5097000"/>
            <a:chExt cx="5075839" cy="1304409"/>
          </a:xfrm>
        </p:grpSpPr>
        <p:sp>
          <p:nvSpPr>
            <p:cNvPr id="34" name="矩形 33">
              <a:extLst>
                <a:ext uri="{FF2B5EF4-FFF2-40B4-BE49-F238E27FC236}">
                  <a16:creationId xmlns:a16="http://schemas.microsoft.com/office/drawing/2014/main" id="{C2CA5E82-4191-49EB-876C-5222C9A10A8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E36F1D75-9F8A-410C-933B-C9FF1CAC16CA}"/>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C11DF9AA-5717-4247-9C5E-EA26D2F5BF2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8162414B-5464-4752-94DA-9DE234AC425B}"/>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95554545-6442-4140-AA1F-5A8858F004E1}"/>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33031462-2781-4D26-B9B9-ECD80A295876}"/>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2A921686-976F-4E1F-A734-2C63A3FBE91D}"/>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0795DD45-3985-4CC4-8BDB-162548D989C6}"/>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6B7FDF3D-630C-4F54-BCBC-8151C8954C24}"/>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9E5F7636-0545-47EE-B20B-6343E0AB0D73}"/>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E0E40C58-8639-49CE-8682-B83057E6134E}"/>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88958B51-3F7A-406A-ADC3-8A96DEABD0CA}"/>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07E1F424-1BE5-4A03-BFD6-A170627142C0}"/>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498F70E3-8FBD-4E2B-889A-E3A9EEC1544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453716A5-2EDF-4BB7-8FEA-DE34A663DB9E}"/>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9DBA22AD-254E-45AD-B3B0-CE7968A2ABD9}"/>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lumMod val="85000"/>
                  </a:schemeClr>
                </a:solidFill>
                <a:latin typeface="仿宋" panose="02010609060101010101" pitchFamily="49" charset="-122"/>
                <a:ea typeface="仿宋" panose="02010609060101010101" pitchFamily="49" charset="-122"/>
              </a:endParaRPr>
            </a:p>
          </p:txBody>
        </p:sp>
      </p:grpSp>
      <p:grpSp>
        <p:nvGrpSpPr>
          <p:cNvPr id="50" name="组合 49">
            <a:extLst>
              <a:ext uri="{FF2B5EF4-FFF2-40B4-BE49-F238E27FC236}">
                <a16:creationId xmlns:a16="http://schemas.microsoft.com/office/drawing/2014/main" id="{504BD0B7-F207-4BF2-9EA5-AA6CB99B1453}"/>
              </a:ext>
            </a:extLst>
          </p:cNvPr>
          <p:cNvGrpSpPr/>
          <p:nvPr/>
        </p:nvGrpSpPr>
        <p:grpSpPr>
          <a:xfrm>
            <a:off x="2822" y="5900502"/>
            <a:ext cx="12189178" cy="940001"/>
            <a:chOff x="0" y="5563394"/>
            <a:chExt cx="12192000" cy="1304364"/>
          </a:xfrm>
        </p:grpSpPr>
        <p:sp>
          <p:nvSpPr>
            <p:cNvPr id="51" name="矩形 50">
              <a:extLst>
                <a:ext uri="{FF2B5EF4-FFF2-40B4-BE49-F238E27FC236}">
                  <a16:creationId xmlns:a16="http://schemas.microsoft.com/office/drawing/2014/main" id="{15B6387E-AFB3-49FB-958A-B10F4B2629BE}"/>
                </a:ext>
              </a:extLst>
            </p:cNvPr>
            <p:cNvSpPr/>
            <p:nvPr/>
          </p:nvSpPr>
          <p:spPr>
            <a:xfrm>
              <a:off x="0" y="5563394"/>
              <a:ext cx="12192000" cy="13043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仿宋" panose="02010609060101010101" pitchFamily="49" charset="-122"/>
                <a:ea typeface="仿宋" panose="02010609060101010101" pitchFamily="49" charset="-122"/>
              </a:endParaRPr>
            </a:p>
          </p:txBody>
        </p:sp>
        <p:grpSp>
          <p:nvGrpSpPr>
            <p:cNvPr id="52" name="组合 51">
              <a:extLst>
                <a:ext uri="{FF2B5EF4-FFF2-40B4-BE49-F238E27FC236}">
                  <a16:creationId xmlns:a16="http://schemas.microsoft.com/office/drawing/2014/main" id="{469022E6-1DD0-4FD9-8E0B-D90B15539CFB}"/>
                </a:ext>
              </a:extLst>
            </p:cNvPr>
            <p:cNvGrpSpPr/>
            <p:nvPr/>
          </p:nvGrpSpPr>
          <p:grpSpPr>
            <a:xfrm>
              <a:off x="747410" y="5909469"/>
              <a:ext cx="11346610" cy="759668"/>
              <a:chOff x="747410" y="6046781"/>
              <a:chExt cx="11346610" cy="759668"/>
            </a:xfrm>
          </p:grpSpPr>
          <p:grpSp>
            <p:nvGrpSpPr>
              <p:cNvPr id="53" name="组合 52">
                <a:extLst>
                  <a:ext uri="{FF2B5EF4-FFF2-40B4-BE49-F238E27FC236}">
                    <a16:creationId xmlns:a16="http://schemas.microsoft.com/office/drawing/2014/main" id="{A2D32DE5-7C10-4731-843C-DFDAF9E90234}"/>
                  </a:ext>
                </a:extLst>
              </p:cNvPr>
              <p:cNvGrpSpPr/>
              <p:nvPr/>
            </p:nvGrpSpPr>
            <p:grpSpPr>
              <a:xfrm>
                <a:off x="747410" y="6046781"/>
                <a:ext cx="352250" cy="687874"/>
                <a:chOff x="5436092" y="1547013"/>
                <a:chExt cx="352250" cy="687874"/>
              </a:xfrm>
              <a:solidFill>
                <a:srgbClr val="FFFF00"/>
              </a:solidFill>
            </p:grpSpPr>
            <p:sp>
              <p:nvSpPr>
                <p:cNvPr id="56" name="Freeform 125">
                  <a:extLst>
                    <a:ext uri="{FF2B5EF4-FFF2-40B4-BE49-F238E27FC236}">
                      <a16:creationId xmlns:a16="http://schemas.microsoft.com/office/drawing/2014/main" id="{D8FC4663-CA12-4D8E-961A-E4BD2991C4D0}"/>
                    </a:ext>
                  </a:extLst>
                </p:cNvPr>
                <p:cNvSpPr>
                  <a:spLocks noEditPoints="1"/>
                </p:cNvSpPr>
                <p:nvPr/>
              </p:nvSpPr>
              <p:spPr bwMode="auto">
                <a:xfrm>
                  <a:off x="5436092" y="1779274"/>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7" name="Freeform 126">
                  <a:extLst>
                    <a:ext uri="{FF2B5EF4-FFF2-40B4-BE49-F238E27FC236}">
                      <a16:creationId xmlns:a16="http://schemas.microsoft.com/office/drawing/2014/main" id="{906BD9FB-CE1D-4EE3-85E0-DBDDB9594FB8}"/>
                    </a:ext>
                  </a:extLst>
                </p:cNvPr>
                <p:cNvSpPr>
                  <a:spLocks noEditPoints="1"/>
                </p:cNvSpPr>
                <p:nvPr/>
              </p:nvSpPr>
              <p:spPr bwMode="auto">
                <a:xfrm>
                  <a:off x="5575301" y="1547013"/>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55" name="内容占位符 2">
                <a:extLst>
                  <a:ext uri="{FF2B5EF4-FFF2-40B4-BE49-F238E27FC236}">
                    <a16:creationId xmlns:a16="http://schemas.microsoft.com/office/drawing/2014/main" id="{FE0848F2-2F87-459F-9399-5A1F8781E69F}"/>
                  </a:ext>
                </a:extLst>
              </p:cNvPr>
              <p:cNvSpPr txBox="1">
                <a:spLocks/>
              </p:cNvSpPr>
              <p:nvPr/>
            </p:nvSpPr>
            <p:spPr>
              <a:xfrm>
                <a:off x="923535" y="6110748"/>
                <a:ext cx="11170485" cy="69570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8.9】GridBagLayout</a:t>
                </a:r>
                <a:r>
                  <a:rPr lang="zh-CN" altLang="en-US" sz="2400" b="1" dirty="0">
                    <a:solidFill>
                      <a:schemeClr val="bg1"/>
                    </a:solidFill>
                    <a:latin typeface="仿宋" panose="02010609060101010101" pitchFamily="49" charset="-122"/>
                    <a:ea typeface="仿宋" panose="02010609060101010101" pitchFamily="49" charset="-122"/>
                  </a:rPr>
                  <a:t>应用举例，设计一个简单计算器。</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Example8_09.java </a:t>
                </a:r>
                <a:endParaRPr lang="en-US" altLang="zh-CN" sz="2400" b="1" dirty="0">
                  <a:solidFill>
                    <a:srgbClr val="FFFF00"/>
                  </a:solidFill>
                  <a:latin typeface="仿宋" panose="02010609060101010101" pitchFamily="49" charset="-122"/>
                  <a:ea typeface="仿宋" panose="02010609060101010101" pitchFamily="49" charset="-122"/>
                </a:endParaRPr>
              </a:p>
            </p:txBody>
          </p:sp>
        </p:grpSp>
      </p:grpSp>
    </p:spTree>
    <p:extLst>
      <p:ext uri="{BB962C8B-B14F-4D97-AF65-F5344CB8AC3E}">
        <p14:creationId xmlns:p14="http://schemas.microsoft.com/office/powerpoint/2010/main" val="352776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left)">
                                      <p:cBhvr>
                                        <p:cTn id="1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8.1  AWT</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AWT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组件</a:t>
              </a:r>
            </a:p>
          </p:txBody>
        </p:sp>
      </p:gr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graphicFrame>
        <p:nvGraphicFramePr>
          <p:cNvPr id="8" name="表格 7">
            <a:extLst>
              <a:ext uri="{FF2B5EF4-FFF2-40B4-BE49-F238E27FC236}">
                <a16:creationId xmlns:a16="http://schemas.microsoft.com/office/drawing/2014/main" id="{FD9CC910-36FA-419B-938E-E2102F123FD9}"/>
              </a:ext>
            </a:extLst>
          </p:cNvPr>
          <p:cNvGraphicFramePr>
            <a:graphicFrameLocks noGrp="1"/>
          </p:cNvGraphicFramePr>
          <p:nvPr>
            <p:extLst>
              <p:ext uri="{D42A27DB-BD31-4B8C-83A1-F6EECF244321}">
                <p14:modId xmlns:p14="http://schemas.microsoft.com/office/powerpoint/2010/main" val="2736952278"/>
              </p:ext>
            </p:extLst>
          </p:nvPr>
        </p:nvGraphicFramePr>
        <p:xfrm>
          <a:off x="1143317" y="1947046"/>
          <a:ext cx="10210800" cy="4191000"/>
        </p:xfrm>
        <a:graphic>
          <a:graphicData uri="http://schemas.openxmlformats.org/drawingml/2006/table">
            <a:tbl>
              <a:tblPr>
                <a:tableStyleId>{16D9F66E-5EB9-4882-86FB-DCBF35E3C3E4}</a:tableStyleId>
              </a:tblPr>
              <a:tblGrid>
                <a:gridCol w="1295399">
                  <a:extLst>
                    <a:ext uri="{9D8B030D-6E8A-4147-A177-3AD203B41FA5}">
                      <a16:colId xmlns:a16="http://schemas.microsoft.com/office/drawing/2014/main" val="20000"/>
                    </a:ext>
                  </a:extLst>
                </a:gridCol>
                <a:gridCol w="5257801">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457200">
                <a:tc>
                  <a:txBody>
                    <a:bodyPr/>
                    <a:lstStyle/>
                    <a:p>
                      <a:pPr algn="ctr">
                        <a:spcAft>
                          <a:spcPts val="0"/>
                        </a:spcAft>
                      </a:pPr>
                      <a:r>
                        <a:rPr lang="zh-CN" sz="2200" kern="100" dirty="0">
                          <a:latin typeface="仿宋" panose="02010609060101010101" pitchFamily="49" charset="-122"/>
                          <a:ea typeface="仿宋" panose="02010609060101010101" pitchFamily="49" charset="-122"/>
                        </a:rPr>
                        <a:t>返回类型</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solidFill>
                      <a:srgbClr val="FFC000"/>
                    </a:solidFill>
                  </a:tcPr>
                </a:tc>
                <a:tc>
                  <a:txBody>
                    <a:bodyPr/>
                    <a:lstStyle/>
                    <a:p>
                      <a:pPr algn="ctr">
                        <a:spcAft>
                          <a:spcPts val="0"/>
                        </a:spcAft>
                      </a:pPr>
                      <a:r>
                        <a:rPr lang="zh-CN" sz="2200" kern="100" dirty="0">
                          <a:latin typeface="仿宋" panose="02010609060101010101" pitchFamily="49" charset="-122"/>
                          <a:ea typeface="仿宋" panose="02010609060101010101" pitchFamily="49" charset="-122"/>
                        </a:rPr>
                        <a:t>方法名</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solidFill>
                      <a:srgbClr val="FFC000"/>
                    </a:solidFill>
                  </a:tcPr>
                </a:tc>
                <a:tc>
                  <a:txBody>
                    <a:bodyPr/>
                    <a:lstStyle/>
                    <a:p>
                      <a:pPr algn="ctr">
                        <a:spcAft>
                          <a:spcPts val="0"/>
                        </a:spcAft>
                      </a:pPr>
                      <a:r>
                        <a:rPr lang="zh-CN" sz="2200" kern="100" dirty="0">
                          <a:latin typeface="仿宋" panose="02010609060101010101" pitchFamily="49" charset="-122"/>
                          <a:ea typeface="仿宋" panose="02010609060101010101" pitchFamily="49" charset="-122"/>
                        </a:rPr>
                        <a:t>方法功能</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solidFill>
                      <a:srgbClr val="FFC000"/>
                    </a:solidFill>
                  </a:tcPr>
                </a:tc>
                <a:extLst>
                  <a:ext uri="{0D108BD9-81ED-4DB2-BD59-A6C34878D82A}">
                    <a16:rowId xmlns:a16="http://schemas.microsoft.com/office/drawing/2014/main" val="10000"/>
                  </a:ext>
                </a:extLst>
              </a:tr>
              <a:tr h="457200">
                <a:tc>
                  <a:txBody>
                    <a:bodyPr/>
                    <a:lstStyle/>
                    <a:p>
                      <a:pPr algn="just">
                        <a:spcAft>
                          <a:spcPts val="0"/>
                        </a:spcAft>
                      </a:pPr>
                      <a:r>
                        <a:rPr lang="en-US" sz="2200" kern="100" dirty="0">
                          <a:latin typeface="仿宋" panose="02010609060101010101" pitchFamily="49" charset="-122"/>
                          <a:ea typeface="仿宋" panose="02010609060101010101" pitchFamily="49" charset="-122"/>
                        </a:rPr>
                        <a:t>String </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en-US" sz="2200" kern="100" dirty="0" err="1">
                          <a:latin typeface="仿宋" panose="02010609060101010101" pitchFamily="49" charset="-122"/>
                          <a:ea typeface="仿宋" panose="02010609060101010101" pitchFamily="49" charset="-122"/>
                        </a:rPr>
                        <a:t>getName</a:t>
                      </a:r>
                      <a:r>
                        <a:rPr lang="en-US" sz="2200" kern="100" dirty="0">
                          <a:latin typeface="仿宋" panose="02010609060101010101" pitchFamily="49" charset="-122"/>
                          <a:ea typeface="仿宋" panose="02010609060101010101" pitchFamily="49" charset="-122"/>
                        </a:rPr>
                        <a:t>()</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zh-CN" sz="2200" kern="100" dirty="0">
                          <a:latin typeface="仿宋" panose="02010609060101010101" pitchFamily="49" charset="-122"/>
                          <a:ea typeface="仿宋" panose="02010609060101010101" pitchFamily="49" charset="-122"/>
                        </a:rPr>
                        <a:t>获取组件的名称</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extLst>
                  <a:ext uri="{0D108BD9-81ED-4DB2-BD59-A6C34878D82A}">
                    <a16:rowId xmlns:a16="http://schemas.microsoft.com/office/drawing/2014/main" val="10001"/>
                  </a:ext>
                </a:extLst>
              </a:tr>
              <a:tr h="457200">
                <a:tc>
                  <a:txBody>
                    <a:bodyPr/>
                    <a:lstStyle/>
                    <a:p>
                      <a:pPr algn="just">
                        <a:spcAft>
                          <a:spcPts val="0"/>
                        </a:spcAft>
                      </a:pPr>
                      <a:r>
                        <a:rPr lang="en-US" sz="2200" kern="100" dirty="0" err="1">
                          <a:latin typeface="仿宋" panose="02010609060101010101" pitchFamily="49" charset="-122"/>
                          <a:ea typeface="仿宋" panose="02010609060101010101" pitchFamily="49" charset="-122"/>
                        </a:rPr>
                        <a:t>boolean</a:t>
                      </a:r>
                      <a:r>
                        <a:rPr lang="en-US" sz="2200" kern="100" dirty="0">
                          <a:latin typeface="仿宋" panose="02010609060101010101" pitchFamily="49" charset="-122"/>
                          <a:ea typeface="仿宋" panose="02010609060101010101" pitchFamily="49" charset="-122"/>
                        </a:rPr>
                        <a:t> </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en-US" sz="2200" kern="100" dirty="0" err="1">
                          <a:latin typeface="仿宋" panose="02010609060101010101" pitchFamily="49" charset="-122"/>
                          <a:ea typeface="仿宋" panose="02010609060101010101" pitchFamily="49" charset="-122"/>
                        </a:rPr>
                        <a:t>isVisible</a:t>
                      </a:r>
                      <a:r>
                        <a:rPr lang="en-US" sz="2200" kern="100" dirty="0">
                          <a:latin typeface="仿宋" panose="02010609060101010101" pitchFamily="49" charset="-122"/>
                          <a:ea typeface="仿宋" panose="02010609060101010101" pitchFamily="49" charset="-122"/>
                        </a:rPr>
                        <a:t>()</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zh-CN" sz="2200" kern="100" dirty="0">
                          <a:latin typeface="仿宋" panose="02010609060101010101" pitchFamily="49" charset="-122"/>
                          <a:ea typeface="仿宋" panose="02010609060101010101" pitchFamily="49" charset="-122"/>
                        </a:rPr>
                        <a:t>判断组件是否可见</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extLst>
                  <a:ext uri="{0D108BD9-81ED-4DB2-BD59-A6C34878D82A}">
                    <a16:rowId xmlns:a16="http://schemas.microsoft.com/office/drawing/2014/main" val="10002"/>
                  </a:ext>
                </a:extLst>
              </a:tr>
              <a:tr h="457200">
                <a:tc>
                  <a:txBody>
                    <a:bodyPr/>
                    <a:lstStyle/>
                    <a:p>
                      <a:pPr algn="just">
                        <a:spcAft>
                          <a:spcPts val="0"/>
                        </a:spcAft>
                      </a:pPr>
                      <a:r>
                        <a:rPr lang="en-US" sz="2200" kern="100">
                          <a:latin typeface="仿宋" panose="02010609060101010101" pitchFamily="49" charset="-122"/>
                          <a:ea typeface="仿宋" panose="02010609060101010101" pitchFamily="49" charset="-122"/>
                        </a:rPr>
                        <a:t>void </a:t>
                      </a:r>
                      <a:endParaRPr lang="zh-CN" sz="2200" kern="10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en-US" sz="2200" kern="100" dirty="0" err="1">
                          <a:latin typeface="仿宋" panose="02010609060101010101" pitchFamily="49" charset="-122"/>
                          <a:ea typeface="仿宋" panose="02010609060101010101" pitchFamily="49" charset="-122"/>
                        </a:rPr>
                        <a:t>setVisible</a:t>
                      </a:r>
                      <a:r>
                        <a:rPr lang="en-US" sz="2200" kern="100" dirty="0">
                          <a:latin typeface="仿宋" panose="02010609060101010101" pitchFamily="49" charset="-122"/>
                          <a:ea typeface="仿宋" panose="02010609060101010101" pitchFamily="49" charset="-122"/>
                        </a:rPr>
                        <a:t>(</a:t>
                      </a:r>
                      <a:r>
                        <a:rPr lang="en-US" sz="2200" kern="100" dirty="0" err="1">
                          <a:latin typeface="仿宋" panose="02010609060101010101" pitchFamily="49" charset="-122"/>
                          <a:ea typeface="仿宋" panose="02010609060101010101" pitchFamily="49" charset="-122"/>
                        </a:rPr>
                        <a:t>boolean</a:t>
                      </a:r>
                      <a:r>
                        <a:rPr lang="en-US" sz="2200" kern="100" dirty="0">
                          <a:latin typeface="仿宋" panose="02010609060101010101" pitchFamily="49" charset="-122"/>
                          <a:ea typeface="仿宋" panose="02010609060101010101" pitchFamily="49" charset="-122"/>
                        </a:rPr>
                        <a:t> b)</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zh-CN" sz="2200" kern="100">
                          <a:latin typeface="仿宋" panose="02010609060101010101" pitchFamily="49" charset="-122"/>
                          <a:ea typeface="仿宋" panose="02010609060101010101" pitchFamily="49" charset="-122"/>
                        </a:rPr>
                        <a:t>设置组件是否可见</a:t>
                      </a:r>
                      <a:endParaRPr lang="zh-CN" sz="2200" kern="100">
                        <a:latin typeface="仿宋" panose="02010609060101010101" pitchFamily="49" charset="-122"/>
                        <a:ea typeface="仿宋" panose="02010609060101010101" pitchFamily="49" charset="-122"/>
                        <a:cs typeface="Times New Roman"/>
                      </a:endParaRPr>
                    </a:p>
                  </a:txBody>
                  <a:tcPr marL="68580" marR="68580" marT="0" marB="0" anchor="ctr"/>
                </a:tc>
                <a:extLst>
                  <a:ext uri="{0D108BD9-81ED-4DB2-BD59-A6C34878D82A}">
                    <a16:rowId xmlns:a16="http://schemas.microsoft.com/office/drawing/2014/main" val="10003"/>
                  </a:ext>
                </a:extLst>
              </a:tr>
              <a:tr h="457200">
                <a:tc>
                  <a:txBody>
                    <a:bodyPr/>
                    <a:lstStyle/>
                    <a:p>
                      <a:pPr algn="just">
                        <a:spcAft>
                          <a:spcPts val="0"/>
                        </a:spcAft>
                      </a:pPr>
                      <a:r>
                        <a:rPr lang="en-US" sz="2200" kern="100" dirty="0">
                          <a:latin typeface="仿宋" panose="02010609060101010101" pitchFamily="49" charset="-122"/>
                          <a:ea typeface="仿宋" panose="02010609060101010101" pitchFamily="49" charset="-122"/>
                        </a:rPr>
                        <a:t>void </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en-US" sz="2200" kern="100" dirty="0" err="1">
                          <a:latin typeface="仿宋" panose="02010609060101010101" pitchFamily="49" charset="-122"/>
                          <a:ea typeface="仿宋" panose="02010609060101010101" pitchFamily="49" charset="-122"/>
                        </a:rPr>
                        <a:t>setEnabled</a:t>
                      </a:r>
                      <a:r>
                        <a:rPr lang="en-US" sz="2200" kern="100" dirty="0">
                          <a:latin typeface="仿宋" panose="02010609060101010101" pitchFamily="49" charset="-122"/>
                          <a:ea typeface="仿宋" panose="02010609060101010101" pitchFamily="49" charset="-122"/>
                        </a:rPr>
                        <a:t>(</a:t>
                      </a:r>
                      <a:r>
                        <a:rPr lang="en-US" sz="2200" kern="100" dirty="0" err="1">
                          <a:latin typeface="仿宋" panose="02010609060101010101" pitchFamily="49" charset="-122"/>
                          <a:ea typeface="仿宋" panose="02010609060101010101" pitchFamily="49" charset="-122"/>
                        </a:rPr>
                        <a:t>boolean</a:t>
                      </a:r>
                      <a:r>
                        <a:rPr lang="en-US" sz="2200" kern="100" dirty="0">
                          <a:latin typeface="仿宋" panose="02010609060101010101" pitchFamily="49" charset="-122"/>
                          <a:ea typeface="仿宋" panose="02010609060101010101" pitchFamily="49" charset="-122"/>
                        </a:rPr>
                        <a:t> b)</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zh-CN" sz="2200" kern="100" dirty="0">
                          <a:latin typeface="仿宋" panose="02010609060101010101" pitchFamily="49" charset="-122"/>
                          <a:ea typeface="仿宋" panose="02010609060101010101" pitchFamily="49" charset="-122"/>
                        </a:rPr>
                        <a:t>设置组件是否启用</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extLst>
                  <a:ext uri="{0D108BD9-81ED-4DB2-BD59-A6C34878D82A}">
                    <a16:rowId xmlns:a16="http://schemas.microsoft.com/office/drawing/2014/main" val="10004"/>
                  </a:ext>
                </a:extLst>
              </a:tr>
              <a:tr h="533400">
                <a:tc>
                  <a:txBody>
                    <a:bodyPr/>
                    <a:lstStyle/>
                    <a:p>
                      <a:pPr algn="just">
                        <a:spcAft>
                          <a:spcPts val="0"/>
                        </a:spcAft>
                      </a:pPr>
                      <a:r>
                        <a:rPr lang="en-US" sz="2200" kern="100">
                          <a:latin typeface="仿宋" panose="02010609060101010101" pitchFamily="49" charset="-122"/>
                          <a:ea typeface="仿宋" panose="02010609060101010101" pitchFamily="49" charset="-122"/>
                        </a:rPr>
                        <a:t>Color </a:t>
                      </a:r>
                      <a:endParaRPr lang="zh-CN" sz="2200" kern="10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en-US" sz="2200" kern="100" dirty="0" err="1">
                          <a:latin typeface="仿宋" panose="02010609060101010101" pitchFamily="49" charset="-122"/>
                          <a:ea typeface="仿宋" panose="02010609060101010101" pitchFamily="49" charset="-122"/>
                        </a:rPr>
                        <a:t>getForeground</a:t>
                      </a:r>
                      <a:r>
                        <a:rPr lang="en-US" sz="2200" kern="100" dirty="0">
                          <a:latin typeface="仿宋" panose="02010609060101010101" pitchFamily="49" charset="-122"/>
                          <a:ea typeface="仿宋" panose="02010609060101010101" pitchFamily="49" charset="-122"/>
                        </a:rPr>
                        <a:t>()</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zh-CN" sz="2200" kern="100">
                          <a:latin typeface="仿宋" panose="02010609060101010101" pitchFamily="49" charset="-122"/>
                          <a:ea typeface="仿宋" panose="02010609060101010101" pitchFamily="49" charset="-122"/>
                        </a:rPr>
                        <a:t>获取组件的前景色</a:t>
                      </a:r>
                      <a:endParaRPr lang="zh-CN" sz="2200" kern="100">
                        <a:latin typeface="仿宋" panose="02010609060101010101" pitchFamily="49" charset="-122"/>
                        <a:ea typeface="仿宋" panose="02010609060101010101" pitchFamily="49" charset="-122"/>
                        <a:cs typeface="Times New Roman"/>
                      </a:endParaRPr>
                    </a:p>
                  </a:txBody>
                  <a:tcPr marL="68580" marR="68580" marT="0" marB="0" anchor="ctr"/>
                </a:tc>
                <a:extLst>
                  <a:ext uri="{0D108BD9-81ED-4DB2-BD59-A6C34878D82A}">
                    <a16:rowId xmlns:a16="http://schemas.microsoft.com/office/drawing/2014/main" val="10005"/>
                  </a:ext>
                </a:extLst>
              </a:tr>
              <a:tr h="457200">
                <a:tc>
                  <a:txBody>
                    <a:bodyPr/>
                    <a:lstStyle/>
                    <a:p>
                      <a:pPr algn="just">
                        <a:spcAft>
                          <a:spcPts val="0"/>
                        </a:spcAft>
                      </a:pPr>
                      <a:r>
                        <a:rPr lang="en-US" sz="2200" kern="100">
                          <a:latin typeface="仿宋" panose="02010609060101010101" pitchFamily="49" charset="-122"/>
                          <a:ea typeface="仿宋" panose="02010609060101010101" pitchFamily="49" charset="-122"/>
                        </a:rPr>
                        <a:t>void </a:t>
                      </a:r>
                      <a:endParaRPr lang="zh-CN" sz="2200" kern="10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en-US" sz="2200" kern="100" dirty="0" err="1">
                          <a:latin typeface="仿宋" panose="02010609060101010101" pitchFamily="49" charset="-122"/>
                          <a:ea typeface="仿宋" panose="02010609060101010101" pitchFamily="49" charset="-122"/>
                        </a:rPr>
                        <a:t>setForeground</a:t>
                      </a:r>
                      <a:r>
                        <a:rPr lang="en-US" sz="2200" kern="100" dirty="0">
                          <a:latin typeface="仿宋" panose="02010609060101010101" pitchFamily="49" charset="-122"/>
                          <a:ea typeface="仿宋" panose="02010609060101010101" pitchFamily="49" charset="-122"/>
                        </a:rPr>
                        <a:t>(Color c)</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zh-CN" sz="2200" kern="100" dirty="0">
                          <a:latin typeface="仿宋" panose="02010609060101010101" pitchFamily="49" charset="-122"/>
                          <a:ea typeface="仿宋" panose="02010609060101010101" pitchFamily="49" charset="-122"/>
                        </a:rPr>
                        <a:t>设置组件的前景色</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extLst>
                  <a:ext uri="{0D108BD9-81ED-4DB2-BD59-A6C34878D82A}">
                    <a16:rowId xmlns:a16="http://schemas.microsoft.com/office/drawing/2014/main" val="10006"/>
                  </a:ext>
                </a:extLst>
              </a:tr>
              <a:tr h="457200">
                <a:tc>
                  <a:txBody>
                    <a:bodyPr/>
                    <a:lstStyle/>
                    <a:p>
                      <a:pPr algn="just">
                        <a:spcAft>
                          <a:spcPts val="0"/>
                        </a:spcAft>
                      </a:pPr>
                      <a:r>
                        <a:rPr lang="en-US" sz="2200" kern="100" dirty="0">
                          <a:latin typeface="仿宋" panose="02010609060101010101" pitchFamily="49" charset="-122"/>
                          <a:ea typeface="仿宋" panose="02010609060101010101" pitchFamily="49" charset="-122"/>
                        </a:rPr>
                        <a:t>Font </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en-US" sz="2200" kern="100" dirty="0" err="1">
                          <a:latin typeface="仿宋" panose="02010609060101010101" pitchFamily="49" charset="-122"/>
                          <a:ea typeface="仿宋" panose="02010609060101010101" pitchFamily="49" charset="-122"/>
                        </a:rPr>
                        <a:t>getFont</a:t>
                      </a:r>
                      <a:r>
                        <a:rPr lang="en-US" sz="2200" kern="100" dirty="0">
                          <a:latin typeface="仿宋" panose="02010609060101010101" pitchFamily="49" charset="-122"/>
                          <a:ea typeface="仿宋" panose="02010609060101010101" pitchFamily="49" charset="-122"/>
                        </a:rPr>
                        <a:t>()</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zh-CN" sz="2200" kern="100" dirty="0">
                          <a:latin typeface="仿宋" panose="02010609060101010101" pitchFamily="49" charset="-122"/>
                          <a:ea typeface="仿宋" panose="02010609060101010101" pitchFamily="49" charset="-122"/>
                        </a:rPr>
                        <a:t>获取组件的字体</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extLst>
                  <a:ext uri="{0D108BD9-81ED-4DB2-BD59-A6C34878D82A}">
                    <a16:rowId xmlns:a16="http://schemas.microsoft.com/office/drawing/2014/main" val="10007"/>
                  </a:ext>
                </a:extLst>
              </a:tr>
              <a:tr h="457200">
                <a:tc>
                  <a:txBody>
                    <a:bodyPr/>
                    <a:lstStyle/>
                    <a:p>
                      <a:pPr algn="just">
                        <a:spcAft>
                          <a:spcPts val="0"/>
                        </a:spcAft>
                      </a:pPr>
                      <a:r>
                        <a:rPr lang="en-US" sz="2200" kern="100">
                          <a:latin typeface="仿宋" panose="02010609060101010101" pitchFamily="49" charset="-122"/>
                          <a:ea typeface="仿宋" panose="02010609060101010101" pitchFamily="49" charset="-122"/>
                        </a:rPr>
                        <a:t>void </a:t>
                      </a:r>
                      <a:endParaRPr lang="zh-CN" sz="2200" kern="10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en-US" sz="2200" kern="100" dirty="0" err="1">
                          <a:latin typeface="仿宋" panose="02010609060101010101" pitchFamily="49" charset="-122"/>
                          <a:ea typeface="仿宋" panose="02010609060101010101" pitchFamily="49" charset="-122"/>
                        </a:rPr>
                        <a:t>setFont</a:t>
                      </a:r>
                      <a:r>
                        <a:rPr lang="en-US" sz="2200" kern="100" dirty="0">
                          <a:latin typeface="仿宋" panose="02010609060101010101" pitchFamily="49" charset="-122"/>
                          <a:ea typeface="仿宋" panose="02010609060101010101" pitchFamily="49" charset="-122"/>
                        </a:rPr>
                        <a:t>(Font f)</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zh-CN" sz="2200" kern="100" dirty="0">
                          <a:latin typeface="仿宋" panose="02010609060101010101" pitchFamily="49" charset="-122"/>
                          <a:ea typeface="仿宋" panose="02010609060101010101" pitchFamily="49" charset="-122"/>
                        </a:rPr>
                        <a:t>设置组件的字体</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extLst>
                  <a:ext uri="{0D108BD9-81ED-4DB2-BD59-A6C34878D82A}">
                    <a16:rowId xmlns:a16="http://schemas.microsoft.com/office/drawing/2014/main" val="10008"/>
                  </a:ext>
                </a:extLst>
              </a:tr>
            </a:tbl>
          </a:graphicData>
        </a:graphic>
      </p:graphicFrame>
      <p:sp>
        <p:nvSpPr>
          <p:cNvPr id="9" name="Rectangle 1">
            <a:extLst>
              <a:ext uri="{FF2B5EF4-FFF2-40B4-BE49-F238E27FC236}">
                <a16:creationId xmlns:a16="http://schemas.microsoft.com/office/drawing/2014/main" id="{7D5FB432-EDCC-451B-A387-818C9A6BCA43}"/>
              </a:ext>
            </a:extLst>
          </p:cNvPr>
          <p:cNvSpPr>
            <a:spLocks noChangeArrowheads="1"/>
          </p:cNvSpPr>
          <p:nvPr/>
        </p:nvSpPr>
        <p:spPr bwMode="auto">
          <a:xfrm>
            <a:off x="4099452" y="1501484"/>
            <a:ext cx="3446776"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b="1" i="0" u="none" strike="noStrike" cap="none" normalizeH="0" baseline="0" dirty="0">
                <a:ln>
                  <a:noFill/>
                </a:ln>
                <a:effectLst/>
                <a:latin typeface="仿宋" panose="02010609060101010101" pitchFamily="49" charset="-122"/>
                <a:ea typeface="仿宋" panose="02010609060101010101" pitchFamily="49" charset="-122"/>
                <a:cs typeface="Times New Roman" pitchFamily="18" charset="0"/>
              </a:rPr>
              <a:t>表</a:t>
            </a:r>
            <a:r>
              <a:rPr kumimoji="0" lang="en-US" altLang="zh-CN" b="1" i="0" u="none" strike="noStrike" cap="none" normalizeH="0" baseline="0" dirty="0">
                <a:ln>
                  <a:noFill/>
                </a:ln>
                <a:effectLst/>
                <a:latin typeface="仿宋" panose="02010609060101010101" pitchFamily="49" charset="-122"/>
                <a:ea typeface="仿宋" panose="02010609060101010101" pitchFamily="49" charset="-122"/>
                <a:cs typeface="Times New Roman" pitchFamily="18" charset="0"/>
              </a:rPr>
              <a:t> Component</a:t>
            </a:r>
            <a:r>
              <a:rPr kumimoji="0" lang="zh-CN" altLang="en-US" b="1" i="0" u="none" strike="noStrike" cap="none" normalizeH="0" baseline="0" dirty="0">
                <a:ln>
                  <a:noFill/>
                </a:ln>
                <a:effectLst/>
                <a:latin typeface="仿宋" panose="02010609060101010101" pitchFamily="49" charset="-122"/>
                <a:ea typeface="仿宋" panose="02010609060101010101" pitchFamily="49" charset="-122"/>
                <a:cs typeface="Times New Roman" pitchFamily="18" charset="0"/>
              </a:rPr>
              <a:t>类的部分常用方法</a:t>
            </a:r>
            <a:endParaRPr kumimoji="0" lang="zh-CN" altLang="en-US" b="1" i="0" u="none" strike="noStrike" cap="none" normalizeH="0" baseline="0" dirty="0">
              <a:ln>
                <a:noFill/>
              </a:ln>
              <a:effectLst/>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7696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par>
                                <p:cTn id="11" presetID="2" presetClass="entr" presetSubtype="9"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0-#ppt_h/2"/>
                                          </p:val>
                                        </p:tav>
                                        <p:tav tm="100000">
                                          <p:val>
                                            <p:strVal val="#ppt_y"/>
                                          </p:val>
                                        </p:tav>
                                      </p:tavLst>
                                    </p:anim>
                                  </p:childTnLst>
                                </p:cTn>
                              </p:par>
                            </p:childTnLst>
                          </p:cTn>
                        </p:par>
                        <p:par>
                          <p:cTn id="15" fill="hold">
                            <p:stCondLst>
                              <p:cond delay="500"/>
                            </p:stCondLst>
                            <p:childTnLst>
                              <p:par>
                                <p:cTn id="16" presetID="31"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ppt_w</p:attrName>
                                        </p:attrNameLst>
                                      </p:cBhvr>
                                      <p:tavLst>
                                        <p:tav tm="0">
                                          <p:val>
                                            <p:fltVal val="0"/>
                                          </p:val>
                                        </p:tav>
                                        <p:tav tm="100000">
                                          <p:val>
                                            <p:strVal val="#ppt_w"/>
                                          </p:val>
                                        </p:tav>
                                      </p:tavLst>
                                    </p:anim>
                                    <p:anim calcmode="lin" valueType="num">
                                      <p:cBhvr>
                                        <p:cTn id="19" dur="1000" fill="hold"/>
                                        <p:tgtEl>
                                          <p:spTgt spid="8"/>
                                        </p:tgtEl>
                                        <p:attrNameLst>
                                          <p:attrName>ppt_h</p:attrName>
                                        </p:attrNameLst>
                                      </p:cBhvr>
                                      <p:tavLst>
                                        <p:tav tm="0">
                                          <p:val>
                                            <p:fltVal val="0"/>
                                          </p:val>
                                        </p:tav>
                                        <p:tav tm="100000">
                                          <p:val>
                                            <p:strVal val="#ppt_h"/>
                                          </p:val>
                                        </p:tav>
                                      </p:tavLst>
                                    </p:anim>
                                    <p:anim calcmode="lin" valueType="num">
                                      <p:cBhvr>
                                        <p:cTn id="20" dur="1000" fill="hold"/>
                                        <p:tgtEl>
                                          <p:spTgt spid="8"/>
                                        </p:tgtEl>
                                        <p:attrNameLst>
                                          <p:attrName>style.rotation</p:attrName>
                                        </p:attrNameLst>
                                      </p:cBhvr>
                                      <p:tavLst>
                                        <p:tav tm="0">
                                          <p:val>
                                            <p:fltVal val="90"/>
                                          </p:val>
                                        </p:tav>
                                        <p:tav tm="100000">
                                          <p:val>
                                            <p:fltVal val="0"/>
                                          </p:val>
                                        </p:tav>
                                      </p:tavLst>
                                    </p:anim>
                                    <p:animEffect transition="in" filter="fade">
                                      <p:cBhvr>
                                        <p:cTn id="2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8" grpId="0" animBg="1"/>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布局管理器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—5.CardLayout</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14" name="矩形 13">
            <a:extLst>
              <a:ext uri="{FF2B5EF4-FFF2-40B4-BE49-F238E27FC236}">
                <a16:creationId xmlns:a16="http://schemas.microsoft.com/office/drawing/2014/main" id="{5ED9877E-92EF-40E5-A250-4ABBF480F839}"/>
              </a:ext>
            </a:extLst>
          </p:cNvPr>
          <p:cNvSpPr/>
          <p:nvPr/>
        </p:nvSpPr>
        <p:spPr>
          <a:xfrm>
            <a:off x="-32257" y="2201407"/>
            <a:ext cx="12189178" cy="3332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ctangle 1">
            <a:extLst>
              <a:ext uri="{FF2B5EF4-FFF2-40B4-BE49-F238E27FC236}">
                <a16:creationId xmlns:a16="http://schemas.microsoft.com/office/drawing/2014/main" id="{1F9418E7-2A68-41CE-B58D-C5DDD9F342A5}"/>
              </a:ext>
            </a:extLst>
          </p:cNvPr>
          <p:cNvSpPr>
            <a:spLocks noChangeArrowheads="1"/>
          </p:cNvSpPr>
          <p:nvPr/>
        </p:nvSpPr>
        <p:spPr bwMode="auto">
          <a:xfrm>
            <a:off x="610870" y="1687344"/>
            <a:ext cx="11046443" cy="984478"/>
          </a:xfrm>
          <a:prstGeom prst="rect">
            <a:avLst/>
          </a:prstGeom>
          <a:noFill/>
          <a:ln w="9525">
            <a:noFill/>
            <a:miter lim="800000"/>
            <a:headEnd/>
            <a:tailEnd/>
          </a:ln>
          <a:effectLst/>
        </p:spPr>
        <p:txBody>
          <a:bodyPr vert="horz" wrap="square" lIns="91419" tIns="45709" rIns="91419" bIns="45709" numCol="1" anchor="ctr" anchorCtr="0" compatLnSpc="1">
            <a:prstTxWarp prst="textNoShape">
              <a:avLst/>
            </a:prstTxWarp>
            <a:spAutoFit/>
          </a:bodyPr>
          <a:lstStyle/>
          <a:p>
            <a:pPr indent="457109" defTabSz="914217" fontAlgn="base">
              <a:lnSpc>
                <a:spcPct val="130000"/>
              </a:lnSpc>
              <a:spcBef>
                <a:spcPct val="0"/>
              </a:spcBef>
              <a:spcAft>
                <a:spcPct val="0"/>
              </a:spcAft>
            </a:pPr>
            <a:r>
              <a:rPr lang="zh-CN" altLang="en-US" sz="2400" b="1" dirty="0">
                <a:latin typeface="仿宋" panose="02010609060101010101" pitchFamily="49" charset="-122"/>
                <a:ea typeface="仿宋" panose="02010609060101010101" pitchFamily="49" charset="-122"/>
                <a:cs typeface="Times New Roman" pitchFamily="18" charset="0"/>
              </a:rPr>
              <a:t>卡片布局管理器，是把添加的每个组件像卡片一样叠加在一起，每次只显示最上面的一个组件。卡片的顺序由组件对象本身在容器内部的顺序决定。</a:t>
            </a:r>
          </a:p>
        </p:txBody>
      </p:sp>
      <p:graphicFrame>
        <p:nvGraphicFramePr>
          <p:cNvPr id="25" name="表格 24">
            <a:extLst>
              <a:ext uri="{FF2B5EF4-FFF2-40B4-BE49-F238E27FC236}">
                <a16:creationId xmlns:a16="http://schemas.microsoft.com/office/drawing/2014/main" id="{2DA4B41F-D1A9-4BC9-97CE-14EF43C900DE}"/>
              </a:ext>
            </a:extLst>
          </p:cNvPr>
          <p:cNvGraphicFramePr>
            <a:graphicFrameLocks noGrp="1"/>
          </p:cNvGraphicFramePr>
          <p:nvPr>
            <p:extLst>
              <p:ext uri="{D42A27DB-BD31-4B8C-83A1-F6EECF244321}">
                <p14:modId xmlns:p14="http://schemas.microsoft.com/office/powerpoint/2010/main" val="437577611"/>
              </p:ext>
            </p:extLst>
          </p:nvPr>
        </p:nvGraphicFramePr>
        <p:xfrm>
          <a:off x="687052" y="3429000"/>
          <a:ext cx="11274990" cy="3200294"/>
        </p:xfrm>
        <a:graphic>
          <a:graphicData uri="http://schemas.openxmlformats.org/drawingml/2006/table">
            <a:tbl>
              <a:tblPr>
                <a:tableStyleId>{16D9F66E-5EB9-4882-86FB-DCBF35E3C3E4}</a:tableStyleId>
              </a:tblPr>
              <a:tblGrid>
                <a:gridCol w="1295100">
                  <a:extLst>
                    <a:ext uri="{9D8B030D-6E8A-4147-A177-3AD203B41FA5}">
                      <a16:colId xmlns:a16="http://schemas.microsoft.com/office/drawing/2014/main" val="20000"/>
                    </a:ext>
                  </a:extLst>
                </a:gridCol>
                <a:gridCol w="4418577">
                  <a:extLst>
                    <a:ext uri="{9D8B030D-6E8A-4147-A177-3AD203B41FA5}">
                      <a16:colId xmlns:a16="http://schemas.microsoft.com/office/drawing/2014/main" val="20001"/>
                    </a:ext>
                  </a:extLst>
                </a:gridCol>
                <a:gridCol w="5561313">
                  <a:extLst>
                    <a:ext uri="{9D8B030D-6E8A-4147-A177-3AD203B41FA5}">
                      <a16:colId xmlns:a16="http://schemas.microsoft.com/office/drawing/2014/main" val="20002"/>
                    </a:ext>
                  </a:extLst>
                </a:gridCol>
              </a:tblGrid>
              <a:tr h="457094">
                <a:tc>
                  <a:txBody>
                    <a:bodyPr/>
                    <a:lstStyle/>
                    <a:p>
                      <a:pPr algn="ctr"/>
                      <a:r>
                        <a:rPr lang="zh-CN" sz="2000" b="1" dirty="0">
                          <a:latin typeface="仿宋" panose="02010609060101010101" pitchFamily="49" charset="-122"/>
                          <a:ea typeface="仿宋" panose="02010609060101010101" pitchFamily="49" charset="-122"/>
                        </a:rPr>
                        <a:t>返回类型</a:t>
                      </a:r>
                      <a:endParaRPr lang="zh-CN" sz="2000" b="1" dirty="0">
                        <a:latin typeface="仿宋" panose="02010609060101010101" pitchFamily="49" charset="-122"/>
                        <a:ea typeface="仿宋" panose="02010609060101010101" pitchFamily="49" charset="-122"/>
                        <a:cs typeface="Times New Roman" pitchFamily="18" charset="0"/>
                      </a:endParaRPr>
                    </a:p>
                  </a:txBody>
                  <a:tcPr marL="68564" marR="68564" marT="0" marB="0" anchor="ctr">
                    <a:solidFill>
                      <a:srgbClr val="FFC000"/>
                    </a:solidFill>
                  </a:tcPr>
                </a:tc>
                <a:tc>
                  <a:txBody>
                    <a:bodyPr/>
                    <a:lstStyle/>
                    <a:p>
                      <a:pPr algn="ctr"/>
                      <a:r>
                        <a:rPr lang="zh-CN" sz="2000" b="1" dirty="0">
                          <a:latin typeface="仿宋" panose="02010609060101010101" pitchFamily="49" charset="-122"/>
                          <a:ea typeface="仿宋" panose="02010609060101010101" pitchFamily="49" charset="-122"/>
                        </a:rPr>
                        <a:t>方法名</a:t>
                      </a:r>
                      <a:endParaRPr lang="zh-CN" sz="2000" b="1" dirty="0">
                        <a:latin typeface="仿宋" panose="02010609060101010101" pitchFamily="49" charset="-122"/>
                        <a:ea typeface="仿宋" panose="02010609060101010101" pitchFamily="49" charset="-122"/>
                        <a:cs typeface="Times New Roman" pitchFamily="18" charset="0"/>
                      </a:endParaRPr>
                    </a:p>
                  </a:txBody>
                  <a:tcPr marL="68564" marR="68564" marT="0" marB="0" anchor="ctr">
                    <a:solidFill>
                      <a:srgbClr val="FFC000"/>
                    </a:solidFill>
                  </a:tcPr>
                </a:tc>
                <a:tc>
                  <a:txBody>
                    <a:bodyPr/>
                    <a:lstStyle/>
                    <a:p>
                      <a:pPr algn="ctr"/>
                      <a:r>
                        <a:rPr lang="zh-CN" sz="2000" b="1" dirty="0">
                          <a:latin typeface="仿宋" panose="02010609060101010101" pitchFamily="49" charset="-122"/>
                          <a:ea typeface="仿宋" panose="02010609060101010101" pitchFamily="49" charset="-122"/>
                        </a:rPr>
                        <a:t>方法功能</a:t>
                      </a:r>
                      <a:endParaRPr lang="zh-CN" sz="2000" b="1" dirty="0">
                        <a:latin typeface="仿宋" panose="02010609060101010101" pitchFamily="49" charset="-122"/>
                        <a:ea typeface="仿宋" panose="02010609060101010101" pitchFamily="49" charset="-122"/>
                        <a:cs typeface="Times New Roman" pitchFamily="18" charset="0"/>
                      </a:endParaRPr>
                    </a:p>
                  </a:txBody>
                  <a:tcPr marL="68564" marR="68564" marT="0" marB="0" anchor="ctr">
                    <a:solidFill>
                      <a:srgbClr val="FFC000"/>
                    </a:solidFill>
                  </a:tcPr>
                </a:tc>
                <a:extLst>
                  <a:ext uri="{0D108BD9-81ED-4DB2-BD59-A6C34878D82A}">
                    <a16:rowId xmlns:a16="http://schemas.microsoft.com/office/drawing/2014/main" val="10000"/>
                  </a:ext>
                </a:extLst>
              </a:tr>
              <a:tr h="304729">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b="1" kern="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kern="100" dirty="0" err="1">
                          <a:latin typeface="仿宋" panose="02010609060101010101" pitchFamily="49" charset="-122"/>
                          <a:ea typeface="仿宋" panose="02010609060101010101" pitchFamily="49" charset="-122"/>
                        </a:rPr>
                        <a:t>CardLayout</a:t>
                      </a:r>
                      <a:r>
                        <a:rPr lang="en-US" sz="2000" b="1" kern="100" dirty="0">
                          <a:latin typeface="仿宋" panose="02010609060101010101" pitchFamily="49" charset="-122"/>
                          <a:ea typeface="仿宋" panose="02010609060101010101" pitchFamily="49" charset="-122"/>
                        </a:rPr>
                        <a:t>()</a:t>
                      </a:r>
                      <a:endParaRPr lang="zh-CN" sz="2000" b="1" kern="1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zh-CN" sz="2000" b="1">
                          <a:latin typeface="仿宋" panose="02010609060101010101" pitchFamily="49" charset="-122"/>
                          <a:ea typeface="仿宋" panose="02010609060101010101" pitchFamily="49" charset="-122"/>
                        </a:rPr>
                        <a:t>创建一个间距为</a:t>
                      </a:r>
                      <a:r>
                        <a:rPr lang="en-US" sz="2000" b="1">
                          <a:latin typeface="仿宋" panose="02010609060101010101" pitchFamily="49" charset="-122"/>
                          <a:ea typeface="仿宋" panose="02010609060101010101" pitchFamily="49" charset="-122"/>
                        </a:rPr>
                        <a:t>0</a:t>
                      </a:r>
                      <a:r>
                        <a:rPr lang="zh-CN" sz="2000" b="1">
                          <a:latin typeface="仿宋" panose="02010609060101010101" pitchFamily="49" charset="-122"/>
                          <a:ea typeface="仿宋" panose="02010609060101010101" pitchFamily="49" charset="-122"/>
                        </a:rPr>
                        <a:t>的卡片布局</a:t>
                      </a:r>
                      <a:endParaRPr lang="zh-CN" sz="2000" b="1">
                        <a:latin typeface="仿宋" panose="02010609060101010101" pitchFamily="49" charset="-122"/>
                        <a:ea typeface="仿宋" panose="02010609060101010101" pitchFamily="49" charset="-122"/>
                        <a:cs typeface="Times New Roman" pitchFamily="18" charset="0"/>
                      </a:endParaRPr>
                    </a:p>
                  </a:txBody>
                  <a:tcPr marL="68564" marR="68564" marT="0" marB="0" anchor="ctr"/>
                </a:tc>
                <a:extLst>
                  <a:ext uri="{0D108BD9-81ED-4DB2-BD59-A6C34878D82A}">
                    <a16:rowId xmlns:a16="http://schemas.microsoft.com/office/drawing/2014/main" val="10001"/>
                  </a:ext>
                </a:extLst>
              </a:tr>
              <a:tr h="304729">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b="1" kern="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kern="100" dirty="0" err="1">
                          <a:latin typeface="仿宋" panose="02010609060101010101" pitchFamily="49" charset="-122"/>
                          <a:ea typeface="仿宋" panose="02010609060101010101" pitchFamily="49" charset="-122"/>
                        </a:rPr>
                        <a:t>CardLayout</a:t>
                      </a:r>
                      <a:r>
                        <a:rPr lang="en-US" sz="2000" b="1" kern="100" dirty="0">
                          <a:latin typeface="仿宋" panose="02010609060101010101" pitchFamily="49" charset="-122"/>
                          <a:ea typeface="仿宋" panose="02010609060101010101" pitchFamily="49" charset="-122"/>
                        </a:rPr>
                        <a:t>(</a:t>
                      </a:r>
                      <a:r>
                        <a:rPr lang="en-US" sz="2000" b="1" kern="100" dirty="0" err="1">
                          <a:latin typeface="仿宋" panose="02010609060101010101" pitchFamily="49" charset="-122"/>
                          <a:ea typeface="仿宋" panose="02010609060101010101" pitchFamily="49" charset="-122"/>
                        </a:rPr>
                        <a:t>int</a:t>
                      </a:r>
                      <a:r>
                        <a:rPr lang="en-US" sz="2000" b="1" kern="100" dirty="0">
                          <a:latin typeface="仿宋" panose="02010609060101010101" pitchFamily="49" charset="-122"/>
                          <a:ea typeface="仿宋" panose="02010609060101010101" pitchFamily="49" charset="-122"/>
                        </a:rPr>
                        <a:t> </a:t>
                      </a:r>
                      <a:r>
                        <a:rPr lang="en-US" sz="2000" b="1" kern="100" dirty="0" err="1">
                          <a:latin typeface="仿宋" panose="02010609060101010101" pitchFamily="49" charset="-122"/>
                          <a:ea typeface="仿宋" panose="02010609060101010101" pitchFamily="49" charset="-122"/>
                        </a:rPr>
                        <a:t>hgap,int</a:t>
                      </a:r>
                      <a:r>
                        <a:rPr lang="en-US" sz="2000" b="1" kern="100" dirty="0">
                          <a:latin typeface="仿宋" panose="02010609060101010101" pitchFamily="49" charset="-122"/>
                          <a:ea typeface="仿宋" panose="02010609060101010101" pitchFamily="49" charset="-122"/>
                        </a:rPr>
                        <a:t> </a:t>
                      </a:r>
                      <a:r>
                        <a:rPr lang="en-US" sz="2000" b="1" kern="100" dirty="0" err="1">
                          <a:latin typeface="仿宋" panose="02010609060101010101" pitchFamily="49" charset="-122"/>
                          <a:ea typeface="仿宋" panose="02010609060101010101" pitchFamily="49" charset="-122"/>
                        </a:rPr>
                        <a:t>vgap</a:t>
                      </a:r>
                      <a:r>
                        <a:rPr lang="en-US" sz="2000" b="1" kern="100" dirty="0">
                          <a:latin typeface="仿宋" panose="02010609060101010101" pitchFamily="49" charset="-122"/>
                          <a:ea typeface="仿宋" panose="02010609060101010101" pitchFamily="49" charset="-122"/>
                        </a:rPr>
                        <a:t>)</a:t>
                      </a:r>
                      <a:endParaRPr lang="zh-CN" sz="2000" b="1" kern="1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zh-CN" sz="2000" b="1" dirty="0">
                          <a:latin typeface="仿宋" panose="02010609060101010101" pitchFamily="49" charset="-122"/>
                          <a:ea typeface="仿宋" panose="02010609060101010101" pitchFamily="49" charset="-122"/>
                        </a:rPr>
                        <a:t>创建一个具有水平间距和垂直间距的卡片布局</a:t>
                      </a:r>
                      <a:endParaRPr lang="zh-CN" sz="2000" b="1"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extLst>
                  <a:ext uri="{0D108BD9-81ED-4DB2-BD59-A6C34878D82A}">
                    <a16:rowId xmlns:a16="http://schemas.microsoft.com/office/drawing/2014/main" val="10002"/>
                  </a:ext>
                </a:extLst>
              </a:tr>
              <a:tr h="304729">
                <a:tc>
                  <a:txBody>
                    <a:bodyPr/>
                    <a:lstStyle/>
                    <a:p>
                      <a:r>
                        <a:rPr lang="en-US" sz="2000" b="1">
                          <a:latin typeface="仿宋" panose="02010609060101010101" pitchFamily="49" charset="-122"/>
                          <a:ea typeface="仿宋" panose="02010609060101010101" pitchFamily="49" charset="-122"/>
                        </a:rPr>
                        <a:t>void</a:t>
                      </a:r>
                      <a:endParaRPr lang="zh-CN" sz="2000" b="1">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en-US" sz="2000" b="1" dirty="0">
                          <a:latin typeface="仿宋" panose="02010609060101010101" pitchFamily="49" charset="-122"/>
                          <a:ea typeface="仿宋" panose="02010609060101010101" pitchFamily="49" charset="-122"/>
                        </a:rPr>
                        <a:t>first(Container parent)</a:t>
                      </a:r>
                      <a:endParaRPr lang="zh-CN" sz="2000" b="1"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zh-CN" sz="2000" b="1">
                          <a:latin typeface="仿宋" panose="02010609060101010101" pitchFamily="49" charset="-122"/>
                          <a:ea typeface="仿宋" panose="02010609060101010101" pitchFamily="49" charset="-122"/>
                        </a:rPr>
                        <a:t>翻转到容器的第一张卡片</a:t>
                      </a:r>
                      <a:endParaRPr lang="zh-CN" sz="2000" b="1">
                        <a:latin typeface="仿宋" panose="02010609060101010101" pitchFamily="49" charset="-122"/>
                        <a:ea typeface="仿宋" panose="02010609060101010101" pitchFamily="49" charset="-122"/>
                        <a:cs typeface="Times New Roman" pitchFamily="18" charset="0"/>
                      </a:endParaRPr>
                    </a:p>
                  </a:txBody>
                  <a:tcPr marL="68564" marR="68564" marT="0" marB="0" anchor="ctr"/>
                </a:tc>
                <a:extLst>
                  <a:ext uri="{0D108BD9-81ED-4DB2-BD59-A6C34878D82A}">
                    <a16:rowId xmlns:a16="http://schemas.microsoft.com/office/drawing/2014/main" val="10003"/>
                  </a:ext>
                </a:extLst>
              </a:tr>
              <a:tr h="304729">
                <a:tc>
                  <a:txBody>
                    <a:bodyPr/>
                    <a:lstStyle/>
                    <a:p>
                      <a:r>
                        <a:rPr lang="en-US" sz="2000" b="1">
                          <a:latin typeface="仿宋" panose="02010609060101010101" pitchFamily="49" charset="-122"/>
                          <a:ea typeface="仿宋" panose="02010609060101010101" pitchFamily="49" charset="-122"/>
                        </a:rPr>
                        <a:t>void</a:t>
                      </a:r>
                      <a:endParaRPr lang="zh-CN" sz="2000" b="1">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en-US" sz="2000" b="1" dirty="0">
                          <a:latin typeface="仿宋" panose="02010609060101010101" pitchFamily="49" charset="-122"/>
                          <a:ea typeface="仿宋" panose="02010609060101010101" pitchFamily="49" charset="-122"/>
                        </a:rPr>
                        <a:t>next(Container parent)</a:t>
                      </a:r>
                      <a:endParaRPr lang="zh-CN" sz="2000" b="1"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zh-CN" sz="2000" b="1">
                          <a:latin typeface="仿宋" panose="02010609060101010101" pitchFamily="49" charset="-122"/>
                          <a:ea typeface="仿宋" panose="02010609060101010101" pitchFamily="49" charset="-122"/>
                        </a:rPr>
                        <a:t>翻转到指定容器的下一张卡片</a:t>
                      </a:r>
                      <a:endParaRPr lang="zh-CN" sz="2000" b="1">
                        <a:latin typeface="仿宋" panose="02010609060101010101" pitchFamily="49" charset="-122"/>
                        <a:ea typeface="仿宋" panose="02010609060101010101" pitchFamily="49" charset="-122"/>
                        <a:cs typeface="Times New Roman" pitchFamily="18" charset="0"/>
                      </a:endParaRPr>
                    </a:p>
                  </a:txBody>
                  <a:tcPr marL="68564" marR="68564" marT="0" marB="0" anchor="ctr"/>
                </a:tc>
                <a:extLst>
                  <a:ext uri="{0D108BD9-81ED-4DB2-BD59-A6C34878D82A}">
                    <a16:rowId xmlns:a16="http://schemas.microsoft.com/office/drawing/2014/main" val="10004"/>
                  </a:ext>
                </a:extLst>
              </a:tr>
              <a:tr h="609459">
                <a:tc>
                  <a:txBody>
                    <a:bodyPr/>
                    <a:lstStyle/>
                    <a:p>
                      <a:r>
                        <a:rPr lang="en-US" sz="2000" b="1">
                          <a:latin typeface="仿宋" panose="02010609060101010101" pitchFamily="49" charset="-122"/>
                          <a:ea typeface="仿宋" panose="02010609060101010101" pitchFamily="49" charset="-122"/>
                        </a:rPr>
                        <a:t>void</a:t>
                      </a:r>
                      <a:endParaRPr lang="zh-CN" sz="2000" b="1">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en-US" sz="2000" b="1" dirty="0">
                          <a:latin typeface="仿宋" panose="02010609060101010101" pitchFamily="49" charset="-122"/>
                          <a:ea typeface="仿宋" panose="02010609060101010101" pitchFamily="49" charset="-122"/>
                        </a:rPr>
                        <a:t>previous(Container parent)</a:t>
                      </a:r>
                      <a:endParaRPr lang="zh-CN" sz="2000" b="1"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zh-CN" sz="2000" b="1" dirty="0">
                          <a:latin typeface="仿宋" panose="02010609060101010101" pitchFamily="49" charset="-122"/>
                          <a:ea typeface="仿宋" panose="02010609060101010101" pitchFamily="49" charset="-122"/>
                        </a:rPr>
                        <a:t>翻转到指定容器的前一张卡片。如果当前可见卡片是第一个，则翻到最后一张</a:t>
                      </a:r>
                      <a:endParaRPr lang="zh-CN" sz="2000" b="1"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extLst>
                  <a:ext uri="{0D108BD9-81ED-4DB2-BD59-A6C34878D82A}">
                    <a16:rowId xmlns:a16="http://schemas.microsoft.com/office/drawing/2014/main" val="10005"/>
                  </a:ext>
                </a:extLst>
              </a:tr>
              <a:tr h="304729">
                <a:tc>
                  <a:txBody>
                    <a:bodyPr/>
                    <a:lstStyle/>
                    <a:p>
                      <a:r>
                        <a:rPr lang="en-US" sz="2000" b="1">
                          <a:latin typeface="仿宋" panose="02010609060101010101" pitchFamily="49" charset="-122"/>
                          <a:ea typeface="仿宋" panose="02010609060101010101" pitchFamily="49" charset="-122"/>
                        </a:rPr>
                        <a:t>void</a:t>
                      </a:r>
                      <a:endParaRPr lang="zh-CN" sz="2000" b="1">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en-US" sz="2000" b="1" dirty="0">
                          <a:latin typeface="仿宋" panose="02010609060101010101" pitchFamily="49" charset="-122"/>
                          <a:ea typeface="仿宋" panose="02010609060101010101" pitchFamily="49" charset="-122"/>
                        </a:rPr>
                        <a:t>last(Container parent)</a:t>
                      </a:r>
                      <a:endParaRPr lang="zh-CN" sz="2000" b="1"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zh-CN" sz="2000" b="1" dirty="0">
                          <a:latin typeface="仿宋" panose="02010609060101010101" pitchFamily="49" charset="-122"/>
                          <a:ea typeface="仿宋" panose="02010609060101010101" pitchFamily="49" charset="-122"/>
                        </a:rPr>
                        <a:t>翻转到容器的最后一张卡片</a:t>
                      </a:r>
                      <a:endParaRPr lang="zh-CN" sz="2000" b="1"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extLst>
                  <a:ext uri="{0D108BD9-81ED-4DB2-BD59-A6C34878D82A}">
                    <a16:rowId xmlns:a16="http://schemas.microsoft.com/office/drawing/2014/main" val="10006"/>
                  </a:ext>
                </a:extLst>
              </a:tr>
              <a:tr h="304729">
                <a:tc>
                  <a:txBody>
                    <a:bodyPr/>
                    <a:lstStyle/>
                    <a:p>
                      <a:r>
                        <a:rPr lang="en-US" sz="2000" b="1">
                          <a:latin typeface="仿宋" panose="02010609060101010101" pitchFamily="49" charset="-122"/>
                          <a:ea typeface="仿宋" panose="02010609060101010101" pitchFamily="49" charset="-122"/>
                        </a:rPr>
                        <a:t>void</a:t>
                      </a:r>
                      <a:endParaRPr lang="zh-CN" sz="2000" b="1">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en-US" sz="2000" b="1" dirty="0">
                          <a:latin typeface="仿宋" panose="02010609060101010101" pitchFamily="49" charset="-122"/>
                          <a:ea typeface="仿宋" panose="02010609060101010101" pitchFamily="49" charset="-122"/>
                        </a:rPr>
                        <a:t>show(Container </a:t>
                      </a:r>
                      <a:r>
                        <a:rPr lang="en-US" sz="2000" b="1" dirty="0" err="1">
                          <a:latin typeface="仿宋" panose="02010609060101010101" pitchFamily="49" charset="-122"/>
                          <a:ea typeface="仿宋" panose="02010609060101010101" pitchFamily="49" charset="-122"/>
                        </a:rPr>
                        <a:t>parent,String</a:t>
                      </a:r>
                      <a:r>
                        <a:rPr lang="en-US" sz="2000" b="1" dirty="0">
                          <a:latin typeface="仿宋" panose="02010609060101010101" pitchFamily="49" charset="-122"/>
                          <a:ea typeface="仿宋" panose="02010609060101010101" pitchFamily="49" charset="-122"/>
                        </a:rPr>
                        <a:t> name)</a:t>
                      </a:r>
                      <a:endParaRPr lang="zh-CN" sz="2000" b="1"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zh-CN" sz="2000" b="1" dirty="0">
                          <a:latin typeface="仿宋" panose="02010609060101010101" pitchFamily="49" charset="-122"/>
                          <a:ea typeface="仿宋" panose="02010609060101010101" pitchFamily="49" charset="-122"/>
                        </a:rPr>
                        <a:t>显示指定</a:t>
                      </a:r>
                      <a:r>
                        <a:rPr lang="en-US" sz="2000" b="1" dirty="0">
                          <a:latin typeface="仿宋" panose="02010609060101010101" pitchFamily="49" charset="-122"/>
                          <a:ea typeface="仿宋" panose="02010609060101010101" pitchFamily="49" charset="-122"/>
                        </a:rPr>
                        <a:t>name</a:t>
                      </a:r>
                      <a:r>
                        <a:rPr lang="zh-CN" sz="2000" b="1" dirty="0">
                          <a:latin typeface="仿宋" panose="02010609060101010101" pitchFamily="49" charset="-122"/>
                          <a:ea typeface="仿宋" panose="02010609060101010101" pitchFamily="49" charset="-122"/>
                        </a:rPr>
                        <a:t>的组件</a:t>
                      </a:r>
                      <a:endParaRPr lang="zh-CN" sz="2000" b="1"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extLst>
                  <a:ext uri="{0D108BD9-81ED-4DB2-BD59-A6C34878D82A}">
                    <a16:rowId xmlns:a16="http://schemas.microsoft.com/office/drawing/2014/main" val="10007"/>
                  </a:ext>
                </a:extLst>
              </a:tr>
            </a:tbl>
          </a:graphicData>
        </a:graphic>
      </p:graphicFrame>
      <p:sp>
        <p:nvSpPr>
          <p:cNvPr id="26" name="Rectangle 1">
            <a:extLst>
              <a:ext uri="{FF2B5EF4-FFF2-40B4-BE49-F238E27FC236}">
                <a16:creationId xmlns:a16="http://schemas.microsoft.com/office/drawing/2014/main" id="{DC9DE20B-AC26-4E1D-8E5D-6393787BA6BA}"/>
              </a:ext>
            </a:extLst>
          </p:cNvPr>
          <p:cNvSpPr>
            <a:spLocks noChangeArrowheads="1"/>
          </p:cNvSpPr>
          <p:nvPr/>
        </p:nvSpPr>
        <p:spPr bwMode="auto">
          <a:xfrm>
            <a:off x="4101773" y="2925496"/>
            <a:ext cx="3566960" cy="323154"/>
          </a:xfrm>
          <a:prstGeom prst="rect">
            <a:avLst/>
          </a:prstGeom>
          <a:noFill/>
          <a:ln w="9525">
            <a:noFill/>
            <a:miter lim="800000"/>
            <a:headEnd/>
            <a:tailEnd/>
          </a:ln>
          <a:effectLst/>
        </p:spPr>
        <p:txBody>
          <a:bodyPr vert="horz" wrap="none" lIns="91419" tIns="45709" rIns="91419" bIns="0" numCol="1" anchor="ctr" anchorCtr="0" compatLnSpc="1">
            <a:prstTxWarp prst="textNoShape">
              <a:avLst/>
            </a:prstTxWarp>
            <a:spAutoFit/>
          </a:bodyPr>
          <a:lstStyle/>
          <a:p>
            <a:pPr algn="ctr" defTabSz="914217" fontAlgn="base">
              <a:spcBef>
                <a:spcPct val="0"/>
              </a:spcBef>
              <a:spcAft>
                <a:spcPct val="0"/>
              </a:spcAft>
              <a:tabLst>
                <a:tab pos="580909" algn="l"/>
                <a:tab pos="1163405" algn="l"/>
                <a:tab pos="1744314" algn="l"/>
                <a:tab pos="2326810" algn="l"/>
                <a:tab pos="2907718" algn="l"/>
                <a:tab pos="3488627" algn="l"/>
                <a:tab pos="4071124" algn="l"/>
                <a:tab pos="4652032" algn="l"/>
                <a:tab pos="5234528" algn="l"/>
                <a:tab pos="5815437" algn="l"/>
                <a:tab pos="6396345" algn="l"/>
                <a:tab pos="6978842" algn="l"/>
                <a:tab pos="7559751" algn="l"/>
                <a:tab pos="8142246" algn="l"/>
                <a:tab pos="8723155" algn="l"/>
                <a:tab pos="9304064" algn="l"/>
              </a:tabLst>
            </a:pPr>
            <a:r>
              <a:rPr lang="zh-CN" altLang="en-US" b="1" dirty="0">
                <a:latin typeface="仿宋" panose="02010609060101010101" pitchFamily="49" charset="-122"/>
                <a:ea typeface="仿宋" panose="02010609060101010101" pitchFamily="49" charset="-122"/>
                <a:cs typeface="Times New Roman" pitchFamily="18" charset="0"/>
              </a:rPr>
              <a:t>表</a:t>
            </a:r>
            <a:r>
              <a:rPr lang="en-US" altLang="zh-CN" b="1" dirty="0">
                <a:latin typeface="仿宋" panose="02010609060101010101" pitchFamily="49" charset="-122"/>
                <a:ea typeface="仿宋" panose="02010609060101010101" pitchFamily="49" charset="-122"/>
                <a:cs typeface="Times New Roman" pitchFamily="18" charset="0"/>
              </a:rPr>
              <a:t>8.10 </a:t>
            </a:r>
            <a:r>
              <a:rPr lang="en-US" altLang="zh-CN" b="1" dirty="0" err="1">
                <a:latin typeface="仿宋" panose="02010609060101010101" pitchFamily="49" charset="-122"/>
                <a:ea typeface="仿宋" panose="02010609060101010101" pitchFamily="49" charset="-122"/>
                <a:cs typeface="Times New Roman" pitchFamily="18" charset="0"/>
              </a:rPr>
              <a:t>CardLayout</a:t>
            </a:r>
            <a:r>
              <a:rPr lang="zh-CN" altLang="en-US" b="1" dirty="0">
                <a:latin typeface="仿宋" panose="02010609060101010101" pitchFamily="49" charset="-122"/>
                <a:ea typeface="仿宋" panose="02010609060101010101" pitchFamily="49" charset="-122"/>
                <a:cs typeface="Times New Roman" pitchFamily="18" charset="0"/>
              </a:rPr>
              <a:t>类的常用方法</a:t>
            </a:r>
            <a:endParaRPr lang="zh-CN" altLang="en-US"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9413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3"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1+#ppt_w/2"/>
                                          </p:val>
                                        </p:tav>
                                        <p:tav tm="100000">
                                          <p:val>
                                            <p:strVal val="#ppt_x"/>
                                          </p:val>
                                        </p:tav>
                                      </p:tavLst>
                                    </p:anim>
                                    <p:anim calcmode="lin" valueType="num">
                                      <p:cBhvr additive="base">
                                        <p:cTn id="18" dur="500" fill="hold"/>
                                        <p:tgtEl>
                                          <p:spTgt spid="26"/>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31" presetClass="entr" presetSubtype="0"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1000" fill="hold"/>
                                        <p:tgtEl>
                                          <p:spTgt spid="25"/>
                                        </p:tgtEl>
                                        <p:attrNameLst>
                                          <p:attrName>ppt_w</p:attrName>
                                        </p:attrNameLst>
                                      </p:cBhvr>
                                      <p:tavLst>
                                        <p:tav tm="0">
                                          <p:val>
                                            <p:fltVal val="0"/>
                                          </p:val>
                                        </p:tav>
                                        <p:tav tm="100000">
                                          <p:val>
                                            <p:strVal val="#ppt_w"/>
                                          </p:val>
                                        </p:tav>
                                      </p:tavLst>
                                    </p:anim>
                                    <p:anim calcmode="lin" valueType="num">
                                      <p:cBhvr>
                                        <p:cTn id="23" dur="1000" fill="hold"/>
                                        <p:tgtEl>
                                          <p:spTgt spid="25"/>
                                        </p:tgtEl>
                                        <p:attrNameLst>
                                          <p:attrName>ppt_h</p:attrName>
                                        </p:attrNameLst>
                                      </p:cBhvr>
                                      <p:tavLst>
                                        <p:tav tm="0">
                                          <p:val>
                                            <p:fltVal val="0"/>
                                          </p:val>
                                        </p:tav>
                                        <p:tav tm="100000">
                                          <p:val>
                                            <p:strVal val="#ppt_h"/>
                                          </p:val>
                                        </p:tav>
                                      </p:tavLst>
                                    </p:anim>
                                    <p:anim calcmode="lin" valueType="num">
                                      <p:cBhvr>
                                        <p:cTn id="24" dur="1000" fill="hold"/>
                                        <p:tgtEl>
                                          <p:spTgt spid="25"/>
                                        </p:tgtEl>
                                        <p:attrNameLst>
                                          <p:attrName>style.rotation</p:attrName>
                                        </p:attrNameLst>
                                      </p:cBhvr>
                                      <p:tavLst>
                                        <p:tav tm="0">
                                          <p:val>
                                            <p:fltVal val="90"/>
                                          </p:val>
                                        </p:tav>
                                        <p:tav tm="100000">
                                          <p:val>
                                            <p:fltVal val="0"/>
                                          </p:val>
                                        </p:tav>
                                      </p:tavLst>
                                    </p:anim>
                                    <p:animEffect transition="in" filter="fade">
                                      <p:cBhvr>
                                        <p:cTn id="25"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4" grpId="0"/>
      <p:bldP spid="2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布局管理器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—6.BoxLayout</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14" name="矩形 13">
            <a:extLst>
              <a:ext uri="{FF2B5EF4-FFF2-40B4-BE49-F238E27FC236}">
                <a16:creationId xmlns:a16="http://schemas.microsoft.com/office/drawing/2014/main" id="{5ED9877E-92EF-40E5-A250-4ABBF480F839}"/>
              </a:ext>
            </a:extLst>
          </p:cNvPr>
          <p:cNvSpPr/>
          <p:nvPr/>
        </p:nvSpPr>
        <p:spPr>
          <a:xfrm>
            <a:off x="-32257" y="2201407"/>
            <a:ext cx="12189178" cy="3332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2">
            <a:extLst>
              <a:ext uri="{FF2B5EF4-FFF2-40B4-BE49-F238E27FC236}">
                <a16:creationId xmlns:a16="http://schemas.microsoft.com/office/drawing/2014/main" id="{4546F16D-7C29-4AFE-8C0D-85A03C7B4E28}"/>
              </a:ext>
            </a:extLst>
          </p:cNvPr>
          <p:cNvSpPr txBox="1">
            <a:spLocks/>
          </p:cNvSpPr>
          <p:nvPr/>
        </p:nvSpPr>
        <p:spPr>
          <a:xfrm>
            <a:off x="308519" y="1758542"/>
            <a:ext cx="11501776" cy="4009425"/>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623763">
              <a:lnSpc>
                <a:spcPct val="130000"/>
              </a:lnSpc>
              <a:spcBef>
                <a:spcPts val="0"/>
              </a:spcBef>
              <a:buNone/>
            </a:pPr>
            <a:r>
              <a:rPr lang="zh-CN" altLang="en-US" sz="2400" b="1" dirty="0">
                <a:solidFill>
                  <a:schemeClr val="tx1"/>
                </a:solidFill>
                <a:latin typeface="仿宋" panose="02010609060101010101" pitchFamily="49" charset="-122"/>
                <a:ea typeface="仿宋" panose="02010609060101010101" pitchFamily="49" charset="-122"/>
              </a:rPr>
              <a:t>盒式布局管理器，允许以水平或垂直方向布置多个组件，组件排在一行或一列。</a:t>
            </a:r>
          </a:p>
          <a:p>
            <a:pPr marL="0" indent="623763">
              <a:lnSpc>
                <a:spcPct val="130000"/>
              </a:lnSpc>
              <a:spcBef>
                <a:spcPts val="0"/>
              </a:spcBef>
              <a:buNone/>
            </a:pPr>
            <a:r>
              <a:rPr lang="en-US" altLang="zh-CN" sz="2400" b="1" dirty="0" err="1">
                <a:solidFill>
                  <a:schemeClr val="tx1"/>
                </a:solidFill>
                <a:latin typeface="仿宋" panose="02010609060101010101" pitchFamily="49" charset="-122"/>
                <a:ea typeface="仿宋" panose="02010609060101010101" pitchFamily="49" charset="-122"/>
              </a:rPr>
              <a:t>BoxLayout</a:t>
            </a:r>
            <a:r>
              <a:rPr lang="zh-CN" altLang="en-US" sz="2400" b="1" dirty="0">
                <a:solidFill>
                  <a:schemeClr val="tx1"/>
                </a:solidFill>
                <a:latin typeface="仿宋" panose="02010609060101010101" pitchFamily="49" charset="-122"/>
                <a:ea typeface="仿宋" panose="02010609060101010101" pitchFamily="49" charset="-122"/>
              </a:rPr>
              <a:t>是</a:t>
            </a:r>
            <a:r>
              <a:rPr lang="en-US" altLang="zh-CN" sz="2400" b="1" dirty="0">
                <a:solidFill>
                  <a:schemeClr val="tx1"/>
                </a:solidFill>
                <a:latin typeface="仿宋" panose="02010609060101010101" pitchFamily="49" charset="-122"/>
                <a:ea typeface="仿宋" panose="02010609060101010101" pitchFamily="49" charset="-122"/>
              </a:rPr>
              <a:t>Box</a:t>
            </a:r>
            <a:r>
              <a:rPr lang="zh-CN" altLang="en-US" sz="2400" b="1" dirty="0">
                <a:solidFill>
                  <a:schemeClr val="tx1"/>
                </a:solidFill>
                <a:latin typeface="仿宋" panose="02010609060101010101" pitchFamily="49" charset="-122"/>
                <a:ea typeface="仿宋" panose="02010609060101010101" pitchFamily="49" charset="-122"/>
              </a:rPr>
              <a:t>容器的默认布局管理器。</a:t>
            </a:r>
            <a:endParaRPr lang="en-US" altLang="zh-CN" sz="2400" b="1" dirty="0">
              <a:solidFill>
                <a:schemeClr val="tx1"/>
              </a:solidFill>
              <a:latin typeface="仿宋" panose="02010609060101010101" pitchFamily="49" charset="-122"/>
              <a:ea typeface="仿宋" panose="02010609060101010101" pitchFamily="49" charset="-122"/>
            </a:endParaRPr>
          </a:p>
          <a:p>
            <a:pPr marL="0" indent="623763">
              <a:lnSpc>
                <a:spcPct val="130000"/>
              </a:lnSpc>
              <a:spcBef>
                <a:spcPts val="0"/>
              </a:spcBef>
              <a:buNone/>
            </a:pPr>
            <a:r>
              <a:rPr lang="zh-CN" altLang="en-US" sz="2400" b="1" dirty="0">
                <a:solidFill>
                  <a:schemeClr val="tx1"/>
                </a:solidFill>
                <a:latin typeface="仿宋" panose="02010609060101010101" pitchFamily="49" charset="-122"/>
                <a:ea typeface="仿宋" panose="02010609060101010101" pitchFamily="49" charset="-122"/>
              </a:rPr>
              <a:t>构造方法：</a:t>
            </a:r>
          </a:p>
          <a:p>
            <a:pPr marL="0" indent="1526870">
              <a:lnSpc>
                <a:spcPct val="130000"/>
              </a:lnSpc>
              <a:spcBef>
                <a:spcPts val="0"/>
              </a:spcBef>
              <a:buNone/>
            </a:pPr>
            <a:r>
              <a:rPr lang="zh-CN" altLang="en-US" sz="2400" b="1" dirty="0">
                <a:solidFill>
                  <a:schemeClr val="tx1"/>
                </a:solidFill>
                <a:latin typeface="仿宋" panose="02010609060101010101" pitchFamily="49" charset="-122"/>
                <a:ea typeface="仿宋" panose="02010609060101010101" pitchFamily="49" charset="-122"/>
              </a:rPr>
              <a:t>     </a:t>
            </a:r>
            <a:r>
              <a:rPr lang="en-US" altLang="zh-CN" sz="2400" b="1" dirty="0">
                <a:solidFill>
                  <a:schemeClr val="tx1"/>
                </a:solidFill>
                <a:latin typeface="仿宋" panose="02010609060101010101" pitchFamily="49" charset="-122"/>
                <a:ea typeface="仿宋" panose="02010609060101010101" pitchFamily="49" charset="-122"/>
              </a:rPr>
              <a:t>public </a:t>
            </a:r>
            <a:r>
              <a:rPr lang="en-US" altLang="zh-CN" sz="2400" b="1" dirty="0" err="1">
                <a:solidFill>
                  <a:schemeClr val="tx1"/>
                </a:solidFill>
                <a:latin typeface="仿宋" panose="02010609060101010101" pitchFamily="49" charset="-122"/>
                <a:ea typeface="仿宋" panose="02010609060101010101" pitchFamily="49" charset="-122"/>
              </a:rPr>
              <a:t>BoxLayout</a:t>
            </a:r>
            <a:r>
              <a:rPr lang="en-US" altLang="zh-CN" sz="2400" b="1" dirty="0">
                <a:solidFill>
                  <a:schemeClr val="tx1"/>
                </a:solidFill>
                <a:latin typeface="仿宋" panose="02010609060101010101" pitchFamily="49" charset="-122"/>
                <a:ea typeface="仿宋" panose="02010609060101010101" pitchFamily="49" charset="-122"/>
              </a:rPr>
              <a:t>(Container </a:t>
            </a:r>
            <a:r>
              <a:rPr lang="en-US" altLang="zh-CN" sz="2400" b="1" dirty="0" err="1">
                <a:solidFill>
                  <a:schemeClr val="tx1"/>
                </a:solidFill>
                <a:latin typeface="仿宋" panose="02010609060101010101" pitchFamily="49" charset="-122"/>
                <a:ea typeface="仿宋" panose="02010609060101010101" pitchFamily="49" charset="-122"/>
              </a:rPr>
              <a:t>target,int</a:t>
            </a:r>
            <a:r>
              <a:rPr lang="en-US" altLang="zh-CN" sz="2400" b="1" dirty="0">
                <a:solidFill>
                  <a:schemeClr val="tx1"/>
                </a:solidFill>
                <a:latin typeface="仿宋" panose="02010609060101010101" pitchFamily="49" charset="-122"/>
                <a:ea typeface="仿宋" panose="02010609060101010101" pitchFamily="49" charset="-122"/>
              </a:rPr>
              <a:t> axis)</a:t>
            </a:r>
          </a:p>
          <a:p>
            <a:pPr marL="0" indent="0">
              <a:lnSpc>
                <a:spcPct val="130000"/>
              </a:lnSpc>
              <a:spcBef>
                <a:spcPts val="0"/>
              </a:spcBef>
              <a:buNone/>
            </a:pPr>
            <a:r>
              <a:rPr lang="zh-CN" altLang="en-US" sz="2400" b="1" dirty="0">
                <a:solidFill>
                  <a:schemeClr val="tx1"/>
                </a:solidFill>
                <a:latin typeface="仿宋" panose="02010609060101010101" pitchFamily="49" charset="-122"/>
                <a:ea typeface="仿宋" panose="02010609060101010101" pitchFamily="49" charset="-122"/>
              </a:rPr>
              <a:t>创建一个沿给定轴放置组件的盒式布局。</a:t>
            </a:r>
          </a:p>
          <a:p>
            <a:pPr marL="0" indent="0">
              <a:lnSpc>
                <a:spcPct val="130000"/>
              </a:lnSpc>
              <a:spcBef>
                <a:spcPts val="0"/>
              </a:spcBef>
              <a:buNone/>
            </a:pPr>
            <a:r>
              <a:rPr lang="zh-CN" altLang="en-US" sz="2400" b="1" dirty="0">
                <a:solidFill>
                  <a:schemeClr val="tx1"/>
                </a:solidFill>
                <a:latin typeface="仿宋" panose="02010609060101010101" pitchFamily="49" charset="-122"/>
                <a:ea typeface="仿宋" panose="02010609060101010101" pitchFamily="49" charset="-122"/>
              </a:rPr>
              <a:t>参数</a:t>
            </a:r>
            <a:r>
              <a:rPr lang="en-US" altLang="zh-CN" sz="2400" b="1" dirty="0">
                <a:solidFill>
                  <a:schemeClr val="tx1"/>
                </a:solidFill>
                <a:latin typeface="仿宋" panose="02010609060101010101" pitchFamily="49" charset="-122"/>
                <a:ea typeface="仿宋" panose="02010609060101010101" pitchFamily="49" charset="-122"/>
              </a:rPr>
              <a:t>target</a:t>
            </a:r>
            <a:r>
              <a:rPr lang="zh-CN" altLang="en-US" sz="2400" b="1" dirty="0">
                <a:solidFill>
                  <a:schemeClr val="tx1"/>
                </a:solidFill>
                <a:latin typeface="仿宋" panose="02010609060101010101" pitchFamily="49" charset="-122"/>
                <a:ea typeface="仿宋" panose="02010609060101010101" pitchFamily="49" charset="-122"/>
              </a:rPr>
              <a:t>为需要布置的容器，</a:t>
            </a:r>
            <a:r>
              <a:rPr lang="en-US" altLang="zh-CN" sz="2400" b="1" dirty="0">
                <a:solidFill>
                  <a:schemeClr val="tx1"/>
                </a:solidFill>
                <a:latin typeface="仿宋" panose="02010609060101010101" pitchFamily="49" charset="-122"/>
                <a:ea typeface="仿宋" panose="02010609060101010101" pitchFamily="49" charset="-122"/>
              </a:rPr>
              <a:t>axis</a:t>
            </a:r>
            <a:r>
              <a:rPr lang="zh-CN" altLang="en-US" sz="2400" b="1" dirty="0">
                <a:solidFill>
                  <a:schemeClr val="tx1"/>
                </a:solidFill>
                <a:latin typeface="仿宋" panose="02010609060101010101" pitchFamily="49" charset="-122"/>
                <a:ea typeface="仿宋" panose="02010609060101010101" pitchFamily="49" charset="-122"/>
              </a:rPr>
              <a:t>为布置组件时使用的轴。</a:t>
            </a:r>
          </a:p>
          <a:p>
            <a:pPr marL="0" indent="0">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rPr>
              <a:t>axis</a:t>
            </a:r>
            <a:r>
              <a:rPr lang="zh-CN" altLang="en-US" sz="2400" b="1" dirty="0">
                <a:solidFill>
                  <a:schemeClr val="tx1"/>
                </a:solidFill>
                <a:latin typeface="仿宋" panose="02010609060101010101" pitchFamily="49" charset="-122"/>
                <a:ea typeface="仿宋" panose="02010609060101010101" pitchFamily="49" charset="-122"/>
              </a:rPr>
              <a:t>常用的值有</a:t>
            </a:r>
            <a:r>
              <a:rPr lang="en-US" altLang="zh-CN" sz="2400" b="1" dirty="0" err="1">
                <a:solidFill>
                  <a:schemeClr val="tx1"/>
                </a:solidFill>
                <a:latin typeface="仿宋" panose="02010609060101010101" pitchFamily="49" charset="-122"/>
                <a:ea typeface="仿宋" panose="02010609060101010101" pitchFamily="49" charset="-122"/>
              </a:rPr>
              <a:t>BoxLayout.X_AXIS</a:t>
            </a:r>
            <a:r>
              <a:rPr lang="zh-CN" altLang="en-US" sz="2400" b="1" dirty="0">
                <a:solidFill>
                  <a:schemeClr val="tx1"/>
                </a:solidFill>
                <a:latin typeface="仿宋" panose="02010609060101010101" pitchFamily="49" charset="-122"/>
                <a:ea typeface="仿宋" panose="02010609060101010101" pitchFamily="49" charset="-122"/>
              </a:rPr>
              <a:t>（指定组件从左到右排在一排）和</a:t>
            </a:r>
            <a:r>
              <a:rPr lang="en-US" altLang="zh-CN" sz="2400" b="1" dirty="0" err="1">
                <a:solidFill>
                  <a:schemeClr val="tx1"/>
                </a:solidFill>
                <a:latin typeface="仿宋" panose="02010609060101010101" pitchFamily="49" charset="-122"/>
                <a:ea typeface="仿宋" panose="02010609060101010101" pitchFamily="49" charset="-122"/>
              </a:rPr>
              <a:t>BoxLayout.Y_AXIS</a:t>
            </a:r>
            <a:r>
              <a:rPr lang="zh-CN" altLang="en-US" sz="2400" b="1" dirty="0">
                <a:solidFill>
                  <a:schemeClr val="tx1"/>
                </a:solidFill>
                <a:latin typeface="仿宋" panose="02010609060101010101" pitchFamily="49" charset="-122"/>
                <a:ea typeface="仿宋" panose="02010609060101010101" pitchFamily="49" charset="-122"/>
              </a:rPr>
              <a:t>（指定组件从上到下排在一列）。</a:t>
            </a:r>
          </a:p>
        </p:txBody>
      </p:sp>
      <p:grpSp>
        <p:nvGrpSpPr>
          <p:cNvPr id="15" name="组合 14">
            <a:extLst>
              <a:ext uri="{FF2B5EF4-FFF2-40B4-BE49-F238E27FC236}">
                <a16:creationId xmlns:a16="http://schemas.microsoft.com/office/drawing/2014/main" id="{2D33E03B-0477-4D3C-A03E-ACE8E76D1DC1}"/>
              </a:ext>
            </a:extLst>
          </p:cNvPr>
          <p:cNvGrpSpPr/>
          <p:nvPr/>
        </p:nvGrpSpPr>
        <p:grpSpPr>
          <a:xfrm>
            <a:off x="2822" y="5844148"/>
            <a:ext cx="12189178" cy="1013852"/>
            <a:chOff x="0" y="6020594"/>
            <a:chExt cx="12192000" cy="847164"/>
          </a:xfrm>
        </p:grpSpPr>
        <p:sp>
          <p:nvSpPr>
            <p:cNvPr id="16" name="矩形 15">
              <a:extLst>
                <a:ext uri="{FF2B5EF4-FFF2-40B4-BE49-F238E27FC236}">
                  <a16:creationId xmlns:a16="http://schemas.microsoft.com/office/drawing/2014/main" id="{2066C51F-88E7-48FB-B38E-B0AAD93BA87F}"/>
                </a:ext>
              </a:extLst>
            </p:cNvPr>
            <p:cNvSpPr/>
            <p:nvPr/>
          </p:nvSpPr>
          <p:spPr>
            <a:xfrm>
              <a:off x="0" y="6020594"/>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7" name="组合 16">
              <a:extLst>
                <a:ext uri="{FF2B5EF4-FFF2-40B4-BE49-F238E27FC236}">
                  <a16:creationId xmlns:a16="http://schemas.microsoft.com/office/drawing/2014/main" id="{BEB8C04B-1986-4B41-8074-0B9BAB299CA4}"/>
                </a:ext>
              </a:extLst>
            </p:cNvPr>
            <p:cNvGrpSpPr/>
            <p:nvPr/>
          </p:nvGrpSpPr>
          <p:grpSpPr>
            <a:xfrm>
              <a:off x="180356" y="6172994"/>
              <a:ext cx="11934650" cy="533400"/>
              <a:chOff x="180356" y="6310306"/>
              <a:chExt cx="11934650" cy="533400"/>
            </a:xfrm>
          </p:grpSpPr>
          <p:grpSp>
            <p:nvGrpSpPr>
              <p:cNvPr id="18" name="组合 17">
                <a:extLst>
                  <a:ext uri="{FF2B5EF4-FFF2-40B4-BE49-F238E27FC236}">
                    <a16:creationId xmlns:a16="http://schemas.microsoft.com/office/drawing/2014/main" id="{CA2B6C63-0F34-48A4-A2C1-42EE1D281565}"/>
                  </a:ext>
                </a:extLst>
              </p:cNvPr>
              <p:cNvGrpSpPr/>
              <p:nvPr/>
            </p:nvGrpSpPr>
            <p:grpSpPr>
              <a:xfrm>
                <a:off x="180356" y="6326981"/>
                <a:ext cx="352250" cy="455613"/>
                <a:chOff x="4869038" y="1827213"/>
                <a:chExt cx="352250" cy="455613"/>
              </a:xfrm>
              <a:solidFill>
                <a:srgbClr val="FFFF00"/>
              </a:solidFill>
            </p:grpSpPr>
            <p:sp>
              <p:nvSpPr>
                <p:cNvPr id="21" name="Freeform 125">
                  <a:extLst>
                    <a:ext uri="{FF2B5EF4-FFF2-40B4-BE49-F238E27FC236}">
                      <a16:creationId xmlns:a16="http://schemas.microsoft.com/office/drawing/2014/main" id="{E84A5397-8BB7-4375-9F75-F82B657AA571}"/>
                    </a:ext>
                  </a:extLst>
                </p:cNvPr>
                <p:cNvSpPr>
                  <a:spLocks noEditPoints="1"/>
                </p:cNvSpPr>
                <p:nvPr/>
              </p:nvSpPr>
              <p:spPr bwMode="auto">
                <a:xfrm>
                  <a:off x="4869038"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22" name="Freeform 126">
                  <a:extLst>
                    <a:ext uri="{FF2B5EF4-FFF2-40B4-BE49-F238E27FC236}">
                      <a16:creationId xmlns:a16="http://schemas.microsoft.com/office/drawing/2014/main" id="{7936B74C-3808-4F65-9903-FAC6B86279FF}"/>
                    </a:ext>
                  </a:extLst>
                </p:cNvPr>
                <p:cNvSpPr>
                  <a:spLocks noEditPoints="1"/>
                </p:cNvSpPr>
                <p:nvPr/>
              </p:nvSpPr>
              <p:spPr bwMode="auto">
                <a:xfrm>
                  <a:off x="4994450"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20" name="内容占位符 2">
                <a:extLst>
                  <a:ext uri="{FF2B5EF4-FFF2-40B4-BE49-F238E27FC236}">
                    <a16:creationId xmlns:a16="http://schemas.microsoft.com/office/drawing/2014/main" id="{7B8EDA31-EA3F-479E-9288-23F867AC66B5}"/>
                  </a:ext>
                </a:extLst>
              </p:cNvPr>
              <p:cNvSpPr txBox="1">
                <a:spLocks/>
              </p:cNvSpPr>
              <p:nvPr/>
            </p:nvSpPr>
            <p:spPr>
              <a:xfrm>
                <a:off x="456407" y="6310306"/>
                <a:ext cx="11658599"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例</a:t>
                </a:r>
                <a:r>
                  <a:rPr lang="en-US" altLang="zh-CN" sz="2400" b="1" dirty="0">
                    <a:solidFill>
                      <a:schemeClr val="tx1"/>
                    </a:solidFill>
                    <a:latin typeface="仿宋" panose="02010609060101010101" pitchFamily="49" charset="-122"/>
                    <a:ea typeface="仿宋" panose="02010609060101010101" pitchFamily="49" charset="-122"/>
                  </a:rPr>
                  <a:t>8.10】BoxLayout</a:t>
                </a:r>
                <a:r>
                  <a:rPr lang="zh-CN" altLang="en-US" sz="2400" b="1" dirty="0">
                    <a:solidFill>
                      <a:schemeClr val="tx1"/>
                    </a:solidFill>
                    <a:latin typeface="仿宋" panose="02010609060101010101" pitchFamily="49" charset="-122"/>
                    <a:ea typeface="仿宋" panose="02010609060101010101" pitchFamily="49" charset="-122"/>
                  </a:rPr>
                  <a:t>应用举例，设计一个简单的用户注册界面。</a:t>
                </a:r>
                <a:r>
                  <a:rPr lang="en-US" altLang="zh-CN" sz="2400" b="1" dirty="0">
                    <a:solidFill>
                      <a:schemeClr val="tx1"/>
                    </a:solidFill>
                    <a:latin typeface="仿宋" panose="02010609060101010101" pitchFamily="49" charset="-122"/>
                    <a:ea typeface="仿宋" panose="02010609060101010101" pitchFamily="49" charset="-122"/>
                    <a:hlinkClick r:id="rId2" action="ppaction://hlinkfile">
                      <a:extLst>
                        <a:ext uri="{A12FA001-AC4F-418D-AE19-62706E023703}">
                          <ahyp:hlinkClr xmlns:ahyp="http://schemas.microsoft.com/office/drawing/2018/hyperlinkcolor" val="tx"/>
                        </a:ext>
                      </a:extLst>
                    </a:hlinkClick>
                  </a:rPr>
                  <a:t>Example8_10.java</a:t>
                </a:r>
                <a:endParaRPr lang="en-US" altLang="zh-CN" sz="2400" b="1" dirty="0">
                  <a:solidFill>
                    <a:schemeClr val="tx1"/>
                  </a:solidFill>
                  <a:latin typeface="仿宋" panose="02010609060101010101" pitchFamily="49" charset="-122"/>
                  <a:ea typeface="仿宋" panose="02010609060101010101" pitchFamily="49" charset="-122"/>
                </a:endParaRPr>
              </a:p>
            </p:txBody>
          </p:sp>
        </p:grpSp>
      </p:grpSp>
    </p:spTree>
    <p:extLst>
      <p:ext uri="{BB962C8B-B14F-4D97-AF65-F5344CB8AC3E}">
        <p14:creationId xmlns:p14="http://schemas.microsoft.com/office/powerpoint/2010/main" val="285957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 presetClass="entr" presetSubtype="9" fill="hold"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 calcmode="lin" valueType="num">
                                      <p:cBhvr additive="base">
                                        <p:cTn id="11"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9"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 calcmode="lin" valueType="num">
                                      <p:cBhvr additive="base">
                                        <p:cTn id="17" dur="500" fill="hold"/>
                                        <p:tgtEl>
                                          <p:spTgt spid="1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9" fill="hold" nodeType="clickEffect">
                                  <p:stCondLst>
                                    <p:cond delay="0"/>
                                  </p:stCondLst>
                                  <p:childTnLst>
                                    <p:set>
                                      <p:cBhvr>
                                        <p:cTn id="22" dur="1" fill="hold">
                                          <p:stCondLst>
                                            <p:cond delay="0"/>
                                          </p:stCondLst>
                                        </p:cTn>
                                        <p:tgtEl>
                                          <p:spTgt spid="13">
                                            <p:txEl>
                                              <p:pRg st="2" end="2"/>
                                            </p:txEl>
                                          </p:spTgt>
                                        </p:tgtEl>
                                        <p:attrNameLst>
                                          <p:attrName>style.visibility</p:attrName>
                                        </p:attrNameLst>
                                      </p:cBhvr>
                                      <p:to>
                                        <p:strVal val="visible"/>
                                      </p:to>
                                    </p:set>
                                    <p:anim calcmode="lin" valueType="num">
                                      <p:cBhvr additive="base">
                                        <p:cTn id="23" dur="500" fill="hold"/>
                                        <p:tgtEl>
                                          <p:spTgt spid="1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3">
                                            <p:txEl>
                                              <p:pRg st="2" end="2"/>
                                            </p:txEl>
                                          </p:spTgt>
                                        </p:tgtEl>
                                        <p:attrNameLst>
                                          <p:attrName>ppt_y</p:attrName>
                                        </p:attrNameLst>
                                      </p:cBhvr>
                                      <p:tavLst>
                                        <p:tav tm="0">
                                          <p:val>
                                            <p:strVal val="0-#ppt_h/2"/>
                                          </p:val>
                                        </p:tav>
                                        <p:tav tm="100000">
                                          <p:val>
                                            <p:strVal val="#ppt_y"/>
                                          </p:val>
                                        </p:tav>
                                      </p:tavLst>
                                    </p:anim>
                                  </p:childTnLst>
                                </p:cTn>
                              </p:par>
                            </p:childTnLst>
                          </p:cTn>
                        </p:par>
                        <p:par>
                          <p:cTn id="25" fill="hold">
                            <p:stCondLst>
                              <p:cond delay="500"/>
                            </p:stCondLst>
                            <p:childTnLst>
                              <p:par>
                                <p:cTn id="26" presetID="31" presetClass="entr" presetSubtype="0" fill="hold" nodeType="after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 calcmode="lin" valueType="num">
                                      <p:cBhvr>
                                        <p:cTn id="28" dur="1000" fill="hold"/>
                                        <p:tgtEl>
                                          <p:spTgt spid="13">
                                            <p:txEl>
                                              <p:pRg st="3" end="3"/>
                                            </p:txEl>
                                          </p:spTgt>
                                        </p:tgtEl>
                                        <p:attrNameLst>
                                          <p:attrName>ppt_w</p:attrName>
                                        </p:attrNameLst>
                                      </p:cBhvr>
                                      <p:tavLst>
                                        <p:tav tm="0">
                                          <p:val>
                                            <p:fltVal val="0"/>
                                          </p:val>
                                        </p:tav>
                                        <p:tav tm="100000">
                                          <p:val>
                                            <p:strVal val="#ppt_w"/>
                                          </p:val>
                                        </p:tav>
                                      </p:tavLst>
                                    </p:anim>
                                    <p:anim calcmode="lin" valueType="num">
                                      <p:cBhvr>
                                        <p:cTn id="29" dur="1000" fill="hold"/>
                                        <p:tgtEl>
                                          <p:spTgt spid="13">
                                            <p:txEl>
                                              <p:pRg st="3" end="3"/>
                                            </p:txEl>
                                          </p:spTgt>
                                        </p:tgtEl>
                                        <p:attrNameLst>
                                          <p:attrName>ppt_h</p:attrName>
                                        </p:attrNameLst>
                                      </p:cBhvr>
                                      <p:tavLst>
                                        <p:tav tm="0">
                                          <p:val>
                                            <p:fltVal val="0"/>
                                          </p:val>
                                        </p:tav>
                                        <p:tav tm="100000">
                                          <p:val>
                                            <p:strVal val="#ppt_h"/>
                                          </p:val>
                                        </p:tav>
                                      </p:tavLst>
                                    </p:anim>
                                    <p:anim calcmode="lin" valueType="num">
                                      <p:cBhvr>
                                        <p:cTn id="30" dur="1000" fill="hold"/>
                                        <p:tgtEl>
                                          <p:spTgt spid="13">
                                            <p:txEl>
                                              <p:pRg st="3" end="3"/>
                                            </p:txEl>
                                          </p:spTgt>
                                        </p:tgtEl>
                                        <p:attrNameLst>
                                          <p:attrName>style.rotation</p:attrName>
                                        </p:attrNameLst>
                                      </p:cBhvr>
                                      <p:tavLst>
                                        <p:tav tm="0">
                                          <p:val>
                                            <p:fltVal val="90"/>
                                          </p:val>
                                        </p:tav>
                                        <p:tav tm="100000">
                                          <p:val>
                                            <p:fltVal val="0"/>
                                          </p:val>
                                        </p:tav>
                                      </p:tavLst>
                                    </p:anim>
                                    <p:animEffect transition="in" filter="fade">
                                      <p:cBhvr>
                                        <p:cTn id="31" dur="1000"/>
                                        <p:tgtEl>
                                          <p:spTgt spid="13">
                                            <p:txEl>
                                              <p:pRg st="3" end="3"/>
                                            </p:txEl>
                                          </p:spTgt>
                                        </p:tgtEl>
                                      </p:cBhvr>
                                    </p:animEffect>
                                  </p:childTnLst>
                                </p:cTn>
                              </p:par>
                            </p:childTnLst>
                          </p:cTn>
                        </p:par>
                        <p:par>
                          <p:cTn id="32" fill="hold">
                            <p:stCondLst>
                              <p:cond delay="1500"/>
                            </p:stCondLst>
                            <p:childTnLst>
                              <p:par>
                                <p:cTn id="33" presetID="22" presetClass="entr" presetSubtype="8" fill="hold" nodeType="after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animEffect transition="in" filter="wipe(left)">
                                      <p:cBhvr>
                                        <p:cTn id="35" dur="500"/>
                                        <p:tgtEl>
                                          <p:spTgt spid="13">
                                            <p:txEl>
                                              <p:pRg st="4" end="4"/>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13">
                                            <p:txEl>
                                              <p:pRg st="5" end="5"/>
                                            </p:txEl>
                                          </p:spTgt>
                                        </p:tgtEl>
                                        <p:attrNameLst>
                                          <p:attrName>style.visibility</p:attrName>
                                        </p:attrNameLst>
                                      </p:cBhvr>
                                      <p:to>
                                        <p:strVal val="visible"/>
                                      </p:to>
                                    </p:set>
                                    <p:animEffect transition="in" filter="wipe(left)">
                                      <p:cBhvr>
                                        <p:cTn id="38" dur="500"/>
                                        <p:tgtEl>
                                          <p:spTgt spid="13">
                                            <p:txEl>
                                              <p:pRg st="5" end="5"/>
                                            </p:txEl>
                                          </p:spTgt>
                                        </p:tgtEl>
                                      </p:cBhvr>
                                    </p:animEffect>
                                  </p:childTnLst>
                                </p:cTn>
                              </p:par>
                              <p:par>
                                <p:cTn id="39" presetID="22" presetClass="entr" presetSubtype="8" fill="hold" nodeType="withEffect">
                                  <p:stCondLst>
                                    <p:cond delay="0"/>
                                  </p:stCondLst>
                                  <p:childTnLst>
                                    <p:set>
                                      <p:cBhvr>
                                        <p:cTn id="40" dur="1" fill="hold">
                                          <p:stCondLst>
                                            <p:cond delay="0"/>
                                          </p:stCondLst>
                                        </p:cTn>
                                        <p:tgtEl>
                                          <p:spTgt spid="13">
                                            <p:txEl>
                                              <p:pRg st="6" end="6"/>
                                            </p:txEl>
                                          </p:spTgt>
                                        </p:tgtEl>
                                        <p:attrNameLst>
                                          <p:attrName>style.visibility</p:attrName>
                                        </p:attrNameLst>
                                      </p:cBhvr>
                                      <p:to>
                                        <p:strVal val="visible"/>
                                      </p:to>
                                    </p:set>
                                    <p:animEffect transition="in" filter="wipe(left)">
                                      <p:cBhvr>
                                        <p:cTn id="41" dur="500"/>
                                        <p:tgtEl>
                                          <p:spTgt spid="1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arn(inVertical)">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布局管理器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—7.null(</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空布局</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14" name="矩形 13">
            <a:extLst>
              <a:ext uri="{FF2B5EF4-FFF2-40B4-BE49-F238E27FC236}">
                <a16:creationId xmlns:a16="http://schemas.microsoft.com/office/drawing/2014/main" id="{5ED9877E-92EF-40E5-A250-4ABBF480F839}"/>
              </a:ext>
            </a:extLst>
          </p:cNvPr>
          <p:cNvSpPr/>
          <p:nvPr/>
        </p:nvSpPr>
        <p:spPr>
          <a:xfrm>
            <a:off x="-32257" y="2201407"/>
            <a:ext cx="12189178" cy="3332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内容占位符 2">
            <a:extLst>
              <a:ext uri="{FF2B5EF4-FFF2-40B4-BE49-F238E27FC236}">
                <a16:creationId xmlns:a16="http://schemas.microsoft.com/office/drawing/2014/main" id="{8C973E51-C42A-4FCD-A7E0-003DA1C5540D}"/>
              </a:ext>
            </a:extLst>
          </p:cNvPr>
          <p:cNvSpPr txBox="1">
            <a:spLocks/>
          </p:cNvSpPr>
          <p:nvPr/>
        </p:nvSpPr>
        <p:spPr>
          <a:xfrm>
            <a:off x="996204" y="2141662"/>
            <a:ext cx="10132255" cy="2894930"/>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容器可使用</a:t>
            </a:r>
            <a:r>
              <a:rPr lang="en-US" altLang="zh-CN" sz="2400" b="1" dirty="0" err="1">
                <a:latin typeface="仿宋" panose="02010609060101010101" pitchFamily="49" charset="-122"/>
                <a:ea typeface="仿宋" panose="02010609060101010101" pitchFamily="49" charset="-122"/>
              </a:rPr>
              <a:t>setLayout</a:t>
            </a:r>
            <a:r>
              <a:rPr lang="en-US" altLang="zh-CN" sz="2400" b="1" dirty="0">
                <a:latin typeface="仿宋" panose="02010609060101010101" pitchFamily="49" charset="-122"/>
                <a:ea typeface="仿宋" panose="02010609060101010101" pitchFamily="49" charset="-122"/>
              </a:rPr>
              <a:t>(null)</a:t>
            </a:r>
            <a:r>
              <a:rPr lang="zh-CN" altLang="en-US" sz="2400" b="1" dirty="0">
                <a:latin typeface="仿宋" panose="02010609060101010101" pitchFamily="49" charset="-122"/>
                <a:ea typeface="仿宋" panose="02010609060101010101" pitchFamily="49" charset="-122"/>
              </a:rPr>
              <a:t>方法将布局设为空。</a:t>
            </a:r>
          </a:p>
          <a:p>
            <a:r>
              <a:rPr lang="zh-CN" altLang="en-US" sz="2400" b="1" dirty="0">
                <a:latin typeface="仿宋" panose="02010609060101010101" pitchFamily="49" charset="-122"/>
                <a:ea typeface="仿宋" panose="02010609060101010101" pitchFamily="49" charset="-122"/>
              </a:rPr>
              <a:t>添加组件需要使用</a:t>
            </a:r>
            <a:r>
              <a:rPr lang="en-US" altLang="zh-CN" sz="2400" b="1" dirty="0" err="1">
                <a:latin typeface="仿宋" panose="02010609060101010101" pitchFamily="49" charset="-122"/>
                <a:ea typeface="仿宋" panose="02010609060101010101" pitchFamily="49" charset="-122"/>
              </a:rPr>
              <a:t>setBounds</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int</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x,int</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y,int</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width,int</a:t>
            </a:r>
            <a:r>
              <a:rPr lang="en-US" altLang="zh-CN" sz="2400" b="1" dirty="0">
                <a:latin typeface="仿宋" panose="02010609060101010101" pitchFamily="49" charset="-122"/>
                <a:ea typeface="仿宋" panose="02010609060101010101" pitchFamily="49" charset="-122"/>
              </a:rPr>
              <a:t> height)</a:t>
            </a:r>
            <a:r>
              <a:rPr lang="zh-CN" altLang="en-US" sz="2400" b="1" dirty="0">
                <a:latin typeface="仿宋" panose="02010609060101010101" pitchFamily="49" charset="-122"/>
                <a:ea typeface="仿宋" panose="02010609060101010101" pitchFamily="49" charset="-122"/>
              </a:rPr>
              <a:t>方法指定该组件在容器中的位置和大小。</a:t>
            </a:r>
          </a:p>
          <a:p>
            <a:r>
              <a:rPr lang="zh-CN" altLang="en-US" sz="2400" b="1" dirty="0">
                <a:latin typeface="仿宋" panose="02010609060101010101" pitchFamily="49" charset="-122"/>
                <a:ea typeface="仿宋" panose="02010609060101010101" pitchFamily="49" charset="-122"/>
              </a:rPr>
              <a:t>加入的组件都是一个矩形结构，参数</a:t>
            </a:r>
            <a:r>
              <a:rPr lang="en-US" altLang="zh-CN" sz="2400" b="1" dirty="0">
                <a:latin typeface="仿宋" panose="02010609060101010101" pitchFamily="49" charset="-122"/>
                <a:ea typeface="仿宋" panose="02010609060101010101" pitchFamily="49" charset="-122"/>
              </a:rPr>
              <a:t>x</a:t>
            </a:r>
            <a:r>
              <a:rPr lang="zh-CN" altLang="en-US" sz="2400" b="1" dirty="0">
                <a:latin typeface="仿宋" panose="02010609060101010101" pitchFamily="49" charset="-122"/>
                <a:ea typeface="仿宋" panose="02010609060101010101" pitchFamily="49" charset="-122"/>
              </a:rPr>
              <a:t>和</a:t>
            </a:r>
            <a:r>
              <a:rPr lang="en-US" altLang="zh-CN" sz="2400" b="1" dirty="0">
                <a:latin typeface="仿宋" panose="02010609060101010101" pitchFamily="49" charset="-122"/>
                <a:ea typeface="仿宋" panose="02010609060101010101" pitchFamily="49" charset="-122"/>
              </a:rPr>
              <a:t>y</a:t>
            </a:r>
            <a:r>
              <a:rPr lang="zh-CN" altLang="en-US" sz="2400" b="1" dirty="0">
                <a:latin typeface="仿宋" panose="02010609060101010101" pitchFamily="49" charset="-122"/>
                <a:ea typeface="仿宋" panose="02010609060101010101" pitchFamily="49" charset="-122"/>
              </a:rPr>
              <a:t>是组件的左上角位置坐标，</a:t>
            </a:r>
            <a:r>
              <a:rPr lang="en-US" altLang="zh-CN" sz="2400" b="1" dirty="0">
                <a:latin typeface="仿宋" panose="02010609060101010101" pitchFamily="49" charset="-122"/>
                <a:ea typeface="仿宋" panose="02010609060101010101" pitchFamily="49" charset="-122"/>
              </a:rPr>
              <a:t>width</a:t>
            </a:r>
            <a:r>
              <a:rPr lang="zh-CN" altLang="en-US" sz="2400" b="1" dirty="0">
                <a:latin typeface="仿宋" panose="02010609060101010101" pitchFamily="49" charset="-122"/>
                <a:ea typeface="仿宋" panose="02010609060101010101" pitchFamily="49" charset="-122"/>
              </a:rPr>
              <a:t>和</a:t>
            </a:r>
            <a:r>
              <a:rPr lang="en-US" altLang="zh-CN" sz="2400" b="1" dirty="0">
                <a:latin typeface="仿宋" panose="02010609060101010101" pitchFamily="49" charset="-122"/>
                <a:ea typeface="仿宋" panose="02010609060101010101" pitchFamily="49" charset="-122"/>
              </a:rPr>
              <a:t>height</a:t>
            </a:r>
            <a:r>
              <a:rPr lang="zh-CN" altLang="en-US" sz="2400" b="1" dirty="0">
                <a:latin typeface="仿宋" panose="02010609060101010101" pitchFamily="49" charset="-122"/>
                <a:ea typeface="仿宋" panose="02010609060101010101" pitchFamily="49" charset="-122"/>
              </a:rPr>
              <a:t>是组件的宽和高。</a:t>
            </a:r>
          </a:p>
        </p:txBody>
      </p:sp>
      <p:grpSp>
        <p:nvGrpSpPr>
          <p:cNvPr id="25" name="组合 24">
            <a:extLst>
              <a:ext uri="{FF2B5EF4-FFF2-40B4-BE49-F238E27FC236}">
                <a16:creationId xmlns:a16="http://schemas.microsoft.com/office/drawing/2014/main" id="{7EE08F29-3159-470B-A3E0-C184484F0FC1}"/>
              </a:ext>
            </a:extLst>
          </p:cNvPr>
          <p:cNvGrpSpPr/>
          <p:nvPr/>
        </p:nvGrpSpPr>
        <p:grpSpPr>
          <a:xfrm>
            <a:off x="2205" y="5714471"/>
            <a:ext cx="12672786" cy="1151697"/>
            <a:chOff x="0" y="5715794"/>
            <a:chExt cx="12648406" cy="1151964"/>
          </a:xfrm>
        </p:grpSpPr>
        <p:sp>
          <p:nvSpPr>
            <p:cNvPr id="26" name="矩形 25">
              <a:extLst>
                <a:ext uri="{FF2B5EF4-FFF2-40B4-BE49-F238E27FC236}">
                  <a16:creationId xmlns:a16="http://schemas.microsoft.com/office/drawing/2014/main" id="{BBD38308-F6B8-4E5A-8F62-AFB03E12B849}"/>
                </a:ext>
              </a:extLst>
            </p:cNvPr>
            <p:cNvSpPr/>
            <p:nvPr/>
          </p:nvSpPr>
          <p:spPr>
            <a:xfrm>
              <a:off x="0" y="5715794"/>
              <a:ext cx="12192000" cy="11519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a:extLst>
                <a:ext uri="{FF2B5EF4-FFF2-40B4-BE49-F238E27FC236}">
                  <a16:creationId xmlns:a16="http://schemas.microsoft.com/office/drawing/2014/main" id="{F5396D06-D3E3-4BC0-875D-12CC0C2D634E}"/>
                </a:ext>
              </a:extLst>
            </p:cNvPr>
            <p:cNvGrpSpPr/>
            <p:nvPr/>
          </p:nvGrpSpPr>
          <p:grpSpPr>
            <a:xfrm>
              <a:off x="637556" y="5868194"/>
              <a:ext cx="12010850" cy="533400"/>
              <a:chOff x="637556" y="6005506"/>
              <a:chExt cx="12010850" cy="533400"/>
            </a:xfrm>
          </p:grpSpPr>
          <p:grpSp>
            <p:nvGrpSpPr>
              <p:cNvPr id="29" name="组合 28">
                <a:extLst>
                  <a:ext uri="{FF2B5EF4-FFF2-40B4-BE49-F238E27FC236}">
                    <a16:creationId xmlns:a16="http://schemas.microsoft.com/office/drawing/2014/main" id="{8FD43132-15C2-46C1-8802-C3C73868E980}"/>
                  </a:ext>
                </a:extLst>
              </p:cNvPr>
              <p:cNvGrpSpPr/>
              <p:nvPr/>
            </p:nvGrpSpPr>
            <p:grpSpPr>
              <a:xfrm>
                <a:off x="637556" y="6007093"/>
                <a:ext cx="352250" cy="455613"/>
                <a:chOff x="5326238" y="1507325"/>
                <a:chExt cx="352250" cy="455613"/>
              </a:xfrm>
              <a:solidFill>
                <a:srgbClr val="FFFF00"/>
              </a:solidFill>
            </p:grpSpPr>
            <p:sp>
              <p:nvSpPr>
                <p:cNvPr id="31" name="Freeform 125">
                  <a:extLst>
                    <a:ext uri="{FF2B5EF4-FFF2-40B4-BE49-F238E27FC236}">
                      <a16:creationId xmlns:a16="http://schemas.microsoft.com/office/drawing/2014/main" id="{445E2034-1255-4CF2-881A-2E3679F1405D}"/>
                    </a:ext>
                  </a:extLst>
                </p:cNvPr>
                <p:cNvSpPr>
                  <a:spLocks noEditPoints="1"/>
                </p:cNvSpPr>
                <p:nvPr/>
              </p:nvSpPr>
              <p:spPr bwMode="auto">
                <a:xfrm>
                  <a:off x="5326238" y="1507325"/>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a:p>
              </p:txBody>
            </p:sp>
            <p:sp>
              <p:nvSpPr>
                <p:cNvPr id="32" name="Freeform 126">
                  <a:extLst>
                    <a:ext uri="{FF2B5EF4-FFF2-40B4-BE49-F238E27FC236}">
                      <a16:creationId xmlns:a16="http://schemas.microsoft.com/office/drawing/2014/main" id="{4DB9FF54-FABE-450C-8E42-57E556CF8C05}"/>
                    </a:ext>
                  </a:extLst>
                </p:cNvPr>
                <p:cNvSpPr>
                  <a:spLocks noEditPoints="1"/>
                </p:cNvSpPr>
                <p:nvPr/>
              </p:nvSpPr>
              <p:spPr bwMode="auto">
                <a:xfrm>
                  <a:off x="5451650" y="1699413"/>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a:p>
              </p:txBody>
            </p:sp>
          </p:grpSp>
          <p:sp>
            <p:nvSpPr>
              <p:cNvPr id="30" name="内容占位符 2">
                <a:extLst>
                  <a:ext uri="{FF2B5EF4-FFF2-40B4-BE49-F238E27FC236}">
                    <a16:creationId xmlns:a16="http://schemas.microsoft.com/office/drawing/2014/main" id="{F159CC77-EA01-4753-A590-784899E6C648}"/>
                  </a:ext>
                </a:extLst>
              </p:cNvPr>
              <p:cNvSpPr txBox="1">
                <a:spLocks/>
              </p:cNvSpPr>
              <p:nvPr/>
            </p:nvSpPr>
            <p:spPr>
              <a:xfrm>
                <a:off x="989807" y="6005506"/>
                <a:ext cx="11658599"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8.11】null</a:t>
                </a:r>
                <a:r>
                  <a:rPr lang="zh-CN" altLang="en-US" sz="2400" b="1" dirty="0">
                    <a:solidFill>
                      <a:schemeClr val="bg1"/>
                    </a:solidFill>
                    <a:latin typeface="仿宋" panose="02010609060101010101" pitchFamily="49" charset="-122"/>
                    <a:ea typeface="仿宋" panose="02010609060101010101" pitchFamily="49" charset="-122"/>
                  </a:rPr>
                  <a:t>（空布局）应用举例，在窗口中构造一个围棋棋盘。</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Example8_11.java </a:t>
                </a:r>
                <a:endParaRPr lang="en-US" altLang="zh-CN" sz="2400" b="1" dirty="0">
                  <a:solidFill>
                    <a:srgbClr val="FFFF00"/>
                  </a:solidFill>
                  <a:latin typeface="仿宋" panose="02010609060101010101" pitchFamily="49" charset="-122"/>
                  <a:ea typeface="仿宋" panose="02010609060101010101" pitchFamily="49" charset="-122"/>
                </a:endParaRPr>
              </a:p>
            </p:txBody>
          </p:sp>
        </p:grpSp>
      </p:grpSp>
    </p:spTree>
    <p:extLst>
      <p:ext uri="{BB962C8B-B14F-4D97-AF65-F5344CB8AC3E}">
        <p14:creationId xmlns:p14="http://schemas.microsoft.com/office/powerpoint/2010/main" val="51047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anim calcmode="lin" valueType="num">
                                      <p:cBhvr additive="base">
                                        <p:cTn id="1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9" fill="hold" grpId="0" nodeType="clickEffect">
                                  <p:stCondLst>
                                    <p:cond delay="0"/>
                                  </p:stCondLst>
                                  <p:childTnLst>
                                    <p:set>
                                      <p:cBhvr>
                                        <p:cTn id="16" dur="1" fill="hold">
                                          <p:stCondLst>
                                            <p:cond delay="0"/>
                                          </p:stCondLst>
                                        </p:cTn>
                                        <p:tgtEl>
                                          <p:spTgt spid="24">
                                            <p:txEl>
                                              <p:pRg st="1" end="1"/>
                                            </p:txEl>
                                          </p:spTgt>
                                        </p:tgtEl>
                                        <p:attrNameLst>
                                          <p:attrName>style.visibility</p:attrName>
                                        </p:attrNameLst>
                                      </p:cBhvr>
                                      <p:to>
                                        <p:strVal val="visible"/>
                                      </p:to>
                                    </p:set>
                                    <p:anim calcmode="lin" valueType="num">
                                      <p:cBhvr additive="base">
                                        <p:cTn id="17" dur="500" fill="hold"/>
                                        <p:tgtEl>
                                          <p:spTgt spid="24">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4">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9" fill="hold" grpId="0" nodeType="clickEffect">
                                  <p:stCondLst>
                                    <p:cond delay="0"/>
                                  </p:stCondLst>
                                  <p:childTnLst>
                                    <p:set>
                                      <p:cBhvr>
                                        <p:cTn id="22" dur="1" fill="hold">
                                          <p:stCondLst>
                                            <p:cond delay="0"/>
                                          </p:stCondLst>
                                        </p:cTn>
                                        <p:tgtEl>
                                          <p:spTgt spid="24">
                                            <p:txEl>
                                              <p:pRg st="2" end="2"/>
                                            </p:txEl>
                                          </p:spTgt>
                                        </p:tgtEl>
                                        <p:attrNameLst>
                                          <p:attrName>style.visibility</p:attrName>
                                        </p:attrNameLst>
                                      </p:cBhvr>
                                      <p:to>
                                        <p:strVal val="visible"/>
                                      </p:to>
                                    </p:set>
                                    <p:anim calcmode="lin" valueType="num">
                                      <p:cBhvr additive="base">
                                        <p:cTn id="23" dur="500" fill="hold"/>
                                        <p:tgtEl>
                                          <p:spTgt spid="24">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4">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barn(inVertical)">
                                      <p:cBhvr>
                                        <p:cTn id="2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4"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Comic Sans MS" panose="030F0702030302020204" pitchFamily="66" charset="0"/>
                </a:rPr>
                <a:t>Custom Layout Managers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14" name="矩形 13">
            <a:extLst>
              <a:ext uri="{FF2B5EF4-FFF2-40B4-BE49-F238E27FC236}">
                <a16:creationId xmlns:a16="http://schemas.microsoft.com/office/drawing/2014/main" id="{5ED9877E-92EF-40E5-A250-4ABBF480F839}"/>
              </a:ext>
            </a:extLst>
          </p:cNvPr>
          <p:cNvSpPr/>
          <p:nvPr/>
        </p:nvSpPr>
        <p:spPr>
          <a:xfrm>
            <a:off x="-32257" y="1926847"/>
            <a:ext cx="12189178" cy="364840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BD38308-F6B8-4E5A-8F62-AFB03E12B849}"/>
              </a:ext>
            </a:extLst>
          </p:cNvPr>
          <p:cNvSpPr/>
          <p:nvPr/>
        </p:nvSpPr>
        <p:spPr>
          <a:xfrm>
            <a:off x="0" y="6018115"/>
            <a:ext cx="12215500" cy="8398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3">
            <a:extLst>
              <a:ext uri="{FF2B5EF4-FFF2-40B4-BE49-F238E27FC236}">
                <a16:creationId xmlns:a16="http://schemas.microsoft.com/office/drawing/2014/main" id="{0CC773A6-B7E3-47C1-9FEF-95FA10F6427D}"/>
              </a:ext>
            </a:extLst>
          </p:cNvPr>
          <p:cNvSpPr txBox="1">
            <a:spLocks noChangeArrowheads="1"/>
          </p:cNvSpPr>
          <p:nvPr/>
        </p:nvSpPr>
        <p:spPr>
          <a:xfrm>
            <a:off x="1143317" y="2407378"/>
            <a:ext cx="9716941" cy="2811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Wingdings" panose="05000000000000000000" pitchFamily="2" charset="2"/>
              <a:buNone/>
            </a:pPr>
            <a:r>
              <a:rPr lang="en-US" altLang="zh-CN">
                <a:latin typeface="Comic Sans MS" panose="030F0702030302020204" pitchFamily="66" charset="0"/>
              </a:rPr>
              <a:t>    In principle, you can design your own </a:t>
            </a:r>
            <a:r>
              <a:rPr lang="en-US" altLang="zh-CN" b="1">
                <a:latin typeface="Comic Sans MS" panose="030F0702030302020204" pitchFamily="66" charset="0"/>
              </a:rPr>
              <a:t>LayoutManager</a:t>
            </a:r>
            <a:r>
              <a:rPr lang="en-US" altLang="zh-CN">
                <a:latin typeface="Comic Sans MS" panose="030F0702030302020204" pitchFamily="66" charset="0"/>
              </a:rPr>
              <a:t> class that manages components in a special way. For example, you could arrange all components in a container to form a circle.</a:t>
            </a:r>
            <a:endParaRPr lang="zh-CN" altLang="en-US" b="1" dirty="0">
              <a:latin typeface="Comic Sans MS" panose="030F0702030302020204" pitchFamily="66" charset="0"/>
              <a:ea typeface="仿宋" panose="02010609060101010101" pitchFamily="49" charset="-122"/>
            </a:endParaRPr>
          </a:p>
        </p:txBody>
      </p:sp>
    </p:spTree>
    <p:extLst>
      <p:ext uri="{BB962C8B-B14F-4D97-AF65-F5344CB8AC3E}">
        <p14:creationId xmlns:p14="http://schemas.microsoft.com/office/powerpoint/2010/main" val="208729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Comic Sans MS" panose="030F0702030302020204" pitchFamily="66" charset="0"/>
                </a:rPr>
                <a:t>Custom Layout Managers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14" name="矩形 13">
            <a:extLst>
              <a:ext uri="{FF2B5EF4-FFF2-40B4-BE49-F238E27FC236}">
                <a16:creationId xmlns:a16="http://schemas.microsoft.com/office/drawing/2014/main" id="{5ED9877E-92EF-40E5-A250-4ABBF480F839}"/>
              </a:ext>
            </a:extLst>
          </p:cNvPr>
          <p:cNvSpPr/>
          <p:nvPr/>
        </p:nvSpPr>
        <p:spPr>
          <a:xfrm>
            <a:off x="-32257" y="1867103"/>
            <a:ext cx="12189178" cy="364840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BD38308-F6B8-4E5A-8F62-AFB03E12B849}"/>
              </a:ext>
            </a:extLst>
          </p:cNvPr>
          <p:cNvSpPr/>
          <p:nvPr/>
        </p:nvSpPr>
        <p:spPr>
          <a:xfrm>
            <a:off x="0" y="6018115"/>
            <a:ext cx="12215500" cy="8398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3">
            <a:extLst>
              <a:ext uri="{FF2B5EF4-FFF2-40B4-BE49-F238E27FC236}">
                <a16:creationId xmlns:a16="http://schemas.microsoft.com/office/drawing/2014/main" id="{6E51C10E-3255-4293-849E-6AA04F86AB93}"/>
              </a:ext>
            </a:extLst>
          </p:cNvPr>
          <p:cNvSpPr txBox="1">
            <a:spLocks noChangeArrowheads="1"/>
          </p:cNvSpPr>
          <p:nvPr/>
        </p:nvSpPr>
        <p:spPr>
          <a:xfrm>
            <a:off x="478032" y="2118408"/>
            <a:ext cx="10621108" cy="36484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latin typeface="Comic Sans MS" panose="030F0702030302020204" pitchFamily="66" charset="0"/>
              </a:rPr>
              <a:t>Your own layout manager must implement the </a:t>
            </a:r>
            <a:r>
              <a:rPr lang="en-US" altLang="zh-CN" b="1" dirty="0" err="1">
                <a:latin typeface="Comic Sans MS" panose="030F0702030302020204" pitchFamily="66" charset="0"/>
              </a:rPr>
              <a:t>LayoutManager</a:t>
            </a:r>
            <a:r>
              <a:rPr lang="en-US" altLang="zh-CN" dirty="0">
                <a:latin typeface="Comic Sans MS" panose="030F0702030302020204" pitchFamily="66" charset="0"/>
              </a:rPr>
              <a:t> interface. You need to override the following five methods.</a:t>
            </a:r>
          </a:p>
          <a:p>
            <a:pPr marL="423863" lvl="1" indent="0">
              <a:buFont typeface="Wingdings" panose="05000000000000000000" pitchFamily="2" charset="2"/>
              <a:buNone/>
            </a:pPr>
            <a:r>
              <a:rPr lang="en-US" altLang="zh-CN" dirty="0">
                <a:latin typeface="Comic Sans MS" panose="030F0702030302020204" pitchFamily="66" charset="0"/>
              </a:rPr>
              <a:t>void </a:t>
            </a:r>
            <a:r>
              <a:rPr lang="en-US" altLang="zh-CN" dirty="0" err="1">
                <a:latin typeface="Comic Sans MS" panose="030F0702030302020204" pitchFamily="66" charset="0"/>
              </a:rPr>
              <a:t>addLayoutComponent</a:t>
            </a:r>
            <a:r>
              <a:rPr lang="en-US" altLang="zh-CN" dirty="0">
                <a:latin typeface="Comic Sans MS" panose="030F0702030302020204" pitchFamily="66" charset="0"/>
              </a:rPr>
              <a:t>(String s, Component c); </a:t>
            </a:r>
          </a:p>
          <a:p>
            <a:pPr marL="423863" lvl="1" indent="0">
              <a:buFont typeface="Wingdings" panose="05000000000000000000" pitchFamily="2" charset="2"/>
              <a:buNone/>
            </a:pPr>
            <a:r>
              <a:rPr lang="en-US" altLang="zh-CN" dirty="0">
                <a:latin typeface="Comic Sans MS" panose="030F0702030302020204" pitchFamily="66" charset="0"/>
              </a:rPr>
              <a:t>void </a:t>
            </a:r>
            <a:r>
              <a:rPr lang="en-US" altLang="zh-CN" dirty="0" err="1">
                <a:latin typeface="Comic Sans MS" panose="030F0702030302020204" pitchFamily="66" charset="0"/>
              </a:rPr>
              <a:t>removeLayoutComponent</a:t>
            </a:r>
            <a:r>
              <a:rPr lang="en-US" altLang="zh-CN" dirty="0">
                <a:latin typeface="Comic Sans MS" panose="030F0702030302020204" pitchFamily="66" charset="0"/>
              </a:rPr>
              <a:t>(Component c); </a:t>
            </a:r>
          </a:p>
          <a:p>
            <a:pPr marL="423863" lvl="1" indent="0">
              <a:buFont typeface="Wingdings" panose="05000000000000000000" pitchFamily="2" charset="2"/>
              <a:buNone/>
            </a:pPr>
            <a:r>
              <a:rPr lang="en-US" altLang="zh-CN" dirty="0">
                <a:latin typeface="Comic Sans MS" panose="030F0702030302020204" pitchFamily="66" charset="0"/>
              </a:rPr>
              <a:t>Dimension </a:t>
            </a:r>
            <a:r>
              <a:rPr lang="en-US" altLang="zh-CN" dirty="0" err="1">
                <a:latin typeface="Comic Sans MS" panose="030F0702030302020204" pitchFamily="66" charset="0"/>
              </a:rPr>
              <a:t>preferredLayoutSize</a:t>
            </a:r>
            <a:r>
              <a:rPr lang="en-US" altLang="zh-CN" dirty="0">
                <a:latin typeface="Comic Sans MS" panose="030F0702030302020204" pitchFamily="66" charset="0"/>
              </a:rPr>
              <a:t>(Container parent); </a:t>
            </a:r>
          </a:p>
          <a:p>
            <a:pPr marL="423863" lvl="1" indent="0">
              <a:buFont typeface="Wingdings" panose="05000000000000000000" pitchFamily="2" charset="2"/>
              <a:buNone/>
            </a:pPr>
            <a:r>
              <a:rPr lang="en-US" altLang="zh-CN" dirty="0">
                <a:latin typeface="Comic Sans MS" panose="030F0702030302020204" pitchFamily="66" charset="0"/>
              </a:rPr>
              <a:t>Dimension </a:t>
            </a:r>
            <a:r>
              <a:rPr lang="en-US" altLang="zh-CN" dirty="0" err="1">
                <a:latin typeface="Comic Sans MS" panose="030F0702030302020204" pitchFamily="66" charset="0"/>
              </a:rPr>
              <a:t>minimumLayoutSize</a:t>
            </a:r>
            <a:r>
              <a:rPr lang="en-US" altLang="zh-CN" dirty="0">
                <a:latin typeface="Comic Sans MS" panose="030F0702030302020204" pitchFamily="66" charset="0"/>
              </a:rPr>
              <a:t>(Container parent); </a:t>
            </a:r>
          </a:p>
          <a:p>
            <a:pPr marL="423863" lvl="1" indent="0">
              <a:buFont typeface="Wingdings" panose="05000000000000000000" pitchFamily="2" charset="2"/>
              <a:buNone/>
            </a:pPr>
            <a:r>
              <a:rPr lang="en-US" altLang="zh-CN" dirty="0">
                <a:latin typeface="Comic Sans MS" panose="030F0702030302020204" pitchFamily="66" charset="0"/>
              </a:rPr>
              <a:t>void </a:t>
            </a:r>
            <a:r>
              <a:rPr lang="en-US" altLang="zh-CN" dirty="0" err="1">
                <a:latin typeface="Comic Sans MS" panose="030F0702030302020204" pitchFamily="66" charset="0"/>
              </a:rPr>
              <a:t>layoutContainer</a:t>
            </a:r>
            <a:r>
              <a:rPr lang="en-US" altLang="zh-CN" dirty="0">
                <a:latin typeface="Comic Sans MS" panose="030F0702030302020204" pitchFamily="66" charset="0"/>
              </a:rPr>
              <a:t>(Container parent); </a:t>
            </a:r>
            <a:endParaRPr lang="zh-CN" altLang="en-US" b="1" dirty="0">
              <a:latin typeface="Comic Sans MS" panose="030F0702030302020204" pitchFamily="66" charset="0"/>
              <a:ea typeface="仿宋" panose="02010609060101010101" pitchFamily="49" charset="-122"/>
            </a:endParaRPr>
          </a:p>
        </p:txBody>
      </p:sp>
    </p:spTree>
    <p:extLst>
      <p:ext uri="{BB962C8B-B14F-4D97-AF65-F5344CB8AC3E}">
        <p14:creationId xmlns:p14="http://schemas.microsoft.com/office/powerpoint/2010/main" val="292660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Comic Sans MS" panose="030F0702030302020204" pitchFamily="66" charset="0"/>
                </a:rPr>
                <a:t>Custom Layout Managers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14" name="矩形 13">
            <a:extLst>
              <a:ext uri="{FF2B5EF4-FFF2-40B4-BE49-F238E27FC236}">
                <a16:creationId xmlns:a16="http://schemas.microsoft.com/office/drawing/2014/main" id="{5ED9877E-92EF-40E5-A250-4ABBF480F839}"/>
              </a:ext>
            </a:extLst>
          </p:cNvPr>
          <p:cNvSpPr/>
          <p:nvPr/>
        </p:nvSpPr>
        <p:spPr>
          <a:xfrm>
            <a:off x="-32257" y="1867103"/>
            <a:ext cx="12189178" cy="364840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BD38308-F6B8-4E5A-8F62-AFB03E12B849}"/>
              </a:ext>
            </a:extLst>
          </p:cNvPr>
          <p:cNvSpPr/>
          <p:nvPr/>
        </p:nvSpPr>
        <p:spPr>
          <a:xfrm>
            <a:off x="0" y="6018115"/>
            <a:ext cx="12215500" cy="8398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3">
            <a:extLst>
              <a:ext uri="{FF2B5EF4-FFF2-40B4-BE49-F238E27FC236}">
                <a16:creationId xmlns:a16="http://schemas.microsoft.com/office/drawing/2014/main" id="{FDE62197-DC5B-465B-AE29-2118AF3E0930}"/>
              </a:ext>
            </a:extLst>
          </p:cNvPr>
          <p:cNvSpPr txBox="1">
            <a:spLocks noChangeArrowheads="1"/>
          </p:cNvSpPr>
          <p:nvPr/>
        </p:nvSpPr>
        <p:spPr>
          <a:xfrm>
            <a:off x="1448972" y="2116882"/>
            <a:ext cx="8964613" cy="3398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342900">
              <a:buFont typeface="Wingdings" panose="05000000000000000000" pitchFamily="2" charset="2"/>
              <a:buChar char="ü"/>
              <a:defRPr/>
            </a:pPr>
            <a:r>
              <a:rPr lang="en-US" altLang="zh-CN">
                <a:latin typeface="Comic Sans MS" pitchFamily="66" charset="0"/>
              </a:rPr>
              <a:t>void addLayoutComponent(String s, Component c); </a:t>
            </a:r>
          </a:p>
          <a:p>
            <a:pPr lvl="1" indent="-342900">
              <a:buFont typeface="Wingdings" panose="05000000000000000000" pitchFamily="2" charset="2"/>
              <a:buChar char="ü"/>
              <a:defRPr/>
            </a:pPr>
            <a:r>
              <a:rPr lang="en-US" altLang="zh-CN">
                <a:latin typeface="Comic Sans MS" pitchFamily="66" charset="0"/>
              </a:rPr>
              <a:t>void removeLayoutComponent(Component c); </a:t>
            </a:r>
          </a:p>
          <a:p>
            <a:pPr marL="423863" lvl="1" indent="0">
              <a:buFont typeface="Wingdings" panose="05000000000000000000" pitchFamily="2" charset="2"/>
              <a:buNone/>
              <a:defRPr/>
            </a:pPr>
            <a:endParaRPr lang="en-US" altLang="zh-CN" b="1" i="1">
              <a:solidFill>
                <a:srgbClr val="FF0000"/>
              </a:solidFill>
              <a:latin typeface="Comic Sans MS" pitchFamily="66" charset="0"/>
            </a:endParaRPr>
          </a:p>
          <a:p>
            <a:pPr marL="423863" lvl="1" indent="0">
              <a:buFont typeface="Wingdings" panose="05000000000000000000" pitchFamily="2" charset="2"/>
              <a:buNone/>
              <a:defRPr/>
            </a:pPr>
            <a:endParaRPr lang="en-US" altLang="zh-CN" b="1" i="1">
              <a:solidFill>
                <a:srgbClr val="FF0000"/>
              </a:solidFill>
              <a:latin typeface="Comic Sans MS" pitchFamily="66" charset="0"/>
            </a:endParaRPr>
          </a:p>
          <a:p>
            <a:pPr marL="423863" lvl="1" indent="0">
              <a:buFont typeface="Wingdings" panose="05000000000000000000" pitchFamily="2" charset="2"/>
              <a:buNone/>
              <a:defRPr/>
            </a:pPr>
            <a:r>
              <a:rPr lang="en-US" altLang="zh-CN" b="1" i="1">
                <a:solidFill>
                  <a:srgbClr val="FF0000"/>
                </a:solidFill>
                <a:latin typeface="Comic Sans MS" pitchFamily="66" charset="0"/>
              </a:rPr>
              <a:t>Fired when a component is added or removed. If you don't keep any additional information about the components, you can make them do nothing.</a:t>
            </a:r>
            <a:endParaRPr lang="en-US" altLang="zh-CN" b="1" i="1" dirty="0">
              <a:solidFill>
                <a:srgbClr val="FF0000"/>
              </a:solidFill>
              <a:latin typeface="Comic Sans MS" pitchFamily="66" charset="0"/>
            </a:endParaRPr>
          </a:p>
        </p:txBody>
      </p:sp>
    </p:spTree>
    <p:extLst>
      <p:ext uri="{BB962C8B-B14F-4D97-AF65-F5344CB8AC3E}">
        <p14:creationId xmlns:p14="http://schemas.microsoft.com/office/powerpoint/2010/main" val="754998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Comic Sans MS" panose="030F0702030302020204" pitchFamily="66" charset="0"/>
                </a:rPr>
                <a:t>Custom Layout Managers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14" name="矩形 13">
            <a:extLst>
              <a:ext uri="{FF2B5EF4-FFF2-40B4-BE49-F238E27FC236}">
                <a16:creationId xmlns:a16="http://schemas.microsoft.com/office/drawing/2014/main" id="{5ED9877E-92EF-40E5-A250-4ABBF480F839}"/>
              </a:ext>
            </a:extLst>
          </p:cNvPr>
          <p:cNvSpPr/>
          <p:nvPr/>
        </p:nvSpPr>
        <p:spPr>
          <a:xfrm>
            <a:off x="-32257" y="1867103"/>
            <a:ext cx="12189178" cy="364840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BD38308-F6B8-4E5A-8F62-AFB03E12B849}"/>
              </a:ext>
            </a:extLst>
          </p:cNvPr>
          <p:cNvSpPr/>
          <p:nvPr/>
        </p:nvSpPr>
        <p:spPr>
          <a:xfrm>
            <a:off x="0" y="6018115"/>
            <a:ext cx="12215500" cy="8398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3">
            <a:extLst>
              <a:ext uri="{FF2B5EF4-FFF2-40B4-BE49-F238E27FC236}">
                <a16:creationId xmlns:a16="http://schemas.microsoft.com/office/drawing/2014/main" id="{2028040C-E3D7-44C1-BABF-E2946E397CE2}"/>
              </a:ext>
            </a:extLst>
          </p:cNvPr>
          <p:cNvSpPr txBox="1">
            <a:spLocks noChangeArrowheads="1"/>
          </p:cNvSpPr>
          <p:nvPr/>
        </p:nvSpPr>
        <p:spPr>
          <a:xfrm>
            <a:off x="1364566" y="2403716"/>
            <a:ext cx="8964613" cy="29756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23863" lvl="1" indent="0">
              <a:buFont typeface="Wingdings" panose="05000000000000000000" pitchFamily="2" charset="2"/>
              <a:buNone/>
            </a:pPr>
            <a:r>
              <a:rPr lang="en-US" altLang="zh-CN">
                <a:latin typeface="Comic Sans MS" panose="030F0702030302020204" pitchFamily="66" charset="0"/>
              </a:rPr>
              <a:t>Dimension preferredLayoutSize(Container parent); Dimension minimumLayoutSize(Container parent); </a:t>
            </a:r>
          </a:p>
          <a:p>
            <a:pPr marL="423863" lvl="1" indent="0">
              <a:buFont typeface="Wingdings" panose="05000000000000000000" pitchFamily="2" charset="2"/>
              <a:buNone/>
            </a:pPr>
            <a:endParaRPr lang="en-US" altLang="zh-CN">
              <a:latin typeface="Comic Sans MS" panose="030F0702030302020204" pitchFamily="66" charset="0"/>
            </a:endParaRPr>
          </a:p>
          <a:p>
            <a:pPr marL="423863" lvl="1" indent="0">
              <a:buFont typeface="Wingdings" panose="05000000000000000000" pitchFamily="2" charset="2"/>
              <a:buNone/>
            </a:pPr>
            <a:r>
              <a:rPr lang="en-US" altLang="zh-CN" b="1">
                <a:latin typeface="Comic Sans MS" panose="030F0702030302020204" pitchFamily="66" charset="0"/>
              </a:rPr>
              <a:t>compute the space required for the minimum and the preferred layout of the components.</a:t>
            </a:r>
            <a:endParaRPr lang="en-US" altLang="zh-CN" b="1" dirty="0">
              <a:latin typeface="Comic Sans MS" panose="030F0702030302020204" pitchFamily="66" charset="0"/>
            </a:endParaRPr>
          </a:p>
        </p:txBody>
      </p:sp>
    </p:spTree>
    <p:extLst>
      <p:ext uri="{BB962C8B-B14F-4D97-AF65-F5344CB8AC3E}">
        <p14:creationId xmlns:p14="http://schemas.microsoft.com/office/powerpoint/2010/main" val="197728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Comic Sans MS" panose="030F0702030302020204" pitchFamily="66" charset="0"/>
                </a:rPr>
                <a:t>Custom Layout Managers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14" name="矩形 13">
            <a:extLst>
              <a:ext uri="{FF2B5EF4-FFF2-40B4-BE49-F238E27FC236}">
                <a16:creationId xmlns:a16="http://schemas.microsoft.com/office/drawing/2014/main" id="{5ED9877E-92EF-40E5-A250-4ABBF480F839}"/>
              </a:ext>
            </a:extLst>
          </p:cNvPr>
          <p:cNvSpPr/>
          <p:nvPr/>
        </p:nvSpPr>
        <p:spPr>
          <a:xfrm>
            <a:off x="-32257" y="1867103"/>
            <a:ext cx="12189178" cy="364840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BD38308-F6B8-4E5A-8F62-AFB03E12B849}"/>
              </a:ext>
            </a:extLst>
          </p:cNvPr>
          <p:cNvSpPr/>
          <p:nvPr/>
        </p:nvSpPr>
        <p:spPr>
          <a:xfrm>
            <a:off x="0" y="6018115"/>
            <a:ext cx="12215500" cy="8398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3">
            <a:extLst>
              <a:ext uri="{FF2B5EF4-FFF2-40B4-BE49-F238E27FC236}">
                <a16:creationId xmlns:a16="http://schemas.microsoft.com/office/drawing/2014/main" id="{71D85308-E15E-4AAF-8931-2F51E3845EC0}"/>
              </a:ext>
            </a:extLst>
          </p:cNvPr>
          <p:cNvSpPr txBox="1">
            <a:spLocks noChangeArrowheads="1"/>
          </p:cNvSpPr>
          <p:nvPr/>
        </p:nvSpPr>
        <p:spPr>
          <a:xfrm>
            <a:off x="1266093" y="2201407"/>
            <a:ext cx="8964613" cy="29756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23863" lvl="1" indent="0">
              <a:buFont typeface="Wingdings" panose="05000000000000000000" pitchFamily="2" charset="2"/>
              <a:buNone/>
            </a:pPr>
            <a:r>
              <a:rPr lang="en-US" altLang="zh-CN">
                <a:latin typeface="Comic Sans MS" panose="030F0702030302020204" pitchFamily="66" charset="0"/>
              </a:rPr>
              <a:t>void layoutContainer(Container parent); </a:t>
            </a:r>
          </a:p>
          <a:p>
            <a:pPr marL="423863" lvl="1" indent="0">
              <a:buFont typeface="Wingdings" panose="05000000000000000000" pitchFamily="2" charset="2"/>
              <a:buNone/>
            </a:pPr>
            <a:endParaRPr lang="en-US" altLang="zh-CN" b="1">
              <a:latin typeface="Comic Sans MS" panose="030F0702030302020204" pitchFamily="66" charset="0"/>
              <a:ea typeface="仿宋" panose="02010609060101010101" pitchFamily="49" charset="-122"/>
            </a:endParaRPr>
          </a:p>
          <a:p>
            <a:pPr marL="423863" lvl="1" indent="0">
              <a:buFont typeface="Wingdings" panose="05000000000000000000" pitchFamily="2" charset="2"/>
              <a:buNone/>
            </a:pPr>
            <a:r>
              <a:rPr lang="en-US" altLang="zh-CN" b="1">
                <a:latin typeface="Comic Sans MS" panose="030F0702030302020204" pitchFamily="66" charset="0"/>
              </a:rPr>
              <a:t>This method does the actual work and invokes setBounds on all components</a:t>
            </a:r>
            <a:endParaRPr lang="zh-CN" altLang="en-US" b="1" dirty="0">
              <a:latin typeface="Comic Sans MS" panose="030F0702030302020204" pitchFamily="66" charset="0"/>
              <a:ea typeface="仿宋" panose="02010609060101010101" pitchFamily="49" charset="-122"/>
            </a:endParaRPr>
          </a:p>
        </p:txBody>
      </p:sp>
    </p:spTree>
    <p:extLst>
      <p:ext uri="{BB962C8B-B14F-4D97-AF65-F5344CB8AC3E}">
        <p14:creationId xmlns:p14="http://schemas.microsoft.com/office/powerpoint/2010/main" val="274035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8.2  swing</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Comic Sans MS" panose="030F0702030302020204" pitchFamily="66" charset="0"/>
                </a:rPr>
                <a:t>Custom Layout Managers---</a:t>
              </a:r>
              <a:r>
                <a:rPr lang="en-US" altLang="zh-CN" sz="2400" dirty="0">
                  <a:latin typeface="Comic Sans MS" pitchFamily="66" charset="0"/>
                  <a:hlinkClick r:id="rId2" action="ppaction://hlinkfile"/>
                </a:rPr>
                <a:t>CircleLayoutTest.java</a:t>
              </a:r>
              <a:endParaRPr lang="zh-CN" altLang="en-US" sz="2400" dirty="0">
                <a:latin typeface="Comic Sans MS" pitchFamily="66" charset="0"/>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Rectangle 58">
            <a:extLst>
              <a:ext uri="{FF2B5EF4-FFF2-40B4-BE49-F238E27FC236}">
                <a16:creationId xmlns:a16="http://schemas.microsoft.com/office/drawing/2014/main" id="{E2B0B873-3100-4AEC-80C8-86C8D1FF436B}"/>
              </a:ext>
            </a:extLst>
          </p:cNvPr>
          <p:cNvSpPr>
            <a:spLocks noChangeArrowheads="1"/>
          </p:cNvSpPr>
          <p:nvPr/>
        </p:nvSpPr>
        <p:spPr bwMode="auto">
          <a:xfrm>
            <a:off x="2205" y="-184625"/>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b="1">
              <a:latin typeface="仿宋" panose="02010609060101010101" pitchFamily="49" charset="-122"/>
              <a:ea typeface="仿宋" panose="02010609060101010101" pitchFamily="49" charset="-122"/>
            </a:endParaRPr>
          </a:p>
        </p:txBody>
      </p:sp>
      <p:sp>
        <p:nvSpPr>
          <p:cNvPr id="73" name="Rectangle 58">
            <a:extLst>
              <a:ext uri="{FF2B5EF4-FFF2-40B4-BE49-F238E27FC236}">
                <a16:creationId xmlns:a16="http://schemas.microsoft.com/office/drawing/2014/main" id="{0A0A05E6-68ED-4F74-B48E-FFBAE42AE9D9}"/>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latin typeface="+mn-ea"/>
            </a:endParaRPr>
          </a:p>
        </p:txBody>
      </p:sp>
      <p:sp>
        <p:nvSpPr>
          <p:cNvPr id="14" name="矩形 13">
            <a:extLst>
              <a:ext uri="{FF2B5EF4-FFF2-40B4-BE49-F238E27FC236}">
                <a16:creationId xmlns:a16="http://schemas.microsoft.com/office/drawing/2014/main" id="{5ED9877E-92EF-40E5-A250-4ABBF480F839}"/>
              </a:ext>
            </a:extLst>
          </p:cNvPr>
          <p:cNvSpPr/>
          <p:nvPr/>
        </p:nvSpPr>
        <p:spPr>
          <a:xfrm>
            <a:off x="-32257" y="1867103"/>
            <a:ext cx="12189178" cy="364840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BD38308-F6B8-4E5A-8F62-AFB03E12B849}"/>
              </a:ext>
            </a:extLst>
          </p:cNvPr>
          <p:cNvSpPr/>
          <p:nvPr/>
        </p:nvSpPr>
        <p:spPr>
          <a:xfrm>
            <a:off x="0" y="6018115"/>
            <a:ext cx="12215500" cy="8398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2">
            <a:extLst>
              <a:ext uri="{FF2B5EF4-FFF2-40B4-BE49-F238E27FC236}">
                <a16:creationId xmlns:a16="http://schemas.microsoft.com/office/drawing/2014/main" id="{89B1EB77-4A12-4F05-B56C-5EFCF17CB5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9299" y="2026954"/>
            <a:ext cx="5019675"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543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图片 1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119" name="矩形 118"/>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120"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121" name="文本框 25"/>
          <p:cNvSpPr txBox="1"/>
          <p:nvPr/>
        </p:nvSpPr>
        <p:spPr>
          <a:xfrm>
            <a:off x="471183" y="1890773"/>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122" name="文本框 26"/>
          <p:cNvSpPr txBox="1"/>
          <p:nvPr/>
        </p:nvSpPr>
        <p:spPr>
          <a:xfrm>
            <a:off x="1397522" y="997011"/>
            <a:ext cx="3135276" cy="830805"/>
          </a:xfrm>
          <a:prstGeom prst="rect">
            <a:avLst/>
          </a:prstGeom>
          <a:noFill/>
        </p:spPr>
        <p:txBody>
          <a:bodyPr wrap="square" rtlCol="0">
            <a:spAutoFit/>
          </a:bodyPr>
          <a:lstStyle/>
          <a:p>
            <a:r>
              <a:rPr lang="en-US" altLang="zh-CN" sz="4799" b="1" dirty="0">
                <a:solidFill>
                  <a:schemeClr val="bg1"/>
                </a:solidFill>
                <a:latin typeface="Bodoni MT" panose="02070603080606020203" pitchFamily="18" charset="0"/>
              </a:rPr>
              <a:t>ONTENTS</a:t>
            </a:r>
            <a:endParaRPr lang="zh-CN" altLang="en-US" sz="5999" b="1" dirty="0">
              <a:solidFill>
                <a:schemeClr val="bg1"/>
              </a:solidFill>
              <a:latin typeface="Bodoni MT" panose="02070603080606020203" pitchFamily="18" charset="0"/>
            </a:endParaRPr>
          </a:p>
        </p:txBody>
      </p:sp>
      <p:sp>
        <p:nvSpPr>
          <p:cNvPr id="123" name="矩形 122"/>
          <p:cNvSpPr/>
          <p:nvPr/>
        </p:nvSpPr>
        <p:spPr>
          <a:xfrm>
            <a:off x="534687" y="1752751"/>
            <a:ext cx="3809118" cy="787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534688" y="2809146"/>
            <a:ext cx="1431147" cy="113884"/>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圆角 6">
            <a:extLst>
              <a:ext uri="{FF2B5EF4-FFF2-40B4-BE49-F238E27FC236}">
                <a16:creationId xmlns:a16="http://schemas.microsoft.com/office/drawing/2014/main" id="{DF15687C-4300-47A6-8B55-CC05F9D1AC74}"/>
              </a:ext>
            </a:extLst>
          </p:cNvPr>
          <p:cNvSpPr/>
          <p:nvPr/>
        </p:nvSpPr>
        <p:spPr>
          <a:xfrm>
            <a:off x="6036749" y="2824977"/>
            <a:ext cx="4590141"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rgbClr val="C00000"/>
              </a:solidFill>
              <a:latin typeface="仿宋" panose="02010609060101010101" pitchFamily="49" charset="-122"/>
              <a:ea typeface="仿宋" panose="02010609060101010101" pitchFamily="49" charset="-122"/>
            </a:endParaRPr>
          </a:p>
        </p:txBody>
      </p:sp>
      <p:grpSp>
        <p:nvGrpSpPr>
          <p:cNvPr id="126" name="组合 125">
            <a:extLst>
              <a:ext uri="{FF2B5EF4-FFF2-40B4-BE49-F238E27FC236}">
                <a16:creationId xmlns:a16="http://schemas.microsoft.com/office/drawing/2014/main" id="{D0E90A6A-02EF-4562-9C78-31FBB9098AE1}"/>
              </a:ext>
            </a:extLst>
          </p:cNvPr>
          <p:cNvGrpSpPr/>
          <p:nvPr/>
        </p:nvGrpSpPr>
        <p:grpSpPr>
          <a:xfrm>
            <a:off x="5275064" y="899371"/>
            <a:ext cx="549846" cy="617986"/>
            <a:chOff x="279401" y="2698750"/>
            <a:chExt cx="1473200" cy="1655763"/>
          </a:xfrm>
        </p:grpSpPr>
        <p:sp>
          <p:nvSpPr>
            <p:cNvPr id="127" name="Freeform 45">
              <a:extLst>
                <a:ext uri="{FF2B5EF4-FFF2-40B4-BE49-F238E27FC236}">
                  <a16:creationId xmlns:a16="http://schemas.microsoft.com/office/drawing/2014/main" id="{4F5092A3-CDCD-4D7D-B2A4-DE7CA6AB4878}"/>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8" name="Freeform 46">
              <a:extLst>
                <a:ext uri="{FF2B5EF4-FFF2-40B4-BE49-F238E27FC236}">
                  <a16:creationId xmlns:a16="http://schemas.microsoft.com/office/drawing/2014/main" id="{AC445AEE-F910-477B-9EBA-CADD22D025AA}"/>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9" name="Freeform 47">
              <a:extLst>
                <a:ext uri="{FF2B5EF4-FFF2-40B4-BE49-F238E27FC236}">
                  <a16:creationId xmlns:a16="http://schemas.microsoft.com/office/drawing/2014/main" id="{704A59BC-C3C5-465C-AEEB-2176E3A05AE2}"/>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0" name="Freeform 48">
              <a:extLst>
                <a:ext uri="{FF2B5EF4-FFF2-40B4-BE49-F238E27FC236}">
                  <a16:creationId xmlns:a16="http://schemas.microsoft.com/office/drawing/2014/main" id="{D15C58D7-1F27-43EC-965A-461AF7B99B1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1" name="Freeform 49">
              <a:extLst>
                <a:ext uri="{FF2B5EF4-FFF2-40B4-BE49-F238E27FC236}">
                  <a16:creationId xmlns:a16="http://schemas.microsoft.com/office/drawing/2014/main" id="{09D523CD-5811-4DB8-8190-05A3100E0C46}"/>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2" name="Oval 50">
              <a:extLst>
                <a:ext uri="{FF2B5EF4-FFF2-40B4-BE49-F238E27FC236}">
                  <a16:creationId xmlns:a16="http://schemas.microsoft.com/office/drawing/2014/main" id="{A7F401FA-7A58-4E2E-BFD7-1E4C6C43946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3" name="Freeform 51">
              <a:extLst>
                <a:ext uri="{FF2B5EF4-FFF2-40B4-BE49-F238E27FC236}">
                  <a16:creationId xmlns:a16="http://schemas.microsoft.com/office/drawing/2014/main" id="{97C9B5C9-F600-42AF-8FD8-7E082BFFC79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4" name="Freeform 52">
              <a:extLst>
                <a:ext uri="{FF2B5EF4-FFF2-40B4-BE49-F238E27FC236}">
                  <a16:creationId xmlns:a16="http://schemas.microsoft.com/office/drawing/2014/main" id="{06676E7D-E6B5-45A1-83E2-1764784B0E84}"/>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35" name="组合 134">
            <a:extLst>
              <a:ext uri="{FF2B5EF4-FFF2-40B4-BE49-F238E27FC236}">
                <a16:creationId xmlns:a16="http://schemas.microsoft.com/office/drawing/2014/main" id="{72528CC3-9E0D-4791-8FB5-49137FBCA54E}"/>
              </a:ext>
            </a:extLst>
          </p:cNvPr>
          <p:cNvGrpSpPr/>
          <p:nvPr/>
        </p:nvGrpSpPr>
        <p:grpSpPr>
          <a:xfrm>
            <a:off x="5275064" y="1813771"/>
            <a:ext cx="549846" cy="617986"/>
            <a:chOff x="279401" y="2698750"/>
            <a:chExt cx="1473200" cy="1655763"/>
          </a:xfrm>
        </p:grpSpPr>
        <p:sp>
          <p:nvSpPr>
            <p:cNvPr id="136" name="Freeform 45">
              <a:extLst>
                <a:ext uri="{FF2B5EF4-FFF2-40B4-BE49-F238E27FC236}">
                  <a16:creationId xmlns:a16="http://schemas.microsoft.com/office/drawing/2014/main" id="{E9F6B089-B290-45E6-A604-E80CBAA3A192}"/>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7" name="Freeform 46">
              <a:extLst>
                <a:ext uri="{FF2B5EF4-FFF2-40B4-BE49-F238E27FC236}">
                  <a16:creationId xmlns:a16="http://schemas.microsoft.com/office/drawing/2014/main" id="{5A5EABD9-ABE2-4699-A2C0-59AB0C27A5B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8" name="Freeform 47">
              <a:extLst>
                <a:ext uri="{FF2B5EF4-FFF2-40B4-BE49-F238E27FC236}">
                  <a16:creationId xmlns:a16="http://schemas.microsoft.com/office/drawing/2014/main" id="{86E000F2-053B-4378-BDB3-2FD6F7B25C06}"/>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9" name="Freeform 48">
              <a:extLst>
                <a:ext uri="{FF2B5EF4-FFF2-40B4-BE49-F238E27FC236}">
                  <a16:creationId xmlns:a16="http://schemas.microsoft.com/office/drawing/2014/main" id="{80B8AB53-7CB8-41DB-A602-A8080CC7E270}"/>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0" name="Freeform 49">
              <a:extLst>
                <a:ext uri="{FF2B5EF4-FFF2-40B4-BE49-F238E27FC236}">
                  <a16:creationId xmlns:a16="http://schemas.microsoft.com/office/drawing/2014/main" id="{215F1DD3-10A0-4ED1-99FE-86E6B69F5A06}"/>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1" name="Oval 50">
              <a:extLst>
                <a:ext uri="{FF2B5EF4-FFF2-40B4-BE49-F238E27FC236}">
                  <a16:creationId xmlns:a16="http://schemas.microsoft.com/office/drawing/2014/main" id="{F2B9B0D1-F8AA-41A5-A4DB-66895376FB55}"/>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2" name="Freeform 51">
              <a:extLst>
                <a:ext uri="{FF2B5EF4-FFF2-40B4-BE49-F238E27FC236}">
                  <a16:creationId xmlns:a16="http://schemas.microsoft.com/office/drawing/2014/main" id="{5719B38E-5735-4D70-B769-C2600E03D693}"/>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3" name="Freeform 52">
              <a:extLst>
                <a:ext uri="{FF2B5EF4-FFF2-40B4-BE49-F238E27FC236}">
                  <a16:creationId xmlns:a16="http://schemas.microsoft.com/office/drawing/2014/main" id="{BD10A6E8-7BD6-4CA9-A6EB-B527E50F432E}"/>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44" name="TextBox 68">
            <a:extLst>
              <a:ext uri="{FF2B5EF4-FFF2-40B4-BE49-F238E27FC236}">
                <a16:creationId xmlns:a16="http://schemas.microsoft.com/office/drawing/2014/main" id="{674745F0-17FE-4259-B1E1-F17C6B09FB7B}"/>
              </a:ext>
            </a:extLst>
          </p:cNvPr>
          <p:cNvSpPr txBox="1"/>
          <p:nvPr/>
        </p:nvSpPr>
        <p:spPr>
          <a:xfrm>
            <a:off x="6096000" y="1959181"/>
            <a:ext cx="399053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8.2   swing</a:t>
            </a:r>
            <a:endParaRPr lang="zh-CN" altLang="en-US" sz="2400" b="1" dirty="0">
              <a:latin typeface="仿宋" panose="02010609060101010101" pitchFamily="49" charset="-122"/>
              <a:ea typeface="仿宋" panose="02010609060101010101" pitchFamily="49" charset="-122"/>
            </a:endParaRPr>
          </a:p>
        </p:txBody>
      </p:sp>
      <p:grpSp>
        <p:nvGrpSpPr>
          <p:cNvPr id="145" name="组合 144">
            <a:extLst>
              <a:ext uri="{FF2B5EF4-FFF2-40B4-BE49-F238E27FC236}">
                <a16:creationId xmlns:a16="http://schemas.microsoft.com/office/drawing/2014/main" id="{29F6E41F-C3BA-4CCF-A479-1F8698A109D8}"/>
              </a:ext>
            </a:extLst>
          </p:cNvPr>
          <p:cNvGrpSpPr/>
          <p:nvPr/>
        </p:nvGrpSpPr>
        <p:grpSpPr>
          <a:xfrm>
            <a:off x="5275064" y="2742685"/>
            <a:ext cx="549846" cy="617986"/>
            <a:chOff x="279401" y="2698750"/>
            <a:chExt cx="1473200" cy="1655763"/>
          </a:xfrm>
        </p:grpSpPr>
        <p:sp>
          <p:nvSpPr>
            <p:cNvPr id="146" name="Freeform 45">
              <a:extLst>
                <a:ext uri="{FF2B5EF4-FFF2-40B4-BE49-F238E27FC236}">
                  <a16:creationId xmlns:a16="http://schemas.microsoft.com/office/drawing/2014/main" id="{B6D2AD38-A56A-4075-9EAD-FB738B658420}"/>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7" name="Freeform 46">
              <a:extLst>
                <a:ext uri="{FF2B5EF4-FFF2-40B4-BE49-F238E27FC236}">
                  <a16:creationId xmlns:a16="http://schemas.microsoft.com/office/drawing/2014/main" id="{0C0A5255-EC18-4543-A9F6-4B6B183B27A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8" name="Freeform 47">
              <a:extLst>
                <a:ext uri="{FF2B5EF4-FFF2-40B4-BE49-F238E27FC236}">
                  <a16:creationId xmlns:a16="http://schemas.microsoft.com/office/drawing/2014/main" id="{E2AF5550-BA69-4485-A6FB-80BB99096D62}"/>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9" name="Freeform 48">
              <a:extLst>
                <a:ext uri="{FF2B5EF4-FFF2-40B4-BE49-F238E27FC236}">
                  <a16:creationId xmlns:a16="http://schemas.microsoft.com/office/drawing/2014/main" id="{C84630C3-E618-420F-AD6F-30AE12BD001D}"/>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0" name="Freeform 49">
              <a:extLst>
                <a:ext uri="{FF2B5EF4-FFF2-40B4-BE49-F238E27FC236}">
                  <a16:creationId xmlns:a16="http://schemas.microsoft.com/office/drawing/2014/main" id="{9CB3C220-41D2-4819-8E7D-2D903E333D99}"/>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1" name="Oval 50">
              <a:extLst>
                <a:ext uri="{FF2B5EF4-FFF2-40B4-BE49-F238E27FC236}">
                  <a16:creationId xmlns:a16="http://schemas.microsoft.com/office/drawing/2014/main" id="{54C4B8F5-550D-452D-BF30-1C0E6F95EF05}"/>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2" name="Freeform 51">
              <a:extLst>
                <a:ext uri="{FF2B5EF4-FFF2-40B4-BE49-F238E27FC236}">
                  <a16:creationId xmlns:a16="http://schemas.microsoft.com/office/drawing/2014/main" id="{8176894B-3776-4791-AA36-4DB982688993}"/>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3" name="Freeform 52">
              <a:extLst>
                <a:ext uri="{FF2B5EF4-FFF2-40B4-BE49-F238E27FC236}">
                  <a16:creationId xmlns:a16="http://schemas.microsoft.com/office/drawing/2014/main" id="{4DB83D29-2ED9-403C-9D23-370370C93B71}"/>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54" name="TextBox 2">
            <a:extLst>
              <a:ext uri="{FF2B5EF4-FFF2-40B4-BE49-F238E27FC236}">
                <a16:creationId xmlns:a16="http://schemas.microsoft.com/office/drawing/2014/main" id="{6E0E7E55-5596-44EC-9A8A-0AEA7C5114C2}"/>
              </a:ext>
            </a:extLst>
          </p:cNvPr>
          <p:cNvSpPr txBox="1"/>
          <p:nvPr/>
        </p:nvSpPr>
        <p:spPr>
          <a:xfrm>
            <a:off x="6096000" y="1044781"/>
            <a:ext cx="2471225"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8.1   AWT</a:t>
            </a:r>
            <a:endParaRPr lang="zh-CN" altLang="en-US" sz="2400" b="1" dirty="0">
              <a:latin typeface="仿宋" panose="02010609060101010101" pitchFamily="49" charset="-122"/>
              <a:ea typeface="仿宋" panose="02010609060101010101" pitchFamily="49" charset="-122"/>
            </a:endParaRPr>
          </a:p>
        </p:txBody>
      </p:sp>
      <p:grpSp>
        <p:nvGrpSpPr>
          <p:cNvPr id="155" name="组合 154">
            <a:extLst>
              <a:ext uri="{FF2B5EF4-FFF2-40B4-BE49-F238E27FC236}">
                <a16:creationId xmlns:a16="http://schemas.microsoft.com/office/drawing/2014/main" id="{13213715-2570-4DE8-8A09-8CED9FE53A55}"/>
              </a:ext>
            </a:extLst>
          </p:cNvPr>
          <p:cNvGrpSpPr/>
          <p:nvPr/>
        </p:nvGrpSpPr>
        <p:grpSpPr>
          <a:xfrm>
            <a:off x="5275064" y="3595513"/>
            <a:ext cx="549846" cy="617986"/>
            <a:chOff x="279401" y="2698750"/>
            <a:chExt cx="1473200" cy="1655763"/>
          </a:xfrm>
        </p:grpSpPr>
        <p:sp>
          <p:nvSpPr>
            <p:cNvPr id="156" name="Freeform 45">
              <a:extLst>
                <a:ext uri="{FF2B5EF4-FFF2-40B4-BE49-F238E27FC236}">
                  <a16:creationId xmlns:a16="http://schemas.microsoft.com/office/drawing/2014/main" id="{BEAC1F43-CB11-4298-849B-0FB24F4746F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7" name="Freeform 46">
              <a:extLst>
                <a:ext uri="{FF2B5EF4-FFF2-40B4-BE49-F238E27FC236}">
                  <a16:creationId xmlns:a16="http://schemas.microsoft.com/office/drawing/2014/main" id="{215CD837-53EF-45FB-ABF0-89A7799F0302}"/>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8" name="Freeform 47">
              <a:extLst>
                <a:ext uri="{FF2B5EF4-FFF2-40B4-BE49-F238E27FC236}">
                  <a16:creationId xmlns:a16="http://schemas.microsoft.com/office/drawing/2014/main" id="{655F4F16-BCF1-4061-94E4-2C3E2E949B13}"/>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9" name="Freeform 48">
              <a:extLst>
                <a:ext uri="{FF2B5EF4-FFF2-40B4-BE49-F238E27FC236}">
                  <a16:creationId xmlns:a16="http://schemas.microsoft.com/office/drawing/2014/main" id="{E04FF7A9-9468-456E-9377-E88FB4EE6514}"/>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0" name="Freeform 49">
              <a:extLst>
                <a:ext uri="{FF2B5EF4-FFF2-40B4-BE49-F238E27FC236}">
                  <a16:creationId xmlns:a16="http://schemas.microsoft.com/office/drawing/2014/main" id="{9D7E5AFC-E378-4E99-B6BE-02C016CB7156}"/>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1" name="Oval 50">
              <a:extLst>
                <a:ext uri="{FF2B5EF4-FFF2-40B4-BE49-F238E27FC236}">
                  <a16:creationId xmlns:a16="http://schemas.microsoft.com/office/drawing/2014/main" id="{4E10EE90-4B89-4A60-BF20-BD01C1BD7C49}"/>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2" name="Freeform 51">
              <a:extLst>
                <a:ext uri="{FF2B5EF4-FFF2-40B4-BE49-F238E27FC236}">
                  <a16:creationId xmlns:a16="http://schemas.microsoft.com/office/drawing/2014/main" id="{B7A84E4C-5D3F-4F9A-B9B8-5A069E2426CB}"/>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3" name="Freeform 52">
              <a:extLst>
                <a:ext uri="{FF2B5EF4-FFF2-40B4-BE49-F238E27FC236}">
                  <a16:creationId xmlns:a16="http://schemas.microsoft.com/office/drawing/2014/main" id="{54EBD156-493A-422A-A277-01A1235F9CD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4" name="TextBox 78">
            <a:extLst>
              <a:ext uri="{FF2B5EF4-FFF2-40B4-BE49-F238E27FC236}">
                <a16:creationId xmlns:a16="http://schemas.microsoft.com/office/drawing/2014/main" id="{2C3199A4-02AF-46CD-A9B6-9982A37458DC}"/>
              </a:ext>
            </a:extLst>
          </p:cNvPr>
          <p:cNvSpPr txBox="1"/>
          <p:nvPr/>
        </p:nvSpPr>
        <p:spPr>
          <a:xfrm>
            <a:off x="6096000" y="3740923"/>
            <a:ext cx="41902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8.4   </a:t>
            </a:r>
            <a:r>
              <a:rPr lang="zh-CN" altLang="en-US" sz="2400" b="1" dirty="0">
                <a:latin typeface="仿宋" panose="02010609060101010101" pitchFamily="49" charset="-122"/>
                <a:ea typeface="仿宋" panose="02010609060101010101" pitchFamily="49" charset="-122"/>
              </a:rPr>
              <a:t>小结</a:t>
            </a:r>
          </a:p>
        </p:txBody>
      </p:sp>
      <p:sp>
        <p:nvSpPr>
          <p:cNvPr id="165" name="TextBox 78">
            <a:extLst>
              <a:ext uri="{FF2B5EF4-FFF2-40B4-BE49-F238E27FC236}">
                <a16:creationId xmlns:a16="http://schemas.microsoft.com/office/drawing/2014/main" id="{1D5115C3-FF14-4B83-8C6D-DEF5DEDB6F97}"/>
              </a:ext>
            </a:extLst>
          </p:cNvPr>
          <p:cNvSpPr txBox="1"/>
          <p:nvPr/>
        </p:nvSpPr>
        <p:spPr>
          <a:xfrm>
            <a:off x="6096000" y="2888095"/>
            <a:ext cx="5031545"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8.3   </a:t>
            </a:r>
            <a:r>
              <a:rPr lang="zh-CN" altLang="en-US" sz="2400" b="1" dirty="0">
                <a:solidFill>
                  <a:schemeClr val="bg1"/>
                </a:solidFill>
                <a:latin typeface="仿宋" panose="02010609060101010101" pitchFamily="49" charset="-122"/>
                <a:ea typeface="仿宋" panose="02010609060101010101" pitchFamily="49" charset="-122"/>
              </a:rPr>
              <a:t>理解事件及事件处理机制 </a:t>
            </a:r>
          </a:p>
        </p:txBody>
      </p:sp>
    </p:spTree>
    <p:extLst>
      <p:ext uri="{BB962C8B-B14F-4D97-AF65-F5344CB8AC3E}">
        <p14:creationId xmlns:p14="http://schemas.microsoft.com/office/powerpoint/2010/main" val="8558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8.1  AWT</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AWT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组件</a:t>
              </a:r>
            </a:p>
          </p:txBody>
        </p:sp>
      </p:gr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graphicFrame>
        <p:nvGraphicFramePr>
          <p:cNvPr id="8" name="表格 7">
            <a:extLst>
              <a:ext uri="{FF2B5EF4-FFF2-40B4-BE49-F238E27FC236}">
                <a16:creationId xmlns:a16="http://schemas.microsoft.com/office/drawing/2014/main" id="{12B1BFCD-DB5D-46DD-BCDD-77D8FF843FC1}"/>
              </a:ext>
            </a:extLst>
          </p:cNvPr>
          <p:cNvGraphicFramePr>
            <a:graphicFrameLocks noGrp="1"/>
          </p:cNvGraphicFramePr>
          <p:nvPr>
            <p:extLst>
              <p:ext uri="{D42A27DB-BD31-4B8C-83A1-F6EECF244321}">
                <p14:modId xmlns:p14="http://schemas.microsoft.com/office/powerpoint/2010/main" val="2860101069"/>
              </p:ext>
            </p:extLst>
          </p:nvPr>
        </p:nvGraphicFramePr>
        <p:xfrm>
          <a:off x="1142206" y="1981994"/>
          <a:ext cx="10210800" cy="4114800"/>
        </p:xfrm>
        <a:graphic>
          <a:graphicData uri="http://schemas.openxmlformats.org/drawingml/2006/table">
            <a:tbl>
              <a:tblPr>
                <a:tableStyleId>{16D9F66E-5EB9-4882-86FB-DCBF35E3C3E4}</a:tableStyleId>
              </a:tblPr>
              <a:tblGrid>
                <a:gridCol w="14478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tblGrid>
              <a:tr h="381000">
                <a:tc>
                  <a:txBody>
                    <a:bodyPr/>
                    <a:lstStyle/>
                    <a:p>
                      <a:pPr algn="ctr">
                        <a:spcAft>
                          <a:spcPts val="0"/>
                        </a:spcAft>
                      </a:pPr>
                      <a:r>
                        <a:rPr lang="zh-CN" sz="2200" kern="100" dirty="0"/>
                        <a:t>返回类型</a:t>
                      </a:r>
                      <a:endParaRPr lang="zh-CN" sz="2200" kern="100" dirty="0">
                        <a:latin typeface="Calibri"/>
                        <a:ea typeface="宋体"/>
                        <a:cs typeface="Times New Roman"/>
                      </a:endParaRPr>
                    </a:p>
                  </a:txBody>
                  <a:tcPr marL="68580" marR="68580" marT="0" marB="0" anchor="ctr">
                    <a:solidFill>
                      <a:srgbClr val="FFC000"/>
                    </a:solidFill>
                  </a:tcPr>
                </a:tc>
                <a:tc>
                  <a:txBody>
                    <a:bodyPr/>
                    <a:lstStyle/>
                    <a:p>
                      <a:pPr algn="ctr">
                        <a:spcAft>
                          <a:spcPts val="0"/>
                        </a:spcAft>
                      </a:pPr>
                      <a:r>
                        <a:rPr lang="zh-CN" sz="2200" kern="100" dirty="0"/>
                        <a:t>方法名</a:t>
                      </a:r>
                      <a:endParaRPr lang="zh-CN" sz="2200" kern="100" dirty="0">
                        <a:latin typeface="Calibri"/>
                        <a:ea typeface="宋体"/>
                        <a:cs typeface="Times New Roman"/>
                      </a:endParaRPr>
                    </a:p>
                  </a:txBody>
                  <a:tcPr marL="68580" marR="68580" marT="0" marB="0" anchor="ctr">
                    <a:solidFill>
                      <a:srgbClr val="FFC000"/>
                    </a:solidFill>
                  </a:tcPr>
                </a:tc>
                <a:tc>
                  <a:txBody>
                    <a:bodyPr/>
                    <a:lstStyle/>
                    <a:p>
                      <a:pPr algn="ctr">
                        <a:spcAft>
                          <a:spcPts val="0"/>
                        </a:spcAft>
                      </a:pPr>
                      <a:r>
                        <a:rPr lang="zh-CN" sz="2200" kern="100" dirty="0"/>
                        <a:t>方法功能</a:t>
                      </a:r>
                      <a:endParaRPr lang="zh-CN" sz="2200" kern="100" dirty="0">
                        <a:latin typeface="Calibri"/>
                        <a:ea typeface="宋体"/>
                        <a:cs typeface="Times New Roman"/>
                      </a:endParaRPr>
                    </a:p>
                  </a:txBody>
                  <a:tcPr marL="68580" marR="68580" marT="0" marB="0" anchor="ctr">
                    <a:solidFill>
                      <a:srgbClr val="FFC000"/>
                    </a:solidFill>
                  </a:tcPr>
                </a:tc>
                <a:extLst>
                  <a:ext uri="{0D108BD9-81ED-4DB2-BD59-A6C34878D82A}">
                    <a16:rowId xmlns:a16="http://schemas.microsoft.com/office/drawing/2014/main" val="10000"/>
                  </a:ext>
                </a:extLst>
              </a:tr>
              <a:tr h="381000">
                <a:tc>
                  <a:txBody>
                    <a:bodyPr/>
                    <a:lstStyle/>
                    <a:p>
                      <a:pPr algn="just">
                        <a:spcAft>
                          <a:spcPts val="0"/>
                        </a:spcAft>
                      </a:pPr>
                      <a:r>
                        <a:rPr lang="en-US" sz="2200" kern="100" dirty="0"/>
                        <a:t>Point </a:t>
                      </a:r>
                      <a:endParaRPr lang="zh-CN" sz="2200" kern="100" dirty="0">
                        <a:latin typeface="Calibri"/>
                        <a:ea typeface="宋体"/>
                        <a:cs typeface="Times New Roman"/>
                      </a:endParaRPr>
                    </a:p>
                  </a:txBody>
                  <a:tcPr marL="68580" marR="68580" marT="0" marB="0" anchor="ctr"/>
                </a:tc>
                <a:tc>
                  <a:txBody>
                    <a:bodyPr/>
                    <a:lstStyle/>
                    <a:p>
                      <a:pPr algn="just">
                        <a:spcAft>
                          <a:spcPts val="0"/>
                        </a:spcAft>
                      </a:pPr>
                      <a:r>
                        <a:rPr lang="en-US" sz="2200" kern="100" dirty="0" err="1"/>
                        <a:t>getLocation</a:t>
                      </a:r>
                      <a:r>
                        <a:rPr lang="en-US" sz="2200" kern="100" dirty="0"/>
                        <a:t>()</a:t>
                      </a:r>
                      <a:endParaRPr lang="zh-CN" sz="2200" kern="100" dirty="0">
                        <a:latin typeface="Calibri"/>
                        <a:ea typeface="宋体"/>
                        <a:cs typeface="Times New Roman"/>
                      </a:endParaRPr>
                    </a:p>
                  </a:txBody>
                  <a:tcPr marL="68580" marR="68580" marT="0" marB="0" anchor="ctr"/>
                </a:tc>
                <a:tc>
                  <a:txBody>
                    <a:bodyPr/>
                    <a:lstStyle/>
                    <a:p>
                      <a:pPr algn="just">
                        <a:spcAft>
                          <a:spcPts val="0"/>
                        </a:spcAft>
                      </a:pPr>
                      <a:r>
                        <a:rPr lang="zh-CN" sz="2200" kern="100"/>
                        <a:t>获取组件左上角的位置</a:t>
                      </a:r>
                      <a:endParaRPr lang="zh-CN" sz="2200" kern="100">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381000">
                <a:tc>
                  <a:txBody>
                    <a:bodyPr/>
                    <a:lstStyle/>
                    <a:p>
                      <a:pPr algn="just">
                        <a:spcAft>
                          <a:spcPts val="0"/>
                        </a:spcAft>
                      </a:pPr>
                      <a:r>
                        <a:rPr lang="en-US" sz="2200" kern="100"/>
                        <a:t>void </a:t>
                      </a:r>
                      <a:endParaRPr lang="zh-CN" sz="2200" kern="100">
                        <a:latin typeface="Calibri"/>
                        <a:ea typeface="宋体"/>
                        <a:cs typeface="Times New Roman"/>
                      </a:endParaRPr>
                    </a:p>
                  </a:txBody>
                  <a:tcPr marL="68580" marR="68580" marT="0" marB="0" anchor="ctr"/>
                </a:tc>
                <a:tc>
                  <a:txBody>
                    <a:bodyPr/>
                    <a:lstStyle/>
                    <a:p>
                      <a:pPr algn="just">
                        <a:spcAft>
                          <a:spcPts val="0"/>
                        </a:spcAft>
                      </a:pPr>
                      <a:r>
                        <a:rPr lang="en-US" sz="2200" kern="100" dirty="0" err="1"/>
                        <a:t>setLocation</a:t>
                      </a:r>
                      <a:r>
                        <a:rPr lang="en-US" sz="2200" kern="100" dirty="0"/>
                        <a:t>(</a:t>
                      </a:r>
                      <a:r>
                        <a:rPr lang="en-US" sz="2200" kern="100" dirty="0" err="1"/>
                        <a:t>int</a:t>
                      </a:r>
                      <a:r>
                        <a:rPr lang="en-US" sz="2200" kern="100" dirty="0"/>
                        <a:t> x, </a:t>
                      </a:r>
                      <a:r>
                        <a:rPr lang="en-US" sz="2200" kern="100" dirty="0" err="1"/>
                        <a:t>int</a:t>
                      </a:r>
                      <a:r>
                        <a:rPr lang="en-US" sz="2200" kern="100" dirty="0"/>
                        <a:t> y)</a:t>
                      </a:r>
                      <a:endParaRPr lang="zh-CN" sz="2200" kern="100" dirty="0">
                        <a:latin typeface="Calibri"/>
                        <a:ea typeface="宋体"/>
                        <a:cs typeface="Times New Roman"/>
                      </a:endParaRPr>
                    </a:p>
                  </a:txBody>
                  <a:tcPr marL="68580" marR="68580" marT="0" marB="0" anchor="ctr"/>
                </a:tc>
                <a:tc>
                  <a:txBody>
                    <a:bodyPr/>
                    <a:lstStyle/>
                    <a:p>
                      <a:pPr algn="just">
                        <a:spcAft>
                          <a:spcPts val="0"/>
                        </a:spcAft>
                      </a:pPr>
                      <a:r>
                        <a:rPr lang="zh-CN" sz="2200" kern="100" dirty="0"/>
                        <a:t>设置组件的位置</a:t>
                      </a:r>
                      <a:endParaRPr lang="zh-CN" sz="2200" kern="100" dirty="0">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457200">
                <a:tc>
                  <a:txBody>
                    <a:bodyPr/>
                    <a:lstStyle/>
                    <a:p>
                      <a:pPr algn="just">
                        <a:spcAft>
                          <a:spcPts val="0"/>
                        </a:spcAft>
                      </a:pPr>
                      <a:r>
                        <a:rPr lang="en-US" sz="2200" kern="100" dirty="0"/>
                        <a:t>Rectangle </a:t>
                      </a:r>
                      <a:endParaRPr lang="zh-CN" sz="2200" kern="100" dirty="0">
                        <a:latin typeface="Calibri"/>
                        <a:ea typeface="宋体"/>
                        <a:cs typeface="Times New Roman"/>
                      </a:endParaRPr>
                    </a:p>
                  </a:txBody>
                  <a:tcPr marL="68580" marR="68580" marT="0" marB="0" anchor="ctr"/>
                </a:tc>
                <a:tc>
                  <a:txBody>
                    <a:bodyPr/>
                    <a:lstStyle/>
                    <a:p>
                      <a:pPr algn="just">
                        <a:spcAft>
                          <a:spcPts val="0"/>
                        </a:spcAft>
                      </a:pPr>
                      <a:r>
                        <a:rPr lang="en-US" sz="2200" kern="100" dirty="0" err="1"/>
                        <a:t>getBounds</a:t>
                      </a:r>
                      <a:r>
                        <a:rPr lang="en-US" sz="2200" kern="100" dirty="0"/>
                        <a:t>()</a:t>
                      </a:r>
                      <a:endParaRPr lang="zh-CN" sz="2200" kern="100" dirty="0">
                        <a:latin typeface="Calibri"/>
                        <a:ea typeface="宋体"/>
                        <a:cs typeface="Times New Roman"/>
                      </a:endParaRPr>
                    </a:p>
                  </a:txBody>
                  <a:tcPr marL="68580" marR="68580" marT="0" marB="0" anchor="ctr"/>
                </a:tc>
                <a:tc>
                  <a:txBody>
                    <a:bodyPr/>
                    <a:lstStyle/>
                    <a:p>
                      <a:pPr algn="just">
                        <a:spcAft>
                          <a:spcPts val="0"/>
                        </a:spcAft>
                      </a:pPr>
                      <a:r>
                        <a:rPr lang="zh-CN" sz="2200" kern="100"/>
                        <a:t>获取组件的边界</a:t>
                      </a:r>
                      <a:endParaRPr lang="zh-CN" sz="2200" kern="100">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381000">
                <a:tc>
                  <a:txBody>
                    <a:bodyPr/>
                    <a:lstStyle/>
                    <a:p>
                      <a:pPr algn="just">
                        <a:spcAft>
                          <a:spcPts val="0"/>
                        </a:spcAft>
                      </a:pPr>
                      <a:r>
                        <a:rPr lang="en-US" sz="2200" kern="100"/>
                        <a:t>void </a:t>
                      </a:r>
                      <a:endParaRPr lang="zh-CN" sz="2200" kern="100">
                        <a:latin typeface="Calibri"/>
                        <a:ea typeface="宋体"/>
                        <a:cs typeface="Times New Roman"/>
                      </a:endParaRPr>
                    </a:p>
                  </a:txBody>
                  <a:tcPr marL="68580" marR="68580" marT="0" marB="0" anchor="ctr"/>
                </a:tc>
                <a:tc>
                  <a:txBody>
                    <a:bodyPr/>
                    <a:lstStyle/>
                    <a:p>
                      <a:pPr algn="just">
                        <a:spcAft>
                          <a:spcPts val="0"/>
                        </a:spcAft>
                      </a:pPr>
                      <a:r>
                        <a:rPr lang="en-US" sz="2200" kern="100" dirty="0" err="1"/>
                        <a:t>setBounds</a:t>
                      </a:r>
                      <a:r>
                        <a:rPr lang="en-US" sz="2200" kern="100" dirty="0"/>
                        <a:t>(</a:t>
                      </a:r>
                      <a:r>
                        <a:rPr lang="en-US" sz="2200" kern="100" dirty="0" err="1"/>
                        <a:t>int</a:t>
                      </a:r>
                      <a:r>
                        <a:rPr lang="en-US" sz="2200" kern="100" dirty="0"/>
                        <a:t> x, </a:t>
                      </a:r>
                      <a:r>
                        <a:rPr lang="en-US" sz="2200" kern="100" dirty="0" err="1"/>
                        <a:t>int</a:t>
                      </a:r>
                      <a:r>
                        <a:rPr lang="en-US" sz="2200" kern="100" dirty="0"/>
                        <a:t> y, </a:t>
                      </a:r>
                      <a:r>
                        <a:rPr lang="en-US" sz="2200" kern="100" dirty="0" err="1"/>
                        <a:t>int</a:t>
                      </a:r>
                      <a:r>
                        <a:rPr lang="en-US" sz="2200" kern="100" dirty="0"/>
                        <a:t> width, </a:t>
                      </a:r>
                      <a:r>
                        <a:rPr lang="en-US" sz="2200" kern="100" dirty="0" err="1"/>
                        <a:t>int</a:t>
                      </a:r>
                      <a:r>
                        <a:rPr lang="en-US" sz="2200" kern="100" dirty="0"/>
                        <a:t> height)</a:t>
                      </a:r>
                      <a:endParaRPr lang="zh-CN" sz="2200" kern="100" dirty="0">
                        <a:latin typeface="Calibri"/>
                        <a:ea typeface="宋体"/>
                        <a:cs typeface="Times New Roman"/>
                      </a:endParaRPr>
                    </a:p>
                  </a:txBody>
                  <a:tcPr marL="68580" marR="68580" marT="0" marB="0" anchor="ctr"/>
                </a:tc>
                <a:tc>
                  <a:txBody>
                    <a:bodyPr/>
                    <a:lstStyle/>
                    <a:p>
                      <a:pPr algn="just">
                        <a:spcAft>
                          <a:spcPts val="0"/>
                        </a:spcAft>
                      </a:pPr>
                      <a:r>
                        <a:rPr lang="zh-CN" sz="2200" kern="100"/>
                        <a:t>移动组件并调整大小</a:t>
                      </a:r>
                      <a:endParaRPr lang="zh-CN" sz="2200" kern="100">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r h="381000">
                <a:tc>
                  <a:txBody>
                    <a:bodyPr/>
                    <a:lstStyle/>
                    <a:p>
                      <a:pPr algn="just">
                        <a:spcAft>
                          <a:spcPts val="0"/>
                        </a:spcAft>
                      </a:pPr>
                      <a:r>
                        <a:rPr lang="en-US" sz="2200" kern="100" dirty="0" err="1"/>
                        <a:t>int</a:t>
                      </a:r>
                      <a:endParaRPr lang="zh-CN" sz="2200" kern="100" dirty="0">
                        <a:latin typeface="Calibri"/>
                        <a:ea typeface="宋体"/>
                        <a:cs typeface="Times New Roman"/>
                      </a:endParaRPr>
                    </a:p>
                  </a:txBody>
                  <a:tcPr marL="68580" marR="68580" marT="0" marB="0" anchor="ctr"/>
                </a:tc>
                <a:tc>
                  <a:txBody>
                    <a:bodyPr/>
                    <a:lstStyle/>
                    <a:p>
                      <a:pPr algn="just">
                        <a:spcAft>
                          <a:spcPts val="0"/>
                        </a:spcAft>
                      </a:pPr>
                      <a:r>
                        <a:rPr lang="en-US" sz="2200" kern="100" dirty="0" err="1"/>
                        <a:t>getWidth</a:t>
                      </a:r>
                      <a:r>
                        <a:rPr lang="en-US" sz="2200" kern="100" dirty="0"/>
                        <a:t>()</a:t>
                      </a:r>
                      <a:endParaRPr lang="zh-CN" sz="2200" kern="100" dirty="0">
                        <a:latin typeface="Calibri"/>
                        <a:ea typeface="宋体"/>
                        <a:cs typeface="Times New Roman"/>
                      </a:endParaRPr>
                    </a:p>
                  </a:txBody>
                  <a:tcPr marL="68580" marR="68580" marT="0" marB="0" anchor="ctr"/>
                </a:tc>
                <a:tc>
                  <a:txBody>
                    <a:bodyPr/>
                    <a:lstStyle/>
                    <a:p>
                      <a:pPr algn="just">
                        <a:spcAft>
                          <a:spcPts val="0"/>
                        </a:spcAft>
                      </a:pPr>
                      <a:r>
                        <a:rPr lang="zh-CN" sz="2200" kern="100" dirty="0"/>
                        <a:t>获取组件的宽度</a:t>
                      </a:r>
                      <a:endParaRPr lang="zh-CN" sz="2200" kern="100" dirty="0">
                        <a:latin typeface="Calibri"/>
                        <a:ea typeface="宋体"/>
                        <a:cs typeface="Times New Roman"/>
                      </a:endParaRPr>
                    </a:p>
                  </a:txBody>
                  <a:tcPr marL="68580" marR="68580" marT="0" marB="0" anchor="ctr"/>
                </a:tc>
                <a:extLst>
                  <a:ext uri="{0D108BD9-81ED-4DB2-BD59-A6C34878D82A}">
                    <a16:rowId xmlns:a16="http://schemas.microsoft.com/office/drawing/2014/main" val="10005"/>
                  </a:ext>
                </a:extLst>
              </a:tr>
              <a:tr h="381000">
                <a:tc>
                  <a:txBody>
                    <a:bodyPr/>
                    <a:lstStyle/>
                    <a:p>
                      <a:pPr algn="just">
                        <a:spcAft>
                          <a:spcPts val="0"/>
                        </a:spcAft>
                      </a:pPr>
                      <a:r>
                        <a:rPr lang="en-US" sz="2200" kern="100"/>
                        <a:t>int</a:t>
                      </a:r>
                      <a:endParaRPr lang="zh-CN" sz="2200" kern="100">
                        <a:latin typeface="Calibri"/>
                        <a:ea typeface="宋体"/>
                        <a:cs typeface="Times New Roman"/>
                      </a:endParaRPr>
                    </a:p>
                  </a:txBody>
                  <a:tcPr marL="68580" marR="68580" marT="0" marB="0" anchor="ctr"/>
                </a:tc>
                <a:tc>
                  <a:txBody>
                    <a:bodyPr/>
                    <a:lstStyle/>
                    <a:p>
                      <a:pPr algn="just">
                        <a:spcAft>
                          <a:spcPts val="0"/>
                        </a:spcAft>
                      </a:pPr>
                      <a:r>
                        <a:rPr lang="en-US" sz="2200" kern="100" dirty="0" err="1"/>
                        <a:t>getHeight</a:t>
                      </a:r>
                      <a:r>
                        <a:rPr lang="en-US" sz="2200" kern="100" dirty="0"/>
                        <a:t>()</a:t>
                      </a:r>
                      <a:endParaRPr lang="zh-CN" sz="2200" kern="100" dirty="0">
                        <a:latin typeface="Calibri"/>
                        <a:ea typeface="宋体"/>
                        <a:cs typeface="Times New Roman"/>
                      </a:endParaRPr>
                    </a:p>
                  </a:txBody>
                  <a:tcPr marL="68580" marR="68580" marT="0" marB="0" anchor="ctr"/>
                </a:tc>
                <a:tc>
                  <a:txBody>
                    <a:bodyPr/>
                    <a:lstStyle/>
                    <a:p>
                      <a:pPr algn="just">
                        <a:spcAft>
                          <a:spcPts val="0"/>
                        </a:spcAft>
                      </a:pPr>
                      <a:r>
                        <a:rPr lang="zh-CN" sz="2200" kern="100"/>
                        <a:t>获取组件的高度</a:t>
                      </a:r>
                      <a:endParaRPr lang="zh-CN" sz="2200" kern="100">
                        <a:latin typeface="Calibri"/>
                        <a:ea typeface="宋体"/>
                        <a:cs typeface="Times New Roman"/>
                      </a:endParaRPr>
                    </a:p>
                  </a:txBody>
                  <a:tcPr marL="68580" marR="68580" marT="0" marB="0" anchor="ctr"/>
                </a:tc>
                <a:extLst>
                  <a:ext uri="{0D108BD9-81ED-4DB2-BD59-A6C34878D82A}">
                    <a16:rowId xmlns:a16="http://schemas.microsoft.com/office/drawing/2014/main" val="10006"/>
                  </a:ext>
                </a:extLst>
              </a:tr>
              <a:tr h="457200">
                <a:tc>
                  <a:txBody>
                    <a:bodyPr/>
                    <a:lstStyle/>
                    <a:p>
                      <a:pPr algn="just">
                        <a:spcAft>
                          <a:spcPts val="0"/>
                        </a:spcAft>
                      </a:pPr>
                      <a:r>
                        <a:rPr lang="en-US" sz="2200" kern="100"/>
                        <a:t>void </a:t>
                      </a:r>
                      <a:endParaRPr lang="zh-CN" sz="2200" kern="100">
                        <a:latin typeface="Calibri"/>
                        <a:ea typeface="宋体"/>
                        <a:cs typeface="Times New Roman"/>
                      </a:endParaRPr>
                    </a:p>
                  </a:txBody>
                  <a:tcPr marL="68580" marR="68580" marT="0" marB="0" anchor="ctr"/>
                </a:tc>
                <a:tc>
                  <a:txBody>
                    <a:bodyPr/>
                    <a:lstStyle/>
                    <a:p>
                      <a:pPr algn="just">
                        <a:spcAft>
                          <a:spcPts val="0"/>
                        </a:spcAft>
                      </a:pPr>
                      <a:r>
                        <a:rPr lang="en-US" sz="2200" kern="100" dirty="0" err="1"/>
                        <a:t>addFocusListener</a:t>
                      </a:r>
                      <a:r>
                        <a:rPr lang="en-US" sz="2200" kern="100" dirty="0"/>
                        <a:t>(</a:t>
                      </a:r>
                      <a:r>
                        <a:rPr lang="en-US" sz="2200" kern="100" dirty="0" err="1"/>
                        <a:t>FocusListener</a:t>
                      </a:r>
                      <a:r>
                        <a:rPr lang="en-US" sz="2200" kern="100" dirty="0"/>
                        <a:t> l)</a:t>
                      </a:r>
                      <a:endParaRPr lang="zh-CN" sz="2200" kern="100" dirty="0">
                        <a:latin typeface="Calibri"/>
                        <a:ea typeface="宋体"/>
                        <a:cs typeface="Times New Roman"/>
                      </a:endParaRPr>
                    </a:p>
                  </a:txBody>
                  <a:tcPr marL="68580" marR="68580" marT="0" marB="0" anchor="ctr"/>
                </a:tc>
                <a:tc>
                  <a:txBody>
                    <a:bodyPr/>
                    <a:lstStyle/>
                    <a:p>
                      <a:pPr algn="just">
                        <a:spcAft>
                          <a:spcPts val="0"/>
                        </a:spcAft>
                      </a:pPr>
                      <a:r>
                        <a:rPr lang="zh-CN" sz="2200" kern="100"/>
                        <a:t>向组件添加焦点监听器</a:t>
                      </a:r>
                      <a:endParaRPr lang="zh-CN" sz="2200" kern="100">
                        <a:latin typeface="Calibri"/>
                        <a:ea typeface="宋体"/>
                        <a:cs typeface="Times New Roman"/>
                      </a:endParaRPr>
                    </a:p>
                  </a:txBody>
                  <a:tcPr marL="68580" marR="68580" marT="0" marB="0" anchor="ctr"/>
                </a:tc>
                <a:extLst>
                  <a:ext uri="{0D108BD9-81ED-4DB2-BD59-A6C34878D82A}">
                    <a16:rowId xmlns:a16="http://schemas.microsoft.com/office/drawing/2014/main" val="10007"/>
                  </a:ext>
                </a:extLst>
              </a:tr>
              <a:tr h="457200">
                <a:tc>
                  <a:txBody>
                    <a:bodyPr/>
                    <a:lstStyle/>
                    <a:p>
                      <a:pPr algn="just">
                        <a:spcAft>
                          <a:spcPts val="0"/>
                        </a:spcAft>
                      </a:pPr>
                      <a:r>
                        <a:rPr lang="en-US" sz="2200" kern="100"/>
                        <a:t>void</a:t>
                      </a:r>
                      <a:endParaRPr lang="zh-CN" sz="2200" kern="100">
                        <a:latin typeface="Calibri"/>
                        <a:ea typeface="宋体"/>
                        <a:cs typeface="Times New Roman"/>
                      </a:endParaRPr>
                    </a:p>
                  </a:txBody>
                  <a:tcPr marL="68580" marR="68580" marT="0" marB="0" anchor="ctr"/>
                </a:tc>
                <a:tc>
                  <a:txBody>
                    <a:bodyPr/>
                    <a:lstStyle/>
                    <a:p>
                      <a:pPr algn="just">
                        <a:spcAft>
                          <a:spcPts val="0"/>
                        </a:spcAft>
                      </a:pPr>
                      <a:r>
                        <a:rPr lang="en-US" sz="2200" kern="100" dirty="0" err="1"/>
                        <a:t>addKeyListener</a:t>
                      </a:r>
                      <a:r>
                        <a:rPr lang="en-US" sz="2200" kern="100" dirty="0"/>
                        <a:t>(</a:t>
                      </a:r>
                      <a:r>
                        <a:rPr lang="en-US" sz="2200" kern="100" dirty="0" err="1"/>
                        <a:t>KeyListener</a:t>
                      </a:r>
                      <a:r>
                        <a:rPr lang="en-US" sz="2200" kern="100" dirty="0"/>
                        <a:t> l)</a:t>
                      </a:r>
                      <a:endParaRPr lang="zh-CN" sz="2200" kern="100" dirty="0">
                        <a:latin typeface="Calibri"/>
                        <a:ea typeface="宋体"/>
                        <a:cs typeface="Times New Roman"/>
                      </a:endParaRPr>
                    </a:p>
                  </a:txBody>
                  <a:tcPr marL="68580" marR="68580" marT="0" marB="0" anchor="ctr"/>
                </a:tc>
                <a:tc>
                  <a:txBody>
                    <a:bodyPr/>
                    <a:lstStyle/>
                    <a:p>
                      <a:pPr algn="just">
                        <a:spcAft>
                          <a:spcPts val="0"/>
                        </a:spcAft>
                      </a:pPr>
                      <a:r>
                        <a:rPr lang="zh-CN" sz="2200" kern="100"/>
                        <a:t>向组件添加键盘监听器</a:t>
                      </a:r>
                      <a:endParaRPr lang="zh-CN" sz="2200" kern="100">
                        <a:latin typeface="Calibri"/>
                        <a:ea typeface="宋体"/>
                        <a:cs typeface="Times New Roman"/>
                      </a:endParaRPr>
                    </a:p>
                  </a:txBody>
                  <a:tcPr marL="68580" marR="68580" marT="0" marB="0" anchor="ctr"/>
                </a:tc>
                <a:extLst>
                  <a:ext uri="{0D108BD9-81ED-4DB2-BD59-A6C34878D82A}">
                    <a16:rowId xmlns:a16="http://schemas.microsoft.com/office/drawing/2014/main" val="10008"/>
                  </a:ext>
                </a:extLst>
              </a:tr>
              <a:tr h="457200">
                <a:tc>
                  <a:txBody>
                    <a:bodyPr/>
                    <a:lstStyle/>
                    <a:p>
                      <a:pPr algn="just">
                        <a:spcAft>
                          <a:spcPts val="0"/>
                        </a:spcAft>
                      </a:pPr>
                      <a:r>
                        <a:rPr lang="en-US" sz="2200" kern="100"/>
                        <a:t>void</a:t>
                      </a:r>
                      <a:endParaRPr lang="zh-CN" sz="2200" kern="100">
                        <a:latin typeface="Calibri"/>
                        <a:ea typeface="宋体"/>
                        <a:cs typeface="Times New Roman"/>
                      </a:endParaRPr>
                    </a:p>
                  </a:txBody>
                  <a:tcPr marL="68580" marR="68580" marT="0" marB="0" anchor="ctr"/>
                </a:tc>
                <a:tc>
                  <a:txBody>
                    <a:bodyPr/>
                    <a:lstStyle/>
                    <a:p>
                      <a:pPr algn="just">
                        <a:spcAft>
                          <a:spcPts val="0"/>
                        </a:spcAft>
                      </a:pPr>
                      <a:r>
                        <a:rPr lang="en-US" sz="2200" kern="100" dirty="0"/>
                        <a:t>validate()</a:t>
                      </a:r>
                      <a:endParaRPr lang="zh-CN" sz="2200" kern="100" dirty="0">
                        <a:latin typeface="Calibri"/>
                        <a:ea typeface="宋体"/>
                        <a:cs typeface="Times New Roman"/>
                      </a:endParaRPr>
                    </a:p>
                  </a:txBody>
                  <a:tcPr marL="68580" marR="68580" marT="0" marB="0" anchor="ctr"/>
                </a:tc>
                <a:tc>
                  <a:txBody>
                    <a:bodyPr/>
                    <a:lstStyle/>
                    <a:p>
                      <a:pPr algn="just">
                        <a:spcAft>
                          <a:spcPts val="0"/>
                        </a:spcAft>
                      </a:pPr>
                      <a:r>
                        <a:rPr lang="zh-CN" sz="2200" kern="100" dirty="0"/>
                        <a:t>使组件具有有效的布局</a:t>
                      </a:r>
                      <a:endParaRPr lang="zh-CN" sz="2200" kern="100" dirty="0">
                        <a:latin typeface="Calibri"/>
                        <a:ea typeface="宋体"/>
                        <a:cs typeface="Times New Roman"/>
                      </a:endParaRPr>
                    </a:p>
                  </a:txBody>
                  <a:tcPr marL="68580" marR="68580" marT="0" marB="0" anchor="ctr"/>
                </a:tc>
                <a:extLst>
                  <a:ext uri="{0D108BD9-81ED-4DB2-BD59-A6C34878D82A}">
                    <a16:rowId xmlns:a16="http://schemas.microsoft.com/office/drawing/2014/main" val="10009"/>
                  </a:ext>
                </a:extLst>
              </a:tr>
            </a:tbl>
          </a:graphicData>
        </a:graphic>
      </p:graphicFrame>
      <p:sp>
        <p:nvSpPr>
          <p:cNvPr id="9" name="Rectangle 1">
            <a:extLst>
              <a:ext uri="{FF2B5EF4-FFF2-40B4-BE49-F238E27FC236}">
                <a16:creationId xmlns:a16="http://schemas.microsoft.com/office/drawing/2014/main" id="{140E873A-351B-4FE1-A51D-C873F0E11317}"/>
              </a:ext>
            </a:extLst>
          </p:cNvPr>
          <p:cNvSpPr>
            <a:spLocks noChangeArrowheads="1"/>
          </p:cNvSpPr>
          <p:nvPr/>
        </p:nvSpPr>
        <p:spPr bwMode="auto">
          <a:xfrm>
            <a:off x="10515550" y="1494760"/>
            <a:ext cx="6463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dirty="0">
                <a:ln>
                  <a:noFill/>
                </a:ln>
                <a:effectLst/>
                <a:latin typeface="仿宋" panose="02010609060101010101" pitchFamily="49" charset="-122"/>
                <a:ea typeface="仿宋" panose="02010609060101010101" pitchFamily="49" charset="-122"/>
              </a:rPr>
              <a:t>续表</a:t>
            </a:r>
          </a:p>
        </p:txBody>
      </p:sp>
    </p:spTree>
    <p:extLst>
      <p:ext uri="{BB962C8B-B14F-4D97-AF65-F5344CB8AC3E}">
        <p14:creationId xmlns:p14="http://schemas.microsoft.com/office/powerpoint/2010/main" val="283698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par>
                                <p:cTn id="11" presetID="2" presetClass="entr" presetSubtype="9"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0-#ppt_h/2"/>
                                          </p:val>
                                        </p:tav>
                                        <p:tav tm="100000">
                                          <p:val>
                                            <p:strVal val="#ppt_y"/>
                                          </p:val>
                                        </p:tav>
                                      </p:tavLst>
                                    </p:anim>
                                  </p:childTnLst>
                                </p:cTn>
                              </p:par>
                            </p:childTnLst>
                          </p:cTn>
                        </p:par>
                        <p:par>
                          <p:cTn id="15" fill="hold">
                            <p:stCondLst>
                              <p:cond delay="500"/>
                            </p:stCondLst>
                            <p:childTnLst>
                              <p:par>
                                <p:cTn id="16" presetID="31"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ppt_w</p:attrName>
                                        </p:attrNameLst>
                                      </p:cBhvr>
                                      <p:tavLst>
                                        <p:tav tm="0">
                                          <p:val>
                                            <p:fltVal val="0"/>
                                          </p:val>
                                        </p:tav>
                                        <p:tav tm="100000">
                                          <p:val>
                                            <p:strVal val="#ppt_w"/>
                                          </p:val>
                                        </p:tav>
                                      </p:tavLst>
                                    </p:anim>
                                    <p:anim calcmode="lin" valueType="num">
                                      <p:cBhvr>
                                        <p:cTn id="19" dur="1000" fill="hold"/>
                                        <p:tgtEl>
                                          <p:spTgt spid="8"/>
                                        </p:tgtEl>
                                        <p:attrNameLst>
                                          <p:attrName>ppt_h</p:attrName>
                                        </p:attrNameLst>
                                      </p:cBhvr>
                                      <p:tavLst>
                                        <p:tav tm="0">
                                          <p:val>
                                            <p:fltVal val="0"/>
                                          </p:val>
                                        </p:tav>
                                        <p:tav tm="100000">
                                          <p:val>
                                            <p:strVal val="#ppt_h"/>
                                          </p:val>
                                        </p:tav>
                                      </p:tavLst>
                                    </p:anim>
                                    <p:anim calcmode="lin" valueType="num">
                                      <p:cBhvr>
                                        <p:cTn id="20" dur="1000" fill="hold"/>
                                        <p:tgtEl>
                                          <p:spTgt spid="8"/>
                                        </p:tgtEl>
                                        <p:attrNameLst>
                                          <p:attrName>style.rotation</p:attrName>
                                        </p:attrNameLst>
                                      </p:cBhvr>
                                      <p:tavLst>
                                        <p:tav tm="0">
                                          <p:val>
                                            <p:fltVal val="90"/>
                                          </p:val>
                                        </p:tav>
                                        <p:tav tm="100000">
                                          <p:val>
                                            <p:fltVal val="0"/>
                                          </p:val>
                                        </p:tav>
                                      </p:tavLst>
                                    </p:anim>
                                    <p:animEffect transition="in" filter="fade">
                                      <p:cBhvr>
                                        <p:cTn id="2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8" grpId="0" animBg="1"/>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理解事件</a:t>
              </a:r>
            </a:p>
          </p:txBody>
        </p:sp>
      </p:grpSp>
      <p:sp>
        <p:nvSpPr>
          <p:cNvPr id="26" name="矩形 25">
            <a:extLst>
              <a:ext uri="{FF2B5EF4-FFF2-40B4-BE49-F238E27FC236}">
                <a16:creationId xmlns:a16="http://schemas.microsoft.com/office/drawing/2014/main" id="{98B71106-487D-452A-9206-8992D036ACBC}"/>
              </a:ext>
            </a:extLst>
          </p:cNvPr>
          <p:cNvSpPr/>
          <p:nvPr/>
        </p:nvSpPr>
        <p:spPr>
          <a:xfrm>
            <a:off x="3792" y="3505182"/>
            <a:ext cx="12187591" cy="99037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7" name="Freeform 3">
            <a:extLst>
              <a:ext uri="{FF2B5EF4-FFF2-40B4-BE49-F238E27FC236}">
                <a16:creationId xmlns:a16="http://schemas.microsoft.com/office/drawing/2014/main" id="{60B032DE-2315-48A4-AAFF-198064437523}"/>
              </a:ext>
            </a:extLst>
          </p:cNvPr>
          <p:cNvSpPr/>
          <p:nvPr/>
        </p:nvSpPr>
        <p:spPr>
          <a:xfrm>
            <a:off x="2205" y="2962014"/>
            <a:ext cx="12187591"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28" name="内容占位符 2">
            <a:extLst>
              <a:ext uri="{FF2B5EF4-FFF2-40B4-BE49-F238E27FC236}">
                <a16:creationId xmlns:a16="http://schemas.microsoft.com/office/drawing/2014/main" id="{2BAE80B5-3809-4314-BEF6-72E7E4026BF7}"/>
              </a:ext>
            </a:extLst>
          </p:cNvPr>
          <p:cNvSpPr txBox="1">
            <a:spLocks/>
          </p:cNvSpPr>
          <p:nvPr/>
        </p:nvSpPr>
        <p:spPr>
          <a:xfrm>
            <a:off x="980156" y="1420250"/>
            <a:ext cx="10357194" cy="110269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lnSpc>
                <a:spcPct val="130000"/>
              </a:lnSpc>
              <a:buNone/>
            </a:pPr>
            <a:r>
              <a:rPr lang="zh-CN" altLang="en-US" sz="2400" b="1" dirty="0">
                <a:solidFill>
                  <a:schemeClr val="tx1"/>
                </a:solidFill>
                <a:latin typeface="仿宋" panose="02010609060101010101" pitchFamily="49" charset="-122"/>
                <a:ea typeface="仿宋" panose="02010609060101010101" pitchFamily="49" charset="-122"/>
              </a:rPr>
              <a:t>组件加入到容器中后并不能够直接工作，只有将这个按钮与要完成的功能关联在一起，才能实现具体的功能，这就是</a:t>
            </a:r>
            <a:r>
              <a:rPr lang="en-US" altLang="zh-CN" sz="2400" b="1" dirty="0">
                <a:solidFill>
                  <a:schemeClr val="tx1"/>
                </a:solidFill>
                <a:latin typeface="仿宋" panose="02010609060101010101" pitchFamily="49" charset="-122"/>
                <a:ea typeface="仿宋" panose="02010609060101010101" pitchFamily="49" charset="-122"/>
              </a:rPr>
              <a:t>Java</a:t>
            </a:r>
            <a:r>
              <a:rPr lang="zh-CN" altLang="en-US" sz="2400" b="1" dirty="0">
                <a:solidFill>
                  <a:schemeClr val="tx1"/>
                </a:solidFill>
                <a:latin typeface="仿宋" panose="02010609060101010101" pitchFamily="49" charset="-122"/>
                <a:ea typeface="仿宋" panose="02010609060101010101" pitchFamily="49" charset="-122"/>
              </a:rPr>
              <a:t>的事件处理机制。</a:t>
            </a:r>
            <a:endParaRPr lang="en-US" altLang="zh-CN" sz="2400" b="1" dirty="0">
              <a:solidFill>
                <a:schemeClr val="tx1"/>
              </a:solidFill>
              <a:latin typeface="仿宋" panose="02010609060101010101" pitchFamily="49" charset="-122"/>
              <a:ea typeface="仿宋" panose="02010609060101010101" pitchFamily="49" charset="-122"/>
            </a:endParaRPr>
          </a:p>
          <a:p>
            <a:pPr marL="0" indent="719856">
              <a:lnSpc>
                <a:spcPct val="130000"/>
              </a:lnSpc>
              <a:buNone/>
            </a:pPr>
            <a:r>
              <a:rPr lang="zh-CN" altLang="en-US" sz="2400" b="1" dirty="0">
                <a:solidFill>
                  <a:schemeClr val="tx1"/>
                </a:solidFill>
                <a:latin typeface="仿宋" panose="02010609060101010101" pitchFamily="49" charset="-122"/>
                <a:ea typeface="仿宋" panose="02010609060101010101" pitchFamily="49" charset="-122"/>
              </a:rPr>
              <a:t>在事件处理机制下，一个事件分为事件源、监听器和事件处理程序。</a:t>
            </a:r>
          </a:p>
        </p:txBody>
      </p:sp>
      <p:sp>
        <p:nvSpPr>
          <p:cNvPr id="29" name="内容占位符 2">
            <a:extLst>
              <a:ext uri="{FF2B5EF4-FFF2-40B4-BE49-F238E27FC236}">
                <a16:creationId xmlns:a16="http://schemas.microsoft.com/office/drawing/2014/main" id="{61055D5E-729A-4AAC-BA6C-850D5646651F}"/>
              </a:ext>
            </a:extLst>
          </p:cNvPr>
          <p:cNvSpPr txBox="1">
            <a:spLocks/>
          </p:cNvSpPr>
          <p:nvPr/>
        </p:nvSpPr>
        <p:spPr>
          <a:xfrm>
            <a:off x="1071573" y="2971906"/>
            <a:ext cx="9314011"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．事件源</a:t>
            </a:r>
          </a:p>
        </p:txBody>
      </p:sp>
      <p:sp>
        <p:nvSpPr>
          <p:cNvPr id="30" name="内容占位符 2">
            <a:extLst>
              <a:ext uri="{FF2B5EF4-FFF2-40B4-BE49-F238E27FC236}">
                <a16:creationId xmlns:a16="http://schemas.microsoft.com/office/drawing/2014/main" id="{D38D8193-210E-41B7-9A48-03355E4B3CB1}"/>
              </a:ext>
            </a:extLst>
          </p:cNvPr>
          <p:cNvSpPr txBox="1">
            <a:spLocks/>
          </p:cNvSpPr>
          <p:nvPr/>
        </p:nvSpPr>
        <p:spPr>
          <a:xfrm>
            <a:off x="1033483" y="3636702"/>
            <a:ext cx="10378537" cy="126060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能够产生事件的组件都可以成为事件源，例如按钮、菜单、文本框等。</a:t>
            </a:r>
          </a:p>
        </p:txBody>
      </p:sp>
      <p:grpSp>
        <p:nvGrpSpPr>
          <p:cNvPr id="31" name="组合 30">
            <a:extLst>
              <a:ext uri="{FF2B5EF4-FFF2-40B4-BE49-F238E27FC236}">
                <a16:creationId xmlns:a16="http://schemas.microsoft.com/office/drawing/2014/main" id="{0426F684-E725-443F-B7B8-69958A3E7C06}"/>
              </a:ext>
            </a:extLst>
          </p:cNvPr>
          <p:cNvGrpSpPr/>
          <p:nvPr/>
        </p:nvGrpSpPr>
        <p:grpSpPr>
          <a:xfrm flipH="1">
            <a:off x="6576019" y="5347209"/>
            <a:ext cx="5440340" cy="1357633"/>
            <a:chOff x="897607" y="5043462"/>
            <a:chExt cx="5441599" cy="1357947"/>
          </a:xfrm>
        </p:grpSpPr>
        <p:sp>
          <p:nvSpPr>
            <p:cNvPr id="32" name="矩形 31">
              <a:extLst>
                <a:ext uri="{FF2B5EF4-FFF2-40B4-BE49-F238E27FC236}">
                  <a16:creationId xmlns:a16="http://schemas.microsoft.com/office/drawing/2014/main" id="{41209051-A0A4-4D21-98D4-6BF617ED7E30}"/>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4A0E2A84-27EC-41BC-A26A-04AC21ECE7C3}"/>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60FC0724-ECDC-40BD-A53B-4CBDE13A49F8}"/>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CF0B326F-3968-446E-8C58-F1B74C7D4F8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0C2E52A0-68C5-44D6-9F21-5BE2C1D4E6E0}"/>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4F2EB2B7-D3E2-4B94-B564-A012B885417E}"/>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9068BBD0-E553-43A9-A795-05EEFF0AF851}"/>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CF0EA6DF-B0D5-48CE-AA34-862AC210D3EE}"/>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4B1F037A-B92C-43C8-BAC3-FA23166A7A07}"/>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945448DF-961A-4247-AADA-FEC1230516E3}"/>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7C53836F-68B2-4B3C-B841-59F54B89556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2F01ADBC-0DC5-4041-A6CF-A44BF953940D}"/>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0DD2F15F-E8DE-4416-9C27-AD77B6FD7E5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9C73F703-EB80-4C4F-A978-03BE94719155}"/>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922BA4B4-5097-49C8-97C3-17EE45D911B4}"/>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5E48D551-7F95-460E-BEB5-4C27847CC747}"/>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lumMod val="85000"/>
                  </a:schemeClr>
                </a:solidFill>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01C4FF68-54DA-4889-B7F6-557D635F2D91}"/>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71691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 calcmode="lin" valueType="num">
                                      <p:cBhvr additive="base">
                                        <p:cTn id="11"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9" fill="hold" grpId="0" nodeType="clickEffect">
                                  <p:stCondLst>
                                    <p:cond delay="0"/>
                                  </p:stCondLst>
                                  <p:childTnLst>
                                    <p:set>
                                      <p:cBhvr>
                                        <p:cTn id="16" dur="1" fill="hold">
                                          <p:stCondLst>
                                            <p:cond delay="0"/>
                                          </p:stCondLst>
                                        </p:cTn>
                                        <p:tgtEl>
                                          <p:spTgt spid="28">
                                            <p:txEl>
                                              <p:pRg st="1" end="1"/>
                                            </p:txEl>
                                          </p:spTgt>
                                        </p:tgtEl>
                                        <p:attrNameLst>
                                          <p:attrName>style.visibility</p:attrName>
                                        </p:attrNameLst>
                                      </p:cBhvr>
                                      <p:to>
                                        <p:strVal val="visible"/>
                                      </p:to>
                                    </p:set>
                                    <p:anim calcmode="lin" valueType="num">
                                      <p:cBhvr additive="base">
                                        <p:cTn id="17" dur="500" fill="hold"/>
                                        <p:tgtEl>
                                          <p:spTgt spid="28">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childTnLst>
                          </p:cTn>
                        </p:par>
                        <p:par>
                          <p:cTn id="24" fill="hold">
                            <p:stCondLst>
                              <p:cond delay="500"/>
                            </p:stCondLst>
                            <p:childTnLst>
                              <p:par>
                                <p:cTn id="25" presetID="2" presetClass="entr" presetSubtype="2"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1+#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6" presetClass="entr" presetSubtype="16"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circle(in)">
                                      <p:cBhvr>
                                        <p:cTn id="32" dur="2000"/>
                                        <p:tgtEl>
                                          <p:spTgt spid="26"/>
                                        </p:tgtEl>
                                      </p:cBhvr>
                                    </p:animEffect>
                                  </p:childTnLst>
                                </p:cTn>
                              </p:par>
                            </p:childTnLst>
                          </p:cTn>
                        </p:par>
                        <p:par>
                          <p:cTn id="33" fill="hold">
                            <p:stCondLst>
                              <p:cond delay="3000"/>
                            </p:stCondLst>
                            <p:childTnLst>
                              <p:par>
                                <p:cTn id="34" presetID="31" presetClass="entr" presetSubtype="0"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 calcmode="lin" valueType="num">
                                      <p:cBhvr>
                                        <p:cTn id="36" dur="1000" fill="hold"/>
                                        <p:tgtEl>
                                          <p:spTgt spid="30"/>
                                        </p:tgtEl>
                                        <p:attrNameLst>
                                          <p:attrName>ppt_w</p:attrName>
                                        </p:attrNameLst>
                                      </p:cBhvr>
                                      <p:tavLst>
                                        <p:tav tm="0">
                                          <p:val>
                                            <p:fltVal val="0"/>
                                          </p:val>
                                        </p:tav>
                                        <p:tav tm="100000">
                                          <p:val>
                                            <p:strVal val="#ppt_w"/>
                                          </p:val>
                                        </p:tav>
                                      </p:tavLst>
                                    </p:anim>
                                    <p:anim calcmode="lin" valueType="num">
                                      <p:cBhvr>
                                        <p:cTn id="37" dur="1000" fill="hold"/>
                                        <p:tgtEl>
                                          <p:spTgt spid="30"/>
                                        </p:tgtEl>
                                        <p:attrNameLst>
                                          <p:attrName>ppt_h</p:attrName>
                                        </p:attrNameLst>
                                      </p:cBhvr>
                                      <p:tavLst>
                                        <p:tav tm="0">
                                          <p:val>
                                            <p:fltVal val="0"/>
                                          </p:val>
                                        </p:tav>
                                        <p:tav tm="100000">
                                          <p:val>
                                            <p:strVal val="#ppt_h"/>
                                          </p:val>
                                        </p:tav>
                                      </p:tavLst>
                                    </p:anim>
                                    <p:anim calcmode="lin" valueType="num">
                                      <p:cBhvr>
                                        <p:cTn id="38" dur="1000" fill="hold"/>
                                        <p:tgtEl>
                                          <p:spTgt spid="30"/>
                                        </p:tgtEl>
                                        <p:attrNameLst>
                                          <p:attrName>style.rotation</p:attrName>
                                        </p:attrNameLst>
                                      </p:cBhvr>
                                      <p:tavLst>
                                        <p:tav tm="0">
                                          <p:val>
                                            <p:fltVal val="90"/>
                                          </p:val>
                                        </p:tav>
                                        <p:tav tm="100000">
                                          <p:val>
                                            <p:fltVal val="0"/>
                                          </p:val>
                                        </p:tav>
                                      </p:tavLst>
                                    </p:anim>
                                    <p:animEffect transition="in" filter="fade">
                                      <p:cBhvr>
                                        <p:cTn id="39" dur="1000"/>
                                        <p:tgtEl>
                                          <p:spTgt spid="30"/>
                                        </p:tgtEl>
                                      </p:cBhvr>
                                    </p:animEffect>
                                  </p:childTnLst>
                                </p:cTn>
                              </p:par>
                            </p:childTnLst>
                          </p:cTn>
                        </p:par>
                        <p:par>
                          <p:cTn id="40" fill="hold">
                            <p:stCondLst>
                              <p:cond delay="4000"/>
                            </p:stCondLst>
                            <p:childTnLst>
                              <p:par>
                                <p:cTn id="41" presetID="22" presetClass="entr" presetSubtype="8"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6" grpId="0" animBg="1"/>
      <p:bldP spid="27" grpId="0" animBg="1"/>
      <p:bldP spid="28" grpId="0" uiExpand="1" build="p"/>
      <p:bldP spid="29" grpId="0"/>
      <p:bldP spid="3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理解事件</a:t>
              </a:r>
            </a:p>
          </p:txBody>
        </p:sp>
      </p:grpSp>
      <p:sp>
        <p:nvSpPr>
          <p:cNvPr id="49" name="矩形 48">
            <a:extLst>
              <a:ext uri="{FF2B5EF4-FFF2-40B4-BE49-F238E27FC236}">
                <a16:creationId xmlns:a16="http://schemas.microsoft.com/office/drawing/2014/main" id="{1FEFC605-0C9E-485E-8F36-C401CB08D606}"/>
              </a:ext>
            </a:extLst>
          </p:cNvPr>
          <p:cNvSpPr/>
          <p:nvPr/>
        </p:nvSpPr>
        <p:spPr>
          <a:xfrm>
            <a:off x="1587" y="2395000"/>
            <a:ext cx="12187591" cy="27425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0" name="Freeform 3">
            <a:extLst>
              <a:ext uri="{FF2B5EF4-FFF2-40B4-BE49-F238E27FC236}">
                <a16:creationId xmlns:a16="http://schemas.microsoft.com/office/drawing/2014/main" id="{A095CE21-187B-45E5-BA7A-62B83624011A}"/>
              </a:ext>
            </a:extLst>
          </p:cNvPr>
          <p:cNvSpPr/>
          <p:nvPr/>
        </p:nvSpPr>
        <p:spPr>
          <a:xfrm>
            <a:off x="0" y="1937905"/>
            <a:ext cx="12187591"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51" name="内容占位符 2">
            <a:extLst>
              <a:ext uri="{FF2B5EF4-FFF2-40B4-BE49-F238E27FC236}">
                <a16:creationId xmlns:a16="http://schemas.microsoft.com/office/drawing/2014/main" id="{E97AAB7C-D11F-4C58-81E9-790B2B336883}"/>
              </a:ext>
            </a:extLst>
          </p:cNvPr>
          <p:cNvSpPr txBox="1">
            <a:spLocks/>
          </p:cNvSpPr>
          <p:nvPr/>
        </p:nvSpPr>
        <p:spPr>
          <a:xfrm>
            <a:off x="1069368" y="1947797"/>
            <a:ext cx="9314011"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．事件监视器</a:t>
            </a:r>
          </a:p>
        </p:txBody>
      </p:sp>
      <p:sp>
        <p:nvSpPr>
          <p:cNvPr id="52" name="内容占位符 2">
            <a:extLst>
              <a:ext uri="{FF2B5EF4-FFF2-40B4-BE49-F238E27FC236}">
                <a16:creationId xmlns:a16="http://schemas.microsoft.com/office/drawing/2014/main" id="{2A8260BE-AD1E-426D-A320-6198F748D7E8}"/>
              </a:ext>
            </a:extLst>
          </p:cNvPr>
          <p:cNvSpPr txBox="1">
            <a:spLocks/>
          </p:cNvSpPr>
          <p:nvPr/>
        </p:nvSpPr>
        <p:spPr>
          <a:xfrm>
            <a:off x="913394" y="2623546"/>
            <a:ext cx="10418142" cy="2126206"/>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buNone/>
            </a:pPr>
            <a:r>
              <a:rPr lang="zh-CN" altLang="en-US" sz="2400" b="1" dirty="0">
                <a:solidFill>
                  <a:schemeClr val="tx1"/>
                </a:solidFill>
                <a:latin typeface="仿宋" panose="02010609060101010101" pitchFamily="49" charset="-122"/>
                <a:ea typeface="仿宋" panose="02010609060101010101" pitchFamily="49" charset="-122"/>
              </a:rPr>
              <a:t>事件监视器用于对发生事件的事件源进行监视。</a:t>
            </a:r>
          </a:p>
          <a:p>
            <a:pPr marL="0" indent="719856">
              <a:buNone/>
            </a:pPr>
            <a:r>
              <a:rPr lang="zh-CN" altLang="en-US" sz="2400" b="1" dirty="0">
                <a:solidFill>
                  <a:schemeClr val="tx1"/>
                </a:solidFill>
                <a:latin typeface="仿宋" panose="02010609060101010101" pitchFamily="49" charset="-122"/>
                <a:ea typeface="仿宋" panose="02010609060101010101" pitchFamily="49" charset="-122"/>
              </a:rPr>
              <a:t>根据事件源产生事件的类型和需要，可以为事件源绑定一个或多个监视器，又称为注册监视器。注册监视器的方法：</a:t>
            </a:r>
            <a:endParaRPr lang="en-US" altLang="zh-CN" sz="2400" b="1" dirty="0">
              <a:solidFill>
                <a:schemeClr val="tx1"/>
              </a:solidFill>
              <a:latin typeface="仿宋" panose="02010609060101010101" pitchFamily="49" charset="-122"/>
              <a:ea typeface="仿宋" panose="02010609060101010101" pitchFamily="49" charset="-122"/>
            </a:endParaRPr>
          </a:p>
          <a:p>
            <a:pPr marL="0" indent="1263397">
              <a:buNone/>
            </a:pPr>
            <a:r>
              <a:rPr lang="zh-CN" altLang="en-US" sz="2400" b="1" dirty="0">
                <a:solidFill>
                  <a:schemeClr val="tx1"/>
                </a:solidFill>
                <a:latin typeface="仿宋" panose="02010609060101010101" pitchFamily="49" charset="-122"/>
                <a:ea typeface="仿宋" panose="02010609060101010101" pitchFamily="49" charset="-122"/>
              </a:rPr>
              <a:t>事件源对象</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dirty="0" err="1">
                <a:solidFill>
                  <a:schemeClr val="tx1"/>
                </a:solidFill>
                <a:latin typeface="仿宋" panose="02010609060101010101" pitchFamily="49" charset="-122"/>
                <a:ea typeface="仿宋" panose="02010609060101010101" pitchFamily="49" charset="-122"/>
              </a:rPr>
              <a:t>addXXXListener</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监视器</a:t>
            </a:r>
            <a:r>
              <a:rPr lang="en-US" altLang="zh-CN" sz="2400" b="1" dirty="0">
                <a:solidFill>
                  <a:schemeClr val="tx1"/>
                </a:solidFill>
                <a:latin typeface="仿宋" panose="02010609060101010101" pitchFamily="49" charset="-122"/>
                <a:ea typeface="仿宋" panose="02010609060101010101" pitchFamily="49" charset="-122"/>
              </a:rPr>
              <a:t>)</a:t>
            </a:r>
          </a:p>
          <a:p>
            <a:pPr marL="0" indent="0">
              <a:buNone/>
            </a:pPr>
            <a:r>
              <a:rPr lang="zh-CN" altLang="en-US" sz="2400" b="1" dirty="0">
                <a:solidFill>
                  <a:schemeClr val="tx1"/>
                </a:solidFill>
                <a:latin typeface="仿宋" panose="02010609060101010101" pitchFamily="49" charset="-122"/>
                <a:ea typeface="仿宋" panose="02010609060101010101" pitchFamily="49" charset="-122"/>
              </a:rPr>
              <a:t>其中，</a:t>
            </a:r>
            <a:r>
              <a:rPr lang="en-US" altLang="zh-CN" sz="2400" b="1" dirty="0">
                <a:solidFill>
                  <a:schemeClr val="tx1"/>
                </a:solidFill>
                <a:latin typeface="仿宋" panose="02010609060101010101" pitchFamily="49" charset="-122"/>
                <a:ea typeface="仿宋" panose="02010609060101010101" pitchFamily="49" charset="-122"/>
              </a:rPr>
              <a:t>XXX</a:t>
            </a:r>
            <a:r>
              <a:rPr lang="zh-CN" altLang="en-US" sz="2400" b="1" dirty="0">
                <a:solidFill>
                  <a:schemeClr val="tx1"/>
                </a:solidFill>
                <a:latin typeface="仿宋" panose="02010609060101010101" pitchFamily="49" charset="-122"/>
                <a:ea typeface="仿宋" panose="02010609060101010101" pitchFamily="49" charset="-122"/>
              </a:rPr>
              <a:t>为对应的事件类型。</a:t>
            </a:r>
          </a:p>
        </p:txBody>
      </p:sp>
      <p:sp>
        <p:nvSpPr>
          <p:cNvPr id="53" name="TextBox 39">
            <a:extLst>
              <a:ext uri="{FF2B5EF4-FFF2-40B4-BE49-F238E27FC236}">
                <a16:creationId xmlns:a16="http://schemas.microsoft.com/office/drawing/2014/main" id="{1AC48174-C7F6-4DA4-87AC-7337F8CC525A}"/>
              </a:ext>
            </a:extLst>
          </p:cNvPr>
          <p:cNvSpPr txBox="1"/>
          <p:nvPr/>
        </p:nvSpPr>
        <p:spPr>
          <a:xfrm>
            <a:off x="1218124" y="1633176"/>
            <a:ext cx="4266212" cy="369247"/>
          </a:xfrm>
          <a:prstGeom prst="rect">
            <a:avLst/>
          </a:prstGeom>
          <a:noFill/>
        </p:spPr>
        <p:txBody>
          <a:bodyPr wrap="square" rtlCol="0">
            <a:spAutoFit/>
          </a:bodyPr>
          <a:lstStyle/>
          <a:p>
            <a:endParaRPr lang="zh-CN" altLang="en-US" b="1" dirty="0">
              <a:latin typeface="仿宋" panose="02010609060101010101" pitchFamily="49" charset="-122"/>
              <a:ea typeface="仿宋" panose="02010609060101010101" pitchFamily="49" charset="-122"/>
            </a:endParaRPr>
          </a:p>
        </p:txBody>
      </p:sp>
      <p:grpSp>
        <p:nvGrpSpPr>
          <p:cNvPr id="55" name="组合 54">
            <a:extLst>
              <a:ext uri="{FF2B5EF4-FFF2-40B4-BE49-F238E27FC236}">
                <a16:creationId xmlns:a16="http://schemas.microsoft.com/office/drawing/2014/main" id="{68C43F76-ED75-4EE9-B4D8-A4B19658C6CF}"/>
              </a:ext>
            </a:extLst>
          </p:cNvPr>
          <p:cNvGrpSpPr/>
          <p:nvPr/>
        </p:nvGrpSpPr>
        <p:grpSpPr>
          <a:xfrm flipH="1">
            <a:off x="6587882" y="5329404"/>
            <a:ext cx="5440340" cy="1357633"/>
            <a:chOff x="897607" y="5043462"/>
            <a:chExt cx="5441599" cy="1357947"/>
          </a:xfrm>
        </p:grpSpPr>
        <p:sp>
          <p:nvSpPr>
            <p:cNvPr id="56" name="矩形 55">
              <a:extLst>
                <a:ext uri="{FF2B5EF4-FFF2-40B4-BE49-F238E27FC236}">
                  <a16:creationId xmlns:a16="http://schemas.microsoft.com/office/drawing/2014/main" id="{F86F77B9-DA31-4B04-B833-965CDED9DFDE}"/>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7" name="矩形 56">
              <a:extLst>
                <a:ext uri="{FF2B5EF4-FFF2-40B4-BE49-F238E27FC236}">
                  <a16:creationId xmlns:a16="http://schemas.microsoft.com/office/drawing/2014/main" id="{D07385D4-6248-49FE-B99A-9D4D189BE258}"/>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8" name="矩形 57">
              <a:extLst>
                <a:ext uri="{FF2B5EF4-FFF2-40B4-BE49-F238E27FC236}">
                  <a16:creationId xmlns:a16="http://schemas.microsoft.com/office/drawing/2014/main" id="{064DDD58-806D-4E17-BE0A-44B438BFF188}"/>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9" name="矩形 58">
              <a:extLst>
                <a:ext uri="{FF2B5EF4-FFF2-40B4-BE49-F238E27FC236}">
                  <a16:creationId xmlns:a16="http://schemas.microsoft.com/office/drawing/2014/main" id="{D433E8F0-F60F-415C-8B52-678F8CAA9DA4}"/>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60" name="矩形 59">
              <a:extLst>
                <a:ext uri="{FF2B5EF4-FFF2-40B4-BE49-F238E27FC236}">
                  <a16:creationId xmlns:a16="http://schemas.microsoft.com/office/drawing/2014/main" id="{EFC39195-9834-4E6E-AA44-0534174FD82E}"/>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61" name="矩形 60">
              <a:extLst>
                <a:ext uri="{FF2B5EF4-FFF2-40B4-BE49-F238E27FC236}">
                  <a16:creationId xmlns:a16="http://schemas.microsoft.com/office/drawing/2014/main" id="{B1C1B1E4-727B-41D7-8121-8B34DA11AC06}"/>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62" name="矩形 61">
              <a:extLst>
                <a:ext uri="{FF2B5EF4-FFF2-40B4-BE49-F238E27FC236}">
                  <a16:creationId xmlns:a16="http://schemas.microsoft.com/office/drawing/2014/main" id="{02169176-BC71-4CEC-BA2B-01C69144DE6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63" name="矩形 62">
              <a:extLst>
                <a:ext uri="{FF2B5EF4-FFF2-40B4-BE49-F238E27FC236}">
                  <a16:creationId xmlns:a16="http://schemas.microsoft.com/office/drawing/2014/main" id="{E9F9D73C-DE97-4DF2-8B2B-1BA6B5F5304B}"/>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64" name="矩形 63">
              <a:extLst>
                <a:ext uri="{FF2B5EF4-FFF2-40B4-BE49-F238E27FC236}">
                  <a16:creationId xmlns:a16="http://schemas.microsoft.com/office/drawing/2014/main" id="{9843CD34-219A-45C2-A673-92BF1EE1FF17}"/>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65" name="矩形 64">
              <a:extLst>
                <a:ext uri="{FF2B5EF4-FFF2-40B4-BE49-F238E27FC236}">
                  <a16:creationId xmlns:a16="http://schemas.microsoft.com/office/drawing/2014/main" id="{4B453C5B-237E-4CCA-8F94-2D990EEDCA0E}"/>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66" name="矩形 65">
              <a:extLst>
                <a:ext uri="{FF2B5EF4-FFF2-40B4-BE49-F238E27FC236}">
                  <a16:creationId xmlns:a16="http://schemas.microsoft.com/office/drawing/2014/main" id="{FD24A795-9BB4-4279-81AD-FB10813C114F}"/>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67" name="矩形 66">
              <a:extLst>
                <a:ext uri="{FF2B5EF4-FFF2-40B4-BE49-F238E27FC236}">
                  <a16:creationId xmlns:a16="http://schemas.microsoft.com/office/drawing/2014/main" id="{80B4D70D-2031-4EF3-B273-7008E51A3A8A}"/>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68" name="矩形 67">
              <a:extLst>
                <a:ext uri="{FF2B5EF4-FFF2-40B4-BE49-F238E27FC236}">
                  <a16:creationId xmlns:a16="http://schemas.microsoft.com/office/drawing/2014/main" id="{D36A7C9E-9697-477D-9C5E-926391656871}"/>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69" name="矩形 68">
              <a:extLst>
                <a:ext uri="{FF2B5EF4-FFF2-40B4-BE49-F238E27FC236}">
                  <a16:creationId xmlns:a16="http://schemas.microsoft.com/office/drawing/2014/main" id="{417A57E7-AAC3-4645-B2BC-873B8310F2FC}"/>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70" name="矩形 69">
              <a:extLst>
                <a:ext uri="{FF2B5EF4-FFF2-40B4-BE49-F238E27FC236}">
                  <a16:creationId xmlns:a16="http://schemas.microsoft.com/office/drawing/2014/main" id="{93AA535D-289A-4C20-A435-2D3A9192DED8}"/>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71" name="矩形 70">
              <a:extLst>
                <a:ext uri="{FF2B5EF4-FFF2-40B4-BE49-F238E27FC236}">
                  <a16:creationId xmlns:a16="http://schemas.microsoft.com/office/drawing/2014/main" id="{5BD4CDE2-EF1B-48E9-AFAB-75E3B6DE2030}"/>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lumMod val="85000"/>
                  </a:schemeClr>
                </a:solidFill>
                <a:latin typeface="仿宋" panose="02010609060101010101" pitchFamily="49" charset="-122"/>
                <a:ea typeface="仿宋" panose="02010609060101010101" pitchFamily="49" charset="-122"/>
              </a:endParaRPr>
            </a:p>
          </p:txBody>
        </p:sp>
        <p:sp>
          <p:nvSpPr>
            <p:cNvPr id="72" name="矩形 71">
              <a:extLst>
                <a:ext uri="{FF2B5EF4-FFF2-40B4-BE49-F238E27FC236}">
                  <a16:creationId xmlns:a16="http://schemas.microsoft.com/office/drawing/2014/main" id="{C0925D01-96E9-425F-81FE-39A78EB429C9}"/>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470024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500"/>
                                        <p:tgtEl>
                                          <p:spTgt spid="50"/>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 calcmode="lin" valueType="num">
                                      <p:cBhvr additive="base">
                                        <p:cTn id="14" dur="500" fill="hold"/>
                                        <p:tgtEl>
                                          <p:spTgt spid="51"/>
                                        </p:tgtEl>
                                        <p:attrNameLst>
                                          <p:attrName>ppt_x</p:attrName>
                                        </p:attrNameLst>
                                      </p:cBhvr>
                                      <p:tavLst>
                                        <p:tav tm="0">
                                          <p:val>
                                            <p:strVal val="1+#ppt_w/2"/>
                                          </p:val>
                                        </p:tav>
                                        <p:tav tm="100000">
                                          <p:val>
                                            <p:strVal val="#ppt_x"/>
                                          </p:val>
                                        </p:tav>
                                      </p:tavLst>
                                    </p:anim>
                                    <p:anim calcmode="lin" valueType="num">
                                      <p:cBhvr additive="base">
                                        <p:cTn id="15" dur="500" fill="hold"/>
                                        <p:tgtEl>
                                          <p:spTgt spid="51"/>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6" presetClass="entr" presetSubtype="16"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circle(in)">
                                      <p:cBhvr>
                                        <p:cTn id="19" dur="2000"/>
                                        <p:tgtEl>
                                          <p:spTgt spid="49"/>
                                        </p:tgtEl>
                                      </p:cBhvr>
                                    </p:animEffect>
                                  </p:childTnLst>
                                </p:cTn>
                              </p:par>
                            </p:childTnLst>
                          </p:cTn>
                        </p:par>
                        <p:par>
                          <p:cTn id="20" fill="hold">
                            <p:stCondLst>
                              <p:cond delay="3000"/>
                            </p:stCondLst>
                            <p:childTnLst>
                              <p:par>
                                <p:cTn id="21" presetID="2" presetClass="entr" presetSubtype="9" fill="hold" grpId="0" nodeType="afterEffect">
                                  <p:stCondLst>
                                    <p:cond delay="0"/>
                                  </p:stCondLst>
                                  <p:childTnLst>
                                    <p:set>
                                      <p:cBhvr>
                                        <p:cTn id="22" dur="1" fill="hold">
                                          <p:stCondLst>
                                            <p:cond delay="0"/>
                                          </p:stCondLst>
                                        </p:cTn>
                                        <p:tgtEl>
                                          <p:spTgt spid="52">
                                            <p:txEl>
                                              <p:pRg st="0" end="0"/>
                                            </p:txEl>
                                          </p:spTgt>
                                        </p:tgtEl>
                                        <p:attrNameLst>
                                          <p:attrName>style.visibility</p:attrName>
                                        </p:attrNameLst>
                                      </p:cBhvr>
                                      <p:to>
                                        <p:strVal val="visible"/>
                                      </p:to>
                                    </p:set>
                                    <p:anim calcmode="lin" valueType="num">
                                      <p:cBhvr additive="base">
                                        <p:cTn id="23"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9" fill="hold" grpId="0" nodeType="clickEffect">
                                  <p:stCondLst>
                                    <p:cond delay="0"/>
                                  </p:stCondLst>
                                  <p:childTnLst>
                                    <p:set>
                                      <p:cBhvr>
                                        <p:cTn id="28" dur="1" fill="hold">
                                          <p:stCondLst>
                                            <p:cond delay="0"/>
                                          </p:stCondLst>
                                        </p:cTn>
                                        <p:tgtEl>
                                          <p:spTgt spid="52">
                                            <p:txEl>
                                              <p:pRg st="1" end="1"/>
                                            </p:txEl>
                                          </p:spTgt>
                                        </p:tgtEl>
                                        <p:attrNameLst>
                                          <p:attrName>style.visibility</p:attrName>
                                        </p:attrNameLst>
                                      </p:cBhvr>
                                      <p:to>
                                        <p:strVal val="visible"/>
                                      </p:to>
                                    </p:set>
                                    <p:anim calcmode="lin" valueType="num">
                                      <p:cBhvr additive="base">
                                        <p:cTn id="29" dur="500" fill="hold"/>
                                        <p:tgtEl>
                                          <p:spTgt spid="52">
                                            <p:txEl>
                                              <p:pRg st="1" end="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52">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9" fill="hold" grpId="0" nodeType="clickEffect">
                                  <p:stCondLst>
                                    <p:cond delay="0"/>
                                  </p:stCondLst>
                                  <p:childTnLst>
                                    <p:set>
                                      <p:cBhvr>
                                        <p:cTn id="34" dur="1" fill="hold">
                                          <p:stCondLst>
                                            <p:cond delay="0"/>
                                          </p:stCondLst>
                                        </p:cTn>
                                        <p:tgtEl>
                                          <p:spTgt spid="52">
                                            <p:txEl>
                                              <p:pRg st="2" end="2"/>
                                            </p:txEl>
                                          </p:spTgt>
                                        </p:tgtEl>
                                        <p:attrNameLst>
                                          <p:attrName>style.visibility</p:attrName>
                                        </p:attrNameLst>
                                      </p:cBhvr>
                                      <p:to>
                                        <p:strVal val="visible"/>
                                      </p:to>
                                    </p:set>
                                    <p:anim calcmode="lin" valueType="num">
                                      <p:cBhvr additive="base">
                                        <p:cTn id="35" dur="500" fill="hold"/>
                                        <p:tgtEl>
                                          <p:spTgt spid="52">
                                            <p:txEl>
                                              <p:pRg st="2" end="2"/>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2">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9" fill="hold" grpId="0" nodeType="clickEffect">
                                  <p:stCondLst>
                                    <p:cond delay="0"/>
                                  </p:stCondLst>
                                  <p:childTnLst>
                                    <p:set>
                                      <p:cBhvr>
                                        <p:cTn id="40" dur="1" fill="hold">
                                          <p:stCondLst>
                                            <p:cond delay="0"/>
                                          </p:stCondLst>
                                        </p:cTn>
                                        <p:tgtEl>
                                          <p:spTgt spid="52">
                                            <p:txEl>
                                              <p:pRg st="3" end="3"/>
                                            </p:txEl>
                                          </p:spTgt>
                                        </p:tgtEl>
                                        <p:attrNameLst>
                                          <p:attrName>style.visibility</p:attrName>
                                        </p:attrNameLst>
                                      </p:cBhvr>
                                      <p:to>
                                        <p:strVal val="visible"/>
                                      </p:to>
                                    </p:set>
                                    <p:anim calcmode="lin" valueType="num">
                                      <p:cBhvr additive="base">
                                        <p:cTn id="41" dur="500" fill="hold"/>
                                        <p:tgtEl>
                                          <p:spTgt spid="52">
                                            <p:txEl>
                                              <p:pRg st="3" end="3"/>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52">
                                            <p:txEl>
                                              <p:pRg st="3" end="3"/>
                                            </p:txEl>
                                          </p:spTgt>
                                        </p:tgtEl>
                                        <p:attrNameLst>
                                          <p:attrName>ppt_y</p:attrName>
                                        </p:attrNameLst>
                                      </p:cBhvr>
                                      <p:tavLst>
                                        <p:tav tm="0">
                                          <p:val>
                                            <p:strVal val="0-#ppt_h/2"/>
                                          </p:val>
                                        </p:tav>
                                        <p:tav tm="100000">
                                          <p:val>
                                            <p:strVal val="#ppt_y"/>
                                          </p:val>
                                        </p:tav>
                                      </p:tavLst>
                                    </p:anim>
                                  </p:childTnLst>
                                </p:cTn>
                              </p:par>
                            </p:childTnLst>
                          </p:cTn>
                        </p:par>
                        <p:par>
                          <p:cTn id="43" fill="hold">
                            <p:stCondLst>
                              <p:cond delay="500"/>
                            </p:stCondLst>
                            <p:childTnLst>
                              <p:par>
                                <p:cTn id="44" presetID="22" presetClass="entr" presetSubtype="2" fill="hold" nodeType="after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wipe(right)">
                                      <p:cBhvr>
                                        <p:cTn id="4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49" grpId="0" animBg="1"/>
      <p:bldP spid="50" grpId="0" animBg="1"/>
      <p:bldP spid="51" grpId="0"/>
      <p:bldP spid="52"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理解事件</a:t>
              </a:r>
            </a:p>
          </p:txBody>
        </p:sp>
      </p:grpSp>
      <p:sp>
        <p:nvSpPr>
          <p:cNvPr id="7" name="矩形 6">
            <a:extLst>
              <a:ext uri="{FF2B5EF4-FFF2-40B4-BE49-F238E27FC236}">
                <a16:creationId xmlns:a16="http://schemas.microsoft.com/office/drawing/2014/main" id="{C450B0E0-CC0F-4CEF-8725-62ECA568D1F2}"/>
              </a:ext>
            </a:extLst>
          </p:cNvPr>
          <p:cNvSpPr/>
          <p:nvPr/>
        </p:nvSpPr>
        <p:spPr>
          <a:xfrm>
            <a:off x="0" y="2434266"/>
            <a:ext cx="12187591" cy="29711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8" name="Freeform 3">
            <a:extLst>
              <a:ext uri="{FF2B5EF4-FFF2-40B4-BE49-F238E27FC236}">
                <a16:creationId xmlns:a16="http://schemas.microsoft.com/office/drawing/2014/main" id="{92CF3ABA-A605-4951-B8FA-8A973A5CFD0A}"/>
              </a:ext>
            </a:extLst>
          </p:cNvPr>
          <p:cNvSpPr/>
          <p:nvPr/>
        </p:nvSpPr>
        <p:spPr>
          <a:xfrm>
            <a:off x="794" y="1977171"/>
            <a:ext cx="12187591"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9" name="内容占位符 2">
            <a:extLst>
              <a:ext uri="{FF2B5EF4-FFF2-40B4-BE49-F238E27FC236}">
                <a16:creationId xmlns:a16="http://schemas.microsoft.com/office/drawing/2014/main" id="{0AAA69CC-F633-4AB3-80DD-79B2B3B6FD55}"/>
              </a:ext>
            </a:extLst>
          </p:cNvPr>
          <p:cNvSpPr txBox="1">
            <a:spLocks/>
          </p:cNvSpPr>
          <p:nvPr/>
        </p:nvSpPr>
        <p:spPr>
          <a:xfrm>
            <a:off x="1070162" y="1987063"/>
            <a:ext cx="9314011"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．处理事件的接口</a:t>
            </a:r>
          </a:p>
        </p:txBody>
      </p:sp>
      <p:sp>
        <p:nvSpPr>
          <p:cNvPr id="10" name="内容占位符 2">
            <a:extLst>
              <a:ext uri="{FF2B5EF4-FFF2-40B4-BE49-F238E27FC236}">
                <a16:creationId xmlns:a16="http://schemas.microsoft.com/office/drawing/2014/main" id="{B35C64B9-31E1-49CF-9038-21B55D113483}"/>
              </a:ext>
            </a:extLst>
          </p:cNvPr>
          <p:cNvSpPr txBox="1">
            <a:spLocks/>
          </p:cNvSpPr>
          <p:nvPr/>
        </p:nvSpPr>
        <p:spPr>
          <a:xfrm>
            <a:off x="914188" y="2662812"/>
            <a:ext cx="10418142" cy="2126206"/>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buNone/>
            </a:pPr>
            <a:r>
              <a:rPr lang="zh-CN" altLang="en-US" sz="2400" b="1" dirty="0">
                <a:solidFill>
                  <a:schemeClr val="tx1"/>
                </a:solidFill>
                <a:latin typeface="仿宋" panose="02010609060101010101" pitchFamily="49" charset="-122"/>
                <a:ea typeface="仿宋" panose="02010609060101010101" pitchFamily="49" charset="-122"/>
              </a:rPr>
              <a:t>当监视器监听到事件源发生了相关的事件后，就要调用相应方法来处理事件。</a:t>
            </a:r>
          </a:p>
          <a:p>
            <a:pPr marL="0" indent="719856">
              <a:buNone/>
            </a:pPr>
            <a:r>
              <a:rPr lang="en-US" altLang="zh-CN" sz="2400" b="1" dirty="0">
                <a:solidFill>
                  <a:schemeClr val="tx1"/>
                </a:solidFill>
                <a:latin typeface="仿宋" panose="02010609060101010101" pitchFamily="49" charset="-122"/>
                <a:ea typeface="仿宋" panose="02010609060101010101" pitchFamily="49" charset="-122"/>
              </a:rPr>
              <a:t>Java</a:t>
            </a:r>
            <a:r>
              <a:rPr lang="zh-CN" altLang="en-US" sz="2400" b="1" dirty="0">
                <a:solidFill>
                  <a:schemeClr val="tx1"/>
                </a:solidFill>
                <a:latin typeface="仿宋" panose="02010609060101010101" pitchFamily="49" charset="-122"/>
                <a:ea typeface="仿宋" panose="02010609060101010101" pitchFamily="49" charset="-122"/>
              </a:rPr>
              <a:t>将事件进行了分类，并封装成对应的事件接口，在这些接口中给出了指定的方法。</a:t>
            </a:r>
          </a:p>
          <a:p>
            <a:pPr marL="0" indent="719856">
              <a:buNone/>
            </a:pPr>
            <a:r>
              <a:rPr lang="zh-CN" altLang="en-US" sz="2400" b="1" dirty="0">
                <a:solidFill>
                  <a:schemeClr val="tx1"/>
                </a:solidFill>
                <a:latin typeface="仿宋" panose="02010609060101010101" pitchFamily="49" charset="-122"/>
                <a:ea typeface="仿宋" panose="02010609060101010101" pitchFamily="49" charset="-122"/>
              </a:rPr>
              <a:t>监视器根据需要重写其中的方法，从而实现事件的处理。 </a:t>
            </a:r>
          </a:p>
        </p:txBody>
      </p:sp>
      <p:grpSp>
        <p:nvGrpSpPr>
          <p:cNvPr id="11" name="组合 10">
            <a:extLst>
              <a:ext uri="{FF2B5EF4-FFF2-40B4-BE49-F238E27FC236}">
                <a16:creationId xmlns:a16="http://schemas.microsoft.com/office/drawing/2014/main" id="{B708FB29-3DF2-4E60-9B6E-0B781011D59F}"/>
              </a:ext>
            </a:extLst>
          </p:cNvPr>
          <p:cNvGrpSpPr/>
          <p:nvPr/>
        </p:nvGrpSpPr>
        <p:grpSpPr>
          <a:xfrm flipH="1">
            <a:off x="6602744" y="5405378"/>
            <a:ext cx="5440340" cy="1357633"/>
            <a:chOff x="897607" y="5043462"/>
            <a:chExt cx="5441599" cy="1357947"/>
          </a:xfrm>
        </p:grpSpPr>
        <p:sp>
          <p:nvSpPr>
            <p:cNvPr id="12" name="矩形 11">
              <a:extLst>
                <a:ext uri="{FF2B5EF4-FFF2-40B4-BE49-F238E27FC236}">
                  <a16:creationId xmlns:a16="http://schemas.microsoft.com/office/drawing/2014/main" id="{CE5C4CB8-1C37-4EC5-A65A-568426F7FF15}"/>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73857322-E5CC-42EC-AF1D-C5C03782BA97}"/>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946E360F-A9D4-4B1C-90F4-6983E1B6CC3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408AEB5A-1E9F-4573-B0AD-0EC33165740F}"/>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9BD436AE-9C5C-4BB2-A0D7-33AD71D5967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8661667B-CB2F-47D2-8B77-6267EE059C40}"/>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5AFB8C93-1E0D-4FE4-8C86-AAB7D0F7D4F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D75899B2-07D5-4A78-9BF4-B8A3590177E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2B686FEE-1F92-4251-AA4F-2D0FE45F3C95}"/>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A8D75187-9283-4182-A27E-DC1BDDAF121A}"/>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CB987587-448E-4103-A7C4-53E6DDBF03EE}"/>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96BA6A74-24F5-40FC-8D8D-3BCF59D01DE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4E042FBA-9E01-4DBD-802D-DEEB2BED7E4D}"/>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D1BE9AD2-458D-4393-AC80-3E879559D515}"/>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FBECEEA2-C185-4D74-A11A-0A87E472115C}"/>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3F934101-2EE8-40AD-B143-2B46DE08346F}"/>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lumMod val="85000"/>
                  </a:schemeClr>
                </a:solidFill>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79C21322-BE2E-4FB9-88D9-050AD9D29C8B}"/>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402382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1+#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6" presetClass="entr" presetSubtype="1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in)">
                                      <p:cBhvr>
                                        <p:cTn id="19" dur="2000"/>
                                        <p:tgtEl>
                                          <p:spTgt spid="7"/>
                                        </p:tgtEl>
                                      </p:cBhvr>
                                    </p:animEffect>
                                  </p:childTnLst>
                                </p:cTn>
                              </p:par>
                            </p:childTnLst>
                          </p:cTn>
                        </p:par>
                        <p:par>
                          <p:cTn id="20" fill="hold">
                            <p:stCondLst>
                              <p:cond delay="3000"/>
                            </p:stCondLst>
                            <p:childTnLst>
                              <p:par>
                                <p:cTn id="21" presetID="2" presetClass="entr" presetSubtype="9" fill="hold" grpId="0" nodeType="after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9" fill="hold" grpId="0" nodeType="clickEffect">
                                  <p:stCondLst>
                                    <p:cond delay="0"/>
                                  </p:stCondLst>
                                  <p:childTnLst>
                                    <p:set>
                                      <p:cBhvr>
                                        <p:cTn id="28" dur="1" fill="hold">
                                          <p:stCondLst>
                                            <p:cond delay="0"/>
                                          </p:stCondLst>
                                        </p:cTn>
                                        <p:tgtEl>
                                          <p:spTgt spid="10">
                                            <p:txEl>
                                              <p:pRg st="1" end="1"/>
                                            </p:txEl>
                                          </p:spTgt>
                                        </p:tgtEl>
                                        <p:attrNameLst>
                                          <p:attrName>style.visibility</p:attrName>
                                        </p:attrNameLst>
                                      </p:cBhvr>
                                      <p:to>
                                        <p:strVal val="visible"/>
                                      </p:to>
                                    </p:set>
                                    <p:anim calcmode="lin" valueType="num">
                                      <p:cBhvr additive="base">
                                        <p:cTn id="29"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0">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9" fill="hold" grpId="0" nodeType="clickEffect">
                                  <p:stCondLst>
                                    <p:cond delay="0"/>
                                  </p:stCondLst>
                                  <p:childTnLst>
                                    <p:set>
                                      <p:cBhvr>
                                        <p:cTn id="34" dur="1" fill="hold">
                                          <p:stCondLst>
                                            <p:cond delay="0"/>
                                          </p:stCondLst>
                                        </p:cTn>
                                        <p:tgtEl>
                                          <p:spTgt spid="10">
                                            <p:txEl>
                                              <p:pRg st="2" end="2"/>
                                            </p:txEl>
                                          </p:spTgt>
                                        </p:tgtEl>
                                        <p:attrNameLst>
                                          <p:attrName>style.visibility</p:attrName>
                                        </p:attrNameLst>
                                      </p:cBhvr>
                                      <p:to>
                                        <p:strVal val="visible"/>
                                      </p:to>
                                    </p:set>
                                    <p:anim calcmode="lin" valueType="num">
                                      <p:cBhvr additive="base">
                                        <p:cTn id="35"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
                                            <p:txEl>
                                              <p:pRg st="2" end="2"/>
                                            </p:txEl>
                                          </p:spTgt>
                                        </p:tgtEl>
                                        <p:attrNameLst>
                                          <p:attrName>ppt_y</p:attrName>
                                        </p:attrNameLst>
                                      </p:cBhvr>
                                      <p:tavLst>
                                        <p:tav tm="0">
                                          <p:val>
                                            <p:strVal val="0-#ppt_h/2"/>
                                          </p:val>
                                        </p:tav>
                                        <p:tav tm="100000">
                                          <p:val>
                                            <p:strVal val="#ppt_y"/>
                                          </p:val>
                                        </p:tav>
                                      </p:tavLst>
                                    </p:anim>
                                  </p:childTnLst>
                                </p:cTn>
                              </p:par>
                            </p:childTnLst>
                          </p:cTn>
                        </p:par>
                        <p:par>
                          <p:cTn id="37" fill="hold">
                            <p:stCondLst>
                              <p:cond delay="500"/>
                            </p:stCondLst>
                            <p:childTnLst>
                              <p:par>
                                <p:cTn id="38" presetID="22" presetClass="entr" presetSubtype="2"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right)">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P spid="8" grpId="0" animBg="1"/>
      <p:bldP spid="9" grpId="0"/>
      <p:bldP spid="10"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理解事件</a:t>
              </a:r>
            </a:p>
          </p:txBody>
        </p:sp>
      </p:grpSp>
      <p:sp>
        <p:nvSpPr>
          <p:cNvPr id="7" name="矩形 6">
            <a:extLst>
              <a:ext uri="{FF2B5EF4-FFF2-40B4-BE49-F238E27FC236}">
                <a16:creationId xmlns:a16="http://schemas.microsoft.com/office/drawing/2014/main" id="{C450B0E0-CC0F-4CEF-8725-62ECA568D1F2}"/>
              </a:ext>
            </a:extLst>
          </p:cNvPr>
          <p:cNvSpPr/>
          <p:nvPr/>
        </p:nvSpPr>
        <p:spPr>
          <a:xfrm>
            <a:off x="0" y="2434266"/>
            <a:ext cx="12187591" cy="29711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8" name="Freeform 3">
            <a:extLst>
              <a:ext uri="{FF2B5EF4-FFF2-40B4-BE49-F238E27FC236}">
                <a16:creationId xmlns:a16="http://schemas.microsoft.com/office/drawing/2014/main" id="{92CF3ABA-A605-4951-B8FA-8A973A5CFD0A}"/>
              </a:ext>
            </a:extLst>
          </p:cNvPr>
          <p:cNvSpPr/>
          <p:nvPr/>
        </p:nvSpPr>
        <p:spPr>
          <a:xfrm>
            <a:off x="794" y="1977171"/>
            <a:ext cx="12187591"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9" name="内容占位符 2">
            <a:extLst>
              <a:ext uri="{FF2B5EF4-FFF2-40B4-BE49-F238E27FC236}">
                <a16:creationId xmlns:a16="http://schemas.microsoft.com/office/drawing/2014/main" id="{0AAA69CC-F633-4AB3-80DD-79B2B3B6FD55}"/>
              </a:ext>
            </a:extLst>
          </p:cNvPr>
          <p:cNvSpPr txBox="1">
            <a:spLocks/>
          </p:cNvSpPr>
          <p:nvPr/>
        </p:nvSpPr>
        <p:spPr>
          <a:xfrm>
            <a:off x="1070162" y="1987063"/>
            <a:ext cx="9314011"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．事件对象</a:t>
            </a:r>
          </a:p>
        </p:txBody>
      </p:sp>
      <p:sp>
        <p:nvSpPr>
          <p:cNvPr id="10" name="内容占位符 2">
            <a:extLst>
              <a:ext uri="{FF2B5EF4-FFF2-40B4-BE49-F238E27FC236}">
                <a16:creationId xmlns:a16="http://schemas.microsoft.com/office/drawing/2014/main" id="{B35C64B9-31E1-49CF-9038-21B55D113483}"/>
              </a:ext>
            </a:extLst>
          </p:cNvPr>
          <p:cNvSpPr txBox="1">
            <a:spLocks/>
          </p:cNvSpPr>
          <p:nvPr/>
        </p:nvSpPr>
        <p:spPr>
          <a:xfrm>
            <a:off x="914188" y="2662812"/>
            <a:ext cx="10418142" cy="2126206"/>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buNone/>
            </a:pPr>
            <a:r>
              <a:rPr lang="zh-CN" altLang="en-US" sz="2400" b="1" dirty="0">
                <a:solidFill>
                  <a:schemeClr val="tx1"/>
                </a:solidFill>
                <a:latin typeface="仿宋" panose="02010609060101010101" pitchFamily="49" charset="-122"/>
                <a:ea typeface="仿宋" panose="02010609060101010101" pitchFamily="49" charset="-122"/>
              </a:rPr>
              <a:t>当事件源发生了相关的事件后，事件源将该事件发送到所有注册过的监听对象。</a:t>
            </a:r>
          </a:p>
          <a:p>
            <a:pPr marL="0" indent="719856">
              <a:buNone/>
            </a:pPr>
            <a:r>
              <a:rPr lang="zh-CN" altLang="en-US" sz="2400" b="1" dirty="0">
                <a:solidFill>
                  <a:schemeClr val="tx1"/>
                </a:solidFill>
                <a:latin typeface="仿宋" panose="02010609060101010101" pitchFamily="49" charset="-122"/>
                <a:ea typeface="仿宋" panose="02010609060101010101" pitchFamily="49" charset="-122"/>
              </a:rPr>
              <a:t>事件对象封装了与事件相关的信息，如事件动作命令、按键类型、鼠标单双击、鼠标位置等信息。</a:t>
            </a:r>
            <a:endParaRPr lang="en-US" altLang="zh-CN" sz="2400" b="1" dirty="0">
              <a:solidFill>
                <a:schemeClr val="tx1"/>
              </a:solidFill>
              <a:latin typeface="仿宋" panose="02010609060101010101" pitchFamily="49" charset="-122"/>
              <a:ea typeface="仿宋" panose="02010609060101010101" pitchFamily="49" charset="-122"/>
            </a:endParaRPr>
          </a:p>
          <a:p>
            <a:pPr marL="0" indent="719856">
              <a:buNone/>
            </a:pPr>
            <a:r>
              <a:rPr lang="zh-CN" altLang="en-US" sz="2400" b="1" dirty="0">
                <a:solidFill>
                  <a:schemeClr val="tx1"/>
                </a:solidFill>
                <a:latin typeface="仿宋" panose="02010609060101010101" pitchFamily="49" charset="-122"/>
                <a:ea typeface="仿宋" panose="02010609060101010101" pitchFamily="49" charset="-122"/>
              </a:rPr>
              <a:t>一般事件监听对象处理发生的事件时需要获取事件对象封装的信息。</a:t>
            </a:r>
          </a:p>
        </p:txBody>
      </p:sp>
      <p:grpSp>
        <p:nvGrpSpPr>
          <p:cNvPr id="11" name="组合 10">
            <a:extLst>
              <a:ext uri="{FF2B5EF4-FFF2-40B4-BE49-F238E27FC236}">
                <a16:creationId xmlns:a16="http://schemas.microsoft.com/office/drawing/2014/main" id="{B708FB29-3DF2-4E60-9B6E-0B781011D59F}"/>
              </a:ext>
            </a:extLst>
          </p:cNvPr>
          <p:cNvGrpSpPr/>
          <p:nvPr/>
        </p:nvGrpSpPr>
        <p:grpSpPr>
          <a:xfrm flipH="1">
            <a:off x="6602744" y="5405378"/>
            <a:ext cx="5440340" cy="1357633"/>
            <a:chOff x="897607" y="5043462"/>
            <a:chExt cx="5441599" cy="1357947"/>
          </a:xfrm>
        </p:grpSpPr>
        <p:sp>
          <p:nvSpPr>
            <p:cNvPr id="12" name="矩形 11">
              <a:extLst>
                <a:ext uri="{FF2B5EF4-FFF2-40B4-BE49-F238E27FC236}">
                  <a16:creationId xmlns:a16="http://schemas.microsoft.com/office/drawing/2014/main" id="{CE5C4CB8-1C37-4EC5-A65A-568426F7FF15}"/>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73857322-E5CC-42EC-AF1D-C5C03782BA97}"/>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946E360F-A9D4-4B1C-90F4-6983E1B6CC3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408AEB5A-1E9F-4573-B0AD-0EC33165740F}"/>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9BD436AE-9C5C-4BB2-A0D7-33AD71D5967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8661667B-CB2F-47D2-8B77-6267EE059C40}"/>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5AFB8C93-1E0D-4FE4-8C86-AAB7D0F7D4F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D75899B2-07D5-4A78-9BF4-B8A3590177E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2B686FEE-1F92-4251-AA4F-2D0FE45F3C95}"/>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A8D75187-9283-4182-A27E-DC1BDDAF121A}"/>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CB987587-448E-4103-A7C4-53E6DDBF03EE}"/>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96BA6A74-24F5-40FC-8D8D-3BCF59D01DE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4E042FBA-9E01-4DBD-802D-DEEB2BED7E4D}"/>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D1BE9AD2-458D-4393-AC80-3E879559D515}"/>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FBECEEA2-C185-4D74-A11A-0A87E472115C}"/>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3F934101-2EE8-40AD-B143-2B46DE08346F}"/>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lumMod val="85000"/>
                  </a:schemeClr>
                </a:solidFill>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79C21322-BE2E-4FB9-88D9-050AD9D29C8B}"/>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424205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1+#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6" presetClass="entr" presetSubtype="1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in)">
                                      <p:cBhvr>
                                        <p:cTn id="19" dur="2000"/>
                                        <p:tgtEl>
                                          <p:spTgt spid="7"/>
                                        </p:tgtEl>
                                      </p:cBhvr>
                                    </p:animEffect>
                                  </p:childTnLst>
                                </p:cTn>
                              </p:par>
                            </p:childTnLst>
                          </p:cTn>
                        </p:par>
                        <p:par>
                          <p:cTn id="20" fill="hold">
                            <p:stCondLst>
                              <p:cond delay="3000"/>
                            </p:stCondLst>
                            <p:childTnLst>
                              <p:par>
                                <p:cTn id="21" presetID="2" presetClass="entr" presetSubtype="9" fill="hold" grpId="0" nodeType="after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9" fill="hold" grpId="0" nodeType="clickEffect">
                                  <p:stCondLst>
                                    <p:cond delay="0"/>
                                  </p:stCondLst>
                                  <p:childTnLst>
                                    <p:set>
                                      <p:cBhvr>
                                        <p:cTn id="28" dur="1" fill="hold">
                                          <p:stCondLst>
                                            <p:cond delay="0"/>
                                          </p:stCondLst>
                                        </p:cTn>
                                        <p:tgtEl>
                                          <p:spTgt spid="10">
                                            <p:txEl>
                                              <p:pRg st="1" end="1"/>
                                            </p:txEl>
                                          </p:spTgt>
                                        </p:tgtEl>
                                        <p:attrNameLst>
                                          <p:attrName>style.visibility</p:attrName>
                                        </p:attrNameLst>
                                      </p:cBhvr>
                                      <p:to>
                                        <p:strVal val="visible"/>
                                      </p:to>
                                    </p:set>
                                    <p:anim calcmode="lin" valueType="num">
                                      <p:cBhvr additive="base">
                                        <p:cTn id="29"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0">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9" fill="hold" grpId="0" nodeType="clickEffect">
                                  <p:stCondLst>
                                    <p:cond delay="0"/>
                                  </p:stCondLst>
                                  <p:childTnLst>
                                    <p:set>
                                      <p:cBhvr>
                                        <p:cTn id="34" dur="1" fill="hold">
                                          <p:stCondLst>
                                            <p:cond delay="0"/>
                                          </p:stCondLst>
                                        </p:cTn>
                                        <p:tgtEl>
                                          <p:spTgt spid="10">
                                            <p:txEl>
                                              <p:pRg st="2" end="2"/>
                                            </p:txEl>
                                          </p:spTgt>
                                        </p:tgtEl>
                                        <p:attrNameLst>
                                          <p:attrName>style.visibility</p:attrName>
                                        </p:attrNameLst>
                                      </p:cBhvr>
                                      <p:to>
                                        <p:strVal val="visible"/>
                                      </p:to>
                                    </p:set>
                                    <p:anim calcmode="lin" valueType="num">
                                      <p:cBhvr additive="base">
                                        <p:cTn id="35"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
                                            <p:txEl>
                                              <p:pRg st="2" end="2"/>
                                            </p:txEl>
                                          </p:spTgt>
                                        </p:tgtEl>
                                        <p:attrNameLst>
                                          <p:attrName>ppt_y</p:attrName>
                                        </p:attrNameLst>
                                      </p:cBhvr>
                                      <p:tavLst>
                                        <p:tav tm="0">
                                          <p:val>
                                            <p:strVal val="0-#ppt_h/2"/>
                                          </p:val>
                                        </p:tav>
                                        <p:tav tm="100000">
                                          <p:val>
                                            <p:strVal val="#ppt_y"/>
                                          </p:val>
                                        </p:tav>
                                      </p:tavLst>
                                    </p:anim>
                                  </p:childTnLst>
                                </p:cTn>
                              </p:par>
                            </p:childTnLst>
                          </p:cTn>
                        </p:par>
                        <p:par>
                          <p:cTn id="37" fill="hold">
                            <p:stCondLst>
                              <p:cond delay="500"/>
                            </p:stCondLst>
                            <p:childTnLst>
                              <p:par>
                                <p:cTn id="38" presetID="22" presetClass="entr" presetSubtype="2"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right)">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P spid="8" grpId="0" animBg="1"/>
      <p:bldP spid="9" grpId="0"/>
      <p:bldP spid="10"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理解事件</a:t>
              </a:r>
            </a:p>
          </p:txBody>
        </p:sp>
      </p:grpSp>
      <p:sp>
        <p:nvSpPr>
          <p:cNvPr id="7" name="矩形 6">
            <a:extLst>
              <a:ext uri="{FF2B5EF4-FFF2-40B4-BE49-F238E27FC236}">
                <a16:creationId xmlns:a16="http://schemas.microsoft.com/office/drawing/2014/main" id="{C450B0E0-CC0F-4CEF-8725-62ECA568D1F2}"/>
              </a:ext>
            </a:extLst>
          </p:cNvPr>
          <p:cNvSpPr/>
          <p:nvPr/>
        </p:nvSpPr>
        <p:spPr>
          <a:xfrm>
            <a:off x="0" y="2434266"/>
            <a:ext cx="12187591" cy="32634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1" name="组合 10">
            <a:extLst>
              <a:ext uri="{FF2B5EF4-FFF2-40B4-BE49-F238E27FC236}">
                <a16:creationId xmlns:a16="http://schemas.microsoft.com/office/drawing/2014/main" id="{B708FB29-3DF2-4E60-9B6E-0B781011D59F}"/>
              </a:ext>
            </a:extLst>
          </p:cNvPr>
          <p:cNvGrpSpPr/>
          <p:nvPr/>
        </p:nvGrpSpPr>
        <p:grpSpPr>
          <a:xfrm flipH="1">
            <a:off x="6602744" y="5405378"/>
            <a:ext cx="5440340" cy="1357633"/>
            <a:chOff x="897607" y="5043462"/>
            <a:chExt cx="5441599" cy="1357947"/>
          </a:xfrm>
        </p:grpSpPr>
        <p:sp>
          <p:nvSpPr>
            <p:cNvPr id="12" name="矩形 11">
              <a:extLst>
                <a:ext uri="{FF2B5EF4-FFF2-40B4-BE49-F238E27FC236}">
                  <a16:creationId xmlns:a16="http://schemas.microsoft.com/office/drawing/2014/main" id="{CE5C4CB8-1C37-4EC5-A65A-568426F7FF15}"/>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73857322-E5CC-42EC-AF1D-C5C03782BA97}"/>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946E360F-A9D4-4B1C-90F4-6983E1B6CC3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408AEB5A-1E9F-4573-B0AD-0EC33165740F}"/>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9BD436AE-9C5C-4BB2-A0D7-33AD71D5967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8661667B-CB2F-47D2-8B77-6267EE059C40}"/>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5AFB8C93-1E0D-4FE4-8C86-AAB7D0F7D4F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D75899B2-07D5-4A78-9BF4-B8A3590177E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2B686FEE-1F92-4251-AA4F-2D0FE45F3C95}"/>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A8D75187-9283-4182-A27E-DC1BDDAF121A}"/>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CB987587-448E-4103-A7C4-53E6DDBF03EE}"/>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96BA6A74-24F5-40FC-8D8D-3BCF59D01DE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4E042FBA-9E01-4DBD-802D-DEEB2BED7E4D}"/>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D1BE9AD2-458D-4393-AC80-3E879559D515}"/>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FBECEEA2-C185-4D74-A11A-0A87E472115C}"/>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3F934101-2EE8-40AD-B143-2B46DE08346F}"/>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lumMod val="85000"/>
                  </a:schemeClr>
                </a:solidFill>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79C21322-BE2E-4FB9-88D9-050AD9D29C8B}"/>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sp>
        <p:nvSpPr>
          <p:cNvPr id="30" name="Rectangle 3">
            <a:extLst>
              <a:ext uri="{FF2B5EF4-FFF2-40B4-BE49-F238E27FC236}">
                <a16:creationId xmlns:a16="http://schemas.microsoft.com/office/drawing/2014/main" id="{9C4811C8-72B7-4F46-A81B-B4F1C53CA528}"/>
              </a:ext>
            </a:extLst>
          </p:cNvPr>
          <p:cNvSpPr txBox="1">
            <a:spLocks noChangeArrowheads="1"/>
          </p:cNvSpPr>
          <p:nvPr/>
        </p:nvSpPr>
        <p:spPr>
          <a:xfrm>
            <a:off x="561285" y="1679376"/>
            <a:ext cx="10796005" cy="43926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CN" dirty="0">
                <a:latin typeface="Comic Sans MS" panose="030F0702030302020204" pitchFamily="66" charset="0"/>
              </a:rPr>
              <a:t>To sum up, here's an overview of how event handling in the AWT works.</a:t>
            </a:r>
          </a:p>
          <a:p>
            <a:pPr lvl="1">
              <a:buFont typeface="Wingdings" panose="05000000000000000000" pitchFamily="2" charset="2"/>
              <a:buChar char="ü"/>
            </a:pPr>
            <a:r>
              <a:rPr lang="en-US" altLang="zh-CN" dirty="0">
                <a:latin typeface="Comic Sans MS" panose="030F0702030302020204" pitchFamily="66" charset="0"/>
              </a:rPr>
              <a:t>A </a:t>
            </a:r>
            <a:r>
              <a:rPr lang="en-US" altLang="zh-CN" b="1" dirty="0">
                <a:latin typeface="Comic Sans MS" panose="030F0702030302020204" pitchFamily="66" charset="0"/>
              </a:rPr>
              <a:t>listener object </a:t>
            </a:r>
            <a:r>
              <a:rPr lang="en-US" altLang="zh-CN" dirty="0">
                <a:latin typeface="Comic Sans MS" panose="030F0702030302020204" pitchFamily="66" charset="0"/>
              </a:rPr>
              <a:t>is an instance of a class that implements a special interface called (naturally enough) a listener interface.</a:t>
            </a:r>
          </a:p>
          <a:p>
            <a:pPr lvl="1">
              <a:buFont typeface="Wingdings" panose="05000000000000000000" pitchFamily="2" charset="2"/>
              <a:buChar char="ü"/>
            </a:pPr>
            <a:r>
              <a:rPr lang="en-US" altLang="zh-CN" dirty="0">
                <a:latin typeface="Comic Sans MS" panose="030F0702030302020204" pitchFamily="66" charset="0"/>
              </a:rPr>
              <a:t>An </a:t>
            </a:r>
            <a:r>
              <a:rPr lang="en-US" altLang="zh-CN" b="1" dirty="0">
                <a:latin typeface="Comic Sans MS" panose="030F0702030302020204" pitchFamily="66" charset="0"/>
              </a:rPr>
              <a:t>event source </a:t>
            </a:r>
            <a:r>
              <a:rPr lang="en-US" altLang="zh-CN" dirty="0">
                <a:latin typeface="Comic Sans MS" panose="030F0702030302020204" pitchFamily="66" charset="0"/>
              </a:rPr>
              <a:t>is an object that can register listener objects and send them </a:t>
            </a:r>
            <a:r>
              <a:rPr lang="en-US" altLang="zh-CN" b="1" dirty="0">
                <a:latin typeface="Comic Sans MS" panose="030F0702030302020204" pitchFamily="66" charset="0"/>
              </a:rPr>
              <a:t>event objects</a:t>
            </a:r>
            <a:r>
              <a:rPr lang="en-US" altLang="zh-CN" dirty="0">
                <a:latin typeface="Comic Sans MS" panose="030F0702030302020204" pitchFamily="66" charset="0"/>
              </a:rPr>
              <a:t>.</a:t>
            </a:r>
          </a:p>
          <a:p>
            <a:pPr lvl="1">
              <a:buFont typeface="Wingdings" panose="05000000000000000000" pitchFamily="2" charset="2"/>
              <a:buChar char="ü"/>
            </a:pPr>
            <a:r>
              <a:rPr lang="en-US" altLang="zh-CN" dirty="0">
                <a:latin typeface="Comic Sans MS" panose="030F0702030302020204" pitchFamily="66" charset="0"/>
              </a:rPr>
              <a:t>The event source sends out </a:t>
            </a:r>
            <a:r>
              <a:rPr lang="en-US" altLang="zh-CN" b="1" dirty="0">
                <a:latin typeface="Comic Sans MS" panose="030F0702030302020204" pitchFamily="66" charset="0"/>
              </a:rPr>
              <a:t>event objects </a:t>
            </a:r>
            <a:r>
              <a:rPr lang="en-US" altLang="zh-CN" dirty="0">
                <a:latin typeface="Comic Sans MS" panose="030F0702030302020204" pitchFamily="66" charset="0"/>
              </a:rPr>
              <a:t>to all registered listeners when that event occurs.</a:t>
            </a:r>
          </a:p>
          <a:p>
            <a:pPr lvl="1">
              <a:buFont typeface="Wingdings" panose="05000000000000000000" pitchFamily="2" charset="2"/>
              <a:buChar char="ü"/>
            </a:pPr>
            <a:r>
              <a:rPr lang="en-US" altLang="zh-CN" dirty="0">
                <a:latin typeface="Comic Sans MS" panose="030F0702030302020204" pitchFamily="66" charset="0"/>
              </a:rPr>
              <a:t>The listener objects will then use the information in the event object to determine their reaction to the event.</a:t>
            </a:r>
          </a:p>
        </p:txBody>
      </p:sp>
    </p:spTree>
    <p:extLst>
      <p:ext uri="{BB962C8B-B14F-4D97-AF65-F5344CB8AC3E}">
        <p14:creationId xmlns:p14="http://schemas.microsoft.com/office/powerpoint/2010/main" val="365879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2000"/>
                                        <p:tgtEl>
                                          <p:spTgt spid="7"/>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理解事件</a:t>
              </a:r>
            </a:p>
          </p:txBody>
        </p:sp>
      </p:grpSp>
      <p:sp>
        <p:nvSpPr>
          <p:cNvPr id="7" name="矩形 6">
            <a:extLst>
              <a:ext uri="{FF2B5EF4-FFF2-40B4-BE49-F238E27FC236}">
                <a16:creationId xmlns:a16="http://schemas.microsoft.com/office/drawing/2014/main" id="{C450B0E0-CC0F-4CEF-8725-62ECA568D1F2}"/>
              </a:ext>
            </a:extLst>
          </p:cNvPr>
          <p:cNvSpPr/>
          <p:nvPr/>
        </p:nvSpPr>
        <p:spPr>
          <a:xfrm>
            <a:off x="0" y="2434266"/>
            <a:ext cx="12187591" cy="32634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1" name="组合 10">
            <a:extLst>
              <a:ext uri="{FF2B5EF4-FFF2-40B4-BE49-F238E27FC236}">
                <a16:creationId xmlns:a16="http://schemas.microsoft.com/office/drawing/2014/main" id="{B708FB29-3DF2-4E60-9B6E-0B781011D59F}"/>
              </a:ext>
            </a:extLst>
          </p:cNvPr>
          <p:cNvGrpSpPr/>
          <p:nvPr/>
        </p:nvGrpSpPr>
        <p:grpSpPr>
          <a:xfrm flipH="1">
            <a:off x="6602744" y="5405378"/>
            <a:ext cx="5440340" cy="1357633"/>
            <a:chOff x="897607" y="5043462"/>
            <a:chExt cx="5441599" cy="1357947"/>
          </a:xfrm>
        </p:grpSpPr>
        <p:sp>
          <p:nvSpPr>
            <p:cNvPr id="12" name="矩形 11">
              <a:extLst>
                <a:ext uri="{FF2B5EF4-FFF2-40B4-BE49-F238E27FC236}">
                  <a16:creationId xmlns:a16="http://schemas.microsoft.com/office/drawing/2014/main" id="{CE5C4CB8-1C37-4EC5-A65A-568426F7FF15}"/>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73857322-E5CC-42EC-AF1D-C5C03782BA97}"/>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946E360F-A9D4-4B1C-90F4-6983E1B6CC3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408AEB5A-1E9F-4573-B0AD-0EC33165740F}"/>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9BD436AE-9C5C-4BB2-A0D7-33AD71D5967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8661667B-CB2F-47D2-8B77-6267EE059C40}"/>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5AFB8C93-1E0D-4FE4-8C86-AAB7D0F7D4F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D75899B2-07D5-4A78-9BF4-B8A3590177E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2B686FEE-1F92-4251-AA4F-2D0FE45F3C95}"/>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A8D75187-9283-4182-A27E-DC1BDDAF121A}"/>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CB987587-448E-4103-A7C4-53E6DDBF03EE}"/>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96BA6A74-24F5-40FC-8D8D-3BCF59D01DE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4E042FBA-9E01-4DBD-802D-DEEB2BED7E4D}"/>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D1BE9AD2-458D-4393-AC80-3E879559D515}"/>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FBECEEA2-C185-4D74-A11A-0A87E472115C}"/>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3F934101-2EE8-40AD-B143-2B46DE08346F}"/>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lumMod val="85000"/>
                  </a:schemeClr>
                </a:solidFill>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79C21322-BE2E-4FB9-88D9-050AD9D29C8B}"/>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sp>
        <p:nvSpPr>
          <p:cNvPr id="31" name="Rectangle 3">
            <a:extLst>
              <a:ext uri="{FF2B5EF4-FFF2-40B4-BE49-F238E27FC236}">
                <a16:creationId xmlns:a16="http://schemas.microsoft.com/office/drawing/2014/main" id="{4591D07D-535A-492F-9F2B-73A42A5012A5}"/>
              </a:ext>
            </a:extLst>
          </p:cNvPr>
          <p:cNvSpPr txBox="1">
            <a:spLocks noChangeArrowheads="1"/>
          </p:cNvSpPr>
          <p:nvPr/>
        </p:nvSpPr>
        <p:spPr>
          <a:xfrm>
            <a:off x="370561" y="1677653"/>
            <a:ext cx="11762000" cy="43926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defRPr/>
            </a:pPr>
            <a:r>
              <a:rPr lang="en-US" altLang="zh-CN" dirty="0">
                <a:latin typeface="Comic Sans MS" pitchFamily="66" charset="0"/>
              </a:rPr>
              <a:t>You register the listener object with the source object by using lines of code that follow the model</a:t>
            </a:r>
          </a:p>
          <a:p>
            <a:pPr marL="0" indent="0">
              <a:buNone/>
              <a:defRPr/>
            </a:pPr>
            <a:r>
              <a:rPr lang="en-US" altLang="zh-CN" i="1" dirty="0">
                <a:solidFill>
                  <a:schemeClr val="tx2">
                    <a:lumMod val="75000"/>
                  </a:schemeClr>
                </a:solidFill>
                <a:latin typeface="Comic Sans MS" pitchFamily="66" charset="0"/>
              </a:rPr>
              <a:t>	</a:t>
            </a:r>
            <a:r>
              <a:rPr lang="en-US" altLang="zh-CN" i="1" dirty="0" err="1">
                <a:solidFill>
                  <a:schemeClr val="tx2">
                    <a:lumMod val="75000"/>
                  </a:schemeClr>
                </a:solidFill>
                <a:latin typeface="Comic Sans MS" pitchFamily="66" charset="0"/>
              </a:rPr>
              <a:t>eventSourceObject.addEventListener</a:t>
            </a:r>
            <a:r>
              <a:rPr lang="en-US" altLang="zh-CN" i="1" dirty="0">
                <a:solidFill>
                  <a:schemeClr val="tx2">
                    <a:lumMod val="75000"/>
                  </a:schemeClr>
                </a:solidFill>
                <a:latin typeface="Comic Sans MS" pitchFamily="66" charset="0"/>
              </a:rPr>
              <a:t>(</a:t>
            </a:r>
            <a:r>
              <a:rPr lang="en-US" altLang="zh-CN" i="1" dirty="0" err="1">
                <a:solidFill>
                  <a:schemeClr val="tx2">
                    <a:lumMod val="75000"/>
                  </a:schemeClr>
                </a:solidFill>
                <a:latin typeface="Comic Sans MS" pitchFamily="66" charset="0"/>
              </a:rPr>
              <a:t>eventListener</a:t>
            </a:r>
            <a:r>
              <a:rPr lang="en-US" altLang="zh-CN" i="1" dirty="0">
                <a:solidFill>
                  <a:schemeClr val="tx2">
                    <a:lumMod val="75000"/>
                  </a:schemeClr>
                </a:solidFill>
                <a:latin typeface="Comic Sans MS" pitchFamily="66" charset="0"/>
              </a:rPr>
              <a:t> Object);</a:t>
            </a:r>
            <a:endParaRPr lang="en-US" altLang="zh-CN" dirty="0">
              <a:latin typeface="Comic Sans MS" pitchFamily="66" charset="0"/>
            </a:endParaRPr>
          </a:p>
          <a:p>
            <a:pPr>
              <a:buFont typeface="Wingdings" panose="05000000000000000000" pitchFamily="2" charset="2"/>
              <a:buChar char="ü"/>
              <a:defRPr/>
            </a:pPr>
            <a:r>
              <a:rPr lang="en-US" altLang="zh-CN" dirty="0">
                <a:latin typeface="Comic Sans MS" pitchFamily="66" charset="0"/>
              </a:rPr>
              <a:t>Here is an example:</a:t>
            </a:r>
          </a:p>
          <a:p>
            <a:pPr marL="766763" lvl="1" indent="-342900">
              <a:buFont typeface="Wingdings" panose="05000000000000000000" pitchFamily="2" charset="2"/>
              <a:buChar char="ü"/>
              <a:defRPr/>
            </a:pPr>
            <a:r>
              <a:rPr lang="en-US" altLang="zh-CN" i="1" dirty="0">
                <a:solidFill>
                  <a:schemeClr val="tx2">
                    <a:lumMod val="75000"/>
                  </a:schemeClr>
                </a:solidFill>
                <a:latin typeface="Comic Sans MS" pitchFamily="66" charset="0"/>
              </a:rPr>
              <a:t>ActionListener listener = . . .; </a:t>
            </a:r>
          </a:p>
          <a:p>
            <a:pPr marL="766763" lvl="1" indent="-342900">
              <a:buFont typeface="Wingdings" panose="05000000000000000000" pitchFamily="2" charset="2"/>
              <a:buChar char="ü"/>
              <a:defRPr/>
            </a:pPr>
            <a:r>
              <a:rPr lang="en-US" altLang="zh-CN" i="1" dirty="0" err="1">
                <a:solidFill>
                  <a:schemeClr val="tx2">
                    <a:lumMod val="75000"/>
                  </a:schemeClr>
                </a:solidFill>
                <a:latin typeface="Comic Sans MS" pitchFamily="66" charset="0"/>
              </a:rPr>
              <a:t>JButton</a:t>
            </a:r>
            <a:r>
              <a:rPr lang="en-US" altLang="zh-CN" i="1" dirty="0">
                <a:solidFill>
                  <a:schemeClr val="tx2">
                    <a:lumMod val="75000"/>
                  </a:schemeClr>
                </a:solidFill>
                <a:latin typeface="Comic Sans MS" pitchFamily="66" charset="0"/>
              </a:rPr>
              <a:t> button = new </a:t>
            </a:r>
            <a:r>
              <a:rPr lang="en-US" altLang="zh-CN" i="1" dirty="0" err="1">
                <a:solidFill>
                  <a:schemeClr val="tx2">
                    <a:lumMod val="75000"/>
                  </a:schemeClr>
                </a:solidFill>
                <a:latin typeface="Comic Sans MS" pitchFamily="66" charset="0"/>
              </a:rPr>
              <a:t>JButton</a:t>
            </a:r>
            <a:r>
              <a:rPr lang="en-US" altLang="zh-CN" i="1" dirty="0">
                <a:solidFill>
                  <a:schemeClr val="tx2">
                    <a:lumMod val="75000"/>
                  </a:schemeClr>
                </a:solidFill>
                <a:latin typeface="Comic Sans MS" pitchFamily="66" charset="0"/>
              </a:rPr>
              <a:t>("Ok");</a:t>
            </a:r>
          </a:p>
          <a:p>
            <a:pPr marL="766763" lvl="1" indent="-342900">
              <a:buFont typeface="Wingdings" panose="05000000000000000000" pitchFamily="2" charset="2"/>
              <a:buChar char="ü"/>
              <a:defRPr/>
            </a:pPr>
            <a:r>
              <a:rPr lang="en-US" altLang="zh-CN" i="1" dirty="0" err="1">
                <a:solidFill>
                  <a:schemeClr val="tx2">
                    <a:lumMod val="75000"/>
                  </a:schemeClr>
                </a:solidFill>
                <a:latin typeface="Comic Sans MS" pitchFamily="66" charset="0"/>
              </a:rPr>
              <a:t>button.addActionListener</a:t>
            </a:r>
            <a:r>
              <a:rPr lang="en-US" altLang="zh-CN" i="1" dirty="0">
                <a:solidFill>
                  <a:schemeClr val="tx2">
                    <a:lumMod val="75000"/>
                  </a:schemeClr>
                </a:solidFill>
                <a:latin typeface="Comic Sans MS" pitchFamily="66" charset="0"/>
              </a:rPr>
              <a:t>(listener); </a:t>
            </a:r>
            <a:endParaRPr lang="en-US" altLang="zh-CN" sz="2000" i="1" dirty="0">
              <a:solidFill>
                <a:schemeClr val="tx2">
                  <a:lumMod val="75000"/>
                </a:schemeClr>
              </a:solidFill>
              <a:latin typeface="Comic Sans MS" pitchFamily="66" charset="0"/>
            </a:endParaRPr>
          </a:p>
        </p:txBody>
      </p:sp>
    </p:spTree>
    <p:extLst>
      <p:ext uri="{BB962C8B-B14F-4D97-AF65-F5344CB8AC3E}">
        <p14:creationId xmlns:p14="http://schemas.microsoft.com/office/powerpoint/2010/main" val="2016004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2000"/>
                                        <p:tgtEl>
                                          <p:spTgt spid="7"/>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516282"/>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ActionEvent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a:t>
              </a:r>
            </a:p>
          </p:txBody>
        </p:sp>
      </p:grpSp>
      <p:sp>
        <p:nvSpPr>
          <p:cNvPr id="26" name="矩形 25">
            <a:extLst>
              <a:ext uri="{FF2B5EF4-FFF2-40B4-BE49-F238E27FC236}">
                <a16:creationId xmlns:a16="http://schemas.microsoft.com/office/drawing/2014/main" id="{976DDD0C-FD23-4A19-A1EB-432615BC3729}"/>
              </a:ext>
            </a:extLst>
          </p:cNvPr>
          <p:cNvSpPr/>
          <p:nvPr/>
        </p:nvSpPr>
        <p:spPr>
          <a:xfrm>
            <a:off x="3792" y="4579816"/>
            <a:ext cx="12187591" cy="22480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F19A150A-36F6-442D-93A0-7B15A6BEA141}"/>
              </a:ext>
            </a:extLst>
          </p:cNvPr>
          <p:cNvSpPr/>
          <p:nvPr/>
        </p:nvSpPr>
        <p:spPr>
          <a:xfrm>
            <a:off x="3792" y="2333073"/>
            <a:ext cx="12187591" cy="15998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8" name="内容占位符 2">
            <a:extLst>
              <a:ext uri="{FF2B5EF4-FFF2-40B4-BE49-F238E27FC236}">
                <a16:creationId xmlns:a16="http://schemas.microsoft.com/office/drawing/2014/main" id="{2F03B700-0E7F-41DB-A81D-FBC621DEAF98}"/>
              </a:ext>
            </a:extLst>
          </p:cNvPr>
          <p:cNvSpPr txBox="1">
            <a:spLocks/>
          </p:cNvSpPr>
          <p:nvPr/>
        </p:nvSpPr>
        <p:spPr>
          <a:xfrm>
            <a:off x="321829" y="1617220"/>
            <a:ext cx="10357194" cy="645596"/>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lnSpc>
                <a:spcPct val="130000"/>
              </a:lnSpc>
              <a:buNone/>
            </a:pPr>
            <a:r>
              <a:rPr lang="en-US" altLang="zh-CN" sz="2400" b="1" dirty="0" err="1">
                <a:solidFill>
                  <a:schemeClr val="tx1"/>
                </a:solidFill>
                <a:latin typeface="仿宋" panose="02010609060101010101" pitchFamily="49" charset="-122"/>
                <a:ea typeface="仿宋" panose="02010609060101010101" pitchFamily="49" charset="-122"/>
              </a:rPr>
              <a:t>ActionEvent</a:t>
            </a:r>
            <a:r>
              <a:rPr lang="zh-CN" altLang="en-US" sz="2400" b="1" dirty="0">
                <a:solidFill>
                  <a:schemeClr val="tx1"/>
                </a:solidFill>
                <a:latin typeface="仿宋" panose="02010609060101010101" pitchFamily="49" charset="-122"/>
                <a:ea typeface="仿宋" panose="02010609060101010101" pitchFamily="49" charset="-122"/>
              </a:rPr>
              <a:t>是动作事件类。</a:t>
            </a:r>
          </a:p>
        </p:txBody>
      </p:sp>
      <p:grpSp>
        <p:nvGrpSpPr>
          <p:cNvPr id="29" name="组合 28">
            <a:extLst>
              <a:ext uri="{FF2B5EF4-FFF2-40B4-BE49-F238E27FC236}">
                <a16:creationId xmlns:a16="http://schemas.microsoft.com/office/drawing/2014/main" id="{318AC9EA-B7E3-401A-8684-28AEBC347110}"/>
              </a:ext>
            </a:extLst>
          </p:cNvPr>
          <p:cNvGrpSpPr/>
          <p:nvPr/>
        </p:nvGrpSpPr>
        <p:grpSpPr>
          <a:xfrm>
            <a:off x="2205" y="2333073"/>
            <a:ext cx="12187591" cy="543168"/>
            <a:chOff x="0" y="2962700"/>
            <a:chExt cx="12190412" cy="543294"/>
          </a:xfrm>
        </p:grpSpPr>
        <p:sp>
          <p:nvSpPr>
            <p:cNvPr id="30" name="Freeform 3">
              <a:extLst>
                <a:ext uri="{FF2B5EF4-FFF2-40B4-BE49-F238E27FC236}">
                  <a16:creationId xmlns:a16="http://schemas.microsoft.com/office/drawing/2014/main" id="{FBAF0F33-3617-4C9A-B1D0-200242B6CA86}"/>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31" name="内容占位符 2">
              <a:extLst>
                <a:ext uri="{FF2B5EF4-FFF2-40B4-BE49-F238E27FC236}">
                  <a16:creationId xmlns:a16="http://schemas.microsoft.com/office/drawing/2014/main" id="{734A2743-9D75-415D-BF6D-F3DB07714765}"/>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ActionEvent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事件源</a:t>
              </a:r>
            </a:p>
          </p:txBody>
        </p:sp>
      </p:grpSp>
      <p:sp>
        <p:nvSpPr>
          <p:cNvPr id="32" name="内容占位符 2">
            <a:extLst>
              <a:ext uri="{FF2B5EF4-FFF2-40B4-BE49-F238E27FC236}">
                <a16:creationId xmlns:a16="http://schemas.microsoft.com/office/drawing/2014/main" id="{780BD3F9-F481-44E5-A09B-D0839188CEEC}"/>
              </a:ext>
            </a:extLst>
          </p:cNvPr>
          <p:cNvSpPr txBox="1">
            <a:spLocks/>
          </p:cNvSpPr>
          <p:nvPr/>
        </p:nvSpPr>
        <p:spPr>
          <a:xfrm>
            <a:off x="1033483" y="2977024"/>
            <a:ext cx="10378537" cy="126060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能产生</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ActionEvent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事件的事件源有按钮、文本框、密码框、菜单项、单选按钮等。</a:t>
            </a:r>
          </a:p>
        </p:txBody>
      </p:sp>
      <p:grpSp>
        <p:nvGrpSpPr>
          <p:cNvPr id="33" name="组合 32">
            <a:extLst>
              <a:ext uri="{FF2B5EF4-FFF2-40B4-BE49-F238E27FC236}">
                <a16:creationId xmlns:a16="http://schemas.microsoft.com/office/drawing/2014/main" id="{4FBEDCE5-B614-42B5-8089-75D8FB2905A9}"/>
              </a:ext>
            </a:extLst>
          </p:cNvPr>
          <p:cNvGrpSpPr/>
          <p:nvPr/>
        </p:nvGrpSpPr>
        <p:grpSpPr>
          <a:xfrm>
            <a:off x="2205" y="4085268"/>
            <a:ext cx="12187591" cy="543168"/>
            <a:chOff x="0" y="2962700"/>
            <a:chExt cx="12190412" cy="543294"/>
          </a:xfrm>
        </p:grpSpPr>
        <p:sp>
          <p:nvSpPr>
            <p:cNvPr id="34" name="Freeform 3">
              <a:extLst>
                <a:ext uri="{FF2B5EF4-FFF2-40B4-BE49-F238E27FC236}">
                  <a16:creationId xmlns:a16="http://schemas.microsoft.com/office/drawing/2014/main" id="{2AA5116B-8F77-459D-8711-87A846CFD693}"/>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35" name="内容占位符 2">
              <a:extLst>
                <a:ext uri="{FF2B5EF4-FFF2-40B4-BE49-F238E27FC236}">
                  <a16:creationId xmlns:a16="http://schemas.microsoft.com/office/drawing/2014/main" id="{B27EC07D-4888-4027-84D0-1C5F547326A3}"/>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．注册监视器</a:t>
              </a:r>
            </a:p>
          </p:txBody>
        </p:sp>
      </p:grpSp>
      <p:sp>
        <p:nvSpPr>
          <p:cNvPr id="36" name="内容占位符 2">
            <a:extLst>
              <a:ext uri="{FF2B5EF4-FFF2-40B4-BE49-F238E27FC236}">
                <a16:creationId xmlns:a16="http://schemas.microsoft.com/office/drawing/2014/main" id="{5658D43E-B744-4EC3-A767-E6BB4A836692}"/>
              </a:ext>
            </a:extLst>
          </p:cNvPr>
          <p:cNvSpPr txBox="1">
            <a:spLocks/>
          </p:cNvSpPr>
          <p:nvPr/>
        </p:nvSpPr>
        <p:spPr>
          <a:xfrm>
            <a:off x="991782" y="4694727"/>
            <a:ext cx="10378537" cy="228547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注册方法：</a:t>
            </a:r>
          </a:p>
          <a:p>
            <a:pPr marL="0" indent="719856">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事件源对象</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addActionListener</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ActionListener</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listener)</a:t>
            </a:r>
          </a:p>
          <a:p>
            <a:pPr marL="0" indent="0">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listener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就是监听“事件源对象”的监视器，其能对事件进行处理，是一个实现</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ActionListener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接口的类的对象。 </a:t>
            </a:r>
          </a:p>
        </p:txBody>
      </p:sp>
    </p:spTree>
    <p:extLst>
      <p:ext uri="{BB962C8B-B14F-4D97-AF65-F5344CB8AC3E}">
        <p14:creationId xmlns:p14="http://schemas.microsoft.com/office/powerpoint/2010/main" val="341795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 presetClass="entr" presetSubtype="9"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 calcmode="lin" valueType="num">
                                      <p:cBhvr additive="base">
                                        <p:cTn id="10" dur="500" fill="hold"/>
                                        <p:tgtEl>
                                          <p:spTgt spid="28"/>
                                        </p:tgtEl>
                                        <p:attrNameLst>
                                          <p:attrName>ppt_x</p:attrName>
                                        </p:attrNameLst>
                                      </p:cBhvr>
                                      <p:tavLst>
                                        <p:tav tm="0">
                                          <p:val>
                                            <p:strVal val="0-#ppt_w/2"/>
                                          </p:val>
                                        </p:tav>
                                        <p:tav tm="100000">
                                          <p:val>
                                            <p:strVal val="#ppt_x"/>
                                          </p:val>
                                        </p:tav>
                                      </p:tavLst>
                                    </p:anim>
                                    <p:anim calcmode="lin" valueType="num">
                                      <p:cBhvr additive="base">
                                        <p:cTn id="11"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right)">
                                      <p:cBhvr>
                                        <p:cTn id="16" dur="500"/>
                                        <p:tgtEl>
                                          <p:spTgt spid="29"/>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500" fill="hold"/>
                                        <p:tgtEl>
                                          <p:spTgt spid="27"/>
                                        </p:tgtEl>
                                        <p:attrNameLst>
                                          <p:attrName>ppt_x</p:attrName>
                                        </p:attrNameLst>
                                      </p:cBhvr>
                                      <p:tavLst>
                                        <p:tav tm="0">
                                          <p:val>
                                            <p:strVal val="0-#ppt_w/2"/>
                                          </p:val>
                                        </p:tav>
                                        <p:tav tm="100000">
                                          <p:val>
                                            <p:strVal val="#ppt_x"/>
                                          </p:val>
                                        </p:tav>
                                      </p:tavLst>
                                    </p:anim>
                                    <p:anim calcmode="lin" valueType="num">
                                      <p:cBhvr additive="base">
                                        <p:cTn id="21" dur="500" fill="hold"/>
                                        <p:tgtEl>
                                          <p:spTgt spid="27"/>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2"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1+#ppt_w/2"/>
                                          </p:val>
                                        </p:tav>
                                        <p:tav tm="100000">
                                          <p:val>
                                            <p:strVal val="#ppt_x"/>
                                          </p:val>
                                        </p:tav>
                                      </p:tavLst>
                                    </p:anim>
                                    <p:anim calcmode="lin" valueType="num">
                                      <p:cBhvr additive="base">
                                        <p:cTn id="26"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par>
                          <p:cTn id="32" fill="hold">
                            <p:stCondLst>
                              <p:cond delay="500"/>
                            </p:stCondLst>
                            <p:childTnLst>
                              <p:par>
                                <p:cTn id="33" presetID="6" presetClass="entr" presetSubtype="16"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circle(in)">
                                      <p:cBhvr>
                                        <p:cTn id="35" dur="2000"/>
                                        <p:tgtEl>
                                          <p:spTgt spid="26"/>
                                        </p:tgtEl>
                                      </p:cBhvr>
                                    </p:animEffect>
                                  </p:childTnLst>
                                </p:cTn>
                              </p:par>
                            </p:childTnLst>
                          </p:cTn>
                        </p:par>
                        <p:par>
                          <p:cTn id="36" fill="hold">
                            <p:stCondLst>
                              <p:cond delay="2500"/>
                            </p:stCondLst>
                            <p:childTnLst>
                              <p:par>
                                <p:cTn id="37" presetID="31" presetClass="entr" presetSubtype="0" fill="hold" grpId="0" nodeType="afterEffect">
                                  <p:stCondLst>
                                    <p:cond delay="0"/>
                                  </p:stCondLst>
                                  <p:childTnLst>
                                    <p:set>
                                      <p:cBhvr>
                                        <p:cTn id="38" dur="1" fill="hold">
                                          <p:stCondLst>
                                            <p:cond delay="0"/>
                                          </p:stCondLst>
                                        </p:cTn>
                                        <p:tgtEl>
                                          <p:spTgt spid="36">
                                            <p:txEl>
                                              <p:pRg st="0" end="0"/>
                                            </p:txEl>
                                          </p:spTgt>
                                        </p:tgtEl>
                                        <p:attrNameLst>
                                          <p:attrName>style.visibility</p:attrName>
                                        </p:attrNameLst>
                                      </p:cBhvr>
                                      <p:to>
                                        <p:strVal val="visible"/>
                                      </p:to>
                                    </p:set>
                                    <p:anim calcmode="lin" valueType="num">
                                      <p:cBhvr>
                                        <p:cTn id="39" dur="10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40" dur="1000" fill="hold"/>
                                        <p:tgtEl>
                                          <p:spTgt spid="36">
                                            <p:txEl>
                                              <p:pRg st="0" end="0"/>
                                            </p:txEl>
                                          </p:spTgt>
                                        </p:tgtEl>
                                        <p:attrNameLst>
                                          <p:attrName>ppt_h</p:attrName>
                                        </p:attrNameLst>
                                      </p:cBhvr>
                                      <p:tavLst>
                                        <p:tav tm="0">
                                          <p:val>
                                            <p:fltVal val="0"/>
                                          </p:val>
                                        </p:tav>
                                        <p:tav tm="100000">
                                          <p:val>
                                            <p:strVal val="#ppt_h"/>
                                          </p:val>
                                        </p:tav>
                                      </p:tavLst>
                                    </p:anim>
                                    <p:anim calcmode="lin" valueType="num">
                                      <p:cBhvr>
                                        <p:cTn id="41" dur="1000" fill="hold"/>
                                        <p:tgtEl>
                                          <p:spTgt spid="36">
                                            <p:txEl>
                                              <p:pRg st="0" end="0"/>
                                            </p:txEl>
                                          </p:spTgt>
                                        </p:tgtEl>
                                        <p:attrNameLst>
                                          <p:attrName>style.rotation</p:attrName>
                                        </p:attrNameLst>
                                      </p:cBhvr>
                                      <p:tavLst>
                                        <p:tav tm="0">
                                          <p:val>
                                            <p:fltVal val="90"/>
                                          </p:val>
                                        </p:tav>
                                        <p:tav tm="100000">
                                          <p:val>
                                            <p:fltVal val="0"/>
                                          </p:val>
                                        </p:tav>
                                      </p:tavLst>
                                    </p:anim>
                                    <p:animEffect transition="in" filter="fade">
                                      <p:cBhvr>
                                        <p:cTn id="42" dur="1000"/>
                                        <p:tgtEl>
                                          <p:spTgt spid="36">
                                            <p:txEl>
                                              <p:pRg st="0" end="0"/>
                                            </p:txEl>
                                          </p:spTgt>
                                        </p:tgtEl>
                                      </p:cBhvr>
                                    </p:animEffect>
                                  </p:childTnLst>
                                </p:cTn>
                              </p:par>
                            </p:childTnLst>
                          </p:cTn>
                        </p:par>
                        <p:par>
                          <p:cTn id="43" fill="hold">
                            <p:stCondLst>
                              <p:cond delay="3500"/>
                            </p:stCondLst>
                            <p:childTnLst>
                              <p:par>
                                <p:cTn id="44" presetID="31" presetClass="entr" presetSubtype="0" fill="hold" grpId="0" nodeType="afterEffect">
                                  <p:stCondLst>
                                    <p:cond delay="0"/>
                                  </p:stCondLst>
                                  <p:childTnLst>
                                    <p:set>
                                      <p:cBhvr>
                                        <p:cTn id="45" dur="1" fill="hold">
                                          <p:stCondLst>
                                            <p:cond delay="0"/>
                                          </p:stCondLst>
                                        </p:cTn>
                                        <p:tgtEl>
                                          <p:spTgt spid="36">
                                            <p:txEl>
                                              <p:pRg st="1" end="1"/>
                                            </p:txEl>
                                          </p:spTgt>
                                        </p:tgtEl>
                                        <p:attrNameLst>
                                          <p:attrName>style.visibility</p:attrName>
                                        </p:attrNameLst>
                                      </p:cBhvr>
                                      <p:to>
                                        <p:strVal val="visible"/>
                                      </p:to>
                                    </p:set>
                                    <p:anim calcmode="lin" valueType="num">
                                      <p:cBhvr>
                                        <p:cTn id="46" dur="1000" fill="hold"/>
                                        <p:tgtEl>
                                          <p:spTgt spid="36">
                                            <p:txEl>
                                              <p:pRg st="1" end="1"/>
                                            </p:txEl>
                                          </p:spTgt>
                                        </p:tgtEl>
                                        <p:attrNameLst>
                                          <p:attrName>ppt_w</p:attrName>
                                        </p:attrNameLst>
                                      </p:cBhvr>
                                      <p:tavLst>
                                        <p:tav tm="0">
                                          <p:val>
                                            <p:fltVal val="0"/>
                                          </p:val>
                                        </p:tav>
                                        <p:tav tm="100000">
                                          <p:val>
                                            <p:strVal val="#ppt_w"/>
                                          </p:val>
                                        </p:tav>
                                      </p:tavLst>
                                    </p:anim>
                                    <p:anim calcmode="lin" valueType="num">
                                      <p:cBhvr>
                                        <p:cTn id="47" dur="1000" fill="hold"/>
                                        <p:tgtEl>
                                          <p:spTgt spid="36">
                                            <p:txEl>
                                              <p:pRg st="1" end="1"/>
                                            </p:txEl>
                                          </p:spTgt>
                                        </p:tgtEl>
                                        <p:attrNameLst>
                                          <p:attrName>ppt_h</p:attrName>
                                        </p:attrNameLst>
                                      </p:cBhvr>
                                      <p:tavLst>
                                        <p:tav tm="0">
                                          <p:val>
                                            <p:fltVal val="0"/>
                                          </p:val>
                                        </p:tav>
                                        <p:tav tm="100000">
                                          <p:val>
                                            <p:strVal val="#ppt_h"/>
                                          </p:val>
                                        </p:tav>
                                      </p:tavLst>
                                    </p:anim>
                                    <p:anim calcmode="lin" valueType="num">
                                      <p:cBhvr>
                                        <p:cTn id="48" dur="1000" fill="hold"/>
                                        <p:tgtEl>
                                          <p:spTgt spid="36">
                                            <p:txEl>
                                              <p:pRg st="1" end="1"/>
                                            </p:txEl>
                                          </p:spTgt>
                                        </p:tgtEl>
                                        <p:attrNameLst>
                                          <p:attrName>style.rotation</p:attrName>
                                        </p:attrNameLst>
                                      </p:cBhvr>
                                      <p:tavLst>
                                        <p:tav tm="0">
                                          <p:val>
                                            <p:fltVal val="90"/>
                                          </p:val>
                                        </p:tav>
                                        <p:tav tm="100000">
                                          <p:val>
                                            <p:fltVal val="0"/>
                                          </p:val>
                                        </p:tav>
                                      </p:tavLst>
                                    </p:anim>
                                    <p:animEffect transition="in" filter="fade">
                                      <p:cBhvr>
                                        <p:cTn id="49" dur="1000"/>
                                        <p:tgtEl>
                                          <p:spTgt spid="36">
                                            <p:txEl>
                                              <p:pRg st="1" end="1"/>
                                            </p:txEl>
                                          </p:spTgt>
                                        </p:tgtEl>
                                      </p:cBhvr>
                                    </p:animEffect>
                                  </p:childTnLst>
                                </p:cTn>
                              </p:par>
                            </p:childTnLst>
                          </p:cTn>
                        </p:par>
                        <p:par>
                          <p:cTn id="50" fill="hold">
                            <p:stCondLst>
                              <p:cond delay="4500"/>
                            </p:stCondLst>
                            <p:childTnLst>
                              <p:par>
                                <p:cTn id="51" presetID="31" presetClass="entr" presetSubtype="0" fill="hold" grpId="0" nodeType="afterEffect">
                                  <p:stCondLst>
                                    <p:cond delay="0"/>
                                  </p:stCondLst>
                                  <p:childTnLst>
                                    <p:set>
                                      <p:cBhvr>
                                        <p:cTn id="52" dur="1" fill="hold">
                                          <p:stCondLst>
                                            <p:cond delay="0"/>
                                          </p:stCondLst>
                                        </p:cTn>
                                        <p:tgtEl>
                                          <p:spTgt spid="36">
                                            <p:txEl>
                                              <p:pRg st="2" end="2"/>
                                            </p:txEl>
                                          </p:spTgt>
                                        </p:tgtEl>
                                        <p:attrNameLst>
                                          <p:attrName>style.visibility</p:attrName>
                                        </p:attrNameLst>
                                      </p:cBhvr>
                                      <p:to>
                                        <p:strVal val="visible"/>
                                      </p:to>
                                    </p:set>
                                    <p:anim calcmode="lin" valueType="num">
                                      <p:cBhvr>
                                        <p:cTn id="53" dur="1000" fill="hold"/>
                                        <p:tgtEl>
                                          <p:spTgt spid="36">
                                            <p:txEl>
                                              <p:pRg st="2" end="2"/>
                                            </p:txEl>
                                          </p:spTgt>
                                        </p:tgtEl>
                                        <p:attrNameLst>
                                          <p:attrName>ppt_w</p:attrName>
                                        </p:attrNameLst>
                                      </p:cBhvr>
                                      <p:tavLst>
                                        <p:tav tm="0">
                                          <p:val>
                                            <p:fltVal val="0"/>
                                          </p:val>
                                        </p:tav>
                                        <p:tav tm="100000">
                                          <p:val>
                                            <p:strVal val="#ppt_w"/>
                                          </p:val>
                                        </p:tav>
                                      </p:tavLst>
                                    </p:anim>
                                    <p:anim calcmode="lin" valueType="num">
                                      <p:cBhvr>
                                        <p:cTn id="54" dur="1000" fill="hold"/>
                                        <p:tgtEl>
                                          <p:spTgt spid="36">
                                            <p:txEl>
                                              <p:pRg st="2" end="2"/>
                                            </p:txEl>
                                          </p:spTgt>
                                        </p:tgtEl>
                                        <p:attrNameLst>
                                          <p:attrName>ppt_h</p:attrName>
                                        </p:attrNameLst>
                                      </p:cBhvr>
                                      <p:tavLst>
                                        <p:tav tm="0">
                                          <p:val>
                                            <p:fltVal val="0"/>
                                          </p:val>
                                        </p:tav>
                                        <p:tav tm="100000">
                                          <p:val>
                                            <p:strVal val="#ppt_h"/>
                                          </p:val>
                                        </p:tav>
                                      </p:tavLst>
                                    </p:anim>
                                    <p:anim calcmode="lin" valueType="num">
                                      <p:cBhvr>
                                        <p:cTn id="55" dur="1000" fill="hold"/>
                                        <p:tgtEl>
                                          <p:spTgt spid="36">
                                            <p:txEl>
                                              <p:pRg st="2" end="2"/>
                                            </p:txEl>
                                          </p:spTgt>
                                        </p:tgtEl>
                                        <p:attrNameLst>
                                          <p:attrName>style.rotation</p:attrName>
                                        </p:attrNameLst>
                                      </p:cBhvr>
                                      <p:tavLst>
                                        <p:tav tm="0">
                                          <p:val>
                                            <p:fltVal val="90"/>
                                          </p:val>
                                        </p:tav>
                                        <p:tav tm="100000">
                                          <p:val>
                                            <p:fltVal val="0"/>
                                          </p:val>
                                        </p:tav>
                                      </p:tavLst>
                                    </p:anim>
                                    <p:animEffect transition="in" filter="fade">
                                      <p:cBhvr>
                                        <p:cTn id="56" dur="1000"/>
                                        <p:tgtEl>
                                          <p:spTgt spid="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6" grpId="0" animBg="1"/>
      <p:bldP spid="27" grpId="0" animBg="1"/>
      <p:bldP spid="28" grpId="0"/>
      <p:bldP spid="32" grpId="0"/>
      <p:bldP spid="36"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ActionEvent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a:t>
              </a:r>
            </a:p>
          </p:txBody>
        </p:sp>
      </p:grpSp>
      <p:grpSp>
        <p:nvGrpSpPr>
          <p:cNvPr id="7" name="组合 6">
            <a:extLst>
              <a:ext uri="{FF2B5EF4-FFF2-40B4-BE49-F238E27FC236}">
                <a16:creationId xmlns:a16="http://schemas.microsoft.com/office/drawing/2014/main" id="{957D1BE0-D672-47D8-AC83-689574A2DA05}"/>
              </a:ext>
            </a:extLst>
          </p:cNvPr>
          <p:cNvGrpSpPr/>
          <p:nvPr/>
        </p:nvGrpSpPr>
        <p:grpSpPr>
          <a:xfrm flipH="1">
            <a:off x="6602744" y="5405378"/>
            <a:ext cx="5440340" cy="1357633"/>
            <a:chOff x="897607" y="5043462"/>
            <a:chExt cx="5441599" cy="1357947"/>
          </a:xfrm>
        </p:grpSpPr>
        <p:sp>
          <p:nvSpPr>
            <p:cNvPr id="8" name="矩形 7">
              <a:extLst>
                <a:ext uri="{FF2B5EF4-FFF2-40B4-BE49-F238E27FC236}">
                  <a16:creationId xmlns:a16="http://schemas.microsoft.com/office/drawing/2014/main" id="{87C1F80E-6BBB-4CF3-BA45-A52AB02C3FA9}"/>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325915B6-E0D3-4528-B597-C16265F4F3D3}"/>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A075E8CE-6CCA-4F60-9704-83917FE040B9}"/>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61C594E9-7F45-4D43-B7F9-D3BB3E4750B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05827858-028E-4B69-B35F-CFCA464D5445}"/>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AF44B012-9671-43D7-9238-E9D150CB4F38}"/>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67466D02-751C-4A43-81E3-A52C211CDF8E}"/>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55103134-4A7E-4CF5-BAA6-C317FD85D1F8}"/>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F245CD01-C777-4438-A0D5-FC3B868B7904}"/>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DA7ECF5-ED22-4C3C-9114-DD7FA3BF59BB}"/>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71E5303B-DA88-44A6-8CCB-1DC7B9375CF6}"/>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5FFB08C6-09E2-41D9-AF21-AA14E42EBF5F}"/>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4BC09834-202E-41D4-B720-A56C6ABFFC01}"/>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8D4CD5AF-C4E1-4357-B638-CF269D2BF94B}"/>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2CAA5E24-6315-4C39-A755-4F6AFA486318}"/>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C1BC72D8-0C5B-475F-85EE-7385D6C9038F}"/>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D88E8CD9-0301-4E63-88B6-A67F8E366A21}"/>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26" name="矩形 25">
            <a:extLst>
              <a:ext uri="{FF2B5EF4-FFF2-40B4-BE49-F238E27FC236}">
                <a16:creationId xmlns:a16="http://schemas.microsoft.com/office/drawing/2014/main" id="{FDD6036D-620C-4D76-B073-CAC4510EA0D2}"/>
              </a:ext>
            </a:extLst>
          </p:cNvPr>
          <p:cNvSpPr/>
          <p:nvPr/>
        </p:nvSpPr>
        <p:spPr>
          <a:xfrm>
            <a:off x="-6187" y="2636810"/>
            <a:ext cx="12187591" cy="28949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27" name="组合 26">
            <a:extLst>
              <a:ext uri="{FF2B5EF4-FFF2-40B4-BE49-F238E27FC236}">
                <a16:creationId xmlns:a16="http://schemas.microsoft.com/office/drawing/2014/main" id="{CC59F7CF-0B3D-4DC1-9578-A44853748763}"/>
              </a:ext>
            </a:extLst>
          </p:cNvPr>
          <p:cNvGrpSpPr/>
          <p:nvPr/>
        </p:nvGrpSpPr>
        <p:grpSpPr>
          <a:xfrm>
            <a:off x="-7774" y="2255899"/>
            <a:ext cx="12187591" cy="543168"/>
            <a:chOff x="0" y="2962700"/>
            <a:chExt cx="12190412" cy="543294"/>
          </a:xfrm>
        </p:grpSpPr>
        <p:sp>
          <p:nvSpPr>
            <p:cNvPr id="28" name="Freeform 3">
              <a:extLst>
                <a:ext uri="{FF2B5EF4-FFF2-40B4-BE49-F238E27FC236}">
                  <a16:creationId xmlns:a16="http://schemas.microsoft.com/office/drawing/2014/main" id="{3344A3BF-6D79-460D-861C-15C17821DF9C}"/>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29" name="内容占位符 2">
              <a:extLst>
                <a:ext uri="{FF2B5EF4-FFF2-40B4-BE49-F238E27FC236}">
                  <a16:creationId xmlns:a16="http://schemas.microsoft.com/office/drawing/2014/main" id="{B0D7E5F2-E51E-46D7-A24D-D35A9BA0B3E2}"/>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ActionListener</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接口</a:t>
              </a:r>
            </a:p>
          </p:txBody>
        </p:sp>
      </p:grpSp>
      <p:sp>
        <p:nvSpPr>
          <p:cNvPr id="30" name="内容占位符 2">
            <a:extLst>
              <a:ext uri="{FF2B5EF4-FFF2-40B4-BE49-F238E27FC236}">
                <a16:creationId xmlns:a16="http://schemas.microsoft.com/office/drawing/2014/main" id="{4ADB884F-EFEC-4980-9EE0-063546D36E46}"/>
              </a:ext>
            </a:extLst>
          </p:cNvPr>
          <p:cNvSpPr txBox="1">
            <a:spLocks/>
          </p:cNvSpPr>
          <p:nvPr/>
        </p:nvSpPr>
        <p:spPr>
          <a:xfrm>
            <a:off x="753255" y="2899849"/>
            <a:ext cx="10648785" cy="2479526"/>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这个接口中只有一个方法：</a:t>
            </a:r>
            <a:endParaRPr lang="en-US" altLang="zh-CN" sz="2400" dirty="0">
              <a:solidFill>
                <a:schemeClr val="tx1">
                  <a:lumMod val="85000"/>
                  <a:lumOff val="15000"/>
                </a:schemeClr>
              </a:solidFill>
              <a:latin typeface="仿宋" panose="02010609060101010101" pitchFamily="49" charset="-122"/>
              <a:ea typeface="仿宋" panose="02010609060101010101" pitchFamily="49" charset="-122"/>
            </a:endParaRPr>
          </a:p>
          <a:p>
            <a:pPr marL="0" indent="1166580">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public void </a:t>
            </a:r>
            <a:r>
              <a:rPr lang="en-US" altLang="zh-CN" sz="2400" dirty="0" err="1">
                <a:solidFill>
                  <a:schemeClr val="tx1">
                    <a:lumMod val="85000"/>
                    <a:lumOff val="15000"/>
                  </a:schemeClr>
                </a:solidFill>
                <a:latin typeface="仿宋" panose="02010609060101010101" pitchFamily="49" charset="-122"/>
                <a:ea typeface="仿宋" panose="02010609060101010101" pitchFamily="49" charset="-122"/>
              </a:rPr>
              <a:t>actionPerformed</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dirty="0" err="1">
                <a:solidFill>
                  <a:schemeClr val="tx1">
                    <a:lumMod val="85000"/>
                    <a:lumOff val="15000"/>
                  </a:schemeClr>
                </a:solidFill>
                <a:latin typeface="仿宋" panose="02010609060101010101" pitchFamily="49" charset="-122"/>
                <a:ea typeface="仿宋" panose="02010609060101010101" pitchFamily="49" charset="-122"/>
              </a:rPr>
              <a:t>ActionEvent</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e)</a:t>
            </a:r>
          </a:p>
          <a:p>
            <a:pPr marL="0" indent="719856">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当事件源产生了</a:t>
            </a:r>
            <a:r>
              <a:rPr lang="en-US" altLang="zh-CN" sz="2400" dirty="0" err="1">
                <a:solidFill>
                  <a:schemeClr val="tx1">
                    <a:lumMod val="85000"/>
                    <a:lumOff val="15000"/>
                  </a:schemeClr>
                </a:solidFill>
                <a:latin typeface="仿宋" panose="02010609060101010101" pitchFamily="49" charset="-122"/>
                <a:ea typeface="仿宋" panose="02010609060101010101" pitchFamily="49" charset="-122"/>
              </a:rPr>
              <a:t>ActionEvent</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事件后，监视器就会调用重写的</a:t>
            </a:r>
            <a:r>
              <a:rPr lang="en-US" altLang="zh-CN" sz="2400" dirty="0" err="1">
                <a:solidFill>
                  <a:schemeClr val="tx1">
                    <a:lumMod val="85000"/>
                    <a:lumOff val="15000"/>
                  </a:schemeClr>
                </a:solidFill>
                <a:latin typeface="仿宋" panose="02010609060101010101" pitchFamily="49" charset="-122"/>
                <a:ea typeface="仿宋" panose="02010609060101010101" pitchFamily="49" charset="-122"/>
              </a:rPr>
              <a:t>actionPerformed</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dirty="0" err="1">
                <a:solidFill>
                  <a:schemeClr val="tx1">
                    <a:lumMod val="85000"/>
                    <a:lumOff val="15000"/>
                  </a:schemeClr>
                </a:solidFill>
                <a:latin typeface="仿宋" panose="02010609060101010101" pitchFamily="49" charset="-122"/>
                <a:ea typeface="仿宋" panose="02010609060101010101" pitchFamily="49" charset="-122"/>
              </a:rPr>
              <a:t>ActionEvent</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e)</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方法对这个事件进行处理。参数</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e</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为产生这次事件的对象，它含有事件源对象。 </a:t>
            </a:r>
          </a:p>
        </p:txBody>
      </p:sp>
      <p:sp>
        <p:nvSpPr>
          <p:cNvPr id="31" name="文本框 30">
            <a:extLst>
              <a:ext uri="{FF2B5EF4-FFF2-40B4-BE49-F238E27FC236}">
                <a16:creationId xmlns:a16="http://schemas.microsoft.com/office/drawing/2014/main" id="{F71C9F0D-6E79-4146-BE05-6FEC42F51D3A}"/>
              </a:ext>
            </a:extLst>
          </p:cNvPr>
          <p:cNvSpPr txBox="1"/>
          <p:nvPr/>
        </p:nvSpPr>
        <p:spPr>
          <a:xfrm>
            <a:off x="1086739" y="5736794"/>
            <a:ext cx="6507490" cy="523220"/>
          </a:xfrm>
          <a:prstGeom prst="rect">
            <a:avLst/>
          </a:prstGeom>
          <a:solidFill>
            <a:schemeClr val="accent2">
              <a:lumMod val="60000"/>
              <a:lumOff val="40000"/>
            </a:schemeClr>
          </a:solidFill>
        </p:spPr>
        <p:txBody>
          <a:bodyPr wrap="square" rtlCol="0">
            <a:spAutoFit/>
          </a:bodyPr>
          <a:lstStyle/>
          <a:p>
            <a:r>
              <a:rPr lang="zh-CN" altLang="en-US" sz="2800" b="1" dirty="0">
                <a:latin typeface="仿宋" panose="02010609060101010101" pitchFamily="49" charset="-122"/>
                <a:ea typeface="仿宋" panose="02010609060101010101" pitchFamily="49" charset="-122"/>
                <a:hlinkClick r:id="rId2" action="ppaction://hlinkfile"/>
              </a:rPr>
              <a:t>几种</a:t>
            </a:r>
            <a:r>
              <a:rPr lang="en-US" altLang="zh-CN" sz="2800" b="1" dirty="0">
                <a:solidFill>
                  <a:schemeClr val="tx1">
                    <a:lumMod val="95000"/>
                    <a:lumOff val="5000"/>
                  </a:schemeClr>
                </a:solidFill>
                <a:latin typeface="仿宋" panose="02010609060101010101" pitchFamily="49" charset="-122"/>
                <a:ea typeface="仿宋" panose="02010609060101010101" pitchFamily="49" charset="-122"/>
                <a:hlinkClick r:id="rId2" action="ppaction://hlinkfile"/>
              </a:rPr>
              <a:t>ActionListener</a:t>
            </a:r>
            <a:r>
              <a:rPr lang="zh-CN" altLang="en-US" sz="2800" b="1" dirty="0">
                <a:latin typeface="仿宋" panose="02010609060101010101" pitchFamily="49" charset="-122"/>
                <a:ea typeface="仿宋" panose="02010609060101010101" pitchFamily="49" charset="-122"/>
                <a:hlinkClick r:id="rId2" action="ppaction://hlinkfile"/>
              </a:rPr>
              <a:t>监听实现方式比较</a:t>
            </a:r>
            <a:endParaRPr lang="zh-CN" altLang="en-US" sz="28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65184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par>
                                <p:cTn id="12" presetID="16" presetClass="entr" presetSubtype="21"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barn(inVertical)">
                                      <p:cBhvr>
                                        <p:cTn id="14" dur="500"/>
                                        <p:tgtEl>
                                          <p:spTgt spid="27"/>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30">
                                            <p:txEl>
                                              <p:pRg st="0" end="0"/>
                                            </p:txEl>
                                          </p:spTgt>
                                        </p:tgtEl>
                                        <p:attrNameLst>
                                          <p:attrName>style.visibility</p:attrName>
                                        </p:attrNameLst>
                                      </p:cBhvr>
                                      <p:to>
                                        <p:strVal val="visible"/>
                                      </p:to>
                                    </p:set>
                                    <p:anim calcmode="lin" valueType="num">
                                      <p:cBhvr additive="base">
                                        <p:cTn id="22"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30">
                                            <p:txEl>
                                              <p:pRg st="1" end="1"/>
                                            </p:txEl>
                                          </p:spTgt>
                                        </p:tgtEl>
                                        <p:attrNameLst>
                                          <p:attrName>style.visibility</p:attrName>
                                        </p:attrNameLst>
                                      </p:cBhvr>
                                      <p:to>
                                        <p:strVal val="visible"/>
                                      </p:to>
                                    </p:set>
                                    <p:anim calcmode="lin" valueType="num">
                                      <p:cBhvr additive="base">
                                        <p:cTn id="27" dur="500" fill="hold"/>
                                        <p:tgtEl>
                                          <p:spTgt spid="30">
                                            <p:txEl>
                                              <p:pRg st="1" end="1"/>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0">
                                            <p:txEl>
                                              <p:pRg st="1" end="1"/>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30">
                                            <p:txEl>
                                              <p:pRg st="2" end="2"/>
                                            </p:txEl>
                                          </p:spTgt>
                                        </p:tgtEl>
                                        <p:attrNameLst>
                                          <p:attrName>style.visibility</p:attrName>
                                        </p:attrNameLst>
                                      </p:cBhvr>
                                      <p:to>
                                        <p:strVal val="visible"/>
                                      </p:to>
                                    </p:set>
                                    <p:anim calcmode="lin" valueType="num">
                                      <p:cBhvr additive="base">
                                        <p:cTn id="32" dur="500" fill="hold"/>
                                        <p:tgtEl>
                                          <p:spTgt spid="30">
                                            <p:txEl>
                                              <p:pRg st="2" end="2"/>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3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6" grpId="0" animBg="1"/>
      <p:bldP spid="30"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ActionEvent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a:t>
              </a:r>
            </a:p>
          </p:txBody>
        </p:sp>
      </p:grpSp>
      <p:grpSp>
        <p:nvGrpSpPr>
          <p:cNvPr id="7" name="组合 6">
            <a:extLst>
              <a:ext uri="{FF2B5EF4-FFF2-40B4-BE49-F238E27FC236}">
                <a16:creationId xmlns:a16="http://schemas.microsoft.com/office/drawing/2014/main" id="{957D1BE0-D672-47D8-AC83-689574A2DA05}"/>
              </a:ext>
            </a:extLst>
          </p:cNvPr>
          <p:cNvGrpSpPr/>
          <p:nvPr/>
        </p:nvGrpSpPr>
        <p:grpSpPr>
          <a:xfrm flipH="1">
            <a:off x="6602744" y="5405378"/>
            <a:ext cx="5440340" cy="1357633"/>
            <a:chOff x="897607" y="5043462"/>
            <a:chExt cx="5441599" cy="1357947"/>
          </a:xfrm>
        </p:grpSpPr>
        <p:sp>
          <p:nvSpPr>
            <p:cNvPr id="8" name="矩形 7">
              <a:extLst>
                <a:ext uri="{FF2B5EF4-FFF2-40B4-BE49-F238E27FC236}">
                  <a16:creationId xmlns:a16="http://schemas.microsoft.com/office/drawing/2014/main" id="{87C1F80E-6BBB-4CF3-BA45-A52AB02C3FA9}"/>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325915B6-E0D3-4528-B597-C16265F4F3D3}"/>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A075E8CE-6CCA-4F60-9704-83917FE040B9}"/>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61C594E9-7F45-4D43-B7F9-D3BB3E4750B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05827858-028E-4B69-B35F-CFCA464D5445}"/>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AF44B012-9671-43D7-9238-E9D150CB4F38}"/>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67466D02-751C-4A43-81E3-A52C211CDF8E}"/>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55103134-4A7E-4CF5-BAA6-C317FD85D1F8}"/>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F245CD01-C777-4438-A0D5-FC3B868B7904}"/>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DA7ECF5-ED22-4C3C-9114-DD7FA3BF59BB}"/>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71E5303B-DA88-44A6-8CCB-1DC7B9375CF6}"/>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5FFB08C6-09E2-41D9-AF21-AA14E42EBF5F}"/>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4BC09834-202E-41D4-B720-A56C6ABFFC01}"/>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8D4CD5AF-C4E1-4357-B638-CF269D2BF94B}"/>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2CAA5E24-6315-4C39-A755-4F6AFA486318}"/>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C1BC72D8-0C5B-475F-85EE-7385D6C9038F}"/>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D88E8CD9-0301-4E63-88B6-A67F8E366A21}"/>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26" name="矩形 25">
            <a:extLst>
              <a:ext uri="{FF2B5EF4-FFF2-40B4-BE49-F238E27FC236}">
                <a16:creationId xmlns:a16="http://schemas.microsoft.com/office/drawing/2014/main" id="{FDD6036D-620C-4D76-B073-CAC4510EA0D2}"/>
              </a:ext>
            </a:extLst>
          </p:cNvPr>
          <p:cNvSpPr/>
          <p:nvPr/>
        </p:nvSpPr>
        <p:spPr>
          <a:xfrm>
            <a:off x="-6187" y="2636810"/>
            <a:ext cx="12187591" cy="28949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A5C615BD-2223-4ACD-B5A4-CF3FA9CFB702}"/>
              </a:ext>
            </a:extLst>
          </p:cNvPr>
          <p:cNvSpPr/>
          <p:nvPr/>
        </p:nvSpPr>
        <p:spPr>
          <a:xfrm>
            <a:off x="3792" y="1829170"/>
            <a:ext cx="12187591" cy="31234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32" name="组合 31">
            <a:extLst>
              <a:ext uri="{FF2B5EF4-FFF2-40B4-BE49-F238E27FC236}">
                <a16:creationId xmlns:a16="http://schemas.microsoft.com/office/drawing/2014/main" id="{95973043-FBAD-438F-8F06-60571C884F3A}"/>
              </a:ext>
            </a:extLst>
          </p:cNvPr>
          <p:cNvGrpSpPr/>
          <p:nvPr/>
        </p:nvGrpSpPr>
        <p:grpSpPr>
          <a:xfrm>
            <a:off x="2205" y="1666914"/>
            <a:ext cx="12187591" cy="543168"/>
            <a:chOff x="0" y="2962700"/>
            <a:chExt cx="12190412" cy="543294"/>
          </a:xfrm>
        </p:grpSpPr>
        <p:sp>
          <p:nvSpPr>
            <p:cNvPr id="33" name="Freeform 3">
              <a:extLst>
                <a:ext uri="{FF2B5EF4-FFF2-40B4-BE49-F238E27FC236}">
                  <a16:creationId xmlns:a16="http://schemas.microsoft.com/office/drawing/2014/main" id="{E7940EC5-209B-440D-945D-3B4964088058}"/>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34" name="内容占位符 2">
              <a:extLst>
                <a:ext uri="{FF2B5EF4-FFF2-40B4-BE49-F238E27FC236}">
                  <a16:creationId xmlns:a16="http://schemas.microsoft.com/office/drawing/2014/main" id="{2152BA39-7374-45AF-84D0-FC1F87EC63EA}"/>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ActionEvent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a:t>
              </a:r>
            </a:p>
          </p:txBody>
        </p:sp>
      </p:grpSp>
      <p:sp>
        <p:nvSpPr>
          <p:cNvPr id="35" name="内容占位符 2">
            <a:extLst>
              <a:ext uri="{FF2B5EF4-FFF2-40B4-BE49-F238E27FC236}">
                <a16:creationId xmlns:a16="http://schemas.microsoft.com/office/drawing/2014/main" id="{502C2A3C-2262-4E07-9598-41778EBD6D45}"/>
              </a:ext>
            </a:extLst>
          </p:cNvPr>
          <p:cNvSpPr txBox="1">
            <a:spLocks/>
          </p:cNvSpPr>
          <p:nvPr/>
        </p:nvSpPr>
        <p:spPr>
          <a:xfrm>
            <a:off x="991782" y="2362447"/>
            <a:ext cx="10894078" cy="228547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buNone/>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ActionEvent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是动作事件类，其对象用于表示产生的动作事件。相关方法：</a:t>
            </a:r>
          </a:p>
          <a:p>
            <a:pPr marL="0" indent="1612577">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public Object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getSource</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p>
          <a:p>
            <a:pPr marL="0" indent="0">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该方法返回产生这个事件的事件源对象。</a:t>
            </a:r>
          </a:p>
          <a:p>
            <a:pPr marL="0" indent="1612577">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public String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getActionCommand</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p>
          <a:p>
            <a:pPr marL="0" indent="0">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该方法返回与此动作相关的命令字符串。 </a:t>
            </a:r>
          </a:p>
        </p:txBody>
      </p:sp>
      <p:grpSp>
        <p:nvGrpSpPr>
          <p:cNvPr id="36" name="组合 35">
            <a:extLst>
              <a:ext uri="{FF2B5EF4-FFF2-40B4-BE49-F238E27FC236}">
                <a16:creationId xmlns:a16="http://schemas.microsoft.com/office/drawing/2014/main" id="{C309F3C6-EA52-41D6-BFCE-E7538E02B1D6}"/>
              </a:ext>
            </a:extLst>
          </p:cNvPr>
          <p:cNvGrpSpPr/>
          <p:nvPr/>
        </p:nvGrpSpPr>
        <p:grpSpPr>
          <a:xfrm>
            <a:off x="2205" y="5714471"/>
            <a:ext cx="12645479" cy="1151697"/>
            <a:chOff x="0" y="5715794"/>
            <a:chExt cx="12648406" cy="1151964"/>
          </a:xfrm>
        </p:grpSpPr>
        <p:sp>
          <p:nvSpPr>
            <p:cNvPr id="37" name="矩形 36">
              <a:extLst>
                <a:ext uri="{FF2B5EF4-FFF2-40B4-BE49-F238E27FC236}">
                  <a16:creationId xmlns:a16="http://schemas.microsoft.com/office/drawing/2014/main" id="{33581ECA-77D3-4F87-B738-84C2894944F8}"/>
                </a:ext>
              </a:extLst>
            </p:cNvPr>
            <p:cNvSpPr/>
            <p:nvPr/>
          </p:nvSpPr>
          <p:spPr>
            <a:xfrm>
              <a:off x="0" y="5715794"/>
              <a:ext cx="12192000" cy="11519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38" name="组合 37">
              <a:extLst>
                <a:ext uri="{FF2B5EF4-FFF2-40B4-BE49-F238E27FC236}">
                  <a16:creationId xmlns:a16="http://schemas.microsoft.com/office/drawing/2014/main" id="{80B44141-ABAE-4E36-8308-5CED7AB693BC}"/>
                </a:ext>
              </a:extLst>
            </p:cNvPr>
            <p:cNvGrpSpPr/>
            <p:nvPr/>
          </p:nvGrpSpPr>
          <p:grpSpPr>
            <a:xfrm>
              <a:off x="637556" y="5868194"/>
              <a:ext cx="12010850" cy="533400"/>
              <a:chOff x="637556" y="6005506"/>
              <a:chExt cx="12010850" cy="533400"/>
            </a:xfrm>
          </p:grpSpPr>
          <p:grpSp>
            <p:nvGrpSpPr>
              <p:cNvPr id="39" name="组合 38">
                <a:extLst>
                  <a:ext uri="{FF2B5EF4-FFF2-40B4-BE49-F238E27FC236}">
                    <a16:creationId xmlns:a16="http://schemas.microsoft.com/office/drawing/2014/main" id="{5D35617F-9D47-4166-B238-2AC3E466BCB5}"/>
                  </a:ext>
                </a:extLst>
              </p:cNvPr>
              <p:cNvGrpSpPr/>
              <p:nvPr/>
            </p:nvGrpSpPr>
            <p:grpSpPr>
              <a:xfrm>
                <a:off x="637556" y="6007093"/>
                <a:ext cx="352250" cy="455613"/>
                <a:chOff x="5326238" y="1507325"/>
                <a:chExt cx="352250" cy="455613"/>
              </a:xfrm>
              <a:solidFill>
                <a:srgbClr val="FFFF00"/>
              </a:solidFill>
            </p:grpSpPr>
            <p:sp>
              <p:nvSpPr>
                <p:cNvPr id="41" name="Freeform 125">
                  <a:extLst>
                    <a:ext uri="{FF2B5EF4-FFF2-40B4-BE49-F238E27FC236}">
                      <a16:creationId xmlns:a16="http://schemas.microsoft.com/office/drawing/2014/main" id="{CB4DBB51-F3C5-41BE-B97C-9FB6EF904BB8}"/>
                    </a:ext>
                  </a:extLst>
                </p:cNvPr>
                <p:cNvSpPr>
                  <a:spLocks noEditPoints="1"/>
                </p:cNvSpPr>
                <p:nvPr/>
              </p:nvSpPr>
              <p:spPr bwMode="auto">
                <a:xfrm>
                  <a:off x="5326238" y="1507325"/>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42" name="Freeform 126">
                  <a:extLst>
                    <a:ext uri="{FF2B5EF4-FFF2-40B4-BE49-F238E27FC236}">
                      <a16:creationId xmlns:a16="http://schemas.microsoft.com/office/drawing/2014/main" id="{A5A07E60-1159-4B18-A9A8-73AD81454E94}"/>
                    </a:ext>
                  </a:extLst>
                </p:cNvPr>
                <p:cNvSpPr>
                  <a:spLocks noEditPoints="1"/>
                </p:cNvSpPr>
                <p:nvPr/>
              </p:nvSpPr>
              <p:spPr bwMode="auto">
                <a:xfrm>
                  <a:off x="5451650" y="1699413"/>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40" name="内容占位符 2">
                <a:extLst>
                  <a:ext uri="{FF2B5EF4-FFF2-40B4-BE49-F238E27FC236}">
                    <a16:creationId xmlns:a16="http://schemas.microsoft.com/office/drawing/2014/main" id="{77EF42B2-F242-4763-A358-EE28FED25806}"/>
                  </a:ext>
                </a:extLst>
              </p:cNvPr>
              <p:cNvSpPr txBox="1">
                <a:spLocks/>
              </p:cNvSpPr>
              <p:nvPr/>
            </p:nvSpPr>
            <p:spPr>
              <a:xfrm>
                <a:off x="989807" y="6005506"/>
                <a:ext cx="11658599"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8.12】</a:t>
                </a:r>
                <a:r>
                  <a:rPr lang="zh-CN" altLang="en-US" sz="2400" b="1" dirty="0">
                    <a:solidFill>
                      <a:schemeClr val="bg1"/>
                    </a:solidFill>
                    <a:latin typeface="仿宋" panose="02010609060101010101" pitchFamily="49" charset="-122"/>
                    <a:ea typeface="仿宋" panose="02010609060101010101" pitchFamily="49" charset="-122"/>
                  </a:rPr>
                  <a:t>利用</a:t>
                </a:r>
                <a:r>
                  <a:rPr lang="en-US" altLang="zh-CN" sz="2400" b="1" dirty="0" err="1">
                    <a:solidFill>
                      <a:schemeClr val="bg1"/>
                    </a:solidFill>
                    <a:latin typeface="仿宋" panose="02010609060101010101" pitchFamily="49" charset="-122"/>
                    <a:ea typeface="仿宋" panose="02010609060101010101" pitchFamily="49" charset="-122"/>
                  </a:rPr>
                  <a:t>ActionEvent</a:t>
                </a:r>
                <a:r>
                  <a:rPr lang="zh-CN" altLang="en-US" sz="2400" b="1" dirty="0">
                    <a:solidFill>
                      <a:schemeClr val="bg1"/>
                    </a:solidFill>
                    <a:latin typeface="仿宋" panose="02010609060101010101" pitchFamily="49" charset="-122"/>
                    <a:ea typeface="仿宋" panose="02010609060101010101" pitchFamily="49" charset="-122"/>
                  </a:rPr>
                  <a:t>事件，实现扑克牌的逐一显示。 </a:t>
                </a:r>
                <a:endParaRPr lang="en-US" altLang="zh-CN" sz="2400" b="1" dirty="0">
                  <a:solidFill>
                    <a:schemeClr val="bg1"/>
                  </a:solidFill>
                  <a:latin typeface="仿宋" panose="02010609060101010101" pitchFamily="49" charset="-122"/>
                  <a:ea typeface="仿宋" panose="02010609060101010101" pitchFamily="49" charset="-122"/>
                </a:endParaRPr>
              </a:p>
              <a:p>
                <a:pPr marL="0" indent="0">
                  <a:buNone/>
                </a:pPr>
                <a:r>
                  <a:rPr lang="zh-CN" altLang="en-US" sz="2400" b="1" dirty="0">
                    <a:solidFill>
                      <a:srgbClr val="FFFF00"/>
                    </a:solidFill>
                    <a:latin typeface="仿宋" panose="02010609060101010101" pitchFamily="49" charset="-122"/>
                    <a:ea typeface="仿宋" panose="02010609060101010101" pitchFamily="49" charset="-122"/>
                  </a:rPr>
                  <a:t> </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Example8_12.java</a:t>
                </a:r>
                <a:endParaRPr lang="en-US" altLang="zh-CN" sz="2400" b="1" dirty="0">
                  <a:solidFill>
                    <a:srgbClr val="FFFF00"/>
                  </a:solidFill>
                  <a:latin typeface="仿宋" panose="02010609060101010101" pitchFamily="49" charset="-122"/>
                  <a:ea typeface="仿宋" panose="02010609060101010101" pitchFamily="49" charset="-122"/>
                </a:endParaRPr>
              </a:p>
            </p:txBody>
          </p:sp>
        </p:grpSp>
      </p:grpSp>
    </p:spTree>
    <p:extLst>
      <p:ext uri="{BB962C8B-B14F-4D97-AF65-F5344CB8AC3E}">
        <p14:creationId xmlns:p14="http://schemas.microsoft.com/office/powerpoint/2010/main" val="273805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par>
                                <p:cTn id="16" presetID="16" presetClass="entr" presetSubtype="37"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barn(outVertical)">
                                      <p:cBhvr>
                                        <p:cTn id="18" dur="500"/>
                                        <p:tgtEl>
                                          <p:spTgt spid="32"/>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35">
                                            <p:txEl>
                                              <p:pRg st="0" end="0"/>
                                            </p:txEl>
                                          </p:spTgt>
                                        </p:tgtEl>
                                        <p:attrNameLst>
                                          <p:attrName>style.visibility</p:attrName>
                                        </p:attrNameLst>
                                      </p:cBhvr>
                                      <p:to>
                                        <p:strVal val="visible"/>
                                      </p:to>
                                    </p:set>
                                    <p:anim calcmode="lin" valueType="num">
                                      <p:cBhvr additive="base">
                                        <p:cTn id="2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35">
                                            <p:txEl>
                                              <p:pRg st="1" end="1"/>
                                            </p:txEl>
                                          </p:spTgt>
                                        </p:tgtEl>
                                        <p:attrNameLst>
                                          <p:attrName>style.visibility</p:attrName>
                                        </p:attrNameLst>
                                      </p:cBhvr>
                                      <p:to>
                                        <p:strVal val="visible"/>
                                      </p:to>
                                    </p:set>
                                    <p:anim calcmode="lin" valueType="num">
                                      <p:cBhvr additive="base">
                                        <p:cTn id="32" dur="500" fill="hold"/>
                                        <p:tgtEl>
                                          <p:spTgt spid="35">
                                            <p:txEl>
                                              <p:pRg st="1" end="1"/>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35">
                                            <p:txEl>
                                              <p:pRg st="1" end="1"/>
                                            </p:txEl>
                                          </p:spTgt>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2" presetClass="entr" presetSubtype="2" fill="hold" nodeType="afterEffect">
                                  <p:stCondLst>
                                    <p:cond delay="0"/>
                                  </p:stCondLst>
                                  <p:childTnLst>
                                    <p:set>
                                      <p:cBhvr>
                                        <p:cTn id="36" dur="1" fill="hold">
                                          <p:stCondLst>
                                            <p:cond delay="0"/>
                                          </p:stCondLst>
                                        </p:cTn>
                                        <p:tgtEl>
                                          <p:spTgt spid="35">
                                            <p:txEl>
                                              <p:pRg st="2" end="2"/>
                                            </p:txEl>
                                          </p:spTgt>
                                        </p:tgtEl>
                                        <p:attrNameLst>
                                          <p:attrName>style.visibility</p:attrName>
                                        </p:attrNameLst>
                                      </p:cBhvr>
                                      <p:to>
                                        <p:strVal val="visible"/>
                                      </p:to>
                                    </p:set>
                                    <p:anim calcmode="lin" valueType="num">
                                      <p:cBhvr additive="base">
                                        <p:cTn id="37" dur="500" fill="hold"/>
                                        <p:tgtEl>
                                          <p:spTgt spid="35">
                                            <p:txEl>
                                              <p:pRg st="2" end="2"/>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5">
                                            <p:txEl>
                                              <p:pRg st="3" end="3"/>
                                            </p:txEl>
                                          </p:spTgt>
                                        </p:tgtEl>
                                        <p:attrNameLst>
                                          <p:attrName>style.visibility</p:attrName>
                                        </p:attrNameLst>
                                      </p:cBhvr>
                                      <p:to>
                                        <p:strVal val="visible"/>
                                      </p:to>
                                    </p:set>
                                    <p:anim calcmode="lin" valueType="num">
                                      <p:cBhvr additive="base">
                                        <p:cTn id="43" dur="500" fill="hold"/>
                                        <p:tgtEl>
                                          <p:spTgt spid="35">
                                            <p:txEl>
                                              <p:pRg st="3" end="3"/>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5">
                                            <p:txEl>
                                              <p:pRg st="3" end="3"/>
                                            </p:txEl>
                                          </p:spTgt>
                                        </p:tgtEl>
                                        <p:attrNameLst>
                                          <p:attrName>ppt_y</p:attrName>
                                        </p:attrNameLst>
                                      </p:cBhvr>
                                      <p:tavLst>
                                        <p:tav tm="0">
                                          <p:val>
                                            <p:strVal val="#ppt_y"/>
                                          </p:val>
                                        </p:tav>
                                        <p:tav tm="100000">
                                          <p:val>
                                            <p:strVal val="#ppt_y"/>
                                          </p:val>
                                        </p:tav>
                                      </p:tavLst>
                                    </p:anim>
                                  </p:childTnLst>
                                </p:cTn>
                              </p:par>
                            </p:childTnLst>
                          </p:cTn>
                        </p:par>
                        <p:par>
                          <p:cTn id="45" fill="hold">
                            <p:stCondLst>
                              <p:cond delay="500"/>
                            </p:stCondLst>
                            <p:childTnLst>
                              <p:par>
                                <p:cTn id="46" presetID="2" presetClass="entr" presetSubtype="2" fill="hold" nodeType="afterEffect">
                                  <p:stCondLst>
                                    <p:cond delay="0"/>
                                  </p:stCondLst>
                                  <p:childTnLst>
                                    <p:set>
                                      <p:cBhvr>
                                        <p:cTn id="47" dur="1" fill="hold">
                                          <p:stCondLst>
                                            <p:cond delay="0"/>
                                          </p:stCondLst>
                                        </p:cTn>
                                        <p:tgtEl>
                                          <p:spTgt spid="35">
                                            <p:txEl>
                                              <p:pRg st="4" end="4"/>
                                            </p:txEl>
                                          </p:spTgt>
                                        </p:tgtEl>
                                        <p:attrNameLst>
                                          <p:attrName>style.visibility</p:attrName>
                                        </p:attrNameLst>
                                      </p:cBhvr>
                                      <p:to>
                                        <p:strVal val="visible"/>
                                      </p:to>
                                    </p:set>
                                    <p:anim calcmode="lin" valueType="num">
                                      <p:cBhvr additive="base">
                                        <p:cTn id="48" dur="500" fill="hold"/>
                                        <p:tgtEl>
                                          <p:spTgt spid="35">
                                            <p:txEl>
                                              <p:pRg st="4" end="4"/>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circle(in)">
                                      <p:cBhvr>
                                        <p:cTn id="54"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6" grpId="0" animBg="1"/>
      <p:bldP spid="31"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MouseEvent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a:t>
              </a:r>
            </a:p>
          </p:txBody>
        </p:sp>
      </p:grpSp>
      <p:grpSp>
        <p:nvGrpSpPr>
          <p:cNvPr id="7" name="组合 6">
            <a:extLst>
              <a:ext uri="{FF2B5EF4-FFF2-40B4-BE49-F238E27FC236}">
                <a16:creationId xmlns:a16="http://schemas.microsoft.com/office/drawing/2014/main" id="{957D1BE0-D672-47D8-AC83-689574A2DA05}"/>
              </a:ext>
            </a:extLst>
          </p:cNvPr>
          <p:cNvGrpSpPr/>
          <p:nvPr/>
        </p:nvGrpSpPr>
        <p:grpSpPr>
          <a:xfrm flipH="1">
            <a:off x="6602744" y="5405378"/>
            <a:ext cx="5440340" cy="1357633"/>
            <a:chOff x="897607" y="5043462"/>
            <a:chExt cx="5441599" cy="1357947"/>
          </a:xfrm>
        </p:grpSpPr>
        <p:sp>
          <p:nvSpPr>
            <p:cNvPr id="8" name="矩形 7">
              <a:extLst>
                <a:ext uri="{FF2B5EF4-FFF2-40B4-BE49-F238E27FC236}">
                  <a16:creationId xmlns:a16="http://schemas.microsoft.com/office/drawing/2014/main" id="{87C1F80E-6BBB-4CF3-BA45-A52AB02C3FA9}"/>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325915B6-E0D3-4528-B597-C16265F4F3D3}"/>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A075E8CE-6CCA-4F60-9704-83917FE040B9}"/>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61C594E9-7F45-4D43-B7F9-D3BB3E4750B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05827858-028E-4B69-B35F-CFCA464D5445}"/>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AF44B012-9671-43D7-9238-E9D150CB4F38}"/>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67466D02-751C-4A43-81E3-A52C211CDF8E}"/>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55103134-4A7E-4CF5-BAA6-C317FD85D1F8}"/>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F245CD01-C777-4438-A0D5-FC3B868B7904}"/>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DA7ECF5-ED22-4C3C-9114-DD7FA3BF59BB}"/>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71E5303B-DA88-44A6-8CCB-1DC7B9375CF6}"/>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5FFB08C6-09E2-41D9-AF21-AA14E42EBF5F}"/>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4BC09834-202E-41D4-B720-A56C6ABFFC01}"/>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8D4CD5AF-C4E1-4357-B638-CF269D2BF94B}"/>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2CAA5E24-6315-4C39-A755-4F6AFA486318}"/>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C1BC72D8-0C5B-475F-85EE-7385D6C9038F}"/>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D88E8CD9-0301-4E63-88B6-A67F8E366A21}"/>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27" name="矩形 26">
            <a:extLst>
              <a:ext uri="{FF2B5EF4-FFF2-40B4-BE49-F238E27FC236}">
                <a16:creationId xmlns:a16="http://schemas.microsoft.com/office/drawing/2014/main" id="{B0DBA6A2-B090-49BD-98F7-83D3D6589859}"/>
              </a:ext>
            </a:extLst>
          </p:cNvPr>
          <p:cNvSpPr/>
          <p:nvPr/>
        </p:nvSpPr>
        <p:spPr>
          <a:xfrm>
            <a:off x="4409" y="2215813"/>
            <a:ext cx="12187591" cy="41900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8" name="内容占位符 2">
            <a:extLst>
              <a:ext uri="{FF2B5EF4-FFF2-40B4-BE49-F238E27FC236}">
                <a16:creationId xmlns:a16="http://schemas.microsoft.com/office/drawing/2014/main" id="{24A0B11F-5DB4-4F49-A161-1F7BD6E16838}"/>
              </a:ext>
            </a:extLst>
          </p:cNvPr>
          <p:cNvSpPr txBox="1">
            <a:spLocks/>
          </p:cNvSpPr>
          <p:nvPr/>
        </p:nvSpPr>
        <p:spPr>
          <a:xfrm>
            <a:off x="996007" y="1530172"/>
            <a:ext cx="10357194" cy="645596"/>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lnSpc>
                <a:spcPct val="130000"/>
              </a:lnSpc>
              <a:buNone/>
            </a:pPr>
            <a:r>
              <a:rPr lang="en-US" altLang="zh-CN" sz="2400" b="1" dirty="0" err="1">
                <a:solidFill>
                  <a:schemeClr val="tx1"/>
                </a:solidFill>
                <a:latin typeface="仿宋" panose="02010609060101010101" pitchFamily="49" charset="-122"/>
                <a:ea typeface="仿宋" panose="02010609060101010101" pitchFamily="49" charset="-122"/>
              </a:rPr>
              <a:t>MouseEvent</a:t>
            </a:r>
            <a:r>
              <a:rPr lang="zh-CN" altLang="en-US" sz="2400" b="1" dirty="0">
                <a:solidFill>
                  <a:schemeClr val="tx1"/>
                </a:solidFill>
                <a:latin typeface="仿宋" panose="02010609060101010101" pitchFamily="49" charset="-122"/>
                <a:ea typeface="仿宋" panose="02010609060101010101" pitchFamily="49" charset="-122"/>
              </a:rPr>
              <a:t>是鼠标事件类。</a:t>
            </a:r>
          </a:p>
        </p:txBody>
      </p:sp>
      <p:grpSp>
        <p:nvGrpSpPr>
          <p:cNvPr id="29" name="组合 28">
            <a:extLst>
              <a:ext uri="{FF2B5EF4-FFF2-40B4-BE49-F238E27FC236}">
                <a16:creationId xmlns:a16="http://schemas.microsoft.com/office/drawing/2014/main" id="{3913742C-C506-4243-8862-3667E3C8F65D}"/>
              </a:ext>
            </a:extLst>
          </p:cNvPr>
          <p:cNvGrpSpPr/>
          <p:nvPr/>
        </p:nvGrpSpPr>
        <p:grpSpPr>
          <a:xfrm>
            <a:off x="2822" y="2215813"/>
            <a:ext cx="12187591" cy="543168"/>
            <a:chOff x="0" y="2962700"/>
            <a:chExt cx="12190412" cy="543294"/>
          </a:xfrm>
        </p:grpSpPr>
        <p:sp>
          <p:nvSpPr>
            <p:cNvPr id="30" name="Freeform 3">
              <a:extLst>
                <a:ext uri="{FF2B5EF4-FFF2-40B4-BE49-F238E27FC236}">
                  <a16:creationId xmlns:a16="http://schemas.microsoft.com/office/drawing/2014/main" id="{2FDE88D1-E32D-4C97-8B8B-1C1D470F95D0}"/>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31" name="内容占位符 2">
              <a:extLst>
                <a:ext uri="{FF2B5EF4-FFF2-40B4-BE49-F238E27FC236}">
                  <a16:creationId xmlns:a16="http://schemas.microsoft.com/office/drawing/2014/main" id="{594A552B-D078-4E66-BCA5-6E0DC976AA23}"/>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MouseEvent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事件源</a:t>
              </a:r>
            </a:p>
          </p:txBody>
        </p:sp>
      </p:grpSp>
      <p:sp>
        <p:nvSpPr>
          <p:cNvPr id="32" name="内容占位符 2">
            <a:extLst>
              <a:ext uri="{FF2B5EF4-FFF2-40B4-BE49-F238E27FC236}">
                <a16:creationId xmlns:a16="http://schemas.microsoft.com/office/drawing/2014/main" id="{90AB4E28-B9DD-4C6E-A870-9C7CA93381A6}"/>
              </a:ext>
            </a:extLst>
          </p:cNvPr>
          <p:cNvSpPr txBox="1">
            <a:spLocks/>
          </p:cNvSpPr>
          <p:nvPr/>
        </p:nvSpPr>
        <p:spPr>
          <a:xfrm>
            <a:off x="1034100" y="2859764"/>
            <a:ext cx="10378537" cy="72733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所有的组件都可以产生鼠标事件。</a:t>
            </a:r>
          </a:p>
        </p:txBody>
      </p:sp>
      <p:grpSp>
        <p:nvGrpSpPr>
          <p:cNvPr id="33" name="组合 32">
            <a:extLst>
              <a:ext uri="{FF2B5EF4-FFF2-40B4-BE49-F238E27FC236}">
                <a16:creationId xmlns:a16="http://schemas.microsoft.com/office/drawing/2014/main" id="{0E672AE0-5A2A-49C9-88F2-920D5BA9089C}"/>
              </a:ext>
            </a:extLst>
          </p:cNvPr>
          <p:cNvGrpSpPr/>
          <p:nvPr/>
        </p:nvGrpSpPr>
        <p:grpSpPr>
          <a:xfrm>
            <a:off x="2822" y="3577204"/>
            <a:ext cx="12187591" cy="543168"/>
            <a:chOff x="0" y="2962700"/>
            <a:chExt cx="12190412" cy="543294"/>
          </a:xfrm>
        </p:grpSpPr>
        <p:sp>
          <p:nvSpPr>
            <p:cNvPr id="34" name="Freeform 3">
              <a:extLst>
                <a:ext uri="{FF2B5EF4-FFF2-40B4-BE49-F238E27FC236}">
                  <a16:creationId xmlns:a16="http://schemas.microsoft.com/office/drawing/2014/main" id="{3EB6AA3A-2641-469E-B50D-C92F5E9E9032}"/>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35" name="内容占位符 2">
              <a:extLst>
                <a:ext uri="{FF2B5EF4-FFF2-40B4-BE49-F238E27FC236}">
                  <a16:creationId xmlns:a16="http://schemas.microsoft.com/office/drawing/2014/main" id="{036A9CD2-DDBC-4257-A7C4-3BBB3A2F528A}"/>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．注册监视器</a:t>
              </a:r>
            </a:p>
          </p:txBody>
        </p:sp>
      </p:grpSp>
      <p:sp>
        <p:nvSpPr>
          <p:cNvPr id="36" name="内容占位符 2">
            <a:extLst>
              <a:ext uri="{FF2B5EF4-FFF2-40B4-BE49-F238E27FC236}">
                <a16:creationId xmlns:a16="http://schemas.microsoft.com/office/drawing/2014/main" id="{B346D89A-56CA-45F0-A8A2-EB5AFAAEA463}"/>
              </a:ext>
            </a:extLst>
          </p:cNvPr>
          <p:cNvSpPr txBox="1">
            <a:spLocks/>
          </p:cNvSpPr>
          <p:nvPr/>
        </p:nvSpPr>
        <p:spPr>
          <a:xfrm>
            <a:off x="992399" y="4196555"/>
            <a:ext cx="10378537" cy="228547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事件源注册监听器有两个方法，分别对应鼠标事件的两个接口：</a:t>
            </a: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a:p>
            <a:pPr marL="0" indent="719856">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addMouseListener</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MouseListener</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listener)</a:t>
            </a:r>
          </a:p>
          <a:p>
            <a:pPr marL="0" indent="1431639">
              <a:buNone/>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addMouseMotionListener</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MouseMotionListener</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listener)</a:t>
            </a:r>
          </a:p>
          <a:p>
            <a:pPr marL="0" indent="0">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第一个方法是注册鼠标监视器，第二个方法是注册鼠标移动监视器。</a:t>
            </a:r>
          </a:p>
        </p:txBody>
      </p:sp>
    </p:spTree>
    <p:extLst>
      <p:ext uri="{BB962C8B-B14F-4D97-AF65-F5344CB8AC3E}">
        <p14:creationId xmlns:p14="http://schemas.microsoft.com/office/powerpoint/2010/main" val="322752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0-#ppt_w/2"/>
                                          </p:val>
                                        </p:tav>
                                        <p:tav tm="100000">
                                          <p:val>
                                            <p:strVal val="#ppt_x"/>
                                          </p:val>
                                        </p:tav>
                                      </p:tavLst>
                                    </p:anim>
                                    <p:anim calcmode="lin" valueType="num">
                                      <p:cBhvr additive="base">
                                        <p:cTn id="15"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barn(inVertical)">
                                      <p:cBhvr>
                                        <p:cTn id="20" dur="500"/>
                                        <p:tgtEl>
                                          <p:spTgt spid="29"/>
                                        </p:tgtEl>
                                      </p:cBhvr>
                                    </p:animEffect>
                                  </p:childTnLst>
                                </p:cTn>
                              </p:par>
                            </p:childTnLst>
                          </p:cTn>
                        </p:par>
                        <p:par>
                          <p:cTn id="21" fill="hold">
                            <p:stCondLst>
                              <p:cond delay="500"/>
                            </p:stCondLst>
                            <p:childTnLst>
                              <p:par>
                                <p:cTn id="22" presetID="6" presetClass="entr" presetSubtype="16"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circle(in)">
                                      <p:cBhvr>
                                        <p:cTn id="24" dur="2000"/>
                                        <p:tgtEl>
                                          <p:spTgt spid="27"/>
                                        </p:tgtEl>
                                      </p:cBhvr>
                                    </p:animEffect>
                                  </p:childTnLst>
                                </p:cTn>
                              </p:par>
                            </p:childTnLst>
                          </p:cTn>
                        </p:par>
                        <p:par>
                          <p:cTn id="25" fill="hold">
                            <p:stCondLst>
                              <p:cond delay="2500"/>
                            </p:stCondLst>
                            <p:childTnLst>
                              <p:par>
                                <p:cTn id="26" presetID="2" presetClass="entr" presetSubtype="2"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500" fill="hold"/>
                                        <p:tgtEl>
                                          <p:spTgt spid="32"/>
                                        </p:tgtEl>
                                        <p:attrNameLst>
                                          <p:attrName>ppt_x</p:attrName>
                                        </p:attrNameLst>
                                      </p:cBhvr>
                                      <p:tavLst>
                                        <p:tav tm="0">
                                          <p:val>
                                            <p:strVal val="1+#ppt_w/2"/>
                                          </p:val>
                                        </p:tav>
                                        <p:tav tm="100000">
                                          <p:val>
                                            <p:strVal val="#ppt_x"/>
                                          </p:val>
                                        </p:tav>
                                      </p:tavLst>
                                    </p:anim>
                                    <p:anim calcmode="lin" valueType="num">
                                      <p:cBhvr additive="base">
                                        <p:cTn id="29"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37" fill="hold" nodeType="click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barn(outVertical)">
                                      <p:cBhvr>
                                        <p:cTn id="34" dur="500"/>
                                        <p:tgtEl>
                                          <p:spTgt spid="33"/>
                                        </p:tgtEl>
                                      </p:cBhvr>
                                    </p:animEffect>
                                  </p:childTnLst>
                                </p:cTn>
                              </p:par>
                            </p:childTnLst>
                          </p:cTn>
                        </p:par>
                        <p:par>
                          <p:cTn id="35" fill="hold">
                            <p:stCondLst>
                              <p:cond delay="500"/>
                            </p:stCondLst>
                            <p:childTnLst>
                              <p:par>
                                <p:cTn id="36" presetID="2" presetClass="entr" presetSubtype="2" fill="hold" grpId="0" nodeType="afterEffect">
                                  <p:stCondLst>
                                    <p:cond delay="0"/>
                                  </p:stCondLst>
                                  <p:childTnLst>
                                    <p:set>
                                      <p:cBhvr>
                                        <p:cTn id="37" dur="1" fill="hold">
                                          <p:stCondLst>
                                            <p:cond delay="0"/>
                                          </p:stCondLst>
                                        </p:cTn>
                                        <p:tgtEl>
                                          <p:spTgt spid="36">
                                            <p:txEl>
                                              <p:pRg st="0" end="0"/>
                                            </p:txEl>
                                          </p:spTgt>
                                        </p:tgtEl>
                                        <p:attrNameLst>
                                          <p:attrName>style.visibility</p:attrName>
                                        </p:attrNameLst>
                                      </p:cBhvr>
                                      <p:to>
                                        <p:strVal val="visible"/>
                                      </p:to>
                                    </p:set>
                                    <p:anim calcmode="lin" valueType="num">
                                      <p:cBhvr additive="base">
                                        <p:cTn id="38"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1000"/>
                            </p:stCondLst>
                            <p:childTnLst>
                              <p:par>
                                <p:cTn id="41" presetID="2" presetClass="entr" presetSubtype="2" fill="hold" grpId="0" nodeType="afterEffect">
                                  <p:stCondLst>
                                    <p:cond delay="0"/>
                                  </p:stCondLst>
                                  <p:childTnLst>
                                    <p:set>
                                      <p:cBhvr>
                                        <p:cTn id="42" dur="1" fill="hold">
                                          <p:stCondLst>
                                            <p:cond delay="0"/>
                                          </p:stCondLst>
                                        </p:cTn>
                                        <p:tgtEl>
                                          <p:spTgt spid="36">
                                            <p:txEl>
                                              <p:pRg st="1" end="1"/>
                                            </p:txEl>
                                          </p:spTgt>
                                        </p:tgtEl>
                                        <p:attrNameLst>
                                          <p:attrName>style.visibility</p:attrName>
                                        </p:attrNameLst>
                                      </p:cBhvr>
                                      <p:to>
                                        <p:strVal val="visible"/>
                                      </p:to>
                                    </p:set>
                                    <p:anim calcmode="lin" valueType="num">
                                      <p:cBhvr additive="base">
                                        <p:cTn id="43" dur="500" fill="hold"/>
                                        <p:tgtEl>
                                          <p:spTgt spid="36">
                                            <p:txEl>
                                              <p:pRg st="1" end="1"/>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6">
                                            <p:txEl>
                                              <p:pRg st="1" end="1"/>
                                            </p:txEl>
                                          </p:spTgt>
                                        </p:tgtEl>
                                        <p:attrNameLst>
                                          <p:attrName>ppt_y</p:attrName>
                                        </p:attrNameLst>
                                      </p:cBhvr>
                                      <p:tavLst>
                                        <p:tav tm="0">
                                          <p:val>
                                            <p:strVal val="#ppt_y"/>
                                          </p:val>
                                        </p:tav>
                                        <p:tav tm="100000">
                                          <p:val>
                                            <p:strVal val="#ppt_y"/>
                                          </p:val>
                                        </p:tav>
                                      </p:tavLst>
                                    </p:anim>
                                  </p:childTnLst>
                                </p:cTn>
                              </p:par>
                            </p:childTnLst>
                          </p:cTn>
                        </p:par>
                        <p:par>
                          <p:cTn id="45" fill="hold">
                            <p:stCondLst>
                              <p:cond delay="1500"/>
                            </p:stCondLst>
                            <p:childTnLst>
                              <p:par>
                                <p:cTn id="46" presetID="2" presetClass="entr" presetSubtype="2" fill="hold" grpId="0" nodeType="afterEffect">
                                  <p:stCondLst>
                                    <p:cond delay="0"/>
                                  </p:stCondLst>
                                  <p:childTnLst>
                                    <p:set>
                                      <p:cBhvr>
                                        <p:cTn id="47" dur="1" fill="hold">
                                          <p:stCondLst>
                                            <p:cond delay="0"/>
                                          </p:stCondLst>
                                        </p:cTn>
                                        <p:tgtEl>
                                          <p:spTgt spid="36">
                                            <p:txEl>
                                              <p:pRg st="2" end="2"/>
                                            </p:txEl>
                                          </p:spTgt>
                                        </p:tgtEl>
                                        <p:attrNameLst>
                                          <p:attrName>style.visibility</p:attrName>
                                        </p:attrNameLst>
                                      </p:cBhvr>
                                      <p:to>
                                        <p:strVal val="visible"/>
                                      </p:to>
                                    </p:set>
                                    <p:anim calcmode="lin" valueType="num">
                                      <p:cBhvr additive="base">
                                        <p:cTn id="48" dur="500" fill="hold"/>
                                        <p:tgtEl>
                                          <p:spTgt spid="36">
                                            <p:txEl>
                                              <p:pRg st="2" end="2"/>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36">
                                            <p:txEl>
                                              <p:pRg st="2" end="2"/>
                                            </p:txEl>
                                          </p:spTgt>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2" presetClass="entr" presetSubtype="2" fill="hold" grpId="0" nodeType="afterEffect">
                                  <p:stCondLst>
                                    <p:cond delay="0"/>
                                  </p:stCondLst>
                                  <p:childTnLst>
                                    <p:set>
                                      <p:cBhvr>
                                        <p:cTn id="52" dur="1" fill="hold">
                                          <p:stCondLst>
                                            <p:cond delay="0"/>
                                          </p:stCondLst>
                                        </p:cTn>
                                        <p:tgtEl>
                                          <p:spTgt spid="36">
                                            <p:txEl>
                                              <p:pRg st="3" end="3"/>
                                            </p:txEl>
                                          </p:spTgt>
                                        </p:tgtEl>
                                        <p:attrNameLst>
                                          <p:attrName>style.visibility</p:attrName>
                                        </p:attrNameLst>
                                      </p:cBhvr>
                                      <p:to>
                                        <p:strVal val="visible"/>
                                      </p:to>
                                    </p:set>
                                    <p:anim calcmode="lin" valueType="num">
                                      <p:cBhvr additive="base">
                                        <p:cTn id="53" dur="500" fill="hold"/>
                                        <p:tgtEl>
                                          <p:spTgt spid="36">
                                            <p:txEl>
                                              <p:pRg st="3" end="3"/>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3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7" grpId="0" animBg="1"/>
      <p:bldP spid="28" grpId="0"/>
      <p:bldP spid="32" grpId="0"/>
      <p:bldP spid="3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8.1  AWT</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AWT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组件</a:t>
              </a:r>
            </a:p>
          </p:txBody>
        </p:sp>
      </p:gr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graphicFrame>
        <p:nvGraphicFramePr>
          <p:cNvPr id="10" name="表格 9">
            <a:extLst>
              <a:ext uri="{FF2B5EF4-FFF2-40B4-BE49-F238E27FC236}">
                <a16:creationId xmlns:a16="http://schemas.microsoft.com/office/drawing/2014/main" id="{DC23314E-8821-4CE9-A8E5-708D5A4853F1}"/>
              </a:ext>
            </a:extLst>
          </p:cNvPr>
          <p:cNvGraphicFramePr>
            <a:graphicFrameLocks noGrp="1"/>
          </p:cNvGraphicFramePr>
          <p:nvPr>
            <p:extLst>
              <p:ext uri="{D42A27DB-BD31-4B8C-83A1-F6EECF244321}">
                <p14:modId xmlns:p14="http://schemas.microsoft.com/office/powerpoint/2010/main" val="1474808686"/>
              </p:ext>
            </p:extLst>
          </p:nvPr>
        </p:nvGraphicFramePr>
        <p:xfrm>
          <a:off x="761206" y="1814354"/>
          <a:ext cx="10515600" cy="4953000"/>
        </p:xfrm>
        <a:graphic>
          <a:graphicData uri="http://schemas.openxmlformats.org/drawingml/2006/table">
            <a:tbl>
              <a:tblPr>
                <a:tableStyleId>{16D9F66E-5EB9-4882-86FB-DCBF35E3C3E4}</a:tableStyleId>
              </a:tblPr>
              <a:tblGrid>
                <a:gridCol w="1789368">
                  <a:extLst>
                    <a:ext uri="{9D8B030D-6E8A-4147-A177-3AD203B41FA5}">
                      <a16:colId xmlns:a16="http://schemas.microsoft.com/office/drawing/2014/main" val="20000"/>
                    </a:ext>
                  </a:extLst>
                </a:gridCol>
                <a:gridCol w="8726232">
                  <a:extLst>
                    <a:ext uri="{9D8B030D-6E8A-4147-A177-3AD203B41FA5}">
                      <a16:colId xmlns:a16="http://schemas.microsoft.com/office/drawing/2014/main" val="20001"/>
                    </a:ext>
                  </a:extLst>
                </a:gridCol>
              </a:tblGrid>
              <a:tr h="0">
                <a:tc>
                  <a:txBody>
                    <a:bodyPr/>
                    <a:lstStyle/>
                    <a:p>
                      <a:pPr algn="ctr">
                        <a:spcAft>
                          <a:spcPts val="0"/>
                        </a:spcAft>
                      </a:pPr>
                      <a:r>
                        <a:rPr lang="zh-CN" sz="2200" kern="100" dirty="0">
                          <a:latin typeface="仿宋" panose="02010609060101010101" pitchFamily="49" charset="-122"/>
                          <a:ea typeface="仿宋" panose="02010609060101010101" pitchFamily="49" charset="-122"/>
                        </a:rPr>
                        <a:t>类名</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solidFill>
                      <a:srgbClr val="FFC000"/>
                    </a:solidFill>
                  </a:tcPr>
                </a:tc>
                <a:tc>
                  <a:txBody>
                    <a:bodyPr/>
                    <a:lstStyle/>
                    <a:p>
                      <a:pPr algn="ctr">
                        <a:spcAft>
                          <a:spcPts val="0"/>
                        </a:spcAft>
                      </a:pPr>
                      <a:r>
                        <a:rPr lang="zh-CN" sz="2200" kern="100" dirty="0">
                          <a:latin typeface="仿宋" panose="02010609060101010101" pitchFamily="49" charset="-122"/>
                          <a:ea typeface="仿宋" panose="02010609060101010101" pitchFamily="49" charset="-122"/>
                        </a:rPr>
                        <a:t>类的功能</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solidFill>
                      <a:srgbClr val="FFC000"/>
                    </a:solidFill>
                  </a:tcPr>
                </a:tc>
                <a:extLst>
                  <a:ext uri="{0D108BD9-81ED-4DB2-BD59-A6C34878D82A}">
                    <a16:rowId xmlns:a16="http://schemas.microsoft.com/office/drawing/2014/main" val="10000"/>
                  </a:ext>
                </a:extLst>
              </a:tr>
              <a:tr h="441960">
                <a:tc>
                  <a:txBody>
                    <a:bodyPr/>
                    <a:lstStyle/>
                    <a:p>
                      <a:pPr algn="just">
                        <a:spcAft>
                          <a:spcPts val="0"/>
                        </a:spcAft>
                      </a:pPr>
                      <a:r>
                        <a:rPr lang="en-US" sz="2200" kern="100" dirty="0">
                          <a:latin typeface="仿宋" panose="02010609060101010101" pitchFamily="49" charset="-122"/>
                          <a:ea typeface="仿宋" panose="02010609060101010101" pitchFamily="49" charset="-122"/>
                        </a:rPr>
                        <a:t>Button</a:t>
                      </a:r>
                      <a:r>
                        <a:rPr lang="zh-CN" sz="2200" kern="100" dirty="0">
                          <a:latin typeface="仿宋" panose="02010609060101010101" pitchFamily="49" charset="-122"/>
                          <a:ea typeface="仿宋" panose="02010609060101010101" pitchFamily="49" charset="-122"/>
                        </a:rPr>
                        <a:t>类</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zh-CN" sz="2200" kern="100">
                          <a:latin typeface="仿宋" panose="02010609060101010101" pitchFamily="49" charset="-122"/>
                          <a:ea typeface="仿宋" panose="02010609060101010101" pitchFamily="49" charset="-122"/>
                        </a:rPr>
                        <a:t>用于创建一个按钮组件。当按下按钮时，应用程序会执行某个动作。</a:t>
                      </a:r>
                      <a:endParaRPr lang="zh-CN" sz="2200" kern="100">
                        <a:latin typeface="仿宋" panose="02010609060101010101" pitchFamily="49" charset="-122"/>
                        <a:ea typeface="仿宋" panose="02010609060101010101" pitchFamily="49" charset="-122"/>
                        <a:cs typeface="Times New Roman"/>
                      </a:endParaRPr>
                    </a:p>
                  </a:txBody>
                  <a:tcPr marL="68580" marR="68580" marT="0" marB="0" anchor="ctr"/>
                </a:tc>
                <a:extLst>
                  <a:ext uri="{0D108BD9-81ED-4DB2-BD59-A6C34878D82A}">
                    <a16:rowId xmlns:a16="http://schemas.microsoft.com/office/drawing/2014/main" val="10001"/>
                  </a:ext>
                </a:extLst>
              </a:tr>
              <a:tr h="0">
                <a:tc>
                  <a:txBody>
                    <a:bodyPr/>
                    <a:lstStyle/>
                    <a:p>
                      <a:pPr algn="just">
                        <a:spcAft>
                          <a:spcPts val="0"/>
                        </a:spcAft>
                      </a:pPr>
                      <a:r>
                        <a:rPr lang="en-US" sz="2200" kern="100" dirty="0">
                          <a:latin typeface="仿宋" panose="02010609060101010101" pitchFamily="49" charset="-122"/>
                          <a:ea typeface="仿宋" panose="02010609060101010101" pitchFamily="49" charset="-122"/>
                        </a:rPr>
                        <a:t>Label</a:t>
                      </a:r>
                      <a:r>
                        <a:rPr lang="zh-CN" sz="2200" kern="100" dirty="0">
                          <a:latin typeface="仿宋" panose="02010609060101010101" pitchFamily="49" charset="-122"/>
                          <a:ea typeface="仿宋" panose="02010609060101010101" pitchFamily="49" charset="-122"/>
                        </a:rPr>
                        <a:t>类</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zh-CN" sz="2200" kern="100" dirty="0">
                          <a:latin typeface="仿宋" panose="02010609060101010101" pitchFamily="49" charset="-122"/>
                          <a:ea typeface="仿宋" panose="02010609060101010101" pitchFamily="49" charset="-122"/>
                        </a:rPr>
                        <a:t>用于创建一个显示文本或图像的标签组件。一个标签只能显示一行只读文本。</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extLst>
                  <a:ext uri="{0D108BD9-81ED-4DB2-BD59-A6C34878D82A}">
                    <a16:rowId xmlns:a16="http://schemas.microsoft.com/office/drawing/2014/main" val="10002"/>
                  </a:ext>
                </a:extLst>
              </a:tr>
              <a:tr h="0">
                <a:tc>
                  <a:txBody>
                    <a:bodyPr/>
                    <a:lstStyle/>
                    <a:p>
                      <a:pPr algn="just">
                        <a:spcAft>
                          <a:spcPts val="0"/>
                        </a:spcAft>
                      </a:pPr>
                      <a:r>
                        <a:rPr lang="en-US" sz="2200" kern="100">
                          <a:latin typeface="仿宋" panose="02010609060101010101" pitchFamily="49" charset="-122"/>
                          <a:ea typeface="仿宋" panose="02010609060101010101" pitchFamily="49" charset="-122"/>
                        </a:rPr>
                        <a:t>CheckBox</a:t>
                      </a:r>
                      <a:r>
                        <a:rPr lang="zh-CN" sz="2200" kern="100">
                          <a:latin typeface="仿宋" panose="02010609060101010101" pitchFamily="49" charset="-122"/>
                          <a:ea typeface="仿宋" panose="02010609060101010101" pitchFamily="49" charset="-122"/>
                        </a:rPr>
                        <a:t>类</a:t>
                      </a:r>
                      <a:endParaRPr lang="zh-CN" sz="2200" kern="10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zh-CN" sz="2200" kern="100" dirty="0">
                          <a:latin typeface="仿宋" panose="02010609060101010101" pitchFamily="49" charset="-122"/>
                          <a:ea typeface="仿宋" panose="02010609060101010101" pitchFamily="49" charset="-122"/>
                        </a:rPr>
                        <a:t>用于创建一个复选框组件。这个组件有两种状态：开（</a:t>
                      </a:r>
                      <a:r>
                        <a:rPr lang="en-US" sz="2200" kern="100" dirty="0">
                          <a:latin typeface="仿宋" panose="02010609060101010101" pitchFamily="49" charset="-122"/>
                          <a:ea typeface="仿宋" panose="02010609060101010101" pitchFamily="49" charset="-122"/>
                        </a:rPr>
                        <a:t>true</a:t>
                      </a:r>
                      <a:r>
                        <a:rPr lang="zh-CN" sz="2200" kern="100" dirty="0">
                          <a:latin typeface="仿宋" panose="02010609060101010101" pitchFamily="49" charset="-122"/>
                          <a:ea typeface="仿宋" panose="02010609060101010101" pitchFamily="49" charset="-122"/>
                        </a:rPr>
                        <a:t>）、关（</a:t>
                      </a:r>
                      <a:r>
                        <a:rPr lang="en-US" sz="2200" kern="100" dirty="0">
                          <a:latin typeface="仿宋" panose="02010609060101010101" pitchFamily="49" charset="-122"/>
                          <a:ea typeface="仿宋" panose="02010609060101010101" pitchFamily="49" charset="-122"/>
                        </a:rPr>
                        <a:t>false</a:t>
                      </a:r>
                      <a:r>
                        <a:rPr lang="zh-CN" sz="2200" kern="100" dirty="0">
                          <a:latin typeface="仿宋" panose="02010609060101010101" pitchFamily="49" charset="-122"/>
                          <a:ea typeface="仿宋" panose="02010609060101010101" pitchFamily="49" charset="-122"/>
                        </a:rPr>
                        <a:t>）。当点击组件时，可由</a:t>
                      </a:r>
                      <a:r>
                        <a:rPr lang="en-US" sz="2200" kern="100" dirty="0">
                          <a:latin typeface="仿宋" panose="02010609060101010101" pitchFamily="49" charset="-122"/>
                          <a:ea typeface="仿宋" panose="02010609060101010101" pitchFamily="49" charset="-122"/>
                        </a:rPr>
                        <a:t>“</a:t>
                      </a:r>
                      <a:r>
                        <a:rPr lang="zh-CN" sz="2200" kern="100" dirty="0">
                          <a:latin typeface="仿宋" panose="02010609060101010101" pitchFamily="49" charset="-122"/>
                          <a:ea typeface="仿宋" panose="02010609060101010101" pitchFamily="49" charset="-122"/>
                        </a:rPr>
                        <a:t>开</a:t>
                      </a:r>
                      <a:r>
                        <a:rPr lang="en-US" sz="2200" kern="100" dirty="0">
                          <a:latin typeface="仿宋" panose="02010609060101010101" pitchFamily="49" charset="-122"/>
                          <a:ea typeface="仿宋" panose="02010609060101010101" pitchFamily="49" charset="-122"/>
                        </a:rPr>
                        <a:t>”</a:t>
                      </a:r>
                      <a:r>
                        <a:rPr lang="zh-CN" sz="2200" kern="100" dirty="0">
                          <a:latin typeface="仿宋" panose="02010609060101010101" pitchFamily="49" charset="-122"/>
                          <a:ea typeface="仿宋" panose="02010609060101010101" pitchFamily="49" charset="-122"/>
                        </a:rPr>
                        <a:t>变成</a:t>
                      </a:r>
                      <a:r>
                        <a:rPr lang="en-US" sz="2200" kern="100" dirty="0">
                          <a:latin typeface="仿宋" panose="02010609060101010101" pitchFamily="49" charset="-122"/>
                          <a:ea typeface="仿宋" panose="02010609060101010101" pitchFamily="49" charset="-122"/>
                        </a:rPr>
                        <a:t>“</a:t>
                      </a:r>
                      <a:r>
                        <a:rPr lang="zh-CN" sz="2200" kern="100" dirty="0">
                          <a:latin typeface="仿宋" panose="02010609060101010101" pitchFamily="49" charset="-122"/>
                          <a:ea typeface="仿宋" panose="02010609060101010101" pitchFamily="49" charset="-122"/>
                        </a:rPr>
                        <a:t>关</a:t>
                      </a:r>
                      <a:r>
                        <a:rPr lang="en-US" sz="2200" kern="100" dirty="0">
                          <a:latin typeface="仿宋" panose="02010609060101010101" pitchFamily="49" charset="-122"/>
                          <a:ea typeface="仿宋" panose="02010609060101010101" pitchFamily="49" charset="-122"/>
                        </a:rPr>
                        <a:t>”</a:t>
                      </a:r>
                      <a:r>
                        <a:rPr lang="zh-CN" sz="2200" kern="100" dirty="0">
                          <a:latin typeface="仿宋" panose="02010609060101010101" pitchFamily="49" charset="-122"/>
                          <a:ea typeface="仿宋" panose="02010609060101010101" pitchFamily="49" charset="-122"/>
                        </a:rPr>
                        <a:t>，或由</a:t>
                      </a:r>
                      <a:r>
                        <a:rPr lang="en-US" sz="2200" kern="100" dirty="0">
                          <a:latin typeface="仿宋" panose="02010609060101010101" pitchFamily="49" charset="-122"/>
                          <a:ea typeface="仿宋" panose="02010609060101010101" pitchFamily="49" charset="-122"/>
                        </a:rPr>
                        <a:t>“</a:t>
                      </a:r>
                      <a:r>
                        <a:rPr lang="zh-CN" sz="2200" kern="100" dirty="0">
                          <a:latin typeface="仿宋" panose="02010609060101010101" pitchFamily="49" charset="-122"/>
                          <a:ea typeface="仿宋" panose="02010609060101010101" pitchFamily="49" charset="-122"/>
                        </a:rPr>
                        <a:t>关</a:t>
                      </a:r>
                      <a:r>
                        <a:rPr lang="en-US" sz="2200" kern="100" dirty="0">
                          <a:latin typeface="仿宋" panose="02010609060101010101" pitchFamily="49" charset="-122"/>
                          <a:ea typeface="仿宋" panose="02010609060101010101" pitchFamily="49" charset="-122"/>
                        </a:rPr>
                        <a:t>”</a:t>
                      </a:r>
                      <a:r>
                        <a:rPr lang="zh-CN" sz="2200" kern="100" dirty="0">
                          <a:latin typeface="仿宋" panose="02010609060101010101" pitchFamily="49" charset="-122"/>
                          <a:ea typeface="仿宋" panose="02010609060101010101" pitchFamily="49" charset="-122"/>
                        </a:rPr>
                        <a:t>变成</a:t>
                      </a:r>
                      <a:r>
                        <a:rPr lang="en-US" sz="2200" kern="100" dirty="0">
                          <a:latin typeface="仿宋" panose="02010609060101010101" pitchFamily="49" charset="-122"/>
                          <a:ea typeface="仿宋" panose="02010609060101010101" pitchFamily="49" charset="-122"/>
                        </a:rPr>
                        <a:t>“</a:t>
                      </a:r>
                      <a:r>
                        <a:rPr lang="zh-CN" sz="2200" kern="100" dirty="0">
                          <a:latin typeface="仿宋" panose="02010609060101010101" pitchFamily="49" charset="-122"/>
                          <a:ea typeface="仿宋" panose="02010609060101010101" pitchFamily="49" charset="-122"/>
                        </a:rPr>
                        <a:t>开</a:t>
                      </a:r>
                      <a:r>
                        <a:rPr lang="en-US" sz="2200" kern="100" dirty="0">
                          <a:latin typeface="仿宋" panose="02010609060101010101" pitchFamily="49" charset="-122"/>
                          <a:ea typeface="仿宋" panose="02010609060101010101" pitchFamily="49" charset="-122"/>
                        </a:rPr>
                        <a:t>”</a:t>
                      </a:r>
                      <a:r>
                        <a:rPr lang="zh-CN" sz="2200" kern="100" dirty="0">
                          <a:latin typeface="仿宋" panose="02010609060101010101" pitchFamily="49" charset="-122"/>
                          <a:ea typeface="仿宋" panose="02010609060101010101" pitchFamily="49" charset="-122"/>
                        </a:rPr>
                        <a:t>。</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extLst>
                  <a:ext uri="{0D108BD9-81ED-4DB2-BD59-A6C34878D82A}">
                    <a16:rowId xmlns:a16="http://schemas.microsoft.com/office/drawing/2014/main" val="10003"/>
                  </a:ext>
                </a:extLst>
              </a:tr>
              <a:tr h="0">
                <a:tc>
                  <a:txBody>
                    <a:bodyPr/>
                    <a:lstStyle/>
                    <a:p>
                      <a:pPr algn="just">
                        <a:spcAft>
                          <a:spcPts val="0"/>
                        </a:spcAft>
                      </a:pPr>
                      <a:r>
                        <a:rPr lang="en-US" sz="2200" kern="100">
                          <a:latin typeface="仿宋" panose="02010609060101010101" pitchFamily="49" charset="-122"/>
                          <a:ea typeface="仿宋" panose="02010609060101010101" pitchFamily="49" charset="-122"/>
                        </a:rPr>
                        <a:t>Choice</a:t>
                      </a:r>
                      <a:r>
                        <a:rPr lang="zh-CN" sz="2200" kern="100">
                          <a:latin typeface="仿宋" panose="02010609060101010101" pitchFamily="49" charset="-122"/>
                          <a:ea typeface="仿宋" panose="02010609060101010101" pitchFamily="49" charset="-122"/>
                        </a:rPr>
                        <a:t>类</a:t>
                      </a:r>
                      <a:endParaRPr lang="zh-CN" sz="2200" kern="10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zh-CN" sz="2200" kern="100" dirty="0">
                          <a:latin typeface="仿宋" panose="02010609060101010101" pitchFamily="49" charset="-122"/>
                          <a:ea typeface="仿宋" panose="02010609060101010101" pitchFamily="49" charset="-122"/>
                        </a:rPr>
                        <a:t>用于创建一个弹出式选择菜单组件。在菜单上点击鼠标按键，会显示一个菜单。</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extLst>
                  <a:ext uri="{0D108BD9-81ED-4DB2-BD59-A6C34878D82A}">
                    <a16:rowId xmlns:a16="http://schemas.microsoft.com/office/drawing/2014/main" val="10004"/>
                  </a:ext>
                </a:extLst>
              </a:tr>
              <a:tr h="0">
                <a:tc>
                  <a:txBody>
                    <a:bodyPr/>
                    <a:lstStyle/>
                    <a:p>
                      <a:pPr algn="just">
                        <a:spcAft>
                          <a:spcPts val="0"/>
                        </a:spcAft>
                      </a:pPr>
                      <a:r>
                        <a:rPr lang="en-US" sz="2200" kern="100">
                          <a:latin typeface="仿宋" panose="02010609060101010101" pitchFamily="49" charset="-122"/>
                          <a:ea typeface="仿宋" panose="02010609060101010101" pitchFamily="49" charset="-122"/>
                        </a:rPr>
                        <a:t>List</a:t>
                      </a:r>
                      <a:r>
                        <a:rPr lang="zh-CN" sz="2200" kern="100">
                          <a:latin typeface="仿宋" panose="02010609060101010101" pitchFamily="49" charset="-122"/>
                          <a:ea typeface="仿宋" panose="02010609060101010101" pitchFamily="49" charset="-122"/>
                        </a:rPr>
                        <a:t>类</a:t>
                      </a:r>
                      <a:endParaRPr lang="zh-CN" sz="2200" kern="10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zh-CN" sz="2200" kern="100" dirty="0">
                          <a:latin typeface="仿宋" panose="02010609060101010101" pitchFamily="49" charset="-122"/>
                          <a:ea typeface="仿宋" panose="02010609060101010101" pitchFamily="49" charset="-122"/>
                        </a:rPr>
                        <a:t>用于创建一个可滚动的文本项列表。列表中的项目可以设成单选也可以设成多选。</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extLst>
                  <a:ext uri="{0D108BD9-81ED-4DB2-BD59-A6C34878D82A}">
                    <a16:rowId xmlns:a16="http://schemas.microsoft.com/office/drawing/2014/main" val="10005"/>
                  </a:ext>
                </a:extLst>
              </a:tr>
              <a:tr h="0">
                <a:tc>
                  <a:txBody>
                    <a:bodyPr/>
                    <a:lstStyle/>
                    <a:p>
                      <a:pPr algn="just">
                        <a:spcAft>
                          <a:spcPts val="0"/>
                        </a:spcAft>
                      </a:pPr>
                      <a:r>
                        <a:rPr lang="en-US" sz="2200" kern="100">
                          <a:latin typeface="仿宋" panose="02010609060101010101" pitchFamily="49" charset="-122"/>
                          <a:ea typeface="仿宋" panose="02010609060101010101" pitchFamily="49" charset="-122"/>
                        </a:rPr>
                        <a:t>Canvas</a:t>
                      </a:r>
                      <a:r>
                        <a:rPr lang="zh-CN" sz="2200" kern="100">
                          <a:latin typeface="仿宋" panose="02010609060101010101" pitchFamily="49" charset="-122"/>
                          <a:ea typeface="仿宋" panose="02010609060101010101" pitchFamily="49" charset="-122"/>
                        </a:rPr>
                        <a:t>类</a:t>
                      </a:r>
                      <a:endParaRPr lang="zh-CN" sz="2200" kern="10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zh-CN" sz="2200" kern="100" dirty="0">
                          <a:latin typeface="仿宋" panose="02010609060101010101" pitchFamily="49" charset="-122"/>
                          <a:ea typeface="仿宋" panose="02010609060101010101" pitchFamily="49" charset="-122"/>
                        </a:rPr>
                        <a:t>用于创建一个绘图区域，应用程序可以在该区域内绘图，或从该区域捕获用户的输入事件</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extLst>
                  <a:ext uri="{0D108BD9-81ED-4DB2-BD59-A6C34878D82A}">
                    <a16:rowId xmlns:a16="http://schemas.microsoft.com/office/drawing/2014/main" val="10006"/>
                  </a:ext>
                </a:extLst>
              </a:tr>
              <a:tr h="487680">
                <a:tc>
                  <a:txBody>
                    <a:bodyPr/>
                    <a:lstStyle/>
                    <a:p>
                      <a:pPr algn="just">
                        <a:spcAft>
                          <a:spcPts val="0"/>
                        </a:spcAft>
                      </a:pPr>
                      <a:r>
                        <a:rPr lang="en-US" sz="2200" kern="100">
                          <a:latin typeface="仿宋" panose="02010609060101010101" pitchFamily="49" charset="-122"/>
                          <a:ea typeface="仿宋" panose="02010609060101010101" pitchFamily="49" charset="-122"/>
                        </a:rPr>
                        <a:t>Container</a:t>
                      </a:r>
                      <a:r>
                        <a:rPr lang="zh-CN" sz="2200" kern="100">
                          <a:latin typeface="仿宋" panose="02010609060101010101" pitchFamily="49" charset="-122"/>
                          <a:ea typeface="仿宋" panose="02010609060101010101" pitchFamily="49" charset="-122"/>
                        </a:rPr>
                        <a:t>类</a:t>
                      </a:r>
                      <a:endParaRPr lang="zh-CN" sz="2200" kern="10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zh-CN" sz="2200" kern="100" dirty="0">
                          <a:latin typeface="仿宋" panose="02010609060101010101" pitchFamily="49" charset="-122"/>
                          <a:ea typeface="仿宋" panose="02010609060101010101" pitchFamily="49" charset="-122"/>
                        </a:rPr>
                        <a:t>用于创建一个容器对象。其他</a:t>
                      </a:r>
                      <a:r>
                        <a:rPr lang="en-US" sz="2200" kern="100" dirty="0">
                          <a:latin typeface="仿宋" panose="02010609060101010101" pitchFamily="49" charset="-122"/>
                          <a:ea typeface="仿宋" panose="02010609060101010101" pitchFamily="49" charset="-122"/>
                        </a:rPr>
                        <a:t>AWT</a:t>
                      </a:r>
                      <a:r>
                        <a:rPr lang="zh-CN" sz="2200" kern="100" dirty="0">
                          <a:latin typeface="仿宋" panose="02010609060101010101" pitchFamily="49" charset="-122"/>
                          <a:ea typeface="仿宋" panose="02010609060101010101" pitchFamily="49" charset="-122"/>
                        </a:rPr>
                        <a:t>组件只有放在容器中才能显示。</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extLst>
                  <a:ext uri="{0D108BD9-81ED-4DB2-BD59-A6C34878D82A}">
                    <a16:rowId xmlns:a16="http://schemas.microsoft.com/office/drawing/2014/main" val="10007"/>
                  </a:ext>
                </a:extLst>
              </a:tr>
            </a:tbl>
          </a:graphicData>
        </a:graphic>
      </p:graphicFrame>
      <p:sp>
        <p:nvSpPr>
          <p:cNvPr id="11" name="Rectangle 1">
            <a:extLst>
              <a:ext uri="{FF2B5EF4-FFF2-40B4-BE49-F238E27FC236}">
                <a16:creationId xmlns:a16="http://schemas.microsoft.com/office/drawing/2014/main" id="{BA20FB66-929A-4395-BA5C-D56D5AA3CB2C}"/>
              </a:ext>
            </a:extLst>
          </p:cNvPr>
          <p:cNvSpPr>
            <a:spLocks noChangeArrowheads="1"/>
          </p:cNvSpPr>
          <p:nvPr/>
        </p:nvSpPr>
        <p:spPr bwMode="auto">
          <a:xfrm>
            <a:off x="3875772" y="1445022"/>
            <a:ext cx="3679212"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b="1" i="0" u="none" strike="noStrike" cap="none" normalizeH="0" baseline="0" dirty="0">
                <a:ln>
                  <a:noFill/>
                </a:ln>
                <a:effectLst/>
                <a:latin typeface="仿宋" panose="02010609060101010101" pitchFamily="49" charset="-122"/>
                <a:ea typeface="仿宋" panose="02010609060101010101" pitchFamily="49" charset="-122"/>
                <a:cs typeface="Times New Roman" pitchFamily="18" charset="0"/>
              </a:rPr>
              <a:t>表</a:t>
            </a:r>
            <a:r>
              <a:rPr kumimoji="0" lang="en-US" altLang="zh-CN" b="1" i="0" u="none" strike="noStrike" cap="none" normalizeH="0" baseline="0" dirty="0">
                <a:ln>
                  <a:noFill/>
                </a:ln>
                <a:effectLst/>
                <a:latin typeface="仿宋" panose="02010609060101010101" pitchFamily="49" charset="-122"/>
                <a:ea typeface="仿宋" panose="02010609060101010101" pitchFamily="49" charset="-122"/>
                <a:cs typeface="Times New Roman" pitchFamily="18" charset="0"/>
              </a:rPr>
              <a:t> Component</a:t>
            </a:r>
            <a:r>
              <a:rPr kumimoji="0" lang="zh-CN" altLang="en-US" b="1" i="0" u="none" strike="noStrike" cap="none" normalizeH="0" baseline="0" dirty="0">
                <a:ln>
                  <a:noFill/>
                </a:ln>
                <a:effectLst/>
                <a:latin typeface="仿宋" panose="02010609060101010101" pitchFamily="49" charset="-122"/>
                <a:ea typeface="仿宋" panose="02010609060101010101" pitchFamily="49" charset="-122"/>
                <a:cs typeface="Times New Roman" pitchFamily="18" charset="0"/>
              </a:rPr>
              <a:t>类的常用子类及功能</a:t>
            </a:r>
            <a:endParaRPr kumimoji="0" lang="zh-CN" altLang="en-US" b="1" i="0" u="none" strike="noStrike" cap="none" normalizeH="0" baseline="0" dirty="0">
              <a:ln>
                <a:noFill/>
              </a:ln>
              <a:effectLst/>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04745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par>
                                <p:cTn id="11" presetID="2" presetClass="entr" presetSubtype="9"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0-#ppt_h/2"/>
                                          </p:val>
                                        </p:tav>
                                        <p:tav tm="100000">
                                          <p:val>
                                            <p:strVal val="#ppt_y"/>
                                          </p:val>
                                        </p:tav>
                                      </p:tavLst>
                                    </p:anim>
                                  </p:childTnLst>
                                </p:cTn>
                              </p:par>
                            </p:childTnLst>
                          </p:cTn>
                        </p:par>
                        <p:par>
                          <p:cTn id="15" fill="hold">
                            <p:stCondLst>
                              <p:cond delay="500"/>
                            </p:stCondLst>
                            <p:childTnLst>
                              <p:par>
                                <p:cTn id="16" presetID="31" presetClass="entr" presetSubtype="0"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1000" fill="hold"/>
                                        <p:tgtEl>
                                          <p:spTgt spid="10"/>
                                        </p:tgtEl>
                                        <p:attrNameLst>
                                          <p:attrName>ppt_w</p:attrName>
                                        </p:attrNameLst>
                                      </p:cBhvr>
                                      <p:tavLst>
                                        <p:tav tm="0">
                                          <p:val>
                                            <p:fltVal val="0"/>
                                          </p:val>
                                        </p:tav>
                                        <p:tav tm="100000">
                                          <p:val>
                                            <p:strVal val="#ppt_w"/>
                                          </p:val>
                                        </p:tav>
                                      </p:tavLst>
                                    </p:anim>
                                    <p:anim calcmode="lin" valueType="num">
                                      <p:cBhvr>
                                        <p:cTn id="19" dur="1000" fill="hold"/>
                                        <p:tgtEl>
                                          <p:spTgt spid="10"/>
                                        </p:tgtEl>
                                        <p:attrNameLst>
                                          <p:attrName>ppt_h</p:attrName>
                                        </p:attrNameLst>
                                      </p:cBhvr>
                                      <p:tavLst>
                                        <p:tav tm="0">
                                          <p:val>
                                            <p:fltVal val="0"/>
                                          </p:val>
                                        </p:tav>
                                        <p:tav tm="100000">
                                          <p:val>
                                            <p:strVal val="#ppt_h"/>
                                          </p:val>
                                        </p:tav>
                                      </p:tavLst>
                                    </p:anim>
                                    <p:anim calcmode="lin" valueType="num">
                                      <p:cBhvr>
                                        <p:cTn id="20" dur="1000" fill="hold"/>
                                        <p:tgtEl>
                                          <p:spTgt spid="10"/>
                                        </p:tgtEl>
                                        <p:attrNameLst>
                                          <p:attrName>style.rotation</p:attrName>
                                        </p:attrNameLst>
                                      </p:cBhvr>
                                      <p:tavLst>
                                        <p:tav tm="0">
                                          <p:val>
                                            <p:fltVal val="90"/>
                                          </p:val>
                                        </p:tav>
                                        <p:tav tm="100000">
                                          <p:val>
                                            <p:fltVal val="0"/>
                                          </p:val>
                                        </p:tav>
                                      </p:tavLst>
                                    </p:anim>
                                    <p:animEffect transition="in" filter="fade">
                                      <p:cBhvr>
                                        <p:cTn id="2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8" grpId="0" animBg="1"/>
      <p:bldP spid="1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MouseEvent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a:t>
              </a:r>
            </a:p>
          </p:txBody>
        </p:sp>
      </p:grpSp>
      <p:grpSp>
        <p:nvGrpSpPr>
          <p:cNvPr id="7" name="组合 6">
            <a:extLst>
              <a:ext uri="{FF2B5EF4-FFF2-40B4-BE49-F238E27FC236}">
                <a16:creationId xmlns:a16="http://schemas.microsoft.com/office/drawing/2014/main" id="{957D1BE0-D672-47D8-AC83-689574A2DA05}"/>
              </a:ext>
            </a:extLst>
          </p:cNvPr>
          <p:cNvGrpSpPr/>
          <p:nvPr/>
        </p:nvGrpSpPr>
        <p:grpSpPr>
          <a:xfrm flipH="1">
            <a:off x="6602744" y="5405378"/>
            <a:ext cx="5440340" cy="1357633"/>
            <a:chOff x="897607" y="5043462"/>
            <a:chExt cx="5441599" cy="1357947"/>
          </a:xfrm>
        </p:grpSpPr>
        <p:sp>
          <p:nvSpPr>
            <p:cNvPr id="8" name="矩形 7">
              <a:extLst>
                <a:ext uri="{FF2B5EF4-FFF2-40B4-BE49-F238E27FC236}">
                  <a16:creationId xmlns:a16="http://schemas.microsoft.com/office/drawing/2014/main" id="{87C1F80E-6BBB-4CF3-BA45-A52AB02C3FA9}"/>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325915B6-E0D3-4528-B597-C16265F4F3D3}"/>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A075E8CE-6CCA-4F60-9704-83917FE040B9}"/>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61C594E9-7F45-4D43-B7F9-D3BB3E4750B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05827858-028E-4B69-B35F-CFCA464D5445}"/>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AF44B012-9671-43D7-9238-E9D150CB4F38}"/>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67466D02-751C-4A43-81E3-A52C211CDF8E}"/>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55103134-4A7E-4CF5-BAA6-C317FD85D1F8}"/>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F245CD01-C777-4438-A0D5-FC3B868B7904}"/>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DA7ECF5-ED22-4C3C-9114-DD7FA3BF59BB}"/>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71E5303B-DA88-44A6-8CCB-1DC7B9375CF6}"/>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5FFB08C6-09E2-41D9-AF21-AA14E42EBF5F}"/>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4BC09834-202E-41D4-B720-A56C6ABFFC01}"/>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8D4CD5AF-C4E1-4357-B638-CF269D2BF94B}"/>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2CAA5E24-6315-4C39-A755-4F6AFA486318}"/>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C1BC72D8-0C5B-475F-85EE-7385D6C9038F}"/>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D88E8CD9-0301-4E63-88B6-A67F8E366A21}"/>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grpSp>
        <p:nvGrpSpPr>
          <p:cNvPr id="27" name="组合 26">
            <a:extLst>
              <a:ext uri="{FF2B5EF4-FFF2-40B4-BE49-F238E27FC236}">
                <a16:creationId xmlns:a16="http://schemas.microsoft.com/office/drawing/2014/main" id="{D08BD9B3-3DA6-4F71-9C78-4B84809E6E89}"/>
              </a:ext>
            </a:extLst>
          </p:cNvPr>
          <p:cNvGrpSpPr/>
          <p:nvPr/>
        </p:nvGrpSpPr>
        <p:grpSpPr>
          <a:xfrm>
            <a:off x="4409" y="1655810"/>
            <a:ext cx="12187591" cy="543168"/>
            <a:chOff x="0" y="2962700"/>
            <a:chExt cx="12190412" cy="543294"/>
          </a:xfrm>
        </p:grpSpPr>
        <p:sp>
          <p:nvSpPr>
            <p:cNvPr id="28" name="Freeform 3">
              <a:extLst>
                <a:ext uri="{FF2B5EF4-FFF2-40B4-BE49-F238E27FC236}">
                  <a16:creationId xmlns:a16="http://schemas.microsoft.com/office/drawing/2014/main" id="{71243011-ED31-4DC5-87B0-206761FAAF50}"/>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29" name="内容占位符 2">
              <a:extLst>
                <a:ext uri="{FF2B5EF4-FFF2-40B4-BE49-F238E27FC236}">
                  <a16:creationId xmlns:a16="http://schemas.microsoft.com/office/drawing/2014/main" id="{B56A9C93-2E13-4366-AB71-7222C34186D8}"/>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．鼠标事件接口</a:t>
              </a:r>
            </a:p>
          </p:txBody>
        </p:sp>
      </p:grpSp>
      <p:sp>
        <p:nvSpPr>
          <p:cNvPr id="30" name="内容占位符 2">
            <a:extLst>
              <a:ext uri="{FF2B5EF4-FFF2-40B4-BE49-F238E27FC236}">
                <a16:creationId xmlns:a16="http://schemas.microsoft.com/office/drawing/2014/main" id="{CB9D6261-51BF-47DD-A1D1-6C743F4B84C9}"/>
              </a:ext>
            </a:extLst>
          </p:cNvPr>
          <p:cNvSpPr txBox="1">
            <a:spLocks/>
          </p:cNvSpPr>
          <p:nvPr/>
        </p:nvSpPr>
        <p:spPr>
          <a:xfrm>
            <a:off x="689257" y="2265268"/>
            <a:ext cx="10852377" cy="72733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实现鼠标事件的接口有两个，一个是</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MouseListener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接口，主要处理鼠标单击事件。另一个</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MouseMotionListener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接口主要处理鼠标移动和拖动事件。</a:t>
            </a: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a:p>
            <a:pPr marL="0" indent="719856" algn="ctr">
              <a:buNone/>
            </a:pPr>
            <a:r>
              <a:rPr lang="zh-CN" altLang="en-US" sz="2000" b="1" dirty="0">
                <a:solidFill>
                  <a:schemeClr val="tx1">
                    <a:lumMod val="85000"/>
                    <a:lumOff val="15000"/>
                  </a:schemeClr>
                </a:solidFill>
                <a:latin typeface="仿宋" panose="02010609060101010101" pitchFamily="49" charset="-122"/>
                <a:ea typeface="仿宋" panose="02010609060101010101" pitchFamily="49" charset="-122"/>
              </a:rPr>
              <a:t>表</a:t>
            </a:r>
            <a:r>
              <a:rPr lang="en-US" altLang="zh-CN" sz="2000" b="1" dirty="0">
                <a:solidFill>
                  <a:schemeClr val="tx1">
                    <a:lumMod val="85000"/>
                    <a:lumOff val="15000"/>
                  </a:schemeClr>
                </a:solidFill>
                <a:latin typeface="仿宋" panose="02010609060101010101" pitchFamily="49" charset="-122"/>
                <a:ea typeface="仿宋" panose="02010609060101010101" pitchFamily="49" charset="-122"/>
              </a:rPr>
              <a:t>8.11 </a:t>
            </a:r>
            <a:r>
              <a:rPr lang="en-US" altLang="zh-CN" sz="2000" b="1" dirty="0" err="1">
                <a:solidFill>
                  <a:schemeClr val="tx1">
                    <a:lumMod val="85000"/>
                    <a:lumOff val="15000"/>
                  </a:schemeClr>
                </a:solidFill>
                <a:latin typeface="仿宋" panose="02010609060101010101" pitchFamily="49" charset="-122"/>
                <a:ea typeface="仿宋" panose="02010609060101010101" pitchFamily="49" charset="-122"/>
              </a:rPr>
              <a:t>MouseListener</a:t>
            </a:r>
            <a:r>
              <a:rPr lang="zh-CN" altLang="en-US" sz="2000" b="1" dirty="0">
                <a:solidFill>
                  <a:schemeClr val="tx1">
                    <a:lumMod val="85000"/>
                    <a:lumOff val="15000"/>
                  </a:schemeClr>
                </a:solidFill>
                <a:latin typeface="仿宋" panose="02010609060101010101" pitchFamily="49" charset="-122"/>
                <a:ea typeface="仿宋" panose="02010609060101010101" pitchFamily="49" charset="-122"/>
              </a:rPr>
              <a:t>和</a:t>
            </a:r>
            <a:r>
              <a:rPr lang="en-US" altLang="zh-CN" sz="2000" b="1" dirty="0" err="1">
                <a:solidFill>
                  <a:schemeClr val="tx1">
                    <a:lumMod val="85000"/>
                    <a:lumOff val="15000"/>
                  </a:schemeClr>
                </a:solidFill>
                <a:latin typeface="仿宋" panose="02010609060101010101" pitchFamily="49" charset="-122"/>
                <a:ea typeface="仿宋" panose="02010609060101010101" pitchFamily="49" charset="-122"/>
              </a:rPr>
              <a:t>MouseMotionListener</a:t>
            </a:r>
            <a:r>
              <a:rPr lang="zh-CN" altLang="en-US" sz="2000" b="1" dirty="0">
                <a:solidFill>
                  <a:schemeClr val="tx1">
                    <a:lumMod val="85000"/>
                    <a:lumOff val="15000"/>
                  </a:schemeClr>
                </a:solidFill>
                <a:latin typeface="仿宋" panose="02010609060101010101" pitchFamily="49" charset="-122"/>
                <a:ea typeface="仿宋" panose="02010609060101010101" pitchFamily="49" charset="-122"/>
              </a:rPr>
              <a:t>接口的常用方法 </a:t>
            </a:r>
          </a:p>
          <a:p>
            <a:pPr marL="0" indent="719856">
              <a:buNone/>
            </a:pP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graphicFrame>
        <p:nvGraphicFramePr>
          <p:cNvPr id="31" name="表格 30">
            <a:extLst>
              <a:ext uri="{FF2B5EF4-FFF2-40B4-BE49-F238E27FC236}">
                <a16:creationId xmlns:a16="http://schemas.microsoft.com/office/drawing/2014/main" id="{40C71A90-BB52-4286-9630-F57328F6710C}"/>
              </a:ext>
            </a:extLst>
          </p:cNvPr>
          <p:cNvGraphicFramePr>
            <a:graphicFrameLocks noGrp="1"/>
          </p:cNvGraphicFramePr>
          <p:nvPr>
            <p:extLst>
              <p:ext uri="{D42A27DB-BD31-4B8C-83A1-F6EECF244321}">
                <p14:modId xmlns:p14="http://schemas.microsoft.com/office/powerpoint/2010/main" val="3171937709"/>
              </p:ext>
            </p:extLst>
          </p:nvPr>
        </p:nvGraphicFramePr>
        <p:xfrm>
          <a:off x="431907" y="3630475"/>
          <a:ext cx="11198808" cy="3199661"/>
        </p:xfrm>
        <a:graphic>
          <a:graphicData uri="http://schemas.openxmlformats.org/drawingml/2006/table">
            <a:tbl>
              <a:tblPr>
                <a:tableStyleId>{16D9F66E-5EB9-4882-86FB-DCBF35E3C3E4}</a:tableStyleId>
              </a:tblPr>
              <a:tblGrid>
                <a:gridCol w="1371283">
                  <a:extLst>
                    <a:ext uri="{9D8B030D-6E8A-4147-A177-3AD203B41FA5}">
                      <a16:colId xmlns:a16="http://schemas.microsoft.com/office/drawing/2014/main" val="20000"/>
                    </a:ext>
                  </a:extLst>
                </a:gridCol>
                <a:gridCol w="4342395">
                  <a:extLst>
                    <a:ext uri="{9D8B030D-6E8A-4147-A177-3AD203B41FA5}">
                      <a16:colId xmlns:a16="http://schemas.microsoft.com/office/drawing/2014/main" val="20001"/>
                    </a:ext>
                  </a:extLst>
                </a:gridCol>
                <a:gridCol w="5485130">
                  <a:extLst>
                    <a:ext uri="{9D8B030D-6E8A-4147-A177-3AD203B41FA5}">
                      <a16:colId xmlns:a16="http://schemas.microsoft.com/office/drawing/2014/main" val="20002"/>
                    </a:ext>
                  </a:extLst>
                </a:gridCol>
              </a:tblGrid>
              <a:tr h="355518">
                <a:tc>
                  <a:txBody>
                    <a:bodyPr/>
                    <a:lstStyle/>
                    <a:p>
                      <a:pPr algn="ctr"/>
                      <a:r>
                        <a:rPr lang="zh-CN" sz="2200" dirty="0">
                          <a:latin typeface="仿宋" panose="02010609060101010101" pitchFamily="49" charset="-122"/>
                          <a:ea typeface="仿宋" panose="02010609060101010101" pitchFamily="49" charset="-122"/>
                        </a:rPr>
                        <a:t>返回类型</a:t>
                      </a:r>
                      <a:endParaRPr lang="zh-CN" sz="2200" dirty="0">
                        <a:latin typeface="仿宋" panose="02010609060101010101" pitchFamily="49" charset="-122"/>
                        <a:ea typeface="仿宋" panose="02010609060101010101" pitchFamily="49" charset="-122"/>
                        <a:cs typeface="Times New Roman" pitchFamily="18" charset="0"/>
                      </a:endParaRPr>
                    </a:p>
                  </a:txBody>
                  <a:tcPr marL="68564" marR="68564" marT="0" marB="0" anchor="ctr">
                    <a:solidFill>
                      <a:srgbClr val="FFC000"/>
                    </a:solidFill>
                  </a:tcPr>
                </a:tc>
                <a:tc>
                  <a:txBody>
                    <a:bodyPr/>
                    <a:lstStyle/>
                    <a:p>
                      <a:pPr algn="ctr"/>
                      <a:r>
                        <a:rPr lang="zh-CN" sz="2200" dirty="0">
                          <a:latin typeface="仿宋" panose="02010609060101010101" pitchFamily="49" charset="-122"/>
                          <a:ea typeface="仿宋" panose="02010609060101010101" pitchFamily="49" charset="-122"/>
                        </a:rPr>
                        <a:t>方法名</a:t>
                      </a:r>
                      <a:endParaRPr lang="zh-CN" sz="2200" dirty="0">
                        <a:latin typeface="仿宋" panose="02010609060101010101" pitchFamily="49" charset="-122"/>
                        <a:ea typeface="仿宋" panose="02010609060101010101" pitchFamily="49" charset="-122"/>
                        <a:cs typeface="Times New Roman" pitchFamily="18" charset="0"/>
                      </a:endParaRPr>
                    </a:p>
                  </a:txBody>
                  <a:tcPr marL="68564" marR="68564" marT="0" marB="0" anchor="ctr">
                    <a:solidFill>
                      <a:srgbClr val="FFC000"/>
                    </a:solidFill>
                  </a:tcPr>
                </a:tc>
                <a:tc>
                  <a:txBody>
                    <a:bodyPr/>
                    <a:lstStyle/>
                    <a:p>
                      <a:pPr algn="ctr"/>
                      <a:r>
                        <a:rPr lang="zh-CN" sz="2200" dirty="0">
                          <a:latin typeface="仿宋" panose="02010609060101010101" pitchFamily="49" charset="-122"/>
                          <a:ea typeface="仿宋" panose="02010609060101010101" pitchFamily="49" charset="-122"/>
                        </a:rPr>
                        <a:t>方法功能</a:t>
                      </a:r>
                      <a:endParaRPr lang="zh-CN" sz="2200" dirty="0">
                        <a:latin typeface="仿宋" panose="02010609060101010101" pitchFamily="49" charset="-122"/>
                        <a:ea typeface="仿宋" panose="02010609060101010101" pitchFamily="49" charset="-122"/>
                        <a:cs typeface="Times New Roman" pitchFamily="18" charset="0"/>
                      </a:endParaRPr>
                    </a:p>
                  </a:txBody>
                  <a:tcPr marL="68564" marR="68564" marT="0" marB="0">
                    <a:solidFill>
                      <a:srgbClr val="FFC000"/>
                    </a:solidFill>
                  </a:tcPr>
                </a:tc>
                <a:extLst>
                  <a:ext uri="{0D108BD9-81ED-4DB2-BD59-A6C34878D82A}">
                    <a16:rowId xmlns:a16="http://schemas.microsoft.com/office/drawing/2014/main" val="10000"/>
                  </a:ext>
                </a:extLst>
              </a:tr>
              <a:tr h="711035">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kern="100" dirty="0">
                          <a:latin typeface="仿宋" panose="02010609060101010101" pitchFamily="49" charset="-122"/>
                          <a:ea typeface="仿宋" panose="02010609060101010101" pitchFamily="49" charset="-122"/>
                        </a:rPr>
                        <a:t>void</a:t>
                      </a:r>
                      <a:endParaRPr lang="zh-CN" sz="2200" kern="1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en-US" sz="2200" dirty="0" err="1">
                          <a:latin typeface="仿宋" panose="02010609060101010101" pitchFamily="49" charset="-122"/>
                          <a:ea typeface="仿宋" panose="02010609060101010101" pitchFamily="49" charset="-122"/>
                        </a:rPr>
                        <a:t>mouseClicked</a:t>
                      </a:r>
                      <a:r>
                        <a:rPr lang="en-US" sz="2200" dirty="0">
                          <a:latin typeface="仿宋" panose="02010609060101010101" pitchFamily="49" charset="-122"/>
                          <a:ea typeface="仿宋" panose="02010609060101010101" pitchFamily="49" charset="-122"/>
                        </a:rPr>
                        <a:t>(</a:t>
                      </a:r>
                      <a:r>
                        <a:rPr lang="en-US" sz="2200" dirty="0" err="1">
                          <a:latin typeface="仿宋" panose="02010609060101010101" pitchFamily="49" charset="-122"/>
                          <a:ea typeface="仿宋" panose="02010609060101010101" pitchFamily="49" charset="-122"/>
                        </a:rPr>
                        <a:t>MouseEvent</a:t>
                      </a:r>
                      <a:r>
                        <a:rPr lang="en-US" sz="2200" dirty="0">
                          <a:latin typeface="仿宋" panose="02010609060101010101" pitchFamily="49" charset="-122"/>
                          <a:ea typeface="仿宋" panose="02010609060101010101" pitchFamily="49" charset="-122"/>
                        </a:rPr>
                        <a:t> e)</a:t>
                      </a:r>
                      <a:endParaRPr lang="zh-CN" sz="22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pPr algn="just">
                        <a:spcAft>
                          <a:spcPts val="0"/>
                        </a:spcAft>
                      </a:pPr>
                      <a:r>
                        <a:rPr lang="zh-CN" sz="2200" kern="100" dirty="0">
                          <a:latin typeface="仿宋" panose="02010609060101010101" pitchFamily="49" charset="-122"/>
                          <a:ea typeface="仿宋" panose="02010609060101010101" pitchFamily="49" charset="-122"/>
                        </a:rPr>
                        <a:t>鼠标按键在组件上单击（按下并释放）时调用该方法</a:t>
                      </a:r>
                      <a:endParaRPr lang="zh-CN" sz="2200" kern="100" dirty="0">
                        <a:latin typeface="仿宋" panose="02010609060101010101" pitchFamily="49" charset="-122"/>
                        <a:ea typeface="仿宋" panose="02010609060101010101" pitchFamily="49" charset="-122"/>
                        <a:cs typeface="Times New Roman" pitchFamily="18" charset="0"/>
                      </a:endParaRPr>
                    </a:p>
                  </a:txBody>
                  <a:tcPr marL="68564" marR="68564" marT="0" marB="0"/>
                </a:tc>
                <a:extLst>
                  <a:ext uri="{0D108BD9-81ED-4DB2-BD59-A6C34878D82A}">
                    <a16:rowId xmlns:a16="http://schemas.microsoft.com/office/drawing/2014/main" val="10001"/>
                  </a:ext>
                </a:extLst>
              </a:tr>
              <a:tr h="355518">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kern="100">
                          <a:latin typeface="仿宋" panose="02010609060101010101" pitchFamily="49" charset="-122"/>
                          <a:ea typeface="仿宋" panose="02010609060101010101" pitchFamily="49" charset="-122"/>
                        </a:rPr>
                        <a:t>void</a:t>
                      </a:r>
                      <a:endParaRPr lang="zh-CN" sz="2200" kern="10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en-US" sz="2200" dirty="0" err="1">
                          <a:latin typeface="仿宋" panose="02010609060101010101" pitchFamily="49" charset="-122"/>
                          <a:ea typeface="仿宋" panose="02010609060101010101" pitchFamily="49" charset="-122"/>
                        </a:rPr>
                        <a:t>mousePressed</a:t>
                      </a:r>
                      <a:r>
                        <a:rPr lang="en-US" sz="2200" dirty="0">
                          <a:latin typeface="仿宋" panose="02010609060101010101" pitchFamily="49" charset="-122"/>
                          <a:ea typeface="仿宋" panose="02010609060101010101" pitchFamily="49" charset="-122"/>
                        </a:rPr>
                        <a:t>(</a:t>
                      </a:r>
                      <a:r>
                        <a:rPr lang="en-US" sz="2200" dirty="0" err="1">
                          <a:latin typeface="仿宋" panose="02010609060101010101" pitchFamily="49" charset="-122"/>
                          <a:ea typeface="仿宋" panose="02010609060101010101" pitchFamily="49" charset="-122"/>
                        </a:rPr>
                        <a:t>MouseEvent</a:t>
                      </a:r>
                      <a:r>
                        <a:rPr lang="en-US" sz="2200" dirty="0">
                          <a:latin typeface="仿宋" panose="02010609060101010101" pitchFamily="49" charset="-122"/>
                          <a:ea typeface="仿宋" panose="02010609060101010101" pitchFamily="49" charset="-122"/>
                        </a:rPr>
                        <a:t> e)</a:t>
                      </a:r>
                      <a:endParaRPr lang="zh-CN" sz="22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pPr algn="just">
                        <a:spcAft>
                          <a:spcPts val="0"/>
                        </a:spcAft>
                      </a:pPr>
                      <a:r>
                        <a:rPr lang="zh-CN" sz="2200" kern="100" dirty="0">
                          <a:latin typeface="仿宋" panose="02010609060101010101" pitchFamily="49" charset="-122"/>
                          <a:ea typeface="仿宋" panose="02010609060101010101" pitchFamily="49" charset="-122"/>
                        </a:rPr>
                        <a:t>鼠标按键在组件上按下时调用该方法</a:t>
                      </a:r>
                      <a:endParaRPr lang="zh-CN" sz="2200" kern="100" dirty="0">
                        <a:latin typeface="仿宋" panose="02010609060101010101" pitchFamily="49" charset="-122"/>
                        <a:ea typeface="仿宋" panose="02010609060101010101" pitchFamily="49" charset="-122"/>
                        <a:cs typeface="Times New Roman" pitchFamily="18" charset="0"/>
                      </a:endParaRPr>
                    </a:p>
                  </a:txBody>
                  <a:tcPr marL="68564" marR="68564" marT="0" marB="0"/>
                </a:tc>
                <a:extLst>
                  <a:ext uri="{0D108BD9-81ED-4DB2-BD59-A6C34878D82A}">
                    <a16:rowId xmlns:a16="http://schemas.microsoft.com/office/drawing/2014/main" val="10002"/>
                  </a:ext>
                </a:extLst>
              </a:tr>
              <a:tr h="355518">
                <a:tc>
                  <a:txBody>
                    <a:bodyPr/>
                    <a:lstStyle/>
                    <a:p>
                      <a:r>
                        <a:rPr lang="en-US" sz="2200">
                          <a:latin typeface="仿宋" panose="02010609060101010101" pitchFamily="49" charset="-122"/>
                          <a:ea typeface="仿宋" panose="02010609060101010101" pitchFamily="49" charset="-122"/>
                        </a:rPr>
                        <a:t>void</a:t>
                      </a:r>
                      <a:endParaRPr lang="zh-CN" sz="220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en-US" sz="2200" dirty="0" err="1">
                          <a:latin typeface="仿宋" panose="02010609060101010101" pitchFamily="49" charset="-122"/>
                          <a:ea typeface="仿宋" panose="02010609060101010101" pitchFamily="49" charset="-122"/>
                        </a:rPr>
                        <a:t>mouseReleased</a:t>
                      </a:r>
                      <a:r>
                        <a:rPr lang="en-US" sz="2200" dirty="0">
                          <a:latin typeface="仿宋" panose="02010609060101010101" pitchFamily="49" charset="-122"/>
                          <a:ea typeface="仿宋" panose="02010609060101010101" pitchFamily="49" charset="-122"/>
                        </a:rPr>
                        <a:t>(</a:t>
                      </a:r>
                      <a:r>
                        <a:rPr lang="en-US" sz="2200" dirty="0" err="1">
                          <a:latin typeface="仿宋" panose="02010609060101010101" pitchFamily="49" charset="-122"/>
                          <a:ea typeface="仿宋" panose="02010609060101010101" pitchFamily="49" charset="-122"/>
                        </a:rPr>
                        <a:t>MouseEvent</a:t>
                      </a:r>
                      <a:r>
                        <a:rPr lang="en-US" sz="2200" dirty="0">
                          <a:latin typeface="仿宋" panose="02010609060101010101" pitchFamily="49" charset="-122"/>
                          <a:ea typeface="仿宋" panose="02010609060101010101" pitchFamily="49" charset="-122"/>
                        </a:rPr>
                        <a:t> e)</a:t>
                      </a:r>
                      <a:endParaRPr lang="zh-CN" sz="22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pPr algn="just">
                        <a:spcAft>
                          <a:spcPts val="0"/>
                        </a:spcAft>
                      </a:pPr>
                      <a:r>
                        <a:rPr lang="zh-CN" sz="2200" kern="100" dirty="0">
                          <a:latin typeface="仿宋" panose="02010609060101010101" pitchFamily="49" charset="-122"/>
                          <a:ea typeface="仿宋" panose="02010609060101010101" pitchFamily="49" charset="-122"/>
                        </a:rPr>
                        <a:t>鼠标按钮在组件上释放时调用该方法</a:t>
                      </a:r>
                      <a:endParaRPr lang="zh-CN" sz="2200" kern="100" dirty="0">
                        <a:latin typeface="仿宋" panose="02010609060101010101" pitchFamily="49" charset="-122"/>
                        <a:ea typeface="仿宋" panose="02010609060101010101" pitchFamily="49" charset="-122"/>
                        <a:cs typeface="Times New Roman" pitchFamily="18" charset="0"/>
                      </a:endParaRPr>
                    </a:p>
                  </a:txBody>
                  <a:tcPr marL="68564" marR="68564" marT="0" marB="0"/>
                </a:tc>
                <a:extLst>
                  <a:ext uri="{0D108BD9-81ED-4DB2-BD59-A6C34878D82A}">
                    <a16:rowId xmlns:a16="http://schemas.microsoft.com/office/drawing/2014/main" val="10003"/>
                  </a:ext>
                </a:extLst>
              </a:tr>
              <a:tr h="355518">
                <a:tc>
                  <a:txBody>
                    <a:bodyPr/>
                    <a:lstStyle/>
                    <a:p>
                      <a:r>
                        <a:rPr lang="en-US" sz="2200">
                          <a:latin typeface="仿宋" panose="02010609060101010101" pitchFamily="49" charset="-122"/>
                          <a:ea typeface="仿宋" panose="02010609060101010101" pitchFamily="49" charset="-122"/>
                        </a:rPr>
                        <a:t>void</a:t>
                      </a:r>
                      <a:endParaRPr lang="zh-CN" sz="220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en-US" sz="2200" dirty="0" err="1">
                          <a:latin typeface="仿宋" panose="02010609060101010101" pitchFamily="49" charset="-122"/>
                          <a:ea typeface="仿宋" panose="02010609060101010101" pitchFamily="49" charset="-122"/>
                        </a:rPr>
                        <a:t>mouseEntered</a:t>
                      </a:r>
                      <a:r>
                        <a:rPr lang="en-US" sz="2200" dirty="0">
                          <a:latin typeface="仿宋" panose="02010609060101010101" pitchFamily="49" charset="-122"/>
                          <a:ea typeface="仿宋" panose="02010609060101010101" pitchFamily="49" charset="-122"/>
                        </a:rPr>
                        <a:t>(</a:t>
                      </a:r>
                      <a:r>
                        <a:rPr lang="en-US" sz="2200" dirty="0" err="1">
                          <a:latin typeface="仿宋" panose="02010609060101010101" pitchFamily="49" charset="-122"/>
                          <a:ea typeface="仿宋" panose="02010609060101010101" pitchFamily="49" charset="-122"/>
                        </a:rPr>
                        <a:t>MouseEvent</a:t>
                      </a:r>
                      <a:r>
                        <a:rPr lang="en-US" sz="2200" dirty="0">
                          <a:latin typeface="仿宋" panose="02010609060101010101" pitchFamily="49" charset="-122"/>
                          <a:ea typeface="仿宋" panose="02010609060101010101" pitchFamily="49" charset="-122"/>
                        </a:rPr>
                        <a:t> e)</a:t>
                      </a:r>
                      <a:endParaRPr lang="zh-CN" sz="22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pPr algn="just">
                        <a:spcAft>
                          <a:spcPts val="0"/>
                        </a:spcAft>
                      </a:pPr>
                      <a:r>
                        <a:rPr lang="zh-CN" sz="2200" kern="100" dirty="0">
                          <a:latin typeface="仿宋" panose="02010609060101010101" pitchFamily="49" charset="-122"/>
                          <a:ea typeface="仿宋" panose="02010609060101010101" pitchFamily="49" charset="-122"/>
                        </a:rPr>
                        <a:t>鼠标进入到组件上时调用该方法</a:t>
                      </a:r>
                      <a:endParaRPr lang="zh-CN" sz="2200" kern="100" dirty="0">
                        <a:latin typeface="仿宋" panose="02010609060101010101" pitchFamily="49" charset="-122"/>
                        <a:ea typeface="仿宋" panose="02010609060101010101" pitchFamily="49" charset="-122"/>
                        <a:cs typeface="Times New Roman" pitchFamily="18" charset="0"/>
                      </a:endParaRPr>
                    </a:p>
                  </a:txBody>
                  <a:tcPr marL="68564" marR="68564" marT="0" marB="0"/>
                </a:tc>
                <a:extLst>
                  <a:ext uri="{0D108BD9-81ED-4DB2-BD59-A6C34878D82A}">
                    <a16:rowId xmlns:a16="http://schemas.microsoft.com/office/drawing/2014/main" val="10004"/>
                  </a:ext>
                </a:extLst>
              </a:tr>
              <a:tr h="355518">
                <a:tc>
                  <a:txBody>
                    <a:bodyPr/>
                    <a:lstStyle/>
                    <a:p>
                      <a:r>
                        <a:rPr lang="en-US" sz="2200">
                          <a:latin typeface="仿宋" panose="02010609060101010101" pitchFamily="49" charset="-122"/>
                          <a:ea typeface="仿宋" panose="02010609060101010101" pitchFamily="49" charset="-122"/>
                        </a:rPr>
                        <a:t>void</a:t>
                      </a:r>
                      <a:endParaRPr lang="zh-CN" sz="220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en-US" sz="2200" dirty="0" err="1">
                          <a:latin typeface="仿宋" panose="02010609060101010101" pitchFamily="49" charset="-122"/>
                          <a:ea typeface="仿宋" panose="02010609060101010101" pitchFamily="49" charset="-122"/>
                        </a:rPr>
                        <a:t>mouseExited</a:t>
                      </a:r>
                      <a:r>
                        <a:rPr lang="en-US" sz="2200" dirty="0">
                          <a:latin typeface="仿宋" panose="02010609060101010101" pitchFamily="49" charset="-122"/>
                          <a:ea typeface="仿宋" panose="02010609060101010101" pitchFamily="49" charset="-122"/>
                        </a:rPr>
                        <a:t>(</a:t>
                      </a:r>
                      <a:r>
                        <a:rPr lang="en-US" sz="2200" dirty="0" err="1">
                          <a:latin typeface="仿宋" panose="02010609060101010101" pitchFamily="49" charset="-122"/>
                          <a:ea typeface="仿宋" panose="02010609060101010101" pitchFamily="49" charset="-122"/>
                        </a:rPr>
                        <a:t>MouseEvent</a:t>
                      </a:r>
                      <a:r>
                        <a:rPr lang="en-US" sz="2200" dirty="0">
                          <a:latin typeface="仿宋" panose="02010609060101010101" pitchFamily="49" charset="-122"/>
                          <a:ea typeface="仿宋" panose="02010609060101010101" pitchFamily="49" charset="-122"/>
                        </a:rPr>
                        <a:t> e)</a:t>
                      </a:r>
                      <a:endParaRPr lang="zh-CN" sz="22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pPr algn="just">
                        <a:spcAft>
                          <a:spcPts val="0"/>
                        </a:spcAft>
                      </a:pPr>
                      <a:r>
                        <a:rPr lang="zh-CN" sz="2200" kern="100" dirty="0">
                          <a:latin typeface="仿宋" panose="02010609060101010101" pitchFamily="49" charset="-122"/>
                          <a:ea typeface="仿宋" panose="02010609060101010101" pitchFamily="49" charset="-122"/>
                        </a:rPr>
                        <a:t>鼠标移出组件时调用该方法</a:t>
                      </a:r>
                      <a:endParaRPr lang="zh-CN" sz="2200" kern="100" dirty="0">
                        <a:latin typeface="仿宋" panose="02010609060101010101" pitchFamily="49" charset="-122"/>
                        <a:ea typeface="仿宋" panose="02010609060101010101" pitchFamily="49" charset="-122"/>
                        <a:cs typeface="Times New Roman" pitchFamily="18" charset="0"/>
                      </a:endParaRPr>
                    </a:p>
                  </a:txBody>
                  <a:tcPr marL="68564" marR="68564" marT="0" marB="0"/>
                </a:tc>
                <a:extLst>
                  <a:ext uri="{0D108BD9-81ED-4DB2-BD59-A6C34878D82A}">
                    <a16:rowId xmlns:a16="http://schemas.microsoft.com/office/drawing/2014/main" val="10005"/>
                  </a:ext>
                </a:extLst>
              </a:tr>
              <a:tr h="355518">
                <a:tc>
                  <a:txBody>
                    <a:bodyPr/>
                    <a:lstStyle/>
                    <a:p>
                      <a:r>
                        <a:rPr lang="en-US" sz="2200">
                          <a:latin typeface="仿宋" panose="02010609060101010101" pitchFamily="49" charset="-122"/>
                          <a:ea typeface="仿宋" panose="02010609060101010101" pitchFamily="49" charset="-122"/>
                        </a:rPr>
                        <a:t>void</a:t>
                      </a:r>
                      <a:endParaRPr lang="zh-CN" sz="2200">
                        <a:latin typeface="仿宋" panose="02010609060101010101" pitchFamily="49" charset="-122"/>
                        <a:ea typeface="仿宋" panose="02010609060101010101" pitchFamily="49" charset="-122"/>
                        <a:cs typeface="Times New Roman" pitchFamily="18" charset="0"/>
                      </a:endParaRPr>
                    </a:p>
                  </a:txBody>
                  <a:tcPr marL="68564" marR="68564" marT="0" marB="0"/>
                </a:tc>
                <a:tc>
                  <a:txBody>
                    <a:bodyPr/>
                    <a:lstStyle/>
                    <a:p>
                      <a:r>
                        <a:rPr lang="en-US" sz="2200" dirty="0" err="1">
                          <a:latin typeface="仿宋" panose="02010609060101010101" pitchFamily="49" charset="-122"/>
                          <a:ea typeface="仿宋" panose="02010609060101010101" pitchFamily="49" charset="-122"/>
                        </a:rPr>
                        <a:t>mouseDragged</a:t>
                      </a:r>
                      <a:r>
                        <a:rPr lang="en-US" sz="2200" dirty="0">
                          <a:latin typeface="仿宋" panose="02010609060101010101" pitchFamily="49" charset="-122"/>
                          <a:ea typeface="仿宋" panose="02010609060101010101" pitchFamily="49" charset="-122"/>
                        </a:rPr>
                        <a:t>(</a:t>
                      </a:r>
                      <a:r>
                        <a:rPr lang="en-US" sz="2200" dirty="0" err="1">
                          <a:latin typeface="仿宋" panose="02010609060101010101" pitchFamily="49" charset="-122"/>
                          <a:ea typeface="仿宋" panose="02010609060101010101" pitchFamily="49" charset="-122"/>
                        </a:rPr>
                        <a:t>MouseEvent</a:t>
                      </a:r>
                      <a:r>
                        <a:rPr lang="en-US" sz="2200" dirty="0">
                          <a:latin typeface="仿宋" panose="02010609060101010101" pitchFamily="49" charset="-122"/>
                          <a:ea typeface="仿宋" panose="02010609060101010101" pitchFamily="49" charset="-122"/>
                        </a:rPr>
                        <a:t> e)</a:t>
                      </a:r>
                      <a:r>
                        <a:rPr lang="en-US" sz="2200" baseline="30000" dirty="0">
                          <a:latin typeface="仿宋" panose="02010609060101010101" pitchFamily="49" charset="-122"/>
                          <a:ea typeface="仿宋" panose="02010609060101010101" pitchFamily="49" charset="-122"/>
                        </a:rPr>
                        <a:t>*</a:t>
                      </a:r>
                      <a:endParaRPr lang="zh-CN" sz="2200" dirty="0">
                        <a:latin typeface="仿宋" panose="02010609060101010101" pitchFamily="49" charset="-122"/>
                        <a:ea typeface="仿宋" panose="02010609060101010101" pitchFamily="49" charset="-122"/>
                        <a:cs typeface="Times New Roman" pitchFamily="18" charset="0"/>
                      </a:endParaRPr>
                    </a:p>
                  </a:txBody>
                  <a:tcPr marL="68564" marR="68564" marT="0" marB="0"/>
                </a:tc>
                <a:tc>
                  <a:txBody>
                    <a:bodyPr/>
                    <a:lstStyle/>
                    <a:p>
                      <a:pPr algn="just">
                        <a:spcAft>
                          <a:spcPts val="0"/>
                        </a:spcAft>
                      </a:pPr>
                      <a:r>
                        <a:rPr lang="zh-CN" sz="2200" kern="100" dirty="0">
                          <a:latin typeface="仿宋" panose="02010609060101010101" pitchFamily="49" charset="-122"/>
                          <a:ea typeface="仿宋" panose="02010609060101010101" pitchFamily="49" charset="-122"/>
                        </a:rPr>
                        <a:t>鼠标按键在组件上按下并拖动时调用该方法</a:t>
                      </a:r>
                      <a:endParaRPr lang="zh-CN" sz="2200" kern="100" dirty="0">
                        <a:latin typeface="仿宋" panose="02010609060101010101" pitchFamily="49" charset="-122"/>
                        <a:ea typeface="仿宋" panose="02010609060101010101" pitchFamily="49" charset="-122"/>
                        <a:cs typeface="Times New Roman" pitchFamily="18" charset="0"/>
                      </a:endParaRPr>
                    </a:p>
                  </a:txBody>
                  <a:tcPr marL="68564" marR="68564" marT="0" marB="0"/>
                </a:tc>
                <a:extLst>
                  <a:ext uri="{0D108BD9-81ED-4DB2-BD59-A6C34878D82A}">
                    <a16:rowId xmlns:a16="http://schemas.microsoft.com/office/drawing/2014/main" val="10006"/>
                  </a:ext>
                </a:extLst>
              </a:tr>
              <a:tr h="355518">
                <a:tc>
                  <a:txBody>
                    <a:bodyPr/>
                    <a:lstStyle/>
                    <a:p>
                      <a:r>
                        <a:rPr lang="en-US" sz="2200" dirty="0">
                          <a:latin typeface="仿宋" panose="02010609060101010101" pitchFamily="49" charset="-122"/>
                          <a:ea typeface="仿宋" panose="02010609060101010101" pitchFamily="49" charset="-122"/>
                        </a:rPr>
                        <a:t>void</a:t>
                      </a:r>
                      <a:endParaRPr lang="zh-CN" sz="2200" dirty="0">
                        <a:latin typeface="仿宋" panose="02010609060101010101" pitchFamily="49" charset="-122"/>
                        <a:ea typeface="仿宋" panose="02010609060101010101" pitchFamily="49" charset="-122"/>
                        <a:cs typeface="Times New Roman" pitchFamily="18" charset="0"/>
                      </a:endParaRPr>
                    </a:p>
                  </a:txBody>
                  <a:tcPr marL="68564" marR="68564" marT="0" marB="0"/>
                </a:tc>
                <a:tc>
                  <a:txBody>
                    <a:bodyPr/>
                    <a:lstStyle/>
                    <a:p>
                      <a:r>
                        <a:rPr lang="en-US" sz="2200" dirty="0" err="1">
                          <a:latin typeface="仿宋" panose="02010609060101010101" pitchFamily="49" charset="-122"/>
                          <a:ea typeface="仿宋" panose="02010609060101010101" pitchFamily="49" charset="-122"/>
                        </a:rPr>
                        <a:t>mouseMoved</a:t>
                      </a:r>
                      <a:r>
                        <a:rPr lang="en-US" sz="2200" dirty="0">
                          <a:latin typeface="仿宋" panose="02010609060101010101" pitchFamily="49" charset="-122"/>
                          <a:ea typeface="仿宋" panose="02010609060101010101" pitchFamily="49" charset="-122"/>
                        </a:rPr>
                        <a:t>(</a:t>
                      </a:r>
                      <a:r>
                        <a:rPr lang="en-US" sz="2200" dirty="0" err="1">
                          <a:latin typeface="仿宋" panose="02010609060101010101" pitchFamily="49" charset="-122"/>
                          <a:ea typeface="仿宋" panose="02010609060101010101" pitchFamily="49" charset="-122"/>
                        </a:rPr>
                        <a:t>MouseEvent</a:t>
                      </a:r>
                      <a:r>
                        <a:rPr lang="en-US" sz="2200" dirty="0">
                          <a:latin typeface="仿宋" panose="02010609060101010101" pitchFamily="49" charset="-122"/>
                          <a:ea typeface="仿宋" panose="02010609060101010101" pitchFamily="49" charset="-122"/>
                        </a:rPr>
                        <a:t> e)</a:t>
                      </a:r>
                      <a:r>
                        <a:rPr lang="en-US" sz="2200" baseline="30000" dirty="0">
                          <a:latin typeface="仿宋" panose="02010609060101010101" pitchFamily="49" charset="-122"/>
                          <a:ea typeface="仿宋" panose="02010609060101010101" pitchFamily="49" charset="-122"/>
                        </a:rPr>
                        <a:t>*</a:t>
                      </a:r>
                      <a:endParaRPr lang="zh-CN" sz="2200" dirty="0">
                        <a:latin typeface="仿宋" panose="02010609060101010101" pitchFamily="49" charset="-122"/>
                        <a:ea typeface="仿宋" panose="02010609060101010101" pitchFamily="49" charset="-122"/>
                        <a:cs typeface="Times New Roman" pitchFamily="18" charset="0"/>
                      </a:endParaRPr>
                    </a:p>
                  </a:txBody>
                  <a:tcPr marL="68564" marR="68564" marT="0" marB="0"/>
                </a:tc>
                <a:tc>
                  <a:txBody>
                    <a:bodyPr/>
                    <a:lstStyle/>
                    <a:p>
                      <a:pPr algn="just">
                        <a:spcAft>
                          <a:spcPts val="0"/>
                        </a:spcAft>
                      </a:pPr>
                      <a:r>
                        <a:rPr lang="zh-CN" sz="2200" kern="100" dirty="0">
                          <a:latin typeface="仿宋" panose="02010609060101010101" pitchFamily="49" charset="-122"/>
                          <a:ea typeface="仿宋" panose="02010609060101010101" pitchFamily="49" charset="-122"/>
                        </a:rPr>
                        <a:t>鼠标光标移动到组件上但无按键按下时调用</a:t>
                      </a:r>
                      <a:endParaRPr lang="zh-CN" sz="2200" kern="100" dirty="0">
                        <a:latin typeface="仿宋" panose="02010609060101010101" pitchFamily="49" charset="-122"/>
                        <a:ea typeface="仿宋" panose="02010609060101010101" pitchFamily="49" charset="-122"/>
                        <a:cs typeface="Times New Roman" pitchFamily="18" charset="0"/>
                      </a:endParaRPr>
                    </a:p>
                  </a:txBody>
                  <a:tcPr marL="68564" marR="68564"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64514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par>
                                <p:cTn id="12" presetID="16" presetClass="entr" presetSubtype="21"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barn(inVertical)">
                                      <p:cBhvr>
                                        <p:cTn id="14" dur="500"/>
                                        <p:tgtEl>
                                          <p:spTgt spid="27"/>
                                        </p:tgtEl>
                                      </p:cBhvr>
                                    </p:animEffect>
                                  </p:childTnLst>
                                </p:cTn>
                              </p:par>
                            </p:childTnLst>
                          </p:cTn>
                        </p:par>
                        <p:par>
                          <p:cTn id="15" fill="hold">
                            <p:stCondLst>
                              <p:cond delay="1000"/>
                            </p:stCondLst>
                            <p:childTnLst>
                              <p:par>
                                <p:cTn id="16" presetID="2" presetClass="entr" presetSubtype="3" fill="hold" grpId="0" nodeType="afterEffect">
                                  <p:stCondLst>
                                    <p:cond delay="0"/>
                                  </p:stCondLst>
                                  <p:childTnLst>
                                    <p:set>
                                      <p:cBhvr>
                                        <p:cTn id="17" dur="1" fill="hold">
                                          <p:stCondLst>
                                            <p:cond delay="0"/>
                                          </p:stCondLst>
                                        </p:cTn>
                                        <p:tgtEl>
                                          <p:spTgt spid="30">
                                            <p:txEl>
                                              <p:pRg st="0" end="0"/>
                                            </p:txEl>
                                          </p:spTgt>
                                        </p:tgtEl>
                                        <p:attrNameLst>
                                          <p:attrName>style.visibility</p:attrName>
                                        </p:attrNameLst>
                                      </p:cBhvr>
                                      <p:to>
                                        <p:strVal val="visible"/>
                                      </p:to>
                                    </p:set>
                                    <p:anim calcmode="lin" valueType="num">
                                      <p:cBhvr additive="base">
                                        <p:cTn id="18"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30">
                                            <p:txEl>
                                              <p:pRg st="1" end="1"/>
                                            </p:txEl>
                                          </p:spTgt>
                                        </p:tgtEl>
                                        <p:attrNameLst>
                                          <p:attrName>style.visibility</p:attrName>
                                        </p:attrNameLst>
                                      </p:cBhvr>
                                      <p:to>
                                        <p:strVal val="visible"/>
                                      </p:to>
                                    </p:set>
                                    <p:anim calcmode="lin" valueType="num">
                                      <p:cBhvr additive="base">
                                        <p:cTn id="24" dur="500" fill="hold"/>
                                        <p:tgtEl>
                                          <p:spTgt spid="30">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30">
                                            <p:txEl>
                                              <p:pRg st="1" end="1"/>
                                            </p:txEl>
                                          </p:spTgt>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31" presetClass="entr" presetSubtype="0"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p:cTn id="29" dur="1000" fill="hold"/>
                                        <p:tgtEl>
                                          <p:spTgt spid="31"/>
                                        </p:tgtEl>
                                        <p:attrNameLst>
                                          <p:attrName>ppt_w</p:attrName>
                                        </p:attrNameLst>
                                      </p:cBhvr>
                                      <p:tavLst>
                                        <p:tav tm="0">
                                          <p:val>
                                            <p:fltVal val="0"/>
                                          </p:val>
                                        </p:tav>
                                        <p:tav tm="100000">
                                          <p:val>
                                            <p:strVal val="#ppt_w"/>
                                          </p:val>
                                        </p:tav>
                                      </p:tavLst>
                                    </p:anim>
                                    <p:anim calcmode="lin" valueType="num">
                                      <p:cBhvr>
                                        <p:cTn id="30" dur="1000" fill="hold"/>
                                        <p:tgtEl>
                                          <p:spTgt spid="31"/>
                                        </p:tgtEl>
                                        <p:attrNameLst>
                                          <p:attrName>ppt_h</p:attrName>
                                        </p:attrNameLst>
                                      </p:cBhvr>
                                      <p:tavLst>
                                        <p:tav tm="0">
                                          <p:val>
                                            <p:fltVal val="0"/>
                                          </p:val>
                                        </p:tav>
                                        <p:tav tm="100000">
                                          <p:val>
                                            <p:strVal val="#ppt_h"/>
                                          </p:val>
                                        </p:tav>
                                      </p:tavLst>
                                    </p:anim>
                                    <p:anim calcmode="lin" valueType="num">
                                      <p:cBhvr>
                                        <p:cTn id="31" dur="1000" fill="hold"/>
                                        <p:tgtEl>
                                          <p:spTgt spid="31"/>
                                        </p:tgtEl>
                                        <p:attrNameLst>
                                          <p:attrName>style.rotation</p:attrName>
                                        </p:attrNameLst>
                                      </p:cBhvr>
                                      <p:tavLst>
                                        <p:tav tm="0">
                                          <p:val>
                                            <p:fltVal val="90"/>
                                          </p:val>
                                        </p:tav>
                                        <p:tav tm="100000">
                                          <p:val>
                                            <p:fltVal val="0"/>
                                          </p:val>
                                        </p:tav>
                                      </p:tavLst>
                                    </p:anim>
                                    <p:animEffect transition="in" filter="fade">
                                      <p:cBhvr>
                                        <p:cTn id="32"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0"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MouseEvent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a:t>
              </a:r>
            </a:p>
          </p:txBody>
        </p:sp>
      </p:grpSp>
      <p:grpSp>
        <p:nvGrpSpPr>
          <p:cNvPr id="7" name="组合 6">
            <a:extLst>
              <a:ext uri="{FF2B5EF4-FFF2-40B4-BE49-F238E27FC236}">
                <a16:creationId xmlns:a16="http://schemas.microsoft.com/office/drawing/2014/main" id="{957D1BE0-D672-47D8-AC83-689574A2DA05}"/>
              </a:ext>
            </a:extLst>
          </p:cNvPr>
          <p:cNvGrpSpPr/>
          <p:nvPr/>
        </p:nvGrpSpPr>
        <p:grpSpPr>
          <a:xfrm flipH="1">
            <a:off x="6602744" y="5405378"/>
            <a:ext cx="5440340" cy="1357633"/>
            <a:chOff x="897607" y="5043462"/>
            <a:chExt cx="5441599" cy="1357947"/>
          </a:xfrm>
        </p:grpSpPr>
        <p:sp>
          <p:nvSpPr>
            <p:cNvPr id="8" name="矩形 7">
              <a:extLst>
                <a:ext uri="{FF2B5EF4-FFF2-40B4-BE49-F238E27FC236}">
                  <a16:creationId xmlns:a16="http://schemas.microsoft.com/office/drawing/2014/main" id="{87C1F80E-6BBB-4CF3-BA45-A52AB02C3FA9}"/>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325915B6-E0D3-4528-B597-C16265F4F3D3}"/>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A075E8CE-6CCA-4F60-9704-83917FE040B9}"/>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61C594E9-7F45-4D43-B7F9-D3BB3E4750B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05827858-028E-4B69-B35F-CFCA464D5445}"/>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AF44B012-9671-43D7-9238-E9D150CB4F38}"/>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67466D02-751C-4A43-81E3-A52C211CDF8E}"/>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55103134-4A7E-4CF5-BAA6-C317FD85D1F8}"/>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F245CD01-C777-4438-A0D5-FC3B868B7904}"/>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DA7ECF5-ED22-4C3C-9114-DD7FA3BF59BB}"/>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71E5303B-DA88-44A6-8CCB-1DC7B9375CF6}"/>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5FFB08C6-09E2-41D9-AF21-AA14E42EBF5F}"/>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4BC09834-202E-41D4-B720-A56C6ABFFC01}"/>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8D4CD5AF-C4E1-4357-B638-CF269D2BF94B}"/>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2CAA5E24-6315-4C39-A755-4F6AFA486318}"/>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C1BC72D8-0C5B-475F-85EE-7385D6C9038F}"/>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D88E8CD9-0301-4E63-88B6-A67F8E366A21}"/>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grpSp>
        <p:nvGrpSpPr>
          <p:cNvPr id="27" name="组合 26">
            <a:extLst>
              <a:ext uri="{FF2B5EF4-FFF2-40B4-BE49-F238E27FC236}">
                <a16:creationId xmlns:a16="http://schemas.microsoft.com/office/drawing/2014/main" id="{6577E1EE-8887-4FCE-906F-26C69DAA611C}"/>
              </a:ext>
            </a:extLst>
          </p:cNvPr>
          <p:cNvGrpSpPr/>
          <p:nvPr/>
        </p:nvGrpSpPr>
        <p:grpSpPr>
          <a:xfrm>
            <a:off x="0" y="1750209"/>
            <a:ext cx="12187591" cy="543168"/>
            <a:chOff x="0" y="2962700"/>
            <a:chExt cx="12190412" cy="543294"/>
          </a:xfrm>
        </p:grpSpPr>
        <p:sp>
          <p:nvSpPr>
            <p:cNvPr id="28" name="Freeform 3">
              <a:extLst>
                <a:ext uri="{FF2B5EF4-FFF2-40B4-BE49-F238E27FC236}">
                  <a16:creationId xmlns:a16="http://schemas.microsoft.com/office/drawing/2014/main" id="{51B3BDCF-0EB9-487B-877A-5D53263A5BB4}"/>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29" name="内容占位符 2">
              <a:extLst>
                <a:ext uri="{FF2B5EF4-FFF2-40B4-BE49-F238E27FC236}">
                  <a16:creationId xmlns:a16="http://schemas.microsoft.com/office/drawing/2014/main" id="{60124E39-5D48-4114-82DB-FA7482A86A5B}"/>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4</a:t>
              </a: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err="1">
                  <a:solidFill>
                    <a:schemeClr val="tx1"/>
                  </a:solidFill>
                  <a:latin typeface="仿宋" panose="02010609060101010101" pitchFamily="49" charset="-122"/>
                  <a:ea typeface="仿宋" panose="02010609060101010101" pitchFamily="49" charset="-122"/>
                </a:rPr>
                <a:t>MouseEvent</a:t>
              </a:r>
              <a:r>
                <a:rPr lang="zh-CN" altLang="en-US" sz="2400" b="1" dirty="0">
                  <a:solidFill>
                    <a:schemeClr val="tx1"/>
                  </a:solidFill>
                  <a:latin typeface="仿宋" panose="02010609060101010101" pitchFamily="49" charset="-122"/>
                  <a:ea typeface="仿宋" panose="02010609060101010101" pitchFamily="49" charset="-122"/>
                </a:rPr>
                <a:t>类</a:t>
              </a:r>
            </a:p>
          </p:txBody>
        </p:sp>
      </p:grpSp>
      <p:sp>
        <p:nvSpPr>
          <p:cNvPr id="30" name="内容占位符 2">
            <a:extLst>
              <a:ext uri="{FF2B5EF4-FFF2-40B4-BE49-F238E27FC236}">
                <a16:creationId xmlns:a16="http://schemas.microsoft.com/office/drawing/2014/main" id="{5E101F3C-80E2-4018-9301-1EB0E973A3CC}"/>
              </a:ext>
            </a:extLst>
          </p:cNvPr>
          <p:cNvSpPr txBox="1">
            <a:spLocks/>
          </p:cNvSpPr>
          <p:nvPr/>
        </p:nvSpPr>
        <p:spPr>
          <a:xfrm>
            <a:off x="1031278" y="2359667"/>
            <a:ext cx="10378537" cy="72733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buNone/>
            </a:pPr>
            <a:r>
              <a:rPr lang="zh-CN" altLang="en-US" sz="2400" b="1" dirty="0">
                <a:solidFill>
                  <a:schemeClr val="tx1"/>
                </a:solidFill>
                <a:latin typeface="仿宋" panose="02010609060101010101" pitchFamily="49" charset="-122"/>
                <a:ea typeface="仿宋" panose="02010609060101010101" pitchFamily="49" charset="-122"/>
              </a:rPr>
              <a:t>用于表示产生鼠标事件的对象，该类的常用方法如表</a:t>
            </a:r>
            <a:r>
              <a:rPr lang="en-US" altLang="zh-CN" sz="2400" b="1" dirty="0">
                <a:solidFill>
                  <a:schemeClr val="tx1"/>
                </a:solidFill>
                <a:latin typeface="仿宋" panose="02010609060101010101" pitchFamily="49" charset="-122"/>
                <a:ea typeface="仿宋" panose="02010609060101010101" pitchFamily="49" charset="-122"/>
              </a:rPr>
              <a:t>8.12</a:t>
            </a:r>
            <a:r>
              <a:rPr lang="zh-CN" altLang="en-US" sz="2400" b="1" dirty="0">
                <a:solidFill>
                  <a:schemeClr val="tx1"/>
                </a:solidFill>
                <a:latin typeface="仿宋" panose="02010609060101010101" pitchFamily="49" charset="-122"/>
                <a:ea typeface="仿宋" panose="02010609060101010101" pitchFamily="49" charset="-122"/>
              </a:rPr>
              <a:t>所示。</a:t>
            </a:r>
          </a:p>
          <a:p>
            <a:pPr marL="0" indent="719856" algn="ctr">
              <a:buNone/>
            </a:pPr>
            <a:r>
              <a:rPr lang="zh-CN" altLang="en-US" sz="2000" b="1" dirty="0">
                <a:solidFill>
                  <a:schemeClr val="tx1"/>
                </a:solidFill>
                <a:latin typeface="仿宋" panose="02010609060101010101" pitchFamily="49" charset="-122"/>
                <a:ea typeface="仿宋" panose="02010609060101010101" pitchFamily="49" charset="-122"/>
              </a:rPr>
              <a:t>表</a:t>
            </a:r>
            <a:r>
              <a:rPr lang="en-US" altLang="zh-CN" sz="2000" b="1" dirty="0">
                <a:solidFill>
                  <a:schemeClr val="tx1"/>
                </a:solidFill>
                <a:latin typeface="仿宋" panose="02010609060101010101" pitchFamily="49" charset="-122"/>
                <a:ea typeface="仿宋" panose="02010609060101010101" pitchFamily="49" charset="-122"/>
              </a:rPr>
              <a:t>8.12 </a:t>
            </a:r>
            <a:r>
              <a:rPr lang="en-US" altLang="zh-CN" sz="2000" b="1" dirty="0" err="1">
                <a:solidFill>
                  <a:schemeClr val="tx1"/>
                </a:solidFill>
                <a:latin typeface="仿宋" panose="02010609060101010101" pitchFamily="49" charset="-122"/>
                <a:ea typeface="仿宋" panose="02010609060101010101" pitchFamily="49" charset="-122"/>
              </a:rPr>
              <a:t>MouseEvent</a:t>
            </a:r>
            <a:r>
              <a:rPr lang="zh-CN" altLang="en-US" sz="2000" b="1" dirty="0">
                <a:solidFill>
                  <a:schemeClr val="tx1"/>
                </a:solidFill>
                <a:latin typeface="仿宋" panose="02010609060101010101" pitchFamily="49" charset="-122"/>
                <a:ea typeface="仿宋" panose="02010609060101010101" pitchFamily="49" charset="-122"/>
              </a:rPr>
              <a:t>类的常用方法 </a:t>
            </a:r>
          </a:p>
        </p:txBody>
      </p:sp>
      <p:graphicFrame>
        <p:nvGraphicFramePr>
          <p:cNvPr id="31" name="表格 30">
            <a:extLst>
              <a:ext uri="{FF2B5EF4-FFF2-40B4-BE49-F238E27FC236}">
                <a16:creationId xmlns:a16="http://schemas.microsoft.com/office/drawing/2014/main" id="{BF2FB98D-A1A4-4215-A8C6-4C0679E516DC}"/>
              </a:ext>
            </a:extLst>
          </p:cNvPr>
          <p:cNvGraphicFramePr>
            <a:graphicFrameLocks noGrp="1"/>
          </p:cNvGraphicFramePr>
          <p:nvPr>
            <p:extLst>
              <p:ext uri="{D42A27DB-BD31-4B8C-83A1-F6EECF244321}">
                <p14:modId xmlns:p14="http://schemas.microsoft.com/office/powerpoint/2010/main" val="3810773509"/>
              </p:ext>
            </p:extLst>
          </p:nvPr>
        </p:nvGraphicFramePr>
        <p:xfrm>
          <a:off x="1822824" y="3305684"/>
          <a:ext cx="8989519" cy="2361654"/>
        </p:xfrm>
        <a:graphic>
          <a:graphicData uri="http://schemas.openxmlformats.org/drawingml/2006/table">
            <a:tbl>
              <a:tblPr>
                <a:tableStyleId>{16D9F66E-5EB9-4882-86FB-DCBF35E3C3E4}</a:tableStyleId>
              </a:tblPr>
              <a:tblGrid>
                <a:gridCol w="1676012">
                  <a:extLst>
                    <a:ext uri="{9D8B030D-6E8A-4147-A177-3AD203B41FA5}">
                      <a16:colId xmlns:a16="http://schemas.microsoft.com/office/drawing/2014/main" val="20000"/>
                    </a:ext>
                  </a:extLst>
                </a:gridCol>
                <a:gridCol w="2437836">
                  <a:extLst>
                    <a:ext uri="{9D8B030D-6E8A-4147-A177-3AD203B41FA5}">
                      <a16:colId xmlns:a16="http://schemas.microsoft.com/office/drawing/2014/main" val="20001"/>
                    </a:ext>
                  </a:extLst>
                </a:gridCol>
                <a:gridCol w="4875671">
                  <a:extLst>
                    <a:ext uri="{9D8B030D-6E8A-4147-A177-3AD203B41FA5}">
                      <a16:colId xmlns:a16="http://schemas.microsoft.com/office/drawing/2014/main" val="20002"/>
                    </a:ext>
                  </a:extLst>
                </a:gridCol>
              </a:tblGrid>
              <a:tr h="393609">
                <a:tc>
                  <a:txBody>
                    <a:bodyPr/>
                    <a:lstStyle/>
                    <a:p>
                      <a:pPr algn="ctr"/>
                      <a:r>
                        <a:rPr lang="zh-CN" sz="2200" dirty="0"/>
                        <a:t>返回类型</a:t>
                      </a:r>
                      <a:endParaRPr lang="zh-CN" sz="2200" dirty="0">
                        <a:latin typeface="+mn-ea"/>
                        <a:ea typeface="+mn-ea"/>
                        <a:cs typeface="Times New Roman" pitchFamily="18" charset="0"/>
                      </a:endParaRPr>
                    </a:p>
                  </a:txBody>
                  <a:tcPr marL="68564" marR="68564" marT="0" marB="0" anchor="ctr">
                    <a:solidFill>
                      <a:srgbClr val="FFC000"/>
                    </a:solidFill>
                  </a:tcPr>
                </a:tc>
                <a:tc>
                  <a:txBody>
                    <a:bodyPr/>
                    <a:lstStyle/>
                    <a:p>
                      <a:pPr algn="ctr"/>
                      <a:r>
                        <a:rPr lang="zh-CN" sz="2200" dirty="0"/>
                        <a:t>方法名</a:t>
                      </a:r>
                      <a:endParaRPr lang="zh-CN" sz="2200" dirty="0">
                        <a:latin typeface="+mn-ea"/>
                        <a:ea typeface="+mn-ea"/>
                        <a:cs typeface="Times New Roman" pitchFamily="18" charset="0"/>
                      </a:endParaRPr>
                    </a:p>
                  </a:txBody>
                  <a:tcPr marL="68564" marR="68564" marT="0" marB="0" anchor="ctr">
                    <a:solidFill>
                      <a:srgbClr val="FFC000"/>
                    </a:solidFill>
                  </a:tcPr>
                </a:tc>
                <a:tc>
                  <a:txBody>
                    <a:bodyPr/>
                    <a:lstStyle/>
                    <a:p>
                      <a:pPr algn="ctr"/>
                      <a:r>
                        <a:rPr lang="zh-CN" sz="2200" dirty="0"/>
                        <a:t>方法功能</a:t>
                      </a:r>
                      <a:endParaRPr lang="zh-CN" sz="2200" dirty="0">
                        <a:latin typeface="+mn-ea"/>
                        <a:ea typeface="+mn-ea"/>
                        <a:cs typeface="Times New Roman" pitchFamily="18" charset="0"/>
                      </a:endParaRPr>
                    </a:p>
                  </a:txBody>
                  <a:tcPr marL="68564" marR="68564" marT="0" marB="0" anchor="ctr">
                    <a:solidFill>
                      <a:srgbClr val="FFC000"/>
                    </a:solidFill>
                  </a:tcPr>
                </a:tc>
                <a:extLst>
                  <a:ext uri="{0D108BD9-81ED-4DB2-BD59-A6C34878D82A}">
                    <a16:rowId xmlns:a16="http://schemas.microsoft.com/office/drawing/2014/main" val="10000"/>
                  </a:ext>
                </a:extLst>
              </a:tr>
              <a:tr h="393609">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kern="100" dirty="0"/>
                        <a:t>Object</a:t>
                      </a:r>
                      <a:endParaRPr lang="zh-CN" sz="2200" kern="100" dirty="0">
                        <a:latin typeface="+mn-ea"/>
                        <a:ea typeface="+mn-ea"/>
                        <a:cs typeface="Times New Roman" pitchFamily="18" charset="0"/>
                      </a:endParaRPr>
                    </a:p>
                  </a:txBody>
                  <a:tcPr marL="68564" marR="68564" marT="0" marB="0" anchor="ctr"/>
                </a:tc>
                <a:tc>
                  <a:txBody>
                    <a:bodyPr/>
                    <a:lstStyle/>
                    <a:p>
                      <a:r>
                        <a:rPr lang="en-US" sz="2200" dirty="0" err="1"/>
                        <a:t>getSource</a:t>
                      </a:r>
                      <a:r>
                        <a:rPr lang="en-US" sz="2200" dirty="0"/>
                        <a:t>()</a:t>
                      </a:r>
                      <a:endParaRPr lang="zh-CN" sz="2200" dirty="0">
                        <a:latin typeface="+mn-ea"/>
                        <a:ea typeface="+mn-ea"/>
                        <a:cs typeface="Times New Roman" pitchFamily="18" charset="0"/>
                      </a:endParaRPr>
                    </a:p>
                  </a:txBody>
                  <a:tcPr marL="68564" marR="68564" marT="0" marB="0" anchor="ctr"/>
                </a:tc>
                <a:tc>
                  <a:txBody>
                    <a:bodyPr/>
                    <a:lstStyle/>
                    <a:p>
                      <a:r>
                        <a:rPr lang="zh-CN" sz="2200" dirty="0"/>
                        <a:t>获取产生鼠标事件的事件源</a:t>
                      </a:r>
                      <a:endParaRPr lang="zh-CN" sz="2200" dirty="0">
                        <a:latin typeface="+mn-ea"/>
                        <a:ea typeface="+mn-ea"/>
                        <a:cs typeface="Times New Roman" pitchFamily="18" charset="0"/>
                      </a:endParaRPr>
                    </a:p>
                  </a:txBody>
                  <a:tcPr marL="68564" marR="68564" marT="0" marB="0" anchor="ctr"/>
                </a:tc>
                <a:extLst>
                  <a:ext uri="{0D108BD9-81ED-4DB2-BD59-A6C34878D82A}">
                    <a16:rowId xmlns:a16="http://schemas.microsoft.com/office/drawing/2014/main" val="10001"/>
                  </a:ext>
                </a:extLst>
              </a:tr>
              <a:tr h="393609">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kern="100"/>
                        <a:t>int</a:t>
                      </a:r>
                      <a:endParaRPr lang="zh-CN" sz="2200" kern="100">
                        <a:latin typeface="+mn-ea"/>
                        <a:ea typeface="+mn-ea"/>
                        <a:cs typeface="Times New Roman" pitchFamily="18" charset="0"/>
                      </a:endParaRPr>
                    </a:p>
                  </a:txBody>
                  <a:tcPr marL="68564" marR="68564" marT="0" marB="0" anchor="ctr"/>
                </a:tc>
                <a:tc>
                  <a:txBody>
                    <a:bodyPr/>
                    <a:lstStyle/>
                    <a:p>
                      <a:r>
                        <a:rPr lang="en-US" sz="2200" dirty="0" err="1"/>
                        <a:t>getButton</a:t>
                      </a:r>
                      <a:r>
                        <a:rPr lang="en-US" sz="2200" dirty="0"/>
                        <a:t>()</a:t>
                      </a:r>
                      <a:endParaRPr lang="zh-CN" sz="2200" dirty="0">
                        <a:latin typeface="+mn-ea"/>
                        <a:ea typeface="+mn-ea"/>
                        <a:cs typeface="Times New Roman" pitchFamily="18" charset="0"/>
                      </a:endParaRPr>
                    </a:p>
                  </a:txBody>
                  <a:tcPr marL="68564" marR="68564" marT="0" marB="0" anchor="ctr"/>
                </a:tc>
                <a:tc>
                  <a:txBody>
                    <a:bodyPr/>
                    <a:lstStyle/>
                    <a:p>
                      <a:r>
                        <a:rPr lang="zh-CN" sz="2200" dirty="0"/>
                        <a:t>获取触发事件的鼠标按键。</a:t>
                      </a:r>
                      <a:endParaRPr lang="zh-CN" sz="2200" dirty="0">
                        <a:latin typeface="+mn-ea"/>
                        <a:ea typeface="+mn-ea"/>
                        <a:cs typeface="Times New Roman" pitchFamily="18" charset="0"/>
                      </a:endParaRPr>
                    </a:p>
                  </a:txBody>
                  <a:tcPr marL="68564" marR="68564" marT="0" marB="0" anchor="ctr"/>
                </a:tc>
                <a:extLst>
                  <a:ext uri="{0D108BD9-81ED-4DB2-BD59-A6C34878D82A}">
                    <a16:rowId xmlns:a16="http://schemas.microsoft.com/office/drawing/2014/main" val="10002"/>
                  </a:ext>
                </a:extLst>
              </a:tr>
              <a:tr h="393609">
                <a:tc>
                  <a:txBody>
                    <a:bodyPr/>
                    <a:lstStyle/>
                    <a:p>
                      <a:r>
                        <a:rPr lang="en-US" sz="2200"/>
                        <a:t>int</a:t>
                      </a:r>
                      <a:endParaRPr lang="zh-CN" sz="2200">
                        <a:latin typeface="+mn-ea"/>
                        <a:ea typeface="+mn-ea"/>
                        <a:cs typeface="Times New Roman" pitchFamily="18" charset="0"/>
                      </a:endParaRPr>
                    </a:p>
                  </a:txBody>
                  <a:tcPr marL="68564" marR="68564" marT="0" marB="0" anchor="ctr"/>
                </a:tc>
                <a:tc>
                  <a:txBody>
                    <a:bodyPr/>
                    <a:lstStyle/>
                    <a:p>
                      <a:r>
                        <a:rPr lang="en-US" sz="2200" dirty="0" err="1"/>
                        <a:t>getClickCount</a:t>
                      </a:r>
                      <a:r>
                        <a:rPr lang="en-US" sz="2200" dirty="0"/>
                        <a:t>()</a:t>
                      </a:r>
                      <a:endParaRPr lang="zh-CN" sz="2200" dirty="0">
                        <a:latin typeface="+mn-ea"/>
                        <a:ea typeface="+mn-ea"/>
                        <a:cs typeface="Times New Roman" pitchFamily="18" charset="0"/>
                      </a:endParaRPr>
                    </a:p>
                  </a:txBody>
                  <a:tcPr marL="68564" marR="68564" marT="0" marB="0" anchor="ctr"/>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2200" kern="0" dirty="0"/>
                        <a:t>获取鼠标连击的次数</a:t>
                      </a:r>
                      <a:endParaRPr lang="zh-CN" sz="2200" kern="100" dirty="0">
                        <a:latin typeface="+mn-ea"/>
                        <a:ea typeface="+mn-ea"/>
                        <a:cs typeface="Times New Roman" pitchFamily="18" charset="0"/>
                      </a:endParaRPr>
                    </a:p>
                  </a:txBody>
                  <a:tcPr marL="68564" marR="68564" marT="0" marB="0" anchor="ctr"/>
                </a:tc>
                <a:extLst>
                  <a:ext uri="{0D108BD9-81ED-4DB2-BD59-A6C34878D82A}">
                    <a16:rowId xmlns:a16="http://schemas.microsoft.com/office/drawing/2014/main" val="10003"/>
                  </a:ext>
                </a:extLst>
              </a:tr>
              <a:tr h="393609">
                <a:tc>
                  <a:txBody>
                    <a:bodyPr/>
                    <a:lstStyle/>
                    <a:p>
                      <a:r>
                        <a:rPr lang="en-US" sz="2200"/>
                        <a:t>int</a:t>
                      </a:r>
                      <a:endParaRPr lang="zh-CN" sz="2200">
                        <a:latin typeface="+mn-ea"/>
                        <a:ea typeface="+mn-ea"/>
                        <a:cs typeface="Times New Roman" pitchFamily="18" charset="0"/>
                      </a:endParaRPr>
                    </a:p>
                  </a:txBody>
                  <a:tcPr marL="68564" marR="68564" marT="0" marB="0" anchor="ctr"/>
                </a:tc>
                <a:tc>
                  <a:txBody>
                    <a:bodyPr/>
                    <a:lstStyle/>
                    <a:p>
                      <a:r>
                        <a:rPr lang="en-US" sz="2200" dirty="0" err="1"/>
                        <a:t>getX</a:t>
                      </a:r>
                      <a:r>
                        <a:rPr lang="en-US" sz="2200" dirty="0"/>
                        <a:t>()</a:t>
                      </a:r>
                      <a:endParaRPr lang="zh-CN" sz="2200" dirty="0">
                        <a:latin typeface="+mn-ea"/>
                        <a:ea typeface="+mn-ea"/>
                        <a:cs typeface="Times New Roman" pitchFamily="18" charset="0"/>
                      </a:endParaRPr>
                    </a:p>
                  </a:txBody>
                  <a:tcPr marL="68564" marR="68564" marT="0" marB="0" anchor="ctr"/>
                </a:tc>
                <a:tc>
                  <a:txBody>
                    <a:bodyPr/>
                    <a:lstStyle/>
                    <a:p>
                      <a:r>
                        <a:rPr lang="zh-CN" sz="2200" dirty="0"/>
                        <a:t>获取鼠标指针在事件源中的</a:t>
                      </a:r>
                      <a:r>
                        <a:rPr lang="en-US" sz="2200" dirty="0"/>
                        <a:t>X</a:t>
                      </a:r>
                      <a:r>
                        <a:rPr lang="zh-CN" sz="2200" dirty="0"/>
                        <a:t>坐标值</a:t>
                      </a:r>
                      <a:endParaRPr lang="zh-CN" sz="2200" dirty="0">
                        <a:latin typeface="+mn-ea"/>
                        <a:ea typeface="+mn-ea"/>
                        <a:cs typeface="Times New Roman" pitchFamily="18" charset="0"/>
                      </a:endParaRPr>
                    </a:p>
                  </a:txBody>
                  <a:tcPr marL="68564" marR="68564" marT="0" marB="0" anchor="ctr"/>
                </a:tc>
                <a:extLst>
                  <a:ext uri="{0D108BD9-81ED-4DB2-BD59-A6C34878D82A}">
                    <a16:rowId xmlns:a16="http://schemas.microsoft.com/office/drawing/2014/main" val="10004"/>
                  </a:ext>
                </a:extLst>
              </a:tr>
              <a:tr h="393609">
                <a:tc>
                  <a:txBody>
                    <a:bodyPr/>
                    <a:lstStyle/>
                    <a:p>
                      <a:r>
                        <a:rPr lang="en-US" sz="2200"/>
                        <a:t>int</a:t>
                      </a:r>
                      <a:endParaRPr lang="zh-CN" sz="2200">
                        <a:latin typeface="+mn-ea"/>
                        <a:ea typeface="+mn-ea"/>
                        <a:cs typeface="Times New Roman" pitchFamily="18" charset="0"/>
                      </a:endParaRPr>
                    </a:p>
                  </a:txBody>
                  <a:tcPr marL="68564" marR="68564" marT="0" marB="0" anchor="ctr"/>
                </a:tc>
                <a:tc>
                  <a:txBody>
                    <a:bodyPr/>
                    <a:lstStyle/>
                    <a:p>
                      <a:r>
                        <a:rPr lang="en-US" sz="2200"/>
                        <a:t>getY()</a:t>
                      </a:r>
                      <a:endParaRPr lang="zh-CN" sz="2200">
                        <a:latin typeface="+mn-ea"/>
                        <a:ea typeface="+mn-ea"/>
                        <a:cs typeface="Times New Roman" pitchFamily="18" charset="0"/>
                      </a:endParaRPr>
                    </a:p>
                  </a:txBody>
                  <a:tcPr marL="68564" marR="68564" marT="0" marB="0" anchor="ctr"/>
                </a:tc>
                <a:tc>
                  <a:txBody>
                    <a:bodyPr/>
                    <a:lstStyle/>
                    <a:p>
                      <a:r>
                        <a:rPr lang="zh-CN" sz="2200" dirty="0"/>
                        <a:t>获取鼠标指针在事件源中的</a:t>
                      </a:r>
                      <a:r>
                        <a:rPr lang="en-US" sz="2200" dirty="0"/>
                        <a:t>Y</a:t>
                      </a:r>
                      <a:r>
                        <a:rPr lang="zh-CN" sz="2200" dirty="0"/>
                        <a:t>坐标值</a:t>
                      </a:r>
                      <a:endParaRPr lang="zh-CN" sz="2200" dirty="0">
                        <a:latin typeface="+mn-ea"/>
                        <a:ea typeface="+mn-ea"/>
                        <a:cs typeface="Times New Roman" pitchFamily="18" charset="0"/>
                      </a:endParaRPr>
                    </a:p>
                  </a:txBody>
                  <a:tcPr marL="68564" marR="68564" marT="0" marB="0" anchor="ctr"/>
                </a:tc>
                <a:extLst>
                  <a:ext uri="{0D108BD9-81ED-4DB2-BD59-A6C34878D82A}">
                    <a16:rowId xmlns:a16="http://schemas.microsoft.com/office/drawing/2014/main" val="10005"/>
                  </a:ext>
                </a:extLst>
              </a:tr>
            </a:tbl>
          </a:graphicData>
        </a:graphic>
      </p:graphicFrame>
      <p:grpSp>
        <p:nvGrpSpPr>
          <p:cNvPr id="32" name="组合 31">
            <a:extLst>
              <a:ext uri="{FF2B5EF4-FFF2-40B4-BE49-F238E27FC236}">
                <a16:creationId xmlns:a16="http://schemas.microsoft.com/office/drawing/2014/main" id="{D70515CC-D8A4-4751-8F3A-EF4C1B195557}"/>
              </a:ext>
            </a:extLst>
          </p:cNvPr>
          <p:cNvGrpSpPr/>
          <p:nvPr/>
        </p:nvGrpSpPr>
        <p:grpSpPr>
          <a:xfrm>
            <a:off x="0" y="6244968"/>
            <a:ext cx="12645479" cy="1151697"/>
            <a:chOff x="0" y="5715794"/>
            <a:chExt cx="12648406" cy="1151964"/>
          </a:xfrm>
        </p:grpSpPr>
        <p:sp>
          <p:nvSpPr>
            <p:cNvPr id="33" name="矩形 32">
              <a:extLst>
                <a:ext uri="{FF2B5EF4-FFF2-40B4-BE49-F238E27FC236}">
                  <a16:creationId xmlns:a16="http://schemas.microsoft.com/office/drawing/2014/main" id="{85899825-E461-4F06-88B6-1D645696A4A1}"/>
                </a:ext>
              </a:extLst>
            </p:cNvPr>
            <p:cNvSpPr/>
            <p:nvPr/>
          </p:nvSpPr>
          <p:spPr>
            <a:xfrm>
              <a:off x="0" y="5715794"/>
              <a:ext cx="12192000" cy="11519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8FF903D1-4963-45C2-B8BA-C48E06526904}"/>
                </a:ext>
              </a:extLst>
            </p:cNvPr>
            <p:cNvGrpSpPr/>
            <p:nvPr/>
          </p:nvGrpSpPr>
          <p:grpSpPr>
            <a:xfrm>
              <a:off x="637556" y="5868194"/>
              <a:ext cx="12010850" cy="533400"/>
              <a:chOff x="637556" y="6005506"/>
              <a:chExt cx="12010850" cy="533400"/>
            </a:xfrm>
          </p:grpSpPr>
          <p:grpSp>
            <p:nvGrpSpPr>
              <p:cNvPr id="35" name="组合 34">
                <a:extLst>
                  <a:ext uri="{FF2B5EF4-FFF2-40B4-BE49-F238E27FC236}">
                    <a16:creationId xmlns:a16="http://schemas.microsoft.com/office/drawing/2014/main" id="{209B1F19-3F6D-4D4A-AFE5-C70A6A14684A}"/>
                  </a:ext>
                </a:extLst>
              </p:cNvPr>
              <p:cNvGrpSpPr/>
              <p:nvPr/>
            </p:nvGrpSpPr>
            <p:grpSpPr>
              <a:xfrm>
                <a:off x="637556" y="6007093"/>
                <a:ext cx="352250" cy="455613"/>
                <a:chOff x="5326238" y="1507325"/>
                <a:chExt cx="352250" cy="455613"/>
              </a:xfrm>
              <a:solidFill>
                <a:srgbClr val="FFFF00"/>
              </a:solidFill>
            </p:grpSpPr>
            <p:sp>
              <p:nvSpPr>
                <p:cNvPr id="37" name="Freeform 125">
                  <a:extLst>
                    <a:ext uri="{FF2B5EF4-FFF2-40B4-BE49-F238E27FC236}">
                      <a16:creationId xmlns:a16="http://schemas.microsoft.com/office/drawing/2014/main" id="{A7A96387-609A-4DC5-9A9D-A8DAF1499691}"/>
                    </a:ext>
                  </a:extLst>
                </p:cNvPr>
                <p:cNvSpPr>
                  <a:spLocks noEditPoints="1"/>
                </p:cNvSpPr>
                <p:nvPr/>
              </p:nvSpPr>
              <p:spPr bwMode="auto">
                <a:xfrm>
                  <a:off x="5326238" y="1507325"/>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8" name="Freeform 126">
                  <a:extLst>
                    <a:ext uri="{FF2B5EF4-FFF2-40B4-BE49-F238E27FC236}">
                      <a16:creationId xmlns:a16="http://schemas.microsoft.com/office/drawing/2014/main" id="{74388A2B-9D46-45FB-80E1-1B29C8288345}"/>
                    </a:ext>
                  </a:extLst>
                </p:cNvPr>
                <p:cNvSpPr>
                  <a:spLocks noEditPoints="1"/>
                </p:cNvSpPr>
                <p:nvPr/>
              </p:nvSpPr>
              <p:spPr bwMode="auto">
                <a:xfrm>
                  <a:off x="5451650" y="1699413"/>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36" name="内容占位符 2">
                <a:extLst>
                  <a:ext uri="{FF2B5EF4-FFF2-40B4-BE49-F238E27FC236}">
                    <a16:creationId xmlns:a16="http://schemas.microsoft.com/office/drawing/2014/main" id="{EF6C39DF-B483-41E4-B972-8BAF796656D9}"/>
                  </a:ext>
                </a:extLst>
              </p:cNvPr>
              <p:cNvSpPr txBox="1">
                <a:spLocks/>
              </p:cNvSpPr>
              <p:nvPr/>
            </p:nvSpPr>
            <p:spPr>
              <a:xfrm>
                <a:off x="989807" y="6005506"/>
                <a:ext cx="11658599"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例</a:t>
                </a:r>
                <a:r>
                  <a:rPr lang="en-US" altLang="zh-CN" sz="2400" b="1" dirty="0">
                    <a:solidFill>
                      <a:schemeClr val="tx1"/>
                    </a:solidFill>
                    <a:latin typeface="仿宋" panose="02010609060101010101" pitchFamily="49" charset="-122"/>
                    <a:ea typeface="仿宋" panose="02010609060101010101" pitchFamily="49" charset="-122"/>
                  </a:rPr>
                  <a:t>8.13】</a:t>
                </a:r>
                <a:r>
                  <a:rPr lang="zh-CN" altLang="en-US" sz="2400" b="1" dirty="0">
                    <a:solidFill>
                      <a:schemeClr val="tx1"/>
                    </a:solidFill>
                    <a:latin typeface="仿宋" panose="02010609060101010101" pitchFamily="49" charset="-122"/>
                    <a:ea typeface="仿宋" panose="02010609060101010101" pitchFamily="49" charset="-122"/>
                  </a:rPr>
                  <a:t>使用鼠标适配器类，监听鼠标在按钮上的点击动作。</a:t>
                </a:r>
                <a:endParaRPr lang="en-US" altLang="zh-CN" sz="2400" b="1" dirty="0">
                  <a:solidFill>
                    <a:schemeClr val="tx1"/>
                  </a:solidFill>
                  <a:latin typeface="仿宋" panose="02010609060101010101" pitchFamily="49" charset="-122"/>
                  <a:ea typeface="仿宋" panose="02010609060101010101" pitchFamily="49" charset="-122"/>
                </a:endParaRPr>
              </a:p>
              <a:p>
                <a:pPr marL="0" indent="0">
                  <a:buNone/>
                </a:pPr>
                <a:r>
                  <a:rPr lang="en-US" altLang="zh-CN" sz="2400" b="1" dirty="0">
                    <a:solidFill>
                      <a:schemeClr val="tx1"/>
                    </a:solidFill>
                    <a:latin typeface="仿宋" panose="02010609060101010101" pitchFamily="49" charset="-122"/>
                    <a:ea typeface="仿宋" panose="02010609060101010101" pitchFamily="49" charset="-122"/>
                    <a:hlinkClick r:id="rId2" action="ppaction://hlinkfile">
                      <a:extLst>
                        <a:ext uri="{A12FA001-AC4F-418D-AE19-62706E023703}">
                          <ahyp:hlinkClr xmlns:ahyp="http://schemas.microsoft.com/office/drawing/2018/hyperlinkcolor" val="tx"/>
                        </a:ext>
                      </a:extLst>
                    </a:hlinkClick>
                  </a:rPr>
                  <a:t>Example8_13.java</a:t>
                </a:r>
                <a:endParaRPr lang="en-US" altLang="zh-CN" sz="2400" b="1" dirty="0">
                  <a:solidFill>
                    <a:schemeClr val="tx1"/>
                  </a:solidFill>
                  <a:latin typeface="仿宋" panose="02010609060101010101" pitchFamily="49" charset="-122"/>
                  <a:ea typeface="仿宋" panose="02010609060101010101" pitchFamily="49" charset="-122"/>
                </a:endParaRPr>
              </a:p>
            </p:txBody>
          </p:sp>
        </p:grpSp>
      </p:grpSp>
    </p:spTree>
    <p:extLst>
      <p:ext uri="{BB962C8B-B14F-4D97-AF65-F5344CB8AC3E}">
        <p14:creationId xmlns:p14="http://schemas.microsoft.com/office/powerpoint/2010/main" val="293012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par>
                                <p:cTn id="12" presetID="16" presetClass="entr" presetSubtype="21"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barn(inVertical)">
                                      <p:cBhvr>
                                        <p:cTn id="14" dur="500"/>
                                        <p:tgtEl>
                                          <p:spTgt spid="27"/>
                                        </p:tgtEl>
                                      </p:cBhvr>
                                    </p:animEffect>
                                  </p:childTnLst>
                                </p:cTn>
                              </p:par>
                            </p:childTnLst>
                          </p:cTn>
                        </p:par>
                        <p:par>
                          <p:cTn id="15" fill="hold">
                            <p:stCondLst>
                              <p:cond delay="1000"/>
                            </p:stCondLst>
                            <p:childTnLst>
                              <p:par>
                                <p:cTn id="16" presetID="2" presetClass="entr" presetSubtype="9" fill="hold" nodeType="afterEffect">
                                  <p:stCondLst>
                                    <p:cond delay="0"/>
                                  </p:stCondLst>
                                  <p:childTnLst>
                                    <p:set>
                                      <p:cBhvr>
                                        <p:cTn id="17" dur="1" fill="hold">
                                          <p:stCondLst>
                                            <p:cond delay="0"/>
                                          </p:stCondLst>
                                        </p:cTn>
                                        <p:tgtEl>
                                          <p:spTgt spid="30">
                                            <p:txEl>
                                              <p:pRg st="0" end="0"/>
                                            </p:txEl>
                                          </p:spTgt>
                                        </p:tgtEl>
                                        <p:attrNameLst>
                                          <p:attrName>style.visibility</p:attrName>
                                        </p:attrNameLst>
                                      </p:cBhvr>
                                      <p:to>
                                        <p:strVal val="visible"/>
                                      </p:to>
                                    </p:set>
                                    <p:anim calcmode="lin" valueType="num">
                                      <p:cBhvr additive="base">
                                        <p:cTn id="18" dur="500" fill="hold"/>
                                        <p:tgtEl>
                                          <p:spTgt spid="30">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nodeType="clickEffect">
                                  <p:stCondLst>
                                    <p:cond delay="0"/>
                                  </p:stCondLst>
                                  <p:childTnLst>
                                    <p:set>
                                      <p:cBhvr>
                                        <p:cTn id="23" dur="1" fill="hold">
                                          <p:stCondLst>
                                            <p:cond delay="0"/>
                                          </p:stCondLst>
                                        </p:cTn>
                                        <p:tgtEl>
                                          <p:spTgt spid="30">
                                            <p:txEl>
                                              <p:pRg st="1" end="1"/>
                                            </p:txEl>
                                          </p:spTgt>
                                        </p:tgtEl>
                                        <p:attrNameLst>
                                          <p:attrName>style.visibility</p:attrName>
                                        </p:attrNameLst>
                                      </p:cBhvr>
                                      <p:to>
                                        <p:strVal val="visible"/>
                                      </p:to>
                                    </p:set>
                                    <p:anim calcmode="lin" valueType="num">
                                      <p:cBhvr additive="base">
                                        <p:cTn id="24"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0">
                                            <p:txEl>
                                              <p:pRg st="1" end="1"/>
                                            </p:txEl>
                                          </p:spTgt>
                                        </p:tgtEl>
                                        <p:attrNameLst>
                                          <p:attrName>ppt_y</p:attrName>
                                        </p:attrNameLst>
                                      </p:cBhvr>
                                      <p:tavLst>
                                        <p:tav tm="0">
                                          <p:val>
                                            <p:strVal val="0-#ppt_h/2"/>
                                          </p:val>
                                        </p:tav>
                                        <p:tav tm="100000">
                                          <p:val>
                                            <p:strVal val="#ppt_y"/>
                                          </p:val>
                                        </p:tav>
                                      </p:tavLst>
                                    </p:anim>
                                  </p:childTnLst>
                                </p:cTn>
                              </p:par>
                            </p:childTnLst>
                          </p:cTn>
                        </p:par>
                        <p:par>
                          <p:cTn id="26" fill="hold">
                            <p:stCondLst>
                              <p:cond delay="500"/>
                            </p:stCondLst>
                            <p:childTnLst>
                              <p:par>
                                <p:cTn id="27" presetID="31" presetClass="entr" presetSubtype="0"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p:cTn id="29" dur="1000" fill="hold"/>
                                        <p:tgtEl>
                                          <p:spTgt spid="31"/>
                                        </p:tgtEl>
                                        <p:attrNameLst>
                                          <p:attrName>ppt_w</p:attrName>
                                        </p:attrNameLst>
                                      </p:cBhvr>
                                      <p:tavLst>
                                        <p:tav tm="0">
                                          <p:val>
                                            <p:fltVal val="0"/>
                                          </p:val>
                                        </p:tav>
                                        <p:tav tm="100000">
                                          <p:val>
                                            <p:strVal val="#ppt_w"/>
                                          </p:val>
                                        </p:tav>
                                      </p:tavLst>
                                    </p:anim>
                                    <p:anim calcmode="lin" valueType="num">
                                      <p:cBhvr>
                                        <p:cTn id="30" dur="1000" fill="hold"/>
                                        <p:tgtEl>
                                          <p:spTgt spid="31"/>
                                        </p:tgtEl>
                                        <p:attrNameLst>
                                          <p:attrName>ppt_h</p:attrName>
                                        </p:attrNameLst>
                                      </p:cBhvr>
                                      <p:tavLst>
                                        <p:tav tm="0">
                                          <p:val>
                                            <p:fltVal val="0"/>
                                          </p:val>
                                        </p:tav>
                                        <p:tav tm="100000">
                                          <p:val>
                                            <p:strVal val="#ppt_h"/>
                                          </p:val>
                                        </p:tav>
                                      </p:tavLst>
                                    </p:anim>
                                    <p:anim calcmode="lin" valueType="num">
                                      <p:cBhvr>
                                        <p:cTn id="31" dur="1000" fill="hold"/>
                                        <p:tgtEl>
                                          <p:spTgt spid="31"/>
                                        </p:tgtEl>
                                        <p:attrNameLst>
                                          <p:attrName>style.rotation</p:attrName>
                                        </p:attrNameLst>
                                      </p:cBhvr>
                                      <p:tavLst>
                                        <p:tav tm="0">
                                          <p:val>
                                            <p:fltVal val="90"/>
                                          </p:val>
                                        </p:tav>
                                        <p:tav tm="100000">
                                          <p:val>
                                            <p:fltVal val="0"/>
                                          </p:val>
                                        </p:tav>
                                      </p:tavLst>
                                    </p:anim>
                                    <p:animEffect transition="in" filter="fade">
                                      <p:cBhvr>
                                        <p:cTn id="32" dur="10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circle(in)">
                                      <p:cBhvr>
                                        <p:cTn id="37"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KeyEvent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a:t>
              </a:r>
            </a:p>
          </p:txBody>
        </p:sp>
      </p:grpSp>
      <p:grpSp>
        <p:nvGrpSpPr>
          <p:cNvPr id="7" name="组合 6">
            <a:extLst>
              <a:ext uri="{FF2B5EF4-FFF2-40B4-BE49-F238E27FC236}">
                <a16:creationId xmlns:a16="http://schemas.microsoft.com/office/drawing/2014/main" id="{957D1BE0-D672-47D8-AC83-689574A2DA05}"/>
              </a:ext>
            </a:extLst>
          </p:cNvPr>
          <p:cNvGrpSpPr/>
          <p:nvPr/>
        </p:nvGrpSpPr>
        <p:grpSpPr>
          <a:xfrm flipH="1">
            <a:off x="6602744" y="5405378"/>
            <a:ext cx="5440340" cy="1357633"/>
            <a:chOff x="897607" y="5043462"/>
            <a:chExt cx="5441599" cy="1357947"/>
          </a:xfrm>
        </p:grpSpPr>
        <p:sp>
          <p:nvSpPr>
            <p:cNvPr id="8" name="矩形 7">
              <a:extLst>
                <a:ext uri="{FF2B5EF4-FFF2-40B4-BE49-F238E27FC236}">
                  <a16:creationId xmlns:a16="http://schemas.microsoft.com/office/drawing/2014/main" id="{87C1F80E-6BBB-4CF3-BA45-A52AB02C3FA9}"/>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325915B6-E0D3-4528-B597-C16265F4F3D3}"/>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A075E8CE-6CCA-4F60-9704-83917FE040B9}"/>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61C594E9-7F45-4D43-B7F9-D3BB3E4750B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05827858-028E-4B69-B35F-CFCA464D5445}"/>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AF44B012-9671-43D7-9238-E9D150CB4F38}"/>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67466D02-751C-4A43-81E3-A52C211CDF8E}"/>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55103134-4A7E-4CF5-BAA6-C317FD85D1F8}"/>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F245CD01-C777-4438-A0D5-FC3B868B7904}"/>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DA7ECF5-ED22-4C3C-9114-DD7FA3BF59BB}"/>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71E5303B-DA88-44A6-8CCB-1DC7B9375CF6}"/>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5FFB08C6-09E2-41D9-AF21-AA14E42EBF5F}"/>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4BC09834-202E-41D4-B720-A56C6ABFFC01}"/>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8D4CD5AF-C4E1-4357-B638-CF269D2BF94B}"/>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2CAA5E24-6315-4C39-A755-4F6AFA486318}"/>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C1BC72D8-0C5B-475F-85EE-7385D6C9038F}"/>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lumMod val="85000"/>
                  </a:schemeClr>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D88E8CD9-0301-4E63-88B6-A67F8E366A21}"/>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sp>
        <p:nvSpPr>
          <p:cNvPr id="56" name="矩形 55">
            <a:extLst>
              <a:ext uri="{FF2B5EF4-FFF2-40B4-BE49-F238E27FC236}">
                <a16:creationId xmlns:a16="http://schemas.microsoft.com/office/drawing/2014/main" id="{8A397C3B-49B3-408D-A335-B965029551FC}"/>
              </a:ext>
            </a:extLst>
          </p:cNvPr>
          <p:cNvSpPr/>
          <p:nvPr/>
        </p:nvSpPr>
        <p:spPr>
          <a:xfrm>
            <a:off x="-32257" y="2218755"/>
            <a:ext cx="12187591" cy="351803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7" name="内容占位符 2">
            <a:extLst>
              <a:ext uri="{FF2B5EF4-FFF2-40B4-BE49-F238E27FC236}">
                <a16:creationId xmlns:a16="http://schemas.microsoft.com/office/drawing/2014/main" id="{D3587015-ED39-4241-BBC3-692AB6E9D415}"/>
              </a:ext>
            </a:extLst>
          </p:cNvPr>
          <p:cNvSpPr txBox="1">
            <a:spLocks/>
          </p:cNvSpPr>
          <p:nvPr/>
        </p:nvSpPr>
        <p:spPr>
          <a:xfrm>
            <a:off x="959341" y="1533113"/>
            <a:ext cx="10357194" cy="645596"/>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lnSpc>
                <a:spcPct val="130000"/>
              </a:lnSpc>
              <a:buNone/>
            </a:pPr>
            <a:r>
              <a:rPr lang="en-US" altLang="zh-CN" sz="2400" b="1" dirty="0" err="1">
                <a:solidFill>
                  <a:schemeClr val="tx1"/>
                </a:solidFill>
                <a:latin typeface="仿宋" panose="02010609060101010101" pitchFamily="49" charset="-122"/>
                <a:ea typeface="仿宋" panose="02010609060101010101" pitchFamily="49" charset="-122"/>
              </a:rPr>
              <a:t>KeyEvent</a:t>
            </a:r>
            <a:r>
              <a:rPr lang="zh-CN" altLang="en-US" sz="2400" b="1" dirty="0">
                <a:solidFill>
                  <a:schemeClr val="tx1"/>
                </a:solidFill>
                <a:latin typeface="仿宋" panose="02010609060101010101" pitchFamily="49" charset="-122"/>
                <a:ea typeface="仿宋" panose="02010609060101010101" pitchFamily="49" charset="-122"/>
              </a:rPr>
              <a:t>是键盘事件类。</a:t>
            </a:r>
          </a:p>
        </p:txBody>
      </p:sp>
      <p:grpSp>
        <p:nvGrpSpPr>
          <p:cNvPr id="58" name="组合 57">
            <a:extLst>
              <a:ext uri="{FF2B5EF4-FFF2-40B4-BE49-F238E27FC236}">
                <a16:creationId xmlns:a16="http://schemas.microsoft.com/office/drawing/2014/main" id="{E6173616-B82A-4BA2-9F6D-E92795CE021B}"/>
              </a:ext>
            </a:extLst>
          </p:cNvPr>
          <p:cNvGrpSpPr/>
          <p:nvPr/>
        </p:nvGrpSpPr>
        <p:grpSpPr>
          <a:xfrm>
            <a:off x="-33844" y="2218754"/>
            <a:ext cx="12187591" cy="543168"/>
            <a:chOff x="0" y="2962700"/>
            <a:chExt cx="12190412" cy="543294"/>
          </a:xfrm>
        </p:grpSpPr>
        <p:sp>
          <p:nvSpPr>
            <p:cNvPr id="59" name="Freeform 3">
              <a:extLst>
                <a:ext uri="{FF2B5EF4-FFF2-40B4-BE49-F238E27FC236}">
                  <a16:creationId xmlns:a16="http://schemas.microsoft.com/office/drawing/2014/main" id="{6ED71EBC-CEB8-4ECD-8FF8-EA07A883D6B4}"/>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60" name="内容占位符 2">
              <a:extLst>
                <a:ext uri="{FF2B5EF4-FFF2-40B4-BE49-F238E27FC236}">
                  <a16:creationId xmlns:a16="http://schemas.microsoft.com/office/drawing/2014/main" id="{52B588A6-CAD5-4002-98C0-617F7140DBE8}"/>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．事件源</a:t>
              </a:r>
            </a:p>
          </p:txBody>
        </p:sp>
      </p:grpSp>
      <p:sp>
        <p:nvSpPr>
          <p:cNvPr id="61" name="内容占位符 2">
            <a:extLst>
              <a:ext uri="{FF2B5EF4-FFF2-40B4-BE49-F238E27FC236}">
                <a16:creationId xmlns:a16="http://schemas.microsoft.com/office/drawing/2014/main" id="{B4544A7A-2962-4F62-9E08-1243DA3B6FBD}"/>
              </a:ext>
            </a:extLst>
          </p:cNvPr>
          <p:cNvSpPr txBox="1">
            <a:spLocks/>
          </p:cNvSpPr>
          <p:nvPr/>
        </p:nvSpPr>
        <p:spPr>
          <a:xfrm>
            <a:off x="997434" y="2862705"/>
            <a:ext cx="10378537" cy="72733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buNone/>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KeyEvent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是键盘事件。当一个组件处于激活状态时，敲击键盘上的按键就会产生该事件。</a:t>
            </a:r>
          </a:p>
        </p:txBody>
      </p:sp>
      <p:grpSp>
        <p:nvGrpSpPr>
          <p:cNvPr id="62" name="组合 61">
            <a:extLst>
              <a:ext uri="{FF2B5EF4-FFF2-40B4-BE49-F238E27FC236}">
                <a16:creationId xmlns:a16="http://schemas.microsoft.com/office/drawing/2014/main" id="{C7993F08-83F7-4FB2-8542-D1B88C4E611D}"/>
              </a:ext>
            </a:extLst>
          </p:cNvPr>
          <p:cNvGrpSpPr/>
          <p:nvPr/>
        </p:nvGrpSpPr>
        <p:grpSpPr>
          <a:xfrm>
            <a:off x="-33844" y="3884875"/>
            <a:ext cx="12187591" cy="543168"/>
            <a:chOff x="0" y="2962700"/>
            <a:chExt cx="12190412" cy="543294"/>
          </a:xfrm>
        </p:grpSpPr>
        <p:sp>
          <p:nvSpPr>
            <p:cNvPr id="63" name="Freeform 3">
              <a:extLst>
                <a:ext uri="{FF2B5EF4-FFF2-40B4-BE49-F238E27FC236}">
                  <a16:creationId xmlns:a16="http://schemas.microsoft.com/office/drawing/2014/main" id="{BB0F6A8B-0559-4EE6-88B6-984487301FE1}"/>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64" name="内容占位符 2">
              <a:extLst>
                <a:ext uri="{FF2B5EF4-FFF2-40B4-BE49-F238E27FC236}">
                  <a16:creationId xmlns:a16="http://schemas.microsoft.com/office/drawing/2014/main" id="{651CA552-DC39-495C-B6E1-3911725E8CE1}"/>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．注册监视器</a:t>
              </a:r>
            </a:p>
          </p:txBody>
        </p:sp>
      </p:grpSp>
      <p:sp>
        <p:nvSpPr>
          <p:cNvPr id="65" name="内容占位符 2">
            <a:extLst>
              <a:ext uri="{FF2B5EF4-FFF2-40B4-BE49-F238E27FC236}">
                <a16:creationId xmlns:a16="http://schemas.microsoft.com/office/drawing/2014/main" id="{2255CE12-69DA-419D-8ADB-00ABAB40A150}"/>
              </a:ext>
            </a:extLst>
          </p:cNvPr>
          <p:cNvSpPr txBox="1">
            <a:spLocks/>
          </p:cNvSpPr>
          <p:nvPr/>
        </p:nvSpPr>
        <p:spPr>
          <a:xfrm>
            <a:off x="955733" y="4504225"/>
            <a:ext cx="10378537" cy="228547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注册方法：</a:t>
            </a:r>
          </a:p>
          <a:p>
            <a:pPr marL="0" indent="1250700">
              <a:buNone/>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addKeyListener</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KeyListener</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listener);</a:t>
            </a:r>
          </a:p>
        </p:txBody>
      </p:sp>
    </p:spTree>
    <p:extLst>
      <p:ext uri="{BB962C8B-B14F-4D97-AF65-F5344CB8AC3E}">
        <p14:creationId xmlns:p14="http://schemas.microsoft.com/office/powerpoint/2010/main" val="216693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57"/>
                                        </p:tgtEl>
                                        <p:attrNameLst>
                                          <p:attrName>style.visibility</p:attrName>
                                        </p:attrNameLst>
                                      </p:cBhvr>
                                      <p:to>
                                        <p:strVal val="visible"/>
                                      </p:to>
                                    </p:set>
                                    <p:anim calcmode="lin" valueType="num">
                                      <p:cBhvr additive="base">
                                        <p:cTn id="14" dur="500" fill="hold"/>
                                        <p:tgtEl>
                                          <p:spTgt spid="57"/>
                                        </p:tgtEl>
                                        <p:attrNameLst>
                                          <p:attrName>ppt_x</p:attrName>
                                        </p:attrNameLst>
                                      </p:cBhvr>
                                      <p:tavLst>
                                        <p:tav tm="0">
                                          <p:val>
                                            <p:strVal val="0-#ppt_w/2"/>
                                          </p:val>
                                        </p:tav>
                                        <p:tav tm="100000">
                                          <p:val>
                                            <p:strVal val="#ppt_x"/>
                                          </p:val>
                                        </p:tav>
                                      </p:tavLst>
                                    </p:anim>
                                    <p:anim calcmode="lin" valueType="num">
                                      <p:cBhvr additive="base">
                                        <p:cTn id="15" dur="500" fill="hold"/>
                                        <p:tgtEl>
                                          <p:spTgt spid="57"/>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barn(inVertical)">
                                      <p:cBhvr>
                                        <p:cTn id="20" dur="500"/>
                                        <p:tgtEl>
                                          <p:spTgt spid="58"/>
                                        </p:tgtEl>
                                      </p:cBhvr>
                                    </p:animEffect>
                                  </p:childTnLst>
                                </p:cTn>
                              </p:par>
                            </p:childTnLst>
                          </p:cTn>
                        </p:par>
                        <p:par>
                          <p:cTn id="21" fill="hold">
                            <p:stCondLst>
                              <p:cond delay="500"/>
                            </p:stCondLst>
                            <p:childTnLst>
                              <p:par>
                                <p:cTn id="22" presetID="8" presetClass="entr" presetSubtype="32" fill="hold" grpId="0"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diamond(out)">
                                      <p:cBhvr>
                                        <p:cTn id="24" dur="2000"/>
                                        <p:tgtEl>
                                          <p:spTgt spid="56"/>
                                        </p:tgtEl>
                                      </p:cBhvr>
                                    </p:animEffect>
                                  </p:childTnLst>
                                </p:cTn>
                              </p:par>
                            </p:childTnLst>
                          </p:cTn>
                        </p:par>
                        <p:par>
                          <p:cTn id="25" fill="hold">
                            <p:stCondLst>
                              <p:cond delay="2500"/>
                            </p:stCondLst>
                            <p:childTnLst>
                              <p:par>
                                <p:cTn id="26" presetID="2" presetClass="entr" presetSubtype="2"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 calcmode="lin" valueType="num">
                                      <p:cBhvr additive="base">
                                        <p:cTn id="28" dur="500" fill="hold"/>
                                        <p:tgtEl>
                                          <p:spTgt spid="61"/>
                                        </p:tgtEl>
                                        <p:attrNameLst>
                                          <p:attrName>ppt_x</p:attrName>
                                        </p:attrNameLst>
                                      </p:cBhvr>
                                      <p:tavLst>
                                        <p:tav tm="0">
                                          <p:val>
                                            <p:strVal val="1+#ppt_w/2"/>
                                          </p:val>
                                        </p:tav>
                                        <p:tav tm="100000">
                                          <p:val>
                                            <p:strVal val="#ppt_x"/>
                                          </p:val>
                                        </p:tav>
                                      </p:tavLst>
                                    </p:anim>
                                    <p:anim calcmode="lin" valueType="num">
                                      <p:cBhvr additive="base">
                                        <p:cTn id="29" dur="5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barn(inVertical)">
                                      <p:cBhvr>
                                        <p:cTn id="34" dur="500"/>
                                        <p:tgtEl>
                                          <p:spTgt spid="62"/>
                                        </p:tgtEl>
                                      </p:cBhvr>
                                    </p:animEffect>
                                  </p:childTnLst>
                                </p:cTn>
                              </p:par>
                            </p:childTnLst>
                          </p:cTn>
                        </p:par>
                        <p:par>
                          <p:cTn id="35" fill="hold">
                            <p:stCondLst>
                              <p:cond delay="500"/>
                            </p:stCondLst>
                            <p:childTnLst>
                              <p:par>
                                <p:cTn id="36" presetID="2" presetClass="entr" presetSubtype="2" fill="hold" grpId="0" nodeType="afterEffect">
                                  <p:stCondLst>
                                    <p:cond delay="0"/>
                                  </p:stCondLst>
                                  <p:childTnLst>
                                    <p:set>
                                      <p:cBhvr>
                                        <p:cTn id="37" dur="1" fill="hold">
                                          <p:stCondLst>
                                            <p:cond delay="0"/>
                                          </p:stCondLst>
                                        </p:cTn>
                                        <p:tgtEl>
                                          <p:spTgt spid="65">
                                            <p:txEl>
                                              <p:pRg st="0" end="0"/>
                                            </p:txEl>
                                          </p:spTgt>
                                        </p:tgtEl>
                                        <p:attrNameLst>
                                          <p:attrName>style.visibility</p:attrName>
                                        </p:attrNameLst>
                                      </p:cBhvr>
                                      <p:to>
                                        <p:strVal val="visible"/>
                                      </p:to>
                                    </p:set>
                                    <p:anim calcmode="lin" valueType="num">
                                      <p:cBhvr additive="base">
                                        <p:cTn id="38" dur="500" fill="hold"/>
                                        <p:tgtEl>
                                          <p:spTgt spid="65">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65">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1000"/>
                            </p:stCondLst>
                            <p:childTnLst>
                              <p:par>
                                <p:cTn id="41" presetID="2" presetClass="entr" presetSubtype="2" fill="hold" grpId="0" nodeType="afterEffect">
                                  <p:stCondLst>
                                    <p:cond delay="0"/>
                                  </p:stCondLst>
                                  <p:childTnLst>
                                    <p:set>
                                      <p:cBhvr>
                                        <p:cTn id="42" dur="1" fill="hold">
                                          <p:stCondLst>
                                            <p:cond delay="0"/>
                                          </p:stCondLst>
                                        </p:cTn>
                                        <p:tgtEl>
                                          <p:spTgt spid="65">
                                            <p:txEl>
                                              <p:pRg st="1" end="1"/>
                                            </p:txEl>
                                          </p:spTgt>
                                        </p:tgtEl>
                                        <p:attrNameLst>
                                          <p:attrName>style.visibility</p:attrName>
                                        </p:attrNameLst>
                                      </p:cBhvr>
                                      <p:to>
                                        <p:strVal val="visible"/>
                                      </p:to>
                                    </p:set>
                                    <p:anim calcmode="lin" valueType="num">
                                      <p:cBhvr additive="base">
                                        <p:cTn id="43" dur="500" fill="hold"/>
                                        <p:tgtEl>
                                          <p:spTgt spid="65">
                                            <p:txEl>
                                              <p:pRg st="1" end="1"/>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animBg="1"/>
      <p:bldP spid="57" grpId="0"/>
      <p:bldP spid="61" grpId="0"/>
      <p:bldP spid="65"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KeyEvent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a:t>
              </a:r>
            </a:p>
          </p:txBody>
        </p:sp>
      </p:grpSp>
      <p:sp>
        <p:nvSpPr>
          <p:cNvPr id="35" name="矩形 34">
            <a:extLst>
              <a:ext uri="{FF2B5EF4-FFF2-40B4-BE49-F238E27FC236}">
                <a16:creationId xmlns:a16="http://schemas.microsoft.com/office/drawing/2014/main" id="{DD74AB35-7CC2-4876-B727-1C34EB751824}"/>
              </a:ext>
            </a:extLst>
          </p:cNvPr>
          <p:cNvSpPr/>
          <p:nvPr/>
        </p:nvSpPr>
        <p:spPr>
          <a:xfrm>
            <a:off x="4409" y="2208997"/>
            <a:ext cx="12187591" cy="38853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36" name="组合 35">
            <a:extLst>
              <a:ext uri="{FF2B5EF4-FFF2-40B4-BE49-F238E27FC236}">
                <a16:creationId xmlns:a16="http://schemas.microsoft.com/office/drawing/2014/main" id="{8BCE6628-030E-43ED-9927-BC060635EF4F}"/>
              </a:ext>
            </a:extLst>
          </p:cNvPr>
          <p:cNvGrpSpPr/>
          <p:nvPr/>
        </p:nvGrpSpPr>
        <p:grpSpPr>
          <a:xfrm>
            <a:off x="2822" y="1828086"/>
            <a:ext cx="12187591" cy="543168"/>
            <a:chOff x="0" y="2962700"/>
            <a:chExt cx="12190412" cy="543294"/>
          </a:xfrm>
        </p:grpSpPr>
        <p:sp>
          <p:nvSpPr>
            <p:cNvPr id="37" name="Freeform 3">
              <a:extLst>
                <a:ext uri="{FF2B5EF4-FFF2-40B4-BE49-F238E27FC236}">
                  <a16:creationId xmlns:a16="http://schemas.microsoft.com/office/drawing/2014/main" id="{59224AB1-645F-4137-97BD-20DB4BE974C0}"/>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38" name="内容占位符 2">
              <a:extLst>
                <a:ext uri="{FF2B5EF4-FFF2-40B4-BE49-F238E27FC236}">
                  <a16:creationId xmlns:a16="http://schemas.microsoft.com/office/drawing/2014/main" id="{06F401B9-F1F2-4C4A-A4B0-8E43343A671D}"/>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KeyListener</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接口</a:t>
              </a:r>
            </a:p>
          </p:txBody>
        </p:sp>
      </p:grpSp>
      <p:sp>
        <p:nvSpPr>
          <p:cNvPr id="39" name="内容占位符 2">
            <a:extLst>
              <a:ext uri="{FF2B5EF4-FFF2-40B4-BE49-F238E27FC236}">
                <a16:creationId xmlns:a16="http://schemas.microsoft.com/office/drawing/2014/main" id="{853E7391-2584-4EFE-B4E4-419CAFD8D842}"/>
              </a:ext>
            </a:extLst>
          </p:cNvPr>
          <p:cNvSpPr txBox="1">
            <a:spLocks/>
          </p:cNvSpPr>
          <p:nvPr/>
        </p:nvSpPr>
        <p:spPr>
          <a:xfrm>
            <a:off x="611487" y="2472037"/>
            <a:ext cx="9935474" cy="126060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buNone/>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KeyListener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接口实现键盘事件监听，在接口中定义的方法有：</a:t>
            </a:r>
          </a:p>
          <a:p>
            <a:pPr marL="0" indent="1431639">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public void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keyPressed</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KeyEvent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e)</a:t>
            </a:r>
          </a:p>
          <a:p>
            <a:pPr marL="0" indent="1431639">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public void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keyReleased</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KeyEvent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e)</a:t>
            </a:r>
          </a:p>
          <a:p>
            <a:pPr marL="0" indent="1431639">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public void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keyTyped</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KeyEvent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e)</a:t>
            </a:r>
          </a:p>
          <a:p>
            <a:pPr marL="0" indent="0">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第一个方法在事件源上按下按键时被调用；</a:t>
            </a:r>
          </a:p>
          <a:p>
            <a:pPr marL="0" indent="0">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第二个方法在事件源上松开按下的键时被调用；</a:t>
            </a:r>
          </a:p>
          <a:p>
            <a:pPr marL="0" indent="0">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第三个方法在事件源上键入某个键又松开时被调用。</a:t>
            </a:r>
          </a:p>
        </p:txBody>
      </p:sp>
      <p:grpSp>
        <p:nvGrpSpPr>
          <p:cNvPr id="40" name="组合 39">
            <a:extLst>
              <a:ext uri="{FF2B5EF4-FFF2-40B4-BE49-F238E27FC236}">
                <a16:creationId xmlns:a16="http://schemas.microsoft.com/office/drawing/2014/main" id="{3E090A32-DFCA-402C-8A7D-304F8B32A97F}"/>
              </a:ext>
            </a:extLst>
          </p:cNvPr>
          <p:cNvGrpSpPr/>
          <p:nvPr/>
        </p:nvGrpSpPr>
        <p:grpSpPr>
          <a:xfrm>
            <a:off x="9199842" y="5359829"/>
            <a:ext cx="2835826" cy="1468937"/>
            <a:chOff x="810345" y="1174447"/>
            <a:chExt cx="2836482" cy="1469277"/>
          </a:xfrm>
        </p:grpSpPr>
        <p:sp>
          <p:nvSpPr>
            <p:cNvPr id="41" name="矩形 40">
              <a:extLst>
                <a:ext uri="{FF2B5EF4-FFF2-40B4-BE49-F238E27FC236}">
                  <a16:creationId xmlns:a16="http://schemas.microsoft.com/office/drawing/2014/main" id="{9A743B0E-47D4-42F3-883A-428D8A889242}"/>
                </a:ext>
              </a:extLst>
            </p:cNvPr>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EE0F357-745F-4B3E-ADFF-9744DC4B3AFA}"/>
                </a:ext>
              </a:extLst>
            </p:cNvPr>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F90F8238-25FA-497E-8046-8F1B804138F2}"/>
                </a:ext>
              </a:extLst>
            </p:cNvPr>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21DA7078-E1DF-4988-A760-96464BC5AC2F}"/>
                </a:ext>
              </a:extLst>
            </p:cNvPr>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0588FCAA-825F-4F84-A714-6F5F3AD09750}"/>
                </a:ext>
              </a:extLst>
            </p:cNvPr>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8CA837F3-9F4B-4D07-8C2E-92E40AEFE67C}"/>
                </a:ext>
              </a:extLst>
            </p:cNvPr>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85FA3FD8-3B0A-4693-B32D-A08A69415510}"/>
                </a:ext>
              </a:extLst>
            </p:cNvPr>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55F74AB5-4F11-45A8-AE08-8970739492EE}"/>
                </a:ext>
              </a:extLst>
            </p:cNvPr>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9AE35ECF-7E9B-456D-9F4C-B559FD3A4D96}"/>
                </a:ext>
              </a:extLst>
            </p:cNvPr>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32D647D-AC71-4B4A-95BA-B43D46B6B27D}"/>
                </a:ext>
              </a:extLst>
            </p:cNvPr>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1" name="矩形 50">
              <a:extLst>
                <a:ext uri="{FF2B5EF4-FFF2-40B4-BE49-F238E27FC236}">
                  <a16:creationId xmlns:a16="http://schemas.microsoft.com/office/drawing/2014/main" id="{5CF2E521-2C7F-4E59-A63A-F625A1340579}"/>
                </a:ext>
              </a:extLst>
            </p:cNvPr>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424972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16" presetClass="entr" presetSubtype="21"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barn(inVertical)">
                                      <p:cBhvr>
                                        <p:cTn id="10" dur="500"/>
                                        <p:tgtEl>
                                          <p:spTgt spid="36"/>
                                        </p:tgtEl>
                                      </p:cBhvr>
                                    </p:animEffect>
                                  </p:childTnLst>
                                </p:cTn>
                              </p:par>
                            </p:childTnLst>
                          </p:cTn>
                        </p:par>
                        <p:par>
                          <p:cTn id="11" fill="hold">
                            <p:stCondLst>
                              <p:cond delay="500"/>
                            </p:stCondLst>
                            <p:childTnLst>
                              <p:par>
                                <p:cTn id="12" presetID="13" presetClass="entr" presetSubtype="32" fill="hold" grpId="0" nodeType="after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plus(out)">
                                      <p:cBhvr>
                                        <p:cTn id="14" dur="2000"/>
                                        <p:tgtEl>
                                          <p:spTgt spid="35"/>
                                        </p:tgtEl>
                                      </p:cBhvr>
                                    </p:animEffect>
                                  </p:childTnLst>
                                </p:cTn>
                              </p:par>
                            </p:childTnLst>
                          </p:cTn>
                        </p:par>
                        <p:par>
                          <p:cTn id="15" fill="hold">
                            <p:stCondLst>
                              <p:cond delay="2500"/>
                            </p:stCondLst>
                            <p:childTnLst>
                              <p:par>
                                <p:cTn id="16" presetID="2" presetClass="entr" presetSubtype="2" fill="hold" grpId="0" nodeType="afterEffect">
                                  <p:stCondLst>
                                    <p:cond delay="0"/>
                                  </p:stCondLst>
                                  <p:childTnLst>
                                    <p:set>
                                      <p:cBhvr>
                                        <p:cTn id="17" dur="1" fill="hold">
                                          <p:stCondLst>
                                            <p:cond delay="0"/>
                                          </p:stCondLst>
                                        </p:cTn>
                                        <p:tgtEl>
                                          <p:spTgt spid="39">
                                            <p:txEl>
                                              <p:pRg st="0" end="0"/>
                                            </p:txEl>
                                          </p:spTgt>
                                        </p:tgtEl>
                                        <p:attrNameLst>
                                          <p:attrName>style.visibility</p:attrName>
                                        </p:attrNameLst>
                                      </p:cBhvr>
                                      <p:to>
                                        <p:strVal val="visible"/>
                                      </p:to>
                                    </p:set>
                                    <p:anim calcmode="lin" valueType="num">
                                      <p:cBhvr additive="base">
                                        <p:cTn id="18"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39">
                                            <p:txEl>
                                              <p:pRg st="1" end="1"/>
                                            </p:txEl>
                                          </p:spTgt>
                                        </p:tgtEl>
                                        <p:attrNameLst>
                                          <p:attrName>style.visibility</p:attrName>
                                        </p:attrNameLst>
                                      </p:cBhvr>
                                      <p:to>
                                        <p:strVal val="visible"/>
                                      </p:to>
                                    </p:set>
                                    <p:anim calcmode="lin" valueType="num">
                                      <p:cBhvr additive="base">
                                        <p:cTn id="24" dur="500" fill="hold"/>
                                        <p:tgtEl>
                                          <p:spTgt spid="39">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39">
                                            <p:txEl>
                                              <p:pRg st="1" end="1"/>
                                            </p:txEl>
                                          </p:spTgt>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39">
                                            <p:txEl>
                                              <p:pRg st="2" end="2"/>
                                            </p:txEl>
                                          </p:spTgt>
                                        </p:tgtEl>
                                        <p:attrNameLst>
                                          <p:attrName>style.visibility</p:attrName>
                                        </p:attrNameLst>
                                      </p:cBhvr>
                                      <p:to>
                                        <p:strVal val="visible"/>
                                      </p:to>
                                    </p:set>
                                    <p:anim calcmode="lin" valueType="num">
                                      <p:cBhvr additive="base">
                                        <p:cTn id="29" dur="500" fill="hold"/>
                                        <p:tgtEl>
                                          <p:spTgt spid="39">
                                            <p:txEl>
                                              <p:pRg st="2" end="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9">
                                            <p:txEl>
                                              <p:pRg st="2" end="2"/>
                                            </p:txEl>
                                          </p:spTgt>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2" fill="hold" grpId="0" nodeType="afterEffect">
                                  <p:stCondLst>
                                    <p:cond delay="0"/>
                                  </p:stCondLst>
                                  <p:childTnLst>
                                    <p:set>
                                      <p:cBhvr>
                                        <p:cTn id="33" dur="1" fill="hold">
                                          <p:stCondLst>
                                            <p:cond delay="0"/>
                                          </p:stCondLst>
                                        </p:cTn>
                                        <p:tgtEl>
                                          <p:spTgt spid="39">
                                            <p:txEl>
                                              <p:pRg st="3" end="3"/>
                                            </p:txEl>
                                          </p:spTgt>
                                        </p:tgtEl>
                                        <p:attrNameLst>
                                          <p:attrName>style.visibility</p:attrName>
                                        </p:attrNameLst>
                                      </p:cBhvr>
                                      <p:to>
                                        <p:strVal val="visible"/>
                                      </p:to>
                                    </p:set>
                                    <p:anim calcmode="lin" valueType="num">
                                      <p:cBhvr additive="base">
                                        <p:cTn id="34" dur="500" fill="hold"/>
                                        <p:tgtEl>
                                          <p:spTgt spid="39">
                                            <p:txEl>
                                              <p:pRg st="3" end="3"/>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39">
                                            <p:txEl>
                                              <p:pRg st="3" end="3"/>
                                            </p:txEl>
                                          </p:spTgt>
                                        </p:tgtEl>
                                        <p:attrNameLst>
                                          <p:attrName>ppt_y</p:attrName>
                                        </p:attrNameLst>
                                      </p:cBhvr>
                                      <p:tavLst>
                                        <p:tav tm="0">
                                          <p:val>
                                            <p:strVal val="#ppt_y"/>
                                          </p:val>
                                        </p:tav>
                                        <p:tav tm="100000">
                                          <p:val>
                                            <p:strVal val="#ppt_y"/>
                                          </p:val>
                                        </p:tav>
                                      </p:tavLst>
                                    </p:anim>
                                  </p:childTnLst>
                                </p:cTn>
                              </p:par>
                            </p:childTnLst>
                          </p:cTn>
                        </p:par>
                        <p:par>
                          <p:cTn id="36" fill="hold">
                            <p:stCondLst>
                              <p:cond delay="1500"/>
                            </p:stCondLst>
                            <p:childTnLst>
                              <p:par>
                                <p:cTn id="37" presetID="2" presetClass="entr" presetSubtype="2" fill="hold" grpId="0" nodeType="afterEffect">
                                  <p:stCondLst>
                                    <p:cond delay="0"/>
                                  </p:stCondLst>
                                  <p:childTnLst>
                                    <p:set>
                                      <p:cBhvr>
                                        <p:cTn id="38" dur="1" fill="hold">
                                          <p:stCondLst>
                                            <p:cond delay="0"/>
                                          </p:stCondLst>
                                        </p:cTn>
                                        <p:tgtEl>
                                          <p:spTgt spid="39">
                                            <p:txEl>
                                              <p:pRg st="4" end="4"/>
                                            </p:txEl>
                                          </p:spTgt>
                                        </p:tgtEl>
                                        <p:attrNameLst>
                                          <p:attrName>style.visibility</p:attrName>
                                        </p:attrNameLst>
                                      </p:cBhvr>
                                      <p:to>
                                        <p:strVal val="visible"/>
                                      </p:to>
                                    </p:set>
                                    <p:anim calcmode="lin" valueType="num">
                                      <p:cBhvr additive="base">
                                        <p:cTn id="39" dur="500" fill="hold"/>
                                        <p:tgtEl>
                                          <p:spTgt spid="39">
                                            <p:txEl>
                                              <p:pRg st="4" end="4"/>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9">
                                            <p:txEl>
                                              <p:pRg st="4" end="4"/>
                                            </p:txEl>
                                          </p:spTgt>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2" presetClass="entr" presetSubtype="2" fill="hold" grpId="0" nodeType="afterEffect">
                                  <p:stCondLst>
                                    <p:cond delay="0"/>
                                  </p:stCondLst>
                                  <p:childTnLst>
                                    <p:set>
                                      <p:cBhvr>
                                        <p:cTn id="43" dur="1" fill="hold">
                                          <p:stCondLst>
                                            <p:cond delay="0"/>
                                          </p:stCondLst>
                                        </p:cTn>
                                        <p:tgtEl>
                                          <p:spTgt spid="39">
                                            <p:txEl>
                                              <p:pRg st="5" end="5"/>
                                            </p:txEl>
                                          </p:spTgt>
                                        </p:tgtEl>
                                        <p:attrNameLst>
                                          <p:attrName>style.visibility</p:attrName>
                                        </p:attrNameLst>
                                      </p:cBhvr>
                                      <p:to>
                                        <p:strVal val="visible"/>
                                      </p:to>
                                    </p:set>
                                    <p:anim calcmode="lin" valueType="num">
                                      <p:cBhvr additive="base">
                                        <p:cTn id="44" dur="500" fill="hold"/>
                                        <p:tgtEl>
                                          <p:spTgt spid="39">
                                            <p:txEl>
                                              <p:pRg st="5" end="5"/>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39">
                                            <p:txEl>
                                              <p:pRg st="5" end="5"/>
                                            </p:txEl>
                                          </p:spTgt>
                                        </p:tgtEl>
                                        <p:attrNameLst>
                                          <p:attrName>ppt_y</p:attrName>
                                        </p:attrNameLst>
                                      </p:cBhvr>
                                      <p:tavLst>
                                        <p:tav tm="0">
                                          <p:val>
                                            <p:strVal val="#ppt_y"/>
                                          </p:val>
                                        </p:tav>
                                        <p:tav tm="100000">
                                          <p:val>
                                            <p:strVal val="#ppt_y"/>
                                          </p:val>
                                        </p:tav>
                                      </p:tavLst>
                                    </p:anim>
                                  </p:childTnLst>
                                </p:cTn>
                              </p:par>
                            </p:childTnLst>
                          </p:cTn>
                        </p:par>
                        <p:par>
                          <p:cTn id="46" fill="hold">
                            <p:stCondLst>
                              <p:cond delay="2500"/>
                            </p:stCondLst>
                            <p:childTnLst>
                              <p:par>
                                <p:cTn id="47" presetID="2" presetClass="entr" presetSubtype="2" fill="hold" grpId="0" nodeType="afterEffect">
                                  <p:stCondLst>
                                    <p:cond delay="0"/>
                                  </p:stCondLst>
                                  <p:childTnLst>
                                    <p:set>
                                      <p:cBhvr>
                                        <p:cTn id="48" dur="1" fill="hold">
                                          <p:stCondLst>
                                            <p:cond delay="0"/>
                                          </p:stCondLst>
                                        </p:cTn>
                                        <p:tgtEl>
                                          <p:spTgt spid="39">
                                            <p:txEl>
                                              <p:pRg st="6" end="6"/>
                                            </p:txEl>
                                          </p:spTgt>
                                        </p:tgtEl>
                                        <p:attrNameLst>
                                          <p:attrName>style.visibility</p:attrName>
                                        </p:attrNameLst>
                                      </p:cBhvr>
                                      <p:to>
                                        <p:strVal val="visible"/>
                                      </p:to>
                                    </p:set>
                                    <p:anim calcmode="lin" valueType="num">
                                      <p:cBhvr additive="base">
                                        <p:cTn id="49" dur="500" fill="hold"/>
                                        <p:tgtEl>
                                          <p:spTgt spid="39">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9">
                                            <p:txEl>
                                              <p:pRg st="6" end="6"/>
                                            </p:txEl>
                                          </p:spTgt>
                                        </p:tgtEl>
                                        <p:attrNameLst>
                                          <p:attrName>ppt_y</p:attrName>
                                        </p:attrNameLst>
                                      </p:cBhvr>
                                      <p:tavLst>
                                        <p:tav tm="0">
                                          <p:val>
                                            <p:strVal val="#ppt_y"/>
                                          </p:val>
                                        </p:tav>
                                        <p:tav tm="100000">
                                          <p:val>
                                            <p:strVal val="#ppt_y"/>
                                          </p:val>
                                        </p:tav>
                                      </p:tavLst>
                                    </p:anim>
                                  </p:childTnLst>
                                </p:cTn>
                              </p:par>
                            </p:childTnLst>
                          </p:cTn>
                        </p:par>
                        <p:par>
                          <p:cTn id="51" fill="hold">
                            <p:stCondLst>
                              <p:cond delay="3000"/>
                            </p:stCondLst>
                            <p:childTnLst>
                              <p:par>
                                <p:cTn id="52" presetID="22" presetClass="entr" presetSubtype="4" fill="hold" nodeType="after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wipe(down)">
                                      <p:cBhvr>
                                        <p:cTn id="5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5" grpId="0" animBg="1"/>
      <p:bldP spid="39" grpId="0" uiExpand="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KeyEvent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事件</a:t>
              </a:r>
            </a:p>
          </p:txBody>
        </p:sp>
      </p:grpSp>
      <p:grpSp>
        <p:nvGrpSpPr>
          <p:cNvPr id="7" name="组合 6">
            <a:extLst>
              <a:ext uri="{FF2B5EF4-FFF2-40B4-BE49-F238E27FC236}">
                <a16:creationId xmlns:a16="http://schemas.microsoft.com/office/drawing/2014/main" id="{A99F1D1C-A619-4A2B-95DC-B6AA9576F1B4}"/>
              </a:ext>
            </a:extLst>
          </p:cNvPr>
          <p:cNvGrpSpPr/>
          <p:nvPr/>
        </p:nvGrpSpPr>
        <p:grpSpPr>
          <a:xfrm>
            <a:off x="-32257" y="1614179"/>
            <a:ext cx="12187591" cy="543168"/>
            <a:chOff x="0" y="2962700"/>
            <a:chExt cx="12190412" cy="543294"/>
          </a:xfrm>
        </p:grpSpPr>
        <p:sp>
          <p:nvSpPr>
            <p:cNvPr id="8" name="Freeform 3">
              <a:extLst>
                <a:ext uri="{FF2B5EF4-FFF2-40B4-BE49-F238E27FC236}">
                  <a16:creationId xmlns:a16="http://schemas.microsoft.com/office/drawing/2014/main" id="{157D946F-BD75-4162-8572-390D3002AB37}"/>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9" name="内容占位符 2">
              <a:extLst>
                <a:ext uri="{FF2B5EF4-FFF2-40B4-BE49-F238E27FC236}">
                  <a16:creationId xmlns:a16="http://schemas.microsoft.com/office/drawing/2014/main" id="{B6BAE8DC-544C-4734-A687-C7FFB4391957}"/>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KeyEvent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a:t>
              </a:r>
            </a:p>
          </p:txBody>
        </p:sp>
      </p:grpSp>
      <p:sp>
        <p:nvSpPr>
          <p:cNvPr id="10" name="内容占位符 2">
            <a:extLst>
              <a:ext uri="{FF2B5EF4-FFF2-40B4-BE49-F238E27FC236}">
                <a16:creationId xmlns:a16="http://schemas.microsoft.com/office/drawing/2014/main" id="{431BFAEA-CBD6-4CE9-82A0-82BC4B5FB39B}"/>
              </a:ext>
            </a:extLst>
          </p:cNvPr>
          <p:cNvSpPr txBox="1">
            <a:spLocks/>
          </p:cNvSpPr>
          <p:nvPr/>
        </p:nvSpPr>
        <p:spPr>
          <a:xfrm>
            <a:off x="644325" y="2219739"/>
            <a:ext cx="10378537" cy="72733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buNone/>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KeyEvent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类用于产生键盘事件对象，该类的常用方法如下表所示。</a:t>
            </a:r>
          </a:p>
        </p:txBody>
      </p:sp>
      <p:graphicFrame>
        <p:nvGraphicFramePr>
          <p:cNvPr id="11" name="表格 10">
            <a:extLst>
              <a:ext uri="{FF2B5EF4-FFF2-40B4-BE49-F238E27FC236}">
                <a16:creationId xmlns:a16="http://schemas.microsoft.com/office/drawing/2014/main" id="{BD65A60B-23F2-411F-AFE1-96F06D79388E}"/>
              </a:ext>
            </a:extLst>
          </p:cNvPr>
          <p:cNvGraphicFramePr>
            <a:graphicFrameLocks noGrp="1"/>
          </p:cNvGraphicFramePr>
          <p:nvPr>
            <p:extLst>
              <p:ext uri="{D42A27DB-BD31-4B8C-83A1-F6EECF244321}">
                <p14:modId xmlns:p14="http://schemas.microsoft.com/office/powerpoint/2010/main" val="2065241573"/>
              </p:ext>
            </p:extLst>
          </p:nvPr>
        </p:nvGraphicFramePr>
        <p:xfrm>
          <a:off x="1259831" y="2892895"/>
          <a:ext cx="10132254" cy="3948787"/>
        </p:xfrm>
        <a:graphic>
          <a:graphicData uri="http://schemas.openxmlformats.org/drawingml/2006/table">
            <a:tbl>
              <a:tblPr>
                <a:tableStyleId>{16D9F66E-5EB9-4882-86FB-DCBF35E3C3E4}</a:tableStyleId>
              </a:tblPr>
              <a:tblGrid>
                <a:gridCol w="1169780">
                  <a:extLst>
                    <a:ext uri="{9D8B030D-6E8A-4147-A177-3AD203B41FA5}">
                      <a16:colId xmlns:a16="http://schemas.microsoft.com/office/drawing/2014/main" val="20000"/>
                    </a:ext>
                  </a:extLst>
                </a:gridCol>
                <a:gridCol w="3248797">
                  <a:extLst>
                    <a:ext uri="{9D8B030D-6E8A-4147-A177-3AD203B41FA5}">
                      <a16:colId xmlns:a16="http://schemas.microsoft.com/office/drawing/2014/main" val="20001"/>
                    </a:ext>
                  </a:extLst>
                </a:gridCol>
                <a:gridCol w="5713677">
                  <a:extLst>
                    <a:ext uri="{9D8B030D-6E8A-4147-A177-3AD203B41FA5}">
                      <a16:colId xmlns:a16="http://schemas.microsoft.com/office/drawing/2014/main" val="20002"/>
                    </a:ext>
                  </a:extLst>
                </a:gridCol>
              </a:tblGrid>
              <a:tr h="457094">
                <a:tc>
                  <a:txBody>
                    <a:bodyPr/>
                    <a:lstStyle/>
                    <a:p>
                      <a:pPr algn="ctr"/>
                      <a:r>
                        <a:rPr lang="zh-CN" sz="2000" dirty="0">
                          <a:latin typeface="仿宋" panose="02010609060101010101" pitchFamily="49" charset="-122"/>
                          <a:ea typeface="仿宋" panose="02010609060101010101" pitchFamily="49" charset="-122"/>
                        </a:rPr>
                        <a:t>返回类型</a:t>
                      </a:r>
                      <a:endParaRPr lang="zh-CN" sz="2000" dirty="0">
                        <a:latin typeface="仿宋" panose="02010609060101010101" pitchFamily="49" charset="-122"/>
                        <a:ea typeface="仿宋" panose="02010609060101010101" pitchFamily="49" charset="-122"/>
                        <a:cs typeface="Times New Roman" pitchFamily="18" charset="0"/>
                      </a:endParaRPr>
                    </a:p>
                  </a:txBody>
                  <a:tcPr marL="68564" marR="68564" marT="0" marB="0" anchor="ctr">
                    <a:solidFill>
                      <a:srgbClr val="FFC000"/>
                    </a:solidFill>
                  </a:tcPr>
                </a:tc>
                <a:tc>
                  <a:txBody>
                    <a:bodyPr/>
                    <a:lstStyle/>
                    <a:p>
                      <a:pPr algn="ctr"/>
                      <a:r>
                        <a:rPr lang="zh-CN" sz="2000" dirty="0">
                          <a:latin typeface="仿宋" panose="02010609060101010101" pitchFamily="49" charset="-122"/>
                          <a:ea typeface="仿宋" panose="02010609060101010101" pitchFamily="49" charset="-122"/>
                        </a:rPr>
                        <a:t>方法名</a:t>
                      </a:r>
                      <a:endParaRPr lang="zh-CN" sz="2000" dirty="0">
                        <a:latin typeface="仿宋" panose="02010609060101010101" pitchFamily="49" charset="-122"/>
                        <a:ea typeface="仿宋" panose="02010609060101010101" pitchFamily="49" charset="-122"/>
                        <a:cs typeface="Times New Roman" pitchFamily="18" charset="0"/>
                      </a:endParaRPr>
                    </a:p>
                  </a:txBody>
                  <a:tcPr marL="68564" marR="68564" marT="0" marB="0" anchor="ctr">
                    <a:solidFill>
                      <a:srgbClr val="FFC000"/>
                    </a:solidFill>
                  </a:tcPr>
                </a:tc>
                <a:tc>
                  <a:txBody>
                    <a:bodyPr/>
                    <a:lstStyle/>
                    <a:p>
                      <a:pPr algn="ctr"/>
                      <a:r>
                        <a:rPr lang="zh-CN" sz="2000" dirty="0">
                          <a:latin typeface="仿宋" panose="02010609060101010101" pitchFamily="49" charset="-122"/>
                          <a:ea typeface="仿宋" panose="02010609060101010101" pitchFamily="49" charset="-122"/>
                        </a:rPr>
                        <a:t>方法功能</a:t>
                      </a:r>
                      <a:endParaRPr lang="zh-CN" sz="2000" dirty="0">
                        <a:latin typeface="仿宋" panose="02010609060101010101" pitchFamily="49" charset="-122"/>
                        <a:ea typeface="仿宋" panose="02010609060101010101" pitchFamily="49" charset="-122"/>
                        <a:cs typeface="Times New Roman" pitchFamily="18" charset="0"/>
                      </a:endParaRPr>
                    </a:p>
                  </a:txBody>
                  <a:tcPr marL="68564" marR="68564" marT="0" marB="0" anchor="ctr">
                    <a:solidFill>
                      <a:srgbClr val="FFC000"/>
                    </a:solidFill>
                  </a:tcPr>
                </a:tc>
                <a:extLst>
                  <a:ext uri="{0D108BD9-81ED-4DB2-BD59-A6C34878D82A}">
                    <a16:rowId xmlns:a16="http://schemas.microsoft.com/office/drawing/2014/main" val="10000"/>
                  </a:ext>
                </a:extLst>
              </a:tr>
              <a:tr h="317427">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100" dirty="0">
                          <a:latin typeface="仿宋" panose="02010609060101010101" pitchFamily="49" charset="-122"/>
                          <a:ea typeface="仿宋" panose="02010609060101010101" pitchFamily="49" charset="-122"/>
                        </a:rPr>
                        <a:t>Object</a:t>
                      </a:r>
                      <a:endParaRPr lang="zh-CN" sz="2000" kern="1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en-US" sz="2000" dirty="0" err="1">
                          <a:latin typeface="仿宋" panose="02010609060101010101" pitchFamily="49" charset="-122"/>
                          <a:ea typeface="仿宋" panose="02010609060101010101" pitchFamily="49" charset="-122"/>
                        </a:rPr>
                        <a:t>getSource</a:t>
                      </a:r>
                      <a:r>
                        <a:rPr lang="en-US" sz="2000" dirty="0">
                          <a:latin typeface="仿宋" panose="02010609060101010101" pitchFamily="49" charset="-122"/>
                          <a:ea typeface="仿宋" panose="02010609060101010101" pitchFamily="49" charset="-122"/>
                        </a:rPr>
                        <a:t>()</a:t>
                      </a:r>
                      <a:endParaRPr lang="zh-CN" sz="20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zh-CN" sz="2000">
                          <a:latin typeface="仿宋" panose="02010609060101010101" pitchFamily="49" charset="-122"/>
                          <a:ea typeface="仿宋" panose="02010609060101010101" pitchFamily="49" charset="-122"/>
                        </a:rPr>
                        <a:t>获取产生键盘事件的事件源</a:t>
                      </a:r>
                      <a:endParaRPr lang="zh-CN" sz="2000">
                        <a:latin typeface="仿宋" panose="02010609060101010101" pitchFamily="49" charset="-122"/>
                        <a:ea typeface="仿宋" panose="02010609060101010101" pitchFamily="49" charset="-122"/>
                        <a:cs typeface="Times New Roman" pitchFamily="18" charset="0"/>
                      </a:endParaRPr>
                    </a:p>
                  </a:txBody>
                  <a:tcPr marL="68564" marR="68564" marT="0" marB="0" anchor="ctr"/>
                </a:tc>
                <a:extLst>
                  <a:ext uri="{0D108BD9-81ED-4DB2-BD59-A6C34878D82A}">
                    <a16:rowId xmlns:a16="http://schemas.microsoft.com/office/drawing/2014/main" val="10001"/>
                  </a:ext>
                </a:extLst>
              </a:tr>
              <a:tr h="952280">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a:latin typeface="仿宋" panose="02010609060101010101" pitchFamily="49" charset="-122"/>
                          <a:ea typeface="仿宋" panose="02010609060101010101" pitchFamily="49" charset="-122"/>
                        </a:rPr>
                        <a:t>char</a:t>
                      </a:r>
                      <a:endParaRPr lang="zh-CN" sz="2000" kern="10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en-US" sz="2000" dirty="0" err="1">
                          <a:latin typeface="仿宋" panose="02010609060101010101" pitchFamily="49" charset="-122"/>
                          <a:ea typeface="仿宋" panose="02010609060101010101" pitchFamily="49" charset="-122"/>
                        </a:rPr>
                        <a:t>getKeyChar</a:t>
                      </a:r>
                      <a:r>
                        <a:rPr lang="en-US" sz="2000" dirty="0">
                          <a:latin typeface="仿宋" panose="02010609060101010101" pitchFamily="49" charset="-122"/>
                          <a:ea typeface="仿宋" panose="02010609060101010101" pitchFamily="49" charset="-122"/>
                        </a:rPr>
                        <a:t>()</a:t>
                      </a:r>
                      <a:endParaRPr lang="zh-CN" sz="20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zh-CN" sz="2000" dirty="0">
                          <a:latin typeface="仿宋" panose="02010609060101010101" pitchFamily="49" charset="-122"/>
                          <a:ea typeface="仿宋" panose="02010609060101010101" pitchFamily="49" charset="-122"/>
                        </a:rPr>
                        <a:t>获取与此事件中的键关联的字符，例如，</a:t>
                      </a:r>
                      <a:r>
                        <a:rPr lang="en-US" sz="2000" dirty="0">
                          <a:latin typeface="仿宋" panose="02010609060101010101" pitchFamily="49" charset="-122"/>
                          <a:ea typeface="仿宋" panose="02010609060101010101" pitchFamily="49" charset="-122"/>
                        </a:rPr>
                        <a:t>shift + “a” </a:t>
                      </a:r>
                      <a:r>
                        <a:rPr lang="zh-CN" sz="2000" dirty="0">
                          <a:latin typeface="仿宋" panose="02010609060101010101" pitchFamily="49" charset="-122"/>
                          <a:ea typeface="仿宋" panose="02010609060101010101" pitchFamily="49" charset="-122"/>
                        </a:rPr>
                        <a:t>的返回值是</a:t>
                      </a:r>
                      <a:r>
                        <a:rPr lang="en-US" sz="2000" dirty="0">
                          <a:latin typeface="仿宋" panose="02010609060101010101" pitchFamily="49" charset="-122"/>
                          <a:ea typeface="仿宋" panose="02010609060101010101" pitchFamily="49" charset="-122"/>
                        </a:rPr>
                        <a:t>“A”</a:t>
                      </a:r>
                      <a:r>
                        <a:rPr lang="zh-CN" sz="2000" dirty="0">
                          <a:latin typeface="仿宋" panose="02010609060101010101" pitchFamily="49" charset="-122"/>
                          <a:ea typeface="仿宋" panose="02010609060101010101" pitchFamily="49" charset="-122"/>
                        </a:rPr>
                        <a:t>，这种关联字符只在</a:t>
                      </a:r>
                      <a:r>
                        <a:rPr lang="en-US" sz="2000" dirty="0" err="1">
                          <a:latin typeface="仿宋" panose="02010609060101010101" pitchFamily="49" charset="-122"/>
                          <a:ea typeface="仿宋" panose="02010609060101010101" pitchFamily="49" charset="-122"/>
                        </a:rPr>
                        <a:t>keyType</a:t>
                      </a:r>
                      <a:r>
                        <a:rPr lang="en-US" sz="2000" dirty="0">
                          <a:latin typeface="仿宋" panose="02010609060101010101" pitchFamily="49" charset="-122"/>
                          <a:ea typeface="仿宋" panose="02010609060101010101" pitchFamily="49" charset="-122"/>
                        </a:rPr>
                        <a:t>()</a:t>
                      </a:r>
                      <a:r>
                        <a:rPr lang="zh-CN" sz="2000" dirty="0">
                          <a:latin typeface="仿宋" panose="02010609060101010101" pitchFamily="49" charset="-122"/>
                          <a:ea typeface="仿宋" panose="02010609060101010101" pitchFamily="49" charset="-122"/>
                        </a:rPr>
                        <a:t>方法中才生效</a:t>
                      </a:r>
                      <a:endParaRPr lang="zh-CN" sz="20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extLst>
                  <a:ext uri="{0D108BD9-81ED-4DB2-BD59-A6C34878D82A}">
                    <a16:rowId xmlns:a16="http://schemas.microsoft.com/office/drawing/2014/main" val="10002"/>
                  </a:ext>
                </a:extLst>
              </a:tr>
              <a:tr h="952280">
                <a:tc>
                  <a:txBody>
                    <a:bodyPr/>
                    <a:lstStyle/>
                    <a:p>
                      <a:r>
                        <a:rPr lang="en-US" sz="2000">
                          <a:latin typeface="仿宋" panose="02010609060101010101" pitchFamily="49" charset="-122"/>
                          <a:ea typeface="仿宋" panose="02010609060101010101" pitchFamily="49" charset="-122"/>
                        </a:rPr>
                        <a:t>int</a:t>
                      </a:r>
                      <a:endParaRPr lang="zh-CN" sz="200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en-US" sz="2000" dirty="0" err="1">
                          <a:latin typeface="仿宋" panose="02010609060101010101" pitchFamily="49" charset="-122"/>
                          <a:ea typeface="仿宋" panose="02010609060101010101" pitchFamily="49" charset="-122"/>
                        </a:rPr>
                        <a:t>getKeyCode</a:t>
                      </a:r>
                      <a:r>
                        <a:rPr lang="en-US" sz="2000" dirty="0">
                          <a:latin typeface="仿宋" panose="02010609060101010101" pitchFamily="49" charset="-122"/>
                          <a:ea typeface="仿宋" panose="02010609060101010101" pitchFamily="49" charset="-122"/>
                        </a:rPr>
                        <a:t>()</a:t>
                      </a:r>
                      <a:endParaRPr lang="zh-CN" sz="20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2000" kern="100" dirty="0">
                          <a:latin typeface="仿宋" panose="02010609060101010101" pitchFamily="49" charset="-122"/>
                          <a:ea typeface="仿宋" panose="02010609060101010101" pitchFamily="49" charset="-122"/>
                        </a:rPr>
                        <a:t>键盘上实际键的整数代码，</a:t>
                      </a:r>
                      <a:r>
                        <a:rPr lang="zh-CN" sz="2000" kern="0" dirty="0">
                          <a:latin typeface="仿宋" panose="02010609060101010101" pitchFamily="49" charset="-122"/>
                          <a:ea typeface="仿宋" panose="02010609060101010101" pitchFamily="49" charset="-122"/>
                        </a:rPr>
                        <a:t>在</a:t>
                      </a:r>
                      <a:r>
                        <a:rPr lang="en-US" sz="2000" kern="0" dirty="0" err="1">
                          <a:latin typeface="仿宋" panose="02010609060101010101" pitchFamily="49" charset="-122"/>
                          <a:ea typeface="仿宋" panose="02010609060101010101" pitchFamily="49" charset="-122"/>
                        </a:rPr>
                        <a:t>KeyEvent</a:t>
                      </a:r>
                      <a:r>
                        <a:rPr lang="zh-CN" sz="2000" kern="0" dirty="0">
                          <a:latin typeface="仿宋" panose="02010609060101010101" pitchFamily="49" charset="-122"/>
                          <a:ea typeface="仿宋" panose="02010609060101010101" pitchFamily="49" charset="-122"/>
                        </a:rPr>
                        <a:t>类中以</a:t>
                      </a:r>
                      <a:r>
                        <a:rPr lang="en-US" sz="2000" kern="0" dirty="0">
                          <a:latin typeface="仿宋" panose="02010609060101010101" pitchFamily="49" charset="-122"/>
                          <a:ea typeface="仿宋" panose="02010609060101010101" pitchFamily="49" charset="-122"/>
                        </a:rPr>
                        <a:t>“VK_”</a:t>
                      </a:r>
                      <a:r>
                        <a:rPr lang="zh-CN" sz="2000" kern="0" dirty="0">
                          <a:latin typeface="仿宋" panose="02010609060101010101" pitchFamily="49" charset="-122"/>
                          <a:ea typeface="仿宋" panose="02010609060101010101" pitchFamily="49" charset="-122"/>
                        </a:rPr>
                        <a:t>开头的静态常量代表各个按键的</a:t>
                      </a:r>
                      <a:r>
                        <a:rPr lang="en-US" sz="2000" kern="0" dirty="0" err="1">
                          <a:latin typeface="仿宋" panose="02010609060101010101" pitchFamily="49" charset="-122"/>
                          <a:ea typeface="仿宋" panose="02010609060101010101" pitchFamily="49" charset="-122"/>
                        </a:rPr>
                        <a:t>KeyCode</a:t>
                      </a:r>
                      <a:r>
                        <a:rPr lang="zh-CN" sz="2000" kern="0" dirty="0">
                          <a:latin typeface="仿宋" panose="02010609060101010101" pitchFamily="49" charset="-122"/>
                          <a:ea typeface="仿宋" panose="02010609060101010101" pitchFamily="49" charset="-122"/>
                        </a:rPr>
                        <a:t>。常用的</a:t>
                      </a:r>
                      <a:r>
                        <a:rPr lang="en-US" sz="2000" kern="0" dirty="0" err="1">
                          <a:latin typeface="仿宋" panose="02010609060101010101" pitchFamily="49" charset="-122"/>
                          <a:ea typeface="仿宋" panose="02010609060101010101" pitchFamily="49" charset="-122"/>
                        </a:rPr>
                        <a:t>KeyCode</a:t>
                      </a:r>
                      <a:r>
                        <a:rPr lang="zh-CN" sz="2000" kern="100" dirty="0">
                          <a:latin typeface="仿宋" panose="02010609060101010101" pitchFamily="49" charset="-122"/>
                          <a:ea typeface="仿宋" panose="02010609060101010101" pitchFamily="49" charset="-122"/>
                        </a:rPr>
                        <a:t>键值</a:t>
                      </a:r>
                      <a:endParaRPr lang="zh-CN" sz="2000" kern="1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extLst>
                  <a:ext uri="{0D108BD9-81ED-4DB2-BD59-A6C34878D82A}">
                    <a16:rowId xmlns:a16="http://schemas.microsoft.com/office/drawing/2014/main" val="10003"/>
                  </a:ext>
                </a:extLst>
              </a:tr>
              <a:tr h="634853">
                <a:tc>
                  <a:txBody>
                    <a:bodyPr/>
                    <a:lstStyle/>
                    <a:p>
                      <a:r>
                        <a:rPr lang="en-US" sz="2000">
                          <a:latin typeface="仿宋" panose="02010609060101010101" pitchFamily="49" charset="-122"/>
                          <a:ea typeface="仿宋" panose="02010609060101010101" pitchFamily="49" charset="-122"/>
                        </a:rPr>
                        <a:t>static String</a:t>
                      </a:r>
                      <a:endParaRPr lang="zh-CN" sz="200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en-US" sz="2000">
                          <a:latin typeface="仿宋" panose="02010609060101010101" pitchFamily="49" charset="-122"/>
                          <a:ea typeface="仿宋" panose="02010609060101010101" pitchFamily="49" charset="-122"/>
                        </a:rPr>
                        <a:t>getKeyText(int keyCode)</a:t>
                      </a:r>
                      <a:endParaRPr lang="zh-CN" sz="200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pPr algn="l">
                        <a:spcAft>
                          <a:spcPts val="0"/>
                        </a:spcAft>
                      </a:pPr>
                      <a:r>
                        <a:rPr lang="zh-CN" sz="2000" kern="0" dirty="0">
                          <a:latin typeface="仿宋" panose="02010609060101010101" pitchFamily="49" charset="-122"/>
                          <a:ea typeface="仿宋" panose="02010609060101010101" pitchFamily="49" charset="-122"/>
                        </a:rPr>
                        <a:t>获得</a:t>
                      </a:r>
                      <a:r>
                        <a:rPr lang="zh-CN" sz="2000" kern="100" dirty="0">
                          <a:latin typeface="仿宋" panose="02010609060101010101" pitchFamily="49" charset="-122"/>
                          <a:ea typeface="仿宋" panose="02010609060101010101" pitchFamily="49" charset="-122"/>
                        </a:rPr>
                        <a:t>描述</a:t>
                      </a:r>
                      <a:r>
                        <a:rPr lang="en-US" sz="2000" kern="100" dirty="0">
                          <a:latin typeface="仿宋" panose="02010609060101010101" pitchFamily="49" charset="-122"/>
                          <a:ea typeface="仿宋" panose="02010609060101010101" pitchFamily="49" charset="-122"/>
                        </a:rPr>
                        <a:t> </a:t>
                      </a:r>
                      <a:r>
                        <a:rPr lang="en-US" sz="2000" kern="100" dirty="0" err="1">
                          <a:latin typeface="仿宋" panose="02010609060101010101" pitchFamily="49" charset="-122"/>
                          <a:ea typeface="仿宋" panose="02010609060101010101" pitchFamily="49" charset="-122"/>
                        </a:rPr>
                        <a:t>keyCode</a:t>
                      </a:r>
                      <a:r>
                        <a:rPr lang="en-US" sz="2000" kern="100" dirty="0">
                          <a:latin typeface="仿宋" panose="02010609060101010101" pitchFamily="49" charset="-122"/>
                          <a:ea typeface="仿宋" panose="02010609060101010101" pitchFamily="49" charset="-122"/>
                        </a:rPr>
                        <a:t> </a:t>
                      </a:r>
                      <a:r>
                        <a:rPr lang="zh-CN" sz="2000" kern="100" dirty="0">
                          <a:latin typeface="仿宋" panose="02010609060101010101" pitchFamily="49" charset="-122"/>
                          <a:ea typeface="仿宋" panose="02010609060101010101" pitchFamily="49" charset="-122"/>
                        </a:rPr>
                        <a:t>的字符串，如</a:t>
                      </a:r>
                      <a:r>
                        <a:rPr lang="en-US" sz="2000" kern="100" dirty="0">
                          <a:latin typeface="仿宋" panose="02010609060101010101" pitchFamily="49" charset="-122"/>
                          <a:ea typeface="仿宋" panose="02010609060101010101" pitchFamily="49" charset="-122"/>
                        </a:rPr>
                        <a:t>“HOME”</a:t>
                      </a:r>
                      <a:r>
                        <a:rPr lang="zh-CN" sz="2000" kern="100" dirty="0">
                          <a:latin typeface="仿宋" panose="02010609060101010101" pitchFamily="49" charset="-122"/>
                          <a:ea typeface="仿宋" panose="02010609060101010101" pitchFamily="49" charset="-122"/>
                        </a:rPr>
                        <a:t>、</a:t>
                      </a:r>
                      <a:r>
                        <a:rPr lang="en-US" sz="2000" kern="100" dirty="0">
                          <a:latin typeface="仿宋" panose="02010609060101010101" pitchFamily="49" charset="-122"/>
                          <a:ea typeface="仿宋" panose="02010609060101010101" pitchFamily="49" charset="-122"/>
                        </a:rPr>
                        <a:t>“F1” </a:t>
                      </a:r>
                      <a:r>
                        <a:rPr lang="zh-CN" sz="2000" kern="100" dirty="0">
                          <a:latin typeface="仿宋" panose="02010609060101010101" pitchFamily="49" charset="-122"/>
                          <a:ea typeface="仿宋" panose="02010609060101010101" pitchFamily="49" charset="-122"/>
                        </a:rPr>
                        <a:t>或</a:t>
                      </a:r>
                      <a:r>
                        <a:rPr lang="en-US" sz="2000" kern="100" dirty="0">
                          <a:latin typeface="仿宋" panose="02010609060101010101" pitchFamily="49" charset="-122"/>
                          <a:ea typeface="仿宋" panose="02010609060101010101" pitchFamily="49" charset="-122"/>
                        </a:rPr>
                        <a:t>“A”</a:t>
                      </a:r>
                      <a:r>
                        <a:rPr lang="zh-CN" sz="2000" kern="100" dirty="0">
                          <a:latin typeface="仿宋" panose="02010609060101010101" pitchFamily="49" charset="-122"/>
                          <a:ea typeface="仿宋" panose="02010609060101010101" pitchFamily="49" charset="-122"/>
                        </a:rPr>
                        <a:t>等。</a:t>
                      </a:r>
                      <a:endParaRPr lang="zh-CN" sz="2000" kern="1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extLst>
                  <a:ext uri="{0D108BD9-81ED-4DB2-BD59-A6C34878D82A}">
                    <a16:rowId xmlns:a16="http://schemas.microsoft.com/office/drawing/2014/main" val="10004"/>
                  </a:ext>
                </a:extLst>
              </a:tr>
              <a:tr h="634853">
                <a:tc>
                  <a:txBody>
                    <a:bodyPr/>
                    <a:lstStyle/>
                    <a:p>
                      <a:r>
                        <a:rPr lang="en-US" sz="2000">
                          <a:latin typeface="仿宋" panose="02010609060101010101" pitchFamily="49" charset="-122"/>
                          <a:ea typeface="仿宋" panose="02010609060101010101" pitchFamily="49" charset="-122"/>
                        </a:rPr>
                        <a:t>boolean</a:t>
                      </a:r>
                      <a:endParaRPr lang="zh-CN" sz="200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r>
                        <a:rPr lang="en-US" sz="2000" dirty="0" err="1">
                          <a:latin typeface="仿宋" panose="02010609060101010101" pitchFamily="49" charset="-122"/>
                          <a:ea typeface="仿宋" panose="02010609060101010101" pitchFamily="49" charset="-122"/>
                        </a:rPr>
                        <a:t>isActionKey</a:t>
                      </a:r>
                      <a:r>
                        <a:rPr lang="en-US" sz="2000" dirty="0">
                          <a:latin typeface="仿宋" panose="02010609060101010101" pitchFamily="49" charset="-122"/>
                          <a:ea typeface="仿宋" panose="02010609060101010101" pitchFamily="49" charset="-122"/>
                        </a:rPr>
                        <a:t>()</a:t>
                      </a:r>
                      <a:endParaRPr lang="zh-CN" sz="20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tc>
                  <a:txBody>
                    <a:bodyPr/>
                    <a:lstStyle/>
                    <a:p>
                      <a:pPr algn="l">
                        <a:spcAft>
                          <a:spcPts val="0"/>
                        </a:spcAft>
                      </a:pPr>
                      <a:r>
                        <a:rPr lang="zh-CN" sz="2000" kern="0" dirty="0">
                          <a:latin typeface="仿宋" panose="02010609060101010101" pitchFamily="49" charset="-122"/>
                          <a:ea typeface="仿宋" panose="02010609060101010101" pitchFamily="49" charset="-122"/>
                        </a:rPr>
                        <a:t>判断此事件中的键是否为</a:t>
                      </a:r>
                      <a:r>
                        <a:rPr lang="en-US" sz="2000" kern="100" dirty="0">
                          <a:latin typeface="仿宋" panose="02010609060101010101" pitchFamily="49" charset="-122"/>
                          <a:ea typeface="仿宋" panose="02010609060101010101" pitchFamily="49" charset="-122"/>
                        </a:rPr>
                        <a:t>“</a:t>
                      </a:r>
                      <a:r>
                        <a:rPr lang="zh-CN" sz="2000" kern="100" dirty="0">
                          <a:latin typeface="仿宋" panose="02010609060101010101" pitchFamily="49" charset="-122"/>
                          <a:ea typeface="仿宋" panose="02010609060101010101" pitchFamily="49" charset="-122"/>
                        </a:rPr>
                        <a:t>动作</a:t>
                      </a:r>
                      <a:r>
                        <a:rPr lang="en-US" sz="2000" kern="100" dirty="0">
                          <a:latin typeface="仿宋" panose="02010609060101010101" pitchFamily="49" charset="-122"/>
                          <a:ea typeface="仿宋" panose="02010609060101010101" pitchFamily="49" charset="-122"/>
                        </a:rPr>
                        <a:t>”</a:t>
                      </a:r>
                      <a:r>
                        <a:rPr lang="zh-CN" sz="2000" kern="100" dirty="0">
                          <a:latin typeface="仿宋" panose="02010609060101010101" pitchFamily="49" charset="-122"/>
                          <a:ea typeface="仿宋" panose="02010609060101010101" pitchFamily="49" charset="-122"/>
                        </a:rPr>
                        <a:t>键。如</a:t>
                      </a:r>
                      <a:r>
                        <a:rPr lang="zh-CN" sz="2000" kern="0" dirty="0">
                          <a:latin typeface="仿宋" panose="02010609060101010101" pitchFamily="49" charset="-122"/>
                          <a:ea typeface="仿宋" panose="02010609060101010101" pitchFamily="49" charset="-122"/>
                        </a:rPr>
                        <a:t>果是则返回</a:t>
                      </a:r>
                      <a:r>
                        <a:rPr lang="en-US" sz="2000" kern="0" dirty="0">
                          <a:latin typeface="仿宋" panose="02010609060101010101" pitchFamily="49" charset="-122"/>
                          <a:ea typeface="仿宋" panose="02010609060101010101" pitchFamily="49" charset="-122"/>
                        </a:rPr>
                        <a:t> true</a:t>
                      </a:r>
                      <a:r>
                        <a:rPr lang="zh-CN" sz="2000" kern="0" dirty="0">
                          <a:latin typeface="仿宋" panose="02010609060101010101" pitchFamily="49" charset="-122"/>
                          <a:ea typeface="仿宋" panose="02010609060101010101" pitchFamily="49" charset="-122"/>
                        </a:rPr>
                        <a:t>，否则返回</a:t>
                      </a:r>
                      <a:r>
                        <a:rPr lang="en-US" sz="2000" kern="0" dirty="0">
                          <a:latin typeface="仿宋" panose="02010609060101010101" pitchFamily="49" charset="-122"/>
                          <a:ea typeface="仿宋" panose="02010609060101010101" pitchFamily="49" charset="-122"/>
                        </a:rPr>
                        <a:t>false</a:t>
                      </a:r>
                      <a:r>
                        <a:rPr lang="zh-CN" sz="2000" kern="0" dirty="0">
                          <a:latin typeface="仿宋" panose="02010609060101010101" pitchFamily="49" charset="-122"/>
                          <a:ea typeface="仿宋" panose="02010609060101010101" pitchFamily="49" charset="-122"/>
                        </a:rPr>
                        <a:t>。</a:t>
                      </a:r>
                      <a:endParaRPr lang="zh-CN" sz="2000" kern="100" dirty="0">
                        <a:latin typeface="仿宋" panose="02010609060101010101" pitchFamily="49" charset="-122"/>
                        <a:ea typeface="仿宋" panose="02010609060101010101" pitchFamily="49" charset="-122"/>
                        <a:cs typeface="Times New Roman" pitchFamily="18" charset="0"/>
                      </a:endParaRPr>
                    </a:p>
                  </a:txBody>
                  <a:tcPr marL="68564" marR="68564"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9314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par>
                          <p:cTn id="11" fill="hold">
                            <p:stCondLst>
                              <p:cond delay="500"/>
                            </p:stCondLst>
                            <p:childTnLst>
                              <p:par>
                                <p:cTn id="12" presetID="2" presetClass="entr" presetSubtype="9" fill="hold" grpId="0" nodeType="after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 calcmode="lin" valueType="num">
                                      <p:cBhvr additive="base">
                                        <p:cTn id="1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10">
                                            <p:txEl>
                                              <p:pRg st="0" end="0"/>
                                            </p:txEl>
                                          </p:spTgt>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31"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ppt_w</p:attrName>
                                        </p:attrNameLst>
                                      </p:cBhvr>
                                      <p:tavLst>
                                        <p:tav tm="0">
                                          <p:val>
                                            <p:fltVal val="0"/>
                                          </p:val>
                                        </p:tav>
                                        <p:tav tm="100000">
                                          <p:val>
                                            <p:strVal val="#ppt_w"/>
                                          </p:val>
                                        </p:tav>
                                      </p:tavLst>
                                    </p:anim>
                                    <p:anim calcmode="lin" valueType="num">
                                      <p:cBhvr>
                                        <p:cTn id="20" dur="1000" fill="hold"/>
                                        <p:tgtEl>
                                          <p:spTgt spid="11"/>
                                        </p:tgtEl>
                                        <p:attrNameLst>
                                          <p:attrName>ppt_h</p:attrName>
                                        </p:attrNameLst>
                                      </p:cBhvr>
                                      <p:tavLst>
                                        <p:tav tm="0">
                                          <p:val>
                                            <p:fltVal val="0"/>
                                          </p:val>
                                        </p:tav>
                                        <p:tav tm="100000">
                                          <p:val>
                                            <p:strVal val="#ppt_h"/>
                                          </p:val>
                                        </p:tav>
                                      </p:tavLst>
                                    </p:anim>
                                    <p:anim calcmode="lin" valueType="num">
                                      <p:cBhvr>
                                        <p:cTn id="21" dur="1000" fill="hold"/>
                                        <p:tgtEl>
                                          <p:spTgt spid="11"/>
                                        </p:tgtEl>
                                        <p:attrNameLst>
                                          <p:attrName>style.rotation</p:attrName>
                                        </p:attrNameLst>
                                      </p:cBhvr>
                                      <p:tavLst>
                                        <p:tav tm="0">
                                          <p:val>
                                            <p:fltVal val="90"/>
                                          </p:val>
                                        </p:tav>
                                        <p:tav tm="100000">
                                          <p:val>
                                            <p:fltVal val="0"/>
                                          </p:val>
                                        </p:tav>
                                      </p:tavLst>
                                    </p:anim>
                                    <p:animEffect transition="in" filter="fade">
                                      <p:cBhvr>
                                        <p:cTn id="2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10" grpId="0" uiExpand="1"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defRPr/>
              </a:pPr>
              <a:r>
                <a:rPr lang="en-US" altLang="zh-CN" sz="2400" b="1" dirty="0">
                  <a:solidFill>
                    <a:schemeClr val="tx1"/>
                  </a:solidFill>
                  <a:latin typeface="仿宋" pitchFamily="49" charset="-122"/>
                  <a:ea typeface="仿宋" pitchFamily="49" charset="-122"/>
                </a:rPr>
                <a:t>Semantic and Low-Level Events in the AWT</a:t>
              </a:r>
              <a:endParaRPr lang="zh-CN" altLang="en-US" sz="2400" dirty="0">
                <a:solidFill>
                  <a:schemeClr val="tx1"/>
                </a:solidFill>
                <a:latin typeface="仿宋" pitchFamily="49" charset="-122"/>
                <a:ea typeface="仿宋" pitchFamily="49" charset="-122"/>
              </a:endParaRPr>
            </a:p>
          </p:txBody>
        </p:sp>
      </p:grpSp>
      <p:sp>
        <p:nvSpPr>
          <p:cNvPr id="35" name="矩形 34">
            <a:extLst>
              <a:ext uri="{FF2B5EF4-FFF2-40B4-BE49-F238E27FC236}">
                <a16:creationId xmlns:a16="http://schemas.microsoft.com/office/drawing/2014/main" id="{DD74AB35-7CC2-4876-B727-1C34EB751824}"/>
              </a:ext>
            </a:extLst>
          </p:cNvPr>
          <p:cNvSpPr/>
          <p:nvPr/>
        </p:nvSpPr>
        <p:spPr>
          <a:xfrm>
            <a:off x="4409" y="2060191"/>
            <a:ext cx="12187591" cy="40341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40" name="组合 39">
            <a:extLst>
              <a:ext uri="{FF2B5EF4-FFF2-40B4-BE49-F238E27FC236}">
                <a16:creationId xmlns:a16="http://schemas.microsoft.com/office/drawing/2014/main" id="{3E090A32-DFCA-402C-8A7D-304F8B32A97F}"/>
              </a:ext>
            </a:extLst>
          </p:cNvPr>
          <p:cNvGrpSpPr/>
          <p:nvPr/>
        </p:nvGrpSpPr>
        <p:grpSpPr>
          <a:xfrm>
            <a:off x="9199842" y="5359829"/>
            <a:ext cx="2835826" cy="1468937"/>
            <a:chOff x="810345" y="1174447"/>
            <a:chExt cx="2836482" cy="1469277"/>
          </a:xfrm>
        </p:grpSpPr>
        <p:sp>
          <p:nvSpPr>
            <p:cNvPr id="41" name="矩形 40">
              <a:extLst>
                <a:ext uri="{FF2B5EF4-FFF2-40B4-BE49-F238E27FC236}">
                  <a16:creationId xmlns:a16="http://schemas.microsoft.com/office/drawing/2014/main" id="{9A743B0E-47D4-42F3-883A-428D8A889242}"/>
                </a:ext>
              </a:extLst>
            </p:cNvPr>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EE0F357-745F-4B3E-ADFF-9744DC4B3AFA}"/>
                </a:ext>
              </a:extLst>
            </p:cNvPr>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F90F8238-25FA-497E-8046-8F1B804138F2}"/>
                </a:ext>
              </a:extLst>
            </p:cNvPr>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21DA7078-E1DF-4988-A760-96464BC5AC2F}"/>
                </a:ext>
              </a:extLst>
            </p:cNvPr>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0588FCAA-825F-4F84-A714-6F5F3AD09750}"/>
                </a:ext>
              </a:extLst>
            </p:cNvPr>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8CA837F3-9F4B-4D07-8C2E-92E40AEFE67C}"/>
                </a:ext>
              </a:extLst>
            </p:cNvPr>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85FA3FD8-3B0A-4693-B32D-A08A69415510}"/>
                </a:ext>
              </a:extLst>
            </p:cNvPr>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55F74AB5-4F11-45A8-AE08-8970739492EE}"/>
                </a:ext>
              </a:extLst>
            </p:cNvPr>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9AE35ECF-7E9B-456D-9F4C-B559FD3A4D96}"/>
                </a:ext>
              </a:extLst>
            </p:cNvPr>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32D647D-AC71-4B4A-95BA-B43D46B6B27D}"/>
                </a:ext>
              </a:extLst>
            </p:cNvPr>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1" name="矩形 50">
              <a:extLst>
                <a:ext uri="{FF2B5EF4-FFF2-40B4-BE49-F238E27FC236}">
                  <a16:creationId xmlns:a16="http://schemas.microsoft.com/office/drawing/2014/main" id="{5CF2E521-2C7F-4E59-A63A-F625A1340579}"/>
                </a:ext>
              </a:extLst>
            </p:cNvPr>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24" name="Rectangle 3">
            <a:extLst>
              <a:ext uri="{FF2B5EF4-FFF2-40B4-BE49-F238E27FC236}">
                <a16:creationId xmlns:a16="http://schemas.microsoft.com/office/drawing/2014/main" id="{AA738AAF-990A-4B53-B12F-F61A0F89E3BD}"/>
              </a:ext>
            </a:extLst>
          </p:cNvPr>
          <p:cNvSpPr txBox="1">
            <a:spLocks noChangeArrowheads="1"/>
          </p:cNvSpPr>
          <p:nvPr/>
        </p:nvSpPr>
        <p:spPr>
          <a:xfrm>
            <a:off x="1346977" y="2250800"/>
            <a:ext cx="9144000" cy="3962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defRPr/>
            </a:pPr>
            <a:r>
              <a:rPr lang="en-US" altLang="zh-CN" b="1" i="1">
                <a:solidFill>
                  <a:schemeClr val="tx2">
                    <a:lumMod val="75000"/>
                  </a:schemeClr>
                </a:solidFill>
                <a:latin typeface="Comic Sans MS" pitchFamily="66" charset="0"/>
              </a:rPr>
              <a:t>A semantic event </a:t>
            </a:r>
            <a:r>
              <a:rPr lang="en-US" altLang="zh-CN">
                <a:latin typeface="Comic Sans MS" pitchFamily="66" charset="0"/>
              </a:rPr>
              <a:t>is one that expresses what the user is doing, such as "clicking that button"; hence, an ActionEvent is a semantic event.</a:t>
            </a:r>
          </a:p>
          <a:p>
            <a:pPr marL="0" indent="0">
              <a:buFont typeface="Wingdings" panose="05000000000000000000" pitchFamily="2" charset="2"/>
              <a:buNone/>
              <a:defRPr/>
            </a:pPr>
            <a:r>
              <a:rPr lang="en-US" altLang="zh-CN" b="1" i="1">
                <a:solidFill>
                  <a:schemeClr val="tx2">
                    <a:lumMod val="75000"/>
                  </a:schemeClr>
                </a:solidFill>
                <a:latin typeface="Comic Sans MS" pitchFamily="66" charset="0"/>
              </a:rPr>
              <a:t>Low-level events </a:t>
            </a:r>
            <a:r>
              <a:rPr lang="en-US" altLang="zh-CN">
                <a:latin typeface="Comic Sans MS" pitchFamily="66" charset="0"/>
              </a:rPr>
              <a:t>are those events that make this possible. In the case of a button click, this is a mouse down, a series of mouse moves, and a mouse up.</a:t>
            </a:r>
            <a:endParaRPr lang="en-US" altLang="zh-CN" dirty="0">
              <a:latin typeface="Comic Sans MS" pitchFamily="66" charset="0"/>
            </a:endParaRPr>
          </a:p>
        </p:txBody>
      </p:sp>
    </p:spTree>
    <p:extLst>
      <p:ext uri="{BB962C8B-B14F-4D97-AF65-F5344CB8AC3E}">
        <p14:creationId xmlns:p14="http://schemas.microsoft.com/office/powerpoint/2010/main" val="205119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13" presetClass="entr" presetSubtype="32"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plus(out)">
                                      <p:cBhvr>
                                        <p:cTn id="11" dur="2000"/>
                                        <p:tgtEl>
                                          <p:spTgt spid="35"/>
                                        </p:tgtEl>
                                      </p:cBhvr>
                                    </p:animEffect>
                                  </p:childTnLst>
                                </p:cTn>
                              </p:par>
                            </p:childTnLst>
                          </p:cTn>
                        </p:par>
                        <p:par>
                          <p:cTn id="12" fill="hold">
                            <p:stCondLst>
                              <p:cond delay="2500"/>
                            </p:stCondLst>
                            <p:childTnLst>
                              <p:par>
                                <p:cTn id="13" presetID="22" presetClass="entr" presetSubtype="4"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down)">
                                      <p:cBhvr>
                                        <p:cTn id="1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5"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defRPr/>
              </a:pPr>
              <a:r>
                <a:rPr lang="en-US" altLang="zh-CN" sz="2400" b="1" dirty="0">
                  <a:solidFill>
                    <a:schemeClr val="tx1"/>
                  </a:solidFill>
                  <a:latin typeface="仿宋" pitchFamily="49" charset="-122"/>
                  <a:ea typeface="仿宋" pitchFamily="49" charset="-122"/>
                </a:rPr>
                <a:t>Semantic and Low-Level Events in the AWT</a:t>
              </a:r>
              <a:endParaRPr lang="zh-CN" altLang="en-US" sz="2400" dirty="0">
                <a:solidFill>
                  <a:schemeClr val="tx1"/>
                </a:solidFill>
                <a:latin typeface="仿宋" pitchFamily="49" charset="-122"/>
                <a:ea typeface="仿宋" pitchFamily="49" charset="-122"/>
              </a:endParaRPr>
            </a:p>
          </p:txBody>
        </p:sp>
      </p:grpSp>
      <p:sp>
        <p:nvSpPr>
          <p:cNvPr id="35" name="矩形 34">
            <a:extLst>
              <a:ext uri="{FF2B5EF4-FFF2-40B4-BE49-F238E27FC236}">
                <a16:creationId xmlns:a16="http://schemas.microsoft.com/office/drawing/2014/main" id="{DD74AB35-7CC2-4876-B727-1C34EB751824}"/>
              </a:ext>
            </a:extLst>
          </p:cNvPr>
          <p:cNvSpPr/>
          <p:nvPr/>
        </p:nvSpPr>
        <p:spPr>
          <a:xfrm>
            <a:off x="4409" y="2060191"/>
            <a:ext cx="12187591" cy="40341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40" name="组合 39">
            <a:extLst>
              <a:ext uri="{FF2B5EF4-FFF2-40B4-BE49-F238E27FC236}">
                <a16:creationId xmlns:a16="http://schemas.microsoft.com/office/drawing/2014/main" id="{3E090A32-DFCA-402C-8A7D-304F8B32A97F}"/>
              </a:ext>
            </a:extLst>
          </p:cNvPr>
          <p:cNvGrpSpPr/>
          <p:nvPr/>
        </p:nvGrpSpPr>
        <p:grpSpPr>
          <a:xfrm>
            <a:off x="9199842" y="5359829"/>
            <a:ext cx="2835826" cy="1468937"/>
            <a:chOff x="810345" y="1174447"/>
            <a:chExt cx="2836482" cy="1469277"/>
          </a:xfrm>
        </p:grpSpPr>
        <p:sp>
          <p:nvSpPr>
            <p:cNvPr id="41" name="矩形 40">
              <a:extLst>
                <a:ext uri="{FF2B5EF4-FFF2-40B4-BE49-F238E27FC236}">
                  <a16:creationId xmlns:a16="http://schemas.microsoft.com/office/drawing/2014/main" id="{9A743B0E-47D4-42F3-883A-428D8A889242}"/>
                </a:ext>
              </a:extLst>
            </p:cNvPr>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EE0F357-745F-4B3E-ADFF-9744DC4B3AFA}"/>
                </a:ext>
              </a:extLst>
            </p:cNvPr>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F90F8238-25FA-497E-8046-8F1B804138F2}"/>
                </a:ext>
              </a:extLst>
            </p:cNvPr>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21DA7078-E1DF-4988-A760-96464BC5AC2F}"/>
                </a:ext>
              </a:extLst>
            </p:cNvPr>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0588FCAA-825F-4F84-A714-6F5F3AD09750}"/>
                </a:ext>
              </a:extLst>
            </p:cNvPr>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8CA837F3-9F4B-4D07-8C2E-92E40AEFE67C}"/>
                </a:ext>
              </a:extLst>
            </p:cNvPr>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85FA3FD8-3B0A-4693-B32D-A08A69415510}"/>
                </a:ext>
              </a:extLst>
            </p:cNvPr>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55F74AB5-4F11-45A8-AE08-8970739492EE}"/>
                </a:ext>
              </a:extLst>
            </p:cNvPr>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9AE35ECF-7E9B-456D-9F4C-B559FD3A4D96}"/>
                </a:ext>
              </a:extLst>
            </p:cNvPr>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32D647D-AC71-4B4A-95BA-B43D46B6B27D}"/>
                </a:ext>
              </a:extLst>
            </p:cNvPr>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1" name="矩形 50">
              <a:extLst>
                <a:ext uri="{FF2B5EF4-FFF2-40B4-BE49-F238E27FC236}">
                  <a16:creationId xmlns:a16="http://schemas.microsoft.com/office/drawing/2014/main" id="{5CF2E521-2C7F-4E59-A63A-F625A1340579}"/>
                </a:ext>
              </a:extLst>
            </p:cNvPr>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21" name="Rectangle 3">
            <a:extLst>
              <a:ext uri="{FF2B5EF4-FFF2-40B4-BE49-F238E27FC236}">
                <a16:creationId xmlns:a16="http://schemas.microsoft.com/office/drawing/2014/main" id="{0EB6F6DA-0B61-4FFE-9474-B739C2DEB70D}"/>
              </a:ext>
            </a:extLst>
          </p:cNvPr>
          <p:cNvSpPr txBox="1">
            <a:spLocks noChangeArrowheads="1"/>
          </p:cNvSpPr>
          <p:nvPr/>
        </p:nvSpPr>
        <p:spPr>
          <a:xfrm>
            <a:off x="1122779" y="2191782"/>
            <a:ext cx="10085885" cy="39639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defRPr/>
            </a:pPr>
            <a:r>
              <a:rPr lang="en-US" altLang="zh-CN" dirty="0">
                <a:latin typeface="Comic Sans MS" pitchFamily="66" charset="0"/>
              </a:rPr>
              <a:t>Five low-level event classes are commonly used:</a:t>
            </a:r>
          </a:p>
          <a:p>
            <a:pPr>
              <a:buFont typeface="Wingdings" panose="05000000000000000000" pitchFamily="2" charset="2"/>
              <a:buChar char="ü"/>
              <a:defRPr/>
            </a:pPr>
            <a:r>
              <a:rPr lang="en-US" altLang="zh-CN" b="1" dirty="0" err="1">
                <a:solidFill>
                  <a:srgbClr val="FF0000"/>
                </a:solidFill>
                <a:latin typeface="Comic Sans MS" pitchFamily="66" charset="0"/>
              </a:rPr>
              <a:t>KeyEvent</a:t>
            </a:r>
            <a:r>
              <a:rPr lang="en-US" altLang="zh-CN" dirty="0">
                <a:latin typeface="Comic Sans MS" pitchFamily="66" charset="0"/>
              </a:rPr>
              <a:t> (a key was pressed or released)</a:t>
            </a:r>
          </a:p>
          <a:p>
            <a:pPr>
              <a:buFont typeface="Wingdings" panose="05000000000000000000" pitchFamily="2" charset="2"/>
              <a:buChar char="ü"/>
              <a:defRPr/>
            </a:pPr>
            <a:r>
              <a:rPr lang="en-US" altLang="zh-CN" b="1" dirty="0" err="1">
                <a:solidFill>
                  <a:srgbClr val="FF0000"/>
                </a:solidFill>
                <a:latin typeface="Comic Sans MS" pitchFamily="66" charset="0"/>
              </a:rPr>
              <a:t>MouseEvent</a:t>
            </a:r>
            <a:r>
              <a:rPr lang="en-US" altLang="zh-CN" dirty="0">
                <a:latin typeface="Comic Sans MS" pitchFamily="66" charset="0"/>
              </a:rPr>
              <a:t> (the mouse button was pressed, released, moved, or dragged)</a:t>
            </a:r>
          </a:p>
          <a:p>
            <a:pPr>
              <a:buFont typeface="Wingdings" panose="05000000000000000000" pitchFamily="2" charset="2"/>
              <a:buChar char="ü"/>
              <a:defRPr/>
            </a:pPr>
            <a:r>
              <a:rPr lang="en-US" altLang="zh-CN" b="1" dirty="0" err="1">
                <a:latin typeface="Comic Sans MS" pitchFamily="66" charset="0"/>
              </a:rPr>
              <a:t>MouseWheelEvent</a:t>
            </a:r>
            <a:r>
              <a:rPr lang="en-US" altLang="zh-CN" dirty="0">
                <a:latin typeface="Comic Sans MS" pitchFamily="66" charset="0"/>
              </a:rPr>
              <a:t> (the mouse wheel was rotated)</a:t>
            </a:r>
          </a:p>
          <a:p>
            <a:pPr>
              <a:buFont typeface="Wingdings" panose="05000000000000000000" pitchFamily="2" charset="2"/>
              <a:buChar char="ü"/>
              <a:defRPr/>
            </a:pPr>
            <a:r>
              <a:rPr lang="en-US" altLang="zh-CN" b="1" dirty="0" err="1">
                <a:latin typeface="Comic Sans MS" pitchFamily="66" charset="0"/>
              </a:rPr>
              <a:t>FocusEvent</a:t>
            </a:r>
            <a:r>
              <a:rPr lang="en-US" altLang="zh-CN" dirty="0">
                <a:latin typeface="Comic Sans MS" pitchFamily="66" charset="0"/>
              </a:rPr>
              <a:t> (a component got focus, or lost focus). </a:t>
            </a:r>
          </a:p>
          <a:p>
            <a:pPr>
              <a:buFont typeface="Wingdings" panose="05000000000000000000" pitchFamily="2" charset="2"/>
              <a:buChar char="ü"/>
              <a:defRPr/>
            </a:pPr>
            <a:r>
              <a:rPr lang="en-US" altLang="zh-CN" b="1" dirty="0" err="1">
                <a:latin typeface="Comic Sans MS" pitchFamily="66" charset="0"/>
              </a:rPr>
              <a:t>WindowEvent</a:t>
            </a:r>
            <a:r>
              <a:rPr lang="en-US" altLang="zh-CN" b="1" dirty="0">
                <a:latin typeface="Comic Sans MS" pitchFamily="66" charset="0"/>
              </a:rPr>
              <a:t> </a:t>
            </a:r>
            <a:r>
              <a:rPr lang="en-US" altLang="zh-CN" dirty="0">
                <a:latin typeface="Comic Sans MS" pitchFamily="66" charset="0"/>
              </a:rPr>
              <a:t>(the window state changed)</a:t>
            </a:r>
          </a:p>
        </p:txBody>
      </p:sp>
      <p:sp>
        <p:nvSpPr>
          <p:cNvPr id="22" name="TextBox 6">
            <a:extLst>
              <a:ext uri="{FF2B5EF4-FFF2-40B4-BE49-F238E27FC236}">
                <a16:creationId xmlns:a16="http://schemas.microsoft.com/office/drawing/2014/main" id="{5CAE85AC-225A-4C10-8239-9F6A8C399224}"/>
              </a:ext>
            </a:extLst>
          </p:cNvPr>
          <p:cNvSpPr txBox="1"/>
          <p:nvPr/>
        </p:nvSpPr>
        <p:spPr>
          <a:xfrm>
            <a:off x="1359684" y="6225889"/>
            <a:ext cx="5205046" cy="584200"/>
          </a:xfrm>
          <a:prstGeom prst="rect">
            <a:avLst/>
          </a:prstGeom>
          <a:solidFill>
            <a:schemeClr val="bg1">
              <a:lumMod val="65000"/>
            </a:schemeClr>
          </a:solidFill>
        </p:spPr>
        <p:txBody>
          <a:bodyPr wrap="square">
            <a:spAutoFit/>
          </a:bodyPr>
          <a:lstStyle/>
          <a:p>
            <a:pPr>
              <a:defRPr/>
            </a:pPr>
            <a:r>
              <a:rPr lang="en-US" altLang="zh-CN" sz="3200" b="1" dirty="0">
                <a:latin typeface="仿宋" pitchFamily="49" charset="-122"/>
                <a:ea typeface="仿宋" pitchFamily="49" charset="-122"/>
                <a:hlinkClick r:id="rId2" action="ppaction://hlinkfile"/>
              </a:rPr>
              <a:t>Event Handling Summary</a:t>
            </a:r>
            <a:endParaRPr lang="zh-CN" altLang="en-US" sz="3200" dirty="0">
              <a:latin typeface="仿宋" pitchFamily="49" charset="-122"/>
              <a:ea typeface="仿宋" pitchFamily="49" charset="-122"/>
            </a:endParaRPr>
          </a:p>
        </p:txBody>
      </p:sp>
    </p:spTree>
    <p:extLst>
      <p:ext uri="{BB962C8B-B14F-4D97-AF65-F5344CB8AC3E}">
        <p14:creationId xmlns:p14="http://schemas.microsoft.com/office/powerpoint/2010/main" val="283124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13" presetClass="entr" presetSubtype="32"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plus(out)">
                                      <p:cBhvr>
                                        <p:cTn id="11" dur="2000"/>
                                        <p:tgtEl>
                                          <p:spTgt spid="35"/>
                                        </p:tgtEl>
                                      </p:cBhvr>
                                    </p:animEffect>
                                  </p:childTnLst>
                                </p:cTn>
                              </p:par>
                            </p:childTnLst>
                          </p:cTn>
                        </p:par>
                        <p:par>
                          <p:cTn id="12" fill="hold">
                            <p:stCondLst>
                              <p:cond delay="2500"/>
                            </p:stCondLst>
                            <p:childTnLst>
                              <p:par>
                                <p:cTn id="13" presetID="22" presetClass="entr" presetSubtype="4"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down)">
                                      <p:cBhvr>
                                        <p:cTn id="1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defRPr/>
              </a:pPr>
              <a:r>
                <a:rPr lang="en-US" altLang="zh-CN" sz="2400" b="1" dirty="0">
                  <a:solidFill>
                    <a:schemeClr val="tx1"/>
                  </a:solidFill>
                  <a:latin typeface="仿宋" pitchFamily="49" charset="-122"/>
                  <a:ea typeface="仿宋" pitchFamily="49" charset="-122"/>
                </a:rPr>
                <a:t>Low-Level Event Types-</a:t>
              </a:r>
              <a:r>
                <a:rPr lang="en-US" altLang="zh-CN" sz="2400" b="1" dirty="0">
                  <a:solidFill>
                    <a:schemeClr val="tx1"/>
                  </a:solidFill>
                </a:rPr>
                <a:t> </a:t>
              </a:r>
              <a:r>
                <a:rPr lang="en-US" altLang="zh-CN" sz="2400" b="1" i="1" dirty="0">
                  <a:solidFill>
                    <a:schemeClr val="tx1"/>
                  </a:solidFill>
                  <a:latin typeface="仿宋" pitchFamily="49" charset="-122"/>
                  <a:ea typeface="仿宋" pitchFamily="49" charset="-122"/>
                </a:rPr>
                <a:t>Keyboard Events</a:t>
              </a:r>
              <a:endParaRPr lang="zh-CN" altLang="en-US" sz="2400" b="1" i="1" dirty="0">
                <a:solidFill>
                  <a:schemeClr val="tx1"/>
                </a:solidFill>
                <a:latin typeface="仿宋" pitchFamily="49" charset="-122"/>
                <a:ea typeface="仿宋" pitchFamily="49" charset="-122"/>
              </a:endParaRPr>
            </a:p>
          </p:txBody>
        </p:sp>
      </p:grpSp>
      <p:sp>
        <p:nvSpPr>
          <p:cNvPr id="35" name="矩形 34">
            <a:extLst>
              <a:ext uri="{FF2B5EF4-FFF2-40B4-BE49-F238E27FC236}">
                <a16:creationId xmlns:a16="http://schemas.microsoft.com/office/drawing/2014/main" id="{DD74AB35-7CC2-4876-B727-1C34EB751824}"/>
              </a:ext>
            </a:extLst>
          </p:cNvPr>
          <p:cNvSpPr/>
          <p:nvPr/>
        </p:nvSpPr>
        <p:spPr>
          <a:xfrm>
            <a:off x="4409" y="2060191"/>
            <a:ext cx="12187591" cy="40341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40" name="组合 39">
            <a:extLst>
              <a:ext uri="{FF2B5EF4-FFF2-40B4-BE49-F238E27FC236}">
                <a16:creationId xmlns:a16="http://schemas.microsoft.com/office/drawing/2014/main" id="{3E090A32-DFCA-402C-8A7D-304F8B32A97F}"/>
              </a:ext>
            </a:extLst>
          </p:cNvPr>
          <p:cNvGrpSpPr/>
          <p:nvPr/>
        </p:nvGrpSpPr>
        <p:grpSpPr>
          <a:xfrm>
            <a:off x="9199842" y="5359829"/>
            <a:ext cx="2835826" cy="1468937"/>
            <a:chOff x="810345" y="1174447"/>
            <a:chExt cx="2836482" cy="1469277"/>
          </a:xfrm>
        </p:grpSpPr>
        <p:sp>
          <p:nvSpPr>
            <p:cNvPr id="41" name="矩形 40">
              <a:extLst>
                <a:ext uri="{FF2B5EF4-FFF2-40B4-BE49-F238E27FC236}">
                  <a16:creationId xmlns:a16="http://schemas.microsoft.com/office/drawing/2014/main" id="{9A743B0E-47D4-42F3-883A-428D8A889242}"/>
                </a:ext>
              </a:extLst>
            </p:cNvPr>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EE0F357-745F-4B3E-ADFF-9744DC4B3AFA}"/>
                </a:ext>
              </a:extLst>
            </p:cNvPr>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F90F8238-25FA-497E-8046-8F1B804138F2}"/>
                </a:ext>
              </a:extLst>
            </p:cNvPr>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21DA7078-E1DF-4988-A760-96464BC5AC2F}"/>
                </a:ext>
              </a:extLst>
            </p:cNvPr>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0588FCAA-825F-4F84-A714-6F5F3AD09750}"/>
                </a:ext>
              </a:extLst>
            </p:cNvPr>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8CA837F3-9F4B-4D07-8C2E-92E40AEFE67C}"/>
                </a:ext>
              </a:extLst>
            </p:cNvPr>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85FA3FD8-3B0A-4693-B32D-A08A69415510}"/>
                </a:ext>
              </a:extLst>
            </p:cNvPr>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55F74AB5-4F11-45A8-AE08-8970739492EE}"/>
                </a:ext>
              </a:extLst>
            </p:cNvPr>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9AE35ECF-7E9B-456D-9F4C-B559FD3A4D96}"/>
                </a:ext>
              </a:extLst>
            </p:cNvPr>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32D647D-AC71-4B4A-95BA-B43D46B6B27D}"/>
                </a:ext>
              </a:extLst>
            </p:cNvPr>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1" name="矩形 50">
              <a:extLst>
                <a:ext uri="{FF2B5EF4-FFF2-40B4-BE49-F238E27FC236}">
                  <a16:creationId xmlns:a16="http://schemas.microsoft.com/office/drawing/2014/main" id="{5CF2E521-2C7F-4E59-A63A-F625A1340579}"/>
                </a:ext>
              </a:extLst>
            </p:cNvPr>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21" name="Rectangle 3">
            <a:extLst>
              <a:ext uri="{FF2B5EF4-FFF2-40B4-BE49-F238E27FC236}">
                <a16:creationId xmlns:a16="http://schemas.microsoft.com/office/drawing/2014/main" id="{8BB95435-9F70-4E1C-B92C-28BC27BCD300}"/>
              </a:ext>
            </a:extLst>
          </p:cNvPr>
          <p:cNvSpPr txBox="1">
            <a:spLocks noChangeArrowheads="1"/>
          </p:cNvSpPr>
          <p:nvPr/>
        </p:nvSpPr>
        <p:spPr>
          <a:xfrm>
            <a:off x="233808" y="2198078"/>
            <a:ext cx="11558074" cy="39639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latin typeface="Comic Sans MS" panose="030F0702030302020204" pitchFamily="66" charset="0"/>
              </a:rPr>
              <a:t>    When the user pushes a key, a </a:t>
            </a:r>
            <a:r>
              <a:rPr lang="en-US" altLang="zh-CN" dirty="0" err="1">
                <a:latin typeface="Comic Sans MS" panose="030F0702030302020204" pitchFamily="66" charset="0"/>
              </a:rPr>
              <a:t>KeyEvent</a:t>
            </a:r>
            <a:r>
              <a:rPr lang="en-US" altLang="zh-CN" dirty="0">
                <a:latin typeface="Comic Sans MS" panose="030F0702030302020204" pitchFamily="66" charset="0"/>
              </a:rPr>
              <a:t> with ID KEY_PRESSED is generated. When the user releases the key, a KEY_RELEASED </a:t>
            </a:r>
            <a:r>
              <a:rPr lang="en-US" altLang="zh-CN" dirty="0" err="1">
                <a:latin typeface="Comic Sans MS" panose="030F0702030302020204" pitchFamily="66" charset="0"/>
              </a:rPr>
              <a:t>KeyEvent</a:t>
            </a:r>
            <a:r>
              <a:rPr lang="en-US" altLang="zh-CN" dirty="0">
                <a:latin typeface="Comic Sans MS" panose="030F0702030302020204" pitchFamily="66" charset="0"/>
              </a:rPr>
              <a:t> is triggered.     </a:t>
            </a:r>
          </a:p>
          <a:p>
            <a:pPr marL="0" indent="0">
              <a:buFont typeface="Wingdings" panose="05000000000000000000" pitchFamily="2" charset="2"/>
              <a:buNone/>
            </a:pPr>
            <a:r>
              <a:rPr lang="en-US" altLang="zh-CN" dirty="0">
                <a:latin typeface="Comic Sans MS" panose="030F0702030302020204" pitchFamily="66" charset="0"/>
              </a:rPr>
              <a:t>    You trap these events in the </a:t>
            </a:r>
            <a:r>
              <a:rPr lang="en-US" altLang="zh-CN" b="1" i="1" dirty="0" err="1">
                <a:latin typeface="Comic Sans MS" panose="030F0702030302020204" pitchFamily="66" charset="0"/>
              </a:rPr>
              <a:t>keyPressed</a:t>
            </a:r>
            <a:r>
              <a:rPr lang="en-US" altLang="zh-CN" dirty="0">
                <a:latin typeface="Comic Sans MS" panose="030F0702030302020204" pitchFamily="66" charset="0"/>
              </a:rPr>
              <a:t> and </a:t>
            </a:r>
            <a:r>
              <a:rPr lang="en-US" altLang="zh-CN" b="1" i="1" dirty="0" err="1">
                <a:latin typeface="Comic Sans MS" panose="030F0702030302020204" pitchFamily="66" charset="0"/>
              </a:rPr>
              <a:t>keyReleased</a:t>
            </a:r>
            <a:r>
              <a:rPr lang="en-US" altLang="zh-CN" dirty="0">
                <a:latin typeface="Comic Sans MS" panose="030F0702030302020204" pitchFamily="66" charset="0"/>
              </a:rPr>
              <a:t> methods of any class that implements the </a:t>
            </a:r>
            <a:r>
              <a:rPr lang="en-US" altLang="zh-CN" b="1" i="1" dirty="0" err="1">
                <a:latin typeface="Comic Sans MS" panose="030F0702030302020204" pitchFamily="66" charset="0"/>
              </a:rPr>
              <a:t>KeyListener</a:t>
            </a:r>
            <a:r>
              <a:rPr lang="en-US" altLang="zh-CN" dirty="0">
                <a:latin typeface="Comic Sans MS" panose="030F0702030302020204" pitchFamily="66" charset="0"/>
              </a:rPr>
              <a:t> interface. Use these methods to trap raw keystrokes. </a:t>
            </a:r>
          </a:p>
          <a:p>
            <a:pPr marL="0" indent="0">
              <a:buFont typeface="Wingdings" panose="05000000000000000000" pitchFamily="2" charset="2"/>
              <a:buNone/>
            </a:pPr>
            <a:r>
              <a:rPr lang="en-US" altLang="zh-CN" dirty="0">
                <a:latin typeface="Comic Sans MS" panose="030F0702030302020204" pitchFamily="66" charset="0"/>
              </a:rPr>
              <a:t>    A third method, </a:t>
            </a:r>
            <a:r>
              <a:rPr lang="en-US" altLang="zh-CN" dirty="0" err="1">
                <a:latin typeface="Comic Sans MS" panose="030F0702030302020204" pitchFamily="66" charset="0"/>
              </a:rPr>
              <a:t>keyTyped</a:t>
            </a:r>
            <a:r>
              <a:rPr lang="en-US" altLang="zh-CN" dirty="0">
                <a:latin typeface="Comic Sans MS" panose="030F0702030302020204" pitchFamily="66" charset="0"/>
              </a:rPr>
              <a:t>, combines the two: it reports on the characters that were generated by the user's keystrokes.</a:t>
            </a:r>
          </a:p>
          <a:p>
            <a:pPr marL="0" indent="0">
              <a:buFont typeface="Wingdings" panose="05000000000000000000" pitchFamily="2" charset="2"/>
              <a:buNone/>
            </a:pPr>
            <a:endParaRPr lang="en-US" altLang="zh-CN" dirty="0">
              <a:latin typeface="Comic Sans MS" panose="030F0702030302020204" pitchFamily="66" charset="0"/>
            </a:endParaRPr>
          </a:p>
        </p:txBody>
      </p:sp>
    </p:spTree>
    <p:extLst>
      <p:ext uri="{BB962C8B-B14F-4D97-AF65-F5344CB8AC3E}">
        <p14:creationId xmlns:p14="http://schemas.microsoft.com/office/powerpoint/2010/main" val="250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13" presetClass="entr" presetSubtype="32"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plus(out)">
                                      <p:cBhvr>
                                        <p:cTn id="11" dur="2000"/>
                                        <p:tgtEl>
                                          <p:spTgt spid="35"/>
                                        </p:tgtEl>
                                      </p:cBhvr>
                                    </p:animEffect>
                                  </p:childTnLst>
                                </p:cTn>
                              </p:par>
                            </p:childTnLst>
                          </p:cTn>
                        </p:par>
                        <p:par>
                          <p:cTn id="12" fill="hold">
                            <p:stCondLst>
                              <p:cond delay="2500"/>
                            </p:stCondLst>
                            <p:childTnLst>
                              <p:par>
                                <p:cTn id="13" presetID="22" presetClass="entr" presetSubtype="4"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down)">
                                      <p:cBhvr>
                                        <p:cTn id="15" dur="500"/>
                                        <p:tgtEl>
                                          <p:spTgt spid="4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1">
                                            <p:txEl>
                                              <p:pRg st="0" end="0"/>
                                            </p:txEl>
                                          </p:spTgt>
                                        </p:tgtEl>
                                        <p:attrNameLst>
                                          <p:attrName>style.visibility</p:attrName>
                                        </p:attrNameLst>
                                      </p:cBhvr>
                                      <p:to>
                                        <p:strVal val="visible"/>
                                      </p:to>
                                    </p:set>
                                    <p:anim calcmode="lin" valueType="num">
                                      <p:cBhvr additive="base">
                                        <p:cTn id="20"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1">
                                            <p:txEl>
                                              <p:pRg st="1" end="1"/>
                                            </p:txEl>
                                          </p:spTgt>
                                        </p:tgtEl>
                                        <p:attrNameLst>
                                          <p:attrName>style.visibility</p:attrName>
                                        </p:attrNameLst>
                                      </p:cBhvr>
                                      <p:to>
                                        <p:strVal val="visible"/>
                                      </p:to>
                                    </p:set>
                                    <p:anim calcmode="lin" valueType="num">
                                      <p:cBhvr additive="base">
                                        <p:cTn id="26"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1">
                                            <p:txEl>
                                              <p:pRg st="2" end="2"/>
                                            </p:txEl>
                                          </p:spTgt>
                                        </p:tgtEl>
                                        <p:attrNameLst>
                                          <p:attrName>style.visibility</p:attrName>
                                        </p:attrNameLst>
                                      </p:cBhvr>
                                      <p:to>
                                        <p:strVal val="visible"/>
                                      </p:to>
                                    </p:set>
                                    <p:anim calcmode="lin" valueType="num">
                                      <p:cBhvr additive="base">
                                        <p:cTn id="32" dur="500" fill="hold"/>
                                        <p:tgtEl>
                                          <p:spTgt spid="21">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defRPr/>
              </a:pPr>
              <a:r>
                <a:rPr lang="en-US" altLang="zh-CN" sz="2400" b="1" dirty="0">
                  <a:solidFill>
                    <a:schemeClr val="tx1"/>
                  </a:solidFill>
                  <a:latin typeface="仿宋" pitchFamily="49" charset="-122"/>
                  <a:ea typeface="仿宋" pitchFamily="49" charset="-122"/>
                </a:rPr>
                <a:t>Low-Level Event Types-</a:t>
              </a:r>
              <a:r>
                <a:rPr lang="en-US" altLang="zh-CN" sz="2400" b="1" dirty="0">
                  <a:solidFill>
                    <a:schemeClr val="tx1"/>
                  </a:solidFill>
                </a:rPr>
                <a:t> </a:t>
              </a:r>
              <a:r>
                <a:rPr lang="en-US" altLang="zh-CN" sz="2400" b="1" i="1" dirty="0">
                  <a:solidFill>
                    <a:schemeClr val="tx1"/>
                  </a:solidFill>
                  <a:latin typeface="仿宋" pitchFamily="49" charset="-122"/>
                  <a:ea typeface="仿宋" pitchFamily="49" charset="-122"/>
                </a:rPr>
                <a:t>Keyboard Events</a:t>
              </a:r>
              <a:endParaRPr lang="zh-CN" altLang="en-US" sz="2400" b="1" i="1" dirty="0">
                <a:solidFill>
                  <a:schemeClr val="tx1"/>
                </a:solidFill>
                <a:latin typeface="仿宋" pitchFamily="49" charset="-122"/>
                <a:ea typeface="仿宋" pitchFamily="49" charset="-122"/>
              </a:endParaRPr>
            </a:p>
          </p:txBody>
        </p:sp>
      </p:grpSp>
      <p:sp>
        <p:nvSpPr>
          <p:cNvPr id="35" name="矩形 34">
            <a:extLst>
              <a:ext uri="{FF2B5EF4-FFF2-40B4-BE49-F238E27FC236}">
                <a16:creationId xmlns:a16="http://schemas.microsoft.com/office/drawing/2014/main" id="{DD74AB35-7CC2-4876-B727-1C34EB751824}"/>
              </a:ext>
            </a:extLst>
          </p:cNvPr>
          <p:cNvSpPr/>
          <p:nvPr/>
        </p:nvSpPr>
        <p:spPr>
          <a:xfrm>
            <a:off x="4409" y="2060191"/>
            <a:ext cx="12187591" cy="40341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40" name="组合 39">
            <a:extLst>
              <a:ext uri="{FF2B5EF4-FFF2-40B4-BE49-F238E27FC236}">
                <a16:creationId xmlns:a16="http://schemas.microsoft.com/office/drawing/2014/main" id="{3E090A32-DFCA-402C-8A7D-304F8B32A97F}"/>
              </a:ext>
            </a:extLst>
          </p:cNvPr>
          <p:cNvGrpSpPr/>
          <p:nvPr/>
        </p:nvGrpSpPr>
        <p:grpSpPr>
          <a:xfrm>
            <a:off x="9199842" y="5359829"/>
            <a:ext cx="2835826" cy="1468937"/>
            <a:chOff x="810345" y="1174447"/>
            <a:chExt cx="2836482" cy="1469277"/>
          </a:xfrm>
        </p:grpSpPr>
        <p:sp>
          <p:nvSpPr>
            <p:cNvPr id="41" name="矩形 40">
              <a:extLst>
                <a:ext uri="{FF2B5EF4-FFF2-40B4-BE49-F238E27FC236}">
                  <a16:creationId xmlns:a16="http://schemas.microsoft.com/office/drawing/2014/main" id="{9A743B0E-47D4-42F3-883A-428D8A889242}"/>
                </a:ext>
              </a:extLst>
            </p:cNvPr>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EE0F357-745F-4B3E-ADFF-9744DC4B3AFA}"/>
                </a:ext>
              </a:extLst>
            </p:cNvPr>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F90F8238-25FA-497E-8046-8F1B804138F2}"/>
                </a:ext>
              </a:extLst>
            </p:cNvPr>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21DA7078-E1DF-4988-A760-96464BC5AC2F}"/>
                </a:ext>
              </a:extLst>
            </p:cNvPr>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0588FCAA-825F-4F84-A714-6F5F3AD09750}"/>
                </a:ext>
              </a:extLst>
            </p:cNvPr>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8CA837F3-9F4B-4D07-8C2E-92E40AEFE67C}"/>
                </a:ext>
              </a:extLst>
            </p:cNvPr>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85FA3FD8-3B0A-4693-B32D-A08A69415510}"/>
                </a:ext>
              </a:extLst>
            </p:cNvPr>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55F74AB5-4F11-45A8-AE08-8970739492EE}"/>
                </a:ext>
              </a:extLst>
            </p:cNvPr>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9AE35ECF-7E9B-456D-9F4C-B559FD3A4D96}"/>
                </a:ext>
              </a:extLst>
            </p:cNvPr>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32D647D-AC71-4B4A-95BA-B43D46B6B27D}"/>
                </a:ext>
              </a:extLst>
            </p:cNvPr>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1" name="矩形 50">
              <a:extLst>
                <a:ext uri="{FF2B5EF4-FFF2-40B4-BE49-F238E27FC236}">
                  <a16:creationId xmlns:a16="http://schemas.microsoft.com/office/drawing/2014/main" id="{5CF2E521-2C7F-4E59-A63A-F625A1340579}"/>
                </a:ext>
              </a:extLst>
            </p:cNvPr>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22" name="Rectangle 3">
            <a:extLst>
              <a:ext uri="{FF2B5EF4-FFF2-40B4-BE49-F238E27FC236}">
                <a16:creationId xmlns:a16="http://schemas.microsoft.com/office/drawing/2014/main" id="{0C94DE1D-1665-49E1-94BD-9301EE947D8C}"/>
              </a:ext>
            </a:extLst>
          </p:cNvPr>
          <p:cNvSpPr txBox="1">
            <a:spLocks noChangeArrowheads="1"/>
          </p:cNvSpPr>
          <p:nvPr/>
        </p:nvSpPr>
        <p:spPr>
          <a:xfrm>
            <a:off x="105477" y="2191782"/>
            <a:ext cx="11558074" cy="39639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a:latin typeface="Comic Sans MS" panose="030F0702030302020204" pitchFamily="66" charset="0"/>
              </a:rPr>
              <a:t>    Java makes a distinction between </a:t>
            </a:r>
            <a:r>
              <a:rPr lang="en-US" altLang="zh-CN" b="1" i="1">
                <a:latin typeface="Comic Sans MS" panose="030F0702030302020204" pitchFamily="66" charset="0"/>
              </a:rPr>
              <a:t>characters</a:t>
            </a:r>
            <a:r>
              <a:rPr lang="en-US" altLang="zh-CN">
                <a:latin typeface="Comic Sans MS" panose="030F0702030302020204" pitchFamily="66" charset="0"/>
              </a:rPr>
              <a:t> and </a:t>
            </a:r>
            <a:r>
              <a:rPr lang="en-US" altLang="zh-CN" b="1" i="1">
                <a:latin typeface="Comic Sans MS" panose="030F0702030302020204" pitchFamily="66" charset="0"/>
              </a:rPr>
              <a:t>virtual key codes. </a:t>
            </a:r>
            <a:r>
              <a:rPr lang="en-US" altLang="zh-CN">
                <a:latin typeface="Comic Sans MS" panose="030F0702030302020204" pitchFamily="66" charset="0"/>
              </a:rPr>
              <a:t>Virtual key codes are indicated with a prefix of VK_, such as VK_A or VK_SHIFT. Virtual key codes correspond to keys on the keyboard. For example, VK_A denotes the key marked A. </a:t>
            </a:r>
          </a:p>
          <a:p>
            <a:pPr marL="0" indent="0">
              <a:buFont typeface="Wingdings" panose="05000000000000000000" pitchFamily="2" charset="2"/>
              <a:buNone/>
            </a:pPr>
            <a:r>
              <a:rPr lang="en-US" altLang="zh-CN">
                <a:latin typeface="Comic Sans MS" panose="030F0702030302020204" pitchFamily="66" charset="0"/>
              </a:rPr>
              <a:t>    There is no separate lowercase virtual key code—the keyboard does not have separate lowercase keys.    </a:t>
            </a:r>
            <a:endParaRPr lang="en-US" altLang="zh-CN" dirty="0">
              <a:latin typeface="Comic Sans MS" panose="030F0702030302020204" pitchFamily="66" charset="0"/>
            </a:endParaRPr>
          </a:p>
        </p:txBody>
      </p:sp>
    </p:spTree>
    <p:extLst>
      <p:ext uri="{BB962C8B-B14F-4D97-AF65-F5344CB8AC3E}">
        <p14:creationId xmlns:p14="http://schemas.microsoft.com/office/powerpoint/2010/main" val="95873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13" presetClass="entr" presetSubtype="32"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plus(out)">
                                      <p:cBhvr>
                                        <p:cTn id="11" dur="2000"/>
                                        <p:tgtEl>
                                          <p:spTgt spid="35"/>
                                        </p:tgtEl>
                                      </p:cBhvr>
                                    </p:animEffect>
                                  </p:childTnLst>
                                </p:cTn>
                              </p:par>
                            </p:childTnLst>
                          </p:cTn>
                        </p:par>
                        <p:par>
                          <p:cTn id="12" fill="hold">
                            <p:stCondLst>
                              <p:cond delay="2500"/>
                            </p:stCondLst>
                            <p:childTnLst>
                              <p:par>
                                <p:cTn id="13" presetID="22" presetClass="entr" presetSubtype="4"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down)">
                                      <p:cBhvr>
                                        <p:cTn id="1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defRPr/>
              </a:pPr>
              <a:r>
                <a:rPr lang="en-US" altLang="zh-CN" sz="2400" b="1" dirty="0">
                  <a:solidFill>
                    <a:schemeClr val="tx1"/>
                  </a:solidFill>
                  <a:latin typeface="仿宋" pitchFamily="49" charset="-122"/>
                  <a:ea typeface="仿宋" pitchFamily="49" charset="-122"/>
                </a:rPr>
                <a:t>Low-Level Event Types-</a:t>
              </a:r>
              <a:r>
                <a:rPr lang="en-US" altLang="zh-CN" sz="2400" b="1" dirty="0">
                  <a:solidFill>
                    <a:schemeClr val="tx1"/>
                  </a:solidFill>
                </a:rPr>
                <a:t> </a:t>
              </a:r>
              <a:r>
                <a:rPr lang="en-US" altLang="zh-CN" sz="2400" b="1" i="1" dirty="0">
                  <a:solidFill>
                    <a:schemeClr val="tx1"/>
                  </a:solidFill>
                  <a:latin typeface="仿宋" pitchFamily="49" charset="-122"/>
                  <a:ea typeface="仿宋" pitchFamily="49" charset="-122"/>
                </a:rPr>
                <a:t>Keyboard Events</a:t>
              </a:r>
              <a:endParaRPr lang="zh-CN" altLang="en-US" sz="2400" b="1" i="1" dirty="0">
                <a:solidFill>
                  <a:schemeClr val="tx1"/>
                </a:solidFill>
                <a:latin typeface="仿宋" pitchFamily="49" charset="-122"/>
                <a:ea typeface="仿宋" pitchFamily="49" charset="-122"/>
              </a:endParaRPr>
            </a:p>
          </p:txBody>
        </p:sp>
      </p:grpSp>
      <p:sp>
        <p:nvSpPr>
          <p:cNvPr id="35" name="矩形 34">
            <a:extLst>
              <a:ext uri="{FF2B5EF4-FFF2-40B4-BE49-F238E27FC236}">
                <a16:creationId xmlns:a16="http://schemas.microsoft.com/office/drawing/2014/main" id="{DD74AB35-7CC2-4876-B727-1C34EB751824}"/>
              </a:ext>
            </a:extLst>
          </p:cNvPr>
          <p:cNvSpPr/>
          <p:nvPr/>
        </p:nvSpPr>
        <p:spPr>
          <a:xfrm>
            <a:off x="4409" y="2060191"/>
            <a:ext cx="12187591" cy="40341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40" name="组合 39">
            <a:extLst>
              <a:ext uri="{FF2B5EF4-FFF2-40B4-BE49-F238E27FC236}">
                <a16:creationId xmlns:a16="http://schemas.microsoft.com/office/drawing/2014/main" id="{3E090A32-DFCA-402C-8A7D-304F8B32A97F}"/>
              </a:ext>
            </a:extLst>
          </p:cNvPr>
          <p:cNvGrpSpPr/>
          <p:nvPr/>
        </p:nvGrpSpPr>
        <p:grpSpPr>
          <a:xfrm>
            <a:off x="9199842" y="5359829"/>
            <a:ext cx="2835826" cy="1468937"/>
            <a:chOff x="810345" y="1174447"/>
            <a:chExt cx="2836482" cy="1469277"/>
          </a:xfrm>
        </p:grpSpPr>
        <p:sp>
          <p:nvSpPr>
            <p:cNvPr id="41" name="矩形 40">
              <a:extLst>
                <a:ext uri="{FF2B5EF4-FFF2-40B4-BE49-F238E27FC236}">
                  <a16:creationId xmlns:a16="http://schemas.microsoft.com/office/drawing/2014/main" id="{9A743B0E-47D4-42F3-883A-428D8A889242}"/>
                </a:ext>
              </a:extLst>
            </p:cNvPr>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EE0F357-745F-4B3E-ADFF-9744DC4B3AFA}"/>
                </a:ext>
              </a:extLst>
            </p:cNvPr>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F90F8238-25FA-497E-8046-8F1B804138F2}"/>
                </a:ext>
              </a:extLst>
            </p:cNvPr>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21DA7078-E1DF-4988-A760-96464BC5AC2F}"/>
                </a:ext>
              </a:extLst>
            </p:cNvPr>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0588FCAA-825F-4F84-A714-6F5F3AD09750}"/>
                </a:ext>
              </a:extLst>
            </p:cNvPr>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8CA837F3-9F4B-4D07-8C2E-92E40AEFE67C}"/>
                </a:ext>
              </a:extLst>
            </p:cNvPr>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85FA3FD8-3B0A-4693-B32D-A08A69415510}"/>
                </a:ext>
              </a:extLst>
            </p:cNvPr>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55F74AB5-4F11-45A8-AE08-8970739492EE}"/>
                </a:ext>
              </a:extLst>
            </p:cNvPr>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9AE35ECF-7E9B-456D-9F4C-B559FD3A4D96}"/>
                </a:ext>
              </a:extLst>
            </p:cNvPr>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32D647D-AC71-4B4A-95BA-B43D46B6B27D}"/>
                </a:ext>
              </a:extLst>
            </p:cNvPr>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1" name="矩形 50">
              <a:extLst>
                <a:ext uri="{FF2B5EF4-FFF2-40B4-BE49-F238E27FC236}">
                  <a16:creationId xmlns:a16="http://schemas.microsoft.com/office/drawing/2014/main" id="{5CF2E521-2C7F-4E59-A63A-F625A1340579}"/>
                </a:ext>
              </a:extLst>
            </p:cNvPr>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20" name="Rectangle 3">
            <a:extLst>
              <a:ext uri="{FF2B5EF4-FFF2-40B4-BE49-F238E27FC236}">
                <a16:creationId xmlns:a16="http://schemas.microsoft.com/office/drawing/2014/main" id="{B18DDFBD-88D9-4304-BF3B-C6DDCD7D2FB7}"/>
              </a:ext>
            </a:extLst>
          </p:cNvPr>
          <p:cNvSpPr txBox="1">
            <a:spLocks noChangeArrowheads="1"/>
          </p:cNvSpPr>
          <p:nvPr/>
        </p:nvSpPr>
        <p:spPr>
          <a:xfrm>
            <a:off x="1378399" y="2263653"/>
            <a:ext cx="9830266" cy="39639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a:latin typeface="Comic Sans MS" panose="030F0702030302020204" pitchFamily="66" charset="0"/>
              </a:rPr>
              <a:t>    So, suppose that the user types an uppercase "A" in the usual way, by pressing the SHIFT key along with the A key. Java reports five events in response to this user action. Here are the actions and the associated events:</a:t>
            </a:r>
            <a:endParaRPr lang="en-US" altLang="zh-CN" dirty="0">
              <a:latin typeface="Comic Sans MS" panose="030F0702030302020204" pitchFamily="66" charset="0"/>
            </a:endParaRPr>
          </a:p>
        </p:txBody>
      </p:sp>
    </p:spTree>
    <p:extLst>
      <p:ext uri="{BB962C8B-B14F-4D97-AF65-F5344CB8AC3E}">
        <p14:creationId xmlns:p14="http://schemas.microsoft.com/office/powerpoint/2010/main" val="344919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13" presetClass="entr" presetSubtype="32"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plus(out)">
                                      <p:cBhvr>
                                        <p:cTn id="11" dur="2000"/>
                                        <p:tgtEl>
                                          <p:spTgt spid="35"/>
                                        </p:tgtEl>
                                      </p:cBhvr>
                                    </p:animEffect>
                                  </p:childTnLst>
                                </p:cTn>
                              </p:par>
                            </p:childTnLst>
                          </p:cTn>
                        </p:par>
                        <p:par>
                          <p:cTn id="12" fill="hold">
                            <p:stCondLst>
                              <p:cond delay="2500"/>
                            </p:stCondLst>
                            <p:childTnLst>
                              <p:par>
                                <p:cTn id="13" presetID="22" presetClass="entr" presetSubtype="4"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down)">
                                      <p:cBhvr>
                                        <p:cTn id="1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8.1  AWT</a:t>
            </a:r>
            <a:endParaRPr lang="zh-CN" altLang="en-US" b="1" dirty="0">
              <a:latin typeface="仿宋" panose="02010609060101010101" pitchFamily="49" charset="-122"/>
              <a:ea typeface="仿宋" panose="02010609060101010101" pitchFamily="49" charset="-122"/>
            </a:endParaRP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AWT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容器</a:t>
              </a:r>
            </a:p>
          </p:txBody>
        </p:sp>
      </p:gr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C5804CC5-A1F6-4041-9A17-DD53EC507F3E}"/>
              </a:ext>
            </a:extLst>
          </p:cNvPr>
          <p:cNvSpPr/>
          <p:nvPr/>
        </p:nvSpPr>
        <p:spPr>
          <a:xfrm>
            <a:off x="1409699" y="1538369"/>
            <a:ext cx="9372600" cy="369332"/>
          </a:xfrm>
          <a:prstGeom prst="rect">
            <a:avLst/>
          </a:prstGeom>
        </p:spPr>
        <p:txBody>
          <a:bodyPr wrap="square">
            <a:spAutoFit/>
          </a:bodyPr>
          <a:lstStyle/>
          <a:p>
            <a:r>
              <a:rPr lang="en-US" altLang="zh-CN" b="1" dirty="0">
                <a:latin typeface="仿宋" panose="02010609060101010101" pitchFamily="49" charset="-122"/>
                <a:ea typeface="仿宋" panose="02010609060101010101" pitchFamily="49" charset="-122"/>
                <a:cs typeface="Times New Roman" pitchFamily="18" charset="0"/>
              </a:rPr>
              <a:t>AWT</a:t>
            </a:r>
            <a:r>
              <a:rPr lang="zh-CN" altLang="zh-CN" b="1" dirty="0">
                <a:latin typeface="仿宋" panose="02010609060101010101" pitchFamily="49" charset="-122"/>
                <a:ea typeface="仿宋" panose="02010609060101010101" pitchFamily="49" charset="-122"/>
                <a:cs typeface="Times New Roman" pitchFamily="18" charset="0"/>
              </a:rPr>
              <a:t>容器</a:t>
            </a:r>
            <a:r>
              <a:rPr lang="zh-CN" altLang="en-US" b="1" dirty="0">
                <a:latin typeface="仿宋" panose="02010609060101010101" pitchFamily="49" charset="-122"/>
                <a:ea typeface="仿宋" panose="02010609060101010101" pitchFamily="49" charset="-122"/>
                <a:cs typeface="Times New Roman" pitchFamily="18" charset="0"/>
              </a:rPr>
              <a:t>的</a:t>
            </a:r>
            <a:r>
              <a:rPr lang="zh-CN" altLang="zh-CN" b="1" dirty="0">
                <a:latin typeface="仿宋" panose="02010609060101010101" pitchFamily="49" charset="-122"/>
                <a:ea typeface="仿宋" panose="02010609060101010101" pitchFamily="49" charset="-122"/>
                <a:cs typeface="Times New Roman" pitchFamily="18" charset="0"/>
              </a:rPr>
              <a:t>作用是按照一定的格式和要求存放组件并进行显示。</a:t>
            </a:r>
            <a:endParaRPr lang="zh-CN" altLang="en-US" b="1" dirty="0">
              <a:latin typeface="仿宋" panose="02010609060101010101" pitchFamily="49" charset="-122"/>
              <a:ea typeface="仿宋" panose="02010609060101010101" pitchFamily="49" charset="-122"/>
              <a:cs typeface="Times New Roman" pitchFamily="18" charset="0"/>
            </a:endParaRPr>
          </a:p>
        </p:txBody>
      </p:sp>
      <p:graphicFrame>
        <p:nvGraphicFramePr>
          <p:cNvPr id="13" name="表格 12">
            <a:extLst>
              <a:ext uri="{FF2B5EF4-FFF2-40B4-BE49-F238E27FC236}">
                <a16:creationId xmlns:a16="http://schemas.microsoft.com/office/drawing/2014/main" id="{321859C9-2042-4618-BF4A-33F0433A0060}"/>
              </a:ext>
            </a:extLst>
          </p:cNvPr>
          <p:cNvGraphicFramePr>
            <a:graphicFrameLocks noGrp="1"/>
          </p:cNvGraphicFramePr>
          <p:nvPr/>
        </p:nvGraphicFramePr>
        <p:xfrm>
          <a:off x="1143317" y="2432173"/>
          <a:ext cx="9829800" cy="4373880"/>
        </p:xfrm>
        <a:graphic>
          <a:graphicData uri="http://schemas.openxmlformats.org/drawingml/2006/table">
            <a:tbl>
              <a:tblPr>
                <a:tableStyleId>{16D9F66E-5EB9-4882-86FB-DCBF35E3C3E4}</a:tableStyleId>
              </a:tblPr>
              <a:tblGrid>
                <a:gridCol w="2373164">
                  <a:extLst>
                    <a:ext uri="{9D8B030D-6E8A-4147-A177-3AD203B41FA5}">
                      <a16:colId xmlns:a16="http://schemas.microsoft.com/office/drawing/2014/main" val="20000"/>
                    </a:ext>
                  </a:extLst>
                </a:gridCol>
                <a:gridCol w="3559148">
                  <a:extLst>
                    <a:ext uri="{9D8B030D-6E8A-4147-A177-3AD203B41FA5}">
                      <a16:colId xmlns:a16="http://schemas.microsoft.com/office/drawing/2014/main" val="20001"/>
                    </a:ext>
                  </a:extLst>
                </a:gridCol>
                <a:gridCol w="3897488">
                  <a:extLst>
                    <a:ext uri="{9D8B030D-6E8A-4147-A177-3AD203B41FA5}">
                      <a16:colId xmlns:a16="http://schemas.microsoft.com/office/drawing/2014/main" val="20002"/>
                    </a:ext>
                  </a:extLst>
                </a:gridCol>
              </a:tblGrid>
              <a:tr h="457200">
                <a:tc>
                  <a:txBody>
                    <a:bodyPr/>
                    <a:lstStyle/>
                    <a:p>
                      <a:pPr algn="ctr">
                        <a:spcAft>
                          <a:spcPts val="0"/>
                        </a:spcAft>
                      </a:pPr>
                      <a:r>
                        <a:rPr lang="zh-CN" sz="2200" kern="100" dirty="0">
                          <a:latin typeface="仿宋" panose="02010609060101010101" pitchFamily="49" charset="-122"/>
                          <a:ea typeface="仿宋" panose="02010609060101010101" pitchFamily="49" charset="-122"/>
                        </a:rPr>
                        <a:t>返回类型</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solidFill>
                      <a:srgbClr val="FFC000"/>
                    </a:solidFill>
                  </a:tcPr>
                </a:tc>
                <a:tc>
                  <a:txBody>
                    <a:bodyPr/>
                    <a:lstStyle/>
                    <a:p>
                      <a:pPr algn="ctr">
                        <a:spcAft>
                          <a:spcPts val="0"/>
                        </a:spcAft>
                      </a:pPr>
                      <a:r>
                        <a:rPr lang="zh-CN" sz="2200" kern="100" dirty="0">
                          <a:latin typeface="仿宋" panose="02010609060101010101" pitchFamily="49" charset="-122"/>
                          <a:ea typeface="仿宋" panose="02010609060101010101" pitchFamily="49" charset="-122"/>
                        </a:rPr>
                        <a:t>方法名</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solidFill>
                      <a:srgbClr val="FFC000"/>
                    </a:solidFill>
                  </a:tcPr>
                </a:tc>
                <a:tc>
                  <a:txBody>
                    <a:bodyPr/>
                    <a:lstStyle/>
                    <a:p>
                      <a:pPr algn="ctr">
                        <a:spcAft>
                          <a:spcPts val="0"/>
                        </a:spcAft>
                      </a:pPr>
                      <a:r>
                        <a:rPr lang="zh-CN" sz="2200" kern="100" dirty="0">
                          <a:latin typeface="仿宋" panose="02010609060101010101" pitchFamily="49" charset="-122"/>
                          <a:ea typeface="仿宋" panose="02010609060101010101" pitchFamily="49" charset="-122"/>
                        </a:rPr>
                        <a:t>方法功能</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solidFill>
                      <a:srgbClr val="FFC000"/>
                    </a:solidFill>
                  </a:tcPr>
                </a:tc>
                <a:extLst>
                  <a:ext uri="{0D108BD9-81ED-4DB2-BD59-A6C34878D82A}">
                    <a16:rowId xmlns:a16="http://schemas.microsoft.com/office/drawing/2014/main" val="10000"/>
                  </a:ext>
                </a:extLst>
              </a:tr>
              <a:tr h="457200">
                <a:tc>
                  <a:txBody>
                    <a:bodyPr/>
                    <a:lstStyle/>
                    <a:p>
                      <a:pPr algn="just">
                        <a:spcAft>
                          <a:spcPts val="0"/>
                        </a:spcAft>
                      </a:pPr>
                      <a:r>
                        <a:rPr lang="en-US" sz="2200" kern="100" dirty="0">
                          <a:latin typeface="仿宋" panose="02010609060101010101" pitchFamily="49" charset="-122"/>
                          <a:ea typeface="仿宋" panose="02010609060101010101" pitchFamily="49" charset="-122"/>
                        </a:rPr>
                        <a:t>Component</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en-US" sz="2200" kern="100" dirty="0">
                          <a:latin typeface="仿宋" panose="02010609060101010101" pitchFamily="49" charset="-122"/>
                          <a:ea typeface="仿宋" panose="02010609060101010101" pitchFamily="49" charset="-122"/>
                        </a:rPr>
                        <a:t>add(Component comp)</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zh-CN" sz="2200" kern="100">
                          <a:latin typeface="仿宋" panose="02010609060101010101" pitchFamily="49" charset="-122"/>
                          <a:ea typeface="仿宋" panose="02010609060101010101" pitchFamily="49" charset="-122"/>
                        </a:rPr>
                        <a:t>将组件追加到容器尾部</a:t>
                      </a:r>
                      <a:endParaRPr lang="zh-CN" sz="2200" kern="100">
                        <a:latin typeface="仿宋" panose="02010609060101010101" pitchFamily="49" charset="-122"/>
                        <a:ea typeface="仿宋" panose="02010609060101010101" pitchFamily="49" charset="-122"/>
                        <a:cs typeface="Times New Roman"/>
                      </a:endParaRPr>
                    </a:p>
                  </a:txBody>
                  <a:tcPr marL="68580" marR="68580" marT="0" marB="0" anchor="ctr"/>
                </a:tc>
                <a:extLst>
                  <a:ext uri="{0D108BD9-81ED-4DB2-BD59-A6C34878D82A}">
                    <a16:rowId xmlns:a16="http://schemas.microsoft.com/office/drawing/2014/main" val="10001"/>
                  </a:ext>
                </a:extLst>
              </a:tr>
              <a:tr h="457200">
                <a:tc>
                  <a:txBody>
                    <a:bodyPr/>
                    <a:lstStyle/>
                    <a:p>
                      <a:pPr algn="just">
                        <a:spcAft>
                          <a:spcPts val="0"/>
                        </a:spcAft>
                      </a:pPr>
                      <a:r>
                        <a:rPr lang="en-US" sz="2200" kern="100">
                          <a:latin typeface="仿宋" panose="02010609060101010101" pitchFamily="49" charset="-122"/>
                          <a:ea typeface="仿宋" panose="02010609060101010101" pitchFamily="49" charset="-122"/>
                        </a:rPr>
                        <a:t>Component</a:t>
                      </a:r>
                      <a:endParaRPr lang="zh-CN" sz="2200" kern="10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en-US" sz="2200" kern="100" dirty="0" err="1">
                          <a:latin typeface="仿宋" panose="02010609060101010101" pitchFamily="49" charset="-122"/>
                          <a:ea typeface="仿宋" panose="02010609060101010101" pitchFamily="49" charset="-122"/>
                        </a:rPr>
                        <a:t>getComponent</a:t>
                      </a:r>
                      <a:r>
                        <a:rPr lang="en-US" sz="2200" kern="100" dirty="0">
                          <a:latin typeface="仿宋" panose="02010609060101010101" pitchFamily="49" charset="-122"/>
                          <a:ea typeface="仿宋" panose="02010609060101010101" pitchFamily="49" charset="-122"/>
                        </a:rPr>
                        <a:t>(</a:t>
                      </a:r>
                      <a:r>
                        <a:rPr lang="en-US" sz="2200" kern="100" dirty="0" err="1">
                          <a:latin typeface="仿宋" panose="02010609060101010101" pitchFamily="49" charset="-122"/>
                          <a:ea typeface="仿宋" panose="02010609060101010101" pitchFamily="49" charset="-122"/>
                        </a:rPr>
                        <a:t>int</a:t>
                      </a:r>
                      <a:r>
                        <a:rPr lang="en-US" sz="2200" kern="100" dirty="0">
                          <a:latin typeface="仿宋" panose="02010609060101010101" pitchFamily="49" charset="-122"/>
                          <a:ea typeface="仿宋" panose="02010609060101010101" pitchFamily="49" charset="-122"/>
                        </a:rPr>
                        <a:t> n)</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zh-CN" sz="2200" kern="100">
                          <a:latin typeface="仿宋" panose="02010609060101010101" pitchFamily="49" charset="-122"/>
                          <a:ea typeface="仿宋" panose="02010609060101010101" pitchFamily="49" charset="-122"/>
                        </a:rPr>
                        <a:t>获取容器中的第</a:t>
                      </a:r>
                      <a:r>
                        <a:rPr lang="en-US" sz="2200" kern="100">
                          <a:latin typeface="仿宋" panose="02010609060101010101" pitchFamily="49" charset="-122"/>
                          <a:ea typeface="仿宋" panose="02010609060101010101" pitchFamily="49" charset="-122"/>
                        </a:rPr>
                        <a:t>n</a:t>
                      </a:r>
                      <a:r>
                        <a:rPr lang="zh-CN" sz="2200" kern="100">
                          <a:latin typeface="仿宋" panose="02010609060101010101" pitchFamily="49" charset="-122"/>
                          <a:ea typeface="仿宋" panose="02010609060101010101" pitchFamily="49" charset="-122"/>
                        </a:rPr>
                        <a:t>个组件</a:t>
                      </a:r>
                      <a:endParaRPr lang="zh-CN" sz="2200" kern="100">
                        <a:latin typeface="仿宋" panose="02010609060101010101" pitchFamily="49" charset="-122"/>
                        <a:ea typeface="仿宋" panose="02010609060101010101" pitchFamily="49" charset="-122"/>
                        <a:cs typeface="Times New Roman"/>
                      </a:endParaRPr>
                    </a:p>
                  </a:txBody>
                  <a:tcPr marL="68580" marR="68580" marT="0" marB="0" anchor="ctr"/>
                </a:tc>
                <a:extLst>
                  <a:ext uri="{0D108BD9-81ED-4DB2-BD59-A6C34878D82A}">
                    <a16:rowId xmlns:a16="http://schemas.microsoft.com/office/drawing/2014/main" val="10002"/>
                  </a:ext>
                </a:extLst>
              </a:tr>
              <a:tr h="457200">
                <a:tc>
                  <a:txBody>
                    <a:bodyPr/>
                    <a:lstStyle/>
                    <a:p>
                      <a:pPr algn="just">
                        <a:spcAft>
                          <a:spcPts val="0"/>
                        </a:spcAft>
                      </a:pPr>
                      <a:r>
                        <a:rPr lang="en-US" sz="2200" kern="100">
                          <a:latin typeface="仿宋" panose="02010609060101010101" pitchFamily="49" charset="-122"/>
                          <a:ea typeface="仿宋" panose="02010609060101010101" pitchFamily="49" charset="-122"/>
                        </a:rPr>
                        <a:t>LayoutManager</a:t>
                      </a:r>
                      <a:endParaRPr lang="zh-CN" sz="2200" kern="10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en-US" sz="2200" kern="100" dirty="0" err="1">
                          <a:latin typeface="仿宋" panose="02010609060101010101" pitchFamily="49" charset="-122"/>
                          <a:ea typeface="仿宋" panose="02010609060101010101" pitchFamily="49" charset="-122"/>
                        </a:rPr>
                        <a:t>getLayout</a:t>
                      </a:r>
                      <a:r>
                        <a:rPr lang="en-US" sz="2200" kern="100" dirty="0">
                          <a:latin typeface="仿宋" panose="02010609060101010101" pitchFamily="49" charset="-122"/>
                          <a:ea typeface="仿宋" panose="02010609060101010101" pitchFamily="49" charset="-122"/>
                        </a:rPr>
                        <a:t>()</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zh-CN" sz="2200" kern="100">
                          <a:latin typeface="仿宋" panose="02010609060101010101" pitchFamily="49" charset="-122"/>
                          <a:ea typeface="仿宋" panose="02010609060101010101" pitchFamily="49" charset="-122"/>
                        </a:rPr>
                        <a:t>获取容器的布局管理器</a:t>
                      </a:r>
                      <a:endParaRPr lang="zh-CN" sz="2200" kern="100">
                        <a:latin typeface="仿宋" panose="02010609060101010101" pitchFamily="49" charset="-122"/>
                        <a:ea typeface="仿宋" panose="02010609060101010101" pitchFamily="49" charset="-122"/>
                        <a:cs typeface="Times New Roman"/>
                      </a:endParaRPr>
                    </a:p>
                  </a:txBody>
                  <a:tcPr marL="68580" marR="68580" marT="0" marB="0" anchor="ctr"/>
                </a:tc>
                <a:extLst>
                  <a:ext uri="{0D108BD9-81ED-4DB2-BD59-A6C34878D82A}">
                    <a16:rowId xmlns:a16="http://schemas.microsoft.com/office/drawing/2014/main" val="10003"/>
                  </a:ext>
                </a:extLst>
              </a:tr>
              <a:tr h="457200">
                <a:tc>
                  <a:txBody>
                    <a:bodyPr/>
                    <a:lstStyle/>
                    <a:p>
                      <a:pPr algn="just">
                        <a:spcAft>
                          <a:spcPts val="0"/>
                        </a:spcAft>
                      </a:pPr>
                      <a:r>
                        <a:rPr lang="en-US" sz="2200" kern="100">
                          <a:latin typeface="仿宋" panose="02010609060101010101" pitchFamily="49" charset="-122"/>
                          <a:ea typeface="仿宋" panose="02010609060101010101" pitchFamily="49" charset="-122"/>
                        </a:rPr>
                        <a:t>void</a:t>
                      </a:r>
                      <a:endParaRPr lang="zh-CN" sz="2200" kern="10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en-US" sz="2200" kern="100" dirty="0" err="1">
                          <a:latin typeface="仿宋" panose="02010609060101010101" pitchFamily="49" charset="-122"/>
                          <a:ea typeface="仿宋" panose="02010609060101010101" pitchFamily="49" charset="-122"/>
                        </a:rPr>
                        <a:t>setLayout</a:t>
                      </a:r>
                      <a:r>
                        <a:rPr lang="en-US" sz="2200" kern="100" dirty="0">
                          <a:latin typeface="仿宋" panose="02010609060101010101" pitchFamily="49" charset="-122"/>
                          <a:ea typeface="仿宋" panose="02010609060101010101" pitchFamily="49" charset="-122"/>
                        </a:rPr>
                        <a:t>()</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zh-CN" sz="2200" kern="100">
                          <a:latin typeface="仿宋" panose="02010609060101010101" pitchFamily="49" charset="-122"/>
                          <a:ea typeface="仿宋" panose="02010609060101010101" pitchFamily="49" charset="-122"/>
                        </a:rPr>
                        <a:t>设置容器的布局管理器</a:t>
                      </a:r>
                      <a:endParaRPr lang="zh-CN" sz="2200" kern="100">
                        <a:latin typeface="仿宋" panose="02010609060101010101" pitchFamily="49" charset="-122"/>
                        <a:ea typeface="仿宋" panose="02010609060101010101" pitchFamily="49" charset="-122"/>
                        <a:cs typeface="Times New Roman"/>
                      </a:endParaRPr>
                    </a:p>
                  </a:txBody>
                  <a:tcPr marL="68580" marR="68580" marT="0" marB="0" anchor="ctr"/>
                </a:tc>
                <a:extLst>
                  <a:ext uri="{0D108BD9-81ED-4DB2-BD59-A6C34878D82A}">
                    <a16:rowId xmlns:a16="http://schemas.microsoft.com/office/drawing/2014/main" val="10004"/>
                  </a:ext>
                </a:extLst>
              </a:tr>
              <a:tr h="457200">
                <a:tc>
                  <a:txBody>
                    <a:bodyPr/>
                    <a:lstStyle/>
                    <a:p>
                      <a:pPr algn="just">
                        <a:spcAft>
                          <a:spcPts val="0"/>
                        </a:spcAft>
                      </a:pPr>
                      <a:r>
                        <a:rPr lang="en-US" sz="2200" kern="100">
                          <a:latin typeface="仿宋" panose="02010609060101010101" pitchFamily="49" charset="-122"/>
                          <a:ea typeface="仿宋" panose="02010609060101010101" pitchFamily="49" charset="-122"/>
                        </a:rPr>
                        <a:t>void</a:t>
                      </a:r>
                      <a:endParaRPr lang="zh-CN" sz="2200" kern="10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en-US" sz="2200" kern="100" dirty="0">
                          <a:latin typeface="仿宋" panose="02010609060101010101" pitchFamily="49" charset="-122"/>
                          <a:ea typeface="仿宋" panose="02010609060101010101" pitchFamily="49" charset="-122"/>
                        </a:rPr>
                        <a:t>remove(</a:t>
                      </a:r>
                      <a:r>
                        <a:rPr lang="en-US" sz="2200" kern="100" dirty="0" err="1">
                          <a:latin typeface="仿宋" panose="02010609060101010101" pitchFamily="49" charset="-122"/>
                          <a:ea typeface="仿宋" panose="02010609060101010101" pitchFamily="49" charset="-122"/>
                        </a:rPr>
                        <a:t>int</a:t>
                      </a:r>
                      <a:r>
                        <a:rPr lang="en-US" sz="2200" kern="100" dirty="0">
                          <a:latin typeface="仿宋" panose="02010609060101010101" pitchFamily="49" charset="-122"/>
                          <a:ea typeface="仿宋" panose="02010609060101010101" pitchFamily="49" charset="-122"/>
                        </a:rPr>
                        <a:t> index)</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zh-CN" sz="2200" kern="100" dirty="0">
                          <a:latin typeface="仿宋" panose="02010609060101010101" pitchFamily="49" charset="-122"/>
                          <a:ea typeface="仿宋" panose="02010609060101010101" pitchFamily="49" charset="-122"/>
                        </a:rPr>
                        <a:t>移除容器中的指定组件</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extLst>
                  <a:ext uri="{0D108BD9-81ED-4DB2-BD59-A6C34878D82A}">
                    <a16:rowId xmlns:a16="http://schemas.microsoft.com/office/drawing/2014/main" val="10005"/>
                  </a:ext>
                </a:extLst>
              </a:tr>
              <a:tr h="457200">
                <a:tc>
                  <a:txBody>
                    <a:bodyPr/>
                    <a:lstStyle/>
                    <a:p>
                      <a:pPr algn="just">
                        <a:spcAft>
                          <a:spcPts val="0"/>
                        </a:spcAft>
                      </a:pPr>
                      <a:r>
                        <a:rPr lang="en-US" sz="2200" kern="100">
                          <a:latin typeface="仿宋" panose="02010609060101010101" pitchFamily="49" charset="-122"/>
                          <a:ea typeface="仿宋" panose="02010609060101010101" pitchFamily="49" charset="-122"/>
                        </a:rPr>
                        <a:t>void</a:t>
                      </a:r>
                      <a:endParaRPr lang="zh-CN" sz="2200" kern="10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en-US" sz="2200" kern="100">
                          <a:latin typeface="仿宋" panose="02010609060101010101" pitchFamily="49" charset="-122"/>
                          <a:ea typeface="仿宋" panose="02010609060101010101" pitchFamily="49" charset="-122"/>
                        </a:rPr>
                        <a:t>removeAll()</a:t>
                      </a:r>
                      <a:endParaRPr lang="zh-CN" sz="2200" kern="10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zh-CN" sz="2200" kern="100" dirty="0">
                          <a:latin typeface="仿宋" panose="02010609060101010101" pitchFamily="49" charset="-122"/>
                          <a:ea typeface="仿宋" panose="02010609060101010101" pitchFamily="49" charset="-122"/>
                        </a:rPr>
                        <a:t>移除容器中的所有组件</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extLst>
                  <a:ext uri="{0D108BD9-81ED-4DB2-BD59-A6C34878D82A}">
                    <a16:rowId xmlns:a16="http://schemas.microsoft.com/office/drawing/2014/main" val="10006"/>
                  </a:ext>
                </a:extLst>
              </a:tr>
              <a:tr h="457200">
                <a:tc>
                  <a:txBody>
                    <a:bodyPr/>
                    <a:lstStyle/>
                    <a:p>
                      <a:pPr algn="just">
                        <a:spcAft>
                          <a:spcPts val="0"/>
                        </a:spcAft>
                      </a:pPr>
                      <a:r>
                        <a:rPr lang="en-US" sz="2200" kern="100">
                          <a:latin typeface="仿宋" panose="02010609060101010101" pitchFamily="49" charset="-122"/>
                          <a:ea typeface="仿宋" panose="02010609060101010101" pitchFamily="49" charset="-122"/>
                        </a:rPr>
                        <a:t>void</a:t>
                      </a:r>
                      <a:endParaRPr lang="zh-CN" sz="2200" kern="10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en-US" sz="2200" kern="100">
                          <a:latin typeface="仿宋" panose="02010609060101010101" pitchFamily="49" charset="-122"/>
                          <a:ea typeface="仿宋" panose="02010609060101010101" pitchFamily="49" charset="-122"/>
                        </a:rPr>
                        <a:t>setFont(Font f)</a:t>
                      </a:r>
                      <a:endParaRPr lang="zh-CN" sz="2200" kern="10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zh-CN" sz="2200" kern="100" dirty="0">
                          <a:latin typeface="仿宋" panose="02010609060101010101" pitchFamily="49" charset="-122"/>
                          <a:ea typeface="仿宋" panose="02010609060101010101" pitchFamily="49" charset="-122"/>
                        </a:rPr>
                        <a:t>设置容器的字体</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extLst>
                  <a:ext uri="{0D108BD9-81ED-4DB2-BD59-A6C34878D82A}">
                    <a16:rowId xmlns:a16="http://schemas.microsoft.com/office/drawing/2014/main" val="10007"/>
                  </a:ext>
                </a:extLst>
              </a:tr>
              <a:tr h="381000">
                <a:tc>
                  <a:txBody>
                    <a:bodyPr/>
                    <a:lstStyle/>
                    <a:p>
                      <a:pPr algn="just">
                        <a:spcAft>
                          <a:spcPts val="0"/>
                        </a:spcAft>
                      </a:pPr>
                      <a:r>
                        <a:rPr lang="en-US" sz="2200" kern="100">
                          <a:latin typeface="仿宋" panose="02010609060101010101" pitchFamily="49" charset="-122"/>
                          <a:ea typeface="仿宋" panose="02010609060101010101" pitchFamily="49" charset="-122"/>
                        </a:rPr>
                        <a:t>void</a:t>
                      </a:r>
                      <a:endParaRPr lang="zh-CN" sz="2200" kern="10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en-US" sz="2200" kern="100">
                          <a:latin typeface="仿宋" panose="02010609060101010101" pitchFamily="49" charset="-122"/>
                          <a:ea typeface="仿宋" panose="02010609060101010101" pitchFamily="49" charset="-122"/>
                        </a:rPr>
                        <a:t>update(Graphic g)</a:t>
                      </a:r>
                      <a:endParaRPr lang="zh-CN" sz="2200" kern="10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zh-CN" sz="2200" kern="100" dirty="0">
                          <a:latin typeface="仿宋" panose="02010609060101010101" pitchFamily="49" charset="-122"/>
                          <a:ea typeface="仿宋" panose="02010609060101010101" pitchFamily="49" charset="-122"/>
                        </a:rPr>
                        <a:t>更新容器</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extLst>
                  <a:ext uri="{0D108BD9-81ED-4DB2-BD59-A6C34878D82A}">
                    <a16:rowId xmlns:a16="http://schemas.microsoft.com/office/drawing/2014/main" val="10008"/>
                  </a:ext>
                </a:extLst>
              </a:tr>
              <a:tr h="0">
                <a:tc>
                  <a:txBody>
                    <a:bodyPr/>
                    <a:lstStyle/>
                    <a:p>
                      <a:pPr algn="just">
                        <a:spcAft>
                          <a:spcPts val="0"/>
                        </a:spcAft>
                      </a:pPr>
                      <a:r>
                        <a:rPr lang="en-US" sz="2200" kern="100">
                          <a:latin typeface="仿宋" panose="02010609060101010101" pitchFamily="49" charset="-122"/>
                          <a:ea typeface="仿宋" panose="02010609060101010101" pitchFamily="49" charset="-122"/>
                        </a:rPr>
                        <a:t>void</a:t>
                      </a:r>
                      <a:endParaRPr lang="zh-CN" sz="2200" kern="10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en-US" sz="2200" kern="100">
                          <a:latin typeface="仿宋" panose="02010609060101010101" pitchFamily="49" charset="-122"/>
                          <a:ea typeface="仿宋" panose="02010609060101010101" pitchFamily="49" charset="-122"/>
                        </a:rPr>
                        <a:t>validate()</a:t>
                      </a:r>
                      <a:endParaRPr lang="zh-CN" sz="2200" kern="100">
                        <a:latin typeface="仿宋" panose="02010609060101010101" pitchFamily="49" charset="-122"/>
                        <a:ea typeface="仿宋" panose="02010609060101010101" pitchFamily="49" charset="-122"/>
                        <a:cs typeface="Times New Roman"/>
                      </a:endParaRPr>
                    </a:p>
                  </a:txBody>
                  <a:tcPr marL="68580" marR="68580" marT="0" marB="0" anchor="ctr"/>
                </a:tc>
                <a:tc>
                  <a:txBody>
                    <a:bodyPr/>
                    <a:lstStyle/>
                    <a:p>
                      <a:pPr algn="just">
                        <a:spcAft>
                          <a:spcPts val="0"/>
                        </a:spcAft>
                      </a:pPr>
                      <a:r>
                        <a:rPr lang="zh-CN" sz="2200" kern="100" dirty="0">
                          <a:latin typeface="仿宋" panose="02010609060101010101" pitchFamily="49" charset="-122"/>
                          <a:ea typeface="仿宋" panose="02010609060101010101" pitchFamily="49" charset="-122"/>
                        </a:rPr>
                        <a:t>验证容器及其所有子组件</a:t>
                      </a:r>
                      <a:endParaRPr lang="zh-CN" sz="2200" kern="100" dirty="0">
                        <a:latin typeface="仿宋" panose="02010609060101010101" pitchFamily="49" charset="-122"/>
                        <a:ea typeface="仿宋" panose="02010609060101010101" pitchFamily="49" charset="-122"/>
                        <a:cs typeface="Times New Roman"/>
                      </a:endParaRPr>
                    </a:p>
                  </a:txBody>
                  <a:tcPr marL="68580" marR="68580" marT="0" marB="0" anchor="ctr"/>
                </a:tc>
                <a:extLst>
                  <a:ext uri="{0D108BD9-81ED-4DB2-BD59-A6C34878D82A}">
                    <a16:rowId xmlns:a16="http://schemas.microsoft.com/office/drawing/2014/main" val="10009"/>
                  </a:ext>
                </a:extLst>
              </a:tr>
            </a:tbl>
          </a:graphicData>
        </a:graphic>
      </p:graphicFrame>
      <p:sp>
        <p:nvSpPr>
          <p:cNvPr id="14" name="Rectangle 1">
            <a:extLst>
              <a:ext uri="{FF2B5EF4-FFF2-40B4-BE49-F238E27FC236}">
                <a16:creationId xmlns:a16="http://schemas.microsoft.com/office/drawing/2014/main" id="{20913174-47D4-4D4D-B770-91669A14D596}"/>
              </a:ext>
            </a:extLst>
          </p:cNvPr>
          <p:cNvSpPr>
            <a:spLocks noChangeArrowheads="1"/>
          </p:cNvSpPr>
          <p:nvPr/>
        </p:nvSpPr>
        <p:spPr bwMode="auto">
          <a:xfrm>
            <a:off x="4388988" y="1988259"/>
            <a:ext cx="2981906"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b="1" i="0" u="none" strike="noStrike" cap="none" normalizeH="0" baseline="0" dirty="0">
                <a:ln>
                  <a:noFill/>
                </a:ln>
                <a:effectLst/>
                <a:latin typeface="仿宋" panose="02010609060101010101" pitchFamily="49" charset="-122"/>
                <a:ea typeface="仿宋" panose="02010609060101010101" pitchFamily="49" charset="-122"/>
                <a:cs typeface="Times New Roman" pitchFamily="18" charset="0"/>
              </a:rPr>
              <a:t>表</a:t>
            </a:r>
            <a:r>
              <a:rPr kumimoji="0" lang="en-US" altLang="zh-CN" b="1" i="0" u="none" strike="noStrike" cap="none" normalizeH="0" baseline="0" dirty="0">
                <a:ln>
                  <a:noFill/>
                </a:ln>
                <a:effectLst/>
                <a:latin typeface="仿宋" panose="02010609060101010101" pitchFamily="49" charset="-122"/>
                <a:ea typeface="仿宋" panose="02010609060101010101" pitchFamily="49" charset="-122"/>
                <a:cs typeface="Times New Roman" pitchFamily="18" charset="0"/>
              </a:rPr>
              <a:t> Container</a:t>
            </a:r>
            <a:r>
              <a:rPr kumimoji="0" lang="zh-CN" altLang="en-US" b="1" i="0" u="none" strike="noStrike" cap="none" normalizeH="0" baseline="0" dirty="0">
                <a:ln>
                  <a:noFill/>
                </a:ln>
                <a:effectLst/>
                <a:latin typeface="仿宋" panose="02010609060101010101" pitchFamily="49" charset="-122"/>
                <a:ea typeface="仿宋" panose="02010609060101010101" pitchFamily="49" charset="-122"/>
                <a:cs typeface="Times New Roman" pitchFamily="18" charset="0"/>
              </a:rPr>
              <a:t>类的常用方法</a:t>
            </a:r>
            <a:endParaRPr kumimoji="0" lang="zh-CN" altLang="en-US" b="1" i="0" u="none" strike="noStrike" cap="none" normalizeH="0" baseline="0" dirty="0">
              <a:ln>
                <a:noFill/>
              </a:ln>
              <a:effectLst/>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9068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childTnLst>
                          </p:cTn>
                        </p:par>
                        <p:par>
                          <p:cTn id="11" fill="hold">
                            <p:stCondLst>
                              <p:cond delay="500"/>
                            </p:stCondLst>
                            <p:childTnLst>
                              <p:par>
                                <p:cTn id="12" presetID="2" presetClass="entr" presetSubtype="9"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500" fill="hold"/>
                                        <p:tgtEl>
                                          <p:spTgt spid="12"/>
                                        </p:tgtEl>
                                        <p:attrNameLst>
                                          <p:attrName>ppt_x</p:attrName>
                                        </p:attrNameLst>
                                      </p:cBhvr>
                                      <p:tavLst>
                                        <p:tav tm="0">
                                          <p:val>
                                            <p:strVal val="0-#ppt_w/2"/>
                                          </p:val>
                                        </p:tav>
                                        <p:tav tm="100000">
                                          <p:val>
                                            <p:strVal val="#ppt_x"/>
                                          </p:val>
                                        </p:tav>
                                      </p:tavLst>
                                    </p:anim>
                                    <p:anim calcmode="lin" valueType="num">
                                      <p:cBhvr additive="base">
                                        <p:cTn id="15"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childTnLst>
                          </p:cTn>
                        </p:par>
                        <p:par>
                          <p:cTn id="22" fill="hold">
                            <p:stCondLst>
                              <p:cond delay="500"/>
                            </p:stCondLst>
                            <p:childTnLst>
                              <p:par>
                                <p:cTn id="23" presetID="31" presetClass="entr" presetSubtype="0"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1000" fill="hold"/>
                                        <p:tgtEl>
                                          <p:spTgt spid="13"/>
                                        </p:tgtEl>
                                        <p:attrNameLst>
                                          <p:attrName>ppt_w</p:attrName>
                                        </p:attrNameLst>
                                      </p:cBhvr>
                                      <p:tavLst>
                                        <p:tav tm="0">
                                          <p:val>
                                            <p:fltVal val="0"/>
                                          </p:val>
                                        </p:tav>
                                        <p:tav tm="100000">
                                          <p:val>
                                            <p:strVal val="#ppt_w"/>
                                          </p:val>
                                        </p:tav>
                                      </p:tavLst>
                                    </p:anim>
                                    <p:anim calcmode="lin" valueType="num">
                                      <p:cBhvr>
                                        <p:cTn id="26" dur="1000" fill="hold"/>
                                        <p:tgtEl>
                                          <p:spTgt spid="13"/>
                                        </p:tgtEl>
                                        <p:attrNameLst>
                                          <p:attrName>ppt_h</p:attrName>
                                        </p:attrNameLst>
                                      </p:cBhvr>
                                      <p:tavLst>
                                        <p:tav tm="0">
                                          <p:val>
                                            <p:fltVal val="0"/>
                                          </p:val>
                                        </p:tav>
                                        <p:tav tm="100000">
                                          <p:val>
                                            <p:strVal val="#ppt_h"/>
                                          </p:val>
                                        </p:tav>
                                      </p:tavLst>
                                    </p:anim>
                                    <p:anim calcmode="lin" valueType="num">
                                      <p:cBhvr>
                                        <p:cTn id="27" dur="1000" fill="hold"/>
                                        <p:tgtEl>
                                          <p:spTgt spid="13"/>
                                        </p:tgtEl>
                                        <p:attrNameLst>
                                          <p:attrName>style.rotation</p:attrName>
                                        </p:attrNameLst>
                                      </p:cBhvr>
                                      <p:tavLst>
                                        <p:tav tm="0">
                                          <p:val>
                                            <p:fltVal val="90"/>
                                          </p:val>
                                        </p:tav>
                                        <p:tav tm="100000">
                                          <p:val>
                                            <p:fltVal val="0"/>
                                          </p:val>
                                        </p:tav>
                                      </p:tavLst>
                                    </p:anim>
                                    <p:animEffect transition="in" filter="fade">
                                      <p:cBhvr>
                                        <p:cTn id="2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8" grpId="0" animBg="1"/>
      <p:bldP spid="12" grpId="0"/>
      <p:bldP spid="1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defRPr/>
              </a:pPr>
              <a:r>
                <a:rPr lang="en-US" altLang="zh-CN" sz="2400" b="1" dirty="0">
                  <a:solidFill>
                    <a:schemeClr val="tx1"/>
                  </a:solidFill>
                  <a:latin typeface="仿宋" pitchFamily="49" charset="-122"/>
                  <a:ea typeface="仿宋" pitchFamily="49" charset="-122"/>
                </a:rPr>
                <a:t>Low-Level Event Types-</a:t>
              </a:r>
              <a:r>
                <a:rPr lang="en-US" altLang="zh-CN" sz="2400" b="1" dirty="0">
                  <a:solidFill>
                    <a:schemeClr val="tx1"/>
                  </a:solidFill>
                </a:rPr>
                <a:t> </a:t>
              </a:r>
              <a:r>
                <a:rPr lang="en-US" altLang="zh-CN" sz="2400" b="1" i="1" dirty="0">
                  <a:solidFill>
                    <a:schemeClr val="tx1"/>
                  </a:solidFill>
                  <a:latin typeface="仿宋" pitchFamily="49" charset="-122"/>
                  <a:ea typeface="仿宋" pitchFamily="49" charset="-122"/>
                </a:rPr>
                <a:t>Keyboard Events</a:t>
              </a:r>
              <a:endParaRPr lang="zh-CN" altLang="en-US" sz="2400" b="1" i="1" dirty="0">
                <a:solidFill>
                  <a:schemeClr val="tx1"/>
                </a:solidFill>
                <a:latin typeface="仿宋" pitchFamily="49" charset="-122"/>
                <a:ea typeface="仿宋" pitchFamily="49" charset="-122"/>
              </a:endParaRPr>
            </a:p>
          </p:txBody>
        </p:sp>
      </p:grpSp>
      <p:sp>
        <p:nvSpPr>
          <p:cNvPr id="35" name="矩形 34">
            <a:extLst>
              <a:ext uri="{FF2B5EF4-FFF2-40B4-BE49-F238E27FC236}">
                <a16:creationId xmlns:a16="http://schemas.microsoft.com/office/drawing/2014/main" id="{DD74AB35-7CC2-4876-B727-1C34EB751824}"/>
              </a:ext>
            </a:extLst>
          </p:cNvPr>
          <p:cNvSpPr/>
          <p:nvPr/>
        </p:nvSpPr>
        <p:spPr>
          <a:xfrm>
            <a:off x="4409" y="1990927"/>
            <a:ext cx="12187591" cy="40341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40" name="组合 39">
            <a:extLst>
              <a:ext uri="{FF2B5EF4-FFF2-40B4-BE49-F238E27FC236}">
                <a16:creationId xmlns:a16="http://schemas.microsoft.com/office/drawing/2014/main" id="{3E090A32-DFCA-402C-8A7D-304F8B32A97F}"/>
              </a:ext>
            </a:extLst>
          </p:cNvPr>
          <p:cNvGrpSpPr/>
          <p:nvPr/>
        </p:nvGrpSpPr>
        <p:grpSpPr>
          <a:xfrm>
            <a:off x="9199842" y="5359829"/>
            <a:ext cx="2835826" cy="1468937"/>
            <a:chOff x="810345" y="1174447"/>
            <a:chExt cx="2836482" cy="1469277"/>
          </a:xfrm>
        </p:grpSpPr>
        <p:sp>
          <p:nvSpPr>
            <p:cNvPr id="41" name="矩形 40">
              <a:extLst>
                <a:ext uri="{FF2B5EF4-FFF2-40B4-BE49-F238E27FC236}">
                  <a16:creationId xmlns:a16="http://schemas.microsoft.com/office/drawing/2014/main" id="{9A743B0E-47D4-42F3-883A-428D8A889242}"/>
                </a:ext>
              </a:extLst>
            </p:cNvPr>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EE0F357-745F-4B3E-ADFF-9744DC4B3AFA}"/>
                </a:ext>
              </a:extLst>
            </p:cNvPr>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F90F8238-25FA-497E-8046-8F1B804138F2}"/>
                </a:ext>
              </a:extLst>
            </p:cNvPr>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21DA7078-E1DF-4988-A760-96464BC5AC2F}"/>
                </a:ext>
              </a:extLst>
            </p:cNvPr>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0588FCAA-825F-4F84-A714-6F5F3AD09750}"/>
                </a:ext>
              </a:extLst>
            </p:cNvPr>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8CA837F3-9F4B-4D07-8C2E-92E40AEFE67C}"/>
                </a:ext>
              </a:extLst>
            </p:cNvPr>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85FA3FD8-3B0A-4693-B32D-A08A69415510}"/>
                </a:ext>
              </a:extLst>
            </p:cNvPr>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55F74AB5-4F11-45A8-AE08-8970739492EE}"/>
                </a:ext>
              </a:extLst>
            </p:cNvPr>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9AE35ECF-7E9B-456D-9F4C-B559FD3A4D96}"/>
                </a:ext>
              </a:extLst>
            </p:cNvPr>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32D647D-AC71-4B4A-95BA-B43D46B6B27D}"/>
                </a:ext>
              </a:extLst>
            </p:cNvPr>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1" name="矩形 50">
              <a:extLst>
                <a:ext uri="{FF2B5EF4-FFF2-40B4-BE49-F238E27FC236}">
                  <a16:creationId xmlns:a16="http://schemas.microsoft.com/office/drawing/2014/main" id="{5CF2E521-2C7F-4E59-A63A-F625A1340579}"/>
                </a:ext>
              </a:extLst>
            </p:cNvPr>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20" name="Rectangle 3">
            <a:extLst>
              <a:ext uri="{FF2B5EF4-FFF2-40B4-BE49-F238E27FC236}">
                <a16:creationId xmlns:a16="http://schemas.microsoft.com/office/drawing/2014/main" id="{C3063A88-AA89-48A4-AE2B-767FF809DA3A}"/>
              </a:ext>
            </a:extLst>
          </p:cNvPr>
          <p:cNvSpPr txBox="1">
            <a:spLocks noChangeArrowheads="1"/>
          </p:cNvSpPr>
          <p:nvPr/>
        </p:nvSpPr>
        <p:spPr>
          <a:xfrm>
            <a:off x="689198" y="2290475"/>
            <a:ext cx="10813601" cy="3088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u"/>
            </a:pPr>
            <a:r>
              <a:rPr lang="en-US" altLang="zh-CN" sz="2400" dirty="0">
                <a:latin typeface="Comic Sans MS" panose="030F0702030302020204" pitchFamily="66" charset="0"/>
              </a:rPr>
              <a:t>Pressed the SHIFT key (</a:t>
            </a:r>
            <a:r>
              <a:rPr lang="en-US" altLang="zh-CN" sz="2400" dirty="0" err="1">
                <a:latin typeface="Comic Sans MS" panose="030F0702030302020204" pitchFamily="66" charset="0"/>
              </a:rPr>
              <a:t>keyPressed</a:t>
            </a:r>
            <a:r>
              <a:rPr lang="en-US" altLang="zh-CN" sz="2400" dirty="0">
                <a:latin typeface="Comic Sans MS" panose="030F0702030302020204" pitchFamily="66" charset="0"/>
              </a:rPr>
              <a:t> called for VK_SHIFT)</a:t>
            </a:r>
          </a:p>
          <a:p>
            <a:pPr>
              <a:buFont typeface="Wingdings" panose="05000000000000000000" pitchFamily="2" charset="2"/>
              <a:buChar char="u"/>
            </a:pPr>
            <a:r>
              <a:rPr lang="en-US" altLang="zh-CN" sz="2400" dirty="0">
                <a:latin typeface="Comic Sans MS" panose="030F0702030302020204" pitchFamily="66" charset="0"/>
              </a:rPr>
              <a:t>Pressed the A key (</a:t>
            </a:r>
            <a:r>
              <a:rPr lang="en-US" altLang="zh-CN" sz="2400" dirty="0" err="1">
                <a:latin typeface="Comic Sans MS" panose="030F0702030302020204" pitchFamily="66" charset="0"/>
              </a:rPr>
              <a:t>keyPressed</a:t>
            </a:r>
            <a:r>
              <a:rPr lang="en-US" altLang="zh-CN" sz="2400" dirty="0">
                <a:latin typeface="Comic Sans MS" panose="030F0702030302020204" pitchFamily="66" charset="0"/>
              </a:rPr>
              <a:t> called for VK_A)</a:t>
            </a:r>
          </a:p>
          <a:p>
            <a:pPr>
              <a:buFont typeface="Wingdings" panose="05000000000000000000" pitchFamily="2" charset="2"/>
              <a:buChar char="u"/>
            </a:pPr>
            <a:r>
              <a:rPr lang="en-US" altLang="zh-CN" sz="2400" dirty="0">
                <a:latin typeface="Comic Sans MS" panose="030F0702030302020204" pitchFamily="66" charset="0"/>
              </a:rPr>
              <a:t>Typed "A" (</a:t>
            </a:r>
            <a:r>
              <a:rPr lang="en-US" altLang="zh-CN" sz="2400" dirty="0" err="1">
                <a:latin typeface="Comic Sans MS" panose="030F0702030302020204" pitchFamily="66" charset="0"/>
              </a:rPr>
              <a:t>keyTyped</a:t>
            </a:r>
            <a:r>
              <a:rPr lang="en-US" altLang="zh-CN" sz="2400" dirty="0">
                <a:latin typeface="Comic Sans MS" panose="030F0702030302020204" pitchFamily="66" charset="0"/>
              </a:rPr>
              <a:t> called for an "A")</a:t>
            </a:r>
          </a:p>
          <a:p>
            <a:pPr>
              <a:buFont typeface="Wingdings" panose="05000000000000000000" pitchFamily="2" charset="2"/>
              <a:buChar char="u"/>
            </a:pPr>
            <a:r>
              <a:rPr lang="en-US" altLang="zh-CN" sz="2400" dirty="0">
                <a:latin typeface="Comic Sans MS" panose="030F0702030302020204" pitchFamily="66" charset="0"/>
              </a:rPr>
              <a:t>Released the A key (</a:t>
            </a:r>
            <a:r>
              <a:rPr lang="en-US" altLang="zh-CN" sz="2400" dirty="0" err="1">
                <a:latin typeface="Comic Sans MS" panose="030F0702030302020204" pitchFamily="66" charset="0"/>
              </a:rPr>
              <a:t>keyReleased</a:t>
            </a:r>
            <a:r>
              <a:rPr lang="en-US" altLang="zh-CN" sz="2400" dirty="0">
                <a:latin typeface="Comic Sans MS" panose="030F0702030302020204" pitchFamily="66" charset="0"/>
              </a:rPr>
              <a:t> called for VK_A)</a:t>
            </a:r>
          </a:p>
          <a:p>
            <a:pPr>
              <a:buFont typeface="Wingdings" panose="05000000000000000000" pitchFamily="2" charset="2"/>
              <a:buChar char="u"/>
            </a:pPr>
            <a:r>
              <a:rPr lang="en-US" altLang="zh-CN" sz="2400" dirty="0">
                <a:latin typeface="Comic Sans MS" panose="030F0702030302020204" pitchFamily="66" charset="0"/>
              </a:rPr>
              <a:t>Released the SHIFT key (</a:t>
            </a:r>
            <a:r>
              <a:rPr lang="en-US" altLang="zh-CN" sz="2400" dirty="0" err="1">
                <a:latin typeface="Comic Sans MS" panose="030F0702030302020204" pitchFamily="66" charset="0"/>
              </a:rPr>
              <a:t>keyReleased</a:t>
            </a:r>
            <a:r>
              <a:rPr lang="en-US" altLang="zh-CN" sz="2400" dirty="0">
                <a:latin typeface="Comic Sans MS" panose="030F0702030302020204" pitchFamily="66" charset="0"/>
              </a:rPr>
              <a:t> called for VK_SHIFT)</a:t>
            </a:r>
            <a:br>
              <a:rPr lang="en-US" altLang="zh-CN" dirty="0">
                <a:latin typeface="Comic Sans MS" panose="030F0702030302020204" pitchFamily="66" charset="0"/>
              </a:rPr>
            </a:br>
            <a:endParaRPr lang="en-US" altLang="zh-CN" dirty="0">
              <a:latin typeface="Comic Sans MS" panose="030F0702030302020204" pitchFamily="66" charset="0"/>
            </a:endParaRPr>
          </a:p>
        </p:txBody>
      </p:sp>
    </p:spTree>
    <p:extLst>
      <p:ext uri="{BB962C8B-B14F-4D97-AF65-F5344CB8AC3E}">
        <p14:creationId xmlns:p14="http://schemas.microsoft.com/office/powerpoint/2010/main" val="413341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13" presetClass="entr" presetSubtype="32"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plus(out)">
                                      <p:cBhvr>
                                        <p:cTn id="11" dur="2000"/>
                                        <p:tgtEl>
                                          <p:spTgt spid="35"/>
                                        </p:tgtEl>
                                      </p:cBhvr>
                                    </p:animEffect>
                                  </p:childTnLst>
                                </p:cTn>
                              </p:par>
                            </p:childTnLst>
                          </p:cTn>
                        </p:par>
                        <p:par>
                          <p:cTn id="12" fill="hold">
                            <p:stCondLst>
                              <p:cond delay="2500"/>
                            </p:stCondLst>
                            <p:childTnLst>
                              <p:par>
                                <p:cTn id="13" presetID="22" presetClass="entr" presetSubtype="4"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down)">
                                      <p:cBhvr>
                                        <p:cTn id="1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defRPr/>
              </a:pPr>
              <a:r>
                <a:rPr lang="en-US" altLang="zh-CN" sz="2400" b="1" dirty="0">
                  <a:solidFill>
                    <a:schemeClr val="tx1"/>
                  </a:solidFill>
                  <a:latin typeface="仿宋" pitchFamily="49" charset="-122"/>
                  <a:ea typeface="仿宋" pitchFamily="49" charset="-122"/>
                </a:rPr>
                <a:t>Low-Level Event Types-</a:t>
              </a:r>
              <a:r>
                <a:rPr lang="en-US" altLang="zh-CN" sz="2400" b="1" dirty="0">
                  <a:solidFill>
                    <a:schemeClr val="tx1"/>
                  </a:solidFill>
                </a:rPr>
                <a:t> </a:t>
              </a:r>
              <a:r>
                <a:rPr lang="en-US" altLang="zh-CN" sz="2400" b="1" i="1" dirty="0">
                  <a:solidFill>
                    <a:schemeClr val="tx1"/>
                  </a:solidFill>
                  <a:latin typeface="仿宋" pitchFamily="49" charset="-122"/>
                  <a:ea typeface="仿宋" pitchFamily="49" charset="-122"/>
                </a:rPr>
                <a:t>Keyboard Events</a:t>
              </a:r>
              <a:endParaRPr lang="zh-CN" altLang="en-US" sz="2400" b="1" i="1" dirty="0">
                <a:solidFill>
                  <a:schemeClr val="tx1"/>
                </a:solidFill>
                <a:latin typeface="仿宋" pitchFamily="49" charset="-122"/>
                <a:ea typeface="仿宋" pitchFamily="49" charset="-122"/>
              </a:endParaRPr>
            </a:p>
          </p:txBody>
        </p:sp>
      </p:grpSp>
      <p:sp>
        <p:nvSpPr>
          <p:cNvPr id="35" name="矩形 34">
            <a:extLst>
              <a:ext uri="{FF2B5EF4-FFF2-40B4-BE49-F238E27FC236}">
                <a16:creationId xmlns:a16="http://schemas.microsoft.com/office/drawing/2014/main" id="{DD74AB35-7CC2-4876-B727-1C34EB751824}"/>
              </a:ext>
            </a:extLst>
          </p:cNvPr>
          <p:cNvSpPr/>
          <p:nvPr/>
        </p:nvSpPr>
        <p:spPr>
          <a:xfrm>
            <a:off x="4409" y="2060191"/>
            <a:ext cx="12187591" cy="40341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40" name="组合 39">
            <a:extLst>
              <a:ext uri="{FF2B5EF4-FFF2-40B4-BE49-F238E27FC236}">
                <a16:creationId xmlns:a16="http://schemas.microsoft.com/office/drawing/2014/main" id="{3E090A32-DFCA-402C-8A7D-304F8B32A97F}"/>
              </a:ext>
            </a:extLst>
          </p:cNvPr>
          <p:cNvGrpSpPr/>
          <p:nvPr/>
        </p:nvGrpSpPr>
        <p:grpSpPr>
          <a:xfrm>
            <a:off x="9199842" y="5359829"/>
            <a:ext cx="2835826" cy="1468937"/>
            <a:chOff x="810345" y="1174447"/>
            <a:chExt cx="2836482" cy="1469277"/>
          </a:xfrm>
        </p:grpSpPr>
        <p:sp>
          <p:nvSpPr>
            <p:cNvPr id="41" name="矩形 40">
              <a:extLst>
                <a:ext uri="{FF2B5EF4-FFF2-40B4-BE49-F238E27FC236}">
                  <a16:creationId xmlns:a16="http://schemas.microsoft.com/office/drawing/2014/main" id="{9A743B0E-47D4-42F3-883A-428D8A889242}"/>
                </a:ext>
              </a:extLst>
            </p:cNvPr>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EE0F357-745F-4B3E-ADFF-9744DC4B3AFA}"/>
                </a:ext>
              </a:extLst>
            </p:cNvPr>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F90F8238-25FA-497E-8046-8F1B804138F2}"/>
                </a:ext>
              </a:extLst>
            </p:cNvPr>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21DA7078-E1DF-4988-A760-96464BC5AC2F}"/>
                </a:ext>
              </a:extLst>
            </p:cNvPr>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0588FCAA-825F-4F84-A714-6F5F3AD09750}"/>
                </a:ext>
              </a:extLst>
            </p:cNvPr>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8CA837F3-9F4B-4D07-8C2E-92E40AEFE67C}"/>
                </a:ext>
              </a:extLst>
            </p:cNvPr>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85FA3FD8-3B0A-4693-B32D-A08A69415510}"/>
                </a:ext>
              </a:extLst>
            </p:cNvPr>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55F74AB5-4F11-45A8-AE08-8970739492EE}"/>
                </a:ext>
              </a:extLst>
            </p:cNvPr>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9AE35ECF-7E9B-456D-9F4C-B559FD3A4D96}"/>
                </a:ext>
              </a:extLst>
            </p:cNvPr>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32D647D-AC71-4B4A-95BA-B43D46B6B27D}"/>
                </a:ext>
              </a:extLst>
            </p:cNvPr>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1" name="矩形 50">
              <a:extLst>
                <a:ext uri="{FF2B5EF4-FFF2-40B4-BE49-F238E27FC236}">
                  <a16:creationId xmlns:a16="http://schemas.microsoft.com/office/drawing/2014/main" id="{5CF2E521-2C7F-4E59-A63A-F625A1340579}"/>
                </a:ext>
              </a:extLst>
            </p:cNvPr>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20" name="Rectangle 3">
            <a:extLst>
              <a:ext uri="{FF2B5EF4-FFF2-40B4-BE49-F238E27FC236}">
                <a16:creationId xmlns:a16="http://schemas.microsoft.com/office/drawing/2014/main" id="{00DAAB9C-BEA2-49CE-96F0-D50574F4C1A5}"/>
              </a:ext>
            </a:extLst>
          </p:cNvPr>
          <p:cNvSpPr txBox="1">
            <a:spLocks noChangeArrowheads="1"/>
          </p:cNvSpPr>
          <p:nvPr/>
        </p:nvSpPr>
        <p:spPr>
          <a:xfrm>
            <a:off x="281084" y="2283964"/>
            <a:ext cx="11558074" cy="32152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defRPr/>
            </a:pPr>
            <a:r>
              <a:rPr lang="en-US" altLang="zh-CN">
                <a:latin typeface="Comic Sans MS" pitchFamily="66" charset="0"/>
              </a:rPr>
              <a:t>On the other hand, if the user typed a lowercase "a" by simply pressing the A key, then only three events occur:</a:t>
            </a:r>
          </a:p>
          <a:p>
            <a:pPr>
              <a:buFont typeface="Wingdings" panose="05000000000000000000" pitchFamily="2" charset="2"/>
              <a:buChar char="u"/>
              <a:defRPr/>
            </a:pPr>
            <a:r>
              <a:rPr lang="en-US" altLang="zh-CN">
                <a:latin typeface="Comic Sans MS" pitchFamily="66" charset="0"/>
              </a:rPr>
              <a:t>Pressed the A key (keyPressed called for VK_A)</a:t>
            </a:r>
          </a:p>
          <a:p>
            <a:pPr>
              <a:buFont typeface="Wingdings" panose="05000000000000000000" pitchFamily="2" charset="2"/>
              <a:buChar char="u"/>
              <a:defRPr/>
            </a:pPr>
            <a:r>
              <a:rPr lang="en-US" altLang="zh-CN">
                <a:latin typeface="Comic Sans MS" pitchFamily="66" charset="0"/>
              </a:rPr>
              <a:t>Typed “a" (keyTyped called for an “a")</a:t>
            </a:r>
          </a:p>
          <a:p>
            <a:pPr>
              <a:buFont typeface="Wingdings" panose="05000000000000000000" pitchFamily="2" charset="2"/>
              <a:buChar char="u"/>
              <a:defRPr/>
            </a:pPr>
            <a:r>
              <a:rPr lang="en-US" altLang="zh-CN">
                <a:latin typeface="Comic Sans MS" pitchFamily="66" charset="0"/>
              </a:rPr>
              <a:t>Released the A key (keyReleased called for VK_A)</a:t>
            </a:r>
          </a:p>
          <a:p>
            <a:pPr marL="0" indent="0">
              <a:buFont typeface="Wingdings" panose="05000000000000000000" pitchFamily="2" charset="2"/>
              <a:buNone/>
              <a:defRPr/>
            </a:pPr>
            <a:br>
              <a:rPr lang="en-US" altLang="zh-CN">
                <a:latin typeface="Comic Sans MS" pitchFamily="66" charset="0"/>
              </a:rPr>
            </a:br>
            <a:endParaRPr lang="en-US" altLang="zh-CN" dirty="0">
              <a:latin typeface="Comic Sans MS" pitchFamily="66" charset="0"/>
            </a:endParaRPr>
          </a:p>
        </p:txBody>
      </p:sp>
    </p:spTree>
    <p:extLst>
      <p:ext uri="{BB962C8B-B14F-4D97-AF65-F5344CB8AC3E}">
        <p14:creationId xmlns:p14="http://schemas.microsoft.com/office/powerpoint/2010/main" val="328822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13" presetClass="entr" presetSubtype="32"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plus(out)">
                                      <p:cBhvr>
                                        <p:cTn id="11" dur="2000"/>
                                        <p:tgtEl>
                                          <p:spTgt spid="35"/>
                                        </p:tgtEl>
                                      </p:cBhvr>
                                    </p:animEffect>
                                  </p:childTnLst>
                                </p:cTn>
                              </p:par>
                            </p:childTnLst>
                          </p:cTn>
                        </p:par>
                        <p:par>
                          <p:cTn id="12" fill="hold">
                            <p:stCondLst>
                              <p:cond delay="2500"/>
                            </p:stCondLst>
                            <p:childTnLst>
                              <p:par>
                                <p:cTn id="13" presetID="22" presetClass="entr" presetSubtype="4"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down)">
                                      <p:cBhvr>
                                        <p:cTn id="1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defRPr/>
              </a:pPr>
              <a:r>
                <a:rPr lang="en-US" altLang="zh-CN" sz="2400" b="1" dirty="0">
                  <a:solidFill>
                    <a:schemeClr val="tx1"/>
                  </a:solidFill>
                  <a:latin typeface="仿宋" pitchFamily="49" charset="-122"/>
                  <a:ea typeface="仿宋" pitchFamily="49" charset="-122"/>
                </a:rPr>
                <a:t>Low-Level Event Types-</a:t>
              </a:r>
              <a:r>
                <a:rPr lang="en-US" altLang="zh-CN" sz="2400" b="1" dirty="0">
                  <a:solidFill>
                    <a:schemeClr val="tx1"/>
                  </a:solidFill>
                </a:rPr>
                <a:t> </a:t>
              </a:r>
              <a:r>
                <a:rPr lang="en-US" altLang="zh-CN" sz="2400" b="1" i="1" dirty="0">
                  <a:solidFill>
                    <a:schemeClr val="tx1"/>
                  </a:solidFill>
                  <a:latin typeface="仿宋" pitchFamily="49" charset="-122"/>
                  <a:ea typeface="仿宋" pitchFamily="49" charset="-122"/>
                </a:rPr>
                <a:t>Keyboard Events</a:t>
              </a:r>
              <a:endParaRPr lang="zh-CN" altLang="en-US" sz="2400" b="1" i="1" dirty="0">
                <a:solidFill>
                  <a:schemeClr val="tx1"/>
                </a:solidFill>
                <a:latin typeface="仿宋" pitchFamily="49" charset="-122"/>
                <a:ea typeface="仿宋" pitchFamily="49" charset="-122"/>
              </a:endParaRPr>
            </a:p>
          </p:txBody>
        </p:sp>
      </p:grpSp>
      <p:sp>
        <p:nvSpPr>
          <p:cNvPr id="35" name="矩形 34">
            <a:extLst>
              <a:ext uri="{FF2B5EF4-FFF2-40B4-BE49-F238E27FC236}">
                <a16:creationId xmlns:a16="http://schemas.microsoft.com/office/drawing/2014/main" id="{DD74AB35-7CC2-4876-B727-1C34EB751824}"/>
              </a:ext>
            </a:extLst>
          </p:cNvPr>
          <p:cNvSpPr/>
          <p:nvPr/>
        </p:nvSpPr>
        <p:spPr>
          <a:xfrm>
            <a:off x="4409" y="2060191"/>
            <a:ext cx="12187591" cy="40341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40" name="组合 39">
            <a:extLst>
              <a:ext uri="{FF2B5EF4-FFF2-40B4-BE49-F238E27FC236}">
                <a16:creationId xmlns:a16="http://schemas.microsoft.com/office/drawing/2014/main" id="{3E090A32-DFCA-402C-8A7D-304F8B32A97F}"/>
              </a:ext>
            </a:extLst>
          </p:cNvPr>
          <p:cNvGrpSpPr/>
          <p:nvPr/>
        </p:nvGrpSpPr>
        <p:grpSpPr>
          <a:xfrm>
            <a:off x="9199842" y="5359829"/>
            <a:ext cx="2835826" cy="1468937"/>
            <a:chOff x="810345" y="1174447"/>
            <a:chExt cx="2836482" cy="1469277"/>
          </a:xfrm>
        </p:grpSpPr>
        <p:sp>
          <p:nvSpPr>
            <p:cNvPr id="41" name="矩形 40">
              <a:extLst>
                <a:ext uri="{FF2B5EF4-FFF2-40B4-BE49-F238E27FC236}">
                  <a16:creationId xmlns:a16="http://schemas.microsoft.com/office/drawing/2014/main" id="{9A743B0E-47D4-42F3-883A-428D8A889242}"/>
                </a:ext>
              </a:extLst>
            </p:cNvPr>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EE0F357-745F-4B3E-ADFF-9744DC4B3AFA}"/>
                </a:ext>
              </a:extLst>
            </p:cNvPr>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F90F8238-25FA-497E-8046-8F1B804138F2}"/>
                </a:ext>
              </a:extLst>
            </p:cNvPr>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21DA7078-E1DF-4988-A760-96464BC5AC2F}"/>
                </a:ext>
              </a:extLst>
            </p:cNvPr>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0588FCAA-825F-4F84-A714-6F5F3AD09750}"/>
                </a:ext>
              </a:extLst>
            </p:cNvPr>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8CA837F3-9F4B-4D07-8C2E-92E40AEFE67C}"/>
                </a:ext>
              </a:extLst>
            </p:cNvPr>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85FA3FD8-3B0A-4693-B32D-A08A69415510}"/>
                </a:ext>
              </a:extLst>
            </p:cNvPr>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55F74AB5-4F11-45A8-AE08-8970739492EE}"/>
                </a:ext>
              </a:extLst>
            </p:cNvPr>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9AE35ECF-7E9B-456D-9F4C-B559FD3A4D96}"/>
                </a:ext>
              </a:extLst>
            </p:cNvPr>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32D647D-AC71-4B4A-95BA-B43D46B6B27D}"/>
                </a:ext>
              </a:extLst>
            </p:cNvPr>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1" name="矩形 50">
              <a:extLst>
                <a:ext uri="{FF2B5EF4-FFF2-40B4-BE49-F238E27FC236}">
                  <a16:creationId xmlns:a16="http://schemas.microsoft.com/office/drawing/2014/main" id="{5CF2E521-2C7F-4E59-A63A-F625A1340579}"/>
                </a:ext>
              </a:extLst>
            </p:cNvPr>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20" name="Rectangle 3">
            <a:extLst>
              <a:ext uri="{FF2B5EF4-FFF2-40B4-BE49-F238E27FC236}">
                <a16:creationId xmlns:a16="http://schemas.microsoft.com/office/drawing/2014/main" id="{73A0AD3B-B447-454F-9210-1100BC3C002A}"/>
              </a:ext>
            </a:extLst>
          </p:cNvPr>
          <p:cNvSpPr txBox="1">
            <a:spLocks noChangeArrowheads="1"/>
          </p:cNvSpPr>
          <p:nvPr/>
        </p:nvSpPr>
        <p:spPr>
          <a:xfrm>
            <a:off x="133478" y="2210393"/>
            <a:ext cx="11612696" cy="39639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a:latin typeface="Comic Sans MS" panose="030F0702030302020204" pitchFamily="66" charset="0"/>
              </a:rPr>
              <a:t>    Thus, the </a:t>
            </a:r>
            <a:r>
              <a:rPr lang="en-US" altLang="zh-CN" b="1" i="1">
                <a:latin typeface="Comic Sans MS" panose="030F0702030302020204" pitchFamily="66" charset="0"/>
              </a:rPr>
              <a:t>keyTyped</a:t>
            </a:r>
            <a:r>
              <a:rPr lang="en-US" altLang="zh-CN">
                <a:latin typeface="Comic Sans MS" panose="030F0702030302020204" pitchFamily="66" charset="0"/>
              </a:rPr>
              <a:t> procedure reports the character that was typed ("A" or "a"), whereas the </a:t>
            </a:r>
            <a:r>
              <a:rPr lang="en-US" altLang="zh-CN" b="1" i="1">
                <a:latin typeface="Comic Sans MS" panose="030F0702030302020204" pitchFamily="66" charset="0"/>
              </a:rPr>
              <a:t>keyPressed</a:t>
            </a:r>
            <a:r>
              <a:rPr lang="en-US" altLang="zh-CN">
                <a:latin typeface="Comic Sans MS" panose="030F0702030302020204" pitchFamily="66" charset="0"/>
              </a:rPr>
              <a:t> and </a:t>
            </a:r>
            <a:r>
              <a:rPr lang="en-US" altLang="zh-CN" b="1" i="1">
                <a:latin typeface="Comic Sans MS" panose="030F0702030302020204" pitchFamily="66" charset="0"/>
              </a:rPr>
              <a:t>keyReleased</a:t>
            </a:r>
            <a:r>
              <a:rPr lang="en-US" altLang="zh-CN">
                <a:latin typeface="Comic Sans MS" panose="030F0702030302020204" pitchFamily="66" charset="0"/>
              </a:rPr>
              <a:t> methods report on the actual keys that the user pressed.</a:t>
            </a:r>
          </a:p>
          <a:p>
            <a:pPr marL="0" indent="0">
              <a:buFont typeface="Wingdings" panose="05000000000000000000" pitchFamily="2" charset="2"/>
              <a:buNone/>
            </a:pPr>
            <a:r>
              <a:rPr lang="en-US" altLang="zh-CN">
                <a:latin typeface="Comic Sans MS" panose="030F0702030302020204" pitchFamily="66" charset="0"/>
              </a:rPr>
              <a:t>    To work with the keyPressed and keyReleased methods, you should first check the key code.</a:t>
            </a:r>
          </a:p>
          <a:p>
            <a:pPr marL="423863" lvl="1" indent="0">
              <a:buFont typeface="Wingdings" panose="05000000000000000000" pitchFamily="2" charset="2"/>
              <a:buNone/>
            </a:pPr>
            <a:r>
              <a:rPr lang="en-US" altLang="zh-CN" b="1" i="1">
                <a:latin typeface="Comic Sans MS" panose="030F0702030302020204" pitchFamily="66" charset="0"/>
              </a:rPr>
              <a:t>public void keyPressed(KeyEvent event) { </a:t>
            </a:r>
          </a:p>
          <a:p>
            <a:pPr marL="423863" lvl="1" indent="0">
              <a:buFont typeface="Wingdings" panose="05000000000000000000" pitchFamily="2" charset="2"/>
              <a:buNone/>
            </a:pPr>
            <a:r>
              <a:rPr lang="en-US" altLang="zh-CN" b="1" i="1">
                <a:latin typeface="Comic Sans MS" panose="030F0702030302020204" pitchFamily="66" charset="0"/>
              </a:rPr>
              <a:t>	int keyCode = event.getKeyCode(); . . . </a:t>
            </a:r>
          </a:p>
          <a:p>
            <a:pPr marL="423863" lvl="1" indent="0">
              <a:buFont typeface="Wingdings" panose="05000000000000000000" pitchFamily="2" charset="2"/>
              <a:buNone/>
            </a:pPr>
            <a:r>
              <a:rPr lang="en-US" altLang="zh-CN" b="1" i="1">
                <a:latin typeface="Comic Sans MS" panose="030F0702030302020204" pitchFamily="66" charset="0"/>
              </a:rPr>
              <a:t>} </a:t>
            </a:r>
            <a:br>
              <a:rPr lang="en-US" altLang="zh-CN">
                <a:latin typeface="Comic Sans MS" panose="030F0702030302020204" pitchFamily="66" charset="0"/>
              </a:rPr>
            </a:br>
            <a:endParaRPr lang="en-US" altLang="zh-CN" dirty="0">
              <a:latin typeface="Comic Sans MS" panose="030F0702030302020204" pitchFamily="66" charset="0"/>
            </a:endParaRPr>
          </a:p>
        </p:txBody>
      </p:sp>
    </p:spTree>
    <p:extLst>
      <p:ext uri="{BB962C8B-B14F-4D97-AF65-F5344CB8AC3E}">
        <p14:creationId xmlns:p14="http://schemas.microsoft.com/office/powerpoint/2010/main" val="53206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13" presetClass="entr" presetSubtype="32"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plus(out)">
                                      <p:cBhvr>
                                        <p:cTn id="11" dur="2000"/>
                                        <p:tgtEl>
                                          <p:spTgt spid="35"/>
                                        </p:tgtEl>
                                      </p:cBhvr>
                                    </p:animEffect>
                                  </p:childTnLst>
                                </p:cTn>
                              </p:par>
                            </p:childTnLst>
                          </p:cTn>
                        </p:par>
                        <p:par>
                          <p:cTn id="12" fill="hold">
                            <p:stCondLst>
                              <p:cond delay="2500"/>
                            </p:stCondLst>
                            <p:childTnLst>
                              <p:par>
                                <p:cTn id="13" presetID="22" presetClass="entr" presetSubtype="4"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down)">
                                      <p:cBhvr>
                                        <p:cTn id="1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defRPr/>
              </a:pPr>
              <a:r>
                <a:rPr lang="en-US" altLang="zh-CN" sz="2400" b="1" dirty="0">
                  <a:solidFill>
                    <a:schemeClr val="tx1"/>
                  </a:solidFill>
                  <a:latin typeface="仿宋" pitchFamily="49" charset="-122"/>
                  <a:ea typeface="仿宋" pitchFamily="49" charset="-122"/>
                </a:rPr>
                <a:t>Low-Level Event Types-</a:t>
              </a:r>
              <a:r>
                <a:rPr lang="en-US" altLang="zh-CN" sz="2400" b="1" dirty="0">
                  <a:solidFill>
                    <a:schemeClr val="tx1"/>
                  </a:solidFill>
                </a:rPr>
                <a:t> </a:t>
              </a:r>
              <a:r>
                <a:rPr lang="en-US" altLang="zh-CN" sz="2400" b="1" i="1" dirty="0">
                  <a:solidFill>
                    <a:schemeClr val="tx1"/>
                  </a:solidFill>
                  <a:latin typeface="仿宋" pitchFamily="49" charset="-122"/>
                  <a:ea typeface="仿宋" pitchFamily="49" charset="-122"/>
                </a:rPr>
                <a:t>Keyboard Events</a:t>
              </a:r>
              <a:endParaRPr lang="zh-CN" altLang="en-US" sz="2400" b="1" i="1" dirty="0">
                <a:solidFill>
                  <a:schemeClr val="tx1"/>
                </a:solidFill>
                <a:latin typeface="仿宋" pitchFamily="49" charset="-122"/>
                <a:ea typeface="仿宋" pitchFamily="49" charset="-122"/>
              </a:endParaRPr>
            </a:p>
          </p:txBody>
        </p:sp>
      </p:grpSp>
      <p:sp>
        <p:nvSpPr>
          <p:cNvPr id="35" name="矩形 34">
            <a:extLst>
              <a:ext uri="{FF2B5EF4-FFF2-40B4-BE49-F238E27FC236}">
                <a16:creationId xmlns:a16="http://schemas.microsoft.com/office/drawing/2014/main" id="{DD74AB35-7CC2-4876-B727-1C34EB751824}"/>
              </a:ext>
            </a:extLst>
          </p:cNvPr>
          <p:cNvSpPr/>
          <p:nvPr/>
        </p:nvSpPr>
        <p:spPr>
          <a:xfrm>
            <a:off x="0" y="1977171"/>
            <a:ext cx="12187591" cy="40341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40" name="组合 39">
            <a:extLst>
              <a:ext uri="{FF2B5EF4-FFF2-40B4-BE49-F238E27FC236}">
                <a16:creationId xmlns:a16="http://schemas.microsoft.com/office/drawing/2014/main" id="{3E090A32-DFCA-402C-8A7D-304F8B32A97F}"/>
              </a:ext>
            </a:extLst>
          </p:cNvPr>
          <p:cNvGrpSpPr/>
          <p:nvPr/>
        </p:nvGrpSpPr>
        <p:grpSpPr>
          <a:xfrm>
            <a:off x="9199842" y="5359829"/>
            <a:ext cx="2835826" cy="1468937"/>
            <a:chOff x="810345" y="1174447"/>
            <a:chExt cx="2836482" cy="1469277"/>
          </a:xfrm>
        </p:grpSpPr>
        <p:sp>
          <p:nvSpPr>
            <p:cNvPr id="41" name="矩形 40">
              <a:extLst>
                <a:ext uri="{FF2B5EF4-FFF2-40B4-BE49-F238E27FC236}">
                  <a16:creationId xmlns:a16="http://schemas.microsoft.com/office/drawing/2014/main" id="{9A743B0E-47D4-42F3-883A-428D8A889242}"/>
                </a:ext>
              </a:extLst>
            </p:cNvPr>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EE0F357-745F-4B3E-ADFF-9744DC4B3AFA}"/>
                </a:ext>
              </a:extLst>
            </p:cNvPr>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F90F8238-25FA-497E-8046-8F1B804138F2}"/>
                </a:ext>
              </a:extLst>
            </p:cNvPr>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21DA7078-E1DF-4988-A760-96464BC5AC2F}"/>
                </a:ext>
              </a:extLst>
            </p:cNvPr>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0588FCAA-825F-4F84-A714-6F5F3AD09750}"/>
                </a:ext>
              </a:extLst>
            </p:cNvPr>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8CA837F3-9F4B-4D07-8C2E-92E40AEFE67C}"/>
                </a:ext>
              </a:extLst>
            </p:cNvPr>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85FA3FD8-3B0A-4693-B32D-A08A69415510}"/>
                </a:ext>
              </a:extLst>
            </p:cNvPr>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55F74AB5-4F11-45A8-AE08-8970739492EE}"/>
                </a:ext>
              </a:extLst>
            </p:cNvPr>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9AE35ECF-7E9B-456D-9F4C-B559FD3A4D96}"/>
                </a:ext>
              </a:extLst>
            </p:cNvPr>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32D647D-AC71-4B4A-95BA-B43D46B6B27D}"/>
                </a:ext>
              </a:extLst>
            </p:cNvPr>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1" name="矩形 50">
              <a:extLst>
                <a:ext uri="{FF2B5EF4-FFF2-40B4-BE49-F238E27FC236}">
                  <a16:creationId xmlns:a16="http://schemas.microsoft.com/office/drawing/2014/main" id="{5CF2E521-2C7F-4E59-A63A-F625A1340579}"/>
                </a:ext>
              </a:extLst>
            </p:cNvPr>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20" name="Rectangle 3">
            <a:extLst>
              <a:ext uri="{FF2B5EF4-FFF2-40B4-BE49-F238E27FC236}">
                <a16:creationId xmlns:a16="http://schemas.microsoft.com/office/drawing/2014/main" id="{8769E130-E4A7-4089-AF8A-919353133A81}"/>
              </a:ext>
            </a:extLst>
          </p:cNvPr>
          <p:cNvSpPr txBox="1">
            <a:spLocks noChangeArrowheads="1"/>
          </p:cNvSpPr>
          <p:nvPr/>
        </p:nvSpPr>
        <p:spPr>
          <a:xfrm>
            <a:off x="741483" y="2874228"/>
            <a:ext cx="9634069" cy="16478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23863" lvl="1" indent="0">
              <a:buFont typeface="Wingdings" panose="05000000000000000000" pitchFamily="2" charset="2"/>
              <a:buNone/>
            </a:pPr>
            <a:r>
              <a:rPr lang="en-US" altLang="zh-CN" sz="2800" dirty="0">
                <a:latin typeface="Comic Sans MS" panose="030F0702030302020204" pitchFamily="66" charset="0"/>
              </a:rPr>
              <a:t>The key code will equal one of the following (reasonably  mnemonic) constants. They are defined in the </a:t>
            </a:r>
            <a:r>
              <a:rPr lang="en-US" altLang="zh-CN" sz="2800" dirty="0" err="1">
                <a:latin typeface="Comic Sans MS" panose="030F0702030302020204" pitchFamily="66" charset="0"/>
              </a:rPr>
              <a:t>KeyEvent</a:t>
            </a:r>
            <a:r>
              <a:rPr lang="en-US" altLang="zh-CN" sz="2800" dirty="0">
                <a:latin typeface="Comic Sans MS" panose="030F0702030302020204" pitchFamily="66" charset="0"/>
              </a:rPr>
              <a:t> class.</a:t>
            </a:r>
          </a:p>
          <a:p>
            <a:pPr marL="423863" lvl="1" indent="0">
              <a:buFont typeface="Wingdings" panose="05000000000000000000" pitchFamily="2" charset="2"/>
              <a:buNone/>
            </a:pPr>
            <a:endParaRPr lang="en-US" altLang="zh-CN" sz="2800" dirty="0">
              <a:latin typeface="Comic Sans MS" panose="030F0702030302020204" pitchFamily="66" charset="0"/>
            </a:endParaRPr>
          </a:p>
          <a:p>
            <a:pPr marL="423863" lvl="1" indent="0">
              <a:buFont typeface="Wingdings" panose="05000000000000000000" pitchFamily="2" charset="2"/>
              <a:buNone/>
            </a:pPr>
            <a:br>
              <a:rPr lang="en-US" altLang="zh-CN" sz="2800" dirty="0">
                <a:latin typeface="Comic Sans MS" panose="030F0702030302020204" pitchFamily="66" charset="0"/>
              </a:rPr>
            </a:br>
            <a:endParaRPr lang="en-US" altLang="zh-CN" sz="2800" dirty="0">
              <a:latin typeface="Comic Sans MS" panose="030F0702030302020204" pitchFamily="66" charset="0"/>
            </a:endParaRPr>
          </a:p>
        </p:txBody>
      </p:sp>
      <p:sp>
        <p:nvSpPr>
          <p:cNvPr id="21" name="TextBox 2">
            <a:extLst>
              <a:ext uri="{FF2B5EF4-FFF2-40B4-BE49-F238E27FC236}">
                <a16:creationId xmlns:a16="http://schemas.microsoft.com/office/drawing/2014/main" id="{CEFA5769-ECAF-4BE3-8088-C143B4B277A2}"/>
              </a:ext>
            </a:extLst>
          </p:cNvPr>
          <p:cNvSpPr txBox="1">
            <a:spLocks noChangeArrowheads="1"/>
          </p:cNvSpPr>
          <p:nvPr/>
        </p:nvSpPr>
        <p:spPr bwMode="auto">
          <a:xfrm>
            <a:off x="1593850" y="6086475"/>
            <a:ext cx="59039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lang="en-US" altLang="zh-CN" dirty="0">
                <a:hlinkClick r:id="rId2" action="ppaction://hlinkfile"/>
              </a:rPr>
              <a:t>Key code  defined in </a:t>
            </a:r>
            <a:r>
              <a:rPr lang="en-US" altLang="zh-CN" dirty="0" err="1">
                <a:hlinkClick r:id="rId2" action="ppaction://hlinkfile"/>
              </a:rPr>
              <a:t>KeyEvent</a:t>
            </a:r>
            <a:r>
              <a:rPr lang="en-US" altLang="zh-CN" dirty="0">
                <a:hlinkClick r:id="rId2" action="ppaction://hlinkfile"/>
              </a:rPr>
              <a:t> class</a:t>
            </a:r>
            <a:endParaRPr lang="zh-CN" altLang="en-US" dirty="0"/>
          </a:p>
        </p:txBody>
      </p:sp>
    </p:spTree>
    <p:extLst>
      <p:ext uri="{BB962C8B-B14F-4D97-AF65-F5344CB8AC3E}">
        <p14:creationId xmlns:p14="http://schemas.microsoft.com/office/powerpoint/2010/main" val="114566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13" presetClass="entr" presetSubtype="32"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plus(out)">
                                      <p:cBhvr>
                                        <p:cTn id="11" dur="2000"/>
                                        <p:tgtEl>
                                          <p:spTgt spid="35"/>
                                        </p:tgtEl>
                                      </p:cBhvr>
                                    </p:animEffect>
                                  </p:childTnLst>
                                </p:cTn>
                              </p:par>
                            </p:childTnLst>
                          </p:cTn>
                        </p:par>
                        <p:par>
                          <p:cTn id="12" fill="hold">
                            <p:stCondLst>
                              <p:cond delay="2500"/>
                            </p:stCondLst>
                            <p:childTnLst>
                              <p:par>
                                <p:cTn id="13" presetID="22" presetClass="entr" presetSubtype="4"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down)">
                                      <p:cBhvr>
                                        <p:cTn id="1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defRPr/>
              </a:pPr>
              <a:r>
                <a:rPr lang="en-US" altLang="zh-CN" sz="2400" b="1" dirty="0">
                  <a:solidFill>
                    <a:schemeClr val="tx1"/>
                  </a:solidFill>
                  <a:latin typeface="仿宋" pitchFamily="49" charset="-122"/>
                  <a:ea typeface="仿宋" pitchFamily="49" charset="-122"/>
                </a:rPr>
                <a:t>Low-Level Event Types-</a:t>
              </a:r>
              <a:r>
                <a:rPr lang="en-US" altLang="zh-CN" sz="2400" b="1" dirty="0">
                  <a:solidFill>
                    <a:schemeClr val="tx1"/>
                  </a:solidFill>
                </a:rPr>
                <a:t> </a:t>
              </a:r>
              <a:r>
                <a:rPr lang="en-US" altLang="zh-CN" sz="2400" b="1" i="1" dirty="0">
                  <a:solidFill>
                    <a:schemeClr val="tx1"/>
                  </a:solidFill>
                  <a:latin typeface="仿宋" pitchFamily="49" charset="-122"/>
                  <a:ea typeface="仿宋" pitchFamily="49" charset="-122"/>
                </a:rPr>
                <a:t>Keyboard Events</a:t>
              </a:r>
              <a:endParaRPr lang="zh-CN" altLang="en-US" sz="2400" b="1" i="1" dirty="0">
                <a:solidFill>
                  <a:schemeClr val="tx1"/>
                </a:solidFill>
                <a:latin typeface="仿宋" pitchFamily="49" charset="-122"/>
                <a:ea typeface="仿宋" pitchFamily="49" charset="-122"/>
              </a:endParaRPr>
            </a:p>
          </p:txBody>
        </p:sp>
      </p:grpSp>
      <p:sp>
        <p:nvSpPr>
          <p:cNvPr id="35" name="矩形 34">
            <a:extLst>
              <a:ext uri="{FF2B5EF4-FFF2-40B4-BE49-F238E27FC236}">
                <a16:creationId xmlns:a16="http://schemas.microsoft.com/office/drawing/2014/main" id="{DD74AB35-7CC2-4876-B727-1C34EB751824}"/>
              </a:ext>
            </a:extLst>
          </p:cNvPr>
          <p:cNvSpPr/>
          <p:nvPr/>
        </p:nvSpPr>
        <p:spPr>
          <a:xfrm>
            <a:off x="4409" y="2060191"/>
            <a:ext cx="12187591" cy="40341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40" name="组合 39">
            <a:extLst>
              <a:ext uri="{FF2B5EF4-FFF2-40B4-BE49-F238E27FC236}">
                <a16:creationId xmlns:a16="http://schemas.microsoft.com/office/drawing/2014/main" id="{3E090A32-DFCA-402C-8A7D-304F8B32A97F}"/>
              </a:ext>
            </a:extLst>
          </p:cNvPr>
          <p:cNvGrpSpPr/>
          <p:nvPr/>
        </p:nvGrpSpPr>
        <p:grpSpPr>
          <a:xfrm>
            <a:off x="9199842" y="5359829"/>
            <a:ext cx="2835826" cy="1468937"/>
            <a:chOff x="810345" y="1174447"/>
            <a:chExt cx="2836482" cy="1469277"/>
          </a:xfrm>
        </p:grpSpPr>
        <p:sp>
          <p:nvSpPr>
            <p:cNvPr id="41" name="矩形 40">
              <a:extLst>
                <a:ext uri="{FF2B5EF4-FFF2-40B4-BE49-F238E27FC236}">
                  <a16:creationId xmlns:a16="http://schemas.microsoft.com/office/drawing/2014/main" id="{9A743B0E-47D4-42F3-883A-428D8A889242}"/>
                </a:ext>
              </a:extLst>
            </p:cNvPr>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EE0F357-745F-4B3E-ADFF-9744DC4B3AFA}"/>
                </a:ext>
              </a:extLst>
            </p:cNvPr>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F90F8238-25FA-497E-8046-8F1B804138F2}"/>
                </a:ext>
              </a:extLst>
            </p:cNvPr>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21DA7078-E1DF-4988-A760-96464BC5AC2F}"/>
                </a:ext>
              </a:extLst>
            </p:cNvPr>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0588FCAA-825F-4F84-A714-6F5F3AD09750}"/>
                </a:ext>
              </a:extLst>
            </p:cNvPr>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8CA837F3-9F4B-4D07-8C2E-92E40AEFE67C}"/>
                </a:ext>
              </a:extLst>
            </p:cNvPr>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85FA3FD8-3B0A-4693-B32D-A08A69415510}"/>
                </a:ext>
              </a:extLst>
            </p:cNvPr>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55F74AB5-4F11-45A8-AE08-8970739492EE}"/>
                </a:ext>
              </a:extLst>
            </p:cNvPr>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9AE35ECF-7E9B-456D-9F4C-B559FD3A4D96}"/>
                </a:ext>
              </a:extLst>
            </p:cNvPr>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32D647D-AC71-4B4A-95BA-B43D46B6B27D}"/>
                </a:ext>
              </a:extLst>
            </p:cNvPr>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1" name="矩形 50">
              <a:extLst>
                <a:ext uri="{FF2B5EF4-FFF2-40B4-BE49-F238E27FC236}">
                  <a16:creationId xmlns:a16="http://schemas.microsoft.com/office/drawing/2014/main" id="{5CF2E521-2C7F-4E59-A63A-F625A1340579}"/>
                </a:ext>
              </a:extLst>
            </p:cNvPr>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20" name="Rectangle 3">
            <a:extLst>
              <a:ext uri="{FF2B5EF4-FFF2-40B4-BE49-F238E27FC236}">
                <a16:creationId xmlns:a16="http://schemas.microsoft.com/office/drawing/2014/main" id="{A84535DF-2FAC-43B3-B6F2-6FBD149FF34E}"/>
              </a:ext>
            </a:extLst>
          </p:cNvPr>
          <p:cNvSpPr txBox="1">
            <a:spLocks noChangeArrowheads="1"/>
          </p:cNvSpPr>
          <p:nvPr/>
        </p:nvSpPr>
        <p:spPr>
          <a:xfrm>
            <a:off x="45708" y="1901404"/>
            <a:ext cx="11746174" cy="44004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2400" dirty="0">
                <a:latin typeface="Comic Sans MS" panose="030F0702030302020204" pitchFamily="66" charset="0"/>
              </a:rPr>
              <a:t>    To find the current state of the SHIFT, CONTROL, ALT, and META keys, use the </a:t>
            </a:r>
            <a:r>
              <a:rPr lang="en-US" altLang="zh-CN" sz="2400" dirty="0" err="1">
                <a:latin typeface="Comic Sans MS" panose="030F0702030302020204" pitchFamily="66" charset="0"/>
              </a:rPr>
              <a:t>isShiftDown</a:t>
            </a:r>
            <a:r>
              <a:rPr lang="en-US" altLang="zh-CN" sz="2400" dirty="0">
                <a:latin typeface="Comic Sans MS" panose="030F0702030302020204" pitchFamily="66" charset="0"/>
              </a:rPr>
              <a:t>, </a:t>
            </a:r>
            <a:r>
              <a:rPr lang="en-US" altLang="zh-CN" sz="2400" dirty="0" err="1">
                <a:latin typeface="Comic Sans MS" panose="030F0702030302020204" pitchFamily="66" charset="0"/>
              </a:rPr>
              <a:t>isControlDown</a:t>
            </a:r>
            <a:r>
              <a:rPr lang="en-US" altLang="zh-CN" sz="2400" dirty="0">
                <a:latin typeface="Comic Sans MS" panose="030F0702030302020204" pitchFamily="66" charset="0"/>
              </a:rPr>
              <a:t>, </a:t>
            </a:r>
            <a:r>
              <a:rPr lang="en-US" altLang="zh-CN" sz="2400" dirty="0" err="1">
                <a:latin typeface="Comic Sans MS" panose="030F0702030302020204" pitchFamily="66" charset="0"/>
              </a:rPr>
              <a:t>isAltDown</a:t>
            </a:r>
            <a:r>
              <a:rPr lang="en-US" altLang="zh-CN" sz="2400" dirty="0">
                <a:latin typeface="Comic Sans MS" panose="030F0702030302020204" pitchFamily="66" charset="0"/>
              </a:rPr>
              <a:t>, and </a:t>
            </a:r>
            <a:r>
              <a:rPr lang="en-US" altLang="zh-CN" sz="2400" dirty="0" err="1">
                <a:latin typeface="Comic Sans MS" panose="030F0702030302020204" pitchFamily="66" charset="0"/>
              </a:rPr>
              <a:t>isMetaDown</a:t>
            </a:r>
            <a:r>
              <a:rPr lang="en-US" altLang="zh-CN" sz="2400" dirty="0">
                <a:latin typeface="Comic Sans MS" panose="030F0702030302020204" pitchFamily="66" charset="0"/>
              </a:rPr>
              <a:t> methods.</a:t>
            </a:r>
          </a:p>
          <a:p>
            <a:pPr marL="0" indent="0">
              <a:buFont typeface="Wingdings" panose="05000000000000000000" pitchFamily="2" charset="2"/>
              <a:buNone/>
            </a:pPr>
            <a:r>
              <a:rPr lang="en-US" altLang="zh-CN" sz="2400" dirty="0">
                <a:latin typeface="Comic Sans MS" panose="030F0702030302020204" pitchFamily="66" charset="0"/>
              </a:rPr>
              <a:t>    For example, the following code tests whether the user presses SHIFT + RIGHT ARROW:</a:t>
            </a:r>
          </a:p>
          <a:p>
            <a:pPr marL="0" indent="0">
              <a:buFont typeface="Wingdings" panose="05000000000000000000" pitchFamily="2" charset="2"/>
              <a:buNone/>
            </a:pPr>
            <a:r>
              <a:rPr lang="en-US" altLang="zh-CN" sz="2400" dirty="0">
                <a:latin typeface="Comic Sans MS" panose="030F0702030302020204" pitchFamily="66" charset="0"/>
              </a:rPr>
              <a:t>    public void </a:t>
            </a:r>
            <a:r>
              <a:rPr lang="en-US" altLang="zh-CN" sz="2400" dirty="0" err="1">
                <a:latin typeface="Comic Sans MS" panose="030F0702030302020204" pitchFamily="66" charset="0"/>
              </a:rPr>
              <a:t>keyPressed</a:t>
            </a:r>
            <a:r>
              <a:rPr lang="en-US" altLang="zh-CN" sz="2400" dirty="0">
                <a:latin typeface="Comic Sans MS" panose="030F0702030302020204" pitchFamily="66" charset="0"/>
              </a:rPr>
              <a:t>(</a:t>
            </a:r>
            <a:r>
              <a:rPr lang="en-US" altLang="zh-CN" sz="2400" dirty="0" err="1">
                <a:latin typeface="Comic Sans MS" panose="030F0702030302020204" pitchFamily="66" charset="0"/>
              </a:rPr>
              <a:t>KeyEvent</a:t>
            </a:r>
            <a:r>
              <a:rPr lang="en-US" altLang="zh-CN" sz="2400" dirty="0">
                <a:latin typeface="Comic Sans MS" panose="030F0702030302020204" pitchFamily="66" charset="0"/>
              </a:rPr>
              <a:t> event) { </a:t>
            </a:r>
          </a:p>
          <a:p>
            <a:pPr marL="0" indent="0">
              <a:buFont typeface="Wingdings" panose="05000000000000000000" pitchFamily="2" charset="2"/>
              <a:buNone/>
            </a:pPr>
            <a:r>
              <a:rPr lang="en-US" altLang="zh-CN" sz="2400" dirty="0">
                <a:latin typeface="Comic Sans MS" panose="030F0702030302020204" pitchFamily="66" charset="0"/>
              </a:rPr>
              <a:t>	int </a:t>
            </a:r>
            <a:r>
              <a:rPr lang="en-US" altLang="zh-CN" sz="2400" dirty="0" err="1">
                <a:latin typeface="Comic Sans MS" panose="030F0702030302020204" pitchFamily="66" charset="0"/>
              </a:rPr>
              <a:t>keyCode</a:t>
            </a:r>
            <a:r>
              <a:rPr lang="en-US" altLang="zh-CN" sz="2400" dirty="0">
                <a:latin typeface="Comic Sans MS" panose="030F0702030302020204" pitchFamily="66" charset="0"/>
              </a:rPr>
              <a:t> = </a:t>
            </a:r>
            <a:r>
              <a:rPr lang="en-US" altLang="zh-CN" sz="2400" dirty="0" err="1">
                <a:latin typeface="Comic Sans MS" panose="030F0702030302020204" pitchFamily="66" charset="0"/>
              </a:rPr>
              <a:t>event.getKeyCode</a:t>
            </a:r>
            <a:r>
              <a:rPr lang="en-US" altLang="zh-CN" sz="2400" dirty="0">
                <a:latin typeface="Comic Sans MS" panose="030F0702030302020204" pitchFamily="66" charset="0"/>
              </a:rPr>
              <a:t>();</a:t>
            </a:r>
          </a:p>
          <a:p>
            <a:pPr marL="0" indent="0">
              <a:buFont typeface="Wingdings" panose="05000000000000000000" pitchFamily="2" charset="2"/>
              <a:buNone/>
            </a:pPr>
            <a:r>
              <a:rPr lang="en-US" altLang="zh-CN" sz="2400" dirty="0">
                <a:latin typeface="Comic Sans MS" panose="030F0702030302020204" pitchFamily="66" charset="0"/>
              </a:rPr>
              <a:t>	 if (</a:t>
            </a:r>
            <a:r>
              <a:rPr lang="en-US" altLang="zh-CN" sz="2400" b="1" i="1" dirty="0" err="1">
                <a:solidFill>
                  <a:srgbClr val="FF0000"/>
                </a:solidFill>
                <a:latin typeface="Comic Sans MS" panose="030F0702030302020204" pitchFamily="66" charset="0"/>
              </a:rPr>
              <a:t>keyCode</a:t>
            </a:r>
            <a:r>
              <a:rPr lang="en-US" altLang="zh-CN" sz="2400" b="1" i="1" dirty="0">
                <a:solidFill>
                  <a:srgbClr val="FF0000"/>
                </a:solidFill>
                <a:latin typeface="Comic Sans MS" panose="030F0702030302020204" pitchFamily="66" charset="0"/>
              </a:rPr>
              <a:t> == </a:t>
            </a:r>
            <a:r>
              <a:rPr lang="en-US" altLang="zh-CN" sz="2400" b="1" i="1" dirty="0" err="1">
                <a:solidFill>
                  <a:srgbClr val="FF0000"/>
                </a:solidFill>
                <a:latin typeface="Comic Sans MS" panose="030F0702030302020204" pitchFamily="66" charset="0"/>
              </a:rPr>
              <a:t>KeyEvent.VK_RIGHT</a:t>
            </a:r>
            <a:r>
              <a:rPr lang="en-US" altLang="zh-CN" sz="2400" b="1" i="1" dirty="0">
                <a:solidFill>
                  <a:srgbClr val="FF0000"/>
                </a:solidFill>
                <a:latin typeface="Comic Sans MS" panose="030F0702030302020204" pitchFamily="66" charset="0"/>
              </a:rPr>
              <a:t> &amp;&amp; 						</a:t>
            </a:r>
            <a:r>
              <a:rPr lang="en-US" altLang="zh-CN" sz="2400" b="1" i="1" dirty="0" err="1">
                <a:solidFill>
                  <a:srgbClr val="FF0000"/>
                </a:solidFill>
                <a:latin typeface="Comic Sans MS" panose="030F0702030302020204" pitchFamily="66" charset="0"/>
              </a:rPr>
              <a:t>event.isShiftDown</a:t>
            </a:r>
            <a:r>
              <a:rPr lang="en-US" altLang="zh-CN" sz="2400" b="1" i="1" dirty="0">
                <a:solidFill>
                  <a:srgbClr val="FF0000"/>
                </a:solidFill>
                <a:latin typeface="Comic Sans MS" panose="030F0702030302020204" pitchFamily="66" charset="0"/>
              </a:rPr>
              <a:t>())</a:t>
            </a:r>
          </a:p>
          <a:p>
            <a:pPr marL="0" indent="0">
              <a:buFont typeface="Wingdings" panose="05000000000000000000" pitchFamily="2" charset="2"/>
              <a:buNone/>
            </a:pPr>
            <a:r>
              <a:rPr lang="en-US" altLang="zh-CN" sz="2400" dirty="0">
                <a:latin typeface="Comic Sans MS" panose="030F0702030302020204" pitchFamily="66" charset="0"/>
              </a:rPr>
              <a:t>	 { . . . } </a:t>
            </a:r>
          </a:p>
          <a:p>
            <a:pPr marL="0" indent="0">
              <a:buFont typeface="Wingdings" panose="05000000000000000000" pitchFamily="2" charset="2"/>
              <a:buNone/>
            </a:pPr>
            <a:r>
              <a:rPr lang="en-US" altLang="zh-CN" sz="2400" dirty="0">
                <a:latin typeface="Comic Sans MS" panose="030F0702030302020204" pitchFamily="66" charset="0"/>
              </a:rPr>
              <a:t>     } </a:t>
            </a:r>
          </a:p>
        </p:txBody>
      </p:sp>
    </p:spTree>
    <p:extLst>
      <p:ext uri="{BB962C8B-B14F-4D97-AF65-F5344CB8AC3E}">
        <p14:creationId xmlns:p14="http://schemas.microsoft.com/office/powerpoint/2010/main" val="61101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13" presetClass="entr" presetSubtype="32"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plus(out)">
                                      <p:cBhvr>
                                        <p:cTn id="11" dur="2000"/>
                                        <p:tgtEl>
                                          <p:spTgt spid="35"/>
                                        </p:tgtEl>
                                      </p:cBhvr>
                                    </p:animEffect>
                                  </p:childTnLst>
                                </p:cTn>
                              </p:par>
                            </p:childTnLst>
                          </p:cTn>
                        </p:par>
                        <p:par>
                          <p:cTn id="12" fill="hold">
                            <p:stCondLst>
                              <p:cond delay="2500"/>
                            </p:stCondLst>
                            <p:childTnLst>
                              <p:par>
                                <p:cTn id="13" presetID="22" presetClass="entr" presetSubtype="4"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down)">
                                      <p:cBhvr>
                                        <p:cTn id="1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5"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defRPr/>
              </a:pPr>
              <a:r>
                <a:rPr lang="en-US" altLang="zh-CN" sz="2400" b="1" dirty="0">
                  <a:solidFill>
                    <a:schemeClr val="tx1"/>
                  </a:solidFill>
                  <a:latin typeface="仿宋" pitchFamily="49" charset="-122"/>
                  <a:ea typeface="仿宋" pitchFamily="49" charset="-122"/>
                </a:rPr>
                <a:t>Low-Level Event Types-</a:t>
              </a:r>
              <a:r>
                <a:rPr lang="en-US" altLang="zh-CN" sz="2400" b="1" dirty="0">
                  <a:solidFill>
                    <a:schemeClr val="tx1"/>
                  </a:solidFill>
                </a:rPr>
                <a:t> </a:t>
              </a:r>
              <a:r>
                <a:rPr lang="en-US" altLang="zh-CN" sz="2400" b="1" i="1" dirty="0">
                  <a:solidFill>
                    <a:schemeClr val="tx1"/>
                  </a:solidFill>
                  <a:latin typeface="仿宋" pitchFamily="49" charset="-122"/>
                  <a:ea typeface="仿宋" pitchFamily="49" charset="-122"/>
                </a:rPr>
                <a:t>Keyboard Events</a:t>
              </a:r>
              <a:endParaRPr lang="zh-CN" altLang="en-US" sz="2400" b="1" i="1" dirty="0">
                <a:solidFill>
                  <a:schemeClr val="tx1"/>
                </a:solidFill>
                <a:latin typeface="仿宋" pitchFamily="49" charset="-122"/>
                <a:ea typeface="仿宋" pitchFamily="49" charset="-122"/>
              </a:endParaRPr>
            </a:p>
          </p:txBody>
        </p:sp>
      </p:grpSp>
      <p:sp>
        <p:nvSpPr>
          <p:cNvPr id="35" name="矩形 34">
            <a:extLst>
              <a:ext uri="{FF2B5EF4-FFF2-40B4-BE49-F238E27FC236}">
                <a16:creationId xmlns:a16="http://schemas.microsoft.com/office/drawing/2014/main" id="{DD74AB35-7CC2-4876-B727-1C34EB751824}"/>
              </a:ext>
            </a:extLst>
          </p:cNvPr>
          <p:cNvSpPr/>
          <p:nvPr/>
        </p:nvSpPr>
        <p:spPr>
          <a:xfrm>
            <a:off x="4409" y="2060191"/>
            <a:ext cx="12187591" cy="40341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40" name="组合 39">
            <a:extLst>
              <a:ext uri="{FF2B5EF4-FFF2-40B4-BE49-F238E27FC236}">
                <a16:creationId xmlns:a16="http://schemas.microsoft.com/office/drawing/2014/main" id="{3E090A32-DFCA-402C-8A7D-304F8B32A97F}"/>
              </a:ext>
            </a:extLst>
          </p:cNvPr>
          <p:cNvGrpSpPr/>
          <p:nvPr/>
        </p:nvGrpSpPr>
        <p:grpSpPr>
          <a:xfrm>
            <a:off x="9199842" y="5359829"/>
            <a:ext cx="2835826" cy="1468937"/>
            <a:chOff x="810345" y="1174447"/>
            <a:chExt cx="2836482" cy="1469277"/>
          </a:xfrm>
        </p:grpSpPr>
        <p:sp>
          <p:nvSpPr>
            <p:cNvPr id="41" name="矩形 40">
              <a:extLst>
                <a:ext uri="{FF2B5EF4-FFF2-40B4-BE49-F238E27FC236}">
                  <a16:creationId xmlns:a16="http://schemas.microsoft.com/office/drawing/2014/main" id="{9A743B0E-47D4-42F3-883A-428D8A889242}"/>
                </a:ext>
              </a:extLst>
            </p:cNvPr>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EE0F357-745F-4B3E-ADFF-9744DC4B3AFA}"/>
                </a:ext>
              </a:extLst>
            </p:cNvPr>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F90F8238-25FA-497E-8046-8F1B804138F2}"/>
                </a:ext>
              </a:extLst>
            </p:cNvPr>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21DA7078-E1DF-4988-A760-96464BC5AC2F}"/>
                </a:ext>
              </a:extLst>
            </p:cNvPr>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0588FCAA-825F-4F84-A714-6F5F3AD09750}"/>
                </a:ext>
              </a:extLst>
            </p:cNvPr>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8CA837F3-9F4B-4D07-8C2E-92E40AEFE67C}"/>
                </a:ext>
              </a:extLst>
            </p:cNvPr>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85FA3FD8-3B0A-4693-B32D-A08A69415510}"/>
                </a:ext>
              </a:extLst>
            </p:cNvPr>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55F74AB5-4F11-45A8-AE08-8970739492EE}"/>
                </a:ext>
              </a:extLst>
            </p:cNvPr>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9AE35ECF-7E9B-456D-9F4C-B559FD3A4D96}"/>
                </a:ext>
              </a:extLst>
            </p:cNvPr>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32D647D-AC71-4B4A-95BA-B43D46B6B27D}"/>
                </a:ext>
              </a:extLst>
            </p:cNvPr>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1" name="矩形 50">
              <a:extLst>
                <a:ext uri="{FF2B5EF4-FFF2-40B4-BE49-F238E27FC236}">
                  <a16:creationId xmlns:a16="http://schemas.microsoft.com/office/drawing/2014/main" id="{5CF2E521-2C7F-4E59-A63A-F625A1340579}"/>
                </a:ext>
              </a:extLst>
            </p:cNvPr>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20" name="Rectangle 3">
            <a:extLst>
              <a:ext uri="{FF2B5EF4-FFF2-40B4-BE49-F238E27FC236}">
                <a16:creationId xmlns:a16="http://schemas.microsoft.com/office/drawing/2014/main" id="{51E3ECFD-6D6C-4D08-8B39-3CB08168EFAA}"/>
              </a:ext>
            </a:extLst>
          </p:cNvPr>
          <p:cNvSpPr txBox="1">
            <a:spLocks noChangeArrowheads="1"/>
          </p:cNvSpPr>
          <p:nvPr/>
        </p:nvSpPr>
        <p:spPr>
          <a:xfrm>
            <a:off x="342980" y="2249212"/>
            <a:ext cx="6626529" cy="35537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latin typeface="Comic Sans MS" panose="030F0702030302020204" pitchFamily="66" charset="0"/>
              </a:rPr>
              <a:t>    the </a:t>
            </a:r>
            <a:r>
              <a:rPr lang="en-US" altLang="zh-CN" dirty="0" err="1">
                <a:latin typeface="Comic Sans MS" panose="030F0702030302020204" pitchFamily="66" charset="0"/>
              </a:rPr>
              <a:t>keyTyped</a:t>
            </a:r>
            <a:r>
              <a:rPr lang="en-US" altLang="zh-CN" dirty="0">
                <a:latin typeface="Comic Sans MS" panose="030F0702030302020204" pitchFamily="66" charset="0"/>
              </a:rPr>
              <a:t> method, you call the </a:t>
            </a:r>
            <a:r>
              <a:rPr lang="en-US" altLang="zh-CN" dirty="0" err="1">
                <a:latin typeface="Comic Sans MS" panose="030F0702030302020204" pitchFamily="66" charset="0"/>
              </a:rPr>
              <a:t>getKeyChar</a:t>
            </a:r>
            <a:r>
              <a:rPr lang="en-US" altLang="zh-CN" dirty="0">
                <a:latin typeface="Comic Sans MS" panose="030F0702030302020204" pitchFamily="66" charset="0"/>
              </a:rPr>
              <a:t> method to obtain the actual character that was typed.</a:t>
            </a:r>
          </a:p>
          <a:p>
            <a:pPr marL="0" indent="0">
              <a:buFont typeface="Wingdings" panose="05000000000000000000" pitchFamily="2" charset="2"/>
              <a:buNone/>
            </a:pPr>
            <a:r>
              <a:rPr lang="en-US" altLang="zh-CN" dirty="0">
                <a:latin typeface="Comic Sans MS" panose="030F0702030302020204" pitchFamily="66" charset="0"/>
              </a:rPr>
              <a:t>    Keyboard Events Examples: </a:t>
            </a:r>
            <a:r>
              <a:rPr lang="en-US" altLang="zh-CN" b="1" i="1" dirty="0">
                <a:latin typeface="Comic Sans MS" panose="030F0702030302020204" pitchFamily="66" charset="0"/>
                <a:hlinkClick r:id="rId2" action="ppaction://hlinkfile"/>
              </a:rPr>
              <a:t>Sketch.java</a:t>
            </a:r>
            <a:endParaRPr lang="en-US" altLang="zh-CN" b="1" i="1" dirty="0">
              <a:latin typeface="Comic Sans MS" panose="030F0702030302020204" pitchFamily="66" charset="0"/>
            </a:endParaRPr>
          </a:p>
          <a:p>
            <a:pPr marL="0" indent="0">
              <a:buFont typeface="Wingdings" panose="05000000000000000000" pitchFamily="2" charset="2"/>
              <a:buNone/>
            </a:pPr>
            <a:endParaRPr lang="en-US" altLang="zh-CN" sz="2400" dirty="0">
              <a:latin typeface="Comic Sans MS" panose="030F0702030302020204" pitchFamily="66" charset="0"/>
            </a:endParaRPr>
          </a:p>
        </p:txBody>
      </p:sp>
      <p:pic>
        <p:nvPicPr>
          <p:cNvPr id="3" name="图片 2">
            <a:extLst>
              <a:ext uri="{FF2B5EF4-FFF2-40B4-BE49-F238E27FC236}">
                <a16:creationId xmlns:a16="http://schemas.microsoft.com/office/drawing/2014/main" id="{F4B61565-342B-4957-BEB0-451BAB2725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3852" y="2249212"/>
            <a:ext cx="4408539" cy="2962882"/>
          </a:xfrm>
          <a:prstGeom prst="rect">
            <a:avLst/>
          </a:prstGeom>
        </p:spPr>
      </p:pic>
    </p:spTree>
    <p:extLst>
      <p:ext uri="{BB962C8B-B14F-4D97-AF65-F5344CB8AC3E}">
        <p14:creationId xmlns:p14="http://schemas.microsoft.com/office/powerpoint/2010/main" val="174705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13" presetClass="entr" presetSubtype="32"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plus(out)">
                                      <p:cBhvr>
                                        <p:cTn id="11" dur="2000"/>
                                        <p:tgtEl>
                                          <p:spTgt spid="35"/>
                                        </p:tgtEl>
                                      </p:cBhvr>
                                    </p:animEffect>
                                  </p:childTnLst>
                                </p:cTn>
                              </p:par>
                            </p:childTnLst>
                          </p:cTn>
                        </p:par>
                        <p:par>
                          <p:cTn id="12" fill="hold">
                            <p:stCondLst>
                              <p:cond delay="2500"/>
                            </p:stCondLst>
                            <p:childTnLst>
                              <p:par>
                                <p:cTn id="13" presetID="22" presetClass="entr" presetSubtype="4"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down)">
                                      <p:cBhvr>
                                        <p:cTn id="1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5"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defRPr/>
              </a:pPr>
              <a:r>
                <a:rPr lang="en-US" altLang="zh-CN" sz="2400" b="1" dirty="0">
                  <a:solidFill>
                    <a:schemeClr val="tx1"/>
                  </a:solidFill>
                  <a:latin typeface="仿宋" pitchFamily="49" charset="-122"/>
                  <a:ea typeface="仿宋" pitchFamily="49" charset="-122"/>
                </a:rPr>
                <a:t>Low-Level Event Types-</a:t>
              </a:r>
              <a:r>
                <a:rPr lang="en-US" altLang="zh-CN" sz="2400" b="1" dirty="0">
                  <a:solidFill>
                    <a:schemeClr val="tx1"/>
                  </a:solidFill>
                </a:rPr>
                <a:t> </a:t>
              </a:r>
              <a:r>
                <a:rPr lang="en-US" altLang="zh-CN" sz="2400" b="1" i="1" dirty="0">
                  <a:solidFill>
                    <a:srgbClr val="C00000"/>
                  </a:solidFill>
                  <a:latin typeface="仿宋" pitchFamily="49" charset="-122"/>
                  <a:ea typeface="仿宋" pitchFamily="49" charset="-122"/>
                </a:rPr>
                <a:t>Mouse Events</a:t>
              </a:r>
              <a:endParaRPr lang="zh-CN" altLang="en-US" sz="2400" b="1" i="1" dirty="0">
                <a:solidFill>
                  <a:srgbClr val="C00000"/>
                </a:solidFill>
                <a:latin typeface="仿宋" pitchFamily="49" charset="-122"/>
                <a:ea typeface="仿宋" pitchFamily="49" charset="-122"/>
              </a:endParaRPr>
            </a:p>
          </p:txBody>
        </p:sp>
      </p:grpSp>
      <p:sp>
        <p:nvSpPr>
          <p:cNvPr id="35" name="矩形 34">
            <a:extLst>
              <a:ext uri="{FF2B5EF4-FFF2-40B4-BE49-F238E27FC236}">
                <a16:creationId xmlns:a16="http://schemas.microsoft.com/office/drawing/2014/main" id="{DD74AB35-7CC2-4876-B727-1C34EB751824}"/>
              </a:ext>
            </a:extLst>
          </p:cNvPr>
          <p:cNvSpPr/>
          <p:nvPr/>
        </p:nvSpPr>
        <p:spPr>
          <a:xfrm>
            <a:off x="4409" y="2060191"/>
            <a:ext cx="12187591" cy="40341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40" name="组合 39">
            <a:extLst>
              <a:ext uri="{FF2B5EF4-FFF2-40B4-BE49-F238E27FC236}">
                <a16:creationId xmlns:a16="http://schemas.microsoft.com/office/drawing/2014/main" id="{3E090A32-DFCA-402C-8A7D-304F8B32A97F}"/>
              </a:ext>
            </a:extLst>
          </p:cNvPr>
          <p:cNvGrpSpPr/>
          <p:nvPr/>
        </p:nvGrpSpPr>
        <p:grpSpPr>
          <a:xfrm>
            <a:off x="9199842" y="5359829"/>
            <a:ext cx="2835826" cy="1468937"/>
            <a:chOff x="810345" y="1174447"/>
            <a:chExt cx="2836482" cy="1469277"/>
          </a:xfrm>
        </p:grpSpPr>
        <p:sp>
          <p:nvSpPr>
            <p:cNvPr id="41" name="矩形 40">
              <a:extLst>
                <a:ext uri="{FF2B5EF4-FFF2-40B4-BE49-F238E27FC236}">
                  <a16:creationId xmlns:a16="http://schemas.microsoft.com/office/drawing/2014/main" id="{9A743B0E-47D4-42F3-883A-428D8A889242}"/>
                </a:ext>
              </a:extLst>
            </p:cNvPr>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EE0F357-745F-4B3E-ADFF-9744DC4B3AFA}"/>
                </a:ext>
              </a:extLst>
            </p:cNvPr>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F90F8238-25FA-497E-8046-8F1B804138F2}"/>
                </a:ext>
              </a:extLst>
            </p:cNvPr>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21DA7078-E1DF-4988-A760-96464BC5AC2F}"/>
                </a:ext>
              </a:extLst>
            </p:cNvPr>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0588FCAA-825F-4F84-A714-6F5F3AD09750}"/>
                </a:ext>
              </a:extLst>
            </p:cNvPr>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8CA837F3-9F4B-4D07-8C2E-92E40AEFE67C}"/>
                </a:ext>
              </a:extLst>
            </p:cNvPr>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85FA3FD8-3B0A-4693-B32D-A08A69415510}"/>
                </a:ext>
              </a:extLst>
            </p:cNvPr>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55F74AB5-4F11-45A8-AE08-8970739492EE}"/>
                </a:ext>
              </a:extLst>
            </p:cNvPr>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9AE35ECF-7E9B-456D-9F4C-B559FD3A4D96}"/>
                </a:ext>
              </a:extLst>
            </p:cNvPr>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32D647D-AC71-4B4A-95BA-B43D46B6B27D}"/>
                </a:ext>
              </a:extLst>
            </p:cNvPr>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1" name="矩形 50">
              <a:extLst>
                <a:ext uri="{FF2B5EF4-FFF2-40B4-BE49-F238E27FC236}">
                  <a16:creationId xmlns:a16="http://schemas.microsoft.com/office/drawing/2014/main" id="{5CF2E521-2C7F-4E59-A63A-F625A1340579}"/>
                </a:ext>
              </a:extLst>
            </p:cNvPr>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21" name="Rectangle 3">
            <a:extLst>
              <a:ext uri="{FF2B5EF4-FFF2-40B4-BE49-F238E27FC236}">
                <a16:creationId xmlns:a16="http://schemas.microsoft.com/office/drawing/2014/main" id="{D254D17B-A31E-43CA-906E-F9C42D3F748E}"/>
              </a:ext>
            </a:extLst>
          </p:cNvPr>
          <p:cNvSpPr txBox="1">
            <a:spLocks noChangeArrowheads="1"/>
          </p:cNvSpPr>
          <p:nvPr/>
        </p:nvSpPr>
        <p:spPr>
          <a:xfrm>
            <a:off x="-1" y="2212974"/>
            <a:ext cx="12187591" cy="42785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2400" dirty="0">
                <a:latin typeface="Comic Sans MS" panose="030F0702030302020204" pitchFamily="66" charset="0"/>
              </a:rPr>
              <a:t>    When the user clicks a mouse button, three listener methods are called: </a:t>
            </a:r>
            <a:r>
              <a:rPr lang="en-US" altLang="zh-CN" sz="2400" dirty="0" err="1">
                <a:latin typeface="Comic Sans MS" panose="030F0702030302020204" pitchFamily="66" charset="0"/>
              </a:rPr>
              <a:t>mousePressed</a:t>
            </a:r>
            <a:r>
              <a:rPr lang="en-US" altLang="zh-CN" sz="2400" dirty="0">
                <a:latin typeface="Comic Sans MS" panose="030F0702030302020204" pitchFamily="66" charset="0"/>
              </a:rPr>
              <a:t> when the mouse is first pressed, </a:t>
            </a:r>
            <a:r>
              <a:rPr lang="en-US" altLang="zh-CN" sz="2400" dirty="0" err="1">
                <a:latin typeface="Comic Sans MS" panose="030F0702030302020204" pitchFamily="66" charset="0"/>
              </a:rPr>
              <a:t>mouseReleased</a:t>
            </a:r>
            <a:r>
              <a:rPr lang="en-US" altLang="zh-CN" sz="2400" dirty="0">
                <a:latin typeface="Comic Sans MS" panose="030F0702030302020204" pitchFamily="66" charset="0"/>
              </a:rPr>
              <a:t> when the mouse is released, and, finally, </a:t>
            </a:r>
            <a:r>
              <a:rPr lang="en-US" altLang="zh-CN" sz="2400" dirty="0" err="1">
                <a:latin typeface="Comic Sans MS" panose="030F0702030302020204" pitchFamily="66" charset="0"/>
              </a:rPr>
              <a:t>mouseClicked</a:t>
            </a:r>
            <a:r>
              <a:rPr lang="en-US" altLang="zh-CN" sz="2400" dirty="0">
                <a:latin typeface="Comic Sans MS" panose="030F0702030302020204" pitchFamily="66" charset="0"/>
              </a:rPr>
              <a:t>. </a:t>
            </a:r>
          </a:p>
          <a:p>
            <a:pPr marL="0" indent="0">
              <a:buFont typeface="Wingdings" panose="05000000000000000000" pitchFamily="2" charset="2"/>
              <a:buNone/>
            </a:pPr>
            <a:r>
              <a:rPr lang="en-US" altLang="zh-CN" sz="2400" dirty="0">
                <a:latin typeface="Comic Sans MS" panose="030F0702030302020204" pitchFamily="66" charset="0"/>
              </a:rPr>
              <a:t>    If you are only interested in complete clicks, you can ignore the first two methods. By using the </a:t>
            </a:r>
            <a:r>
              <a:rPr lang="en-US" altLang="zh-CN" sz="2400" dirty="0" err="1">
                <a:latin typeface="Comic Sans MS" panose="030F0702030302020204" pitchFamily="66" charset="0"/>
              </a:rPr>
              <a:t>getX</a:t>
            </a:r>
            <a:r>
              <a:rPr lang="en-US" altLang="zh-CN" sz="2400" dirty="0">
                <a:latin typeface="Comic Sans MS" panose="030F0702030302020204" pitchFamily="66" charset="0"/>
              </a:rPr>
              <a:t> and </a:t>
            </a:r>
            <a:r>
              <a:rPr lang="en-US" altLang="zh-CN" sz="2400" dirty="0" err="1">
                <a:latin typeface="Comic Sans MS" panose="030F0702030302020204" pitchFamily="66" charset="0"/>
              </a:rPr>
              <a:t>getY</a:t>
            </a:r>
            <a:r>
              <a:rPr lang="en-US" altLang="zh-CN" sz="2400" dirty="0">
                <a:latin typeface="Comic Sans MS" panose="030F0702030302020204" pitchFamily="66" charset="0"/>
              </a:rPr>
              <a:t> methods on the </a:t>
            </a:r>
            <a:r>
              <a:rPr lang="en-US" altLang="zh-CN" sz="2400" dirty="0" err="1">
                <a:latin typeface="Comic Sans MS" panose="030F0702030302020204" pitchFamily="66" charset="0"/>
              </a:rPr>
              <a:t>MouseEvent</a:t>
            </a:r>
            <a:r>
              <a:rPr lang="en-US" altLang="zh-CN" sz="2400" dirty="0">
                <a:latin typeface="Comic Sans MS" panose="030F0702030302020204" pitchFamily="66" charset="0"/>
              </a:rPr>
              <a:t> argument, you can obtain the x- and y-coordinates of the mouse pointer when the mouse was clicked.  </a:t>
            </a:r>
          </a:p>
          <a:p>
            <a:pPr marL="0" indent="0">
              <a:buFont typeface="Wingdings" panose="05000000000000000000" pitchFamily="2" charset="2"/>
              <a:buNone/>
            </a:pPr>
            <a:r>
              <a:rPr lang="en-US" altLang="zh-CN" sz="2400" dirty="0">
                <a:latin typeface="Comic Sans MS" panose="030F0702030302020204" pitchFamily="66" charset="0"/>
              </a:rPr>
              <a:t>    To distinguish between single, double, and triple (!) clicks, use the </a:t>
            </a:r>
            <a:r>
              <a:rPr lang="en-US" altLang="zh-CN" sz="2400" dirty="0" err="1">
                <a:latin typeface="Comic Sans MS" panose="030F0702030302020204" pitchFamily="66" charset="0"/>
              </a:rPr>
              <a:t>getClickCount</a:t>
            </a:r>
            <a:r>
              <a:rPr lang="en-US" altLang="zh-CN" sz="2400" dirty="0">
                <a:latin typeface="Comic Sans MS" panose="030F0702030302020204" pitchFamily="66" charset="0"/>
              </a:rPr>
              <a:t> method.</a:t>
            </a:r>
          </a:p>
          <a:p>
            <a:pPr marL="0" indent="0">
              <a:buFont typeface="Wingdings" panose="05000000000000000000" pitchFamily="2" charset="2"/>
              <a:buNone/>
            </a:pPr>
            <a:endParaRPr lang="en-US" altLang="zh-CN" sz="2400" dirty="0">
              <a:latin typeface="Comic Sans MS" panose="030F0702030302020204" pitchFamily="66" charset="0"/>
            </a:endParaRPr>
          </a:p>
        </p:txBody>
      </p:sp>
    </p:spTree>
    <p:extLst>
      <p:ext uri="{BB962C8B-B14F-4D97-AF65-F5344CB8AC3E}">
        <p14:creationId xmlns:p14="http://schemas.microsoft.com/office/powerpoint/2010/main" val="53790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13" presetClass="entr" presetSubtype="32"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plus(out)">
                                      <p:cBhvr>
                                        <p:cTn id="11" dur="2000"/>
                                        <p:tgtEl>
                                          <p:spTgt spid="35"/>
                                        </p:tgtEl>
                                      </p:cBhvr>
                                    </p:animEffect>
                                  </p:childTnLst>
                                </p:cTn>
                              </p:par>
                            </p:childTnLst>
                          </p:cTn>
                        </p:par>
                        <p:par>
                          <p:cTn id="12" fill="hold">
                            <p:stCondLst>
                              <p:cond delay="2500"/>
                            </p:stCondLst>
                            <p:childTnLst>
                              <p:par>
                                <p:cTn id="13" presetID="22" presetClass="entr" presetSubtype="4"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down)">
                                      <p:cBhvr>
                                        <p:cTn id="1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5"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defRPr/>
              </a:pPr>
              <a:r>
                <a:rPr lang="en-US" altLang="zh-CN" sz="2400" b="1" dirty="0">
                  <a:solidFill>
                    <a:schemeClr val="tx1"/>
                  </a:solidFill>
                  <a:latin typeface="仿宋" pitchFamily="49" charset="-122"/>
                  <a:ea typeface="仿宋" pitchFamily="49" charset="-122"/>
                </a:rPr>
                <a:t>Low-Level Event Types-</a:t>
              </a:r>
              <a:r>
                <a:rPr lang="en-US" altLang="zh-CN" sz="2400" b="1" dirty="0">
                  <a:solidFill>
                    <a:schemeClr val="tx1"/>
                  </a:solidFill>
                </a:rPr>
                <a:t> </a:t>
              </a:r>
              <a:r>
                <a:rPr lang="en-US" altLang="zh-CN" sz="2400" b="1" i="1" dirty="0">
                  <a:solidFill>
                    <a:srgbClr val="C00000"/>
                  </a:solidFill>
                  <a:latin typeface="仿宋" pitchFamily="49" charset="-122"/>
                  <a:ea typeface="仿宋" pitchFamily="49" charset="-122"/>
                </a:rPr>
                <a:t>Mouse Events</a:t>
              </a:r>
              <a:endParaRPr lang="zh-CN" altLang="en-US" sz="2400" b="1" i="1" dirty="0">
                <a:solidFill>
                  <a:srgbClr val="C00000"/>
                </a:solidFill>
                <a:latin typeface="仿宋" pitchFamily="49" charset="-122"/>
                <a:ea typeface="仿宋" pitchFamily="49" charset="-122"/>
              </a:endParaRPr>
            </a:p>
          </p:txBody>
        </p:sp>
      </p:grpSp>
      <p:sp>
        <p:nvSpPr>
          <p:cNvPr id="35" name="矩形 34">
            <a:extLst>
              <a:ext uri="{FF2B5EF4-FFF2-40B4-BE49-F238E27FC236}">
                <a16:creationId xmlns:a16="http://schemas.microsoft.com/office/drawing/2014/main" id="{DD74AB35-7CC2-4876-B727-1C34EB751824}"/>
              </a:ext>
            </a:extLst>
          </p:cNvPr>
          <p:cNvSpPr/>
          <p:nvPr/>
        </p:nvSpPr>
        <p:spPr>
          <a:xfrm>
            <a:off x="4409" y="2060191"/>
            <a:ext cx="12187591" cy="40341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40" name="组合 39">
            <a:extLst>
              <a:ext uri="{FF2B5EF4-FFF2-40B4-BE49-F238E27FC236}">
                <a16:creationId xmlns:a16="http://schemas.microsoft.com/office/drawing/2014/main" id="{3E090A32-DFCA-402C-8A7D-304F8B32A97F}"/>
              </a:ext>
            </a:extLst>
          </p:cNvPr>
          <p:cNvGrpSpPr/>
          <p:nvPr/>
        </p:nvGrpSpPr>
        <p:grpSpPr>
          <a:xfrm>
            <a:off x="9199842" y="5359829"/>
            <a:ext cx="2835826" cy="1468937"/>
            <a:chOff x="810345" y="1174447"/>
            <a:chExt cx="2836482" cy="1469277"/>
          </a:xfrm>
        </p:grpSpPr>
        <p:sp>
          <p:nvSpPr>
            <p:cNvPr id="41" name="矩形 40">
              <a:extLst>
                <a:ext uri="{FF2B5EF4-FFF2-40B4-BE49-F238E27FC236}">
                  <a16:creationId xmlns:a16="http://schemas.microsoft.com/office/drawing/2014/main" id="{9A743B0E-47D4-42F3-883A-428D8A889242}"/>
                </a:ext>
              </a:extLst>
            </p:cNvPr>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EE0F357-745F-4B3E-ADFF-9744DC4B3AFA}"/>
                </a:ext>
              </a:extLst>
            </p:cNvPr>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F90F8238-25FA-497E-8046-8F1B804138F2}"/>
                </a:ext>
              </a:extLst>
            </p:cNvPr>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21DA7078-E1DF-4988-A760-96464BC5AC2F}"/>
                </a:ext>
              </a:extLst>
            </p:cNvPr>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0588FCAA-825F-4F84-A714-6F5F3AD09750}"/>
                </a:ext>
              </a:extLst>
            </p:cNvPr>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8CA837F3-9F4B-4D07-8C2E-92E40AEFE67C}"/>
                </a:ext>
              </a:extLst>
            </p:cNvPr>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85FA3FD8-3B0A-4693-B32D-A08A69415510}"/>
                </a:ext>
              </a:extLst>
            </p:cNvPr>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55F74AB5-4F11-45A8-AE08-8970739492EE}"/>
                </a:ext>
              </a:extLst>
            </p:cNvPr>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9AE35ECF-7E9B-456D-9F4C-B559FD3A4D96}"/>
                </a:ext>
              </a:extLst>
            </p:cNvPr>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32D647D-AC71-4B4A-95BA-B43D46B6B27D}"/>
                </a:ext>
              </a:extLst>
            </p:cNvPr>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1" name="矩形 50">
              <a:extLst>
                <a:ext uri="{FF2B5EF4-FFF2-40B4-BE49-F238E27FC236}">
                  <a16:creationId xmlns:a16="http://schemas.microsoft.com/office/drawing/2014/main" id="{5CF2E521-2C7F-4E59-A63A-F625A1340579}"/>
                </a:ext>
              </a:extLst>
            </p:cNvPr>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22" name="Rectangle 3">
            <a:extLst>
              <a:ext uri="{FF2B5EF4-FFF2-40B4-BE49-F238E27FC236}">
                <a16:creationId xmlns:a16="http://schemas.microsoft.com/office/drawing/2014/main" id="{829406F8-42DA-4001-8AF8-BD4C57050603}"/>
              </a:ext>
            </a:extLst>
          </p:cNvPr>
          <p:cNvSpPr txBox="1">
            <a:spLocks noChangeArrowheads="1"/>
          </p:cNvSpPr>
          <p:nvPr/>
        </p:nvSpPr>
        <p:spPr>
          <a:xfrm>
            <a:off x="238737" y="2222905"/>
            <a:ext cx="7285819" cy="35800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1" dirty="0">
                <a:latin typeface="Comic Sans MS" panose="030F0702030302020204" pitchFamily="66" charset="0"/>
                <a:ea typeface="仿宋" panose="02010609060101010101" pitchFamily="49" charset="-122"/>
              </a:rPr>
              <a:t>Mouse Events Example: </a:t>
            </a:r>
            <a:r>
              <a:rPr lang="en-US" altLang="zh-CN" b="1" dirty="0">
                <a:latin typeface="Comic Sans MS" panose="030F0702030302020204" pitchFamily="66" charset="0"/>
                <a:ea typeface="仿宋" panose="02010609060101010101" pitchFamily="49" charset="-122"/>
                <a:hlinkClick r:id="rId2" action="ppaction://hlinkfile"/>
              </a:rPr>
              <a:t>MouseTest.java</a:t>
            </a:r>
            <a:endParaRPr lang="en-US" altLang="zh-CN" b="1" dirty="0">
              <a:latin typeface="Comic Sans MS" panose="030F0702030302020204" pitchFamily="66" charset="0"/>
              <a:ea typeface="仿宋" panose="02010609060101010101" pitchFamily="49" charset="-122"/>
            </a:endParaRPr>
          </a:p>
          <a:p>
            <a:pPr marL="0" indent="0">
              <a:buFont typeface="Wingdings" panose="05000000000000000000" pitchFamily="2" charset="2"/>
              <a:buNone/>
            </a:pPr>
            <a:r>
              <a:rPr lang="zh-CN" altLang="en-US" sz="3600" b="1" dirty="0">
                <a:latin typeface="仿宋" panose="02010609060101010101" pitchFamily="49" charset="-122"/>
                <a:ea typeface="仿宋" panose="02010609060101010101" pitchFamily="49" charset="-122"/>
              </a:rPr>
              <a:t>如何判断发生鼠标事件的同时，按下键盘的</a:t>
            </a:r>
            <a:r>
              <a:rPr lang="en-US" altLang="zh-CN" sz="3600" b="1" dirty="0">
                <a:latin typeface="仿宋" panose="02010609060101010101" pitchFamily="49" charset="-122"/>
                <a:ea typeface="仿宋" panose="02010609060101010101" pitchFamily="49" charset="-122"/>
              </a:rPr>
              <a:t>ALT,SHIFT</a:t>
            </a:r>
            <a:r>
              <a:rPr lang="zh-CN" altLang="en-US" sz="3600" b="1" dirty="0">
                <a:latin typeface="仿宋" panose="02010609060101010101" pitchFamily="49" charset="-122"/>
                <a:ea typeface="仿宋" panose="02010609060101010101" pitchFamily="49" charset="-122"/>
              </a:rPr>
              <a:t>等键？</a:t>
            </a:r>
            <a:endParaRPr lang="en-US" altLang="zh-CN" sz="3600" b="1" dirty="0">
              <a:latin typeface="仿宋" panose="02010609060101010101" pitchFamily="49" charset="-122"/>
              <a:ea typeface="仿宋" panose="02010609060101010101" pitchFamily="49" charset="-122"/>
            </a:endParaRPr>
          </a:p>
        </p:txBody>
      </p:sp>
      <p:pic>
        <p:nvPicPr>
          <p:cNvPr id="3" name="图片 2">
            <a:extLst>
              <a:ext uri="{FF2B5EF4-FFF2-40B4-BE49-F238E27FC236}">
                <a16:creationId xmlns:a16="http://schemas.microsoft.com/office/drawing/2014/main" id="{4495AE64-EDFC-4B34-BBD2-5DB04A80D2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556" y="2442847"/>
            <a:ext cx="3970841" cy="2625670"/>
          </a:xfrm>
          <a:prstGeom prst="rect">
            <a:avLst/>
          </a:prstGeom>
        </p:spPr>
      </p:pic>
    </p:spTree>
    <p:extLst>
      <p:ext uri="{BB962C8B-B14F-4D97-AF65-F5344CB8AC3E}">
        <p14:creationId xmlns:p14="http://schemas.microsoft.com/office/powerpoint/2010/main" val="274216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13" presetClass="entr" presetSubtype="32"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plus(out)">
                                      <p:cBhvr>
                                        <p:cTn id="11" dur="2000"/>
                                        <p:tgtEl>
                                          <p:spTgt spid="35"/>
                                        </p:tgtEl>
                                      </p:cBhvr>
                                    </p:animEffect>
                                  </p:childTnLst>
                                </p:cTn>
                              </p:par>
                            </p:childTnLst>
                          </p:cTn>
                        </p:par>
                        <p:par>
                          <p:cTn id="12" fill="hold">
                            <p:stCondLst>
                              <p:cond delay="2500"/>
                            </p:stCondLst>
                            <p:childTnLst>
                              <p:par>
                                <p:cTn id="13" presetID="22" presetClass="entr" presetSubtype="4"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down)">
                                      <p:cBhvr>
                                        <p:cTn id="1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5"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defRPr/>
              </a:pPr>
              <a:r>
                <a:rPr lang="en-US" altLang="zh-CN" sz="2800" b="1" dirty="0">
                  <a:solidFill>
                    <a:srgbClr val="C00000"/>
                  </a:solidFill>
                  <a:latin typeface="仿宋" pitchFamily="49" charset="-122"/>
                  <a:ea typeface="仿宋" pitchFamily="49" charset="-122"/>
                </a:rPr>
                <a:t>Multicasting</a:t>
              </a:r>
              <a:endParaRPr lang="zh-CN" altLang="en-US" sz="2800" b="1" i="1" dirty="0">
                <a:solidFill>
                  <a:srgbClr val="C00000"/>
                </a:solidFill>
                <a:latin typeface="仿宋" pitchFamily="49" charset="-122"/>
                <a:ea typeface="仿宋" pitchFamily="49" charset="-122"/>
              </a:endParaRPr>
            </a:p>
          </p:txBody>
        </p:sp>
      </p:grpSp>
      <p:sp>
        <p:nvSpPr>
          <p:cNvPr id="35" name="矩形 34">
            <a:extLst>
              <a:ext uri="{FF2B5EF4-FFF2-40B4-BE49-F238E27FC236}">
                <a16:creationId xmlns:a16="http://schemas.microsoft.com/office/drawing/2014/main" id="{DD74AB35-7CC2-4876-B727-1C34EB751824}"/>
              </a:ext>
            </a:extLst>
          </p:cNvPr>
          <p:cNvSpPr/>
          <p:nvPr/>
        </p:nvSpPr>
        <p:spPr>
          <a:xfrm>
            <a:off x="4409" y="2060191"/>
            <a:ext cx="12187591" cy="40341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40" name="组合 39">
            <a:extLst>
              <a:ext uri="{FF2B5EF4-FFF2-40B4-BE49-F238E27FC236}">
                <a16:creationId xmlns:a16="http://schemas.microsoft.com/office/drawing/2014/main" id="{3E090A32-DFCA-402C-8A7D-304F8B32A97F}"/>
              </a:ext>
            </a:extLst>
          </p:cNvPr>
          <p:cNvGrpSpPr/>
          <p:nvPr/>
        </p:nvGrpSpPr>
        <p:grpSpPr>
          <a:xfrm>
            <a:off x="9199842" y="5359829"/>
            <a:ext cx="2835826" cy="1468937"/>
            <a:chOff x="810345" y="1174447"/>
            <a:chExt cx="2836482" cy="1469277"/>
          </a:xfrm>
        </p:grpSpPr>
        <p:sp>
          <p:nvSpPr>
            <p:cNvPr id="41" name="矩形 40">
              <a:extLst>
                <a:ext uri="{FF2B5EF4-FFF2-40B4-BE49-F238E27FC236}">
                  <a16:creationId xmlns:a16="http://schemas.microsoft.com/office/drawing/2014/main" id="{9A743B0E-47D4-42F3-883A-428D8A889242}"/>
                </a:ext>
              </a:extLst>
            </p:cNvPr>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EE0F357-745F-4B3E-ADFF-9744DC4B3AFA}"/>
                </a:ext>
              </a:extLst>
            </p:cNvPr>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F90F8238-25FA-497E-8046-8F1B804138F2}"/>
                </a:ext>
              </a:extLst>
            </p:cNvPr>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21DA7078-E1DF-4988-A760-96464BC5AC2F}"/>
                </a:ext>
              </a:extLst>
            </p:cNvPr>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0588FCAA-825F-4F84-A714-6F5F3AD09750}"/>
                </a:ext>
              </a:extLst>
            </p:cNvPr>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8CA837F3-9F4B-4D07-8C2E-92E40AEFE67C}"/>
                </a:ext>
              </a:extLst>
            </p:cNvPr>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85FA3FD8-3B0A-4693-B32D-A08A69415510}"/>
                </a:ext>
              </a:extLst>
            </p:cNvPr>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55F74AB5-4F11-45A8-AE08-8970739492EE}"/>
                </a:ext>
              </a:extLst>
            </p:cNvPr>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9AE35ECF-7E9B-456D-9F4C-B559FD3A4D96}"/>
                </a:ext>
              </a:extLst>
            </p:cNvPr>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32D647D-AC71-4B4A-95BA-B43D46B6B27D}"/>
                </a:ext>
              </a:extLst>
            </p:cNvPr>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1" name="矩形 50">
              <a:extLst>
                <a:ext uri="{FF2B5EF4-FFF2-40B4-BE49-F238E27FC236}">
                  <a16:creationId xmlns:a16="http://schemas.microsoft.com/office/drawing/2014/main" id="{5CF2E521-2C7F-4E59-A63A-F625A1340579}"/>
                </a:ext>
              </a:extLst>
            </p:cNvPr>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20" name="Rectangle 3">
            <a:extLst>
              <a:ext uri="{FF2B5EF4-FFF2-40B4-BE49-F238E27FC236}">
                <a16:creationId xmlns:a16="http://schemas.microsoft.com/office/drawing/2014/main" id="{DD1FF947-D666-4B61-B382-252C1833975F}"/>
              </a:ext>
            </a:extLst>
          </p:cNvPr>
          <p:cNvSpPr txBox="1">
            <a:spLocks noChangeArrowheads="1"/>
          </p:cNvSpPr>
          <p:nvPr/>
        </p:nvSpPr>
        <p:spPr>
          <a:xfrm>
            <a:off x="381178" y="2244178"/>
            <a:ext cx="10564500" cy="39639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2400">
                <a:latin typeface="Comic Sans MS" panose="030F0702030302020204" pitchFamily="66" charset="0"/>
              </a:rPr>
              <a:t>    All AWT event sources support a multicast model for listeners. This means that the same event can be sent to more than one listener object. Multicasting is useful if an event is potentially of interest to many parties. Simply add multiple listeners to an event source to give all registered listeners a chance to react to the events.</a:t>
            </a:r>
          </a:p>
          <a:p>
            <a:pPr marL="0" indent="0">
              <a:buFont typeface="Wingdings" panose="05000000000000000000" pitchFamily="2" charset="2"/>
              <a:buNone/>
            </a:pPr>
            <a:r>
              <a:rPr lang="en-US" altLang="zh-CN" sz="2400">
                <a:latin typeface="Comic Sans MS" panose="030F0702030302020204" pitchFamily="66" charset="0"/>
              </a:rPr>
              <a:t>    </a:t>
            </a:r>
            <a:r>
              <a:rPr lang="en-US" altLang="zh-CN" sz="2400" b="1" i="1">
                <a:solidFill>
                  <a:srgbClr val="FF0000"/>
                </a:solidFill>
                <a:latin typeface="Comic Sans MS" panose="030F0702030302020204" pitchFamily="66" charset="0"/>
              </a:rPr>
              <a:t>Don't implement program logic that depends on the delivery order.</a:t>
            </a:r>
            <a:endParaRPr lang="en-US" altLang="zh-CN" sz="2400" b="1" i="1" dirty="0">
              <a:solidFill>
                <a:srgbClr val="FF0000"/>
              </a:solidFill>
              <a:latin typeface="Comic Sans MS" panose="030F0702030302020204" pitchFamily="66" charset="0"/>
            </a:endParaRPr>
          </a:p>
        </p:txBody>
      </p:sp>
      <p:sp>
        <p:nvSpPr>
          <p:cNvPr id="21" name="TextBox 1">
            <a:extLst>
              <a:ext uri="{FF2B5EF4-FFF2-40B4-BE49-F238E27FC236}">
                <a16:creationId xmlns:a16="http://schemas.microsoft.com/office/drawing/2014/main" id="{AD10D427-45FD-46ED-B418-9E7416F0DEC3}"/>
              </a:ext>
            </a:extLst>
          </p:cNvPr>
          <p:cNvSpPr txBox="1"/>
          <p:nvPr/>
        </p:nvSpPr>
        <p:spPr>
          <a:xfrm>
            <a:off x="900113" y="5548313"/>
            <a:ext cx="7993062" cy="461665"/>
          </a:xfrm>
          <a:prstGeom prst="rect">
            <a:avLst/>
          </a:prstGeom>
          <a:noFill/>
        </p:spPr>
        <p:txBody>
          <a:bodyPr>
            <a:spAutoFit/>
          </a:bodyPr>
          <a:lstStyle/>
          <a:p>
            <a:pPr>
              <a:defRPr/>
            </a:pPr>
            <a:r>
              <a:rPr lang="en-US" altLang="zh-CN" sz="2400" b="1" dirty="0">
                <a:latin typeface="Comic Sans MS" pitchFamily="66" charset="0"/>
                <a:ea typeface="仿宋" pitchFamily="49" charset="-122"/>
              </a:rPr>
              <a:t>Multicasting</a:t>
            </a:r>
            <a:r>
              <a:rPr lang="zh-CN" altLang="en-US" sz="2400" dirty="0">
                <a:latin typeface="Comic Sans MS" pitchFamily="66" charset="0"/>
              </a:rPr>
              <a:t> </a:t>
            </a:r>
            <a:r>
              <a:rPr lang="en-US" altLang="zh-CN" sz="2400" dirty="0">
                <a:latin typeface="Comic Sans MS" pitchFamily="66" charset="0"/>
              </a:rPr>
              <a:t>Example: </a:t>
            </a:r>
            <a:r>
              <a:rPr lang="en-US" altLang="zh-CN" sz="2400" b="1" dirty="0">
                <a:latin typeface="Comic Sans MS" pitchFamily="66" charset="0"/>
                <a:ea typeface="仿宋" pitchFamily="49" charset="-122"/>
                <a:hlinkClick r:id="rId2" action="ppaction://hlinkfile"/>
              </a:rPr>
              <a:t>MulticastTest</a:t>
            </a:r>
            <a:r>
              <a:rPr lang="en-US" altLang="zh-CN" sz="2400" b="1" i="1" dirty="0">
                <a:solidFill>
                  <a:schemeClr val="tx2">
                    <a:lumMod val="75000"/>
                  </a:schemeClr>
                </a:solidFill>
                <a:latin typeface="Comic Sans MS" pitchFamily="66" charset="0"/>
                <a:ea typeface="仿宋" pitchFamily="49" charset="-122"/>
                <a:hlinkClick r:id="rId2" action="ppaction://hlinkfile"/>
              </a:rPr>
              <a:t>.java</a:t>
            </a:r>
            <a:endParaRPr lang="zh-CN" altLang="en-US" sz="2400" b="1" i="1" dirty="0">
              <a:solidFill>
                <a:schemeClr val="tx2">
                  <a:lumMod val="75000"/>
                </a:schemeClr>
              </a:solidFill>
              <a:latin typeface="Comic Sans MS" pitchFamily="66" charset="0"/>
              <a:ea typeface="仿宋" pitchFamily="49" charset="-122"/>
            </a:endParaRPr>
          </a:p>
        </p:txBody>
      </p:sp>
      <p:pic>
        <p:nvPicPr>
          <p:cNvPr id="3" name="图片 2">
            <a:extLst>
              <a:ext uri="{FF2B5EF4-FFF2-40B4-BE49-F238E27FC236}">
                <a16:creationId xmlns:a16="http://schemas.microsoft.com/office/drawing/2014/main" id="{0CC949DC-337F-422A-B386-749635ADCF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0753" y="1583717"/>
            <a:ext cx="5314915" cy="4029397"/>
          </a:xfrm>
          <a:prstGeom prst="rect">
            <a:avLst/>
          </a:prstGeom>
        </p:spPr>
      </p:pic>
    </p:spTree>
    <p:extLst>
      <p:ext uri="{BB962C8B-B14F-4D97-AF65-F5344CB8AC3E}">
        <p14:creationId xmlns:p14="http://schemas.microsoft.com/office/powerpoint/2010/main" val="139841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13" presetClass="entr" presetSubtype="32"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plus(out)">
                                      <p:cBhvr>
                                        <p:cTn id="11" dur="2000"/>
                                        <p:tgtEl>
                                          <p:spTgt spid="35"/>
                                        </p:tgtEl>
                                      </p:cBhvr>
                                    </p:animEffect>
                                  </p:childTnLst>
                                </p:cTn>
                              </p:par>
                            </p:childTnLst>
                          </p:cTn>
                        </p:par>
                        <p:par>
                          <p:cTn id="12" fill="hold">
                            <p:stCondLst>
                              <p:cond delay="2500"/>
                            </p:stCondLst>
                            <p:childTnLst>
                              <p:par>
                                <p:cTn id="13" presetID="22" presetClass="entr" presetSubtype="4"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down)">
                                      <p:cBhvr>
                                        <p:cTn id="15" dur="500"/>
                                        <p:tgtEl>
                                          <p:spTgt spid="40"/>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5"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8.3  </a:t>
            </a:r>
            <a:r>
              <a:rPr lang="zh-CN" altLang="en-US" b="1" dirty="0">
                <a:latin typeface="仿宋" panose="02010609060101010101" pitchFamily="49" charset="-122"/>
                <a:ea typeface="仿宋" panose="02010609060101010101" pitchFamily="49" charset="-122"/>
              </a:rPr>
              <a:t>事件与事件处理</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77112"/>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defRPr/>
              </a:pPr>
              <a:r>
                <a:rPr lang="en-US" altLang="zh-CN" sz="2800" b="1" dirty="0">
                  <a:solidFill>
                    <a:schemeClr val="tx1"/>
                  </a:solidFill>
                  <a:latin typeface="仿宋" pitchFamily="49" charset="-122"/>
                  <a:ea typeface="仿宋" pitchFamily="49" charset="-122"/>
                </a:rPr>
                <a:t>Implementing Event Sources</a:t>
              </a:r>
              <a:endParaRPr lang="zh-CN" altLang="en-US" sz="2800" b="1" i="1" dirty="0">
                <a:solidFill>
                  <a:schemeClr val="tx1"/>
                </a:solidFill>
                <a:latin typeface="仿宋" pitchFamily="49" charset="-122"/>
                <a:ea typeface="仿宋" pitchFamily="49" charset="-122"/>
              </a:endParaRPr>
            </a:p>
          </p:txBody>
        </p:sp>
      </p:grpSp>
      <p:sp>
        <p:nvSpPr>
          <p:cNvPr id="35" name="矩形 34">
            <a:extLst>
              <a:ext uri="{FF2B5EF4-FFF2-40B4-BE49-F238E27FC236}">
                <a16:creationId xmlns:a16="http://schemas.microsoft.com/office/drawing/2014/main" id="{DD74AB35-7CC2-4876-B727-1C34EB751824}"/>
              </a:ext>
            </a:extLst>
          </p:cNvPr>
          <p:cNvSpPr/>
          <p:nvPr/>
        </p:nvSpPr>
        <p:spPr>
          <a:xfrm>
            <a:off x="4409" y="2060191"/>
            <a:ext cx="12187591" cy="40341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40" name="组合 39">
            <a:extLst>
              <a:ext uri="{FF2B5EF4-FFF2-40B4-BE49-F238E27FC236}">
                <a16:creationId xmlns:a16="http://schemas.microsoft.com/office/drawing/2014/main" id="{3E090A32-DFCA-402C-8A7D-304F8B32A97F}"/>
              </a:ext>
            </a:extLst>
          </p:cNvPr>
          <p:cNvGrpSpPr/>
          <p:nvPr/>
        </p:nvGrpSpPr>
        <p:grpSpPr>
          <a:xfrm>
            <a:off x="9199842" y="5359829"/>
            <a:ext cx="2835826" cy="1468937"/>
            <a:chOff x="810345" y="1174447"/>
            <a:chExt cx="2836482" cy="1469277"/>
          </a:xfrm>
        </p:grpSpPr>
        <p:sp>
          <p:nvSpPr>
            <p:cNvPr id="41" name="矩形 40">
              <a:extLst>
                <a:ext uri="{FF2B5EF4-FFF2-40B4-BE49-F238E27FC236}">
                  <a16:creationId xmlns:a16="http://schemas.microsoft.com/office/drawing/2014/main" id="{9A743B0E-47D4-42F3-883A-428D8A889242}"/>
                </a:ext>
              </a:extLst>
            </p:cNvPr>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EE0F357-745F-4B3E-ADFF-9744DC4B3AFA}"/>
                </a:ext>
              </a:extLst>
            </p:cNvPr>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F90F8238-25FA-497E-8046-8F1B804138F2}"/>
                </a:ext>
              </a:extLst>
            </p:cNvPr>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21DA7078-E1DF-4988-A760-96464BC5AC2F}"/>
                </a:ext>
              </a:extLst>
            </p:cNvPr>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0588FCAA-825F-4F84-A714-6F5F3AD09750}"/>
                </a:ext>
              </a:extLst>
            </p:cNvPr>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8CA837F3-9F4B-4D07-8C2E-92E40AEFE67C}"/>
                </a:ext>
              </a:extLst>
            </p:cNvPr>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85FA3FD8-3B0A-4693-B32D-A08A69415510}"/>
                </a:ext>
              </a:extLst>
            </p:cNvPr>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55F74AB5-4F11-45A8-AE08-8970739492EE}"/>
                </a:ext>
              </a:extLst>
            </p:cNvPr>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9AE35ECF-7E9B-456D-9F4C-B559FD3A4D96}"/>
                </a:ext>
              </a:extLst>
            </p:cNvPr>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32D647D-AC71-4B4A-95BA-B43D46B6B27D}"/>
                </a:ext>
              </a:extLst>
            </p:cNvPr>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1" name="矩形 50">
              <a:extLst>
                <a:ext uri="{FF2B5EF4-FFF2-40B4-BE49-F238E27FC236}">
                  <a16:creationId xmlns:a16="http://schemas.microsoft.com/office/drawing/2014/main" id="{5CF2E521-2C7F-4E59-A63A-F625A1340579}"/>
                </a:ext>
              </a:extLst>
            </p:cNvPr>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20" name="Rectangle 3">
            <a:extLst>
              <a:ext uri="{FF2B5EF4-FFF2-40B4-BE49-F238E27FC236}">
                <a16:creationId xmlns:a16="http://schemas.microsoft.com/office/drawing/2014/main" id="{E06CD81F-45E5-46C4-B904-10F3E1443A30}"/>
              </a:ext>
            </a:extLst>
          </p:cNvPr>
          <p:cNvSpPr txBox="1">
            <a:spLocks noChangeArrowheads="1"/>
          </p:cNvSpPr>
          <p:nvPr/>
        </p:nvSpPr>
        <p:spPr>
          <a:xfrm>
            <a:off x="903343" y="2101846"/>
            <a:ext cx="10118674" cy="37011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defRPr/>
            </a:pPr>
            <a:r>
              <a:rPr lang="en-US" altLang="zh-CN" sz="2400" dirty="0">
                <a:latin typeface="Comic Sans MS" pitchFamily="66" charset="0"/>
              </a:rPr>
              <a:t>    </a:t>
            </a:r>
            <a:r>
              <a:rPr lang="en-US" altLang="zh-CN" dirty="0">
                <a:latin typeface="Comic Sans MS" pitchFamily="66" charset="0"/>
              </a:rPr>
              <a:t>Whenever you define an event source, you need three ingredients</a:t>
            </a:r>
            <a:r>
              <a:rPr lang="en-US" altLang="zh-CN" sz="2400" dirty="0">
                <a:latin typeface="Comic Sans MS" pitchFamily="66" charset="0"/>
              </a:rPr>
              <a:t>:</a:t>
            </a:r>
          </a:p>
          <a:p>
            <a:pPr>
              <a:buFont typeface="Wingdings" panose="05000000000000000000" pitchFamily="2" charset="2"/>
              <a:buChar char="Ø"/>
              <a:defRPr/>
            </a:pPr>
            <a:r>
              <a:rPr lang="en-US" altLang="zh-CN" sz="2400" dirty="0">
                <a:latin typeface="Comic Sans MS" pitchFamily="66" charset="0"/>
              </a:rPr>
              <a:t>an event type. We could define our own event class, but we will simply use the existing </a:t>
            </a:r>
            <a:r>
              <a:rPr lang="en-US" altLang="zh-CN" sz="2400" b="1" i="1" dirty="0" err="1">
                <a:latin typeface="Comic Sans MS" pitchFamily="66" charset="0"/>
              </a:rPr>
              <a:t>PropertyChangeEvent</a:t>
            </a:r>
            <a:r>
              <a:rPr lang="en-US" altLang="zh-CN" sz="2400" b="1" i="1" dirty="0">
                <a:latin typeface="Comic Sans MS" pitchFamily="66" charset="0"/>
              </a:rPr>
              <a:t> </a:t>
            </a:r>
            <a:r>
              <a:rPr lang="en-US" altLang="zh-CN" sz="2400" dirty="0">
                <a:latin typeface="Comic Sans MS" pitchFamily="66" charset="0"/>
              </a:rPr>
              <a:t>class.</a:t>
            </a:r>
          </a:p>
          <a:p>
            <a:pPr>
              <a:buFont typeface="Wingdings" panose="05000000000000000000" pitchFamily="2" charset="2"/>
              <a:buChar char="Ø"/>
              <a:defRPr/>
            </a:pPr>
            <a:r>
              <a:rPr lang="en-US" altLang="zh-CN" sz="2400" dirty="0">
                <a:latin typeface="Comic Sans MS" pitchFamily="66" charset="0"/>
              </a:rPr>
              <a:t>an event listener interface. Again, we could define our own interface, but we will use the existing </a:t>
            </a:r>
            <a:r>
              <a:rPr lang="en-US" altLang="zh-CN" sz="2400" b="1" i="1" dirty="0" err="1">
                <a:latin typeface="Comic Sans MS" pitchFamily="66" charset="0"/>
              </a:rPr>
              <a:t>PropertyChangeListener</a:t>
            </a:r>
            <a:r>
              <a:rPr lang="en-US" altLang="zh-CN" sz="2400" dirty="0">
                <a:latin typeface="Comic Sans MS" pitchFamily="66" charset="0"/>
              </a:rPr>
              <a:t> interface. That interface has a single method.</a:t>
            </a:r>
          </a:p>
          <a:p>
            <a:pPr marL="0" indent="0">
              <a:buFont typeface="Wingdings" panose="05000000000000000000" pitchFamily="2" charset="2"/>
              <a:buNone/>
              <a:defRPr/>
            </a:pPr>
            <a:r>
              <a:rPr lang="en-US" altLang="zh-CN" sz="2400" dirty="0">
                <a:latin typeface="Comic Sans MS" pitchFamily="66" charset="0"/>
              </a:rPr>
              <a:t>	</a:t>
            </a:r>
            <a:r>
              <a:rPr lang="en-US" altLang="zh-CN" sz="2000" b="1" i="1" dirty="0">
                <a:latin typeface="Comic Sans MS" pitchFamily="66" charset="0"/>
              </a:rPr>
              <a:t>public void </a:t>
            </a:r>
            <a:r>
              <a:rPr lang="en-US" altLang="zh-CN" sz="2000" b="1" i="1" dirty="0" err="1">
                <a:latin typeface="Comic Sans MS" pitchFamily="66" charset="0"/>
              </a:rPr>
              <a:t>propertyChange</a:t>
            </a:r>
            <a:r>
              <a:rPr lang="en-US" altLang="zh-CN" sz="2000" b="1" i="1" dirty="0">
                <a:latin typeface="Comic Sans MS" pitchFamily="66" charset="0"/>
              </a:rPr>
              <a:t>(</a:t>
            </a:r>
            <a:r>
              <a:rPr lang="en-US" altLang="zh-CN" sz="2000" b="1" i="1" dirty="0" err="1">
                <a:latin typeface="Comic Sans MS" pitchFamily="66" charset="0"/>
              </a:rPr>
              <a:t>PropertyChangeEvent</a:t>
            </a:r>
            <a:r>
              <a:rPr lang="en-US" altLang="zh-CN" sz="2000" b="1" i="1" dirty="0">
                <a:latin typeface="Comic Sans MS" pitchFamily="66" charset="0"/>
              </a:rPr>
              <a:t> event) </a:t>
            </a:r>
          </a:p>
          <a:p>
            <a:pPr marL="0" indent="0">
              <a:buFont typeface="Wingdings" panose="05000000000000000000" pitchFamily="2" charset="2"/>
              <a:buNone/>
              <a:defRPr/>
            </a:pPr>
            <a:endParaRPr lang="en-US" altLang="zh-CN" sz="2400" dirty="0">
              <a:latin typeface="Comic Sans MS" pitchFamily="66" charset="0"/>
            </a:endParaRPr>
          </a:p>
        </p:txBody>
      </p:sp>
    </p:spTree>
    <p:extLst>
      <p:ext uri="{BB962C8B-B14F-4D97-AF65-F5344CB8AC3E}">
        <p14:creationId xmlns:p14="http://schemas.microsoft.com/office/powerpoint/2010/main" val="344705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13" presetClass="entr" presetSubtype="32"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plus(out)">
                                      <p:cBhvr>
                                        <p:cTn id="11" dur="2000"/>
                                        <p:tgtEl>
                                          <p:spTgt spid="35"/>
                                        </p:tgtEl>
                                      </p:cBhvr>
                                    </p:animEffect>
                                  </p:childTnLst>
                                </p:cTn>
                              </p:par>
                            </p:childTnLst>
                          </p:cTn>
                        </p:par>
                        <p:par>
                          <p:cTn id="12" fill="hold">
                            <p:stCondLst>
                              <p:cond delay="2500"/>
                            </p:stCondLst>
                            <p:childTnLst>
                              <p:par>
                                <p:cTn id="13" presetID="22" presetClass="entr" presetSubtype="4"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down)">
                                      <p:cBhvr>
                                        <p:cTn id="1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4126</TotalTime>
  <Words>14175</Words>
  <Application>Microsoft Office PowerPoint</Application>
  <PresentationFormat>宽屏</PresentationFormat>
  <Paragraphs>1426</Paragraphs>
  <Slides>159</Slides>
  <Notes>19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159</vt:i4>
      </vt:variant>
    </vt:vector>
  </HeadingPairs>
  <TitlesOfParts>
    <vt:vector size="172" baseType="lpstr">
      <vt:lpstr>等线</vt:lpstr>
      <vt:lpstr>等线 Light</vt:lpstr>
      <vt:lpstr>仿宋</vt:lpstr>
      <vt:lpstr>黑体</vt:lpstr>
      <vt:lpstr>微软雅黑</vt:lpstr>
      <vt:lpstr>Arial</vt:lpstr>
      <vt:lpstr>Bodoni MT</vt:lpstr>
      <vt:lpstr>Calibri</vt:lpstr>
      <vt:lpstr>Comic Sans MS</vt:lpstr>
      <vt:lpstr>Tahoma</vt:lpstr>
      <vt:lpstr>Times New Roman</vt:lpstr>
      <vt:lpstr>Wingdings</vt:lpstr>
      <vt:lpstr>Office 主题​​</vt:lpstr>
      <vt:lpstr>PowerPoint 演示文稿</vt:lpstr>
      <vt:lpstr>PowerPoint 演示文稿</vt:lpstr>
      <vt:lpstr>8.1  AWT</vt:lpstr>
      <vt:lpstr>8.1  AWT</vt:lpstr>
      <vt:lpstr>8.1  AWT</vt:lpstr>
      <vt:lpstr>8.1  AWT</vt:lpstr>
      <vt:lpstr>8.1  AWT</vt:lpstr>
      <vt:lpstr>8.1  AWT</vt:lpstr>
      <vt:lpstr>8.1  AWT</vt:lpstr>
      <vt:lpstr>PowerPoint 演示文稿</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8.2  swing</vt:lpstr>
      <vt:lpstr>PowerPoint 演示文稿</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8.3  事件与事件处理</vt:lpstr>
      <vt:lpstr>PowerPoint 演示文稿</vt:lpstr>
      <vt:lpstr>PowerPoint 演示文稿</vt:lpstr>
      <vt:lpstr>补充内容</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DarlingKe</dc:creator>
  <cp:lastModifiedBy>DarlingKe</cp:lastModifiedBy>
  <cp:revision>75</cp:revision>
  <dcterms:created xsi:type="dcterms:W3CDTF">2021-12-31T23:04:28Z</dcterms:created>
  <dcterms:modified xsi:type="dcterms:W3CDTF">2022-01-23T11:23:52Z</dcterms:modified>
</cp:coreProperties>
</file>