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66" r:id="rId3"/>
    <p:sldId id="764" r:id="rId4"/>
    <p:sldId id="939" r:id="rId5"/>
    <p:sldId id="940" r:id="rId6"/>
    <p:sldId id="941" r:id="rId7"/>
    <p:sldId id="942" r:id="rId8"/>
    <p:sldId id="943" r:id="rId9"/>
    <p:sldId id="963" r:id="rId10"/>
    <p:sldId id="925" r:id="rId11"/>
    <p:sldId id="945" r:id="rId12"/>
    <p:sldId id="964" r:id="rId13"/>
    <p:sldId id="965" r:id="rId14"/>
    <p:sldId id="966" r:id="rId15"/>
    <p:sldId id="967" r:id="rId16"/>
    <p:sldId id="968" r:id="rId17"/>
    <p:sldId id="946" r:id="rId18"/>
    <p:sldId id="969" r:id="rId19"/>
    <p:sldId id="970" r:id="rId20"/>
    <p:sldId id="971" r:id="rId21"/>
    <p:sldId id="972" r:id="rId22"/>
    <p:sldId id="973" r:id="rId23"/>
    <p:sldId id="974" r:id="rId24"/>
    <p:sldId id="975" r:id="rId25"/>
    <p:sldId id="976" r:id="rId26"/>
    <p:sldId id="977" r:id="rId27"/>
    <p:sldId id="978" r:id="rId28"/>
    <p:sldId id="947" r:id="rId29"/>
    <p:sldId id="927" r:id="rId30"/>
    <p:sldId id="979" r:id="rId31"/>
    <p:sldId id="928" r:id="rId32"/>
    <p:sldId id="948" r:id="rId33"/>
    <p:sldId id="949" r:id="rId34"/>
    <p:sldId id="980" r:id="rId35"/>
    <p:sldId id="981" r:id="rId36"/>
    <p:sldId id="983" r:id="rId37"/>
    <p:sldId id="982" r:id="rId38"/>
    <p:sldId id="984" r:id="rId39"/>
    <p:sldId id="985" r:id="rId40"/>
    <p:sldId id="989" r:id="rId41"/>
    <p:sldId id="929" r:id="rId42"/>
    <p:sldId id="930" r:id="rId43"/>
    <p:sldId id="950" r:id="rId44"/>
    <p:sldId id="951" r:id="rId45"/>
    <p:sldId id="931" r:id="rId46"/>
    <p:sldId id="932" r:id="rId47"/>
    <p:sldId id="952" r:id="rId48"/>
    <p:sldId id="953" r:id="rId49"/>
    <p:sldId id="954" r:id="rId50"/>
    <p:sldId id="955" r:id="rId51"/>
    <p:sldId id="956" r:id="rId52"/>
    <p:sldId id="933" r:id="rId53"/>
    <p:sldId id="934" r:id="rId54"/>
    <p:sldId id="991" r:id="rId55"/>
    <p:sldId id="992" r:id="rId56"/>
    <p:sldId id="993" r:id="rId57"/>
    <p:sldId id="994" r:id="rId58"/>
    <p:sldId id="995" r:id="rId59"/>
    <p:sldId id="990" r:id="rId60"/>
    <p:sldId id="957" r:id="rId61"/>
    <p:sldId id="958" r:id="rId62"/>
    <p:sldId id="959" r:id="rId63"/>
    <p:sldId id="960" r:id="rId64"/>
    <p:sldId id="935" r:id="rId65"/>
    <p:sldId id="936" r:id="rId66"/>
    <p:sldId id="961" r:id="rId67"/>
    <p:sldId id="962" r:id="rId68"/>
    <p:sldId id="996" r:id="rId69"/>
    <p:sldId id="997" r:id="rId70"/>
    <p:sldId id="937" r:id="rId71"/>
    <p:sldId id="325" r:id="rId72"/>
    <p:sldId id="938" r:id="rId73"/>
    <p:sldId id="998" r:id="rId74"/>
    <p:sldId id="999" r:id="rId75"/>
    <p:sldId id="1000" r:id="rId76"/>
    <p:sldId id="1001" r:id="rId77"/>
    <p:sldId id="1002" r:id="rId78"/>
    <p:sldId id="1003" r:id="rId79"/>
    <p:sldId id="1004" r:id="rId80"/>
    <p:sldId id="1005" r:id="rId81"/>
    <p:sldId id="1006" r:id="rId82"/>
    <p:sldId id="1007" r:id="rId83"/>
    <p:sldId id="1008" r:id="rId84"/>
    <p:sldId id="1009" r:id="rId85"/>
    <p:sldId id="517" r:id="rId86"/>
    <p:sldId id="458" r:id="rId8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09DF7-43B4-440C-990D-E50CB60BAD18}"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64FC-2655-4102-90F3-8B57CAAD58A0}" type="slidenum">
              <a:rPr lang="zh-CN" altLang="en-US" smtClean="0"/>
              <a:t>‹#›</a:t>
            </a:fld>
            <a:endParaRPr lang="zh-CN" altLang="en-US"/>
          </a:p>
        </p:txBody>
      </p:sp>
    </p:spTree>
    <p:extLst>
      <p:ext uri="{BB962C8B-B14F-4D97-AF65-F5344CB8AC3E}">
        <p14:creationId xmlns:p14="http://schemas.microsoft.com/office/powerpoint/2010/main" val="188611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a:t>
            </a:fld>
            <a:endParaRPr lang="zh-CN" altLang="en-US"/>
          </a:p>
        </p:txBody>
      </p:sp>
    </p:spTree>
    <p:extLst>
      <p:ext uri="{BB962C8B-B14F-4D97-AF65-F5344CB8AC3E}">
        <p14:creationId xmlns:p14="http://schemas.microsoft.com/office/powerpoint/2010/main" val="1805988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72</a:t>
            </a:fld>
            <a:endParaRPr lang="zh-CN" altLang="en-US"/>
          </a:p>
        </p:txBody>
      </p:sp>
    </p:spTree>
    <p:extLst>
      <p:ext uri="{BB962C8B-B14F-4D97-AF65-F5344CB8AC3E}">
        <p14:creationId xmlns:p14="http://schemas.microsoft.com/office/powerpoint/2010/main" val="74725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10</a:t>
            </a:fld>
            <a:endParaRPr lang="zh-CN" altLang="en-US"/>
          </a:p>
        </p:txBody>
      </p:sp>
    </p:spTree>
    <p:extLst>
      <p:ext uri="{BB962C8B-B14F-4D97-AF65-F5344CB8AC3E}">
        <p14:creationId xmlns:p14="http://schemas.microsoft.com/office/powerpoint/2010/main" val="259436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29</a:t>
            </a:fld>
            <a:endParaRPr lang="zh-CN" altLang="en-US"/>
          </a:p>
        </p:txBody>
      </p:sp>
    </p:spTree>
    <p:extLst>
      <p:ext uri="{BB962C8B-B14F-4D97-AF65-F5344CB8AC3E}">
        <p14:creationId xmlns:p14="http://schemas.microsoft.com/office/powerpoint/2010/main" val="232900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41</a:t>
            </a:fld>
            <a:endParaRPr lang="zh-CN" altLang="en-US"/>
          </a:p>
        </p:txBody>
      </p:sp>
    </p:spTree>
    <p:extLst>
      <p:ext uri="{BB962C8B-B14F-4D97-AF65-F5344CB8AC3E}">
        <p14:creationId xmlns:p14="http://schemas.microsoft.com/office/powerpoint/2010/main" val="3259389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45</a:t>
            </a:fld>
            <a:endParaRPr lang="zh-CN" altLang="en-US"/>
          </a:p>
        </p:txBody>
      </p:sp>
    </p:spTree>
    <p:extLst>
      <p:ext uri="{BB962C8B-B14F-4D97-AF65-F5344CB8AC3E}">
        <p14:creationId xmlns:p14="http://schemas.microsoft.com/office/powerpoint/2010/main" val="290617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52</a:t>
            </a:fld>
            <a:endParaRPr lang="zh-CN" altLang="en-US"/>
          </a:p>
        </p:txBody>
      </p:sp>
    </p:spTree>
    <p:extLst>
      <p:ext uri="{BB962C8B-B14F-4D97-AF65-F5344CB8AC3E}">
        <p14:creationId xmlns:p14="http://schemas.microsoft.com/office/powerpoint/2010/main" val="173523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64</a:t>
            </a:fld>
            <a:endParaRPr lang="zh-CN" altLang="en-US"/>
          </a:p>
        </p:txBody>
      </p:sp>
    </p:spTree>
    <p:extLst>
      <p:ext uri="{BB962C8B-B14F-4D97-AF65-F5344CB8AC3E}">
        <p14:creationId xmlns:p14="http://schemas.microsoft.com/office/powerpoint/2010/main" val="2663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70</a:t>
            </a:fld>
            <a:endParaRPr lang="zh-CN" altLang="en-US"/>
          </a:p>
        </p:txBody>
      </p:sp>
    </p:spTree>
    <p:extLst>
      <p:ext uri="{BB962C8B-B14F-4D97-AF65-F5344CB8AC3E}">
        <p14:creationId xmlns:p14="http://schemas.microsoft.com/office/powerpoint/2010/main" val="2029548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71</a:t>
            </a:fld>
            <a:endParaRPr lang="zh-CN" altLang="en-US"/>
          </a:p>
        </p:txBody>
      </p:sp>
    </p:spTree>
    <p:extLst>
      <p:ext uri="{BB962C8B-B14F-4D97-AF65-F5344CB8AC3E}">
        <p14:creationId xmlns:p14="http://schemas.microsoft.com/office/powerpoint/2010/main" val="334637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426BF-75C4-428F-B8BC-2B28DF5838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B9DF5C-7C5A-4355-8C79-D807ECCB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84A09-1EDC-4CEB-9C7E-ECC81D381321}"/>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01BDB119-2A9E-4A0D-A5A9-3DCC71394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38D4FB-DA56-410B-8434-717A87D24087}"/>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39479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736F-F9BE-41C1-8567-3FD6C6DA83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457B65-B0EE-4A2C-8B63-628D4D65D9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77A2E0-2212-457A-9AE4-E369F04DDAEC}"/>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5CE28971-1CC8-4E3F-A456-792DB6175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0C085-78DF-4BB0-8081-3EE091F5F91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34522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B200AA-A13C-4555-BC8C-48D10FCA22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6FAE09-DEB0-4098-A940-0A228FC2DE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F42C4-9B63-483A-9095-AA46F34FA331}"/>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37D58142-7FED-4F03-A99E-8EA0CD888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81AF8A-2F71-4DDF-BAEE-9E00B7AFB160}"/>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72613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777B8-A7DB-4E89-90C5-2F47D6251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1BA29E-640C-4296-BC56-8C42081FF5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77D2A-46AF-48F5-8E7A-015927B8EFA7}"/>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31066BA7-808F-4730-A2BB-EBB9CB5AD7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20C51E-41E9-44AA-98D6-6E1D2E7313F8}"/>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
        <p:nvSpPr>
          <p:cNvPr id="7" name="矩形 6">
            <a:extLst>
              <a:ext uri="{FF2B5EF4-FFF2-40B4-BE49-F238E27FC236}">
                <a16:creationId xmlns:a16="http://schemas.microsoft.com/office/drawing/2014/main" id="{084396DD-CF1A-41ED-A027-40F0057EC11D}"/>
              </a:ext>
            </a:extLst>
          </p:cNvPr>
          <p:cNvSpPr/>
          <p:nvPr userDrawn="1"/>
        </p:nvSpPr>
        <p:spPr>
          <a:xfrm>
            <a:off x="-21425" y="293537"/>
            <a:ext cx="858831" cy="697293"/>
          </a:xfrm>
          <a:prstGeom prst="rect">
            <a:avLst/>
          </a:pr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8" name="矩形 7">
            <a:extLst>
              <a:ext uri="{FF2B5EF4-FFF2-40B4-BE49-F238E27FC236}">
                <a16:creationId xmlns:a16="http://schemas.microsoft.com/office/drawing/2014/main" id="{517B620F-5C24-4009-B24B-84C15697A2DD}"/>
              </a:ext>
            </a:extLst>
          </p:cNvPr>
          <p:cNvSpPr/>
          <p:nvPr userDrawn="1"/>
        </p:nvSpPr>
        <p:spPr>
          <a:xfrm>
            <a:off x="928855"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9" name="矩形 8">
            <a:extLst>
              <a:ext uri="{FF2B5EF4-FFF2-40B4-BE49-F238E27FC236}">
                <a16:creationId xmlns:a16="http://schemas.microsoft.com/office/drawing/2014/main" id="{BEE158A2-B2AB-4949-89CB-7418CD48E619}"/>
              </a:ext>
            </a:extLst>
          </p:cNvPr>
          <p:cNvSpPr/>
          <p:nvPr userDrawn="1"/>
        </p:nvSpPr>
        <p:spPr>
          <a:xfrm>
            <a:off x="12063949" y="293537"/>
            <a:ext cx="95988" cy="697293"/>
          </a:xfrm>
          <a:prstGeom prst="rect">
            <a:avLst/>
          </a:pr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10" name="矩形 9">
            <a:extLst>
              <a:ext uri="{FF2B5EF4-FFF2-40B4-BE49-F238E27FC236}">
                <a16:creationId xmlns:a16="http://schemas.microsoft.com/office/drawing/2014/main" id="{45E47B74-3319-4D92-8596-44B767C8C8FF}"/>
              </a:ext>
            </a:extLst>
          </p:cNvPr>
          <p:cNvSpPr/>
          <p:nvPr userDrawn="1"/>
        </p:nvSpPr>
        <p:spPr>
          <a:xfrm>
            <a:off x="11973758"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extLst>
      <p:ext uri="{BB962C8B-B14F-4D97-AF65-F5344CB8AC3E}">
        <p14:creationId xmlns:p14="http://schemas.microsoft.com/office/powerpoint/2010/main" val="12167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0D71F-227E-4460-AE84-4783F51F15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A2D6A0-31A5-4D2B-B411-3EEBC93F1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C4F090-3772-4039-8CA8-352B87BBCDF3}"/>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982B2FC8-B4CB-4449-8902-472DF24A4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7A2ED1-0178-4D70-8A7B-1DEBBFDCDF7B}"/>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42183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916AA-2392-4FF6-89AA-61B0DBE1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1DC36D-BCAD-4CEF-BC4E-25C5B39880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081AE3-A984-4949-A72A-EB530279DF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196AF9-2307-4168-8FBE-69E2454E1C9E}"/>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6" name="页脚占位符 5">
            <a:extLst>
              <a:ext uri="{FF2B5EF4-FFF2-40B4-BE49-F238E27FC236}">
                <a16:creationId xmlns:a16="http://schemas.microsoft.com/office/drawing/2014/main" id="{994321C3-8A3C-4FB3-931D-AA3F8F8BB4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CF34C4-F798-456B-AD9C-F63CA0FBBA36}"/>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0230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36F0-9E9C-4B31-9887-5C5E122D71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4EB28F-750E-4722-A2F9-D25878720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038374-87AF-4B41-A264-E08D485726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4FDA6F-92C3-4F07-889A-47454D56F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632170-990B-4194-B0BF-66F3CCD2C53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D3CA86-5746-423C-8426-2DC70198A838}"/>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8" name="页脚占位符 7">
            <a:extLst>
              <a:ext uri="{FF2B5EF4-FFF2-40B4-BE49-F238E27FC236}">
                <a16:creationId xmlns:a16="http://schemas.microsoft.com/office/drawing/2014/main" id="{0ABA6AF9-6ADF-4242-8A14-324DB8EC7F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E590B-B578-42C0-B6E2-6D10F8287241}"/>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8074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E1C3B-51FA-486E-895A-763E3617B2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C8E33D-697C-4300-8FEA-22C0362CA3FB}"/>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4" name="页脚占位符 3">
            <a:extLst>
              <a:ext uri="{FF2B5EF4-FFF2-40B4-BE49-F238E27FC236}">
                <a16:creationId xmlns:a16="http://schemas.microsoft.com/office/drawing/2014/main" id="{158F17C4-A3DE-4D30-9BD7-EEBC22391A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E209B7-AEF2-46AF-9BAB-7C47DC097613}"/>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588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2FA273-09F1-4BB3-A0CB-4E74958DC375}"/>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3" name="页脚占位符 2">
            <a:extLst>
              <a:ext uri="{FF2B5EF4-FFF2-40B4-BE49-F238E27FC236}">
                <a16:creationId xmlns:a16="http://schemas.microsoft.com/office/drawing/2014/main" id="{0D5CBE46-4FFB-4461-B274-52B130F720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1CF690-F10B-4B09-9D0E-7B760029953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3104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2CCBB-F4B5-4643-9401-355A1E042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A23F8B-092C-4068-A12D-F3C6F44FD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5F3084-60F7-4704-97C5-3BCC1093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997444-10B4-463B-8FBB-B67DAD8C6903}"/>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6" name="页脚占位符 5">
            <a:extLst>
              <a:ext uri="{FF2B5EF4-FFF2-40B4-BE49-F238E27FC236}">
                <a16:creationId xmlns:a16="http://schemas.microsoft.com/office/drawing/2014/main" id="{C3D89BDE-70DF-414E-8E87-11056867F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26A51-7D78-407A-B043-FF0D0DBC504E}"/>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8060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47A37-0A24-4945-B688-2E0DCD487C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30D977-923A-44DB-9B5C-7076327CC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FF997D-F658-4525-8B06-CFBE6B8D8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1C8D5E-517A-4990-81F7-6DEE8B7E1084}"/>
              </a:ext>
            </a:extLst>
          </p:cNvPr>
          <p:cNvSpPr>
            <a:spLocks noGrp="1"/>
          </p:cNvSpPr>
          <p:nvPr>
            <p:ph type="dt" sz="half" idx="10"/>
          </p:nvPr>
        </p:nvSpPr>
        <p:spPr/>
        <p:txBody>
          <a:bodyPr/>
          <a:lstStyle/>
          <a:p>
            <a:fld id="{A986DB74-F153-457D-AF60-35DECE8248B8}" type="datetimeFigureOut">
              <a:rPr lang="zh-CN" altLang="en-US" smtClean="0"/>
              <a:t>2022/1/22</a:t>
            </a:fld>
            <a:endParaRPr lang="zh-CN" altLang="en-US"/>
          </a:p>
        </p:txBody>
      </p:sp>
      <p:sp>
        <p:nvSpPr>
          <p:cNvPr id="6" name="页脚占位符 5">
            <a:extLst>
              <a:ext uri="{FF2B5EF4-FFF2-40B4-BE49-F238E27FC236}">
                <a16:creationId xmlns:a16="http://schemas.microsoft.com/office/drawing/2014/main" id="{6A9EA405-F6A9-4DA7-B259-221166F3D8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27E34B-F9E9-4BFA-99E2-3ABDB598E88C}"/>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6551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6FEB1A-2B25-4872-8A70-4D51C0EE3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7C9B59-C75D-4805-BF89-7D8F03DD4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EB5858-2DBF-4781-9621-70A09FF5B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6DB74-F153-457D-AF60-35DECE8248B8}"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7F157AE8-2E55-4BC5-A3A2-E379C4F7A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795BE4-FCA7-4091-AD48-E0325E876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44757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code/c009/Example10_01.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code/c009/Example10_02.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code/c009/Example10_03.jav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code/c009/Example10_04.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code/c009/Example10_04.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code/c009/Example10_05.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code/c009/Example10_07.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code/c009/Example10_08.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code/c009/C007_MultiThread/HelloWorld.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code/c009/Example10_10.java"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code/c009/Example10_12.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code/c009/Example10_13.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code/c009/C007_MultiThread/PCTes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code/c009/C007_MultiThread/ExCooperation.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code/c009/gui/word.txt" TargetMode="External"/><Relationship Id="rId2" Type="http://schemas.openxmlformats.org/officeDocument/2006/relationships/hyperlink" Target="code/c009/gui/Gui1.java"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code/c009/gui2/Gui2.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code/c009/synEx/SynEx.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code/c009/synEx2/SynEx2.java"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code/c009/winTimer/WinTimer.java"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code/c009/C007_MultiThread/BounceThread.java"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F65794-2BAE-4474-9260-4C7E4AAC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a:extLst>
              <a:ext uri="{FF2B5EF4-FFF2-40B4-BE49-F238E27FC236}">
                <a16:creationId xmlns:a16="http://schemas.microsoft.com/office/drawing/2014/main" id="{CE6CDBC4-7C1B-464B-9EB3-68BE03E5D8B9}"/>
              </a:ext>
            </a:extLst>
          </p:cNvPr>
          <p:cNvSpPr/>
          <p:nvPr/>
        </p:nvSpPr>
        <p:spPr>
          <a:xfrm>
            <a:off x="0" y="7915"/>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4A1FEFEF-B875-4BE4-975F-D833BC7F8762}"/>
              </a:ext>
            </a:extLst>
          </p:cNvPr>
          <p:cNvSpPr/>
          <p:nvPr/>
        </p:nvSpPr>
        <p:spPr>
          <a:xfrm>
            <a:off x="4243690" y="1345785"/>
            <a:ext cx="3779222" cy="3780589"/>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5363111-34AC-4E4F-880C-40010A18F4A5}"/>
              </a:ext>
            </a:extLst>
          </p:cNvPr>
          <p:cNvSpPr/>
          <p:nvPr/>
        </p:nvSpPr>
        <p:spPr>
          <a:xfrm>
            <a:off x="4519188" y="1606177"/>
            <a:ext cx="3239578" cy="324075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85699EE9-683F-47FD-B2BE-2487E26AF84E}"/>
              </a:ext>
            </a:extLst>
          </p:cNvPr>
          <p:cNvCxnSpPr/>
          <p:nvPr/>
        </p:nvCxnSpPr>
        <p:spPr>
          <a:xfrm>
            <a:off x="2028569"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48A9F2-208D-4B3C-8EC7-3266B7E3AC36}"/>
              </a:ext>
            </a:extLst>
          </p:cNvPr>
          <p:cNvCxnSpPr/>
          <p:nvPr/>
        </p:nvCxnSpPr>
        <p:spPr>
          <a:xfrm>
            <a:off x="1555741"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C07F70A-103E-4C53-B75A-B40736DCC682}"/>
              </a:ext>
            </a:extLst>
          </p:cNvPr>
          <p:cNvSpPr/>
          <p:nvPr/>
        </p:nvSpPr>
        <p:spPr>
          <a:xfrm>
            <a:off x="1520981" y="3275140"/>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953C7BB-63AE-48F8-B06B-3029B1844F8A}"/>
              </a:ext>
            </a:extLst>
          </p:cNvPr>
          <p:cNvSpPr/>
          <p:nvPr/>
        </p:nvSpPr>
        <p:spPr>
          <a:xfrm>
            <a:off x="2502804" y="3275139"/>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E896DF7-4E89-4A51-AD97-D1A05D3DC985}"/>
              </a:ext>
            </a:extLst>
          </p:cNvPr>
          <p:cNvSpPr/>
          <p:nvPr/>
        </p:nvSpPr>
        <p:spPr>
          <a:xfrm rot="16200000">
            <a:off x="1538371" y="2804627"/>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19400C21-5EE9-4F1B-83E5-C4FA0A6000A2}"/>
              </a:ext>
            </a:extLst>
          </p:cNvPr>
          <p:cNvCxnSpPr/>
          <p:nvPr/>
        </p:nvCxnSpPr>
        <p:spPr>
          <a:xfrm>
            <a:off x="10179410" y="3296603"/>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B8349FE-5816-48E8-8CD8-E76D36444194}"/>
              </a:ext>
            </a:extLst>
          </p:cNvPr>
          <p:cNvCxnSpPr/>
          <p:nvPr/>
        </p:nvCxnSpPr>
        <p:spPr>
          <a:xfrm>
            <a:off x="9701820" y="3296602"/>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F18B91B-0E2F-4989-A858-9930BCE0276D}"/>
              </a:ext>
            </a:extLst>
          </p:cNvPr>
          <p:cNvSpPr/>
          <p:nvPr/>
        </p:nvSpPr>
        <p:spPr>
          <a:xfrm>
            <a:off x="9665472" y="3273736"/>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A924DD5-F277-4CBF-9C37-AAEBA83BC2A9}"/>
              </a:ext>
            </a:extLst>
          </p:cNvPr>
          <p:cNvSpPr/>
          <p:nvPr/>
        </p:nvSpPr>
        <p:spPr>
          <a:xfrm>
            <a:off x="10653645" y="3278498"/>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735EFDA-E84C-43EB-9900-C7B5E5D9632F}"/>
              </a:ext>
            </a:extLst>
          </p:cNvPr>
          <p:cNvSpPr/>
          <p:nvPr/>
        </p:nvSpPr>
        <p:spPr>
          <a:xfrm rot="16200000">
            <a:off x="9689212" y="2803222"/>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B002FC1-A2C9-43D9-9704-15CF297D46AC}"/>
              </a:ext>
            </a:extLst>
          </p:cNvPr>
          <p:cNvCxnSpPr/>
          <p:nvPr/>
        </p:nvCxnSpPr>
        <p:spPr>
          <a:xfrm>
            <a:off x="2518591" y="3298006"/>
            <a:ext cx="290919"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8F8B9EE-CC3F-492E-A455-8AE4C4175D21}"/>
              </a:ext>
            </a:extLst>
          </p:cNvPr>
          <p:cNvSpPr/>
          <p:nvPr/>
        </p:nvSpPr>
        <p:spPr>
          <a:xfrm>
            <a:off x="2759511" y="3245607"/>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3C8AD195-F759-4DE6-AECA-76362943C61F}"/>
              </a:ext>
            </a:extLst>
          </p:cNvPr>
          <p:cNvCxnSpPr/>
          <p:nvPr/>
        </p:nvCxnSpPr>
        <p:spPr>
          <a:xfrm>
            <a:off x="2809509" y="3298008"/>
            <a:ext cx="328569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3F7F756-A78B-45C1-9648-CE3AD02AE2EB}"/>
              </a:ext>
            </a:extLst>
          </p:cNvPr>
          <p:cNvCxnSpPr/>
          <p:nvPr/>
        </p:nvCxnSpPr>
        <p:spPr>
          <a:xfrm flipH="1">
            <a:off x="9390514" y="3296097"/>
            <a:ext cx="307951" cy="254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DD0C846C-17EB-424D-B2F9-AB9E32EA3B68}"/>
              </a:ext>
            </a:extLst>
          </p:cNvPr>
          <p:cNvSpPr/>
          <p:nvPr/>
        </p:nvSpPr>
        <p:spPr>
          <a:xfrm rot="10800000">
            <a:off x="9340512" y="3245763"/>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E207D676-454B-4614-B6AE-1F1A9CA847F9}"/>
              </a:ext>
            </a:extLst>
          </p:cNvPr>
          <p:cNvCxnSpPr/>
          <p:nvPr/>
        </p:nvCxnSpPr>
        <p:spPr>
          <a:xfrm flipH="1">
            <a:off x="6095206" y="3297051"/>
            <a:ext cx="3295308"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A2DC5C4-B0E1-4200-9C70-BE5D159F8519}"/>
              </a:ext>
            </a:extLst>
          </p:cNvPr>
          <p:cNvCxnSpPr>
            <a:stCxn id="6" idx="7"/>
          </p:cNvCxnSpPr>
          <p:nvPr/>
        </p:nvCxnSpPr>
        <p:spPr>
          <a:xfrm flipH="1">
            <a:off x="6095206" y="1899439"/>
            <a:ext cx="1374252" cy="139665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A9F4684-9DEB-47C1-A735-8C08AC17158A}"/>
              </a:ext>
            </a:extLst>
          </p:cNvPr>
          <p:cNvCxnSpPr>
            <a:stCxn id="6" idx="3"/>
          </p:cNvCxnSpPr>
          <p:nvPr/>
        </p:nvCxnSpPr>
        <p:spPr>
          <a:xfrm flipV="1">
            <a:off x="4797144" y="3296097"/>
            <a:ext cx="1298062" cy="1276623"/>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1A3E570-05E2-4AC8-A0A6-03822916C2E7}"/>
              </a:ext>
            </a:extLst>
          </p:cNvPr>
          <p:cNvCxnSpPr/>
          <p:nvPr/>
        </p:nvCxnSpPr>
        <p:spPr>
          <a:xfrm flipH="1" flipV="1">
            <a:off x="6098563" y="3301366"/>
            <a:ext cx="1319188" cy="115089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E000D3-ACCF-42DC-90F7-BCF9034B6668}"/>
              </a:ext>
            </a:extLst>
          </p:cNvPr>
          <p:cNvCxnSpPr>
            <a:endCxn id="32" idx="1"/>
          </p:cNvCxnSpPr>
          <p:nvPr/>
        </p:nvCxnSpPr>
        <p:spPr>
          <a:xfrm flipH="1" flipV="1">
            <a:off x="4876714" y="1977561"/>
            <a:ext cx="1221847" cy="1315682"/>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610C4464-5D54-47E4-896B-7938DF997912}"/>
              </a:ext>
            </a:extLst>
          </p:cNvPr>
          <p:cNvSpPr/>
          <p:nvPr/>
        </p:nvSpPr>
        <p:spPr>
          <a:xfrm>
            <a:off x="2751996" y="3216891"/>
            <a:ext cx="152644" cy="15269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75C46E9-FFEE-4541-8E04-A448D347E75B}"/>
              </a:ext>
            </a:extLst>
          </p:cNvPr>
          <p:cNvSpPr/>
          <p:nvPr/>
        </p:nvSpPr>
        <p:spPr>
          <a:xfrm>
            <a:off x="9279749" y="3198088"/>
            <a:ext cx="160762" cy="16081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4F9C4A4A-9A21-4EB6-81A6-69BB6F1BEB63}"/>
              </a:ext>
            </a:extLst>
          </p:cNvPr>
          <p:cNvSpPr/>
          <p:nvPr/>
        </p:nvSpPr>
        <p:spPr>
          <a:xfrm>
            <a:off x="4753517" y="4534765"/>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CFB25DFA-4823-4253-BA9D-920A64734230}"/>
              </a:ext>
            </a:extLst>
          </p:cNvPr>
          <p:cNvSpPr/>
          <p:nvPr/>
        </p:nvSpPr>
        <p:spPr>
          <a:xfrm>
            <a:off x="7419458" y="1856847"/>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7A6128D-50D2-4701-B8C0-F1BD6DD92039}"/>
              </a:ext>
            </a:extLst>
          </p:cNvPr>
          <p:cNvSpPr/>
          <p:nvPr/>
        </p:nvSpPr>
        <p:spPr>
          <a:xfrm>
            <a:off x="4359552" y="1460211"/>
            <a:ext cx="3531404" cy="3532682"/>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1B8CCC4-F303-4813-9455-5A4F0E6C6E91}"/>
              </a:ext>
            </a:extLst>
          </p:cNvPr>
          <p:cNvSpPr/>
          <p:nvPr/>
        </p:nvSpPr>
        <p:spPr>
          <a:xfrm>
            <a:off x="4837647" y="195026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FC3186-A125-4250-A3A3-C9728F5AFA24}"/>
              </a:ext>
            </a:extLst>
          </p:cNvPr>
          <p:cNvSpPr/>
          <p:nvPr/>
        </p:nvSpPr>
        <p:spPr>
          <a:xfrm>
            <a:off x="7321627" y="442518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5F2E3797-EE46-4958-B629-014B484E140C}"/>
              </a:ext>
            </a:extLst>
          </p:cNvPr>
          <p:cNvGrpSpPr/>
          <p:nvPr/>
        </p:nvGrpSpPr>
        <p:grpSpPr>
          <a:xfrm>
            <a:off x="4057136" y="1606177"/>
            <a:ext cx="4314887" cy="3240750"/>
            <a:chOff x="4044019" y="1605805"/>
            <a:chExt cx="4315448" cy="3240000"/>
          </a:xfrm>
        </p:grpSpPr>
        <p:sp>
          <p:nvSpPr>
            <p:cNvPr id="37" name="椭圆 36">
              <a:extLst>
                <a:ext uri="{FF2B5EF4-FFF2-40B4-BE49-F238E27FC236}">
                  <a16:creationId xmlns:a16="http://schemas.microsoft.com/office/drawing/2014/main" id="{3DDE0CAB-4850-417D-B941-0D52DD10893C}"/>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D19802F-6ECE-4976-B962-972D53EED1A0}"/>
                </a:ext>
              </a:extLst>
            </p:cNvPr>
            <p:cNvSpPr/>
            <p:nvPr/>
          </p:nvSpPr>
          <p:spPr>
            <a:xfrm>
              <a:off x="5799546" y="2268863"/>
              <a:ext cx="649622" cy="646181"/>
            </a:xfrm>
            <a:prstGeom prst="rect">
              <a:avLst/>
            </a:prstGeom>
            <a:noFill/>
          </p:spPr>
          <p:txBody>
            <a:bodyPr wrap="none" lIns="91440" tIns="45720" rIns="91440" bIns="45720">
              <a:spAutoFit/>
            </a:bodyPr>
            <a:lstStyle/>
            <a:p>
              <a:pPr algn="ctr"/>
              <a:r>
                <a:rPr lang="en-US" altLang="zh-CN" sz="3600" b="1" dirty="0">
                  <a:ln w="0"/>
                  <a:solidFill>
                    <a:srgbClr val="FFA000"/>
                  </a:solidFill>
                  <a:latin typeface="仿宋" panose="02010609060101010101" pitchFamily="49" charset="-122"/>
                  <a:ea typeface="仿宋" panose="02010609060101010101" pitchFamily="49" charset="-122"/>
                </a:rPr>
                <a:t>09</a:t>
              </a:r>
              <a:endParaRPr lang="zh-CN" altLang="en-US" sz="3600" b="1" dirty="0">
                <a:ln w="0"/>
                <a:solidFill>
                  <a:srgbClr val="FFA000"/>
                </a:solidFill>
                <a:latin typeface="仿宋" panose="02010609060101010101" pitchFamily="49" charset="-122"/>
                <a:ea typeface="仿宋" panose="02010609060101010101" pitchFamily="49" charset="-122"/>
              </a:endParaRPr>
            </a:p>
          </p:txBody>
        </p:sp>
        <p:sp>
          <p:nvSpPr>
            <p:cNvPr id="39" name="文本框 38">
              <a:extLst>
                <a:ext uri="{FF2B5EF4-FFF2-40B4-BE49-F238E27FC236}">
                  <a16:creationId xmlns:a16="http://schemas.microsoft.com/office/drawing/2014/main" id="{D17BD1C4-B418-478A-A814-DAAA74034083}"/>
                </a:ext>
              </a:extLst>
            </p:cNvPr>
            <p:cNvSpPr txBox="1"/>
            <p:nvPr/>
          </p:nvSpPr>
          <p:spPr>
            <a:xfrm>
              <a:off x="4044019" y="2989296"/>
              <a:ext cx="4315448" cy="707722"/>
            </a:xfrm>
            <a:prstGeom prst="rect">
              <a:avLst/>
            </a:prstGeom>
            <a:noFill/>
          </p:spPr>
          <p:txBody>
            <a:bodyPr wrap="square" rtlCol="0">
              <a:spAutoFit/>
            </a:bodyPr>
            <a:lstStyle/>
            <a:p>
              <a:pPr algn="dist"/>
              <a:r>
                <a:rPr lang="en-US" altLang="zh-CN" sz="4000" b="1" dirty="0">
                  <a:solidFill>
                    <a:schemeClr val="bg1"/>
                  </a:solidFill>
                  <a:latin typeface="仿宋" panose="02010609060101010101" pitchFamily="49" charset="-122"/>
                  <a:ea typeface="仿宋" panose="02010609060101010101" pitchFamily="49" charset="-122"/>
                </a:rPr>
                <a:t>Java</a:t>
              </a:r>
              <a:r>
                <a:rPr lang="zh-CN" altLang="en-US" sz="4000" b="1" dirty="0">
                  <a:solidFill>
                    <a:schemeClr val="bg1"/>
                  </a:solidFill>
                  <a:latin typeface="仿宋" panose="02010609060101010101" pitchFamily="49" charset="-122"/>
                  <a:ea typeface="仿宋" panose="02010609060101010101" pitchFamily="49" charset="-122"/>
                </a:rPr>
                <a:t>多线程机制</a:t>
              </a:r>
              <a:endParaRPr lang="en-US" altLang="zh-CN" sz="4000" b="1" dirty="0">
                <a:solidFill>
                  <a:schemeClr val="bg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777E27DE-8ABE-4A8A-9EAD-446FEED90061}"/>
                </a:ext>
              </a:extLst>
            </p:cNvPr>
            <p:cNvSpPr/>
            <p:nvPr/>
          </p:nvSpPr>
          <p:spPr>
            <a:xfrm>
              <a:off x="5232038" y="2286264"/>
              <a:ext cx="648018" cy="646181"/>
            </a:xfrm>
            <a:prstGeom prst="rect">
              <a:avLst/>
            </a:prstGeom>
            <a:noFill/>
          </p:spPr>
          <p:txBody>
            <a:bodyPr wrap="none" lIns="91440" tIns="45720" rIns="91440" bIns="45720">
              <a:spAutoFit/>
            </a:bodyPr>
            <a:lstStyle/>
            <a:p>
              <a:pPr algn="ctr"/>
              <a:r>
                <a:rPr lang="zh-CN" altLang="en-US" sz="3600" b="1" cap="none" spc="0" dirty="0">
                  <a:ln w="0"/>
                  <a:solidFill>
                    <a:srgbClr val="FFA000"/>
                  </a:solidFill>
                  <a:effectLst/>
                  <a:latin typeface="仿宋" panose="02010609060101010101" pitchFamily="49" charset="-122"/>
                  <a:ea typeface="仿宋" panose="02010609060101010101" pitchFamily="49" charset="-122"/>
                </a:rPr>
                <a:t>第</a:t>
              </a:r>
            </a:p>
          </p:txBody>
        </p:sp>
        <p:sp>
          <p:nvSpPr>
            <p:cNvPr id="42" name="矩形 41">
              <a:extLst>
                <a:ext uri="{FF2B5EF4-FFF2-40B4-BE49-F238E27FC236}">
                  <a16:creationId xmlns:a16="http://schemas.microsoft.com/office/drawing/2014/main" id="{97B26DC0-F944-4BDC-A85A-47A6D9B194F4}"/>
                </a:ext>
              </a:extLst>
            </p:cNvPr>
            <p:cNvSpPr/>
            <p:nvPr/>
          </p:nvSpPr>
          <p:spPr>
            <a:xfrm>
              <a:off x="6439745" y="2286264"/>
              <a:ext cx="595112" cy="584640"/>
            </a:xfrm>
            <a:prstGeom prst="rect">
              <a:avLst/>
            </a:prstGeom>
            <a:noFill/>
          </p:spPr>
          <p:txBody>
            <a:bodyPr wrap="none" lIns="91440" tIns="45720" rIns="91440" bIns="45720">
              <a:spAutoFit/>
            </a:bodyPr>
            <a:lstStyle/>
            <a:p>
              <a:pPr algn="ctr"/>
              <a:r>
                <a:rPr lang="zh-CN" altLang="en-US" sz="3600" b="1" dirty="0">
                  <a:ln w="0"/>
                  <a:solidFill>
                    <a:srgbClr val="FFA000"/>
                  </a:solidFill>
                  <a:latin typeface="仿宋" panose="02010609060101010101" pitchFamily="49" charset="-122"/>
                  <a:ea typeface="仿宋" panose="02010609060101010101" pitchFamily="49" charset="-122"/>
                </a:rPr>
                <a:t>讲</a:t>
              </a:r>
            </a:p>
          </p:txBody>
        </p:sp>
      </p:grpSp>
      <p:cxnSp>
        <p:nvCxnSpPr>
          <p:cNvPr id="43" name="直接连接符 42">
            <a:extLst>
              <a:ext uri="{FF2B5EF4-FFF2-40B4-BE49-F238E27FC236}">
                <a16:creationId xmlns:a16="http://schemas.microsoft.com/office/drawing/2014/main" id="{DC3D6371-2BF4-4052-B23C-08F9329FDBD4}"/>
              </a:ext>
            </a:extLst>
          </p:cNvPr>
          <p:cNvCxnSpPr>
            <a:stCxn id="17" idx="4"/>
          </p:cNvCxnSpPr>
          <p:nvPr/>
        </p:nvCxnSpPr>
        <p:spPr>
          <a:xfrm flipV="1">
            <a:off x="10669430"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B494BF6-0908-4179-9C0B-4BB61AED2DC9}"/>
              </a:ext>
            </a:extLst>
          </p:cNvPr>
          <p:cNvCxnSpPr/>
          <p:nvPr/>
        </p:nvCxnSpPr>
        <p:spPr>
          <a:xfrm flipV="1">
            <a:off x="-122027"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4A76560B-FBC4-4ABE-B00D-02D7C612FF0E}"/>
              </a:ext>
            </a:extLst>
          </p:cNvPr>
          <p:cNvSpPr/>
          <p:nvPr/>
        </p:nvSpPr>
        <p:spPr>
          <a:xfrm>
            <a:off x="586700" y="3149568"/>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9150366-6891-4653-B9E3-F0BCA8F0FE55}"/>
              </a:ext>
            </a:extLst>
          </p:cNvPr>
          <p:cNvSpPr/>
          <p:nvPr/>
        </p:nvSpPr>
        <p:spPr>
          <a:xfrm>
            <a:off x="11328112" y="3159096"/>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22BB9F9F-1E74-41F0-A196-65C0773DD17F}"/>
              </a:ext>
            </a:extLst>
          </p:cNvPr>
          <p:cNvGrpSpPr/>
          <p:nvPr/>
        </p:nvGrpSpPr>
        <p:grpSpPr>
          <a:xfrm>
            <a:off x="3785857" y="920545"/>
            <a:ext cx="4655374" cy="4664314"/>
            <a:chOff x="4095140" y="1166024"/>
            <a:chExt cx="4140000" cy="4146450"/>
          </a:xfrm>
        </p:grpSpPr>
        <p:sp>
          <p:nvSpPr>
            <p:cNvPr id="48" name="椭圆 47">
              <a:extLst>
                <a:ext uri="{FF2B5EF4-FFF2-40B4-BE49-F238E27FC236}">
                  <a16:creationId xmlns:a16="http://schemas.microsoft.com/office/drawing/2014/main" id="{246BF892-F2E2-4CAE-BB23-35222EB94B89}"/>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弧形 48">
              <a:extLst>
                <a:ext uri="{FF2B5EF4-FFF2-40B4-BE49-F238E27FC236}">
                  <a16:creationId xmlns:a16="http://schemas.microsoft.com/office/drawing/2014/main" id="{DFAAB033-F32A-47B5-85A6-624484AF7EC7}"/>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C1868736-7AB6-4CAB-8B5A-F2D400B3AA4B}"/>
              </a:ext>
            </a:extLst>
          </p:cNvPr>
          <p:cNvGrpSpPr/>
          <p:nvPr/>
        </p:nvGrpSpPr>
        <p:grpSpPr>
          <a:xfrm rot="12406911">
            <a:off x="3800821" y="908679"/>
            <a:ext cx="4655374" cy="4664314"/>
            <a:chOff x="4095140" y="1166024"/>
            <a:chExt cx="4140000" cy="4146450"/>
          </a:xfrm>
        </p:grpSpPr>
        <p:sp>
          <p:nvSpPr>
            <p:cNvPr id="51" name="椭圆 50">
              <a:extLst>
                <a:ext uri="{FF2B5EF4-FFF2-40B4-BE49-F238E27FC236}">
                  <a16:creationId xmlns:a16="http://schemas.microsoft.com/office/drawing/2014/main" id="{B5C5FA44-676C-4230-9C9B-643BAD7E12C3}"/>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弧形 51">
              <a:extLst>
                <a:ext uri="{FF2B5EF4-FFF2-40B4-BE49-F238E27FC236}">
                  <a16:creationId xmlns:a16="http://schemas.microsoft.com/office/drawing/2014/main" id="{78010518-9D67-4B26-9C5B-2718E657839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A452931E-118D-4052-B4C2-8B4721E6ED77}"/>
              </a:ext>
            </a:extLst>
          </p:cNvPr>
          <p:cNvGrpSpPr/>
          <p:nvPr/>
        </p:nvGrpSpPr>
        <p:grpSpPr>
          <a:xfrm rot="6181611">
            <a:off x="3773036" y="927841"/>
            <a:ext cx="4657060" cy="4662627"/>
            <a:chOff x="4095139" y="1166024"/>
            <a:chExt cx="4140001" cy="4146450"/>
          </a:xfrm>
        </p:grpSpPr>
        <p:sp>
          <p:nvSpPr>
            <p:cNvPr id="54" name="椭圆 53">
              <a:extLst>
                <a:ext uri="{FF2B5EF4-FFF2-40B4-BE49-F238E27FC236}">
                  <a16:creationId xmlns:a16="http://schemas.microsoft.com/office/drawing/2014/main" id="{0C228E5B-FCDD-4826-BA3D-8D0911917D2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弧形 54">
              <a:extLst>
                <a:ext uri="{FF2B5EF4-FFF2-40B4-BE49-F238E27FC236}">
                  <a16:creationId xmlns:a16="http://schemas.microsoft.com/office/drawing/2014/main" id="{B342E31C-6144-4950-8A47-F72B3BCF0395}"/>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EF9C1F24-5276-4B88-9911-46716B70145F}"/>
              </a:ext>
            </a:extLst>
          </p:cNvPr>
          <p:cNvGrpSpPr/>
          <p:nvPr/>
        </p:nvGrpSpPr>
        <p:grpSpPr>
          <a:xfrm>
            <a:off x="1722776" y="3048794"/>
            <a:ext cx="562430" cy="513471"/>
            <a:chOff x="550862" y="596106"/>
            <a:chExt cx="1495425" cy="1365250"/>
          </a:xfrm>
          <a:solidFill>
            <a:srgbClr val="FFA000"/>
          </a:solidFill>
        </p:grpSpPr>
        <p:sp>
          <p:nvSpPr>
            <p:cNvPr id="58" name="Freeform 6">
              <a:extLst>
                <a:ext uri="{FF2B5EF4-FFF2-40B4-BE49-F238E27FC236}">
                  <a16:creationId xmlns:a16="http://schemas.microsoft.com/office/drawing/2014/main" id="{77CAE52D-CF67-41C2-A139-C2B78199743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
              <a:extLst>
                <a:ext uri="{FF2B5EF4-FFF2-40B4-BE49-F238E27FC236}">
                  <a16:creationId xmlns:a16="http://schemas.microsoft.com/office/drawing/2014/main" id="{398818D8-2667-48B9-BE47-789556B5923F}"/>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
              <a:extLst>
                <a:ext uri="{FF2B5EF4-FFF2-40B4-BE49-F238E27FC236}">
                  <a16:creationId xmlns:a16="http://schemas.microsoft.com/office/drawing/2014/main" id="{50559797-14BB-4997-BFB1-27AD75839286}"/>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a:extLst>
              <a:ext uri="{FF2B5EF4-FFF2-40B4-BE49-F238E27FC236}">
                <a16:creationId xmlns:a16="http://schemas.microsoft.com/office/drawing/2014/main" id="{621C306E-BE15-4F4C-9C28-9E2BDA0DC286}"/>
              </a:ext>
            </a:extLst>
          </p:cNvPr>
          <p:cNvGrpSpPr/>
          <p:nvPr/>
        </p:nvGrpSpPr>
        <p:grpSpPr>
          <a:xfrm>
            <a:off x="9897762" y="3063065"/>
            <a:ext cx="617044" cy="519129"/>
            <a:chOff x="5146675" y="766763"/>
            <a:chExt cx="1590676" cy="1338263"/>
          </a:xfrm>
        </p:grpSpPr>
        <p:sp>
          <p:nvSpPr>
            <p:cNvPr id="62" name="Oval 18">
              <a:extLst>
                <a:ext uri="{FF2B5EF4-FFF2-40B4-BE49-F238E27FC236}">
                  <a16:creationId xmlns:a16="http://schemas.microsoft.com/office/drawing/2014/main" id="{D22358EA-FFAF-4EB3-82B3-35FA1D799F1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9">
              <a:extLst>
                <a:ext uri="{FF2B5EF4-FFF2-40B4-BE49-F238E27FC236}">
                  <a16:creationId xmlns:a16="http://schemas.microsoft.com/office/drawing/2014/main" id="{B28343A3-6E7F-4D03-ADB8-EFF5B5C037F8}"/>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0">
              <a:extLst>
                <a:ext uri="{FF2B5EF4-FFF2-40B4-BE49-F238E27FC236}">
                  <a16:creationId xmlns:a16="http://schemas.microsoft.com/office/drawing/2014/main" id="{95F54CE8-7406-4111-ADE6-2A47575A314F}"/>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1">
              <a:extLst>
                <a:ext uri="{FF2B5EF4-FFF2-40B4-BE49-F238E27FC236}">
                  <a16:creationId xmlns:a16="http://schemas.microsoft.com/office/drawing/2014/main" id="{320563A8-B9F0-4375-973F-473EE088912E}"/>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2">
              <a:extLst>
                <a:ext uri="{FF2B5EF4-FFF2-40B4-BE49-F238E27FC236}">
                  <a16:creationId xmlns:a16="http://schemas.microsoft.com/office/drawing/2014/main" id="{5C764B59-B647-4438-8081-6234B95A26F7}"/>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a:extLst>
                <a:ext uri="{FF2B5EF4-FFF2-40B4-BE49-F238E27FC236}">
                  <a16:creationId xmlns:a16="http://schemas.microsoft.com/office/drawing/2014/main" id="{4A0493DC-68E3-466A-9CD0-849A9F2FF5C9}"/>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a:extLst>
                <a:ext uri="{FF2B5EF4-FFF2-40B4-BE49-F238E27FC236}">
                  <a16:creationId xmlns:a16="http://schemas.microsoft.com/office/drawing/2014/main" id="{CB68391D-C845-44E0-8D95-BCC1B1049246}"/>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25">
              <a:extLst>
                <a:ext uri="{FF2B5EF4-FFF2-40B4-BE49-F238E27FC236}">
                  <a16:creationId xmlns:a16="http://schemas.microsoft.com/office/drawing/2014/main" id="{40264371-9768-42DE-9AB9-81A0943F3E69}"/>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a:extLst>
                <a:ext uri="{FF2B5EF4-FFF2-40B4-BE49-F238E27FC236}">
                  <a16:creationId xmlns:a16="http://schemas.microsoft.com/office/drawing/2014/main" id="{4EE6401A-F120-4D70-900D-84281A9E6A53}"/>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7">
              <a:extLst>
                <a:ext uri="{FF2B5EF4-FFF2-40B4-BE49-F238E27FC236}">
                  <a16:creationId xmlns:a16="http://schemas.microsoft.com/office/drawing/2014/main" id="{AD027A97-E96C-4319-9CD7-B4915D1EB848}"/>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28">
              <a:extLst>
                <a:ext uri="{FF2B5EF4-FFF2-40B4-BE49-F238E27FC236}">
                  <a16:creationId xmlns:a16="http://schemas.microsoft.com/office/drawing/2014/main" id="{AE2343ED-7B51-4ED7-A9A4-48443ADA6CD7}"/>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9">
              <a:extLst>
                <a:ext uri="{FF2B5EF4-FFF2-40B4-BE49-F238E27FC236}">
                  <a16:creationId xmlns:a16="http://schemas.microsoft.com/office/drawing/2014/main" id="{77C1D394-92A1-4107-B9CD-AE5F32F721EF}"/>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991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6">
            <a:extLst>
              <a:ext uri="{FF2B5EF4-FFF2-40B4-BE49-F238E27FC236}">
                <a16:creationId xmlns:a16="http://schemas.microsoft.com/office/drawing/2014/main" id="{ED6BB00B-D64D-488F-A220-8E2FB29F5C51}"/>
              </a:ext>
            </a:extLst>
          </p:cNvPr>
          <p:cNvSpPr/>
          <p:nvPr/>
        </p:nvSpPr>
        <p:spPr>
          <a:xfrm>
            <a:off x="6081465" y="1355986"/>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51" name="组合 50">
            <a:extLst>
              <a:ext uri="{FF2B5EF4-FFF2-40B4-BE49-F238E27FC236}">
                <a16:creationId xmlns:a16="http://schemas.microsoft.com/office/drawing/2014/main" id="{FD6DA85C-62FD-45F7-A6C1-ACA43BA14F9B}"/>
              </a:ext>
            </a:extLst>
          </p:cNvPr>
          <p:cNvGrpSpPr/>
          <p:nvPr/>
        </p:nvGrpSpPr>
        <p:grpSpPr>
          <a:xfrm>
            <a:off x="5275064" y="534194"/>
            <a:ext cx="549846" cy="617986"/>
            <a:chOff x="279401" y="2698750"/>
            <a:chExt cx="1473200" cy="1655763"/>
          </a:xfrm>
        </p:grpSpPr>
        <p:sp>
          <p:nvSpPr>
            <p:cNvPr id="52" name="Freeform 45">
              <a:extLst>
                <a:ext uri="{FF2B5EF4-FFF2-40B4-BE49-F238E27FC236}">
                  <a16:creationId xmlns:a16="http://schemas.microsoft.com/office/drawing/2014/main" id="{1729A776-0BF6-48DE-8CA7-E51796CF9F8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a:extLst>
                <a:ext uri="{FF2B5EF4-FFF2-40B4-BE49-F238E27FC236}">
                  <a16:creationId xmlns:a16="http://schemas.microsoft.com/office/drawing/2014/main" id="{72674BB5-4334-4297-BAB1-B4FD17DFEBC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a:extLst>
                <a:ext uri="{FF2B5EF4-FFF2-40B4-BE49-F238E27FC236}">
                  <a16:creationId xmlns:a16="http://schemas.microsoft.com/office/drawing/2014/main" id="{6C1CADCB-E748-4F95-B1CF-0C31D6796F4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a:extLst>
                <a:ext uri="{FF2B5EF4-FFF2-40B4-BE49-F238E27FC236}">
                  <a16:creationId xmlns:a16="http://schemas.microsoft.com/office/drawing/2014/main" id="{0C41E2CC-0F35-481A-9E8A-F20B08999352}"/>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a:extLst>
                <a:ext uri="{FF2B5EF4-FFF2-40B4-BE49-F238E27FC236}">
                  <a16:creationId xmlns:a16="http://schemas.microsoft.com/office/drawing/2014/main" id="{06D05E02-34F0-469E-A16A-8DC6163273C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a:extLst>
                <a:ext uri="{FF2B5EF4-FFF2-40B4-BE49-F238E27FC236}">
                  <a16:creationId xmlns:a16="http://schemas.microsoft.com/office/drawing/2014/main" id="{881679A1-9368-457E-A749-8E67EE0CFAA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a:extLst>
                <a:ext uri="{FF2B5EF4-FFF2-40B4-BE49-F238E27FC236}">
                  <a16:creationId xmlns:a16="http://schemas.microsoft.com/office/drawing/2014/main" id="{75C12559-497D-40F9-8616-1DDC9649FFC5}"/>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a:extLst>
                <a:ext uri="{FF2B5EF4-FFF2-40B4-BE49-F238E27FC236}">
                  <a16:creationId xmlns:a16="http://schemas.microsoft.com/office/drawing/2014/main" id="{9D9B5691-9C84-4243-9A98-9F51172226B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a:extLst>
              <a:ext uri="{FF2B5EF4-FFF2-40B4-BE49-F238E27FC236}">
                <a16:creationId xmlns:a16="http://schemas.microsoft.com/office/drawing/2014/main" id="{03054572-919D-42BC-AD77-CD9E6492F4F0}"/>
              </a:ext>
            </a:extLst>
          </p:cNvPr>
          <p:cNvGrpSpPr/>
          <p:nvPr/>
        </p:nvGrpSpPr>
        <p:grpSpPr>
          <a:xfrm>
            <a:off x="5275064" y="1271844"/>
            <a:ext cx="549846" cy="617986"/>
            <a:chOff x="279401" y="2698750"/>
            <a:chExt cx="1473200" cy="1655763"/>
          </a:xfrm>
        </p:grpSpPr>
        <p:sp>
          <p:nvSpPr>
            <p:cNvPr id="61" name="Freeform 45">
              <a:extLst>
                <a:ext uri="{FF2B5EF4-FFF2-40B4-BE49-F238E27FC236}">
                  <a16:creationId xmlns:a16="http://schemas.microsoft.com/office/drawing/2014/main" id="{1CA7D0C3-15E5-4955-949C-B592DFA6C3D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a:extLst>
                <a:ext uri="{FF2B5EF4-FFF2-40B4-BE49-F238E27FC236}">
                  <a16:creationId xmlns:a16="http://schemas.microsoft.com/office/drawing/2014/main" id="{11ADB319-BB4B-46F5-8144-9E08DF21E23F}"/>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a:extLst>
                <a:ext uri="{FF2B5EF4-FFF2-40B4-BE49-F238E27FC236}">
                  <a16:creationId xmlns:a16="http://schemas.microsoft.com/office/drawing/2014/main" id="{D1B854C5-3C0E-4539-BB43-B3C7C278CEE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a:extLst>
                <a:ext uri="{FF2B5EF4-FFF2-40B4-BE49-F238E27FC236}">
                  <a16:creationId xmlns:a16="http://schemas.microsoft.com/office/drawing/2014/main" id="{4B1755A3-7B01-4B35-B483-147EBE0D406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a:extLst>
                <a:ext uri="{FF2B5EF4-FFF2-40B4-BE49-F238E27FC236}">
                  <a16:creationId xmlns:a16="http://schemas.microsoft.com/office/drawing/2014/main" id="{A3DF9B2D-211A-4A66-A282-E7FB4620610D}"/>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a:extLst>
                <a:ext uri="{FF2B5EF4-FFF2-40B4-BE49-F238E27FC236}">
                  <a16:creationId xmlns:a16="http://schemas.microsoft.com/office/drawing/2014/main" id="{3F317C9A-9B6D-46E7-9A8F-E6A5248423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a:extLst>
                <a:ext uri="{FF2B5EF4-FFF2-40B4-BE49-F238E27FC236}">
                  <a16:creationId xmlns:a16="http://schemas.microsoft.com/office/drawing/2014/main" id="{E74DA9A0-F302-4940-816E-8CB7807021F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a:extLst>
                <a:ext uri="{FF2B5EF4-FFF2-40B4-BE49-F238E27FC236}">
                  <a16:creationId xmlns:a16="http://schemas.microsoft.com/office/drawing/2014/main" id="{BE0C7628-C94C-4E67-9A2A-31A5848750D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a:extLst>
              <a:ext uri="{FF2B5EF4-FFF2-40B4-BE49-F238E27FC236}">
                <a16:creationId xmlns:a16="http://schemas.microsoft.com/office/drawing/2014/main" id="{D47F3330-F8A5-43B2-82EA-5BA462293E3F}"/>
              </a:ext>
            </a:extLst>
          </p:cNvPr>
          <p:cNvSpPr txBox="1"/>
          <p:nvPr/>
        </p:nvSpPr>
        <p:spPr>
          <a:xfrm>
            <a:off x="6096000" y="1417254"/>
            <a:ext cx="35806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9.2   </a:t>
            </a:r>
            <a:r>
              <a:rPr lang="zh-CN" altLang="en-US" sz="2400" b="1" dirty="0">
                <a:solidFill>
                  <a:schemeClr val="bg1"/>
                </a:solidFill>
                <a:latin typeface="仿宋" panose="02010609060101010101" pitchFamily="49" charset="-122"/>
                <a:ea typeface="仿宋" panose="02010609060101010101" pitchFamily="49" charset="-122"/>
              </a:rPr>
              <a:t>线程的创建方法</a:t>
            </a:r>
          </a:p>
        </p:txBody>
      </p:sp>
      <p:grpSp>
        <p:nvGrpSpPr>
          <p:cNvPr id="70" name="组合 69">
            <a:extLst>
              <a:ext uri="{FF2B5EF4-FFF2-40B4-BE49-F238E27FC236}">
                <a16:creationId xmlns:a16="http://schemas.microsoft.com/office/drawing/2014/main" id="{4B1BD165-1A39-4427-9361-70379144DBDD}"/>
              </a:ext>
            </a:extLst>
          </p:cNvPr>
          <p:cNvGrpSpPr/>
          <p:nvPr/>
        </p:nvGrpSpPr>
        <p:grpSpPr>
          <a:xfrm>
            <a:off x="5275064" y="2033844"/>
            <a:ext cx="549846" cy="617986"/>
            <a:chOff x="279401" y="2698750"/>
            <a:chExt cx="1473200" cy="1655763"/>
          </a:xfrm>
        </p:grpSpPr>
        <p:sp>
          <p:nvSpPr>
            <p:cNvPr id="71" name="Freeform 45">
              <a:extLst>
                <a:ext uri="{FF2B5EF4-FFF2-40B4-BE49-F238E27FC236}">
                  <a16:creationId xmlns:a16="http://schemas.microsoft.com/office/drawing/2014/main" id="{51B6AFE1-A3AB-403E-97B8-5C2C5D960A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a:extLst>
                <a:ext uri="{FF2B5EF4-FFF2-40B4-BE49-F238E27FC236}">
                  <a16:creationId xmlns:a16="http://schemas.microsoft.com/office/drawing/2014/main" id="{D5E5BECF-122B-4559-803E-664A7FF8A5A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a:extLst>
                <a:ext uri="{FF2B5EF4-FFF2-40B4-BE49-F238E27FC236}">
                  <a16:creationId xmlns:a16="http://schemas.microsoft.com/office/drawing/2014/main" id="{1E1A8E3D-18F2-4F43-A4CB-C97FFD6CC62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a:extLst>
                <a:ext uri="{FF2B5EF4-FFF2-40B4-BE49-F238E27FC236}">
                  <a16:creationId xmlns:a16="http://schemas.microsoft.com/office/drawing/2014/main" id="{68F4F908-E0E7-45CB-9EFF-109CB1348CC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a:extLst>
                <a:ext uri="{FF2B5EF4-FFF2-40B4-BE49-F238E27FC236}">
                  <a16:creationId xmlns:a16="http://schemas.microsoft.com/office/drawing/2014/main" id="{3574B512-E030-4BB8-887A-553186D70B4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a:extLst>
                <a:ext uri="{FF2B5EF4-FFF2-40B4-BE49-F238E27FC236}">
                  <a16:creationId xmlns:a16="http://schemas.microsoft.com/office/drawing/2014/main" id="{8BF1F733-2157-4BFE-ADE8-53823FAD28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a:extLst>
                <a:ext uri="{FF2B5EF4-FFF2-40B4-BE49-F238E27FC236}">
                  <a16:creationId xmlns:a16="http://schemas.microsoft.com/office/drawing/2014/main" id="{9F17F953-36A1-4AAD-90EB-2F21C0C3F2C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a:extLst>
                <a:ext uri="{FF2B5EF4-FFF2-40B4-BE49-F238E27FC236}">
                  <a16:creationId xmlns:a16="http://schemas.microsoft.com/office/drawing/2014/main" id="{B73D6F0F-F740-4175-97E6-89631D35269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a:extLst>
              <a:ext uri="{FF2B5EF4-FFF2-40B4-BE49-F238E27FC236}">
                <a16:creationId xmlns:a16="http://schemas.microsoft.com/office/drawing/2014/main" id="{7C22FABC-A4AF-43FF-B7BA-A6E1B3884D5A}"/>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9.3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线程状态及转换</a:t>
            </a:r>
          </a:p>
        </p:txBody>
      </p:sp>
      <p:grpSp>
        <p:nvGrpSpPr>
          <p:cNvPr id="80" name="组合 79">
            <a:extLst>
              <a:ext uri="{FF2B5EF4-FFF2-40B4-BE49-F238E27FC236}">
                <a16:creationId xmlns:a16="http://schemas.microsoft.com/office/drawing/2014/main" id="{C9C9FD60-E52F-46B8-8E0A-5168F7271EDC}"/>
              </a:ext>
            </a:extLst>
          </p:cNvPr>
          <p:cNvGrpSpPr/>
          <p:nvPr/>
        </p:nvGrpSpPr>
        <p:grpSpPr>
          <a:xfrm>
            <a:off x="5275064" y="2795844"/>
            <a:ext cx="549846" cy="617986"/>
            <a:chOff x="279401" y="2698750"/>
            <a:chExt cx="1473200" cy="1655763"/>
          </a:xfrm>
        </p:grpSpPr>
        <p:sp>
          <p:nvSpPr>
            <p:cNvPr id="81" name="Freeform 45">
              <a:extLst>
                <a:ext uri="{FF2B5EF4-FFF2-40B4-BE49-F238E27FC236}">
                  <a16:creationId xmlns:a16="http://schemas.microsoft.com/office/drawing/2014/main" id="{B5FA6FBE-52C9-4214-A1F0-67BE20F7194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6">
              <a:extLst>
                <a:ext uri="{FF2B5EF4-FFF2-40B4-BE49-F238E27FC236}">
                  <a16:creationId xmlns:a16="http://schemas.microsoft.com/office/drawing/2014/main" id="{3218DDC1-C3A9-426F-AC4C-1F02D9AE690D}"/>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7">
              <a:extLst>
                <a:ext uri="{FF2B5EF4-FFF2-40B4-BE49-F238E27FC236}">
                  <a16:creationId xmlns:a16="http://schemas.microsoft.com/office/drawing/2014/main" id="{EEEDA9C8-7D60-4AF6-A349-3579C10812A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48">
              <a:extLst>
                <a:ext uri="{FF2B5EF4-FFF2-40B4-BE49-F238E27FC236}">
                  <a16:creationId xmlns:a16="http://schemas.microsoft.com/office/drawing/2014/main" id="{6FB41275-199B-43FD-AA2B-BAC5E0175950}"/>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49">
              <a:extLst>
                <a:ext uri="{FF2B5EF4-FFF2-40B4-BE49-F238E27FC236}">
                  <a16:creationId xmlns:a16="http://schemas.microsoft.com/office/drawing/2014/main" id="{168D39CE-8F86-44F4-A8EA-16498505E5C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Oval 50">
              <a:extLst>
                <a:ext uri="{FF2B5EF4-FFF2-40B4-BE49-F238E27FC236}">
                  <a16:creationId xmlns:a16="http://schemas.microsoft.com/office/drawing/2014/main" id="{4F4CD454-10F5-4535-BE23-571AC103E5F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Freeform 51">
              <a:extLst>
                <a:ext uri="{FF2B5EF4-FFF2-40B4-BE49-F238E27FC236}">
                  <a16:creationId xmlns:a16="http://schemas.microsoft.com/office/drawing/2014/main" id="{6F9E0B65-82C4-420C-A3D6-02B4A5314F7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52">
              <a:extLst>
                <a:ext uri="{FF2B5EF4-FFF2-40B4-BE49-F238E27FC236}">
                  <a16:creationId xmlns:a16="http://schemas.microsoft.com/office/drawing/2014/main" id="{FF33BA6C-2072-44A8-A2CD-8826B1757D8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9" name="TextBox 88">
            <a:extLst>
              <a:ext uri="{FF2B5EF4-FFF2-40B4-BE49-F238E27FC236}">
                <a16:creationId xmlns:a16="http://schemas.microsoft.com/office/drawing/2014/main" id="{5C3F6AEC-7080-4B3D-A66C-9E625E6DB779}"/>
              </a:ext>
            </a:extLst>
          </p:cNvPr>
          <p:cNvSpPr txBox="1"/>
          <p:nvPr/>
        </p:nvSpPr>
        <p:spPr>
          <a:xfrm>
            <a:off x="6096000" y="294125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线程调度</a:t>
            </a:r>
          </a:p>
        </p:txBody>
      </p:sp>
      <p:grpSp>
        <p:nvGrpSpPr>
          <p:cNvPr id="90" name="组合 89">
            <a:extLst>
              <a:ext uri="{FF2B5EF4-FFF2-40B4-BE49-F238E27FC236}">
                <a16:creationId xmlns:a16="http://schemas.microsoft.com/office/drawing/2014/main" id="{B6F6956B-1257-4DA8-A050-0FAD8E2E0421}"/>
              </a:ext>
            </a:extLst>
          </p:cNvPr>
          <p:cNvGrpSpPr/>
          <p:nvPr/>
        </p:nvGrpSpPr>
        <p:grpSpPr>
          <a:xfrm>
            <a:off x="5275064" y="3557844"/>
            <a:ext cx="549846" cy="617986"/>
            <a:chOff x="279401" y="2698750"/>
            <a:chExt cx="1473200" cy="1655763"/>
          </a:xfrm>
        </p:grpSpPr>
        <p:sp>
          <p:nvSpPr>
            <p:cNvPr id="91" name="Freeform 45">
              <a:extLst>
                <a:ext uri="{FF2B5EF4-FFF2-40B4-BE49-F238E27FC236}">
                  <a16:creationId xmlns:a16="http://schemas.microsoft.com/office/drawing/2014/main" id="{4446F7CD-B7BA-41EC-8505-71E5BE89C12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6">
              <a:extLst>
                <a:ext uri="{FF2B5EF4-FFF2-40B4-BE49-F238E27FC236}">
                  <a16:creationId xmlns:a16="http://schemas.microsoft.com/office/drawing/2014/main" id="{EE1487BF-87B2-4CF5-B1A7-FFE7DD547C2E}"/>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7">
              <a:extLst>
                <a:ext uri="{FF2B5EF4-FFF2-40B4-BE49-F238E27FC236}">
                  <a16:creationId xmlns:a16="http://schemas.microsoft.com/office/drawing/2014/main" id="{ED0144B7-FBC6-4BF7-AFC9-96DD5B815845}"/>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48">
              <a:extLst>
                <a:ext uri="{FF2B5EF4-FFF2-40B4-BE49-F238E27FC236}">
                  <a16:creationId xmlns:a16="http://schemas.microsoft.com/office/drawing/2014/main" id="{21C72A6E-EBBE-421B-932B-ED7C8E03C4D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49">
              <a:extLst>
                <a:ext uri="{FF2B5EF4-FFF2-40B4-BE49-F238E27FC236}">
                  <a16:creationId xmlns:a16="http://schemas.microsoft.com/office/drawing/2014/main" id="{D69DE465-7831-48FA-8FE6-FBCB88496142}"/>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Oval 50">
              <a:extLst>
                <a:ext uri="{FF2B5EF4-FFF2-40B4-BE49-F238E27FC236}">
                  <a16:creationId xmlns:a16="http://schemas.microsoft.com/office/drawing/2014/main" id="{D6216B99-503E-4670-8078-53BAE658388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Freeform 51">
              <a:extLst>
                <a:ext uri="{FF2B5EF4-FFF2-40B4-BE49-F238E27FC236}">
                  <a16:creationId xmlns:a16="http://schemas.microsoft.com/office/drawing/2014/main" id="{0DA0AAF1-B0DB-498B-B196-400F0D5838D7}"/>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52">
              <a:extLst>
                <a:ext uri="{FF2B5EF4-FFF2-40B4-BE49-F238E27FC236}">
                  <a16:creationId xmlns:a16="http://schemas.microsoft.com/office/drawing/2014/main" id="{7AB2F75A-331F-4343-BF22-491887185751}"/>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9" name="TextBox 98">
            <a:extLst>
              <a:ext uri="{FF2B5EF4-FFF2-40B4-BE49-F238E27FC236}">
                <a16:creationId xmlns:a16="http://schemas.microsoft.com/office/drawing/2014/main" id="{603744A6-9DEC-41A8-A9F3-E40F63363EAE}"/>
              </a:ext>
            </a:extLst>
          </p:cNvPr>
          <p:cNvSpPr txBox="1"/>
          <p:nvPr/>
        </p:nvSpPr>
        <p:spPr>
          <a:xfrm>
            <a:off x="6096000" y="370325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线程常用方法</a:t>
            </a:r>
          </a:p>
        </p:txBody>
      </p:sp>
      <p:grpSp>
        <p:nvGrpSpPr>
          <p:cNvPr id="100" name="组合 99">
            <a:extLst>
              <a:ext uri="{FF2B5EF4-FFF2-40B4-BE49-F238E27FC236}">
                <a16:creationId xmlns:a16="http://schemas.microsoft.com/office/drawing/2014/main" id="{A7C7C6FD-E399-4F9C-99E9-7B769F496563}"/>
              </a:ext>
            </a:extLst>
          </p:cNvPr>
          <p:cNvGrpSpPr/>
          <p:nvPr/>
        </p:nvGrpSpPr>
        <p:grpSpPr>
          <a:xfrm>
            <a:off x="5275064" y="4319844"/>
            <a:ext cx="549846" cy="617986"/>
            <a:chOff x="279401" y="2698750"/>
            <a:chExt cx="1473200" cy="1655763"/>
          </a:xfrm>
        </p:grpSpPr>
        <p:sp>
          <p:nvSpPr>
            <p:cNvPr id="101" name="Freeform 45">
              <a:extLst>
                <a:ext uri="{FF2B5EF4-FFF2-40B4-BE49-F238E27FC236}">
                  <a16:creationId xmlns:a16="http://schemas.microsoft.com/office/drawing/2014/main" id="{889F213A-7CF2-4A50-9A67-7F34E2BA1F6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a:extLst>
                <a:ext uri="{FF2B5EF4-FFF2-40B4-BE49-F238E27FC236}">
                  <a16:creationId xmlns:a16="http://schemas.microsoft.com/office/drawing/2014/main" id="{8E8BF666-6DC8-409A-9B4F-422BC680AB8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a:extLst>
                <a:ext uri="{FF2B5EF4-FFF2-40B4-BE49-F238E27FC236}">
                  <a16:creationId xmlns:a16="http://schemas.microsoft.com/office/drawing/2014/main" id="{CDF77211-7449-43A2-B432-695626EC035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a:extLst>
                <a:ext uri="{FF2B5EF4-FFF2-40B4-BE49-F238E27FC236}">
                  <a16:creationId xmlns:a16="http://schemas.microsoft.com/office/drawing/2014/main" id="{04B3276A-AA9D-4F04-AF09-C6CCE6828CB7}"/>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a:extLst>
                <a:ext uri="{FF2B5EF4-FFF2-40B4-BE49-F238E27FC236}">
                  <a16:creationId xmlns:a16="http://schemas.microsoft.com/office/drawing/2014/main" id="{755543E7-387D-45C4-BB63-8C37479C74D7}"/>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a:extLst>
                <a:ext uri="{FF2B5EF4-FFF2-40B4-BE49-F238E27FC236}">
                  <a16:creationId xmlns:a16="http://schemas.microsoft.com/office/drawing/2014/main" id="{FFFCC06F-07AA-4BA0-986D-E22D8CD523B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a:extLst>
                <a:ext uri="{FF2B5EF4-FFF2-40B4-BE49-F238E27FC236}">
                  <a16:creationId xmlns:a16="http://schemas.microsoft.com/office/drawing/2014/main" id="{4E601DD7-A466-4503-BA2A-1610CD3E31A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a:extLst>
                <a:ext uri="{FF2B5EF4-FFF2-40B4-BE49-F238E27FC236}">
                  <a16:creationId xmlns:a16="http://schemas.microsoft.com/office/drawing/2014/main" id="{553A14F3-BA83-4FC9-AB3A-6B867FC7225A}"/>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a:extLst>
              <a:ext uri="{FF2B5EF4-FFF2-40B4-BE49-F238E27FC236}">
                <a16:creationId xmlns:a16="http://schemas.microsoft.com/office/drawing/2014/main" id="{D912887F-0EE3-4AA5-AC7E-3F7CD75F4EAA}"/>
              </a:ext>
            </a:extLst>
          </p:cNvPr>
          <p:cNvSpPr txBox="1"/>
          <p:nvPr/>
        </p:nvSpPr>
        <p:spPr>
          <a:xfrm>
            <a:off x="6096000" y="446525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线程同步与锁机制  </a:t>
            </a:r>
          </a:p>
        </p:txBody>
      </p:sp>
      <p:sp>
        <p:nvSpPr>
          <p:cNvPr id="110" name="TextBox 2">
            <a:extLst>
              <a:ext uri="{FF2B5EF4-FFF2-40B4-BE49-F238E27FC236}">
                <a16:creationId xmlns:a16="http://schemas.microsoft.com/office/drawing/2014/main" id="{9264E244-AEC5-4F49-B9E3-8909D3AABFBE}"/>
              </a:ext>
            </a:extLst>
          </p:cNvPr>
          <p:cNvSpPr txBox="1"/>
          <p:nvPr/>
        </p:nvSpPr>
        <p:spPr>
          <a:xfrm>
            <a:off x="6096000" y="679604"/>
            <a:ext cx="31234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9.1   </a:t>
            </a:r>
            <a:r>
              <a:rPr lang="zh-CN" altLang="en-US" sz="2400" b="1" dirty="0">
                <a:latin typeface="仿宋" panose="02010609060101010101" pitchFamily="49" charset="-122"/>
                <a:ea typeface="仿宋" panose="02010609060101010101" pitchFamily="49" charset="-122"/>
              </a:rPr>
              <a:t>线程基本概念</a:t>
            </a:r>
          </a:p>
        </p:txBody>
      </p:sp>
      <p:grpSp>
        <p:nvGrpSpPr>
          <p:cNvPr id="111" name="组合 110">
            <a:extLst>
              <a:ext uri="{FF2B5EF4-FFF2-40B4-BE49-F238E27FC236}">
                <a16:creationId xmlns:a16="http://schemas.microsoft.com/office/drawing/2014/main" id="{1A9CDAD5-5E9B-4B49-B468-FF7B0D5DE9B7}"/>
              </a:ext>
            </a:extLst>
          </p:cNvPr>
          <p:cNvGrpSpPr/>
          <p:nvPr/>
        </p:nvGrpSpPr>
        <p:grpSpPr>
          <a:xfrm>
            <a:off x="5275064" y="5077490"/>
            <a:ext cx="549846" cy="617986"/>
            <a:chOff x="279401" y="2698750"/>
            <a:chExt cx="1473200" cy="1655763"/>
          </a:xfrm>
        </p:grpSpPr>
        <p:sp>
          <p:nvSpPr>
            <p:cNvPr id="112" name="Freeform 45">
              <a:extLst>
                <a:ext uri="{FF2B5EF4-FFF2-40B4-BE49-F238E27FC236}">
                  <a16:creationId xmlns:a16="http://schemas.microsoft.com/office/drawing/2014/main" id="{EEF3CBC9-39A9-47B2-8957-8775C0C23BF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6">
              <a:extLst>
                <a:ext uri="{FF2B5EF4-FFF2-40B4-BE49-F238E27FC236}">
                  <a16:creationId xmlns:a16="http://schemas.microsoft.com/office/drawing/2014/main" id="{B0E1C3F4-DCDE-4BFB-AE48-2C015C3C3FF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7">
              <a:extLst>
                <a:ext uri="{FF2B5EF4-FFF2-40B4-BE49-F238E27FC236}">
                  <a16:creationId xmlns:a16="http://schemas.microsoft.com/office/drawing/2014/main" id="{5DC20DD9-CB50-4B66-8571-1A14E505512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Freeform 48">
              <a:extLst>
                <a:ext uri="{FF2B5EF4-FFF2-40B4-BE49-F238E27FC236}">
                  <a16:creationId xmlns:a16="http://schemas.microsoft.com/office/drawing/2014/main" id="{E65C35C2-1295-4287-B949-47522A44A5C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49">
              <a:extLst>
                <a:ext uri="{FF2B5EF4-FFF2-40B4-BE49-F238E27FC236}">
                  <a16:creationId xmlns:a16="http://schemas.microsoft.com/office/drawing/2014/main" id="{3C58982B-E432-4B78-9840-335964CF04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Oval 50">
              <a:extLst>
                <a:ext uri="{FF2B5EF4-FFF2-40B4-BE49-F238E27FC236}">
                  <a16:creationId xmlns:a16="http://schemas.microsoft.com/office/drawing/2014/main" id="{5B945100-9607-406B-862E-B3541663D4B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51">
              <a:extLst>
                <a:ext uri="{FF2B5EF4-FFF2-40B4-BE49-F238E27FC236}">
                  <a16:creationId xmlns:a16="http://schemas.microsoft.com/office/drawing/2014/main" id="{2A1954D5-B20E-4917-99B5-2935F9C58CB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2">
              <a:extLst>
                <a:ext uri="{FF2B5EF4-FFF2-40B4-BE49-F238E27FC236}">
                  <a16:creationId xmlns:a16="http://schemas.microsoft.com/office/drawing/2014/main" id="{F10380F9-0A75-4633-8568-926ED40BEEF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8" name="TextBox 108">
            <a:extLst>
              <a:ext uri="{FF2B5EF4-FFF2-40B4-BE49-F238E27FC236}">
                <a16:creationId xmlns:a16="http://schemas.microsoft.com/office/drawing/2014/main" id="{7872BB9F-EEDE-42FF-8E25-F0101F5655C0}"/>
              </a:ext>
            </a:extLst>
          </p:cNvPr>
          <p:cNvSpPr txBox="1"/>
          <p:nvPr/>
        </p:nvSpPr>
        <p:spPr>
          <a:xfrm>
            <a:off x="6096000" y="5222900"/>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线程的交互</a:t>
            </a:r>
          </a:p>
        </p:txBody>
      </p:sp>
      <p:grpSp>
        <p:nvGrpSpPr>
          <p:cNvPr id="169" name="组合 168">
            <a:extLst>
              <a:ext uri="{FF2B5EF4-FFF2-40B4-BE49-F238E27FC236}">
                <a16:creationId xmlns:a16="http://schemas.microsoft.com/office/drawing/2014/main" id="{211219E9-584D-4CA5-B0CF-39748D8E070F}"/>
              </a:ext>
            </a:extLst>
          </p:cNvPr>
          <p:cNvGrpSpPr/>
          <p:nvPr/>
        </p:nvGrpSpPr>
        <p:grpSpPr>
          <a:xfrm>
            <a:off x="5275064" y="5835135"/>
            <a:ext cx="549846" cy="617986"/>
            <a:chOff x="279401" y="2698750"/>
            <a:chExt cx="1473200" cy="1655763"/>
          </a:xfrm>
        </p:grpSpPr>
        <p:sp>
          <p:nvSpPr>
            <p:cNvPr id="170" name="Freeform 45">
              <a:extLst>
                <a:ext uri="{FF2B5EF4-FFF2-40B4-BE49-F238E27FC236}">
                  <a16:creationId xmlns:a16="http://schemas.microsoft.com/office/drawing/2014/main" id="{3685657F-B9E6-4579-AB9D-B2E146FFCE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46">
              <a:extLst>
                <a:ext uri="{FF2B5EF4-FFF2-40B4-BE49-F238E27FC236}">
                  <a16:creationId xmlns:a16="http://schemas.microsoft.com/office/drawing/2014/main" id="{D88BECAB-194E-400C-9CC4-7F0BF6B3A16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47">
              <a:extLst>
                <a:ext uri="{FF2B5EF4-FFF2-40B4-BE49-F238E27FC236}">
                  <a16:creationId xmlns:a16="http://schemas.microsoft.com/office/drawing/2014/main" id="{FADE84B8-811B-40D6-AA72-BF08C6E5D3D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3" name="Freeform 48">
              <a:extLst>
                <a:ext uri="{FF2B5EF4-FFF2-40B4-BE49-F238E27FC236}">
                  <a16:creationId xmlns:a16="http://schemas.microsoft.com/office/drawing/2014/main" id="{05126B20-269F-44FA-84B4-24D35C09F948}"/>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4" name="Freeform 49">
              <a:extLst>
                <a:ext uri="{FF2B5EF4-FFF2-40B4-BE49-F238E27FC236}">
                  <a16:creationId xmlns:a16="http://schemas.microsoft.com/office/drawing/2014/main" id="{9652DA85-78A9-4F76-9147-2BC3DF06D2E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5" name="Oval 50">
              <a:extLst>
                <a:ext uri="{FF2B5EF4-FFF2-40B4-BE49-F238E27FC236}">
                  <a16:creationId xmlns:a16="http://schemas.microsoft.com/office/drawing/2014/main" id="{992F4E6B-CD19-49E9-B685-B8F548FD811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6" name="Freeform 51">
              <a:extLst>
                <a:ext uri="{FF2B5EF4-FFF2-40B4-BE49-F238E27FC236}">
                  <a16:creationId xmlns:a16="http://schemas.microsoft.com/office/drawing/2014/main" id="{32F35804-B25B-4178-B2D3-B734FD099830}"/>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7" name="Freeform 52">
              <a:extLst>
                <a:ext uri="{FF2B5EF4-FFF2-40B4-BE49-F238E27FC236}">
                  <a16:creationId xmlns:a16="http://schemas.microsoft.com/office/drawing/2014/main" id="{B55D7DAE-2DA6-4DD1-914B-35787E0198C9}"/>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8" name="TextBox 108">
            <a:extLst>
              <a:ext uri="{FF2B5EF4-FFF2-40B4-BE49-F238E27FC236}">
                <a16:creationId xmlns:a16="http://schemas.microsoft.com/office/drawing/2014/main" id="{51C60BF0-DA70-45F9-BA4D-CFF1A97E1777}"/>
              </a:ext>
            </a:extLst>
          </p:cNvPr>
          <p:cNvSpPr txBox="1"/>
          <p:nvPr/>
        </p:nvSpPr>
        <p:spPr>
          <a:xfrm>
            <a:off x="6096000" y="5980545"/>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9.8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180772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41951" y="6038371"/>
            <a:ext cx="12231120" cy="87584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扩展</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3" name="内容占位符 2">
            <a:extLst>
              <a:ext uri="{FF2B5EF4-FFF2-40B4-BE49-F238E27FC236}">
                <a16:creationId xmlns:a16="http://schemas.microsoft.com/office/drawing/2014/main" id="{3D55999F-FE3A-4AEA-AF89-C07D02499008}"/>
              </a:ext>
            </a:extLst>
          </p:cNvPr>
          <p:cNvSpPr txBox="1">
            <a:spLocks/>
          </p:cNvSpPr>
          <p:nvPr/>
        </p:nvSpPr>
        <p:spPr>
          <a:xfrm>
            <a:off x="920155" y="2453346"/>
            <a:ext cx="10509558" cy="2973455"/>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要创建一个线程类，可以直接扩展</a:t>
            </a:r>
            <a:r>
              <a:rPr lang="en-US" altLang="zh-CN" sz="2400" b="1" dirty="0" err="1">
                <a:latin typeface="仿宋" panose="02010609060101010101" pitchFamily="49" charset="-122"/>
                <a:ea typeface="仿宋" panose="02010609060101010101" pitchFamily="49" charset="-122"/>
              </a:rPr>
              <a:t>java.lang.Thread</a:t>
            </a:r>
            <a:r>
              <a:rPr lang="zh-CN" altLang="en-US" sz="2400" b="1" dirty="0">
                <a:latin typeface="仿宋" panose="02010609060101010101" pitchFamily="49" charset="-122"/>
                <a:ea typeface="仿宋" panose="02010609060101010101" pitchFamily="49" charset="-122"/>
              </a:rPr>
              <a:t>类。此类中有个</a:t>
            </a:r>
            <a:r>
              <a:rPr lang="en-US" altLang="zh-CN" sz="2400" b="1" dirty="0">
                <a:latin typeface="仿宋" panose="02010609060101010101" pitchFamily="49" charset="-122"/>
                <a:ea typeface="仿宋" panose="02010609060101010101" pitchFamily="49" charset="-122"/>
              </a:rPr>
              <a:t>run()</a:t>
            </a:r>
            <a:r>
              <a:rPr lang="zh-CN" altLang="en-US" sz="2400" b="1" dirty="0">
                <a:latin typeface="仿宋" panose="02010609060101010101" pitchFamily="49" charset="-122"/>
                <a:ea typeface="仿宋" panose="02010609060101010101" pitchFamily="49" charset="-122"/>
              </a:rPr>
              <a:t>方法：</a:t>
            </a:r>
            <a:endParaRPr lang="en-US" altLang="zh-CN" sz="2400" b="1" dirty="0">
              <a:latin typeface="仿宋" panose="02010609060101010101" pitchFamily="49" charset="-122"/>
              <a:ea typeface="仿宋" panose="02010609060101010101" pitchFamily="49" charset="-122"/>
            </a:endParaRPr>
          </a:p>
          <a:p>
            <a:pPr marL="0" lvl="1" indent="457109">
              <a:lnSpc>
                <a:spcPct val="130000"/>
              </a:lnSpc>
              <a:spcBef>
                <a:spcPts val="0"/>
              </a:spcBef>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public void run()</a:t>
            </a:r>
          </a:p>
          <a:p>
            <a:r>
              <a:rPr lang="en-US" altLang="zh-CN" sz="2400" b="1" dirty="0">
                <a:latin typeface="仿宋" panose="02010609060101010101" pitchFamily="49" charset="-122"/>
                <a:ea typeface="仿宋" panose="02010609060101010101" pitchFamily="49" charset="-122"/>
              </a:rPr>
              <a:t>Thread </a:t>
            </a:r>
            <a:r>
              <a:rPr lang="zh-CN" altLang="en-US" sz="2400" b="1" dirty="0">
                <a:latin typeface="仿宋" panose="02010609060101010101" pitchFamily="49" charset="-122"/>
                <a:ea typeface="仿宋" panose="02010609060101010101" pitchFamily="49" charset="-122"/>
              </a:rPr>
              <a:t>类的子类应该重写该方法。</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run</a:t>
            </a:r>
            <a:r>
              <a:rPr lang="zh-CN" altLang="en-US" sz="2400" b="1" dirty="0">
                <a:latin typeface="仿宋" panose="02010609060101010101" pitchFamily="49" charset="-122"/>
                <a:ea typeface="仿宋" panose="02010609060101010101" pitchFamily="49" charset="-122"/>
              </a:rPr>
              <a:t>方法又称线程体，是线程的核心，一个运行的线程实际上是该线程的</a:t>
            </a:r>
            <a:r>
              <a:rPr lang="en-US" altLang="zh-CN" sz="2400" b="1" dirty="0">
                <a:latin typeface="仿宋" panose="02010609060101010101" pitchFamily="49" charset="-122"/>
                <a:ea typeface="仿宋" panose="02010609060101010101" pitchFamily="49" charset="-122"/>
              </a:rPr>
              <a:t>run()</a:t>
            </a:r>
            <a:r>
              <a:rPr lang="zh-CN" altLang="en-US" sz="2400" b="1" dirty="0">
                <a:latin typeface="仿宋" panose="02010609060101010101" pitchFamily="49" charset="-122"/>
                <a:ea typeface="仿宋" panose="02010609060101010101" pitchFamily="49" charset="-122"/>
              </a:rPr>
              <a:t>被调用，所以线程的操作要在</a:t>
            </a:r>
            <a:r>
              <a:rPr lang="en-US" altLang="zh-CN" sz="2400" b="1" dirty="0">
                <a:latin typeface="仿宋" panose="02010609060101010101" pitchFamily="49" charset="-122"/>
                <a:ea typeface="仿宋" panose="02010609060101010101" pitchFamily="49" charset="-122"/>
              </a:rPr>
              <a:t>run</a:t>
            </a:r>
            <a:r>
              <a:rPr lang="zh-CN" altLang="en-US" sz="2400" b="1" dirty="0">
                <a:latin typeface="仿宋" panose="02010609060101010101" pitchFamily="49" charset="-122"/>
                <a:ea typeface="仿宋" panose="02010609060101010101" pitchFamily="49" charset="-122"/>
              </a:rPr>
              <a:t>方法中进行定义。</a:t>
            </a:r>
          </a:p>
          <a:p>
            <a:pPr marL="0" lvl="1" indent="457109">
              <a:lnSpc>
                <a:spcPct val="130000"/>
              </a:lnSpc>
              <a:spcBef>
                <a:spcPts val="0"/>
              </a:spcBef>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30" name="内容占位符 2">
            <a:extLst>
              <a:ext uri="{FF2B5EF4-FFF2-40B4-BE49-F238E27FC236}">
                <a16:creationId xmlns:a16="http://schemas.microsoft.com/office/drawing/2014/main" id="{A29B429E-D944-422A-B521-01C270864C57}"/>
              </a:ext>
            </a:extLst>
          </p:cNvPr>
          <p:cNvSpPr txBox="1">
            <a:spLocks/>
          </p:cNvSpPr>
          <p:nvPr/>
        </p:nvSpPr>
        <p:spPr>
          <a:xfrm>
            <a:off x="1109664" y="5935169"/>
            <a:ext cx="10433376" cy="660744"/>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9.1】</a:t>
            </a:r>
            <a:r>
              <a:rPr lang="zh-CN" altLang="en-US" sz="2400" b="1" dirty="0">
                <a:solidFill>
                  <a:schemeClr val="bg1"/>
                </a:solidFill>
                <a:latin typeface="仿宋" panose="02010609060101010101" pitchFamily="49" charset="-122"/>
                <a:ea typeface="仿宋" panose="02010609060101010101" pitchFamily="49" charset="-122"/>
              </a:rPr>
              <a:t>基于</a:t>
            </a:r>
            <a:r>
              <a:rPr lang="en-US" altLang="zh-CN" sz="2400" b="1" dirty="0">
                <a:solidFill>
                  <a:schemeClr val="bg1"/>
                </a:solidFill>
                <a:latin typeface="仿宋" panose="02010609060101010101" pitchFamily="49" charset="-122"/>
                <a:ea typeface="仿宋" panose="02010609060101010101" pitchFamily="49" charset="-122"/>
              </a:rPr>
              <a:t>Thread</a:t>
            </a:r>
            <a:r>
              <a:rPr lang="zh-CN" altLang="en-US" sz="2400" b="1" dirty="0">
                <a:solidFill>
                  <a:schemeClr val="bg1"/>
                </a:solidFill>
                <a:latin typeface="仿宋" panose="02010609060101010101" pitchFamily="49" charset="-122"/>
                <a:ea typeface="仿宋" panose="02010609060101010101" pitchFamily="49" charset="-122"/>
              </a:rPr>
              <a:t>类实现的多线程。</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Example9_01.java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31" name="组合 30">
            <a:extLst>
              <a:ext uri="{FF2B5EF4-FFF2-40B4-BE49-F238E27FC236}">
                <a16:creationId xmlns:a16="http://schemas.microsoft.com/office/drawing/2014/main" id="{06930DF0-4BE5-4575-864A-BEA01A9C915B}"/>
              </a:ext>
            </a:extLst>
          </p:cNvPr>
          <p:cNvGrpSpPr/>
          <p:nvPr/>
        </p:nvGrpSpPr>
        <p:grpSpPr>
          <a:xfrm>
            <a:off x="794772" y="6020787"/>
            <a:ext cx="352168" cy="455508"/>
            <a:chOff x="5449889" y="1827213"/>
            <a:chExt cx="352250" cy="455613"/>
          </a:xfrm>
          <a:solidFill>
            <a:srgbClr val="FFFF00"/>
          </a:solidFill>
        </p:grpSpPr>
        <p:sp>
          <p:nvSpPr>
            <p:cNvPr id="32" name="Freeform 125">
              <a:extLst>
                <a:ext uri="{FF2B5EF4-FFF2-40B4-BE49-F238E27FC236}">
                  <a16:creationId xmlns:a16="http://schemas.microsoft.com/office/drawing/2014/main" id="{78D50AF3-54D8-40B2-964D-E0E5D5D54C57}"/>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solidFill>
                  <a:srgbClr val="FFFF00"/>
                </a:solidFill>
                <a:latin typeface="仿宋" panose="02010609060101010101" pitchFamily="49" charset="-122"/>
                <a:ea typeface="仿宋" panose="02010609060101010101" pitchFamily="49" charset="-122"/>
              </a:endParaRPr>
            </a:p>
          </p:txBody>
        </p:sp>
        <p:sp>
          <p:nvSpPr>
            <p:cNvPr id="33" name="Freeform 126">
              <a:extLst>
                <a:ext uri="{FF2B5EF4-FFF2-40B4-BE49-F238E27FC236}">
                  <a16:creationId xmlns:a16="http://schemas.microsoft.com/office/drawing/2014/main" id="{6365C52A-2CAC-4D07-ABBF-EC672F3E5145}"/>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solidFill>
                  <a:srgbClr val="FFFF00"/>
                </a:solidFill>
                <a:latin typeface="仿宋" panose="02010609060101010101" pitchFamily="49" charset="-122"/>
                <a:ea typeface="仿宋" panose="02010609060101010101" pitchFamily="49" charset="-122"/>
              </a:endParaRPr>
            </a:p>
          </p:txBody>
        </p:sp>
      </p:gr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96101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9"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0-#ppt_h/2"/>
                                          </p:val>
                                        </p:tav>
                                        <p:tav tm="100000">
                                          <p:val>
                                            <p:strVal val="#ppt_y"/>
                                          </p:val>
                                        </p:tav>
                                      </p:tavLst>
                                    </p:anim>
                                  </p:childTnLst>
                                </p:cTn>
                              </p:par>
                            </p:childTnLst>
                          </p:cTn>
                        </p:par>
                        <p:par>
                          <p:cTn id="25" fill="hold">
                            <p:stCondLst>
                              <p:cond delay="4000"/>
                            </p:stCondLst>
                            <p:childTnLst>
                              <p:par>
                                <p:cTn id="26" presetID="2" presetClass="entr" presetSubtype="2" fill="hold" grpId="0" nodeType="afterEffect" nodePh="1">
                                  <p:stCondLst>
                                    <p:cond delay="0"/>
                                  </p:stCondLst>
                                  <p:endCondLst>
                                    <p:cond evt="begin" delay="0">
                                      <p:tn val="26"/>
                                    </p:cond>
                                  </p:end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1+#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9" fill="hold" grpId="0" nodeType="clickEffect" nodePh="1">
                                  <p:stCondLst>
                                    <p:cond delay="0"/>
                                  </p:stCondLst>
                                  <p:endCondLst>
                                    <p:cond evt="begin" delay="0">
                                      <p:tn val="32"/>
                                    </p:cond>
                                  </p:endCondLst>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par>
                          <p:cTn id="36" fill="hold">
                            <p:stCondLst>
                              <p:cond delay="500"/>
                            </p:stCondLst>
                            <p:childTnLst>
                              <p:par>
                                <p:cTn id="37" presetID="31" presetClass="entr" presetSubtype="0"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1000" fill="hold"/>
                                        <p:tgtEl>
                                          <p:spTgt spid="31"/>
                                        </p:tgtEl>
                                        <p:attrNameLst>
                                          <p:attrName>ppt_w</p:attrName>
                                        </p:attrNameLst>
                                      </p:cBhvr>
                                      <p:tavLst>
                                        <p:tav tm="0">
                                          <p:val>
                                            <p:fltVal val="0"/>
                                          </p:val>
                                        </p:tav>
                                        <p:tav tm="100000">
                                          <p:val>
                                            <p:strVal val="#ppt_w"/>
                                          </p:val>
                                        </p:tav>
                                      </p:tavLst>
                                    </p:anim>
                                    <p:anim calcmode="lin" valueType="num">
                                      <p:cBhvr>
                                        <p:cTn id="40" dur="1000" fill="hold"/>
                                        <p:tgtEl>
                                          <p:spTgt spid="31"/>
                                        </p:tgtEl>
                                        <p:attrNameLst>
                                          <p:attrName>ppt_h</p:attrName>
                                        </p:attrNameLst>
                                      </p:cBhvr>
                                      <p:tavLst>
                                        <p:tav tm="0">
                                          <p:val>
                                            <p:fltVal val="0"/>
                                          </p:val>
                                        </p:tav>
                                        <p:tav tm="100000">
                                          <p:val>
                                            <p:strVal val="#ppt_h"/>
                                          </p:val>
                                        </p:tav>
                                      </p:tavLst>
                                    </p:anim>
                                    <p:anim calcmode="lin" valueType="num">
                                      <p:cBhvr>
                                        <p:cTn id="41" dur="1000" fill="hold"/>
                                        <p:tgtEl>
                                          <p:spTgt spid="31"/>
                                        </p:tgtEl>
                                        <p:attrNameLst>
                                          <p:attrName>style.rotation</p:attrName>
                                        </p:attrNameLst>
                                      </p:cBhvr>
                                      <p:tavLst>
                                        <p:tav tm="0">
                                          <p:val>
                                            <p:fltVal val="90"/>
                                          </p:val>
                                        </p:tav>
                                        <p:tav tm="100000">
                                          <p:val>
                                            <p:fltVal val="0"/>
                                          </p:val>
                                        </p:tav>
                                      </p:tavLst>
                                    </p:anim>
                                    <p:animEffect transition="in" filter="fade">
                                      <p:cBhvr>
                                        <p:cTn id="42" dur="1000"/>
                                        <p:tgtEl>
                                          <p:spTgt spid="31"/>
                                        </p:tgtEl>
                                      </p:cBhvr>
                                    </p:animEffect>
                                  </p:childTnLst>
                                </p:cTn>
                              </p:par>
                            </p:childTnLst>
                          </p:cTn>
                        </p:par>
                        <p:par>
                          <p:cTn id="43" fill="hold">
                            <p:stCondLst>
                              <p:cond delay="1500"/>
                            </p:stCondLst>
                            <p:childTnLst>
                              <p:par>
                                <p:cTn id="44" presetID="2" presetClass="entr" presetSubtype="2" fill="hold" grpId="0" nodeType="after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1+#ppt_w/2"/>
                                          </p:val>
                                        </p:tav>
                                        <p:tav tm="100000">
                                          <p:val>
                                            <p:strVal val="#ppt_x"/>
                                          </p:val>
                                        </p:tav>
                                      </p:tavLst>
                                    </p:anim>
                                    <p:anim calcmode="lin" valueType="num">
                                      <p:cBhvr additive="base">
                                        <p:cTn id="47"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3" grpId="0"/>
      <p:bldP spid="27" grpId="0" build="p"/>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扩展</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4" name="Text Box 5">
            <a:extLst>
              <a:ext uri="{FF2B5EF4-FFF2-40B4-BE49-F238E27FC236}">
                <a16:creationId xmlns:a16="http://schemas.microsoft.com/office/drawing/2014/main" id="{71B456EF-804F-4A8D-8153-F2DF574C75BF}"/>
              </a:ext>
            </a:extLst>
          </p:cNvPr>
          <p:cNvSpPr txBox="1">
            <a:spLocks noChangeArrowheads="1"/>
          </p:cNvSpPr>
          <p:nvPr/>
        </p:nvSpPr>
        <p:spPr bwMode="auto">
          <a:xfrm>
            <a:off x="1429113" y="2720943"/>
            <a:ext cx="9144000" cy="29400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i="1" dirty="0">
                <a:latin typeface="Courier New" panose="02070309020205020404" pitchFamily="49" charset="0"/>
              </a:rPr>
              <a:t>class </a:t>
            </a:r>
            <a:r>
              <a:rPr lang="en-US" altLang="zh-CN" sz="2400" b="1" i="1" dirty="0" err="1">
                <a:latin typeface="Courier New" panose="02070309020205020404" pitchFamily="49" charset="0"/>
              </a:rPr>
              <a:t>MyThread</a:t>
            </a:r>
            <a:r>
              <a:rPr lang="en-US" altLang="zh-CN" sz="2400" b="1" i="1" dirty="0">
                <a:latin typeface="Courier New" panose="02070309020205020404" pitchFamily="49" charset="0"/>
              </a:rPr>
              <a:t> extends Thread{</a:t>
            </a:r>
          </a:p>
          <a:p>
            <a:pPr lvl="1" eaLnBrk="1" hangingPunct="1"/>
            <a:r>
              <a:rPr lang="en-US" altLang="zh-CN" sz="2400" b="1" i="1" dirty="0">
                <a:latin typeface="Courier New" panose="02070309020205020404" pitchFamily="49" charset="0"/>
              </a:rPr>
              <a:t>	public void run(){</a:t>
            </a:r>
          </a:p>
          <a:p>
            <a:pPr lvl="1" eaLnBrk="1" hangingPunct="1"/>
            <a:r>
              <a:rPr lang="en-US" altLang="zh-CN" sz="2400" b="1" i="1" dirty="0">
                <a:latin typeface="Courier New" panose="02070309020205020404" pitchFamily="49" charset="0"/>
              </a:rPr>
              <a:t>	   while(true){</a:t>
            </a:r>
          </a:p>
          <a:p>
            <a:pPr lvl="1" eaLnBrk="1" hangingPunct="1"/>
            <a:r>
              <a:rPr lang="en-US" altLang="zh-CN" sz="2400" b="1" i="1" dirty="0">
                <a:latin typeface="Courier New" panose="02070309020205020404" pitchFamily="49" charset="0"/>
              </a:rPr>
              <a:t>		</a:t>
            </a:r>
            <a:r>
              <a:rPr lang="en-US" altLang="zh-CN" sz="2400" b="1" i="1" dirty="0" err="1">
                <a:latin typeface="Courier New" panose="02070309020205020404" pitchFamily="49" charset="0"/>
              </a:rPr>
              <a:t>System.out.println</a:t>
            </a:r>
            <a:r>
              <a:rPr lang="en-US" altLang="zh-CN" sz="2400" b="1" i="1" dirty="0">
                <a:latin typeface="Courier New" panose="02070309020205020404" pitchFamily="49" charset="0"/>
              </a:rPr>
              <a:t>("</a:t>
            </a:r>
            <a:r>
              <a:rPr lang="en-US" altLang="zh-CN" sz="2400" b="1" i="1" dirty="0" err="1">
                <a:latin typeface="Courier New" panose="02070309020205020404" pitchFamily="49" charset="0"/>
              </a:rPr>
              <a:t>Threadrunning</a:t>
            </a:r>
            <a:r>
              <a:rPr lang="en-US" altLang="zh-CN" sz="2400" b="1" i="1" dirty="0">
                <a:latin typeface="Courier New" panose="02070309020205020404" pitchFamily="49" charset="0"/>
              </a:rPr>
              <a:t>!");</a:t>
            </a:r>
          </a:p>
          <a:p>
            <a:pPr eaLnBrk="1" hangingPunct="1"/>
            <a:r>
              <a:rPr lang="en-US" altLang="zh-CN" sz="2400" b="1" i="1" dirty="0">
                <a:latin typeface="Courier New" panose="02070309020205020404" pitchFamily="49" charset="0"/>
              </a:rPr>
              <a:t>	  }</a:t>
            </a:r>
          </a:p>
          <a:p>
            <a:pPr eaLnBrk="1" hangingPunct="1"/>
            <a:r>
              <a:rPr lang="en-US" altLang="zh-CN" sz="2400" b="1" i="1" dirty="0">
                <a:latin typeface="Courier New" panose="02070309020205020404" pitchFamily="49" charset="0"/>
              </a:rPr>
              <a:t>    }</a:t>
            </a:r>
          </a:p>
          <a:p>
            <a:pPr eaLnBrk="1" hangingPunct="1"/>
            <a:r>
              <a:rPr lang="en-US" altLang="zh-CN" sz="2400" b="1" i="1" dirty="0">
                <a:latin typeface="Courier New" panose="02070309020205020404" pitchFamily="49" charset="0"/>
              </a:rPr>
              <a:t>}</a:t>
            </a:r>
          </a:p>
          <a:p>
            <a:pPr eaLnBrk="1" hangingPunct="1">
              <a:lnSpc>
                <a:spcPct val="80000"/>
              </a:lnSpc>
              <a:buClr>
                <a:schemeClr val="folHlink"/>
              </a:buClr>
              <a:buSzPct val="60000"/>
              <a:buFont typeface="Wingdings" panose="05000000000000000000" pitchFamily="2" charset="2"/>
              <a:buNone/>
            </a:pPr>
            <a:endParaRPr lang="en-US" altLang="zh-CN" sz="2400" b="1" i="1" dirty="0">
              <a:latin typeface="Courier New" panose="02070309020205020404" pitchFamily="49" charset="0"/>
            </a:endParaRPr>
          </a:p>
        </p:txBody>
      </p:sp>
      <p:sp>
        <p:nvSpPr>
          <p:cNvPr id="25" name="TextBox 1">
            <a:extLst>
              <a:ext uri="{FF2B5EF4-FFF2-40B4-BE49-F238E27FC236}">
                <a16:creationId xmlns:a16="http://schemas.microsoft.com/office/drawing/2014/main" id="{CD311A95-B191-4D92-915B-D1B712D4469F}"/>
              </a:ext>
            </a:extLst>
          </p:cNvPr>
          <p:cNvSpPr txBox="1">
            <a:spLocks noChangeArrowheads="1"/>
          </p:cNvSpPr>
          <p:nvPr/>
        </p:nvSpPr>
        <p:spPr bwMode="auto">
          <a:xfrm>
            <a:off x="2184763" y="5702268"/>
            <a:ext cx="662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zh-CN" altLang="en-US" sz="3600" dirty="0">
                <a:latin typeface="仿宋" panose="02010609060101010101" pitchFamily="49" charset="-122"/>
                <a:ea typeface="仿宋" panose="02010609060101010101" pitchFamily="49" charset="-122"/>
              </a:rPr>
              <a:t>该程序运行时会出现什么状况？</a:t>
            </a:r>
          </a:p>
        </p:txBody>
      </p:sp>
    </p:spTree>
    <p:extLst>
      <p:ext uri="{BB962C8B-B14F-4D97-AF65-F5344CB8AC3E}">
        <p14:creationId xmlns:p14="http://schemas.microsoft.com/office/powerpoint/2010/main" val="219399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扩展</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6" name="Rectangle 3">
            <a:extLst>
              <a:ext uri="{FF2B5EF4-FFF2-40B4-BE49-F238E27FC236}">
                <a16:creationId xmlns:a16="http://schemas.microsoft.com/office/drawing/2014/main" id="{8E5C4A06-AEEC-48FA-BF1B-738DEACE4235}"/>
              </a:ext>
            </a:extLst>
          </p:cNvPr>
          <p:cNvSpPr txBox="1">
            <a:spLocks noChangeArrowheads="1"/>
          </p:cNvSpPr>
          <p:nvPr/>
        </p:nvSpPr>
        <p:spPr>
          <a:xfrm>
            <a:off x="2091093" y="2555794"/>
            <a:ext cx="8029575" cy="3105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创建线程类的一个实例，即创建一个线程</a:t>
            </a:r>
          </a:p>
          <a:p>
            <a:pPr lvl="1">
              <a:buFont typeface="Wingdings" panose="05000000000000000000" pitchFamily="2" charset="2"/>
              <a:buNone/>
            </a:pPr>
            <a:r>
              <a:rPr lang="en-US" altLang="zh-CN">
                <a:latin typeface="仿宋" panose="02010609060101010101" pitchFamily="49" charset="-122"/>
                <a:ea typeface="仿宋" panose="02010609060101010101" pitchFamily="49" charset="-122"/>
              </a:rPr>
              <a:t>Thread t1 = new MyThread();</a:t>
            </a:r>
          </a:p>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调用</a:t>
            </a:r>
            <a:r>
              <a:rPr lang="en-US" altLang="zh-CN">
                <a:latin typeface="仿宋" panose="02010609060101010101" pitchFamily="49" charset="-122"/>
                <a:ea typeface="仿宋" panose="02010609060101010101" pitchFamily="49" charset="-122"/>
              </a:rPr>
              <a:t>Thread.start()</a:t>
            </a:r>
            <a:r>
              <a:rPr lang="zh-CN" altLang="en-US">
                <a:latin typeface="仿宋" panose="02010609060101010101" pitchFamily="49" charset="-122"/>
                <a:ea typeface="仿宋" panose="02010609060101010101" pitchFamily="49" charset="-122"/>
              </a:rPr>
              <a:t>方法开始一个新线程的执行</a:t>
            </a:r>
            <a:r>
              <a:rPr lang="en-US" altLang="zh-CN">
                <a:latin typeface="仿宋" panose="02010609060101010101" pitchFamily="49" charset="-122"/>
                <a:ea typeface="仿宋" panose="02010609060101010101" pitchFamily="49" charset="-122"/>
              </a:rPr>
              <a:t>t1.start();</a:t>
            </a:r>
          </a:p>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可以将上述两个步骤结合</a:t>
            </a:r>
          </a:p>
          <a:p>
            <a:pPr lvl="1">
              <a:buFont typeface="Wingdings" panose="05000000000000000000" pitchFamily="2" charset="2"/>
              <a:buNone/>
            </a:pPr>
            <a:r>
              <a:rPr lang="en-US" altLang="zh-CN">
                <a:latin typeface="仿宋" panose="02010609060101010101" pitchFamily="49" charset="-122"/>
                <a:ea typeface="仿宋" panose="02010609060101010101" pitchFamily="49" charset="-122"/>
              </a:rPr>
              <a:t>new MyThread().start();</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2997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additive="base">
                                        <p:cTn id="3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additive="base">
                                        <p:cTn id="37"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anim calcmode="lin" valueType="num">
                                      <p:cBhvr additive="base">
                                        <p:cTn id="43"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xEl>
                                              <p:pRg st="3" end="3"/>
                                            </p:txEl>
                                          </p:spTgt>
                                        </p:tgtEl>
                                        <p:attrNameLst>
                                          <p:attrName>style.visibility</p:attrName>
                                        </p:attrNameLst>
                                      </p:cBhvr>
                                      <p:to>
                                        <p:strVal val="visible"/>
                                      </p:to>
                                    </p:set>
                                    <p:anim calcmode="lin" valueType="num">
                                      <p:cBhvr additive="base">
                                        <p:cTn id="49"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
                                            <p:txEl>
                                              <p:pRg st="4" end="4"/>
                                            </p:txEl>
                                          </p:spTgt>
                                        </p:tgtEl>
                                        <p:attrNameLst>
                                          <p:attrName>style.visibility</p:attrName>
                                        </p:attrNameLst>
                                      </p:cBhvr>
                                      <p:to>
                                        <p:strVal val="visible"/>
                                      </p:to>
                                    </p:set>
                                    <p:anim calcmode="lin" valueType="num">
                                      <p:cBhvr additive="base">
                                        <p:cTn id="55"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扩展</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Text Box 6">
            <a:extLst>
              <a:ext uri="{FF2B5EF4-FFF2-40B4-BE49-F238E27FC236}">
                <a16:creationId xmlns:a16="http://schemas.microsoft.com/office/drawing/2014/main" id="{BF5DF270-E231-4A3C-AF47-AAA07F222236}"/>
              </a:ext>
            </a:extLst>
          </p:cNvPr>
          <p:cNvSpPr txBox="1">
            <a:spLocks noChangeArrowheads="1"/>
          </p:cNvSpPr>
          <p:nvPr/>
        </p:nvSpPr>
        <p:spPr bwMode="auto">
          <a:xfrm>
            <a:off x="1378376" y="1836089"/>
            <a:ext cx="9144000" cy="4968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dirty="0">
                <a:latin typeface="Courier New" panose="02070309020205020404" pitchFamily="49" charset="0"/>
              </a:rPr>
              <a:t>class </a:t>
            </a:r>
            <a:r>
              <a:rPr lang="en-US" altLang="zh-CN" sz="2000" b="1" i="1" dirty="0" err="1">
                <a:latin typeface="Courier New" panose="02070309020205020404" pitchFamily="49" charset="0"/>
              </a:rPr>
              <a:t>MyThread</a:t>
            </a:r>
            <a:r>
              <a:rPr lang="en-US" altLang="zh-CN" sz="2000" b="1" i="1" dirty="0">
                <a:latin typeface="Courier New" panose="02070309020205020404" pitchFamily="49" charset="0"/>
              </a:rPr>
              <a:t> extends Thread{</a:t>
            </a:r>
          </a:p>
          <a:p>
            <a:pPr eaLnBrk="1" hangingPunct="1"/>
            <a:r>
              <a:rPr lang="en-US" altLang="zh-CN" sz="2000" b="1" i="1" dirty="0">
                <a:latin typeface="Courier New" panose="02070309020205020404" pitchFamily="49" charset="0"/>
              </a:rPr>
              <a:t>	public void run(){</a:t>
            </a:r>
          </a:p>
          <a:p>
            <a:pPr eaLnBrk="1" hangingPunct="1"/>
            <a:r>
              <a:rPr lang="en-US" altLang="zh-CN" sz="2000" b="1" i="1" dirty="0">
                <a:latin typeface="Courier New" panose="02070309020205020404" pitchFamily="49" charset="0"/>
              </a:rPr>
              <a:t>		while(true){</a:t>
            </a:r>
          </a:p>
          <a:p>
            <a:pPr eaLnBrk="1" hangingPunct="1"/>
            <a:r>
              <a:rPr lang="en-US" altLang="zh-CN" sz="2000" b="1" i="1" dirty="0">
                <a:latin typeface="Courier New" panose="02070309020205020404" pitchFamily="49" charset="0"/>
              </a:rPr>
              <a:t>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("Thread running!");</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public class </a:t>
            </a:r>
            <a:r>
              <a:rPr lang="en-US" altLang="zh-CN" sz="2000" b="1" i="1" dirty="0" err="1">
                <a:latin typeface="Courier New" panose="02070309020205020404" pitchFamily="49" charset="0"/>
              </a:rPr>
              <a:t>ThreadDemo</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public static void main(String [] </a:t>
            </a:r>
            <a:r>
              <a:rPr lang="en-US" altLang="zh-CN" sz="2000" b="1" i="1" dirty="0" err="1">
                <a:latin typeface="Courier New" panose="02070309020205020404" pitchFamily="49" charset="0"/>
              </a:rPr>
              <a:t>args</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a:t>
            </a:r>
            <a:r>
              <a:rPr lang="en-US" altLang="zh-CN" sz="2000" b="1" i="1" dirty="0" err="1">
                <a:latin typeface="Courier New" panose="02070309020205020404" pitchFamily="49" charset="0"/>
              </a:rPr>
              <a:t>MyThread</a:t>
            </a:r>
            <a:r>
              <a:rPr lang="en-US" altLang="zh-CN" sz="2000" b="1" i="1" dirty="0">
                <a:latin typeface="Courier New" panose="02070309020205020404" pitchFamily="49" charset="0"/>
              </a:rPr>
              <a:t> mt= new </a:t>
            </a:r>
            <a:r>
              <a:rPr lang="en-US" altLang="zh-CN" sz="2000" b="1" i="1" dirty="0" err="1">
                <a:latin typeface="Courier New" panose="02070309020205020404" pitchFamily="49" charset="0"/>
              </a:rPr>
              <a:t>MyThread</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a:t>
            </a:r>
            <a:r>
              <a:rPr lang="en-US" altLang="zh-CN" sz="2000" b="1" i="1" dirty="0" err="1">
                <a:latin typeface="Courier New" panose="02070309020205020404" pitchFamily="49" charset="0"/>
              </a:rPr>
              <a:t>mt.start</a:t>
            </a:r>
            <a:r>
              <a:rPr lang="en-US" altLang="zh-CN" sz="2000" b="1" i="1" dirty="0">
                <a:latin typeface="Courier New" panose="02070309020205020404" pitchFamily="49" charset="0"/>
              </a:rPr>
              <a:t>();	//</a:t>
            </a:r>
            <a:r>
              <a:rPr lang="en-US" altLang="zh-CN" sz="2000" b="1" i="1" dirty="0" err="1">
                <a:latin typeface="Courier New" panose="02070309020205020404" pitchFamily="49" charset="0"/>
              </a:rPr>
              <a:t>mt.run</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while(true){</a:t>
            </a:r>
          </a:p>
          <a:p>
            <a:pPr eaLnBrk="1" hangingPunct="1"/>
            <a:r>
              <a:rPr lang="en-US" altLang="zh-CN" sz="2000" b="1" i="1" dirty="0">
                <a:latin typeface="Courier New" panose="02070309020205020404" pitchFamily="49" charset="0"/>
              </a:rPr>
              <a:t>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("Main running!");</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p:txBody>
      </p:sp>
    </p:spTree>
    <p:extLst>
      <p:ext uri="{BB962C8B-B14F-4D97-AF65-F5344CB8AC3E}">
        <p14:creationId xmlns:p14="http://schemas.microsoft.com/office/powerpoint/2010/main" val="56945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扩展</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6" name="Rectangle 3">
            <a:extLst>
              <a:ext uri="{FF2B5EF4-FFF2-40B4-BE49-F238E27FC236}">
                <a16:creationId xmlns:a16="http://schemas.microsoft.com/office/drawing/2014/main" id="{80362F03-5346-4EC2-AD0D-2AEA5BBC5909}"/>
              </a:ext>
            </a:extLst>
          </p:cNvPr>
          <p:cNvSpPr txBox="1">
            <a:spLocks noChangeArrowheads="1"/>
          </p:cNvSpPr>
          <p:nvPr/>
        </p:nvSpPr>
        <p:spPr>
          <a:xfrm>
            <a:off x="1763197" y="2654391"/>
            <a:ext cx="9029335" cy="2373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Tx/>
              <a:buNone/>
            </a:pPr>
            <a:r>
              <a:rPr lang="en-US" altLang="zh-CN" dirty="0">
                <a:latin typeface="仿宋" panose="02010609060101010101" pitchFamily="49" charset="-122"/>
                <a:ea typeface="仿宋" panose="02010609060101010101" pitchFamily="49" charset="-122"/>
              </a:rPr>
              <a:t>run</a:t>
            </a:r>
            <a:r>
              <a:rPr lang="zh-CN" altLang="en-US" dirty="0">
                <a:latin typeface="仿宋" panose="02010609060101010101" pitchFamily="49" charset="-122"/>
                <a:ea typeface="仿宋" panose="02010609060101010101" pitchFamily="49" charset="-122"/>
              </a:rPr>
              <a:t>方法的格式：</a:t>
            </a:r>
            <a:r>
              <a:rPr lang="en-US" altLang="zh-CN" dirty="0">
                <a:latin typeface="仿宋" panose="02010609060101010101" pitchFamily="49" charset="-122"/>
                <a:ea typeface="仿宋" panose="02010609060101010101" pitchFamily="49" charset="-122"/>
              </a:rPr>
              <a:t>public void run() </a:t>
            </a:r>
          </a:p>
          <a:p>
            <a:pPr marL="0" indent="0">
              <a:spcBef>
                <a:spcPct val="0"/>
              </a:spcBef>
              <a:buFontTx/>
              <a:buNone/>
            </a:pPr>
            <a:endParaRPr lang="en-US" altLang="zh-CN" dirty="0">
              <a:latin typeface="仿宋" panose="02010609060101010101" pitchFamily="49" charset="-122"/>
              <a:ea typeface="仿宋" panose="02010609060101010101" pitchFamily="49" charset="-122"/>
            </a:endParaRPr>
          </a:p>
          <a:p>
            <a:pPr marL="0" indent="0">
              <a:spcBef>
                <a:spcPct val="0"/>
              </a:spcBef>
              <a:buFontTx/>
              <a:buNone/>
            </a:pPr>
            <a:r>
              <a:rPr lang="zh-CN" altLang="en-US" dirty="0">
                <a:latin typeface="仿宋" panose="02010609060101010101" pitchFamily="49" charset="-122"/>
                <a:ea typeface="仿宋" panose="02010609060101010101" pitchFamily="49" charset="-122"/>
              </a:rPr>
              <a:t>只有正确的定义</a:t>
            </a:r>
            <a:r>
              <a:rPr lang="en-US" altLang="zh-CN" dirty="0">
                <a:latin typeface="仿宋" panose="02010609060101010101" pitchFamily="49" charset="-122"/>
                <a:ea typeface="仿宋" panose="02010609060101010101" pitchFamily="49" charset="-122"/>
              </a:rPr>
              <a:t>run</a:t>
            </a:r>
            <a:r>
              <a:rPr lang="zh-CN" altLang="en-US" dirty="0">
                <a:latin typeface="仿宋" panose="02010609060101010101" pitchFamily="49" charset="-122"/>
                <a:ea typeface="仿宋" panose="02010609060101010101" pitchFamily="49" charset="-122"/>
              </a:rPr>
              <a:t>方法才能作为线程要执行的方法</a:t>
            </a:r>
          </a:p>
          <a:p>
            <a:pPr marL="0" indent="0">
              <a:spcBef>
                <a:spcPct val="0"/>
              </a:spcBef>
              <a:buFontTx/>
              <a:buNone/>
            </a:pPr>
            <a:endParaRPr lang="en-US" altLang="zh-CN" dirty="0">
              <a:latin typeface="仿宋" panose="02010609060101010101" pitchFamily="49" charset="-122"/>
              <a:ea typeface="仿宋" panose="02010609060101010101" pitchFamily="49" charset="-122"/>
            </a:endParaRPr>
          </a:p>
          <a:p>
            <a:pPr marL="0" indent="0">
              <a:spcBef>
                <a:spcPct val="0"/>
              </a:spcBef>
              <a:buFontTx/>
              <a:buNone/>
            </a:pPr>
            <a:r>
              <a:rPr lang="zh-CN" altLang="en-US" dirty="0">
                <a:latin typeface="仿宋" panose="02010609060101010101" pitchFamily="49" charset="-122"/>
                <a:ea typeface="仿宋" panose="02010609060101010101" pitchFamily="49" charset="-122"/>
              </a:rPr>
              <a:t>通过</a:t>
            </a:r>
            <a:r>
              <a:rPr lang="en-US" altLang="zh-CN" dirty="0" err="1">
                <a:latin typeface="仿宋" panose="02010609060101010101" pitchFamily="49" charset="-122"/>
                <a:ea typeface="仿宋" panose="02010609060101010101" pitchFamily="49" charset="-122"/>
              </a:rPr>
              <a:t>Thread.start</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开始线程的执行，而不是执行</a:t>
            </a:r>
            <a:r>
              <a:rPr lang="en-US" altLang="zh-CN" dirty="0">
                <a:latin typeface="仿宋" panose="02010609060101010101" pitchFamily="49" charset="-122"/>
                <a:ea typeface="仿宋" panose="02010609060101010101" pitchFamily="49" charset="-122"/>
              </a:rPr>
              <a:t>run()</a:t>
            </a:r>
            <a:r>
              <a:rPr lang="zh-CN" altLang="en-US" dirty="0">
                <a:latin typeface="仿宋" panose="02010609060101010101" pitchFamily="49" charset="-122"/>
                <a:ea typeface="仿宋" panose="02010609060101010101" pitchFamily="49" charset="-122"/>
              </a:rPr>
              <a:t>方法</a:t>
            </a:r>
          </a:p>
        </p:txBody>
      </p:sp>
    </p:spTree>
    <p:extLst>
      <p:ext uri="{BB962C8B-B14F-4D97-AF65-F5344CB8AC3E}">
        <p14:creationId xmlns:p14="http://schemas.microsoft.com/office/powerpoint/2010/main" val="292662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additive="base">
                                        <p:cTn id="3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xEl>
                                              <p:pRg st="2" end="2"/>
                                            </p:txEl>
                                          </p:spTgt>
                                        </p:tgtEl>
                                        <p:attrNameLst>
                                          <p:attrName>style.visibility</p:attrName>
                                        </p:attrNameLst>
                                      </p:cBhvr>
                                      <p:to>
                                        <p:strVal val="visible"/>
                                      </p:to>
                                    </p:set>
                                    <p:anim calcmode="lin" valueType="num">
                                      <p:cBhvr additive="base">
                                        <p:cTn id="37"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xEl>
                                              <p:pRg st="4" end="4"/>
                                            </p:txEl>
                                          </p:spTgt>
                                        </p:tgtEl>
                                        <p:attrNameLst>
                                          <p:attrName>style.visibility</p:attrName>
                                        </p:attrNameLst>
                                      </p:cBhvr>
                                      <p:to>
                                        <p:strVal val="visible"/>
                                      </p:to>
                                    </p:set>
                                    <p:anim calcmode="lin" valueType="num">
                                      <p:cBhvr additive="base">
                                        <p:cTn id="43"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扩展</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类</a:t>
              </a: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Rectangle 3">
            <a:extLst>
              <a:ext uri="{FF2B5EF4-FFF2-40B4-BE49-F238E27FC236}">
                <a16:creationId xmlns:a16="http://schemas.microsoft.com/office/drawing/2014/main" id="{0A9E0F44-7E6C-4FB5-88AB-3376D7BB3361}"/>
              </a:ext>
            </a:extLst>
          </p:cNvPr>
          <p:cNvSpPr txBox="1">
            <a:spLocks noChangeArrowheads="1"/>
          </p:cNvSpPr>
          <p:nvPr/>
        </p:nvSpPr>
        <p:spPr>
          <a:xfrm>
            <a:off x="877375" y="2492545"/>
            <a:ext cx="10137628" cy="3933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latin typeface="仿宋" panose="02010609060101010101" pitchFamily="49" charset="-122"/>
                <a:ea typeface="仿宋" panose="02010609060101010101" pitchFamily="49" charset="-122"/>
              </a:rPr>
              <a:t>Java</a:t>
            </a:r>
            <a:r>
              <a:rPr lang="zh-CN" altLang="en-US" dirty="0">
                <a:latin typeface="仿宋" panose="02010609060101010101" pitchFamily="49" charset="-122"/>
                <a:ea typeface="仿宋" panose="02010609060101010101" pitchFamily="49" charset="-122"/>
              </a:rPr>
              <a:t>语言中类的继承</a:t>
            </a:r>
            <a:r>
              <a:rPr lang="en-US" altLang="zh-CN" dirty="0">
                <a:latin typeface="仿宋" panose="02010609060101010101" pitchFamily="49" charset="-122"/>
                <a:ea typeface="仿宋" panose="02010609060101010101" pitchFamily="49" charset="-122"/>
              </a:rPr>
              <a:t>(extend)</a:t>
            </a:r>
            <a:r>
              <a:rPr lang="zh-CN" altLang="en-US" dirty="0">
                <a:latin typeface="仿宋" panose="02010609060101010101" pitchFamily="49" charset="-122"/>
                <a:ea typeface="仿宋" panose="02010609060101010101" pitchFamily="49" charset="-122"/>
              </a:rPr>
              <a:t>是单根的，即子类最多只能继承一个父类。若想同时创建线程功能，可以实现</a:t>
            </a:r>
            <a:r>
              <a:rPr lang="en-US" altLang="zh-CN" dirty="0">
                <a:latin typeface="仿宋" panose="02010609060101010101" pitchFamily="49" charset="-122"/>
                <a:ea typeface="仿宋" panose="02010609060101010101" pitchFamily="49" charset="-122"/>
              </a:rPr>
              <a:t>Runnable</a:t>
            </a:r>
            <a:r>
              <a:rPr lang="zh-CN" altLang="en-US" dirty="0">
                <a:latin typeface="仿宋" panose="02010609060101010101" pitchFamily="49" charset="-122"/>
                <a:ea typeface="仿宋" panose="02010609060101010101" pitchFamily="49" charset="-122"/>
              </a:rPr>
              <a:t>接口</a:t>
            </a:r>
          </a:p>
          <a:p>
            <a:pPr marL="0" indent="0">
              <a:buFont typeface="Wingdings" panose="05000000000000000000" pitchFamily="2" charset="2"/>
              <a:buNone/>
            </a:pPr>
            <a:endParaRPr lang="en-US" altLang="zh-CN"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dirty="0">
                <a:latin typeface="仿宋" panose="02010609060101010101" pitchFamily="49" charset="-122"/>
                <a:ea typeface="仿宋" panose="02010609060101010101" pitchFamily="49" charset="-122"/>
              </a:rPr>
              <a:t>Runnable</a:t>
            </a:r>
            <a:r>
              <a:rPr lang="zh-CN" altLang="en-US" dirty="0">
                <a:latin typeface="仿宋" panose="02010609060101010101" pitchFamily="49" charset="-122"/>
                <a:ea typeface="仿宋" panose="02010609060101010101" pitchFamily="49" charset="-122"/>
              </a:rPr>
              <a:t>接口只有一个方法</a:t>
            </a:r>
            <a:r>
              <a:rPr lang="en-US" altLang="zh-CN" dirty="0">
                <a:latin typeface="仿宋" panose="02010609060101010101" pitchFamily="49" charset="-122"/>
                <a:ea typeface="仿宋" panose="02010609060101010101" pitchFamily="49" charset="-122"/>
              </a:rPr>
              <a:t>void run()</a:t>
            </a:r>
            <a:r>
              <a:rPr lang="zh-CN" altLang="en-US" dirty="0">
                <a:latin typeface="仿宋" panose="02010609060101010101" pitchFamily="49" charset="-122"/>
                <a:ea typeface="仿宋" panose="02010609060101010101" pitchFamily="49" charset="-122"/>
              </a:rPr>
              <a:t>，通过实现</a:t>
            </a:r>
            <a:r>
              <a:rPr lang="en-US" altLang="zh-CN" dirty="0">
                <a:latin typeface="仿宋" panose="02010609060101010101" pitchFamily="49" charset="-122"/>
                <a:ea typeface="仿宋" panose="02010609060101010101" pitchFamily="49" charset="-122"/>
              </a:rPr>
              <a:t>run</a:t>
            </a:r>
            <a:r>
              <a:rPr lang="zh-CN" altLang="en-US" dirty="0">
                <a:latin typeface="仿宋" panose="02010609060101010101" pitchFamily="49" charset="-122"/>
                <a:ea typeface="仿宋" panose="02010609060101010101" pitchFamily="49" charset="-122"/>
              </a:rPr>
              <a:t>方法来定义线程实现的功能</a:t>
            </a:r>
          </a:p>
          <a:p>
            <a:pPr marL="0" indent="0">
              <a:buFont typeface="Wingdings" panose="05000000000000000000" pitchFamily="2" charset="2"/>
              <a:buNone/>
            </a:pPr>
            <a:endParaRPr lang="en-US" altLang="zh-CN" dirty="0">
              <a:latin typeface="仿宋" panose="02010609060101010101" pitchFamily="49" charset="-122"/>
              <a:ea typeface="仿宋" panose="02010609060101010101" pitchFamily="49" charset="-122"/>
            </a:endParaRPr>
          </a:p>
          <a:p>
            <a:pPr marL="0" indent="0">
              <a:buFont typeface="Wingdings" panose="05000000000000000000" pitchFamily="2" charset="2"/>
              <a:buNone/>
            </a:pPr>
            <a:r>
              <a:rPr lang="en-US" altLang="zh-CN" dirty="0">
                <a:latin typeface="仿宋" panose="02010609060101010101" pitchFamily="49" charset="-122"/>
                <a:ea typeface="仿宋" panose="02010609060101010101" pitchFamily="49" charset="-122"/>
              </a:rPr>
              <a:t>Thread</a:t>
            </a:r>
            <a:r>
              <a:rPr lang="zh-CN" altLang="en-US" dirty="0">
                <a:latin typeface="仿宋" panose="02010609060101010101" pitchFamily="49" charset="-122"/>
                <a:ea typeface="仿宋" panose="02010609060101010101" pitchFamily="49" charset="-122"/>
              </a:rPr>
              <a:t>类和</a:t>
            </a:r>
            <a:r>
              <a:rPr lang="en-US" altLang="zh-CN" dirty="0">
                <a:latin typeface="仿宋" panose="02010609060101010101" pitchFamily="49" charset="-122"/>
                <a:ea typeface="仿宋" panose="02010609060101010101" pitchFamily="49" charset="-122"/>
              </a:rPr>
              <a:t>Runnable</a:t>
            </a:r>
            <a:r>
              <a:rPr lang="zh-CN" altLang="en-US" dirty="0">
                <a:latin typeface="仿宋" panose="02010609060101010101" pitchFamily="49" charset="-122"/>
                <a:ea typeface="仿宋" panose="02010609060101010101" pitchFamily="49" charset="-122"/>
              </a:rPr>
              <a:t>接口创建线程本质是相同的</a:t>
            </a:r>
          </a:p>
        </p:txBody>
      </p:sp>
    </p:spTree>
    <p:extLst>
      <p:ext uri="{BB962C8B-B14F-4D97-AF65-F5344CB8AC3E}">
        <p14:creationId xmlns:p14="http://schemas.microsoft.com/office/powerpoint/2010/main" val="94806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 calcmode="lin" valueType="num">
                                      <p:cBhvr additive="base">
                                        <p:cTn id="3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2" end="2"/>
                                            </p:txEl>
                                          </p:spTgt>
                                        </p:tgtEl>
                                        <p:attrNameLst>
                                          <p:attrName>style.visibility</p:attrName>
                                        </p:attrNameLst>
                                      </p:cBhvr>
                                      <p:to>
                                        <p:strVal val="visible"/>
                                      </p:to>
                                    </p:set>
                                    <p:anim calcmode="lin" valueType="num">
                                      <p:cBhvr additive="base">
                                        <p:cTn id="3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xEl>
                                              <p:pRg st="4" end="4"/>
                                            </p:txEl>
                                          </p:spTgt>
                                        </p:tgtEl>
                                        <p:attrNameLst>
                                          <p:attrName>style.visibility</p:attrName>
                                        </p:attrNameLst>
                                      </p:cBhvr>
                                      <p:to>
                                        <p:strVal val="visible"/>
                                      </p:to>
                                    </p:set>
                                    <p:anim calcmode="lin" valueType="num">
                                      <p:cBhvr additive="base">
                                        <p:cTn id="4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41951" y="6038371"/>
            <a:ext cx="12231120" cy="87584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实现</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Runnable</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1" name="组合 30">
            <a:extLst>
              <a:ext uri="{FF2B5EF4-FFF2-40B4-BE49-F238E27FC236}">
                <a16:creationId xmlns:a16="http://schemas.microsoft.com/office/drawing/2014/main" id="{06930DF0-4BE5-4575-864A-BEA01A9C915B}"/>
              </a:ext>
            </a:extLst>
          </p:cNvPr>
          <p:cNvGrpSpPr/>
          <p:nvPr/>
        </p:nvGrpSpPr>
        <p:grpSpPr>
          <a:xfrm>
            <a:off x="794772" y="6020787"/>
            <a:ext cx="352168" cy="455508"/>
            <a:chOff x="5449889" y="1827213"/>
            <a:chExt cx="352250" cy="455613"/>
          </a:xfrm>
          <a:solidFill>
            <a:srgbClr val="FFFF00"/>
          </a:solidFill>
        </p:grpSpPr>
        <p:sp>
          <p:nvSpPr>
            <p:cNvPr id="32" name="Freeform 125">
              <a:extLst>
                <a:ext uri="{FF2B5EF4-FFF2-40B4-BE49-F238E27FC236}">
                  <a16:creationId xmlns:a16="http://schemas.microsoft.com/office/drawing/2014/main" id="{78D50AF3-54D8-40B2-964D-E0E5D5D54C57}"/>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solidFill>
                  <a:srgbClr val="FFFF00"/>
                </a:solidFill>
                <a:latin typeface="仿宋" panose="02010609060101010101" pitchFamily="49" charset="-122"/>
                <a:ea typeface="仿宋" panose="02010609060101010101" pitchFamily="49" charset="-122"/>
              </a:endParaRPr>
            </a:p>
          </p:txBody>
        </p:sp>
        <p:sp>
          <p:nvSpPr>
            <p:cNvPr id="33" name="Freeform 126">
              <a:extLst>
                <a:ext uri="{FF2B5EF4-FFF2-40B4-BE49-F238E27FC236}">
                  <a16:creationId xmlns:a16="http://schemas.microsoft.com/office/drawing/2014/main" id="{6365C52A-2CAC-4D07-ABBF-EC672F3E5145}"/>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solidFill>
                  <a:srgbClr val="FFFF00"/>
                </a:solidFill>
                <a:latin typeface="仿宋" panose="02010609060101010101" pitchFamily="49" charset="-122"/>
                <a:ea typeface="仿宋" panose="02010609060101010101" pitchFamily="49" charset="-122"/>
              </a:endParaRPr>
            </a:p>
          </p:txBody>
        </p:sp>
      </p:gr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4" name="内容占位符 2">
            <a:extLst>
              <a:ext uri="{FF2B5EF4-FFF2-40B4-BE49-F238E27FC236}">
                <a16:creationId xmlns:a16="http://schemas.microsoft.com/office/drawing/2014/main" id="{88FF8BA3-8E9D-4224-A8B1-2FA30DED3A23}"/>
              </a:ext>
            </a:extLst>
          </p:cNvPr>
          <p:cNvSpPr txBox="1">
            <a:spLocks/>
          </p:cNvSpPr>
          <p:nvPr/>
        </p:nvSpPr>
        <p:spPr>
          <a:xfrm>
            <a:off x="281084" y="2239385"/>
            <a:ext cx="11746793" cy="3170357"/>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0" lvl="1" indent="457200">
              <a:lnSpc>
                <a:spcPct val="130000"/>
              </a:lnSpc>
              <a:spcBef>
                <a:spcPts val="0"/>
              </a:spcBef>
              <a:buFont typeface="Arial" pitchFamily="34" charset="0"/>
              <a:buNone/>
              <a:defRPr>
                <a:solidFill>
                  <a:schemeClr val="tx1">
                    <a:lumMod val="95000"/>
                    <a:lumOff val="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由于</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不支持多继承，在已有一个父类的情况下不能再对</a:t>
            </a:r>
            <a:r>
              <a:rPr lang="en-US" altLang="zh-CN" sz="2400" b="1" dirty="0">
                <a:latin typeface="仿宋" panose="02010609060101010101" pitchFamily="49" charset="-122"/>
                <a:ea typeface="仿宋" panose="02010609060101010101" pitchFamily="49" charset="-122"/>
              </a:rPr>
              <a:t>Thread</a:t>
            </a:r>
            <a:r>
              <a:rPr lang="zh-CN" altLang="en-US" sz="2400" b="1" dirty="0">
                <a:latin typeface="仿宋" panose="02010609060101010101" pitchFamily="49" charset="-122"/>
                <a:ea typeface="仿宋" panose="02010609060101010101" pitchFamily="49" charset="-122"/>
              </a:rPr>
              <a:t>扩展。这种情况下可以通过实现接口</a:t>
            </a:r>
            <a:r>
              <a:rPr lang="en-US" altLang="zh-CN" sz="2400" b="1" dirty="0">
                <a:latin typeface="仿宋" panose="02010609060101010101" pitchFamily="49" charset="-122"/>
                <a:ea typeface="仿宋" panose="02010609060101010101" pitchFamily="49" charset="-122"/>
              </a:rPr>
              <a:t>Runnable</a:t>
            </a:r>
            <a:r>
              <a:rPr lang="zh-CN" altLang="en-US" sz="2400" b="1" dirty="0">
                <a:latin typeface="仿宋" panose="02010609060101010101" pitchFamily="49" charset="-122"/>
                <a:ea typeface="仿宋" panose="02010609060101010101" pitchFamily="49" charset="-122"/>
              </a:rPr>
              <a:t>来创建线程类。</a:t>
            </a:r>
          </a:p>
          <a:p>
            <a:r>
              <a:rPr lang="en-US" altLang="zh-CN" sz="2400" b="1" dirty="0">
                <a:latin typeface="仿宋" panose="02010609060101010101" pitchFamily="49" charset="-122"/>
                <a:ea typeface="仿宋" panose="02010609060101010101" pitchFamily="49" charset="-122"/>
              </a:rPr>
              <a:t>Runnable</a:t>
            </a:r>
            <a:r>
              <a:rPr lang="zh-CN" altLang="en-US" sz="2400" b="1" dirty="0">
                <a:latin typeface="仿宋" panose="02010609060101010101" pitchFamily="49" charset="-122"/>
                <a:ea typeface="仿宋" panose="02010609060101010101" pitchFamily="49" charset="-122"/>
              </a:rPr>
              <a:t>接口中只声明了一个方法</a:t>
            </a:r>
            <a:r>
              <a:rPr lang="en-US" altLang="zh-CN" sz="2400" b="1" dirty="0">
                <a:latin typeface="仿宋" panose="02010609060101010101" pitchFamily="49" charset="-122"/>
                <a:ea typeface="仿宋" panose="02010609060101010101" pitchFamily="49" charset="-122"/>
              </a:rPr>
              <a:t>run()</a:t>
            </a:r>
            <a:r>
              <a:rPr lang="zh-CN" altLang="en-US" sz="2400" b="1" dirty="0">
                <a:latin typeface="仿宋" panose="02010609060101010101" pitchFamily="49" charset="-122"/>
                <a:ea typeface="仿宋" panose="02010609060101010101" pitchFamily="49" charset="-122"/>
              </a:rPr>
              <a:t>，所以实现该接口的类必须重定义该方法。</a:t>
            </a:r>
          </a:p>
          <a:p>
            <a:r>
              <a:rPr lang="zh-CN" altLang="en-US" sz="2400" b="1" dirty="0">
                <a:latin typeface="仿宋" panose="02010609060101010101" pitchFamily="49" charset="-122"/>
                <a:ea typeface="仿宋" panose="02010609060101010101" pitchFamily="49" charset="-122"/>
              </a:rPr>
              <a:t>仍然要使用线程类的对象。</a:t>
            </a:r>
          </a:p>
          <a:p>
            <a:r>
              <a:rPr lang="en-US" altLang="zh-CN" sz="2400" b="1" dirty="0">
                <a:latin typeface="仿宋" panose="02010609060101010101" pitchFamily="49" charset="-122"/>
                <a:ea typeface="仿宋" panose="02010609060101010101" pitchFamily="49" charset="-122"/>
              </a:rPr>
              <a:t>Thread</a:t>
            </a:r>
            <a:r>
              <a:rPr lang="zh-CN" altLang="en-US" sz="2400" b="1" dirty="0">
                <a:latin typeface="仿宋" panose="02010609060101010101" pitchFamily="49" charset="-122"/>
                <a:ea typeface="仿宋" panose="02010609060101010101" pitchFamily="49" charset="-122"/>
              </a:rPr>
              <a:t>类共有</a:t>
            </a:r>
            <a:r>
              <a:rPr lang="en-US" altLang="zh-CN" sz="2400" b="1" dirty="0">
                <a:latin typeface="仿宋" panose="02010609060101010101" pitchFamily="49" charset="-122"/>
                <a:ea typeface="仿宋" panose="02010609060101010101" pitchFamily="49" charset="-122"/>
              </a:rPr>
              <a:t>8</a:t>
            </a:r>
            <a:r>
              <a:rPr lang="zh-CN" altLang="en-US" sz="2400" b="1" dirty="0">
                <a:latin typeface="仿宋" panose="02010609060101010101" pitchFamily="49" charset="-122"/>
                <a:ea typeface="仿宋" panose="02010609060101010101" pitchFamily="49" charset="-122"/>
              </a:rPr>
              <a:t>个构造方法，其中一个构造方法：</a:t>
            </a:r>
            <a:endParaRPr lang="en-US" altLang="zh-CN" sz="2400" b="1" dirty="0">
              <a:latin typeface="仿宋" panose="02010609060101010101" pitchFamily="49" charset="-122"/>
              <a:ea typeface="仿宋" panose="02010609060101010101" pitchFamily="49" charset="-122"/>
            </a:endParaRPr>
          </a:p>
          <a:p>
            <a:pPr lvl="1"/>
            <a:r>
              <a:rPr lang="en-US" altLang="zh-CN" sz="2400" b="1" dirty="0">
                <a:latin typeface="仿宋" panose="02010609060101010101" pitchFamily="49" charset="-122"/>
                <a:ea typeface="仿宋" panose="02010609060101010101" pitchFamily="49" charset="-122"/>
              </a:rPr>
              <a:t>Thread(Runnable target)</a:t>
            </a:r>
          </a:p>
          <a:p>
            <a:pPr lvl="1"/>
            <a:r>
              <a:rPr lang="zh-CN" altLang="en-US" sz="2400" b="1" dirty="0">
                <a:latin typeface="仿宋" panose="02010609060101010101" pitchFamily="49" charset="-122"/>
                <a:ea typeface="仿宋" panose="02010609060101010101" pitchFamily="49" charset="-122"/>
              </a:rPr>
              <a:t>由参数</a:t>
            </a:r>
            <a:r>
              <a:rPr lang="en-US" altLang="zh-CN" sz="2400" b="1" dirty="0">
                <a:latin typeface="仿宋" panose="02010609060101010101" pitchFamily="49" charset="-122"/>
                <a:ea typeface="仿宋" panose="02010609060101010101" pitchFamily="49" charset="-122"/>
              </a:rPr>
              <a:t>target</a:t>
            </a:r>
            <a:r>
              <a:rPr lang="zh-CN" altLang="en-US" sz="2400" b="1" dirty="0">
                <a:latin typeface="仿宋" panose="02010609060101010101" pitchFamily="49" charset="-122"/>
                <a:ea typeface="仿宋" panose="02010609060101010101" pitchFamily="49" charset="-122"/>
              </a:rPr>
              <a:t>提供</a:t>
            </a:r>
            <a:r>
              <a:rPr lang="en-US" altLang="zh-CN" sz="2400" b="1" dirty="0">
                <a:latin typeface="仿宋" panose="02010609060101010101" pitchFamily="49" charset="-122"/>
                <a:ea typeface="仿宋" panose="02010609060101010101" pitchFamily="49" charset="-122"/>
              </a:rPr>
              <a:t>run()</a:t>
            </a:r>
            <a:r>
              <a:rPr lang="zh-CN" altLang="en-US" sz="2400" b="1" dirty="0">
                <a:latin typeface="仿宋" panose="02010609060101010101" pitchFamily="49" charset="-122"/>
                <a:ea typeface="仿宋" panose="02010609060101010101" pitchFamily="49" charset="-122"/>
              </a:rPr>
              <a:t>方法。</a:t>
            </a:r>
          </a:p>
          <a:p>
            <a:endParaRPr lang="zh-CN" altLang="en-US" sz="2400" b="1" dirty="0">
              <a:latin typeface="仿宋" panose="02010609060101010101" pitchFamily="49" charset="-122"/>
              <a:ea typeface="仿宋" panose="02010609060101010101" pitchFamily="49" charset="-122"/>
            </a:endParaRPr>
          </a:p>
        </p:txBody>
      </p:sp>
      <p:grpSp>
        <p:nvGrpSpPr>
          <p:cNvPr id="25" name="组合 24">
            <a:extLst>
              <a:ext uri="{FF2B5EF4-FFF2-40B4-BE49-F238E27FC236}">
                <a16:creationId xmlns:a16="http://schemas.microsoft.com/office/drawing/2014/main" id="{5C5F1064-158D-4F59-9D12-FB30F4AB3BB7}"/>
              </a:ext>
            </a:extLst>
          </p:cNvPr>
          <p:cNvGrpSpPr/>
          <p:nvPr/>
        </p:nvGrpSpPr>
        <p:grpSpPr>
          <a:xfrm>
            <a:off x="-41324" y="5866836"/>
            <a:ext cx="12231120" cy="990371"/>
            <a:chOff x="-43539" y="5487194"/>
            <a:chExt cx="12233951" cy="990600"/>
          </a:xfrm>
        </p:grpSpPr>
        <p:sp>
          <p:nvSpPr>
            <p:cNvPr id="34" name="Freeform 3">
              <a:extLst>
                <a:ext uri="{FF2B5EF4-FFF2-40B4-BE49-F238E27FC236}">
                  <a16:creationId xmlns:a16="http://schemas.microsoft.com/office/drawing/2014/main" id="{C815E738-1360-4952-A548-94F6B787B708}"/>
                </a:ext>
              </a:extLst>
            </p:cNvPr>
            <p:cNvSpPr/>
            <p:nvPr/>
          </p:nvSpPr>
          <p:spPr>
            <a:xfrm>
              <a:off x="-43539" y="5487194"/>
              <a:ext cx="12233951" cy="9906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5" name="内容占位符 2">
              <a:extLst>
                <a:ext uri="{FF2B5EF4-FFF2-40B4-BE49-F238E27FC236}">
                  <a16:creationId xmlns:a16="http://schemas.microsoft.com/office/drawing/2014/main" id="{93C5AC84-FD80-48EA-86F7-266D6BBCD66E}"/>
                </a:ext>
              </a:extLst>
            </p:cNvPr>
            <p:cNvSpPr txBox="1">
              <a:spLocks/>
            </p:cNvSpPr>
            <p:nvPr/>
          </p:nvSpPr>
          <p:spPr>
            <a:xfrm>
              <a:off x="1145815" y="5563394"/>
              <a:ext cx="10435791" cy="914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9.2】</a:t>
              </a:r>
              <a:r>
                <a:rPr lang="zh-CN" altLang="en-US" sz="2400" b="1" dirty="0">
                  <a:solidFill>
                    <a:schemeClr val="bg1"/>
                  </a:solidFill>
                  <a:latin typeface="仿宋" panose="02010609060101010101" pitchFamily="49" charset="-122"/>
                  <a:ea typeface="仿宋" panose="02010609060101010101" pitchFamily="49" charset="-122"/>
                </a:rPr>
                <a:t>实现</a:t>
              </a:r>
              <a:r>
                <a:rPr lang="en-US" altLang="zh-CN" sz="2400" b="1" dirty="0">
                  <a:solidFill>
                    <a:schemeClr val="bg1"/>
                  </a:solidFill>
                  <a:latin typeface="仿宋" panose="02010609060101010101" pitchFamily="49" charset="-122"/>
                  <a:ea typeface="仿宋" panose="02010609060101010101" pitchFamily="49" charset="-122"/>
                </a:rPr>
                <a:t>Runnable</a:t>
              </a:r>
              <a:r>
                <a:rPr lang="zh-CN" altLang="en-US" sz="2400" b="1" dirty="0">
                  <a:solidFill>
                    <a:schemeClr val="bg1"/>
                  </a:solidFill>
                  <a:latin typeface="仿宋" panose="02010609060101010101" pitchFamily="49" charset="-122"/>
                  <a:ea typeface="仿宋" panose="02010609060101010101" pitchFamily="49" charset="-122"/>
                </a:rPr>
                <a:t>接口实现的多线程例子。 </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Example9_2.java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36" name="组合 35">
              <a:extLst>
                <a:ext uri="{FF2B5EF4-FFF2-40B4-BE49-F238E27FC236}">
                  <a16:creationId xmlns:a16="http://schemas.microsoft.com/office/drawing/2014/main" id="{F423E304-28F7-4C80-8950-DE07485742A0}"/>
                </a:ext>
              </a:extLst>
            </p:cNvPr>
            <p:cNvGrpSpPr/>
            <p:nvPr/>
          </p:nvGrpSpPr>
          <p:grpSpPr>
            <a:xfrm>
              <a:off x="792751" y="5641181"/>
              <a:ext cx="352250" cy="455613"/>
              <a:chOff x="5449889" y="1827213"/>
              <a:chExt cx="352250" cy="455613"/>
            </a:xfrm>
            <a:solidFill>
              <a:srgbClr val="FFC000"/>
            </a:solidFill>
          </p:grpSpPr>
          <p:sp>
            <p:nvSpPr>
              <p:cNvPr id="40" name="Freeform 125">
                <a:extLst>
                  <a:ext uri="{FF2B5EF4-FFF2-40B4-BE49-F238E27FC236}">
                    <a16:creationId xmlns:a16="http://schemas.microsoft.com/office/drawing/2014/main" id="{B84129A7-896D-485F-8DFE-F96737901C83}"/>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41" name="Freeform 126">
                <a:extLst>
                  <a:ext uri="{FF2B5EF4-FFF2-40B4-BE49-F238E27FC236}">
                    <a16:creationId xmlns:a16="http://schemas.microsoft.com/office/drawing/2014/main" id="{7E9D205D-5390-4214-97F4-6A890CBF4F56}"/>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405400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2" fill="hold" grpId="0" nodeType="afterEffect" nodePh="1">
                                  <p:stCondLst>
                                    <p:cond delay="0"/>
                                  </p:stCondLst>
                                  <p:endCondLst>
                                    <p:cond evt="begin" delay="0">
                                      <p:tn val="21"/>
                                    </p:cond>
                                  </p:end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1+#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nodePh="1">
                                  <p:stCondLst>
                                    <p:cond delay="0"/>
                                  </p:stCondLst>
                                  <p:endCondLst>
                                    <p:cond evt="begin" delay="0">
                                      <p:tn val="27"/>
                                    </p:cond>
                                  </p:endCondLst>
                                  <p:childTnLst>
                                    <p:set>
                                      <p:cBhvr>
                                        <p:cTn id="28" dur="1" fill="hold">
                                          <p:stCondLst>
                                            <p:cond delay="0"/>
                                          </p:stCondLst>
                                        </p:cTn>
                                        <p:tgtEl>
                                          <p:spTgt spid="27">
                                            <p:txEl>
                                              <p:pRg st="0" end="0"/>
                                            </p:txEl>
                                          </p:spTgt>
                                        </p:tgtEl>
                                        <p:attrNameLst>
                                          <p:attrName>style.visibility</p:attrName>
                                        </p:attrNameLst>
                                      </p:cBhvr>
                                      <p:to>
                                        <p:strVal val="visible"/>
                                      </p:to>
                                    </p:set>
                                    <p:anim calcmode="lin" valueType="num">
                                      <p:cBhvr additive="base">
                                        <p:cTn id="2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31" presetClass="entr" presetSubtype="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p:cTn id="34" dur="1000" fill="hold"/>
                                        <p:tgtEl>
                                          <p:spTgt spid="31"/>
                                        </p:tgtEl>
                                        <p:attrNameLst>
                                          <p:attrName>ppt_w</p:attrName>
                                        </p:attrNameLst>
                                      </p:cBhvr>
                                      <p:tavLst>
                                        <p:tav tm="0">
                                          <p:val>
                                            <p:fltVal val="0"/>
                                          </p:val>
                                        </p:tav>
                                        <p:tav tm="100000">
                                          <p:val>
                                            <p:strVal val="#ppt_w"/>
                                          </p:val>
                                        </p:tav>
                                      </p:tavLst>
                                    </p:anim>
                                    <p:anim calcmode="lin" valueType="num">
                                      <p:cBhvr>
                                        <p:cTn id="35" dur="1000" fill="hold"/>
                                        <p:tgtEl>
                                          <p:spTgt spid="31"/>
                                        </p:tgtEl>
                                        <p:attrNameLst>
                                          <p:attrName>ppt_h</p:attrName>
                                        </p:attrNameLst>
                                      </p:cBhvr>
                                      <p:tavLst>
                                        <p:tav tm="0">
                                          <p:val>
                                            <p:fltVal val="0"/>
                                          </p:val>
                                        </p:tav>
                                        <p:tav tm="100000">
                                          <p:val>
                                            <p:strVal val="#ppt_h"/>
                                          </p:val>
                                        </p:tav>
                                      </p:tavLst>
                                    </p:anim>
                                    <p:anim calcmode="lin" valueType="num">
                                      <p:cBhvr>
                                        <p:cTn id="36" dur="1000" fill="hold"/>
                                        <p:tgtEl>
                                          <p:spTgt spid="31"/>
                                        </p:tgtEl>
                                        <p:attrNameLst>
                                          <p:attrName>style.rotation</p:attrName>
                                        </p:attrNameLst>
                                      </p:cBhvr>
                                      <p:tavLst>
                                        <p:tav tm="0">
                                          <p:val>
                                            <p:fltVal val="90"/>
                                          </p:val>
                                        </p:tav>
                                        <p:tav tm="100000">
                                          <p:val>
                                            <p:fltVal val="0"/>
                                          </p:val>
                                        </p:tav>
                                      </p:tavLst>
                                    </p:anim>
                                    <p:animEffect transition="in" filter="fade">
                                      <p:cBhvr>
                                        <p:cTn id="37" dur="1000"/>
                                        <p:tgtEl>
                                          <p:spTgt spid="31"/>
                                        </p:tgtEl>
                                      </p:cBhvr>
                                    </p:animEffect>
                                  </p:childTnLst>
                                </p:cTn>
                              </p:par>
                              <p:par>
                                <p:cTn id="38" presetID="2" presetClass="entr" presetSubtype="9"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 calcmode="lin" valueType="num">
                                      <p:cBhvr additive="base">
                                        <p:cTn id="4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9" fill="hold" grpId="0" nodeType="clickEffect">
                                  <p:stCondLst>
                                    <p:cond delay="0"/>
                                  </p:stCondLst>
                                  <p:childTnLst>
                                    <p:set>
                                      <p:cBhvr>
                                        <p:cTn id="45" dur="1" fill="hold">
                                          <p:stCondLst>
                                            <p:cond delay="0"/>
                                          </p:stCondLst>
                                        </p:cTn>
                                        <p:tgtEl>
                                          <p:spTgt spid="24">
                                            <p:txEl>
                                              <p:pRg st="1" end="1"/>
                                            </p:txEl>
                                          </p:spTgt>
                                        </p:tgtEl>
                                        <p:attrNameLst>
                                          <p:attrName>style.visibility</p:attrName>
                                        </p:attrNameLst>
                                      </p:cBhvr>
                                      <p:to>
                                        <p:strVal val="visible"/>
                                      </p:to>
                                    </p:set>
                                    <p:anim calcmode="lin" valueType="num">
                                      <p:cBhvr additive="base">
                                        <p:cTn id="46" dur="500" fill="hold"/>
                                        <p:tgtEl>
                                          <p:spTgt spid="24">
                                            <p:txEl>
                                              <p:pRg st="1" end="1"/>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2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9" fill="hold" grpId="0" nodeType="clickEffect">
                                  <p:stCondLst>
                                    <p:cond delay="0"/>
                                  </p:stCondLst>
                                  <p:childTnLst>
                                    <p:set>
                                      <p:cBhvr>
                                        <p:cTn id="51" dur="1" fill="hold">
                                          <p:stCondLst>
                                            <p:cond delay="0"/>
                                          </p:stCondLst>
                                        </p:cTn>
                                        <p:tgtEl>
                                          <p:spTgt spid="24">
                                            <p:txEl>
                                              <p:pRg st="2" end="2"/>
                                            </p:txEl>
                                          </p:spTgt>
                                        </p:tgtEl>
                                        <p:attrNameLst>
                                          <p:attrName>style.visibility</p:attrName>
                                        </p:attrNameLst>
                                      </p:cBhvr>
                                      <p:to>
                                        <p:strVal val="visible"/>
                                      </p:to>
                                    </p:set>
                                    <p:anim calcmode="lin" valueType="num">
                                      <p:cBhvr additive="base">
                                        <p:cTn id="52" dur="500" fill="hold"/>
                                        <p:tgtEl>
                                          <p:spTgt spid="24">
                                            <p:txEl>
                                              <p:pRg st="2" end="2"/>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2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9" fill="hold" grpId="0" nodeType="clickEffect">
                                  <p:stCondLst>
                                    <p:cond delay="0"/>
                                  </p:stCondLst>
                                  <p:childTnLst>
                                    <p:set>
                                      <p:cBhvr>
                                        <p:cTn id="57" dur="1" fill="hold">
                                          <p:stCondLst>
                                            <p:cond delay="0"/>
                                          </p:stCondLst>
                                        </p:cTn>
                                        <p:tgtEl>
                                          <p:spTgt spid="24">
                                            <p:txEl>
                                              <p:pRg st="3" end="3"/>
                                            </p:txEl>
                                          </p:spTgt>
                                        </p:tgtEl>
                                        <p:attrNameLst>
                                          <p:attrName>style.visibility</p:attrName>
                                        </p:attrNameLst>
                                      </p:cBhvr>
                                      <p:to>
                                        <p:strVal val="visible"/>
                                      </p:to>
                                    </p:set>
                                    <p:anim calcmode="lin" valueType="num">
                                      <p:cBhvr additive="base">
                                        <p:cTn id="58" dur="500" fill="hold"/>
                                        <p:tgtEl>
                                          <p:spTgt spid="24">
                                            <p:txEl>
                                              <p:pRg st="3" end="3"/>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4">
                                            <p:txEl>
                                              <p:pRg st="3" end="3"/>
                                            </p:txEl>
                                          </p:spTgt>
                                        </p:tgtEl>
                                        <p:attrNameLst>
                                          <p:attrName>ppt_y</p:attrName>
                                        </p:attrNameLst>
                                      </p:cBhvr>
                                      <p:tavLst>
                                        <p:tav tm="0">
                                          <p:val>
                                            <p:strVal val="0-#ppt_h/2"/>
                                          </p:val>
                                        </p:tav>
                                        <p:tav tm="100000">
                                          <p:val>
                                            <p:strVal val="#ppt_y"/>
                                          </p:val>
                                        </p:tav>
                                      </p:tavLst>
                                    </p:anim>
                                  </p:childTnLst>
                                </p:cTn>
                              </p:par>
                              <p:par>
                                <p:cTn id="60" presetID="2" presetClass="entr" presetSubtype="9" fill="hold" grpId="0" nodeType="withEffect">
                                  <p:stCondLst>
                                    <p:cond delay="0"/>
                                  </p:stCondLst>
                                  <p:childTnLst>
                                    <p:set>
                                      <p:cBhvr>
                                        <p:cTn id="61" dur="1" fill="hold">
                                          <p:stCondLst>
                                            <p:cond delay="0"/>
                                          </p:stCondLst>
                                        </p:cTn>
                                        <p:tgtEl>
                                          <p:spTgt spid="24">
                                            <p:txEl>
                                              <p:pRg st="4" end="4"/>
                                            </p:txEl>
                                          </p:spTgt>
                                        </p:tgtEl>
                                        <p:attrNameLst>
                                          <p:attrName>style.visibility</p:attrName>
                                        </p:attrNameLst>
                                      </p:cBhvr>
                                      <p:to>
                                        <p:strVal val="visible"/>
                                      </p:to>
                                    </p:set>
                                    <p:anim calcmode="lin" valueType="num">
                                      <p:cBhvr additive="base">
                                        <p:cTn id="62" dur="500" fill="hold"/>
                                        <p:tgtEl>
                                          <p:spTgt spid="24">
                                            <p:txEl>
                                              <p:pRg st="4" end="4"/>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4">
                                            <p:txEl>
                                              <p:pRg st="4" end="4"/>
                                            </p:txEl>
                                          </p:spTgt>
                                        </p:tgtEl>
                                        <p:attrNameLst>
                                          <p:attrName>ppt_y</p:attrName>
                                        </p:attrNameLst>
                                      </p:cBhvr>
                                      <p:tavLst>
                                        <p:tav tm="0">
                                          <p:val>
                                            <p:strVal val="0-#ppt_h/2"/>
                                          </p:val>
                                        </p:tav>
                                        <p:tav tm="100000">
                                          <p:val>
                                            <p:strVal val="#ppt_y"/>
                                          </p:val>
                                        </p:tav>
                                      </p:tavLst>
                                    </p:anim>
                                  </p:childTnLst>
                                </p:cTn>
                              </p:par>
                              <p:par>
                                <p:cTn id="64" presetID="2" presetClass="entr" presetSubtype="9" fill="hold" grpId="0" nodeType="withEffect">
                                  <p:stCondLst>
                                    <p:cond delay="0"/>
                                  </p:stCondLst>
                                  <p:childTnLst>
                                    <p:set>
                                      <p:cBhvr>
                                        <p:cTn id="65" dur="1" fill="hold">
                                          <p:stCondLst>
                                            <p:cond delay="0"/>
                                          </p:stCondLst>
                                        </p:cTn>
                                        <p:tgtEl>
                                          <p:spTgt spid="24">
                                            <p:txEl>
                                              <p:pRg st="5" end="5"/>
                                            </p:txEl>
                                          </p:spTgt>
                                        </p:tgtEl>
                                        <p:attrNameLst>
                                          <p:attrName>style.visibility</p:attrName>
                                        </p:attrNameLst>
                                      </p:cBhvr>
                                      <p:to>
                                        <p:strVal val="visible"/>
                                      </p:to>
                                    </p:set>
                                    <p:anim calcmode="lin" valueType="num">
                                      <p:cBhvr additive="base">
                                        <p:cTn id="66" dur="500" fill="hold"/>
                                        <p:tgtEl>
                                          <p:spTgt spid="24">
                                            <p:txEl>
                                              <p:pRg st="5" end="5"/>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24">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arn(inVertical)">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7" grpId="0" build="p"/>
      <p:bldP spid="29" grpId="0"/>
      <p:bldP spid="2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实现</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Runnable</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30" name="Text Box 6">
            <a:extLst>
              <a:ext uri="{FF2B5EF4-FFF2-40B4-BE49-F238E27FC236}">
                <a16:creationId xmlns:a16="http://schemas.microsoft.com/office/drawing/2014/main" id="{5950ABEE-7B00-4877-99D8-3014195A285A}"/>
              </a:ext>
            </a:extLst>
          </p:cNvPr>
          <p:cNvSpPr txBox="1">
            <a:spLocks noChangeArrowheads="1"/>
          </p:cNvSpPr>
          <p:nvPr/>
        </p:nvSpPr>
        <p:spPr bwMode="auto">
          <a:xfrm>
            <a:off x="1252024" y="2523962"/>
            <a:ext cx="9144000" cy="35972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chemeClr val="folHlink"/>
              </a:buClr>
              <a:buSzPct val="60000"/>
              <a:buFont typeface="Wingdings" panose="05000000000000000000" pitchFamily="2" charset="2"/>
              <a:buNone/>
            </a:pPr>
            <a:r>
              <a:rPr lang="en-US" altLang="zh-CN" sz="2400" b="1" i="1" dirty="0">
                <a:latin typeface="Courier New" panose="02070309020205020404" pitchFamily="49" charset="0"/>
              </a:rPr>
              <a:t>public class MyThread2 implements Runnable{</a:t>
            </a:r>
          </a:p>
          <a:p>
            <a:pPr lvl="1" eaLnBrk="1" hangingPunct="1"/>
            <a:r>
              <a:rPr lang="en-US" altLang="zh-CN" sz="2400" b="1" i="1" dirty="0">
                <a:latin typeface="Courier New" panose="02070309020205020404" pitchFamily="49" charset="0"/>
              </a:rPr>
              <a:t>   public void run(){</a:t>
            </a:r>
          </a:p>
          <a:p>
            <a:pPr lvl="1" eaLnBrk="1" hangingPunct="1"/>
            <a:r>
              <a:rPr lang="en-US" altLang="zh-CN" sz="2400" b="1" i="1" dirty="0">
                <a:latin typeface="Courier New" panose="02070309020205020404" pitchFamily="49" charset="0"/>
              </a:rPr>
              <a:t>	 while(true){</a:t>
            </a:r>
          </a:p>
          <a:p>
            <a:pPr lvl="1" eaLnBrk="1" hangingPunct="1"/>
            <a:r>
              <a:rPr lang="en-US" altLang="zh-CN" sz="2400" b="1" i="1" dirty="0">
                <a:latin typeface="Courier New" panose="02070309020205020404" pitchFamily="49" charset="0"/>
              </a:rPr>
              <a:t>		</a:t>
            </a:r>
            <a:r>
              <a:rPr lang="en-US" altLang="zh-CN" sz="2400" b="1" i="1" dirty="0" err="1">
                <a:latin typeface="Courier New" panose="02070309020205020404" pitchFamily="49" charset="0"/>
              </a:rPr>
              <a:t>System.out.println</a:t>
            </a:r>
            <a:r>
              <a:rPr lang="en-US" altLang="zh-CN" sz="2400" b="1" i="1" dirty="0">
                <a:latin typeface="Courier New" panose="02070309020205020404" pitchFamily="49" charset="0"/>
              </a:rPr>
              <a:t>("</a:t>
            </a:r>
            <a:r>
              <a:rPr lang="en-US" altLang="zh-CN" sz="2400" b="1" i="1" dirty="0" err="1">
                <a:latin typeface="Courier New" panose="02070309020205020404" pitchFamily="49" charset="0"/>
              </a:rPr>
              <a:t>Threadrunning</a:t>
            </a:r>
            <a:r>
              <a:rPr lang="en-US" altLang="zh-CN" sz="2400" b="1" i="1" dirty="0">
                <a:latin typeface="Courier New" panose="02070309020205020404" pitchFamily="49" charset="0"/>
              </a:rPr>
              <a:t>!");</a:t>
            </a:r>
          </a:p>
          <a:p>
            <a:pPr eaLnBrk="1" hangingPunct="1"/>
            <a:r>
              <a:rPr lang="en-US" altLang="zh-CN" sz="2400" b="1" i="1" dirty="0">
                <a:latin typeface="Courier New" panose="02070309020205020404" pitchFamily="49" charset="0"/>
              </a:rPr>
              <a:t>	   }</a:t>
            </a:r>
          </a:p>
          <a:p>
            <a:pPr eaLnBrk="1" hangingPunct="1"/>
            <a:r>
              <a:rPr lang="en-US" altLang="zh-CN" sz="2400" b="1" i="1" dirty="0">
                <a:latin typeface="Courier New" panose="02070309020205020404" pitchFamily="49" charset="0"/>
              </a:rPr>
              <a:t>   }</a:t>
            </a:r>
          </a:p>
          <a:p>
            <a:pPr eaLnBrk="1" hangingPunct="1"/>
            <a:r>
              <a:rPr lang="en-US" altLang="zh-CN" sz="2400" b="1" i="1" dirty="0">
                <a:latin typeface="Courier New" panose="02070309020205020404" pitchFamily="49" charset="0"/>
              </a:rPr>
              <a:t>}</a:t>
            </a:r>
          </a:p>
          <a:p>
            <a:pPr eaLnBrk="1" hangingPunct="1"/>
            <a:r>
              <a:rPr lang="en-US" altLang="zh-CN" sz="2400" b="1" i="1" dirty="0">
                <a:latin typeface="Courier New" panose="02070309020205020404" pitchFamily="49" charset="0"/>
              </a:rPr>
              <a:t>Thread t2 = new Thread(new MyThread2());</a:t>
            </a:r>
          </a:p>
          <a:p>
            <a:pPr eaLnBrk="1" hangingPunct="1"/>
            <a:r>
              <a:rPr lang="en-US" altLang="zh-CN" sz="2400" b="1" i="1" dirty="0">
                <a:latin typeface="Courier New" panose="02070309020205020404" pitchFamily="49" charset="0"/>
              </a:rPr>
              <a:t>t2.start();</a:t>
            </a:r>
          </a:p>
          <a:p>
            <a:pPr eaLnBrk="1" hangingPunct="1">
              <a:lnSpc>
                <a:spcPct val="80000"/>
              </a:lnSpc>
              <a:buClr>
                <a:schemeClr val="folHlink"/>
              </a:buClr>
              <a:buSzPct val="60000"/>
              <a:buFont typeface="Wingdings" panose="05000000000000000000" pitchFamily="2" charset="2"/>
              <a:buNone/>
            </a:pPr>
            <a:endParaRPr lang="en-US" altLang="zh-CN" sz="2400" b="1" i="1" dirty="0">
              <a:latin typeface="Courier New" panose="02070309020205020404" pitchFamily="49" charset="0"/>
            </a:endParaRPr>
          </a:p>
        </p:txBody>
      </p:sp>
    </p:spTree>
    <p:extLst>
      <p:ext uri="{BB962C8B-B14F-4D97-AF65-F5344CB8AC3E}">
        <p14:creationId xmlns:p14="http://schemas.microsoft.com/office/powerpoint/2010/main" val="357638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实现</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Runnable</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Rectangle 3">
            <a:extLst>
              <a:ext uri="{FF2B5EF4-FFF2-40B4-BE49-F238E27FC236}">
                <a16:creationId xmlns:a16="http://schemas.microsoft.com/office/drawing/2014/main" id="{D2E20C38-7F4A-458A-B733-4F5F533A4163}"/>
              </a:ext>
            </a:extLst>
          </p:cNvPr>
          <p:cNvSpPr txBox="1">
            <a:spLocks noChangeArrowheads="1"/>
          </p:cNvSpPr>
          <p:nvPr/>
        </p:nvSpPr>
        <p:spPr>
          <a:xfrm>
            <a:off x="608366" y="2381127"/>
            <a:ext cx="10512062" cy="4392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b="1">
                <a:latin typeface="仿宋" panose="02010609060101010101" pitchFamily="49" charset="-122"/>
                <a:ea typeface="仿宋" panose="02010609060101010101" pitchFamily="49" charset="-122"/>
              </a:rPr>
              <a:t>通过实现</a:t>
            </a:r>
            <a:r>
              <a:rPr lang="en-US" altLang="zh-CN" b="1">
                <a:latin typeface="仿宋" panose="02010609060101010101" pitchFamily="49" charset="-122"/>
                <a:ea typeface="仿宋" panose="02010609060101010101" pitchFamily="49" charset="-122"/>
              </a:rPr>
              <a:t>Runnable</a:t>
            </a:r>
            <a:r>
              <a:rPr lang="zh-CN" altLang="en-US" b="1">
                <a:latin typeface="仿宋" panose="02010609060101010101" pitchFamily="49" charset="-122"/>
                <a:ea typeface="仿宋" panose="02010609060101010101" pitchFamily="49" charset="-122"/>
              </a:rPr>
              <a:t>接口而不是从</a:t>
            </a:r>
            <a:r>
              <a:rPr lang="en-US" altLang="zh-CN" b="1">
                <a:latin typeface="仿宋" panose="02010609060101010101" pitchFamily="49" charset="-122"/>
                <a:ea typeface="仿宋" panose="02010609060101010101" pitchFamily="49" charset="-122"/>
              </a:rPr>
              <a:t>Thread</a:t>
            </a:r>
            <a:r>
              <a:rPr lang="zh-CN" altLang="en-US" b="1">
                <a:latin typeface="仿宋" panose="02010609060101010101" pitchFamily="49" charset="-122"/>
                <a:ea typeface="仿宋" panose="02010609060101010101" pitchFamily="49" charset="-122"/>
              </a:rPr>
              <a:t>继承来实现线程类的优点是</a:t>
            </a:r>
            <a:r>
              <a:rPr lang="en-US" altLang="zh-CN" b="1">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可以使线程类继承其他的类</a:t>
            </a:r>
            <a:r>
              <a:rPr lang="en-US" altLang="zh-CN" b="1">
                <a:latin typeface="仿宋" panose="02010609060101010101" pitchFamily="49" charset="-122"/>
                <a:ea typeface="仿宋" panose="02010609060101010101" pitchFamily="49" charset="-122"/>
              </a:rPr>
              <a:t>;</a:t>
            </a:r>
          </a:p>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Thread</a:t>
            </a:r>
            <a:r>
              <a:rPr lang="zh-CN" altLang="en-US" b="1">
                <a:latin typeface="仿宋" panose="02010609060101010101" pitchFamily="49" charset="-122"/>
                <a:ea typeface="仿宋" panose="02010609060101010101" pitchFamily="49" charset="-122"/>
              </a:rPr>
              <a:t>类实现了</a:t>
            </a:r>
            <a:r>
              <a:rPr lang="en-US" altLang="zh-CN" b="1">
                <a:latin typeface="仿宋" panose="02010609060101010101" pitchFamily="49" charset="-122"/>
                <a:ea typeface="仿宋" panose="02010609060101010101" pitchFamily="49" charset="-122"/>
              </a:rPr>
              <a:t>Runnable</a:t>
            </a:r>
            <a:r>
              <a:rPr lang="zh-CN" altLang="en-US" b="1">
                <a:latin typeface="仿宋" panose="02010609060101010101" pitchFamily="49" charset="-122"/>
                <a:ea typeface="仿宋" panose="02010609060101010101" pitchFamily="49" charset="-122"/>
              </a:rPr>
              <a:t>接口，因此：</a:t>
            </a:r>
          </a:p>
          <a:p>
            <a:pPr lvl="1">
              <a:buFont typeface="Wingdings" panose="05000000000000000000" pitchFamily="2" charset="2"/>
              <a:buNone/>
            </a:pPr>
            <a:r>
              <a:rPr lang="en-US" altLang="zh-CN" b="1">
                <a:latin typeface="仿宋" panose="02010609060101010101" pitchFamily="49" charset="-122"/>
                <a:ea typeface="仿宋" panose="02010609060101010101" pitchFamily="49" charset="-122"/>
              </a:rPr>
              <a:t>Thread t = new MyThread1();</a:t>
            </a:r>
          </a:p>
          <a:p>
            <a:pPr lvl="1">
              <a:buFont typeface="Wingdings" panose="05000000000000000000" pitchFamily="2" charset="2"/>
              <a:buNone/>
            </a:pPr>
            <a:r>
              <a:rPr lang="en-US" altLang="zh-CN" b="1">
                <a:latin typeface="仿宋" panose="02010609060101010101" pitchFamily="49" charset="-122"/>
                <a:ea typeface="仿宋" panose="02010609060101010101" pitchFamily="49" charset="-122"/>
              </a:rPr>
              <a:t>Thread t3 = new Thread(t);</a:t>
            </a:r>
          </a:p>
          <a:p>
            <a:pPr lvl="1">
              <a:buFont typeface="Wingdings" panose="05000000000000000000" pitchFamily="2" charset="2"/>
              <a:buNone/>
            </a:pPr>
            <a:r>
              <a:rPr lang="en-US" altLang="zh-CN" b="1">
                <a:latin typeface="仿宋" panose="02010609060101010101" pitchFamily="49" charset="-122"/>
                <a:ea typeface="仿宋" panose="02010609060101010101" pitchFamily="49" charset="-122"/>
              </a:rPr>
              <a:t>t3.start();</a:t>
            </a:r>
          </a:p>
          <a:p>
            <a:pPr lvl="1">
              <a:buFont typeface="Wingdings" panose="05000000000000000000" pitchFamily="2" charset="2"/>
              <a:buNone/>
            </a:pPr>
            <a:r>
              <a:rPr lang="zh-CN" altLang="en-US" b="1">
                <a:latin typeface="仿宋" panose="02010609060101010101" pitchFamily="49" charset="-122"/>
                <a:ea typeface="仿宋" panose="02010609060101010101" pitchFamily="49" charset="-122"/>
              </a:rPr>
              <a:t>这段代码是合理的，它的功能等同于：</a:t>
            </a:r>
          </a:p>
          <a:p>
            <a:pPr lvl="1">
              <a:buFont typeface="Wingdings" panose="05000000000000000000" pitchFamily="2" charset="2"/>
              <a:buNone/>
            </a:pPr>
            <a:r>
              <a:rPr lang="en-US" altLang="zh-CN" b="1">
                <a:latin typeface="仿宋" panose="02010609060101010101" pitchFamily="49" charset="-122"/>
                <a:ea typeface="仿宋" panose="02010609060101010101" pitchFamily="49" charset="-122"/>
              </a:rPr>
              <a:t>Thread t = new MyThread1();</a:t>
            </a:r>
          </a:p>
          <a:p>
            <a:pPr lvl="1">
              <a:buFont typeface="Wingdings" panose="05000000000000000000" pitchFamily="2" charset="2"/>
              <a:buNone/>
            </a:pPr>
            <a:r>
              <a:rPr lang="en-US" altLang="zh-CN" b="1">
                <a:latin typeface="仿宋" panose="02010609060101010101" pitchFamily="49" charset="-122"/>
                <a:ea typeface="仿宋" panose="02010609060101010101" pitchFamily="49" charset="-122"/>
              </a:rPr>
              <a:t>t.start();</a:t>
            </a:r>
            <a:endParaRPr lang="en-US" altLang="zh-CN"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8350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 calcmode="lin" valueType="num">
                                      <p:cBhvr additive="base">
                                        <p:cTn id="3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 calcmode="lin" valueType="num">
                                      <p:cBhvr additive="base">
                                        <p:cTn id="3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
                                            <p:txEl>
                                              <p:pRg st="2" end="2"/>
                                            </p:txEl>
                                          </p:spTgt>
                                        </p:tgtEl>
                                        <p:attrNameLst>
                                          <p:attrName>style.visibility</p:attrName>
                                        </p:attrNameLst>
                                      </p:cBhvr>
                                      <p:to>
                                        <p:strVal val="visible"/>
                                      </p:to>
                                    </p:set>
                                    <p:anim calcmode="lin" valueType="num">
                                      <p:cBhvr additive="base">
                                        <p:cTn id="41"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xEl>
                                              <p:pRg st="3" end="3"/>
                                            </p:txEl>
                                          </p:spTgt>
                                        </p:tgtEl>
                                        <p:attrNameLst>
                                          <p:attrName>style.visibility</p:attrName>
                                        </p:attrNameLst>
                                      </p:cBhvr>
                                      <p:to>
                                        <p:strVal val="visible"/>
                                      </p:to>
                                    </p:set>
                                    <p:anim calcmode="lin" valueType="num">
                                      <p:cBhvr additive="base">
                                        <p:cTn id="45"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xEl>
                                              <p:pRg st="4" end="4"/>
                                            </p:txEl>
                                          </p:spTgt>
                                        </p:tgtEl>
                                        <p:attrNameLst>
                                          <p:attrName>style.visibility</p:attrName>
                                        </p:attrNameLst>
                                      </p:cBhvr>
                                      <p:to>
                                        <p:strVal val="visible"/>
                                      </p:to>
                                    </p:set>
                                    <p:anim calcmode="lin" valueType="num">
                                      <p:cBhvr additive="base">
                                        <p:cTn id="4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xEl>
                                              <p:pRg st="5" end="5"/>
                                            </p:txEl>
                                          </p:spTgt>
                                        </p:tgtEl>
                                        <p:attrNameLst>
                                          <p:attrName>style.visibility</p:attrName>
                                        </p:attrNameLst>
                                      </p:cBhvr>
                                      <p:to>
                                        <p:strVal val="visible"/>
                                      </p:to>
                                    </p:set>
                                    <p:anim calcmode="lin" valueType="num">
                                      <p:cBhvr additive="base">
                                        <p:cTn id="53"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5">
                                            <p:txEl>
                                              <p:pRg st="6" end="6"/>
                                            </p:txEl>
                                          </p:spTgt>
                                        </p:tgtEl>
                                        <p:attrNameLst>
                                          <p:attrName>style.visibility</p:attrName>
                                        </p:attrNameLst>
                                      </p:cBhvr>
                                      <p:to>
                                        <p:strVal val="visible"/>
                                      </p:to>
                                    </p:set>
                                    <p:anim calcmode="lin" valueType="num">
                                      <p:cBhvr additive="base">
                                        <p:cTn id="59"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xEl>
                                              <p:pRg st="7" end="7"/>
                                            </p:txEl>
                                          </p:spTgt>
                                        </p:tgtEl>
                                        <p:attrNameLst>
                                          <p:attrName>style.visibility</p:attrName>
                                        </p:attrNameLst>
                                      </p:cBhvr>
                                      <p:to>
                                        <p:strVal val="visible"/>
                                      </p:to>
                                    </p:set>
                                    <p:anim calcmode="lin" valueType="num">
                                      <p:cBhvr additive="base">
                                        <p:cTn id="63"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6">
            <a:extLst>
              <a:ext uri="{FF2B5EF4-FFF2-40B4-BE49-F238E27FC236}">
                <a16:creationId xmlns:a16="http://schemas.microsoft.com/office/drawing/2014/main" id="{ED6BB00B-D64D-488F-A220-8E2FB29F5C51}"/>
              </a:ext>
            </a:extLst>
          </p:cNvPr>
          <p:cNvSpPr/>
          <p:nvPr/>
        </p:nvSpPr>
        <p:spPr>
          <a:xfrm>
            <a:off x="6019006" y="586044"/>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51" name="组合 50">
            <a:extLst>
              <a:ext uri="{FF2B5EF4-FFF2-40B4-BE49-F238E27FC236}">
                <a16:creationId xmlns:a16="http://schemas.microsoft.com/office/drawing/2014/main" id="{FD6DA85C-62FD-45F7-A6C1-ACA43BA14F9B}"/>
              </a:ext>
            </a:extLst>
          </p:cNvPr>
          <p:cNvGrpSpPr/>
          <p:nvPr/>
        </p:nvGrpSpPr>
        <p:grpSpPr>
          <a:xfrm>
            <a:off x="5275064" y="534194"/>
            <a:ext cx="549846" cy="617986"/>
            <a:chOff x="279401" y="2698750"/>
            <a:chExt cx="1473200" cy="1655763"/>
          </a:xfrm>
        </p:grpSpPr>
        <p:sp>
          <p:nvSpPr>
            <p:cNvPr id="52" name="Freeform 45">
              <a:extLst>
                <a:ext uri="{FF2B5EF4-FFF2-40B4-BE49-F238E27FC236}">
                  <a16:creationId xmlns:a16="http://schemas.microsoft.com/office/drawing/2014/main" id="{1729A776-0BF6-48DE-8CA7-E51796CF9F8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a:extLst>
                <a:ext uri="{FF2B5EF4-FFF2-40B4-BE49-F238E27FC236}">
                  <a16:creationId xmlns:a16="http://schemas.microsoft.com/office/drawing/2014/main" id="{72674BB5-4334-4297-BAB1-B4FD17DFEBC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a:extLst>
                <a:ext uri="{FF2B5EF4-FFF2-40B4-BE49-F238E27FC236}">
                  <a16:creationId xmlns:a16="http://schemas.microsoft.com/office/drawing/2014/main" id="{6C1CADCB-E748-4F95-B1CF-0C31D6796F4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a:extLst>
                <a:ext uri="{FF2B5EF4-FFF2-40B4-BE49-F238E27FC236}">
                  <a16:creationId xmlns:a16="http://schemas.microsoft.com/office/drawing/2014/main" id="{0C41E2CC-0F35-481A-9E8A-F20B08999352}"/>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a:extLst>
                <a:ext uri="{FF2B5EF4-FFF2-40B4-BE49-F238E27FC236}">
                  <a16:creationId xmlns:a16="http://schemas.microsoft.com/office/drawing/2014/main" id="{06D05E02-34F0-469E-A16A-8DC6163273C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a:extLst>
                <a:ext uri="{FF2B5EF4-FFF2-40B4-BE49-F238E27FC236}">
                  <a16:creationId xmlns:a16="http://schemas.microsoft.com/office/drawing/2014/main" id="{881679A1-9368-457E-A749-8E67EE0CFAA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a:extLst>
                <a:ext uri="{FF2B5EF4-FFF2-40B4-BE49-F238E27FC236}">
                  <a16:creationId xmlns:a16="http://schemas.microsoft.com/office/drawing/2014/main" id="{75C12559-497D-40F9-8616-1DDC9649FFC5}"/>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a:extLst>
                <a:ext uri="{FF2B5EF4-FFF2-40B4-BE49-F238E27FC236}">
                  <a16:creationId xmlns:a16="http://schemas.microsoft.com/office/drawing/2014/main" id="{9D9B5691-9C84-4243-9A98-9F51172226B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a:extLst>
              <a:ext uri="{FF2B5EF4-FFF2-40B4-BE49-F238E27FC236}">
                <a16:creationId xmlns:a16="http://schemas.microsoft.com/office/drawing/2014/main" id="{03054572-919D-42BC-AD77-CD9E6492F4F0}"/>
              </a:ext>
            </a:extLst>
          </p:cNvPr>
          <p:cNvGrpSpPr/>
          <p:nvPr/>
        </p:nvGrpSpPr>
        <p:grpSpPr>
          <a:xfrm>
            <a:off x="5275064" y="1271844"/>
            <a:ext cx="549846" cy="617986"/>
            <a:chOff x="279401" y="2698750"/>
            <a:chExt cx="1473200" cy="1655763"/>
          </a:xfrm>
        </p:grpSpPr>
        <p:sp>
          <p:nvSpPr>
            <p:cNvPr id="61" name="Freeform 45">
              <a:extLst>
                <a:ext uri="{FF2B5EF4-FFF2-40B4-BE49-F238E27FC236}">
                  <a16:creationId xmlns:a16="http://schemas.microsoft.com/office/drawing/2014/main" id="{1CA7D0C3-15E5-4955-949C-B592DFA6C3D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a:extLst>
                <a:ext uri="{FF2B5EF4-FFF2-40B4-BE49-F238E27FC236}">
                  <a16:creationId xmlns:a16="http://schemas.microsoft.com/office/drawing/2014/main" id="{11ADB319-BB4B-46F5-8144-9E08DF21E23F}"/>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a:extLst>
                <a:ext uri="{FF2B5EF4-FFF2-40B4-BE49-F238E27FC236}">
                  <a16:creationId xmlns:a16="http://schemas.microsoft.com/office/drawing/2014/main" id="{D1B854C5-3C0E-4539-BB43-B3C7C278CEE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a:extLst>
                <a:ext uri="{FF2B5EF4-FFF2-40B4-BE49-F238E27FC236}">
                  <a16:creationId xmlns:a16="http://schemas.microsoft.com/office/drawing/2014/main" id="{4B1755A3-7B01-4B35-B483-147EBE0D406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a:extLst>
                <a:ext uri="{FF2B5EF4-FFF2-40B4-BE49-F238E27FC236}">
                  <a16:creationId xmlns:a16="http://schemas.microsoft.com/office/drawing/2014/main" id="{A3DF9B2D-211A-4A66-A282-E7FB4620610D}"/>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a:extLst>
                <a:ext uri="{FF2B5EF4-FFF2-40B4-BE49-F238E27FC236}">
                  <a16:creationId xmlns:a16="http://schemas.microsoft.com/office/drawing/2014/main" id="{3F317C9A-9B6D-46E7-9A8F-E6A5248423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a:extLst>
                <a:ext uri="{FF2B5EF4-FFF2-40B4-BE49-F238E27FC236}">
                  <a16:creationId xmlns:a16="http://schemas.microsoft.com/office/drawing/2014/main" id="{E74DA9A0-F302-4940-816E-8CB7807021F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a:extLst>
                <a:ext uri="{FF2B5EF4-FFF2-40B4-BE49-F238E27FC236}">
                  <a16:creationId xmlns:a16="http://schemas.microsoft.com/office/drawing/2014/main" id="{BE0C7628-C94C-4E67-9A2A-31A5848750D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a:extLst>
              <a:ext uri="{FF2B5EF4-FFF2-40B4-BE49-F238E27FC236}">
                <a16:creationId xmlns:a16="http://schemas.microsoft.com/office/drawing/2014/main" id="{D47F3330-F8A5-43B2-82EA-5BA462293E3F}"/>
              </a:ext>
            </a:extLst>
          </p:cNvPr>
          <p:cNvSpPr txBox="1"/>
          <p:nvPr/>
        </p:nvSpPr>
        <p:spPr>
          <a:xfrm>
            <a:off x="6096000" y="1417254"/>
            <a:ext cx="35806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9.2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线程的创建方法</a:t>
            </a:r>
          </a:p>
        </p:txBody>
      </p:sp>
      <p:grpSp>
        <p:nvGrpSpPr>
          <p:cNvPr id="70" name="组合 69">
            <a:extLst>
              <a:ext uri="{FF2B5EF4-FFF2-40B4-BE49-F238E27FC236}">
                <a16:creationId xmlns:a16="http://schemas.microsoft.com/office/drawing/2014/main" id="{4B1BD165-1A39-4427-9361-70379144DBDD}"/>
              </a:ext>
            </a:extLst>
          </p:cNvPr>
          <p:cNvGrpSpPr/>
          <p:nvPr/>
        </p:nvGrpSpPr>
        <p:grpSpPr>
          <a:xfrm>
            <a:off x="5275064" y="2033844"/>
            <a:ext cx="549846" cy="617986"/>
            <a:chOff x="279401" y="2698750"/>
            <a:chExt cx="1473200" cy="1655763"/>
          </a:xfrm>
        </p:grpSpPr>
        <p:sp>
          <p:nvSpPr>
            <p:cNvPr id="71" name="Freeform 45">
              <a:extLst>
                <a:ext uri="{FF2B5EF4-FFF2-40B4-BE49-F238E27FC236}">
                  <a16:creationId xmlns:a16="http://schemas.microsoft.com/office/drawing/2014/main" id="{51B6AFE1-A3AB-403E-97B8-5C2C5D960A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a:extLst>
                <a:ext uri="{FF2B5EF4-FFF2-40B4-BE49-F238E27FC236}">
                  <a16:creationId xmlns:a16="http://schemas.microsoft.com/office/drawing/2014/main" id="{D5E5BECF-122B-4559-803E-664A7FF8A5A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a:extLst>
                <a:ext uri="{FF2B5EF4-FFF2-40B4-BE49-F238E27FC236}">
                  <a16:creationId xmlns:a16="http://schemas.microsoft.com/office/drawing/2014/main" id="{1E1A8E3D-18F2-4F43-A4CB-C97FFD6CC62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a:extLst>
                <a:ext uri="{FF2B5EF4-FFF2-40B4-BE49-F238E27FC236}">
                  <a16:creationId xmlns:a16="http://schemas.microsoft.com/office/drawing/2014/main" id="{68F4F908-E0E7-45CB-9EFF-109CB1348CC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a:extLst>
                <a:ext uri="{FF2B5EF4-FFF2-40B4-BE49-F238E27FC236}">
                  <a16:creationId xmlns:a16="http://schemas.microsoft.com/office/drawing/2014/main" id="{3574B512-E030-4BB8-887A-553186D70B4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a:extLst>
                <a:ext uri="{FF2B5EF4-FFF2-40B4-BE49-F238E27FC236}">
                  <a16:creationId xmlns:a16="http://schemas.microsoft.com/office/drawing/2014/main" id="{8BF1F733-2157-4BFE-ADE8-53823FAD28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a:extLst>
                <a:ext uri="{FF2B5EF4-FFF2-40B4-BE49-F238E27FC236}">
                  <a16:creationId xmlns:a16="http://schemas.microsoft.com/office/drawing/2014/main" id="{9F17F953-36A1-4AAD-90EB-2F21C0C3F2C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a:extLst>
                <a:ext uri="{FF2B5EF4-FFF2-40B4-BE49-F238E27FC236}">
                  <a16:creationId xmlns:a16="http://schemas.microsoft.com/office/drawing/2014/main" id="{B73D6F0F-F740-4175-97E6-89631D35269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a:extLst>
              <a:ext uri="{FF2B5EF4-FFF2-40B4-BE49-F238E27FC236}">
                <a16:creationId xmlns:a16="http://schemas.microsoft.com/office/drawing/2014/main" id="{7C22FABC-A4AF-43FF-B7BA-A6E1B3884D5A}"/>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9.3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线程状态及转换</a:t>
            </a:r>
          </a:p>
        </p:txBody>
      </p:sp>
      <p:grpSp>
        <p:nvGrpSpPr>
          <p:cNvPr id="80" name="组合 79">
            <a:extLst>
              <a:ext uri="{FF2B5EF4-FFF2-40B4-BE49-F238E27FC236}">
                <a16:creationId xmlns:a16="http://schemas.microsoft.com/office/drawing/2014/main" id="{C9C9FD60-E52F-46B8-8E0A-5168F7271EDC}"/>
              </a:ext>
            </a:extLst>
          </p:cNvPr>
          <p:cNvGrpSpPr/>
          <p:nvPr/>
        </p:nvGrpSpPr>
        <p:grpSpPr>
          <a:xfrm>
            <a:off x="5275064" y="2795844"/>
            <a:ext cx="549846" cy="617986"/>
            <a:chOff x="279401" y="2698750"/>
            <a:chExt cx="1473200" cy="1655763"/>
          </a:xfrm>
        </p:grpSpPr>
        <p:sp>
          <p:nvSpPr>
            <p:cNvPr id="81" name="Freeform 45">
              <a:extLst>
                <a:ext uri="{FF2B5EF4-FFF2-40B4-BE49-F238E27FC236}">
                  <a16:creationId xmlns:a16="http://schemas.microsoft.com/office/drawing/2014/main" id="{B5FA6FBE-52C9-4214-A1F0-67BE20F7194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6">
              <a:extLst>
                <a:ext uri="{FF2B5EF4-FFF2-40B4-BE49-F238E27FC236}">
                  <a16:creationId xmlns:a16="http://schemas.microsoft.com/office/drawing/2014/main" id="{3218DDC1-C3A9-426F-AC4C-1F02D9AE690D}"/>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7">
              <a:extLst>
                <a:ext uri="{FF2B5EF4-FFF2-40B4-BE49-F238E27FC236}">
                  <a16:creationId xmlns:a16="http://schemas.microsoft.com/office/drawing/2014/main" id="{EEEDA9C8-7D60-4AF6-A349-3579C10812A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48">
              <a:extLst>
                <a:ext uri="{FF2B5EF4-FFF2-40B4-BE49-F238E27FC236}">
                  <a16:creationId xmlns:a16="http://schemas.microsoft.com/office/drawing/2014/main" id="{6FB41275-199B-43FD-AA2B-BAC5E0175950}"/>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49">
              <a:extLst>
                <a:ext uri="{FF2B5EF4-FFF2-40B4-BE49-F238E27FC236}">
                  <a16:creationId xmlns:a16="http://schemas.microsoft.com/office/drawing/2014/main" id="{168D39CE-8F86-44F4-A8EA-16498505E5C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Oval 50">
              <a:extLst>
                <a:ext uri="{FF2B5EF4-FFF2-40B4-BE49-F238E27FC236}">
                  <a16:creationId xmlns:a16="http://schemas.microsoft.com/office/drawing/2014/main" id="{4F4CD454-10F5-4535-BE23-571AC103E5F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Freeform 51">
              <a:extLst>
                <a:ext uri="{FF2B5EF4-FFF2-40B4-BE49-F238E27FC236}">
                  <a16:creationId xmlns:a16="http://schemas.microsoft.com/office/drawing/2014/main" id="{6F9E0B65-82C4-420C-A3D6-02B4A5314F7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52">
              <a:extLst>
                <a:ext uri="{FF2B5EF4-FFF2-40B4-BE49-F238E27FC236}">
                  <a16:creationId xmlns:a16="http://schemas.microsoft.com/office/drawing/2014/main" id="{FF33BA6C-2072-44A8-A2CD-8826B1757D8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9" name="TextBox 88">
            <a:extLst>
              <a:ext uri="{FF2B5EF4-FFF2-40B4-BE49-F238E27FC236}">
                <a16:creationId xmlns:a16="http://schemas.microsoft.com/office/drawing/2014/main" id="{5C3F6AEC-7080-4B3D-A66C-9E625E6DB779}"/>
              </a:ext>
            </a:extLst>
          </p:cNvPr>
          <p:cNvSpPr txBox="1"/>
          <p:nvPr/>
        </p:nvSpPr>
        <p:spPr>
          <a:xfrm>
            <a:off x="6096000" y="294125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线程调度</a:t>
            </a:r>
          </a:p>
        </p:txBody>
      </p:sp>
      <p:grpSp>
        <p:nvGrpSpPr>
          <p:cNvPr id="90" name="组合 89">
            <a:extLst>
              <a:ext uri="{FF2B5EF4-FFF2-40B4-BE49-F238E27FC236}">
                <a16:creationId xmlns:a16="http://schemas.microsoft.com/office/drawing/2014/main" id="{B6F6956B-1257-4DA8-A050-0FAD8E2E0421}"/>
              </a:ext>
            </a:extLst>
          </p:cNvPr>
          <p:cNvGrpSpPr/>
          <p:nvPr/>
        </p:nvGrpSpPr>
        <p:grpSpPr>
          <a:xfrm>
            <a:off x="5275064" y="3557844"/>
            <a:ext cx="549846" cy="617986"/>
            <a:chOff x="279401" y="2698750"/>
            <a:chExt cx="1473200" cy="1655763"/>
          </a:xfrm>
        </p:grpSpPr>
        <p:sp>
          <p:nvSpPr>
            <p:cNvPr id="91" name="Freeform 45">
              <a:extLst>
                <a:ext uri="{FF2B5EF4-FFF2-40B4-BE49-F238E27FC236}">
                  <a16:creationId xmlns:a16="http://schemas.microsoft.com/office/drawing/2014/main" id="{4446F7CD-B7BA-41EC-8505-71E5BE89C12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6">
              <a:extLst>
                <a:ext uri="{FF2B5EF4-FFF2-40B4-BE49-F238E27FC236}">
                  <a16:creationId xmlns:a16="http://schemas.microsoft.com/office/drawing/2014/main" id="{EE1487BF-87B2-4CF5-B1A7-FFE7DD547C2E}"/>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7">
              <a:extLst>
                <a:ext uri="{FF2B5EF4-FFF2-40B4-BE49-F238E27FC236}">
                  <a16:creationId xmlns:a16="http://schemas.microsoft.com/office/drawing/2014/main" id="{ED0144B7-FBC6-4BF7-AFC9-96DD5B815845}"/>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48">
              <a:extLst>
                <a:ext uri="{FF2B5EF4-FFF2-40B4-BE49-F238E27FC236}">
                  <a16:creationId xmlns:a16="http://schemas.microsoft.com/office/drawing/2014/main" id="{21C72A6E-EBBE-421B-932B-ED7C8E03C4D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49">
              <a:extLst>
                <a:ext uri="{FF2B5EF4-FFF2-40B4-BE49-F238E27FC236}">
                  <a16:creationId xmlns:a16="http://schemas.microsoft.com/office/drawing/2014/main" id="{D69DE465-7831-48FA-8FE6-FBCB88496142}"/>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Oval 50">
              <a:extLst>
                <a:ext uri="{FF2B5EF4-FFF2-40B4-BE49-F238E27FC236}">
                  <a16:creationId xmlns:a16="http://schemas.microsoft.com/office/drawing/2014/main" id="{D6216B99-503E-4670-8078-53BAE658388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Freeform 51">
              <a:extLst>
                <a:ext uri="{FF2B5EF4-FFF2-40B4-BE49-F238E27FC236}">
                  <a16:creationId xmlns:a16="http://schemas.microsoft.com/office/drawing/2014/main" id="{0DA0AAF1-B0DB-498B-B196-400F0D5838D7}"/>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52">
              <a:extLst>
                <a:ext uri="{FF2B5EF4-FFF2-40B4-BE49-F238E27FC236}">
                  <a16:creationId xmlns:a16="http://schemas.microsoft.com/office/drawing/2014/main" id="{7AB2F75A-331F-4343-BF22-491887185751}"/>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9" name="TextBox 98">
            <a:extLst>
              <a:ext uri="{FF2B5EF4-FFF2-40B4-BE49-F238E27FC236}">
                <a16:creationId xmlns:a16="http://schemas.microsoft.com/office/drawing/2014/main" id="{603744A6-9DEC-41A8-A9F3-E40F63363EAE}"/>
              </a:ext>
            </a:extLst>
          </p:cNvPr>
          <p:cNvSpPr txBox="1"/>
          <p:nvPr/>
        </p:nvSpPr>
        <p:spPr>
          <a:xfrm>
            <a:off x="6096000" y="370325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线程常用方法</a:t>
            </a:r>
          </a:p>
        </p:txBody>
      </p:sp>
      <p:grpSp>
        <p:nvGrpSpPr>
          <p:cNvPr id="100" name="组合 99">
            <a:extLst>
              <a:ext uri="{FF2B5EF4-FFF2-40B4-BE49-F238E27FC236}">
                <a16:creationId xmlns:a16="http://schemas.microsoft.com/office/drawing/2014/main" id="{A7C7C6FD-E399-4F9C-99E9-7B769F496563}"/>
              </a:ext>
            </a:extLst>
          </p:cNvPr>
          <p:cNvGrpSpPr/>
          <p:nvPr/>
        </p:nvGrpSpPr>
        <p:grpSpPr>
          <a:xfrm>
            <a:off x="5275064" y="4319844"/>
            <a:ext cx="549846" cy="617986"/>
            <a:chOff x="279401" y="2698750"/>
            <a:chExt cx="1473200" cy="1655763"/>
          </a:xfrm>
        </p:grpSpPr>
        <p:sp>
          <p:nvSpPr>
            <p:cNvPr id="101" name="Freeform 45">
              <a:extLst>
                <a:ext uri="{FF2B5EF4-FFF2-40B4-BE49-F238E27FC236}">
                  <a16:creationId xmlns:a16="http://schemas.microsoft.com/office/drawing/2014/main" id="{889F213A-7CF2-4A50-9A67-7F34E2BA1F6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a:extLst>
                <a:ext uri="{FF2B5EF4-FFF2-40B4-BE49-F238E27FC236}">
                  <a16:creationId xmlns:a16="http://schemas.microsoft.com/office/drawing/2014/main" id="{8E8BF666-6DC8-409A-9B4F-422BC680AB8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a:extLst>
                <a:ext uri="{FF2B5EF4-FFF2-40B4-BE49-F238E27FC236}">
                  <a16:creationId xmlns:a16="http://schemas.microsoft.com/office/drawing/2014/main" id="{CDF77211-7449-43A2-B432-695626EC035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a:extLst>
                <a:ext uri="{FF2B5EF4-FFF2-40B4-BE49-F238E27FC236}">
                  <a16:creationId xmlns:a16="http://schemas.microsoft.com/office/drawing/2014/main" id="{04B3276A-AA9D-4F04-AF09-C6CCE6828CB7}"/>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a:extLst>
                <a:ext uri="{FF2B5EF4-FFF2-40B4-BE49-F238E27FC236}">
                  <a16:creationId xmlns:a16="http://schemas.microsoft.com/office/drawing/2014/main" id="{755543E7-387D-45C4-BB63-8C37479C74D7}"/>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a:extLst>
                <a:ext uri="{FF2B5EF4-FFF2-40B4-BE49-F238E27FC236}">
                  <a16:creationId xmlns:a16="http://schemas.microsoft.com/office/drawing/2014/main" id="{FFFCC06F-07AA-4BA0-986D-E22D8CD523B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a:extLst>
                <a:ext uri="{FF2B5EF4-FFF2-40B4-BE49-F238E27FC236}">
                  <a16:creationId xmlns:a16="http://schemas.microsoft.com/office/drawing/2014/main" id="{4E601DD7-A466-4503-BA2A-1610CD3E31A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a:extLst>
                <a:ext uri="{FF2B5EF4-FFF2-40B4-BE49-F238E27FC236}">
                  <a16:creationId xmlns:a16="http://schemas.microsoft.com/office/drawing/2014/main" id="{553A14F3-BA83-4FC9-AB3A-6B867FC7225A}"/>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a:extLst>
              <a:ext uri="{FF2B5EF4-FFF2-40B4-BE49-F238E27FC236}">
                <a16:creationId xmlns:a16="http://schemas.microsoft.com/office/drawing/2014/main" id="{D912887F-0EE3-4AA5-AC7E-3F7CD75F4EAA}"/>
              </a:ext>
            </a:extLst>
          </p:cNvPr>
          <p:cNvSpPr txBox="1"/>
          <p:nvPr/>
        </p:nvSpPr>
        <p:spPr>
          <a:xfrm>
            <a:off x="6096000" y="446525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线程同步与锁机制  </a:t>
            </a:r>
          </a:p>
        </p:txBody>
      </p:sp>
      <p:sp>
        <p:nvSpPr>
          <p:cNvPr id="110" name="TextBox 2">
            <a:extLst>
              <a:ext uri="{FF2B5EF4-FFF2-40B4-BE49-F238E27FC236}">
                <a16:creationId xmlns:a16="http://schemas.microsoft.com/office/drawing/2014/main" id="{9264E244-AEC5-4F49-B9E3-8909D3AABFBE}"/>
              </a:ext>
            </a:extLst>
          </p:cNvPr>
          <p:cNvSpPr txBox="1"/>
          <p:nvPr/>
        </p:nvSpPr>
        <p:spPr>
          <a:xfrm>
            <a:off x="6096000" y="679604"/>
            <a:ext cx="31234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9.1   </a:t>
            </a:r>
            <a:r>
              <a:rPr lang="zh-CN" altLang="en-US" sz="2400" b="1" dirty="0">
                <a:solidFill>
                  <a:schemeClr val="bg1"/>
                </a:solidFill>
                <a:latin typeface="仿宋" panose="02010609060101010101" pitchFamily="49" charset="-122"/>
                <a:ea typeface="仿宋" panose="02010609060101010101" pitchFamily="49" charset="-122"/>
              </a:rPr>
              <a:t>线程基本概念</a:t>
            </a:r>
          </a:p>
        </p:txBody>
      </p:sp>
      <p:grpSp>
        <p:nvGrpSpPr>
          <p:cNvPr id="111" name="组合 110">
            <a:extLst>
              <a:ext uri="{FF2B5EF4-FFF2-40B4-BE49-F238E27FC236}">
                <a16:creationId xmlns:a16="http://schemas.microsoft.com/office/drawing/2014/main" id="{1A9CDAD5-5E9B-4B49-B468-FF7B0D5DE9B7}"/>
              </a:ext>
            </a:extLst>
          </p:cNvPr>
          <p:cNvGrpSpPr/>
          <p:nvPr/>
        </p:nvGrpSpPr>
        <p:grpSpPr>
          <a:xfrm>
            <a:off x="5275064" y="5077490"/>
            <a:ext cx="549846" cy="617986"/>
            <a:chOff x="279401" y="2698750"/>
            <a:chExt cx="1473200" cy="1655763"/>
          </a:xfrm>
        </p:grpSpPr>
        <p:sp>
          <p:nvSpPr>
            <p:cNvPr id="112" name="Freeform 45">
              <a:extLst>
                <a:ext uri="{FF2B5EF4-FFF2-40B4-BE49-F238E27FC236}">
                  <a16:creationId xmlns:a16="http://schemas.microsoft.com/office/drawing/2014/main" id="{EEF3CBC9-39A9-47B2-8957-8775C0C23BF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6">
              <a:extLst>
                <a:ext uri="{FF2B5EF4-FFF2-40B4-BE49-F238E27FC236}">
                  <a16:creationId xmlns:a16="http://schemas.microsoft.com/office/drawing/2014/main" id="{B0E1C3F4-DCDE-4BFB-AE48-2C015C3C3FF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7">
              <a:extLst>
                <a:ext uri="{FF2B5EF4-FFF2-40B4-BE49-F238E27FC236}">
                  <a16:creationId xmlns:a16="http://schemas.microsoft.com/office/drawing/2014/main" id="{5DC20DD9-CB50-4B66-8571-1A14E505512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Freeform 48">
              <a:extLst>
                <a:ext uri="{FF2B5EF4-FFF2-40B4-BE49-F238E27FC236}">
                  <a16:creationId xmlns:a16="http://schemas.microsoft.com/office/drawing/2014/main" id="{E65C35C2-1295-4287-B949-47522A44A5C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49">
              <a:extLst>
                <a:ext uri="{FF2B5EF4-FFF2-40B4-BE49-F238E27FC236}">
                  <a16:creationId xmlns:a16="http://schemas.microsoft.com/office/drawing/2014/main" id="{3C58982B-E432-4B78-9840-335964CF04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Oval 50">
              <a:extLst>
                <a:ext uri="{FF2B5EF4-FFF2-40B4-BE49-F238E27FC236}">
                  <a16:creationId xmlns:a16="http://schemas.microsoft.com/office/drawing/2014/main" id="{5B945100-9607-406B-862E-B3541663D4B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51">
              <a:extLst>
                <a:ext uri="{FF2B5EF4-FFF2-40B4-BE49-F238E27FC236}">
                  <a16:creationId xmlns:a16="http://schemas.microsoft.com/office/drawing/2014/main" id="{2A1954D5-B20E-4917-99B5-2935F9C58CB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2">
              <a:extLst>
                <a:ext uri="{FF2B5EF4-FFF2-40B4-BE49-F238E27FC236}">
                  <a16:creationId xmlns:a16="http://schemas.microsoft.com/office/drawing/2014/main" id="{F10380F9-0A75-4633-8568-926ED40BEEF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8" name="TextBox 108">
            <a:extLst>
              <a:ext uri="{FF2B5EF4-FFF2-40B4-BE49-F238E27FC236}">
                <a16:creationId xmlns:a16="http://schemas.microsoft.com/office/drawing/2014/main" id="{7872BB9F-EEDE-42FF-8E25-F0101F5655C0}"/>
              </a:ext>
            </a:extLst>
          </p:cNvPr>
          <p:cNvSpPr txBox="1"/>
          <p:nvPr/>
        </p:nvSpPr>
        <p:spPr>
          <a:xfrm>
            <a:off x="6096000" y="5222900"/>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线程的交互</a:t>
            </a:r>
          </a:p>
        </p:txBody>
      </p:sp>
      <p:grpSp>
        <p:nvGrpSpPr>
          <p:cNvPr id="169" name="组合 168">
            <a:extLst>
              <a:ext uri="{FF2B5EF4-FFF2-40B4-BE49-F238E27FC236}">
                <a16:creationId xmlns:a16="http://schemas.microsoft.com/office/drawing/2014/main" id="{211219E9-584D-4CA5-B0CF-39748D8E070F}"/>
              </a:ext>
            </a:extLst>
          </p:cNvPr>
          <p:cNvGrpSpPr/>
          <p:nvPr/>
        </p:nvGrpSpPr>
        <p:grpSpPr>
          <a:xfrm>
            <a:off x="5275064" y="5835135"/>
            <a:ext cx="549846" cy="617986"/>
            <a:chOff x="279401" y="2698750"/>
            <a:chExt cx="1473200" cy="1655763"/>
          </a:xfrm>
        </p:grpSpPr>
        <p:sp>
          <p:nvSpPr>
            <p:cNvPr id="170" name="Freeform 45">
              <a:extLst>
                <a:ext uri="{FF2B5EF4-FFF2-40B4-BE49-F238E27FC236}">
                  <a16:creationId xmlns:a16="http://schemas.microsoft.com/office/drawing/2014/main" id="{3685657F-B9E6-4579-AB9D-B2E146FFCE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46">
              <a:extLst>
                <a:ext uri="{FF2B5EF4-FFF2-40B4-BE49-F238E27FC236}">
                  <a16:creationId xmlns:a16="http://schemas.microsoft.com/office/drawing/2014/main" id="{D88BECAB-194E-400C-9CC4-7F0BF6B3A16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47">
              <a:extLst>
                <a:ext uri="{FF2B5EF4-FFF2-40B4-BE49-F238E27FC236}">
                  <a16:creationId xmlns:a16="http://schemas.microsoft.com/office/drawing/2014/main" id="{FADE84B8-811B-40D6-AA72-BF08C6E5D3D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3" name="Freeform 48">
              <a:extLst>
                <a:ext uri="{FF2B5EF4-FFF2-40B4-BE49-F238E27FC236}">
                  <a16:creationId xmlns:a16="http://schemas.microsoft.com/office/drawing/2014/main" id="{05126B20-269F-44FA-84B4-24D35C09F948}"/>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4" name="Freeform 49">
              <a:extLst>
                <a:ext uri="{FF2B5EF4-FFF2-40B4-BE49-F238E27FC236}">
                  <a16:creationId xmlns:a16="http://schemas.microsoft.com/office/drawing/2014/main" id="{9652DA85-78A9-4F76-9147-2BC3DF06D2E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5" name="Oval 50">
              <a:extLst>
                <a:ext uri="{FF2B5EF4-FFF2-40B4-BE49-F238E27FC236}">
                  <a16:creationId xmlns:a16="http://schemas.microsoft.com/office/drawing/2014/main" id="{992F4E6B-CD19-49E9-B685-B8F548FD811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6" name="Freeform 51">
              <a:extLst>
                <a:ext uri="{FF2B5EF4-FFF2-40B4-BE49-F238E27FC236}">
                  <a16:creationId xmlns:a16="http://schemas.microsoft.com/office/drawing/2014/main" id="{32F35804-B25B-4178-B2D3-B734FD099830}"/>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7" name="Freeform 52">
              <a:extLst>
                <a:ext uri="{FF2B5EF4-FFF2-40B4-BE49-F238E27FC236}">
                  <a16:creationId xmlns:a16="http://schemas.microsoft.com/office/drawing/2014/main" id="{B55D7DAE-2DA6-4DD1-914B-35787E0198C9}"/>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8" name="TextBox 108">
            <a:extLst>
              <a:ext uri="{FF2B5EF4-FFF2-40B4-BE49-F238E27FC236}">
                <a16:creationId xmlns:a16="http://schemas.microsoft.com/office/drawing/2014/main" id="{51C60BF0-DA70-45F9-BA4D-CFF1A97E1777}"/>
              </a:ext>
            </a:extLst>
          </p:cNvPr>
          <p:cNvSpPr txBox="1"/>
          <p:nvPr/>
        </p:nvSpPr>
        <p:spPr>
          <a:xfrm>
            <a:off x="6096000" y="5980545"/>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9.8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69156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实现</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Runnable</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接口</a:t>
              </a: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6" name="Rectangle 3">
            <a:extLst>
              <a:ext uri="{FF2B5EF4-FFF2-40B4-BE49-F238E27FC236}">
                <a16:creationId xmlns:a16="http://schemas.microsoft.com/office/drawing/2014/main" id="{2BD0BF94-F92A-4666-ADF0-0AF827DBA8D4}"/>
              </a:ext>
            </a:extLst>
          </p:cNvPr>
          <p:cNvSpPr txBox="1">
            <a:spLocks noChangeArrowheads="1"/>
          </p:cNvSpPr>
          <p:nvPr/>
        </p:nvSpPr>
        <p:spPr>
          <a:xfrm>
            <a:off x="659890" y="2526633"/>
            <a:ext cx="10102997" cy="3277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b="1">
                <a:latin typeface="仿宋" panose="02010609060101010101" pitchFamily="49" charset="-122"/>
                <a:ea typeface="仿宋" panose="02010609060101010101" pitchFamily="49" charset="-122"/>
              </a:rPr>
              <a:t>    通过创建多个线程对象并调用</a:t>
            </a:r>
            <a:r>
              <a:rPr lang="en-US" altLang="zh-CN" b="1">
                <a:latin typeface="仿宋" panose="02010609060101010101" pitchFamily="49" charset="-122"/>
                <a:ea typeface="仿宋" panose="02010609060101010101" pitchFamily="49" charset="-122"/>
              </a:rPr>
              <a:t>start()</a:t>
            </a:r>
            <a:r>
              <a:rPr lang="zh-CN" altLang="en-US" b="1">
                <a:latin typeface="仿宋" panose="02010609060101010101" pitchFamily="49" charset="-122"/>
                <a:ea typeface="仿宋" panose="02010609060101010101" pitchFamily="49" charset="-122"/>
              </a:rPr>
              <a:t>方法来创建多个线程</a:t>
            </a:r>
          </a:p>
          <a:p>
            <a:pPr marL="0" indent="0">
              <a:buFont typeface="Wingdings" panose="05000000000000000000" pitchFamily="2" charset="2"/>
              <a:buNone/>
            </a:pPr>
            <a:r>
              <a:rPr lang="zh-CN" altLang="en-US" b="1">
                <a:latin typeface="仿宋" panose="02010609060101010101" pitchFamily="49" charset="-122"/>
                <a:ea typeface="仿宋" panose="02010609060101010101" pitchFamily="49" charset="-122"/>
              </a:rPr>
              <a:t>    多个线程可以是同一个线程类的对象，也可以是多个不同线程类的对象</a:t>
            </a:r>
          </a:p>
          <a:p>
            <a:pPr marL="0" indent="0">
              <a:buFont typeface="Wingdings" panose="05000000000000000000" pitchFamily="2" charset="2"/>
              <a:buNone/>
            </a:pPr>
            <a:r>
              <a:rPr lang="zh-CN" altLang="en-US" b="1">
                <a:latin typeface="仿宋" panose="02010609060101010101" pitchFamily="49" charset="-122"/>
                <a:ea typeface="仿宋" panose="02010609060101010101" pitchFamily="49" charset="-122"/>
              </a:rPr>
              <a:t>    所有可运行的线程一同共享</a:t>
            </a:r>
            <a:r>
              <a:rPr lang="en-US" altLang="zh-CN" b="1">
                <a:latin typeface="仿宋" panose="02010609060101010101" pitchFamily="49" charset="-122"/>
                <a:ea typeface="仿宋" panose="02010609060101010101" pitchFamily="49" charset="-122"/>
              </a:rPr>
              <a:t>CPU</a:t>
            </a:r>
            <a:r>
              <a:rPr lang="zh-CN" altLang="en-US" b="1">
                <a:latin typeface="仿宋" panose="02010609060101010101" pitchFamily="49" charset="-122"/>
                <a:ea typeface="仿宋" panose="02010609060101010101" pitchFamily="49" charset="-122"/>
              </a:rPr>
              <a:t>时间</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3628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additive="base">
                                        <p:cTn id="3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additive="base">
                                        <p:cTn id="37"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anim calcmode="lin" valueType="num">
                                      <p:cBhvr additive="base">
                                        <p:cTn id="43"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 VS. Runnable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Rectangle 3">
            <a:extLst>
              <a:ext uri="{FF2B5EF4-FFF2-40B4-BE49-F238E27FC236}">
                <a16:creationId xmlns:a16="http://schemas.microsoft.com/office/drawing/2014/main" id="{2B1F96C0-565C-4433-9E6D-32EE809A67DD}"/>
              </a:ext>
            </a:extLst>
          </p:cNvPr>
          <p:cNvSpPr txBox="1">
            <a:spLocks noChangeArrowheads="1"/>
          </p:cNvSpPr>
          <p:nvPr/>
        </p:nvSpPr>
        <p:spPr>
          <a:xfrm>
            <a:off x="767424" y="2442783"/>
            <a:ext cx="8642350" cy="1277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Tx/>
              <a:buNone/>
            </a:pPr>
            <a:r>
              <a:rPr lang="zh-CN" altLang="en-US" b="1" dirty="0">
                <a:latin typeface="仿宋" panose="02010609060101010101" pitchFamily="49" charset="-122"/>
                <a:ea typeface="仿宋" panose="02010609060101010101" pitchFamily="49" charset="-122"/>
              </a:rPr>
              <a:t>通过程序实现四个售票点发售</a:t>
            </a:r>
            <a:r>
              <a:rPr lang="en-US" altLang="zh-CN" b="1" dirty="0">
                <a:latin typeface="仿宋" panose="02010609060101010101" pitchFamily="49" charset="-122"/>
                <a:ea typeface="仿宋" panose="02010609060101010101" pitchFamily="49" charset="-122"/>
              </a:rPr>
              <a:t>100</a:t>
            </a:r>
            <a:r>
              <a:rPr lang="zh-CN" altLang="en-US" b="1" dirty="0">
                <a:latin typeface="仿宋" panose="02010609060101010101" pitchFamily="49" charset="-122"/>
                <a:ea typeface="仿宋" panose="02010609060101010101" pitchFamily="49" charset="-122"/>
              </a:rPr>
              <a:t>张车票，一个售票点由一个线程来模拟卖票。</a:t>
            </a:r>
          </a:p>
        </p:txBody>
      </p:sp>
    </p:spTree>
    <p:extLst>
      <p:ext uri="{BB962C8B-B14F-4D97-AF65-F5344CB8AC3E}">
        <p14:creationId xmlns:p14="http://schemas.microsoft.com/office/powerpoint/2010/main" val="294159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 calcmode="lin" valueType="num">
                                      <p:cBhvr additive="base">
                                        <p:cTn id="3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 VS. Runnable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6" name="Text Box 4">
            <a:extLst>
              <a:ext uri="{FF2B5EF4-FFF2-40B4-BE49-F238E27FC236}">
                <a16:creationId xmlns:a16="http://schemas.microsoft.com/office/drawing/2014/main" id="{B0F673AD-FED6-48BB-BC97-A0A984690B35}"/>
              </a:ext>
            </a:extLst>
          </p:cNvPr>
          <p:cNvSpPr txBox="1">
            <a:spLocks noChangeArrowheads="1"/>
          </p:cNvSpPr>
          <p:nvPr/>
        </p:nvSpPr>
        <p:spPr bwMode="auto">
          <a:xfrm>
            <a:off x="0" y="974725"/>
            <a:ext cx="9144000" cy="58832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dirty="0">
                <a:latin typeface="Courier New" panose="02070309020205020404" pitchFamily="49" charset="0"/>
              </a:rPr>
              <a:t>public class TicketSale1 {</a:t>
            </a:r>
          </a:p>
          <a:p>
            <a:pPr eaLnBrk="1" hangingPunct="1"/>
            <a:r>
              <a:rPr lang="en-US" altLang="zh-CN" sz="2000" b="1" i="1" dirty="0">
                <a:latin typeface="Courier New" panose="02070309020205020404" pitchFamily="49" charset="0"/>
              </a:rPr>
              <a:t>	public static void main(String[] </a:t>
            </a:r>
            <a:r>
              <a:rPr lang="en-US" altLang="zh-CN" sz="2000" b="1" i="1" dirty="0" err="1">
                <a:latin typeface="Courier New" panose="02070309020205020404" pitchFamily="49" charset="0"/>
              </a:rPr>
              <a:t>args</a:t>
            </a:r>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 t=new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a:t>
            </a:r>
            <a:r>
              <a:rPr lang="en-US" altLang="zh-CN" sz="2000" b="1" i="1" dirty="0" err="1">
                <a:solidFill>
                  <a:schemeClr val="hlink"/>
                </a:solidFill>
                <a:latin typeface="Courier New" panose="02070309020205020404" pitchFamily="49" charset="0"/>
              </a:rPr>
              <a:t>t.start</a:t>
            </a:r>
            <a:r>
              <a:rPr lang="en-US" altLang="zh-CN" sz="2000" b="1" i="1" dirty="0">
                <a:solidFill>
                  <a:schemeClr val="hlink"/>
                </a:solidFill>
                <a:latin typeface="Courier New" panose="02070309020205020404" pitchFamily="49" charset="0"/>
              </a:rPr>
              <a:t>();</a:t>
            </a:r>
          </a:p>
          <a:p>
            <a:pPr eaLnBrk="1" hangingPunct="1"/>
            <a:r>
              <a:rPr lang="en-US" altLang="zh-CN" sz="2000" b="1" i="1" dirty="0">
                <a:solidFill>
                  <a:schemeClr val="hlink"/>
                </a:solidFill>
                <a:latin typeface="Courier New" panose="02070309020205020404" pitchFamily="49" charset="0"/>
              </a:rPr>
              <a:t>		</a:t>
            </a:r>
            <a:r>
              <a:rPr lang="en-US" altLang="zh-CN" sz="2000" b="1" i="1" dirty="0" err="1">
                <a:solidFill>
                  <a:schemeClr val="hlink"/>
                </a:solidFill>
                <a:latin typeface="Courier New" panose="02070309020205020404" pitchFamily="49" charset="0"/>
              </a:rPr>
              <a:t>t.start</a:t>
            </a:r>
            <a:r>
              <a:rPr lang="en-US" altLang="zh-CN" sz="2000" b="1" i="1" dirty="0">
                <a:solidFill>
                  <a:schemeClr val="hlink"/>
                </a:solidFill>
                <a:latin typeface="Courier New" panose="02070309020205020404" pitchFamily="49" charset="0"/>
              </a:rPr>
              <a:t>();</a:t>
            </a:r>
          </a:p>
          <a:p>
            <a:pPr eaLnBrk="1" hangingPunct="1"/>
            <a:r>
              <a:rPr lang="en-US" altLang="zh-CN" sz="2000" b="1" i="1" dirty="0">
                <a:solidFill>
                  <a:schemeClr val="hlink"/>
                </a:solidFill>
                <a:latin typeface="Courier New" panose="02070309020205020404" pitchFamily="49" charset="0"/>
              </a:rPr>
              <a:t>		</a:t>
            </a:r>
            <a:r>
              <a:rPr lang="en-US" altLang="zh-CN" sz="2000" b="1" i="1" dirty="0" err="1">
                <a:solidFill>
                  <a:schemeClr val="hlink"/>
                </a:solidFill>
                <a:latin typeface="Courier New" panose="02070309020205020404" pitchFamily="49" charset="0"/>
              </a:rPr>
              <a:t>t.start</a:t>
            </a:r>
            <a:r>
              <a:rPr lang="en-US" altLang="zh-CN" sz="2000" b="1" i="1" dirty="0">
                <a:solidFill>
                  <a:schemeClr val="hlink"/>
                </a:solidFill>
                <a:latin typeface="Courier New" panose="02070309020205020404" pitchFamily="49" charset="0"/>
              </a:rPr>
              <a:t>();</a:t>
            </a:r>
          </a:p>
          <a:p>
            <a:pPr eaLnBrk="1" hangingPunct="1"/>
            <a:r>
              <a:rPr lang="en-US" altLang="zh-CN" sz="2000" b="1" i="1" dirty="0">
                <a:solidFill>
                  <a:schemeClr val="hlink"/>
                </a:solidFill>
                <a:latin typeface="Courier New" panose="02070309020205020404" pitchFamily="49" charset="0"/>
              </a:rPr>
              <a:t>		</a:t>
            </a:r>
            <a:r>
              <a:rPr lang="en-US" altLang="zh-CN" sz="2000" b="1" i="1" dirty="0" err="1">
                <a:solidFill>
                  <a:schemeClr val="hlink"/>
                </a:solidFill>
                <a:latin typeface="Courier New" panose="02070309020205020404" pitchFamily="49" charset="0"/>
              </a:rPr>
              <a:t>t.start</a:t>
            </a:r>
            <a:r>
              <a:rPr lang="en-US" altLang="zh-CN" sz="2000" b="1" i="1" dirty="0">
                <a:solidFill>
                  <a:schemeClr val="hlink"/>
                </a:solidFill>
                <a:latin typeface="Courier New" panose="02070309020205020404" pitchFamily="49" charset="0"/>
              </a:rPr>
              <a:t>();</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class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 extends Thread{</a:t>
            </a:r>
          </a:p>
          <a:p>
            <a:pPr eaLnBrk="1" hangingPunct="1"/>
            <a:r>
              <a:rPr lang="en-US" altLang="zh-CN" sz="2000" b="1" i="1" dirty="0">
                <a:latin typeface="Courier New" panose="02070309020205020404" pitchFamily="49" charset="0"/>
              </a:rPr>
              <a:t>	private int tickets=100;</a:t>
            </a:r>
          </a:p>
          <a:p>
            <a:pPr eaLnBrk="1" hangingPunct="1"/>
            <a:r>
              <a:rPr lang="en-US" altLang="zh-CN" sz="2000" b="1" i="1" dirty="0">
                <a:latin typeface="Courier New" panose="02070309020205020404" pitchFamily="49" charset="0"/>
              </a:rPr>
              <a:t>	public void run(){</a:t>
            </a:r>
          </a:p>
          <a:p>
            <a:pPr eaLnBrk="1" hangingPunct="1"/>
            <a:r>
              <a:rPr lang="en-US" altLang="zh-CN" sz="2000" b="1" i="1" dirty="0">
                <a:latin typeface="Courier New" panose="02070309020205020404" pitchFamily="49" charset="0"/>
              </a:rPr>
              <a:t>		while(true){</a:t>
            </a:r>
          </a:p>
          <a:p>
            <a:pPr eaLnBrk="1" hangingPunct="1"/>
            <a:r>
              <a:rPr lang="en-US" altLang="zh-CN" sz="2000" b="1" i="1" dirty="0">
                <a:latin typeface="Courier New" panose="02070309020205020404" pitchFamily="49" charset="0"/>
              </a:rPr>
              <a:t>		if(tickets&gt;0)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Thread.currentThread</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getName</a:t>
            </a:r>
            <a:r>
              <a:rPr lang="en-US" altLang="zh-CN" sz="2000" b="1" i="1" dirty="0">
                <a:latin typeface="Courier New" panose="02070309020205020404" pitchFamily="49" charset="0"/>
              </a:rPr>
              <a:t>()+		" is 	</a:t>
            </a:r>
            <a:r>
              <a:rPr lang="en-US" altLang="zh-CN" sz="2000" b="1" i="1" dirty="0" err="1">
                <a:latin typeface="Courier New" panose="02070309020205020404" pitchFamily="49" charset="0"/>
              </a:rPr>
              <a:t>salingticket</a:t>
            </a:r>
            <a:r>
              <a:rPr lang="en-US" altLang="zh-CN" sz="2000" b="1" i="1" dirty="0">
                <a:latin typeface="Courier New" panose="02070309020205020404" pitchFamily="49" charset="0"/>
              </a:rPr>
              <a:t> "+tickets--);</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p:txBody>
      </p:sp>
    </p:spTree>
    <p:extLst>
      <p:ext uri="{BB962C8B-B14F-4D97-AF65-F5344CB8AC3E}">
        <p14:creationId xmlns:p14="http://schemas.microsoft.com/office/powerpoint/2010/main" val="335291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 VS. Runnable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Text Box 3">
            <a:extLst>
              <a:ext uri="{FF2B5EF4-FFF2-40B4-BE49-F238E27FC236}">
                <a16:creationId xmlns:a16="http://schemas.microsoft.com/office/drawing/2014/main" id="{0FEEF0AF-DB68-4B8E-A604-A78AA88261B2}"/>
              </a:ext>
            </a:extLst>
          </p:cNvPr>
          <p:cNvSpPr txBox="1">
            <a:spLocks noChangeArrowheads="1"/>
          </p:cNvSpPr>
          <p:nvPr/>
        </p:nvSpPr>
        <p:spPr bwMode="auto">
          <a:xfrm>
            <a:off x="0" y="974725"/>
            <a:ext cx="9144000" cy="58832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dirty="0">
                <a:latin typeface="Courier New" panose="02070309020205020404" pitchFamily="49" charset="0"/>
              </a:rPr>
              <a:t>public class TicketSale2 {</a:t>
            </a:r>
          </a:p>
          <a:p>
            <a:pPr eaLnBrk="1" hangingPunct="1"/>
            <a:r>
              <a:rPr lang="en-US" altLang="zh-CN" sz="2000" b="1" i="1" dirty="0">
                <a:latin typeface="Courier New" panose="02070309020205020404" pitchFamily="49" charset="0"/>
              </a:rPr>
              <a:t>	public static void main(String[] </a:t>
            </a:r>
            <a:r>
              <a:rPr lang="en-US" altLang="zh-CN" sz="2000" b="1" i="1" dirty="0" err="1">
                <a:latin typeface="Courier New" panose="02070309020205020404" pitchFamily="49" charset="0"/>
              </a:rPr>
              <a:t>args</a:t>
            </a:r>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r>
              <a:rPr lang="en-US" altLang="zh-CN" sz="2000" b="1" i="1" dirty="0">
                <a:solidFill>
                  <a:schemeClr val="hlink"/>
                </a:solidFill>
                <a:latin typeface="Courier New" panose="02070309020205020404" pitchFamily="49" charset="0"/>
              </a:rPr>
              <a:t>new </a:t>
            </a:r>
            <a:r>
              <a:rPr lang="en-US" altLang="zh-CN" sz="2000" b="1" i="1" dirty="0" err="1">
                <a:solidFill>
                  <a:schemeClr val="hlink"/>
                </a:solidFill>
                <a:latin typeface="Courier New" panose="02070309020205020404" pitchFamily="49" charset="0"/>
              </a:rPr>
              <a:t>ThreadTest</a:t>
            </a:r>
            <a:r>
              <a:rPr lang="en-US" altLang="zh-CN" sz="2000" b="1" i="1" dirty="0">
                <a:solidFill>
                  <a:schemeClr val="hlink"/>
                </a:solidFill>
                <a:latin typeface="Courier New" panose="02070309020205020404" pitchFamily="49" charset="0"/>
              </a:rPr>
              <a:t>().start();</a:t>
            </a:r>
          </a:p>
          <a:p>
            <a:pPr eaLnBrk="1" hangingPunct="1"/>
            <a:r>
              <a:rPr lang="en-US" altLang="zh-CN" sz="2000" b="1" i="1" dirty="0">
                <a:solidFill>
                  <a:schemeClr val="hlink"/>
                </a:solidFill>
                <a:latin typeface="Courier New" panose="02070309020205020404" pitchFamily="49" charset="0"/>
              </a:rPr>
              <a:t>		new </a:t>
            </a:r>
            <a:r>
              <a:rPr lang="en-US" altLang="zh-CN" sz="2000" b="1" i="1" dirty="0" err="1">
                <a:solidFill>
                  <a:schemeClr val="hlink"/>
                </a:solidFill>
                <a:latin typeface="Courier New" panose="02070309020205020404" pitchFamily="49" charset="0"/>
              </a:rPr>
              <a:t>ThreadTest</a:t>
            </a:r>
            <a:r>
              <a:rPr lang="en-US" altLang="zh-CN" sz="2000" b="1" i="1" dirty="0">
                <a:solidFill>
                  <a:schemeClr val="hlink"/>
                </a:solidFill>
                <a:latin typeface="Courier New" panose="02070309020205020404" pitchFamily="49" charset="0"/>
              </a:rPr>
              <a:t>().start();</a:t>
            </a:r>
          </a:p>
          <a:p>
            <a:pPr eaLnBrk="1" hangingPunct="1"/>
            <a:r>
              <a:rPr lang="en-US" altLang="zh-CN" sz="2000" b="1" i="1" dirty="0">
                <a:solidFill>
                  <a:schemeClr val="hlink"/>
                </a:solidFill>
                <a:latin typeface="Courier New" panose="02070309020205020404" pitchFamily="49" charset="0"/>
              </a:rPr>
              <a:t>		new </a:t>
            </a:r>
            <a:r>
              <a:rPr lang="en-US" altLang="zh-CN" sz="2000" b="1" i="1" dirty="0" err="1">
                <a:solidFill>
                  <a:schemeClr val="hlink"/>
                </a:solidFill>
                <a:latin typeface="Courier New" panose="02070309020205020404" pitchFamily="49" charset="0"/>
              </a:rPr>
              <a:t>ThreadTest</a:t>
            </a:r>
            <a:r>
              <a:rPr lang="en-US" altLang="zh-CN" sz="2000" b="1" i="1" dirty="0">
                <a:solidFill>
                  <a:schemeClr val="hlink"/>
                </a:solidFill>
                <a:latin typeface="Courier New" panose="02070309020205020404" pitchFamily="49" charset="0"/>
              </a:rPr>
              <a:t>().start();</a:t>
            </a:r>
          </a:p>
          <a:p>
            <a:pPr eaLnBrk="1" hangingPunct="1"/>
            <a:r>
              <a:rPr lang="en-US" altLang="zh-CN" sz="2000" b="1" i="1" dirty="0">
                <a:solidFill>
                  <a:schemeClr val="hlink"/>
                </a:solidFill>
                <a:latin typeface="Courier New" panose="02070309020205020404" pitchFamily="49" charset="0"/>
              </a:rPr>
              <a:t>		new </a:t>
            </a:r>
            <a:r>
              <a:rPr lang="en-US" altLang="zh-CN" sz="2000" b="1" i="1" dirty="0" err="1">
                <a:solidFill>
                  <a:schemeClr val="hlink"/>
                </a:solidFill>
                <a:latin typeface="Courier New" panose="02070309020205020404" pitchFamily="49" charset="0"/>
              </a:rPr>
              <a:t>ThreadTest</a:t>
            </a:r>
            <a:r>
              <a:rPr lang="en-US" altLang="zh-CN" sz="2000" b="1" i="1" dirty="0">
                <a:solidFill>
                  <a:schemeClr val="hlink"/>
                </a:solidFill>
                <a:latin typeface="Courier New" panose="02070309020205020404" pitchFamily="49" charset="0"/>
              </a:rPr>
              <a:t>().start();</a:t>
            </a:r>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class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 extends Thread{</a:t>
            </a:r>
          </a:p>
          <a:p>
            <a:pPr eaLnBrk="1" hangingPunct="1"/>
            <a:r>
              <a:rPr lang="en-US" altLang="zh-CN" sz="2000" b="1" i="1" dirty="0">
                <a:latin typeface="Courier New" panose="02070309020205020404" pitchFamily="49" charset="0"/>
              </a:rPr>
              <a:t>	private </a:t>
            </a:r>
            <a:r>
              <a:rPr lang="en-US" altLang="zh-CN" sz="2000" b="1" i="1" dirty="0" err="1">
                <a:latin typeface="Courier New" panose="02070309020205020404" pitchFamily="49" charset="0"/>
              </a:rPr>
              <a:t>inttickets</a:t>
            </a:r>
            <a:r>
              <a:rPr lang="en-US" altLang="zh-CN" sz="2000" b="1" i="1" dirty="0">
                <a:latin typeface="Courier New" panose="02070309020205020404" pitchFamily="49" charset="0"/>
              </a:rPr>
              <a:t>=100;</a:t>
            </a:r>
          </a:p>
          <a:p>
            <a:pPr eaLnBrk="1" hangingPunct="1"/>
            <a:r>
              <a:rPr lang="en-US" altLang="zh-CN" sz="2000" b="1" i="1" dirty="0">
                <a:latin typeface="Courier New" panose="02070309020205020404" pitchFamily="49" charset="0"/>
              </a:rPr>
              <a:t>	public void run(){</a:t>
            </a:r>
          </a:p>
          <a:p>
            <a:pPr eaLnBrk="1" hangingPunct="1"/>
            <a:r>
              <a:rPr lang="en-US" altLang="zh-CN" sz="2000" b="1" i="1" dirty="0">
                <a:latin typeface="Courier New" panose="02070309020205020404" pitchFamily="49" charset="0"/>
              </a:rPr>
              <a:t>		while(true){</a:t>
            </a:r>
          </a:p>
          <a:p>
            <a:pPr eaLnBrk="1" hangingPunct="1"/>
            <a:r>
              <a:rPr lang="en-US" altLang="zh-CN" sz="2000" b="1" i="1" dirty="0">
                <a:latin typeface="Courier New" panose="02070309020205020404" pitchFamily="49" charset="0"/>
              </a:rPr>
              <a:t>			if(tickets&gt;0)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Thread.currentThread</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getName</a:t>
            </a:r>
            <a:r>
              <a:rPr lang="en-US" altLang="zh-CN" sz="2000" b="1" i="1" dirty="0">
                <a:latin typeface="Courier New" panose="02070309020205020404" pitchFamily="49" charset="0"/>
              </a:rPr>
              <a:t>() 				+" is  </a:t>
            </a:r>
            <a:r>
              <a:rPr lang="en-US" altLang="zh-CN" sz="2000" b="1" i="1" dirty="0" err="1">
                <a:latin typeface="Courier New" panose="02070309020205020404" pitchFamily="49" charset="0"/>
              </a:rPr>
              <a:t>salingticket</a:t>
            </a:r>
            <a:r>
              <a:rPr lang="en-US" altLang="zh-CN" sz="2000" b="1" i="1" dirty="0">
                <a:latin typeface="Courier New" panose="02070309020205020404" pitchFamily="49" charset="0"/>
              </a:rPr>
              <a:t> "+tickets--);</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a:p>
            <a:pPr eaLnBrk="1" hangingPunct="1"/>
            <a:endParaRPr lang="en-US" altLang="zh-CN" sz="2000" b="1" i="1" dirty="0">
              <a:latin typeface="Courier New" panose="02070309020205020404" pitchFamily="49" charset="0"/>
            </a:endParaRPr>
          </a:p>
        </p:txBody>
      </p:sp>
    </p:spTree>
    <p:extLst>
      <p:ext uri="{BB962C8B-B14F-4D97-AF65-F5344CB8AC3E}">
        <p14:creationId xmlns:p14="http://schemas.microsoft.com/office/powerpoint/2010/main" val="21367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 VS. Runnable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6" name="Text Box 3">
            <a:extLst>
              <a:ext uri="{FF2B5EF4-FFF2-40B4-BE49-F238E27FC236}">
                <a16:creationId xmlns:a16="http://schemas.microsoft.com/office/drawing/2014/main" id="{05DE2C6D-629D-43D2-9BB8-8EB3CC1522FD}"/>
              </a:ext>
            </a:extLst>
          </p:cNvPr>
          <p:cNvSpPr txBox="1">
            <a:spLocks noChangeArrowheads="1"/>
          </p:cNvSpPr>
          <p:nvPr/>
        </p:nvSpPr>
        <p:spPr bwMode="auto">
          <a:xfrm>
            <a:off x="3030668" y="959841"/>
            <a:ext cx="9144000" cy="58832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dirty="0">
                <a:latin typeface="Courier New" panose="02070309020205020404" pitchFamily="49" charset="0"/>
              </a:rPr>
              <a:t>public class TicketSale3 {</a:t>
            </a:r>
          </a:p>
          <a:p>
            <a:pPr eaLnBrk="1" hangingPunct="1"/>
            <a:r>
              <a:rPr lang="en-US" altLang="zh-CN" sz="2000" b="1" i="1" dirty="0">
                <a:latin typeface="Courier New" panose="02070309020205020404" pitchFamily="49" charset="0"/>
              </a:rPr>
              <a:t>	public static void main(String[] </a:t>
            </a:r>
            <a:r>
              <a:rPr lang="en-US" altLang="zh-CN" sz="2000" b="1" i="1" dirty="0" err="1">
                <a:latin typeface="Courier New" panose="02070309020205020404" pitchFamily="49" charset="0"/>
              </a:rPr>
              <a:t>args</a:t>
            </a:r>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 t=new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a:t>
            </a:r>
            <a:r>
              <a:rPr lang="en-US" altLang="zh-CN" sz="2000" b="1" i="1" dirty="0" err="1">
                <a:solidFill>
                  <a:schemeClr val="hlink"/>
                </a:solidFill>
                <a:latin typeface="Courier New" panose="02070309020205020404" pitchFamily="49" charset="0"/>
              </a:rPr>
              <a:t>t.start</a:t>
            </a:r>
            <a:r>
              <a:rPr lang="en-US" altLang="zh-CN" sz="2000" b="1" i="1" dirty="0">
                <a:solidFill>
                  <a:schemeClr val="hlink"/>
                </a:solidFill>
                <a:latin typeface="Courier New" panose="02070309020205020404" pitchFamily="49" charset="0"/>
              </a:rPr>
              <a:t>();</a:t>
            </a:r>
          </a:p>
          <a:p>
            <a:pPr eaLnBrk="1" hangingPunct="1"/>
            <a:r>
              <a:rPr lang="en-US" altLang="zh-CN" sz="2000" b="1" i="1" dirty="0">
                <a:solidFill>
                  <a:schemeClr val="hlink"/>
                </a:solidFill>
                <a:latin typeface="Courier New" panose="02070309020205020404" pitchFamily="49" charset="0"/>
              </a:rPr>
              <a:t>		</a:t>
            </a:r>
            <a:r>
              <a:rPr lang="en-US" altLang="zh-CN" sz="2000" b="1" i="1" dirty="0" err="1">
                <a:solidFill>
                  <a:schemeClr val="hlink"/>
                </a:solidFill>
                <a:latin typeface="Courier New" panose="02070309020205020404" pitchFamily="49" charset="0"/>
              </a:rPr>
              <a:t>t.start</a:t>
            </a:r>
            <a:r>
              <a:rPr lang="en-US" altLang="zh-CN" sz="2000" b="1" i="1" dirty="0">
                <a:solidFill>
                  <a:schemeClr val="hlink"/>
                </a:solidFill>
                <a:latin typeface="Courier New" panose="02070309020205020404" pitchFamily="49" charset="0"/>
              </a:rPr>
              <a:t>(); </a:t>
            </a:r>
          </a:p>
          <a:p>
            <a:pPr eaLnBrk="1" hangingPunct="1"/>
            <a:r>
              <a:rPr lang="en-US" altLang="zh-CN" sz="2000" b="1" i="1" dirty="0">
                <a:solidFill>
                  <a:schemeClr val="hlink"/>
                </a:solidFill>
                <a:latin typeface="Courier New" panose="02070309020205020404" pitchFamily="49" charset="0"/>
              </a:rPr>
              <a:t>		</a:t>
            </a:r>
            <a:r>
              <a:rPr lang="en-US" altLang="zh-CN" sz="2000" b="1" i="1" dirty="0" err="1">
                <a:solidFill>
                  <a:schemeClr val="hlink"/>
                </a:solidFill>
                <a:latin typeface="Courier New" panose="02070309020205020404" pitchFamily="49" charset="0"/>
              </a:rPr>
              <a:t>t.start</a:t>
            </a:r>
            <a:r>
              <a:rPr lang="en-US" altLang="zh-CN" sz="2000" b="1" i="1" dirty="0">
                <a:solidFill>
                  <a:schemeClr val="hlink"/>
                </a:solidFill>
                <a:latin typeface="Courier New" panose="02070309020205020404" pitchFamily="49" charset="0"/>
              </a:rPr>
              <a:t>();</a:t>
            </a:r>
          </a:p>
          <a:p>
            <a:pPr eaLnBrk="1" hangingPunct="1"/>
            <a:r>
              <a:rPr lang="en-US" altLang="zh-CN" sz="2000" b="1" i="1" dirty="0">
                <a:solidFill>
                  <a:schemeClr val="hlink"/>
                </a:solidFill>
                <a:latin typeface="Courier New" panose="02070309020205020404" pitchFamily="49" charset="0"/>
              </a:rPr>
              <a:t>		</a:t>
            </a:r>
            <a:r>
              <a:rPr lang="en-US" altLang="zh-CN" sz="2000" b="1" i="1" dirty="0" err="1">
                <a:solidFill>
                  <a:schemeClr val="hlink"/>
                </a:solidFill>
                <a:latin typeface="Courier New" panose="02070309020205020404" pitchFamily="49" charset="0"/>
              </a:rPr>
              <a:t>t.start</a:t>
            </a:r>
            <a:r>
              <a:rPr lang="en-US" altLang="zh-CN" sz="2000" b="1" i="1" dirty="0">
                <a:solidFill>
                  <a:schemeClr val="hlink"/>
                </a:solidFill>
                <a:latin typeface="Courier New" panose="02070309020205020404" pitchFamily="49" charset="0"/>
              </a:rPr>
              <a:t>();</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class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 implements Runnable{</a:t>
            </a:r>
          </a:p>
          <a:p>
            <a:pPr eaLnBrk="1" hangingPunct="1"/>
            <a:r>
              <a:rPr lang="en-US" altLang="zh-CN" sz="2000" b="1" i="1" dirty="0">
                <a:latin typeface="Courier New" panose="02070309020205020404" pitchFamily="49" charset="0"/>
              </a:rPr>
              <a:t>	public void run(){</a:t>
            </a:r>
          </a:p>
          <a:p>
            <a:pPr eaLnBrk="1" hangingPunct="1"/>
            <a:r>
              <a:rPr lang="en-US" altLang="zh-CN" sz="2000" b="1" i="1" dirty="0">
                <a:latin typeface="Courier New" panose="02070309020205020404" pitchFamily="49" charset="0"/>
              </a:rPr>
              <a:t>		int tickets=100;</a:t>
            </a:r>
          </a:p>
          <a:p>
            <a:pPr eaLnBrk="1" hangingPunct="1"/>
            <a:r>
              <a:rPr lang="en-US" altLang="zh-CN" sz="2000" b="1" i="1" dirty="0">
                <a:latin typeface="Courier New" panose="02070309020205020404" pitchFamily="49" charset="0"/>
              </a:rPr>
              <a:t>		while(true){</a:t>
            </a:r>
          </a:p>
          <a:p>
            <a:pPr eaLnBrk="1" hangingPunct="1"/>
            <a:r>
              <a:rPr lang="en-US" altLang="zh-CN" sz="2000" b="1" i="1" dirty="0">
                <a:latin typeface="Courier New" panose="02070309020205020404" pitchFamily="49" charset="0"/>
              </a:rPr>
              <a:t>			if(tickets&gt;0)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Thread.currentThread</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getName</a:t>
            </a:r>
            <a:r>
              <a:rPr lang="en-US" altLang="zh-CN" sz="2000" b="1" i="1" dirty="0">
                <a:latin typeface="Courier New" panose="02070309020205020404" pitchFamily="49" charset="0"/>
              </a:rPr>
              <a:t>()+		" is 	</a:t>
            </a:r>
            <a:r>
              <a:rPr lang="en-US" altLang="zh-CN" sz="2000" b="1" i="1" dirty="0" err="1">
                <a:latin typeface="Courier New" panose="02070309020205020404" pitchFamily="49" charset="0"/>
              </a:rPr>
              <a:t>salingticket</a:t>
            </a:r>
            <a:r>
              <a:rPr lang="en-US" altLang="zh-CN" sz="2000" b="1" i="1" dirty="0">
                <a:latin typeface="Courier New" panose="02070309020205020404" pitchFamily="49" charset="0"/>
              </a:rPr>
              <a:t> "+tickets--);</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p:txBody>
      </p:sp>
    </p:spTree>
    <p:extLst>
      <p:ext uri="{BB962C8B-B14F-4D97-AF65-F5344CB8AC3E}">
        <p14:creationId xmlns:p14="http://schemas.microsoft.com/office/powerpoint/2010/main" val="2227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 VS. Runnable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Text Box 3">
            <a:extLst>
              <a:ext uri="{FF2B5EF4-FFF2-40B4-BE49-F238E27FC236}">
                <a16:creationId xmlns:a16="http://schemas.microsoft.com/office/drawing/2014/main" id="{F04543CF-0E53-4A4B-8E07-34F9F1CA1C49}"/>
              </a:ext>
            </a:extLst>
          </p:cNvPr>
          <p:cNvSpPr txBox="1">
            <a:spLocks noChangeArrowheads="1"/>
          </p:cNvSpPr>
          <p:nvPr/>
        </p:nvSpPr>
        <p:spPr bwMode="auto">
          <a:xfrm>
            <a:off x="3030668" y="958407"/>
            <a:ext cx="9144000" cy="58832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dirty="0">
                <a:latin typeface="Courier New" panose="02070309020205020404" pitchFamily="49" charset="0"/>
              </a:rPr>
              <a:t>public class TicketSale4 {</a:t>
            </a:r>
          </a:p>
          <a:p>
            <a:pPr eaLnBrk="1" hangingPunct="1"/>
            <a:r>
              <a:rPr lang="en-US" altLang="zh-CN" sz="2000" b="1" i="1" dirty="0">
                <a:latin typeface="Courier New" panose="02070309020205020404" pitchFamily="49" charset="0"/>
              </a:rPr>
              <a:t>	public static void main(String[] </a:t>
            </a:r>
            <a:r>
              <a:rPr lang="en-US" altLang="zh-CN" sz="2000" b="1" i="1" dirty="0" err="1">
                <a:latin typeface="Courier New" panose="02070309020205020404" pitchFamily="49" charset="0"/>
              </a:rPr>
              <a:t>args</a:t>
            </a:r>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 t=new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a:t>
            </a:r>
            <a:r>
              <a:rPr lang="en-US" altLang="zh-CN" sz="2000" b="1" i="1" dirty="0">
                <a:solidFill>
                  <a:schemeClr val="hlink"/>
                </a:solidFill>
                <a:latin typeface="Courier New" panose="02070309020205020404" pitchFamily="49" charset="0"/>
              </a:rPr>
              <a:t>new Thread(t).start();</a:t>
            </a:r>
          </a:p>
          <a:p>
            <a:pPr eaLnBrk="1" hangingPunct="1"/>
            <a:r>
              <a:rPr lang="en-US" altLang="zh-CN" sz="2000" b="1" i="1" dirty="0">
                <a:solidFill>
                  <a:schemeClr val="hlink"/>
                </a:solidFill>
                <a:latin typeface="Courier New" panose="02070309020205020404" pitchFamily="49" charset="0"/>
              </a:rPr>
              <a:t>		new Thread(t).start();</a:t>
            </a:r>
          </a:p>
          <a:p>
            <a:pPr eaLnBrk="1" hangingPunct="1"/>
            <a:r>
              <a:rPr lang="en-US" altLang="zh-CN" sz="2000" b="1" i="1" dirty="0">
                <a:solidFill>
                  <a:schemeClr val="hlink"/>
                </a:solidFill>
                <a:latin typeface="Courier New" panose="02070309020205020404" pitchFamily="49" charset="0"/>
              </a:rPr>
              <a:t>		new Thread(t).start();</a:t>
            </a:r>
          </a:p>
          <a:p>
            <a:pPr eaLnBrk="1" hangingPunct="1"/>
            <a:r>
              <a:rPr lang="en-US" altLang="zh-CN" sz="2000" b="1" i="1" dirty="0">
                <a:solidFill>
                  <a:schemeClr val="hlink"/>
                </a:solidFill>
                <a:latin typeface="Courier New" panose="02070309020205020404" pitchFamily="49" charset="0"/>
              </a:rPr>
              <a:t>		new Thread(t).start();</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class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 implements Runnable{</a:t>
            </a:r>
          </a:p>
          <a:p>
            <a:pPr eaLnBrk="1" hangingPunct="1"/>
            <a:r>
              <a:rPr lang="en-US" altLang="zh-CN" sz="2000" b="1" i="1" dirty="0">
                <a:latin typeface="Courier New" panose="02070309020205020404" pitchFamily="49" charset="0"/>
              </a:rPr>
              <a:t>	private int tickets=100;</a:t>
            </a:r>
          </a:p>
          <a:p>
            <a:pPr eaLnBrk="1" hangingPunct="1"/>
            <a:r>
              <a:rPr lang="en-US" altLang="zh-CN" sz="2000" b="1" i="1" dirty="0">
                <a:latin typeface="Courier New" panose="02070309020205020404" pitchFamily="49" charset="0"/>
              </a:rPr>
              <a:t>	public void run(){</a:t>
            </a:r>
          </a:p>
          <a:p>
            <a:pPr eaLnBrk="1" hangingPunct="1"/>
            <a:r>
              <a:rPr lang="en-US" altLang="zh-CN" sz="2000" b="1" i="1" dirty="0">
                <a:latin typeface="Courier New" panose="02070309020205020404" pitchFamily="49" charset="0"/>
              </a:rPr>
              <a:t>		while(true){</a:t>
            </a:r>
          </a:p>
          <a:p>
            <a:pPr eaLnBrk="1" hangingPunct="1"/>
            <a:r>
              <a:rPr lang="en-US" altLang="zh-CN" sz="2000" b="1" i="1" dirty="0">
                <a:latin typeface="Courier New" panose="02070309020205020404" pitchFamily="49" charset="0"/>
              </a:rPr>
              <a:t>			if(tickets&gt;0)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Thread.currentThread</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getName</a:t>
            </a:r>
            <a:r>
              <a:rPr lang="en-US" altLang="zh-CN" sz="2000" b="1" i="1" dirty="0">
                <a:latin typeface="Courier New" panose="02070309020205020404" pitchFamily="49" charset="0"/>
              </a:rPr>
              <a:t>()+		" is 	</a:t>
            </a:r>
            <a:r>
              <a:rPr lang="en-US" altLang="zh-CN" sz="2000" b="1" i="1" dirty="0" err="1">
                <a:latin typeface="Courier New" panose="02070309020205020404" pitchFamily="49" charset="0"/>
              </a:rPr>
              <a:t>salingticket</a:t>
            </a:r>
            <a:r>
              <a:rPr lang="en-US" altLang="zh-CN" sz="2000" b="1" i="1" dirty="0">
                <a:latin typeface="Courier New" panose="02070309020205020404" pitchFamily="49" charset="0"/>
              </a:rPr>
              <a:t> "+tickets--);</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p:txBody>
      </p:sp>
    </p:spTree>
    <p:extLst>
      <p:ext uri="{BB962C8B-B14F-4D97-AF65-F5344CB8AC3E}">
        <p14:creationId xmlns:p14="http://schemas.microsoft.com/office/powerpoint/2010/main" val="400104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 VS. Runnable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6" name="Rectangle 3">
            <a:extLst>
              <a:ext uri="{FF2B5EF4-FFF2-40B4-BE49-F238E27FC236}">
                <a16:creationId xmlns:a16="http://schemas.microsoft.com/office/drawing/2014/main" id="{B34B4B1D-6E8C-4150-9D04-3633BF426F36}"/>
              </a:ext>
            </a:extLst>
          </p:cNvPr>
          <p:cNvSpPr txBox="1">
            <a:spLocks noChangeArrowheads="1"/>
          </p:cNvSpPr>
          <p:nvPr/>
        </p:nvSpPr>
        <p:spPr>
          <a:xfrm>
            <a:off x="1305902" y="2474910"/>
            <a:ext cx="8642350" cy="3392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对于一个线程对象</a:t>
            </a:r>
            <a:r>
              <a:rPr lang="en-US" altLang="zh-CN">
                <a:latin typeface="仿宋" panose="02010609060101010101" pitchFamily="49" charset="-122"/>
                <a:ea typeface="仿宋" panose="02010609060101010101" pitchFamily="49" charset="-122"/>
              </a:rPr>
              <a:t>start</a:t>
            </a:r>
            <a:r>
              <a:rPr lang="zh-CN" altLang="en-US">
                <a:latin typeface="仿宋" panose="02010609060101010101" pitchFamily="49" charset="-122"/>
                <a:ea typeface="仿宋" panose="02010609060101010101" pitchFamily="49" charset="-122"/>
              </a:rPr>
              <a:t>方法只能被执行一次，如果对同一线程对象多次执行</a:t>
            </a:r>
            <a:r>
              <a:rPr lang="en-US" altLang="zh-CN">
                <a:latin typeface="仿宋" panose="02010609060101010101" pitchFamily="49" charset="-122"/>
                <a:ea typeface="仿宋" panose="02010609060101010101" pitchFamily="49" charset="-122"/>
              </a:rPr>
              <a:t>start</a:t>
            </a:r>
            <a:r>
              <a:rPr lang="zh-CN" altLang="en-US">
                <a:latin typeface="仿宋" panose="02010609060101010101" pitchFamily="49" charset="-122"/>
                <a:ea typeface="仿宋" panose="02010609060101010101" pitchFamily="49" charset="-122"/>
              </a:rPr>
              <a:t>方法，</a:t>
            </a:r>
            <a:r>
              <a:rPr lang="en-US" altLang="zh-CN">
                <a:latin typeface="仿宋" panose="02010609060101010101" pitchFamily="49" charset="-122"/>
                <a:ea typeface="仿宋" panose="02010609060101010101" pitchFamily="49" charset="-122"/>
              </a:rPr>
              <a:t>JVM</a:t>
            </a:r>
            <a:r>
              <a:rPr lang="zh-CN" altLang="en-US">
                <a:latin typeface="仿宋" panose="02010609060101010101" pitchFamily="49" charset="-122"/>
                <a:ea typeface="仿宋" panose="02010609060101010101" pitchFamily="49" charset="-122"/>
              </a:rPr>
              <a:t>将抛出：</a:t>
            </a:r>
            <a:r>
              <a:rPr lang="en-US" altLang="zh-CN">
                <a:latin typeface="仿宋" panose="02010609060101010101" pitchFamily="49" charset="-122"/>
                <a:ea typeface="仿宋" panose="02010609060101010101" pitchFamily="49" charset="-122"/>
              </a:rPr>
              <a:t>IllegalThreadStateException</a:t>
            </a:r>
          </a:p>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一个</a:t>
            </a:r>
            <a:r>
              <a:rPr lang="en-US" altLang="zh-CN">
                <a:latin typeface="仿宋" panose="02010609060101010101" pitchFamily="49" charset="-122"/>
                <a:ea typeface="仿宋" panose="02010609060101010101" pitchFamily="49" charset="-122"/>
              </a:rPr>
              <a:t>Java</a:t>
            </a:r>
            <a:r>
              <a:rPr lang="zh-CN" altLang="en-US">
                <a:latin typeface="仿宋" panose="02010609060101010101" pitchFamily="49" charset="-122"/>
                <a:ea typeface="仿宋" panose="02010609060101010101" pitchFamily="49" charset="-122"/>
              </a:rPr>
              <a:t>程序在执行时会首先创建一个主线程</a:t>
            </a:r>
            <a:r>
              <a:rPr lang="en-US" altLang="zh-CN">
                <a:latin typeface="仿宋" panose="02010609060101010101" pitchFamily="49" charset="-122"/>
                <a:ea typeface="仿宋" panose="02010609060101010101" pitchFamily="49" charset="-122"/>
              </a:rPr>
              <a:t>main</a:t>
            </a:r>
            <a:r>
              <a:rPr lang="zh-CN" altLang="en-US">
                <a:latin typeface="仿宋" panose="02010609060101010101" pitchFamily="49" charset="-122"/>
                <a:ea typeface="仿宋" panose="02010609060101010101" pitchFamily="49" charset="-122"/>
              </a:rPr>
              <a:t>线程，因此如果在程序中创建了</a:t>
            </a:r>
            <a:r>
              <a:rPr lang="en-US" altLang="zh-CN">
                <a:latin typeface="仿宋" panose="02010609060101010101" pitchFamily="49" charset="-122"/>
                <a:ea typeface="仿宋" panose="02010609060101010101" pitchFamily="49" charset="-122"/>
              </a:rPr>
              <a:t>n</a:t>
            </a:r>
            <a:r>
              <a:rPr lang="zh-CN" altLang="en-US">
                <a:latin typeface="仿宋" panose="02010609060101010101" pitchFamily="49" charset="-122"/>
                <a:ea typeface="仿宋" panose="02010609060101010101" pitchFamily="49" charset="-122"/>
              </a:rPr>
              <a:t>个线程，则程序中共有</a:t>
            </a:r>
            <a:r>
              <a:rPr lang="en-US" altLang="zh-CN">
                <a:latin typeface="仿宋" panose="02010609060101010101" pitchFamily="49" charset="-122"/>
                <a:ea typeface="仿宋" panose="02010609060101010101" pitchFamily="49" charset="-122"/>
              </a:rPr>
              <a:t>n+1</a:t>
            </a:r>
            <a:r>
              <a:rPr lang="zh-CN" altLang="en-US">
                <a:latin typeface="仿宋" panose="02010609060101010101" pitchFamily="49" charset="-122"/>
                <a:ea typeface="仿宋" panose="02010609060101010101" pitchFamily="49" charset="-122"/>
              </a:rPr>
              <a:t>个线程</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62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additive="base">
                                        <p:cTn id="3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additive="base">
                                        <p:cTn id="37"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Thread VS. Runnable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Rectangle 3">
            <a:extLst>
              <a:ext uri="{FF2B5EF4-FFF2-40B4-BE49-F238E27FC236}">
                <a16:creationId xmlns:a16="http://schemas.microsoft.com/office/drawing/2014/main" id="{489D8DF3-3A63-469D-BFC4-0720720D71FA}"/>
              </a:ext>
            </a:extLst>
          </p:cNvPr>
          <p:cNvSpPr txBox="1">
            <a:spLocks noChangeArrowheads="1"/>
          </p:cNvSpPr>
          <p:nvPr/>
        </p:nvSpPr>
        <p:spPr>
          <a:xfrm>
            <a:off x="904890" y="2441998"/>
            <a:ext cx="10215538" cy="3974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当</a:t>
            </a:r>
            <a:r>
              <a:rPr lang="en-US" altLang="zh-CN">
                <a:latin typeface="仿宋" panose="02010609060101010101" pitchFamily="49" charset="-122"/>
                <a:ea typeface="仿宋" panose="02010609060101010101" pitchFamily="49" charset="-122"/>
              </a:rPr>
              <a:t>Java</a:t>
            </a:r>
            <a:r>
              <a:rPr lang="zh-CN" altLang="en-US">
                <a:latin typeface="仿宋" panose="02010609060101010101" pitchFamily="49" charset="-122"/>
                <a:ea typeface="仿宋" panose="02010609060101010101" pitchFamily="49" charset="-122"/>
              </a:rPr>
              <a:t>程序启动时，一个线程立刻运行，该线程通常叫做程序的主线程</a:t>
            </a:r>
          </a:p>
          <a:p>
            <a:pPr marL="0" indent="0">
              <a:buFont typeface="Wingdings" panose="05000000000000000000" pitchFamily="2" charset="2"/>
              <a:buNone/>
            </a:pPr>
            <a:r>
              <a:rPr lang="en-US" altLang="zh-CN">
                <a:latin typeface="仿宋" panose="02010609060101010101" pitchFamily="49" charset="-122"/>
                <a:ea typeface="仿宋" panose="02010609060101010101" pitchFamily="49" charset="-122"/>
              </a:rPr>
              <a:t>currentThread()</a:t>
            </a:r>
            <a:r>
              <a:rPr lang="zh-CN" altLang="en-US">
                <a:latin typeface="仿宋" panose="02010609060101010101" pitchFamily="49" charset="-122"/>
                <a:ea typeface="仿宋" panose="02010609060101010101" pitchFamily="49" charset="-122"/>
              </a:rPr>
              <a:t>是</a:t>
            </a:r>
            <a:r>
              <a:rPr lang="en-US" altLang="zh-CN">
                <a:latin typeface="仿宋" panose="02010609060101010101" pitchFamily="49" charset="-122"/>
                <a:ea typeface="仿宋" panose="02010609060101010101" pitchFamily="49" charset="-122"/>
              </a:rPr>
              <a:t>Thread</a:t>
            </a:r>
            <a:r>
              <a:rPr lang="zh-CN" altLang="en-US">
                <a:latin typeface="仿宋" panose="02010609060101010101" pitchFamily="49" charset="-122"/>
                <a:ea typeface="仿宋" panose="02010609060101010101" pitchFamily="49" charset="-122"/>
              </a:rPr>
              <a:t>类的公有的静态成员，它可以用于获得当前线程的引用，并通过该引用来控制线程</a:t>
            </a:r>
          </a:p>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主线程的重要特性体现在下面两个方面</a:t>
            </a:r>
          </a:p>
          <a:p>
            <a:pPr lvl="1">
              <a:buFont typeface="Wingdings" panose="05000000000000000000" pitchFamily="2" charset="2"/>
              <a:buNone/>
            </a:pPr>
            <a:r>
              <a:rPr lang="en-US" altLang="zh-CN">
                <a:latin typeface="仿宋" panose="02010609060101010101" pitchFamily="49" charset="-122"/>
                <a:ea typeface="仿宋" panose="02010609060101010101" pitchFamily="49" charset="-122"/>
              </a:rPr>
              <a:t>1. </a:t>
            </a:r>
            <a:r>
              <a:rPr lang="zh-CN" altLang="en-US">
                <a:latin typeface="仿宋" panose="02010609060101010101" pitchFamily="49" charset="-122"/>
                <a:ea typeface="仿宋" panose="02010609060101010101" pitchFamily="49" charset="-122"/>
              </a:rPr>
              <a:t>它是产生其它子线程的线程</a:t>
            </a:r>
          </a:p>
          <a:p>
            <a:pPr lvl="1">
              <a:buFont typeface="Wingdings" panose="05000000000000000000" pitchFamily="2" charset="2"/>
              <a:buNone/>
            </a:pPr>
            <a:r>
              <a:rPr lang="en-US" altLang="zh-CN">
                <a:latin typeface="仿宋" panose="02010609060101010101" pitchFamily="49" charset="-122"/>
                <a:ea typeface="仿宋" panose="02010609060101010101" pitchFamily="49" charset="-122"/>
              </a:rPr>
              <a:t>2. </a:t>
            </a:r>
            <a:r>
              <a:rPr lang="zh-CN" altLang="en-US">
                <a:latin typeface="仿宋" panose="02010609060101010101" pitchFamily="49" charset="-122"/>
                <a:ea typeface="仿宋" panose="02010609060101010101" pitchFamily="49" charset="-122"/>
              </a:rPr>
              <a:t>通常必须最后完成执行，因为要执行各种关闭动作</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4594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 calcmode="lin" valueType="num">
                                      <p:cBhvr additive="base">
                                        <p:cTn id="3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 calcmode="lin" valueType="num">
                                      <p:cBhvr additive="base">
                                        <p:cTn id="3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anim calcmode="lin" valueType="num">
                                      <p:cBhvr additive="base">
                                        <p:cTn id="4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xEl>
                                              <p:pRg st="3" end="3"/>
                                            </p:txEl>
                                          </p:spTgt>
                                        </p:tgtEl>
                                        <p:attrNameLst>
                                          <p:attrName>style.visibility</p:attrName>
                                        </p:attrNameLst>
                                      </p:cBhvr>
                                      <p:to>
                                        <p:strVal val="visible"/>
                                      </p:to>
                                    </p:set>
                                    <p:anim calcmode="lin" valueType="num">
                                      <p:cBhvr additive="base">
                                        <p:cTn id="4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5">
                                            <p:txEl>
                                              <p:pRg st="4" end="4"/>
                                            </p:txEl>
                                          </p:spTgt>
                                        </p:tgtEl>
                                        <p:attrNameLst>
                                          <p:attrName>style.visibility</p:attrName>
                                        </p:attrNameLst>
                                      </p:cBhvr>
                                      <p:to>
                                        <p:strVal val="visible"/>
                                      </p:to>
                                    </p:set>
                                    <p:anim calcmode="lin" valueType="num">
                                      <p:cBhvr additive="base">
                                        <p:cTn id="5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9.2 </a:t>
            </a:r>
            <a:r>
              <a:rPr lang="zh-CN" altLang="en-US" b="1" dirty="0">
                <a:latin typeface="仿宋" panose="02010609060101010101" pitchFamily="49" charset="-122"/>
                <a:ea typeface="仿宋" panose="02010609060101010101" pitchFamily="49" charset="-122"/>
              </a:rPr>
              <a:t>线程的创建方法</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41951" y="6038371"/>
            <a:ext cx="12231120" cy="87584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用</a:t>
              </a:r>
              <a:r>
                <a:rPr lang="en-US" altLang="zh-CN" sz="2400" b="1" dirty="0">
                  <a:solidFill>
                    <a:schemeClr val="tx1"/>
                  </a:solidFill>
                  <a:latin typeface="仿宋" panose="02010609060101010101" pitchFamily="49" charset="-122"/>
                  <a:ea typeface="仿宋" panose="02010609060101010101" pitchFamily="49" charset="-122"/>
                </a:rPr>
                <a:t>Callable</a:t>
              </a:r>
              <a:r>
                <a:rPr lang="zh-CN" altLang="en-US" sz="2400" b="1" dirty="0">
                  <a:solidFill>
                    <a:schemeClr val="tx1"/>
                  </a:solidFill>
                  <a:latin typeface="仿宋" panose="02010609060101010101" pitchFamily="49" charset="-122"/>
                  <a:ea typeface="仿宋" panose="02010609060101010101" pitchFamily="49" charset="-122"/>
                </a:rPr>
                <a:t>和</a:t>
              </a:r>
              <a:r>
                <a:rPr lang="en-US" altLang="zh-CN" sz="2400" b="1" dirty="0" err="1">
                  <a:solidFill>
                    <a:schemeClr val="tx1"/>
                  </a:solidFill>
                  <a:latin typeface="仿宋" panose="02010609060101010101" pitchFamily="49" charset="-122"/>
                  <a:ea typeface="仿宋" panose="02010609060101010101" pitchFamily="49" charset="-122"/>
                </a:rPr>
                <a:t>FutureTask</a:t>
              </a:r>
              <a:r>
                <a:rPr lang="zh-CN" altLang="en-US" sz="2400" b="1" dirty="0">
                  <a:solidFill>
                    <a:schemeClr val="tx1"/>
                  </a:solidFill>
                  <a:latin typeface="仿宋" panose="02010609060101010101" pitchFamily="49" charset="-122"/>
                  <a:ea typeface="仿宋" panose="02010609060101010101" pitchFamily="49" charset="-122"/>
                </a:rPr>
                <a:t>定义线程</a:t>
              </a: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1" name="组合 30">
            <a:extLst>
              <a:ext uri="{FF2B5EF4-FFF2-40B4-BE49-F238E27FC236}">
                <a16:creationId xmlns:a16="http://schemas.microsoft.com/office/drawing/2014/main" id="{06930DF0-4BE5-4575-864A-BEA01A9C915B}"/>
              </a:ext>
            </a:extLst>
          </p:cNvPr>
          <p:cNvGrpSpPr/>
          <p:nvPr/>
        </p:nvGrpSpPr>
        <p:grpSpPr>
          <a:xfrm>
            <a:off x="794772" y="6020787"/>
            <a:ext cx="352168" cy="455508"/>
            <a:chOff x="5449889" y="1827213"/>
            <a:chExt cx="352250" cy="455613"/>
          </a:xfrm>
          <a:solidFill>
            <a:srgbClr val="FFFF00"/>
          </a:solidFill>
        </p:grpSpPr>
        <p:sp>
          <p:nvSpPr>
            <p:cNvPr id="32" name="Freeform 125">
              <a:extLst>
                <a:ext uri="{FF2B5EF4-FFF2-40B4-BE49-F238E27FC236}">
                  <a16:creationId xmlns:a16="http://schemas.microsoft.com/office/drawing/2014/main" id="{78D50AF3-54D8-40B2-964D-E0E5D5D54C57}"/>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solidFill>
                  <a:srgbClr val="FFFF00"/>
                </a:solidFill>
                <a:latin typeface="仿宋" panose="02010609060101010101" pitchFamily="49" charset="-122"/>
                <a:ea typeface="仿宋" panose="02010609060101010101" pitchFamily="49" charset="-122"/>
              </a:endParaRPr>
            </a:p>
          </p:txBody>
        </p:sp>
        <p:sp>
          <p:nvSpPr>
            <p:cNvPr id="33" name="Freeform 126">
              <a:extLst>
                <a:ext uri="{FF2B5EF4-FFF2-40B4-BE49-F238E27FC236}">
                  <a16:creationId xmlns:a16="http://schemas.microsoft.com/office/drawing/2014/main" id="{6365C52A-2CAC-4D07-ABBF-EC672F3E5145}"/>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sz="2400" b="1">
                <a:solidFill>
                  <a:srgbClr val="FFFF00"/>
                </a:solidFill>
                <a:latin typeface="仿宋" panose="02010609060101010101" pitchFamily="49" charset="-122"/>
                <a:ea typeface="仿宋" panose="02010609060101010101" pitchFamily="49" charset="-122"/>
              </a:endParaRPr>
            </a:p>
          </p:txBody>
        </p:sp>
      </p:gr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3" name="内容占位符 2">
            <a:extLst>
              <a:ext uri="{FF2B5EF4-FFF2-40B4-BE49-F238E27FC236}">
                <a16:creationId xmlns:a16="http://schemas.microsoft.com/office/drawing/2014/main" id="{99E68EE0-DD5E-4B78-A72E-9E0070EDFC68}"/>
              </a:ext>
            </a:extLst>
          </p:cNvPr>
          <p:cNvSpPr txBox="1">
            <a:spLocks/>
          </p:cNvSpPr>
          <p:nvPr/>
        </p:nvSpPr>
        <p:spPr>
          <a:xfrm>
            <a:off x="551068" y="1660060"/>
            <a:ext cx="10438359" cy="761824"/>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000" b="1" dirty="0">
                <a:latin typeface="仿宋" panose="02010609060101010101" pitchFamily="49" charset="-122"/>
                <a:ea typeface="仿宋" panose="02010609060101010101" pitchFamily="49" charset="-122"/>
              </a:rPr>
              <a:t>使用</a:t>
            </a:r>
            <a:r>
              <a:rPr lang="en-US" altLang="zh-CN" sz="2000" b="1" dirty="0">
                <a:latin typeface="仿宋" panose="02010609060101010101" pitchFamily="49" charset="-122"/>
                <a:ea typeface="仿宋" panose="02010609060101010101" pitchFamily="49" charset="-122"/>
              </a:rPr>
              <a:t>Callable</a:t>
            </a:r>
            <a:r>
              <a:rPr lang="zh-CN" altLang="en-US" sz="2000" b="1" dirty="0">
                <a:latin typeface="仿宋" panose="02010609060101010101" pitchFamily="49" charset="-122"/>
                <a:ea typeface="仿宋" panose="02010609060101010101" pitchFamily="49" charset="-122"/>
              </a:rPr>
              <a:t>和</a:t>
            </a:r>
            <a:r>
              <a:rPr lang="en-US" altLang="zh-CN" sz="2000" b="1" dirty="0" err="1">
                <a:latin typeface="仿宋" panose="02010609060101010101" pitchFamily="49" charset="-122"/>
                <a:ea typeface="仿宋" panose="02010609060101010101" pitchFamily="49" charset="-122"/>
              </a:rPr>
              <a:t>FutureTask</a:t>
            </a:r>
            <a:r>
              <a:rPr lang="zh-CN" altLang="en-US" sz="2000" b="1" dirty="0">
                <a:latin typeface="仿宋" panose="02010609060101010101" pitchFamily="49" charset="-122"/>
                <a:ea typeface="仿宋" panose="02010609060101010101" pitchFamily="49" charset="-122"/>
              </a:rPr>
              <a:t>创建线程的步骤如下。</a:t>
            </a:r>
            <a:endParaRPr lang="en-US" altLang="zh-CN" sz="2000" b="1" dirty="0">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4FF0FE93-586F-4743-AA36-73F15B25A2DB}"/>
              </a:ext>
            </a:extLst>
          </p:cNvPr>
          <p:cNvGrpSpPr/>
          <p:nvPr/>
        </p:nvGrpSpPr>
        <p:grpSpPr>
          <a:xfrm>
            <a:off x="-41324" y="5866836"/>
            <a:ext cx="12231120" cy="990371"/>
            <a:chOff x="-43539" y="5487194"/>
            <a:chExt cx="12233951" cy="990600"/>
          </a:xfrm>
        </p:grpSpPr>
        <p:sp>
          <p:nvSpPr>
            <p:cNvPr id="25" name="Freeform 3">
              <a:extLst>
                <a:ext uri="{FF2B5EF4-FFF2-40B4-BE49-F238E27FC236}">
                  <a16:creationId xmlns:a16="http://schemas.microsoft.com/office/drawing/2014/main" id="{5C9D3FFD-3025-44C2-BF65-18E1247825C0}"/>
                </a:ext>
              </a:extLst>
            </p:cNvPr>
            <p:cNvSpPr/>
            <p:nvPr/>
          </p:nvSpPr>
          <p:spPr>
            <a:xfrm>
              <a:off x="-43539" y="5487194"/>
              <a:ext cx="12233951" cy="9906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000" b="1">
                <a:latin typeface="仿宋" panose="02010609060101010101" pitchFamily="49" charset="-122"/>
                <a:ea typeface="仿宋" panose="02010609060101010101" pitchFamily="49" charset="-122"/>
              </a:endParaRPr>
            </a:p>
          </p:txBody>
        </p:sp>
        <p:sp>
          <p:nvSpPr>
            <p:cNvPr id="30" name="内容占位符 2">
              <a:extLst>
                <a:ext uri="{FF2B5EF4-FFF2-40B4-BE49-F238E27FC236}">
                  <a16:creationId xmlns:a16="http://schemas.microsoft.com/office/drawing/2014/main" id="{8192A239-30BB-4EF0-A741-BB3480EC08F7}"/>
                </a:ext>
              </a:extLst>
            </p:cNvPr>
            <p:cNvSpPr txBox="1">
              <a:spLocks/>
            </p:cNvSpPr>
            <p:nvPr/>
          </p:nvSpPr>
          <p:spPr>
            <a:xfrm>
              <a:off x="1145815" y="5563394"/>
              <a:ext cx="10435791" cy="9144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000" b="1" dirty="0">
                  <a:solidFill>
                    <a:schemeClr val="bg1"/>
                  </a:solidFill>
                  <a:latin typeface="仿宋" panose="02010609060101010101" pitchFamily="49" charset="-122"/>
                  <a:ea typeface="仿宋" panose="02010609060101010101" pitchFamily="49" charset="-122"/>
                </a:rPr>
                <a:t>【</a:t>
              </a:r>
              <a:r>
                <a:rPr lang="zh-CN" altLang="en-US" sz="2000" b="1" dirty="0">
                  <a:solidFill>
                    <a:schemeClr val="bg1"/>
                  </a:solidFill>
                  <a:latin typeface="仿宋" panose="02010609060101010101" pitchFamily="49" charset="-122"/>
                  <a:ea typeface="仿宋" panose="02010609060101010101" pitchFamily="49" charset="-122"/>
                </a:rPr>
                <a:t>例</a:t>
              </a:r>
              <a:r>
                <a:rPr lang="en-US" altLang="zh-CN" sz="2000" b="1" dirty="0">
                  <a:solidFill>
                    <a:schemeClr val="bg1"/>
                  </a:solidFill>
                  <a:latin typeface="仿宋" panose="02010609060101010101" pitchFamily="49" charset="-122"/>
                  <a:ea typeface="仿宋" panose="02010609060101010101" pitchFamily="49" charset="-122"/>
                </a:rPr>
                <a:t>9.3】</a:t>
              </a:r>
              <a:r>
                <a:rPr lang="zh-CN" altLang="en-US" sz="2000" b="1" dirty="0">
                  <a:solidFill>
                    <a:schemeClr val="bg1"/>
                  </a:solidFill>
                  <a:latin typeface="仿宋" panose="02010609060101010101" pitchFamily="49" charset="-122"/>
                  <a:ea typeface="仿宋" panose="02010609060101010101" pitchFamily="49" charset="-122"/>
                </a:rPr>
                <a:t>使用</a:t>
              </a:r>
              <a:r>
                <a:rPr lang="en-US" altLang="zh-CN" sz="2000" b="1" dirty="0">
                  <a:solidFill>
                    <a:schemeClr val="bg1"/>
                  </a:solidFill>
                  <a:latin typeface="仿宋" panose="02010609060101010101" pitchFamily="49" charset="-122"/>
                  <a:ea typeface="仿宋" panose="02010609060101010101" pitchFamily="49" charset="-122"/>
                </a:rPr>
                <a:t>Callable</a:t>
              </a:r>
              <a:r>
                <a:rPr lang="zh-CN" altLang="en-US" sz="2000" b="1" dirty="0">
                  <a:solidFill>
                    <a:schemeClr val="bg1"/>
                  </a:solidFill>
                  <a:latin typeface="仿宋" panose="02010609060101010101" pitchFamily="49" charset="-122"/>
                  <a:ea typeface="仿宋" panose="02010609060101010101" pitchFamily="49" charset="-122"/>
                </a:rPr>
                <a:t>和</a:t>
              </a:r>
              <a:r>
                <a:rPr lang="en-US" altLang="zh-CN" sz="2000" b="1" dirty="0" err="1">
                  <a:solidFill>
                    <a:schemeClr val="bg1"/>
                  </a:solidFill>
                  <a:latin typeface="仿宋" panose="02010609060101010101" pitchFamily="49" charset="-122"/>
                  <a:ea typeface="仿宋" panose="02010609060101010101" pitchFamily="49" charset="-122"/>
                </a:rPr>
                <a:t>FutureTask</a:t>
              </a:r>
              <a:r>
                <a:rPr lang="zh-CN" altLang="en-US" sz="2000" b="1" dirty="0">
                  <a:solidFill>
                    <a:schemeClr val="bg1"/>
                  </a:solidFill>
                  <a:latin typeface="仿宋" panose="02010609060101010101" pitchFamily="49" charset="-122"/>
                  <a:ea typeface="仿宋" panose="02010609060101010101" pitchFamily="49" charset="-122"/>
                </a:rPr>
                <a:t>创建线程的例子。</a:t>
              </a:r>
              <a:r>
                <a:rPr lang="en-US" altLang="zh-CN" sz="2000" b="1" dirty="0">
                  <a:solidFill>
                    <a:srgbClr val="FFFF00"/>
                  </a:solidFill>
                  <a:latin typeface="仿宋" panose="02010609060101010101" pitchFamily="49" charset="-122"/>
                  <a:ea typeface="仿宋" panose="02010609060101010101" pitchFamily="49" charset="-122"/>
                  <a:hlinkClick r:id="rId2" action="ppaction://hlinkfile"/>
                </a:rPr>
                <a:t>Example9_3.java</a:t>
              </a:r>
              <a:endParaRPr lang="en-US" altLang="zh-CN" sz="2000" b="1" dirty="0">
                <a:solidFill>
                  <a:srgbClr val="FFFF00"/>
                </a:solidFill>
                <a:latin typeface="仿宋" panose="02010609060101010101" pitchFamily="49" charset="-122"/>
                <a:ea typeface="仿宋" panose="02010609060101010101" pitchFamily="49" charset="-122"/>
              </a:endParaRPr>
            </a:p>
          </p:txBody>
        </p:sp>
        <p:grpSp>
          <p:nvGrpSpPr>
            <p:cNvPr id="34" name="组合 16">
              <a:extLst>
                <a:ext uri="{FF2B5EF4-FFF2-40B4-BE49-F238E27FC236}">
                  <a16:creationId xmlns:a16="http://schemas.microsoft.com/office/drawing/2014/main" id="{2C830F22-078A-4BBF-93D9-BF4A30FD4DA2}"/>
                </a:ext>
              </a:extLst>
            </p:cNvPr>
            <p:cNvGrpSpPr/>
            <p:nvPr/>
          </p:nvGrpSpPr>
          <p:grpSpPr>
            <a:xfrm>
              <a:off x="792751" y="5641181"/>
              <a:ext cx="352250" cy="455613"/>
              <a:chOff x="5449889" y="1827213"/>
              <a:chExt cx="352250" cy="455613"/>
            </a:xfrm>
            <a:solidFill>
              <a:srgbClr val="FFC000"/>
            </a:solidFill>
          </p:grpSpPr>
          <p:sp>
            <p:nvSpPr>
              <p:cNvPr id="35" name="Freeform 125">
                <a:extLst>
                  <a:ext uri="{FF2B5EF4-FFF2-40B4-BE49-F238E27FC236}">
                    <a16:creationId xmlns:a16="http://schemas.microsoft.com/office/drawing/2014/main" id="{84AB999D-33F2-440C-8911-04E4F1763D41}"/>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sp>
            <p:nvSpPr>
              <p:cNvPr id="36" name="Freeform 126">
                <a:extLst>
                  <a:ext uri="{FF2B5EF4-FFF2-40B4-BE49-F238E27FC236}">
                    <a16:creationId xmlns:a16="http://schemas.microsoft.com/office/drawing/2014/main" id="{A8AEC0C2-463A-4CD3-B5E1-E62C34DDF901}"/>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19" tIns="45709" rIns="91419" bIns="45709" numCol="1" anchor="t" anchorCtr="0" compatLnSpc="1">
                <a:prstTxWarp prst="textNoShape">
                  <a:avLst/>
                </a:prstTxWarp>
              </a:bodyPr>
              <a:lstStyle/>
              <a:p>
                <a:endParaRPr lang="zh-CN" altLang="en-US" sz="2000" b="1">
                  <a:latin typeface="仿宋" panose="02010609060101010101" pitchFamily="49" charset="-122"/>
                  <a:ea typeface="仿宋" panose="02010609060101010101" pitchFamily="49" charset="-122"/>
                </a:endParaRPr>
              </a:p>
            </p:txBody>
          </p:sp>
        </p:grpSp>
      </p:grpSp>
      <p:grpSp>
        <p:nvGrpSpPr>
          <p:cNvPr id="40" name="组合 32">
            <a:extLst>
              <a:ext uri="{FF2B5EF4-FFF2-40B4-BE49-F238E27FC236}">
                <a16:creationId xmlns:a16="http://schemas.microsoft.com/office/drawing/2014/main" id="{207F7EA8-D374-43BF-BBFA-363A2DCA0519}"/>
              </a:ext>
            </a:extLst>
          </p:cNvPr>
          <p:cNvGrpSpPr>
            <a:grpSpLocks/>
          </p:cNvGrpSpPr>
          <p:nvPr/>
        </p:nvGrpSpPr>
        <p:grpSpPr bwMode="auto">
          <a:xfrm>
            <a:off x="2204" y="3490808"/>
            <a:ext cx="4243876" cy="675216"/>
            <a:chOff x="-1248897" y="0"/>
            <a:chExt cx="3184066" cy="506624"/>
          </a:xfrm>
          <a:solidFill>
            <a:schemeClr val="accent1"/>
          </a:solidFill>
        </p:grpSpPr>
        <p:sp>
          <p:nvSpPr>
            <p:cNvPr id="41" name="圆角矩形 33">
              <a:extLst>
                <a:ext uri="{FF2B5EF4-FFF2-40B4-BE49-F238E27FC236}">
                  <a16:creationId xmlns:a16="http://schemas.microsoft.com/office/drawing/2014/main" id="{8E591DEB-DF89-42FC-96AC-29ACC8B021BF}"/>
                </a:ext>
              </a:extLst>
            </p:cNvPr>
            <p:cNvSpPr>
              <a:spLocks noChangeArrowheads="1"/>
            </p:cNvSpPr>
            <p:nvPr/>
          </p:nvSpPr>
          <p:spPr bwMode="auto">
            <a:xfrm>
              <a:off x="-1248897" y="73989"/>
              <a:ext cx="3184066"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sz="2000" b="1">
                <a:solidFill>
                  <a:srgbClr val="FFFFFF"/>
                </a:solidFill>
                <a:latin typeface="仿宋" panose="02010609060101010101" pitchFamily="49" charset="-122"/>
                <a:ea typeface="仿宋" panose="02010609060101010101" pitchFamily="49" charset="-122"/>
                <a:sym typeface="宋体" pitchFamily="2" charset="-122"/>
              </a:endParaRPr>
            </a:p>
          </p:txBody>
        </p:sp>
        <p:sp>
          <p:nvSpPr>
            <p:cNvPr id="42" name="等腰三角形 34">
              <a:extLst>
                <a:ext uri="{FF2B5EF4-FFF2-40B4-BE49-F238E27FC236}">
                  <a16:creationId xmlns:a16="http://schemas.microsoft.com/office/drawing/2014/main" id="{ADA078A0-D59B-4EBE-ACE6-44CAF5914390}"/>
                </a:ext>
              </a:extLst>
            </p:cNvPr>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sz="2000" b="1">
                <a:solidFill>
                  <a:srgbClr val="FFFFFF"/>
                </a:solidFill>
                <a:latin typeface="仿宋" panose="02010609060101010101" pitchFamily="49" charset="-122"/>
                <a:ea typeface="仿宋" panose="02010609060101010101" pitchFamily="49" charset="-122"/>
                <a:sym typeface="宋体" pitchFamily="2" charset="-122"/>
              </a:endParaRPr>
            </a:p>
          </p:txBody>
        </p:sp>
      </p:grpSp>
      <p:grpSp>
        <p:nvGrpSpPr>
          <p:cNvPr id="43" name="组合 36">
            <a:extLst>
              <a:ext uri="{FF2B5EF4-FFF2-40B4-BE49-F238E27FC236}">
                <a16:creationId xmlns:a16="http://schemas.microsoft.com/office/drawing/2014/main" id="{0DE3F94F-E7D4-4E77-8A7D-77AB3F122C99}"/>
              </a:ext>
            </a:extLst>
          </p:cNvPr>
          <p:cNvGrpSpPr>
            <a:grpSpLocks/>
          </p:cNvGrpSpPr>
          <p:nvPr/>
        </p:nvGrpSpPr>
        <p:grpSpPr bwMode="auto">
          <a:xfrm flipV="1">
            <a:off x="4091618" y="3590291"/>
            <a:ext cx="2579284" cy="675218"/>
            <a:chOff x="0" y="0"/>
            <a:chExt cx="1935168" cy="506624"/>
          </a:xfrm>
          <a:solidFill>
            <a:schemeClr val="accent2"/>
          </a:solidFill>
        </p:grpSpPr>
        <p:sp>
          <p:nvSpPr>
            <p:cNvPr id="44" name="圆角矩形 37">
              <a:extLst>
                <a:ext uri="{FF2B5EF4-FFF2-40B4-BE49-F238E27FC236}">
                  <a16:creationId xmlns:a16="http://schemas.microsoft.com/office/drawing/2014/main" id="{315A9ABF-8232-4ABF-AD00-77FF375FB833}"/>
                </a:ext>
              </a:extLst>
            </p:cNvPr>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sz="2000" b="1">
                <a:solidFill>
                  <a:srgbClr val="FFFFFF"/>
                </a:solidFill>
                <a:latin typeface="仿宋" panose="02010609060101010101" pitchFamily="49" charset="-122"/>
                <a:ea typeface="仿宋" panose="02010609060101010101" pitchFamily="49" charset="-122"/>
                <a:sym typeface="宋体" pitchFamily="2" charset="-122"/>
              </a:endParaRPr>
            </a:p>
          </p:txBody>
        </p:sp>
        <p:sp>
          <p:nvSpPr>
            <p:cNvPr id="45" name="等腰三角形 38">
              <a:extLst>
                <a:ext uri="{FF2B5EF4-FFF2-40B4-BE49-F238E27FC236}">
                  <a16:creationId xmlns:a16="http://schemas.microsoft.com/office/drawing/2014/main" id="{7E8FF8C2-4ABC-4761-8269-F5BFC4174855}"/>
                </a:ext>
              </a:extLst>
            </p:cNvPr>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sz="2000" b="1">
                <a:solidFill>
                  <a:srgbClr val="FFFFFF"/>
                </a:solidFill>
                <a:latin typeface="仿宋" panose="02010609060101010101" pitchFamily="49" charset="-122"/>
                <a:ea typeface="仿宋" panose="02010609060101010101" pitchFamily="49" charset="-122"/>
                <a:sym typeface="宋体" pitchFamily="2" charset="-122"/>
              </a:endParaRPr>
            </a:p>
          </p:txBody>
        </p:sp>
      </p:grpSp>
      <p:grpSp>
        <p:nvGrpSpPr>
          <p:cNvPr id="46" name="组合 40">
            <a:extLst>
              <a:ext uri="{FF2B5EF4-FFF2-40B4-BE49-F238E27FC236}">
                <a16:creationId xmlns:a16="http://schemas.microsoft.com/office/drawing/2014/main" id="{7DA751A6-C52D-41CA-8C44-30F5533FEB7F}"/>
              </a:ext>
            </a:extLst>
          </p:cNvPr>
          <p:cNvGrpSpPr>
            <a:grpSpLocks/>
          </p:cNvGrpSpPr>
          <p:nvPr/>
        </p:nvGrpSpPr>
        <p:grpSpPr bwMode="auto">
          <a:xfrm>
            <a:off x="6520672" y="3490808"/>
            <a:ext cx="2581399" cy="675216"/>
            <a:chOff x="0" y="0"/>
            <a:chExt cx="1935168" cy="506624"/>
          </a:xfrm>
          <a:solidFill>
            <a:schemeClr val="accent1"/>
          </a:solidFill>
        </p:grpSpPr>
        <p:sp>
          <p:nvSpPr>
            <p:cNvPr id="47" name="圆角矩形 41">
              <a:extLst>
                <a:ext uri="{FF2B5EF4-FFF2-40B4-BE49-F238E27FC236}">
                  <a16:creationId xmlns:a16="http://schemas.microsoft.com/office/drawing/2014/main" id="{D2EB6280-2863-4701-8952-E4E6A9781A0D}"/>
                </a:ext>
              </a:extLst>
            </p:cNvPr>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sz="2000" b="1">
                <a:solidFill>
                  <a:srgbClr val="FFFFFF"/>
                </a:solidFill>
                <a:latin typeface="仿宋" panose="02010609060101010101" pitchFamily="49" charset="-122"/>
                <a:ea typeface="仿宋" panose="02010609060101010101" pitchFamily="49" charset="-122"/>
                <a:sym typeface="宋体" pitchFamily="2" charset="-122"/>
              </a:endParaRPr>
            </a:p>
          </p:txBody>
        </p:sp>
        <p:sp>
          <p:nvSpPr>
            <p:cNvPr id="48" name="等腰三角形 42">
              <a:extLst>
                <a:ext uri="{FF2B5EF4-FFF2-40B4-BE49-F238E27FC236}">
                  <a16:creationId xmlns:a16="http://schemas.microsoft.com/office/drawing/2014/main" id="{C801A7D0-B28B-40FA-AA33-56089FBD53FC}"/>
                </a:ext>
              </a:extLst>
            </p:cNvPr>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sz="2000" b="1">
                <a:solidFill>
                  <a:srgbClr val="FFFFFF"/>
                </a:solidFill>
                <a:latin typeface="仿宋" panose="02010609060101010101" pitchFamily="49" charset="-122"/>
                <a:ea typeface="仿宋" panose="02010609060101010101" pitchFamily="49" charset="-122"/>
                <a:sym typeface="宋体" pitchFamily="2" charset="-122"/>
              </a:endParaRPr>
            </a:p>
          </p:txBody>
        </p:sp>
      </p:grpSp>
      <p:sp>
        <p:nvSpPr>
          <p:cNvPr id="49" name="TextBox 47">
            <a:extLst>
              <a:ext uri="{FF2B5EF4-FFF2-40B4-BE49-F238E27FC236}">
                <a16:creationId xmlns:a16="http://schemas.microsoft.com/office/drawing/2014/main" id="{6683940C-F1C6-45A7-A376-FA6080E404E9}"/>
              </a:ext>
            </a:extLst>
          </p:cNvPr>
          <p:cNvSpPr>
            <a:spLocks noChangeArrowheads="1"/>
          </p:cNvSpPr>
          <p:nvPr/>
        </p:nvSpPr>
        <p:spPr bwMode="auto">
          <a:xfrm>
            <a:off x="3962894" y="4568191"/>
            <a:ext cx="2611742" cy="114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创建</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Callable</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实现类的实例，使用</a:t>
            </a:r>
            <a:r>
              <a:rPr lang="en-US" altLang="zh-CN" sz="2000" b="1" dirty="0" err="1">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FutureTask</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对其包装</a:t>
            </a:r>
          </a:p>
        </p:txBody>
      </p:sp>
      <p:sp>
        <p:nvSpPr>
          <p:cNvPr id="50" name="TextBox 50">
            <a:extLst>
              <a:ext uri="{FF2B5EF4-FFF2-40B4-BE49-F238E27FC236}">
                <a16:creationId xmlns:a16="http://schemas.microsoft.com/office/drawing/2014/main" id="{ADE9E74F-0D93-4A6D-992D-1009FAE140B4}"/>
              </a:ext>
            </a:extLst>
          </p:cNvPr>
          <p:cNvSpPr>
            <a:spLocks noChangeArrowheads="1"/>
          </p:cNvSpPr>
          <p:nvPr/>
        </p:nvSpPr>
        <p:spPr bwMode="auto">
          <a:xfrm>
            <a:off x="2159800" y="3755391"/>
            <a:ext cx="1593273" cy="3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dirty="0">
                <a:solidFill>
                  <a:schemeClr val="bg1"/>
                </a:solidFill>
                <a:latin typeface="仿宋" panose="02010609060101010101" pitchFamily="49" charset="-122"/>
                <a:ea typeface="仿宋" panose="02010609060101010101" pitchFamily="49" charset="-122"/>
                <a:sym typeface="微软雅黑" pitchFamily="34" charset="-122"/>
              </a:rPr>
              <a:t>1</a:t>
            </a:r>
            <a:endParaRPr lang="zh-CN" altLang="en-US" sz="2000" b="1" dirty="0">
              <a:solidFill>
                <a:schemeClr val="bg1"/>
              </a:solidFill>
              <a:latin typeface="仿宋" panose="02010609060101010101" pitchFamily="49" charset="-122"/>
              <a:ea typeface="仿宋" panose="02010609060101010101" pitchFamily="49" charset="-122"/>
              <a:sym typeface="微软雅黑" pitchFamily="34" charset="-122"/>
            </a:endParaRPr>
          </a:p>
        </p:txBody>
      </p:sp>
      <p:sp>
        <p:nvSpPr>
          <p:cNvPr id="51" name="TextBox 51">
            <a:extLst>
              <a:ext uri="{FF2B5EF4-FFF2-40B4-BE49-F238E27FC236}">
                <a16:creationId xmlns:a16="http://schemas.microsoft.com/office/drawing/2014/main" id="{41A0C70F-9DFB-4294-860F-46C8B50DAFAD}"/>
              </a:ext>
            </a:extLst>
          </p:cNvPr>
          <p:cNvSpPr>
            <a:spLocks noChangeArrowheads="1"/>
          </p:cNvSpPr>
          <p:nvPr/>
        </p:nvSpPr>
        <p:spPr bwMode="auto">
          <a:xfrm>
            <a:off x="4584623" y="3755391"/>
            <a:ext cx="1593273" cy="3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dirty="0">
                <a:solidFill>
                  <a:schemeClr val="bg1"/>
                </a:solidFill>
                <a:latin typeface="仿宋" panose="02010609060101010101" pitchFamily="49" charset="-122"/>
                <a:ea typeface="仿宋" panose="02010609060101010101" pitchFamily="49" charset="-122"/>
                <a:sym typeface="微软雅黑" pitchFamily="34" charset="-122"/>
              </a:rPr>
              <a:t>2</a:t>
            </a:r>
            <a:endParaRPr lang="zh-CN" altLang="en-US" sz="2000" b="1" dirty="0">
              <a:solidFill>
                <a:schemeClr val="bg1"/>
              </a:solidFill>
              <a:latin typeface="仿宋" panose="02010609060101010101" pitchFamily="49" charset="-122"/>
              <a:ea typeface="仿宋" panose="02010609060101010101" pitchFamily="49" charset="-122"/>
              <a:sym typeface="微软雅黑" pitchFamily="34" charset="-122"/>
            </a:endParaRPr>
          </a:p>
        </p:txBody>
      </p:sp>
      <p:sp>
        <p:nvSpPr>
          <p:cNvPr id="52" name="TextBox 52">
            <a:extLst>
              <a:ext uri="{FF2B5EF4-FFF2-40B4-BE49-F238E27FC236}">
                <a16:creationId xmlns:a16="http://schemas.microsoft.com/office/drawing/2014/main" id="{30FBD3C8-6553-4562-A54E-11ECCCCB8385}"/>
              </a:ext>
            </a:extLst>
          </p:cNvPr>
          <p:cNvSpPr>
            <a:spLocks noChangeArrowheads="1"/>
          </p:cNvSpPr>
          <p:nvPr/>
        </p:nvSpPr>
        <p:spPr bwMode="auto">
          <a:xfrm>
            <a:off x="7121587" y="3755391"/>
            <a:ext cx="1591158" cy="3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dirty="0">
                <a:solidFill>
                  <a:schemeClr val="bg1"/>
                </a:solidFill>
                <a:latin typeface="仿宋" panose="02010609060101010101" pitchFamily="49" charset="-122"/>
                <a:ea typeface="仿宋" panose="02010609060101010101" pitchFamily="49" charset="-122"/>
                <a:sym typeface="微软雅黑" pitchFamily="34" charset="-122"/>
              </a:rPr>
              <a:t>3</a:t>
            </a:r>
            <a:endParaRPr lang="zh-CN" altLang="en-US" sz="2000" b="1" dirty="0">
              <a:solidFill>
                <a:schemeClr val="bg1"/>
              </a:solidFill>
              <a:latin typeface="仿宋" panose="02010609060101010101" pitchFamily="49" charset="-122"/>
              <a:ea typeface="仿宋" panose="02010609060101010101" pitchFamily="49" charset="-122"/>
              <a:sym typeface="微软雅黑" pitchFamily="34" charset="-122"/>
            </a:endParaRPr>
          </a:p>
        </p:txBody>
      </p:sp>
      <p:sp>
        <p:nvSpPr>
          <p:cNvPr id="53" name="TextBox 58">
            <a:extLst>
              <a:ext uri="{FF2B5EF4-FFF2-40B4-BE49-F238E27FC236}">
                <a16:creationId xmlns:a16="http://schemas.microsoft.com/office/drawing/2014/main" id="{E355D46E-6D8A-41EC-A0D2-E0F38330D4C3}"/>
              </a:ext>
            </a:extLst>
          </p:cNvPr>
          <p:cNvSpPr>
            <a:spLocks noChangeArrowheads="1"/>
          </p:cNvSpPr>
          <p:nvPr/>
        </p:nvSpPr>
        <p:spPr bwMode="auto">
          <a:xfrm>
            <a:off x="1067964" y="2743359"/>
            <a:ext cx="3047295" cy="7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创建</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Callable</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的实现类，实现</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call</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方法作为线程体</a:t>
            </a:r>
          </a:p>
        </p:txBody>
      </p:sp>
      <p:sp>
        <p:nvSpPr>
          <p:cNvPr id="54" name="TextBox 62">
            <a:extLst>
              <a:ext uri="{FF2B5EF4-FFF2-40B4-BE49-F238E27FC236}">
                <a16:creationId xmlns:a16="http://schemas.microsoft.com/office/drawing/2014/main" id="{5B12107F-7C9D-4F0C-BB47-6D30C400DED4}"/>
              </a:ext>
            </a:extLst>
          </p:cNvPr>
          <p:cNvSpPr>
            <a:spLocks noChangeArrowheads="1"/>
          </p:cNvSpPr>
          <p:nvPr/>
        </p:nvSpPr>
        <p:spPr bwMode="auto">
          <a:xfrm>
            <a:off x="6074235" y="2305132"/>
            <a:ext cx="3027836" cy="114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使用</a:t>
            </a:r>
            <a:r>
              <a:rPr lang="en-US" altLang="zh-CN" sz="2000" b="1" dirty="0" err="1">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FutureTask</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对象作为</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Thread</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对象的</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target</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创建并启动线程</a:t>
            </a:r>
          </a:p>
        </p:txBody>
      </p:sp>
      <p:sp>
        <p:nvSpPr>
          <p:cNvPr id="55" name="TextBox 66">
            <a:extLst>
              <a:ext uri="{FF2B5EF4-FFF2-40B4-BE49-F238E27FC236}">
                <a16:creationId xmlns:a16="http://schemas.microsoft.com/office/drawing/2014/main" id="{5FDD4C99-E8B8-4A76-872A-BCC51CB662E5}"/>
              </a:ext>
            </a:extLst>
          </p:cNvPr>
          <p:cNvSpPr>
            <a:spLocks noChangeArrowheads="1"/>
          </p:cNvSpPr>
          <p:nvPr/>
        </p:nvSpPr>
        <p:spPr bwMode="auto">
          <a:xfrm>
            <a:off x="8990930" y="4343189"/>
            <a:ext cx="2894136" cy="114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pP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调用</a:t>
            </a:r>
            <a:r>
              <a:rPr lang="en-US" altLang="zh-CN" sz="2000" b="1" dirty="0" err="1">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FutureTask</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的</a:t>
            </a:r>
            <a:r>
              <a:rPr lang="en-US" altLang="zh-CN"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get</a:t>
            </a:r>
            <a:r>
              <a:rPr lang="zh-CN" altLang="en-US" sz="2000" b="1" dirty="0">
                <a:solidFill>
                  <a:schemeClr val="tx1">
                    <a:lumMod val="75000"/>
                    <a:lumOff val="25000"/>
                  </a:schemeClr>
                </a:solidFill>
                <a:latin typeface="仿宋" panose="02010609060101010101" pitchFamily="49" charset="-122"/>
                <a:ea typeface="仿宋" panose="02010609060101010101" pitchFamily="49" charset="-122"/>
                <a:sym typeface="微软雅黑" pitchFamily="34" charset="-122"/>
              </a:rPr>
              <a:t>方法获得子线程执行后的返回值</a:t>
            </a:r>
          </a:p>
        </p:txBody>
      </p:sp>
      <p:sp>
        <p:nvSpPr>
          <p:cNvPr id="56" name="TextBox 67">
            <a:extLst>
              <a:ext uri="{FF2B5EF4-FFF2-40B4-BE49-F238E27FC236}">
                <a16:creationId xmlns:a16="http://schemas.microsoft.com/office/drawing/2014/main" id="{070C7FDA-E96E-461D-ABFC-F5A64400E76B}"/>
              </a:ext>
            </a:extLst>
          </p:cNvPr>
          <p:cNvSpPr>
            <a:spLocks noChangeArrowheads="1"/>
          </p:cNvSpPr>
          <p:nvPr/>
        </p:nvSpPr>
        <p:spPr bwMode="auto">
          <a:xfrm>
            <a:off x="2580864" y="2117091"/>
            <a:ext cx="749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dirty="0">
                <a:solidFill>
                  <a:schemeClr val="bg1"/>
                </a:solidFill>
                <a:latin typeface="仿宋" panose="02010609060101010101" pitchFamily="49" charset="-122"/>
                <a:ea typeface="仿宋" panose="02010609060101010101" pitchFamily="49" charset="-122"/>
                <a:sym typeface="微软雅黑" pitchFamily="34" charset="-122"/>
              </a:rPr>
              <a:t>1</a:t>
            </a:r>
            <a:endParaRPr lang="zh-CN" altLang="en-US" sz="2000" b="1" dirty="0">
              <a:solidFill>
                <a:schemeClr val="bg1"/>
              </a:solidFill>
              <a:latin typeface="仿宋" panose="02010609060101010101" pitchFamily="49" charset="-122"/>
              <a:ea typeface="仿宋" panose="02010609060101010101" pitchFamily="49" charset="-122"/>
              <a:sym typeface="微软雅黑" pitchFamily="34" charset="-122"/>
            </a:endParaRPr>
          </a:p>
        </p:txBody>
      </p:sp>
      <p:grpSp>
        <p:nvGrpSpPr>
          <p:cNvPr id="57" name="组合 36">
            <a:extLst>
              <a:ext uri="{FF2B5EF4-FFF2-40B4-BE49-F238E27FC236}">
                <a16:creationId xmlns:a16="http://schemas.microsoft.com/office/drawing/2014/main" id="{4C72DE3E-1F8F-4B26-89B4-28E2894F6FE0}"/>
              </a:ext>
            </a:extLst>
          </p:cNvPr>
          <p:cNvGrpSpPr>
            <a:grpSpLocks/>
          </p:cNvGrpSpPr>
          <p:nvPr/>
        </p:nvGrpSpPr>
        <p:grpSpPr bwMode="auto">
          <a:xfrm flipV="1">
            <a:off x="9001847" y="3590291"/>
            <a:ext cx="3187949" cy="675218"/>
            <a:chOff x="0" y="0"/>
            <a:chExt cx="2391833" cy="506624"/>
          </a:xfrm>
          <a:solidFill>
            <a:schemeClr val="accent2"/>
          </a:solidFill>
        </p:grpSpPr>
        <p:sp>
          <p:nvSpPr>
            <p:cNvPr id="58" name="圆角矩形 37">
              <a:extLst>
                <a:ext uri="{FF2B5EF4-FFF2-40B4-BE49-F238E27FC236}">
                  <a16:creationId xmlns:a16="http://schemas.microsoft.com/office/drawing/2014/main" id="{CF74BDB8-682B-4659-B4DA-9B176CCA41F7}"/>
                </a:ext>
              </a:extLst>
            </p:cNvPr>
            <p:cNvSpPr>
              <a:spLocks noChangeArrowheads="1"/>
            </p:cNvSpPr>
            <p:nvPr/>
          </p:nvSpPr>
          <p:spPr bwMode="auto">
            <a:xfrm>
              <a:off x="0" y="73989"/>
              <a:ext cx="2391833"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sz="2000" b="1">
                <a:solidFill>
                  <a:srgbClr val="FFFFFF"/>
                </a:solidFill>
                <a:latin typeface="仿宋" panose="02010609060101010101" pitchFamily="49" charset="-122"/>
                <a:ea typeface="仿宋" panose="02010609060101010101" pitchFamily="49" charset="-122"/>
                <a:sym typeface="宋体" pitchFamily="2" charset="-122"/>
              </a:endParaRPr>
            </a:p>
          </p:txBody>
        </p:sp>
        <p:sp>
          <p:nvSpPr>
            <p:cNvPr id="59" name="等腰三角形 38">
              <a:extLst>
                <a:ext uri="{FF2B5EF4-FFF2-40B4-BE49-F238E27FC236}">
                  <a16:creationId xmlns:a16="http://schemas.microsoft.com/office/drawing/2014/main" id="{E38F56AB-DCAE-4810-955D-53BBEC75CACC}"/>
                </a:ext>
              </a:extLst>
            </p:cNvPr>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sz="2000" b="1">
                <a:solidFill>
                  <a:srgbClr val="FFFFFF"/>
                </a:solidFill>
                <a:latin typeface="仿宋" panose="02010609060101010101" pitchFamily="49" charset="-122"/>
                <a:ea typeface="仿宋" panose="02010609060101010101" pitchFamily="49" charset="-122"/>
                <a:sym typeface="宋体" pitchFamily="2" charset="-122"/>
              </a:endParaRPr>
            </a:p>
          </p:txBody>
        </p:sp>
      </p:grpSp>
      <p:sp>
        <p:nvSpPr>
          <p:cNvPr id="60" name="TextBox 51">
            <a:extLst>
              <a:ext uri="{FF2B5EF4-FFF2-40B4-BE49-F238E27FC236}">
                <a16:creationId xmlns:a16="http://schemas.microsoft.com/office/drawing/2014/main" id="{09F144CB-9AC3-4446-BDAA-6E9F4447A776}"/>
              </a:ext>
            </a:extLst>
          </p:cNvPr>
          <p:cNvSpPr>
            <a:spLocks noChangeArrowheads="1"/>
          </p:cNvSpPr>
          <p:nvPr/>
        </p:nvSpPr>
        <p:spPr bwMode="auto">
          <a:xfrm>
            <a:off x="9617371" y="3755391"/>
            <a:ext cx="1593273" cy="3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dirty="0">
                <a:solidFill>
                  <a:schemeClr val="bg1"/>
                </a:solidFill>
                <a:latin typeface="仿宋" panose="02010609060101010101" pitchFamily="49" charset="-122"/>
                <a:ea typeface="仿宋" panose="02010609060101010101" pitchFamily="49" charset="-122"/>
                <a:sym typeface="微软雅黑" pitchFamily="34" charset="-122"/>
              </a:rPr>
              <a:t>4</a:t>
            </a:r>
            <a:endParaRPr lang="zh-CN" altLang="en-US" sz="2000" b="1" dirty="0">
              <a:solidFill>
                <a:schemeClr val="bg1"/>
              </a:solidFill>
              <a:latin typeface="仿宋" panose="02010609060101010101" pitchFamily="49" charset="-122"/>
              <a:ea typeface="仿宋" panose="02010609060101010101" pitchFamily="49" charset="-122"/>
              <a:sym typeface="微软雅黑" pitchFamily="34" charset="-122"/>
            </a:endParaRPr>
          </a:p>
        </p:txBody>
      </p:sp>
    </p:spTree>
    <p:extLst>
      <p:ext uri="{BB962C8B-B14F-4D97-AF65-F5344CB8AC3E}">
        <p14:creationId xmlns:p14="http://schemas.microsoft.com/office/powerpoint/2010/main" val="93160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p:stCondLst>
                              <p:cond delay="3500"/>
                            </p:stCondLst>
                            <p:childTnLst>
                              <p:par>
                                <p:cTn id="21" presetID="2" presetClass="entr" presetSubtype="2" fill="hold" grpId="0" nodeType="afterEffect" nodePh="1">
                                  <p:stCondLst>
                                    <p:cond delay="0"/>
                                  </p:stCondLst>
                                  <p:endCondLst>
                                    <p:cond evt="begin" delay="0">
                                      <p:tn val="21"/>
                                    </p:cond>
                                  </p:end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1+#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nodePh="1">
                                  <p:stCondLst>
                                    <p:cond delay="0"/>
                                  </p:stCondLst>
                                  <p:endCondLst>
                                    <p:cond evt="begin" delay="0">
                                      <p:tn val="27"/>
                                    </p:cond>
                                  </p:endCondLst>
                                  <p:childTnLst>
                                    <p:set>
                                      <p:cBhvr>
                                        <p:cTn id="28" dur="1" fill="hold">
                                          <p:stCondLst>
                                            <p:cond delay="0"/>
                                          </p:stCondLst>
                                        </p:cTn>
                                        <p:tgtEl>
                                          <p:spTgt spid="27">
                                            <p:txEl>
                                              <p:pRg st="0" end="0"/>
                                            </p:txEl>
                                          </p:spTgt>
                                        </p:tgtEl>
                                        <p:attrNameLst>
                                          <p:attrName>style.visibility</p:attrName>
                                        </p:attrNameLst>
                                      </p:cBhvr>
                                      <p:to>
                                        <p:strVal val="visible"/>
                                      </p:to>
                                    </p:set>
                                    <p:anim calcmode="lin" valueType="num">
                                      <p:cBhvr additive="base">
                                        <p:cTn id="2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31" presetClass="entr" presetSubtype="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p:cTn id="34" dur="1000" fill="hold"/>
                                        <p:tgtEl>
                                          <p:spTgt spid="31"/>
                                        </p:tgtEl>
                                        <p:attrNameLst>
                                          <p:attrName>ppt_w</p:attrName>
                                        </p:attrNameLst>
                                      </p:cBhvr>
                                      <p:tavLst>
                                        <p:tav tm="0">
                                          <p:val>
                                            <p:fltVal val="0"/>
                                          </p:val>
                                        </p:tav>
                                        <p:tav tm="100000">
                                          <p:val>
                                            <p:strVal val="#ppt_w"/>
                                          </p:val>
                                        </p:tav>
                                      </p:tavLst>
                                    </p:anim>
                                    <p:anim calcmode="lin" valueType="num">
                                      <p:cBhvr>
                                        <p:cTn id="35" dur="1000" fill="hold"/>
                                        <p:tgtEl>
                                          <p:spTgt spid="31"/>
                                        </p:tgtEl>
                                        <p:attrNameLst>
                                          <p:attrName>ppt_h</p:attrName>
                                        </p:attrNameLst>
                                      </p:cBhvr>
                                      <p:tavLst>
                                        <p:tav tm="0">
                                          <p:val>
                                            <p:fltVal val="0"/>
                                          </p:val>
                                        </p:tav>
                                        <p:tav tm="100000">
                                          <p:val>
                                            <p:strVal val="#ppt_h"/>
                                          </p:val>
                                        </p:tav>
                                      </p:tavLst>
                                    </p:anim>
                                    <p:anim calcmode="lin" valueType="num">
                                      <p:cBhvr>
                                        <p:cTn id="36" dur="1000" fill="hold"/>
                                        <p:tgtEl>
                                          <p:spTgt spid="31"/>
                                        </p:tgtEl>
                                        <p:attrNameLst>
                                          <p:attrName>style.rotation</p:attrName>
                                        </p:attrNameLst>
                                      </p:cBhvr>
                                      <p:tavLst>
                                        <p:tav tm="0">
                                          <p:val>
                                            <p:fltVal val="90"/>
                                          </p:val>
                                        </p:tav>
                                        <p:tav tm="100000">
                                          <p:val>
                                            <p:fltVal val="0"/>
                                          </p:val>
                                        </p:tav>
                                      </p:tavLst>
                                    </p:anim>
                                    <p:animEffect transition="in" filter="fade">
                                      <p:cBhvr>
                                        <p:cTn id="37" dur="1000"/>
                                        <p:tgtEl>
                                          <p:spTgt spid="31"/>
                                        </p:tgtEl>
                                      </p:cBhvr>
                                    </p:animEffect>
                                  </p:childTnLst>
                                </p:cTn>
                              </p:par>
                              <p:par>
                                <p:cTn id="38" presetID="2" presetClass="entr" presetSubtype="9" fill="hold" grpId="0" nodeType="with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arn(inVertical)">
                                      <p:cBhvr>
                                        <p:cTn id="46" dur="500"/>
                                        <p:tgtEl>
                                          <p:spTgt spid="24"/>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50"/>
                                        </p:tgtEl>
                                        <p:attrNameLst>
                                          <p:attrName>style.visibility</p:attrName>
                                        </p:attrNameLst>
                                      </p:cBhvr>
                                      <p:to>
                                        <p:strVal val="visible"/>
                                      </p:to>
                                    </p:set>
                                    <p:anim calcmode="lin" valueType="num">
                                      <p:cBhvr>
                                        <p:cTn id="50" dur="300" fill="hold"/>
                                        <p:tgtEl>
                                          <p:spTgt spid="50"/>
                                        </p:tgtEl>
                                        <p:attrNameLst>
                                          <p:attrName>ppt_w</p:attrName>
                                        </p:attrNameLst>
                                      </p:cBhvr>
                                      <p:tavLst>
                                        <p:tav tm="0">
                                          <p:val>
                                            <p:fltVal val="0"/>
                                          </p:val>
                                        </p:tav>
                                        <p:tav tm="100000">
                                          <p:val>
                                            <p:strVal val="#ppt_w"/>
                                          </p:val>
                                        </p:tav>
                                      </p:tavLst>
                                    </p:anim>
                                    <p:anim calcmode="lin" valueType="num">
                                      <p:cBhvr>
                                        <p:cTn id="51" dur="300" fill="hold"/>
                                        <p:tgtEl>
                                          <p:spTgt spid="50"/>
                                        </p:tgtEl>
                                        <p:attrNameLst>
                                          <p:attrName>ppt_h</p:attrName>
                                        </p:attrNameLst>
                                      </p:cBhvr>
                                      <p:tavLst>
                                        <p:tav tm="0">
                                          <p:val>
                                            <p:fltVal val="0"/>
                                          </p:val>
                                        </p:tav>
                                        <p:tav tm="100000">
                                          <p:val>
                                            <p:strVal val="#ppt_h"/>
                                          </p:val>
                                        </p:tav>
                                      </p:tavLst>
                                    </p:anim>
                                    <p:animEffect>
                                      <p:cBhvr>
                                        <p:cTn id="52" dur="300"/>
                                        <p:tgtEl>
                                          <p:spTgt spid="50"/>
                                        </p:tgtEl>
                                      </p:cBhvr>
                                    </p:animEffect>
                                  </p:childTnLst>
                                </p:cTn>
                              </p:par>
                              <p:par>
                                <p:cTn id="53" presetID="10"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300" fill="hold"/>
                                        <p:tgtEl>
                                          <p:spTgt spid="40"/>
                                        </p:tgtEl>
                                        <p:attrNameLst>
                                          <p:attrName>ppt_w</p:attrName>
                                        </p:attrNameLst>
                                      </p:cBhvr>
                                      <p:tavLst>
                                        <p:tav tm="0">
                                          <p:val>
                                            <p:fltVal val="0"/>
                                          </p:val>
                                        </p:tav>
                                        <p:tav tm="100000">
                                          <p:val>
                                            <p:strVal val="#ppt_w"/>
                                          </p:val>
                                        </p:tav>
                                      </p:tavLst>
                                    </p:anim>
                                    <p:anim calcmode="lin" valueType="num">
                                      <p:cBhvr>
                                        <p:cTn id="56" dur="300" fill="hold"/>
                                        <p:tgtEl>
                                          <p:spTgt spid="40"/>
                                        </p:tgtEl>
                                        <p:attrNameLst>
                                          <p:attrName>ppt_h</p:attrName>
                                        </p:attrNameLst>
                                      </p:cBhvr>
                                      <p:tavLst>
                                        <p:tav tm="0">
                                          <p:val>
                                            <p:fltVal val="0"/>
                                          </p:val>
                                        </p:tav>
                                        <p:tav tm="100000">
                                          <p:val>
                                            <p:strVal val="#ppt_h"/>
                                          </p:val>
                                        </p:tav>
                                      </p:tavLst>
                                    </p:anim>
                                    <p:animEffect>
                                      <p:cBhvr>
                                        <p:cTn id="57" dur="300"/>
                                        <p:tgtEl>
                                          <p:spTgt spid="40"/>
                                        </p:tgtEl>
                                      </p:cBhvr>
                                    </p:animEffect>
                                  </p:childTnLst>
                                </p:cTn>
                              </p:par>
                            </p:childTnLst>
                          </p:cTn>
                        </p:par>
                        <p:par>
                          <p:cTn id="58" fill="hold">
                            <p:stCondLst>
                              <p:cond delay="800"/>
                            </p:stCondLst>
                            <p:childTnLst>
                              <p:par>
                                <p:cTn id="59" presetID="42" presetClass="entr" presetSubtype="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Effect>
                                      <p:cBhvr>
                                        <p:cTn id="61" dur="600"/>
                                        <p:tgtEl>
                                          <p:spTgt spid="49"/>
                                        </p:tgtEl>
                                      </p:cBhvr>
                                    </p:animEffect>
                                    <p:anim calcmode="lin" valueType="num">
                                      <p:cBhvr>
                                        <p:cTn id="62" dur="600" fill="hold"/>
                                        <p:tgtEl>
                                          <p:spTgt spid="49"/>
                                        </p:tgtEl>
                                        <p:attrNameLst>
                                          <p:attrName>ppt_x</p:attrName>
                                        </p:attrNameLst>
                                      </p:cBhvr>
                                      <p:tavLst>
                                        <p:tav tm="0">
                                          <p:val>
                                            <p:strVal val="#ppt_x"/>
                                          </p:val>
                                        </p:tav>
                                        <p:tav tm="100000">
                                          <p:val>
                                            <p:strVal val="#ppt_x"/>
                                          </p:val>
                                        </p:tav>
                                      </p:tavLst>
                                    </p:anim>
                                    <p:anim calcmode="lin" valueType="num">
                                      <p:cBhvr>
                                        <p:cTn id="63" dur="600" fill="hold"/>
                                        <p:tgtEl>
                                          <p:spTgt spid="49"/>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p:cBhvr>
                                        <p:cTn id="66" dur="600"/>
                                        <p:tgtEl>
                                          <p:spTgt spid="56"/>
                                        </p:tgtEl>
                                      </p:cBhvr>
                                    </p:animEffect>
                                    <p:anim calcmode="lin" valueType="num">
                                      <p:cBhvr>
                                        <p:cTn id="67" dur="600" fill="hold"/>
                                        <p:tgtEl>
                                          <p:spTgt spid="56"/>
                                        </p:tgtEl>
                                        <p:attrNameLst>
                                          <p:attrName>ppt_x</p:attrName>
                                        </p:attrNameLst>
                                      </p:cBhvr>
                                      <p:tavLst>
                                        <p:tav tm="0">
                                          <p:val>
                                            <p:strVal val="#ppt_x"/>
                                          </p:val>
                                        </p:tav>
                                        <p:tav tm="100000">
                                          <p:val>
                                            <p:strVal val="#ppt_x"/>
                                          </p:val>
                                        </p:tav>
                                      </p:tavLst>
                                    </p:anim>
                                    <p:anim calcmode="lin" valueType="num">
                                      <p:cBhvr>
                                        <p:cTn id="68" dur="600" fill="hold"/>
                                        <p:tgtEl>
                                          <p:spTgt spid="56"/>
                                        </p:tgtEl>
                                        <p:attrNameLst>
                                          <p:attrName>ppt_y</p:attrName>
                                        </p:attrNameLst>
                                      </p:cBhvr>
                                      <p:tavLst>
                                        <p:tav tm="0">
                                          <p:val>
                                            <p:strVal val="#ppt_y-.1"/>
                                          </p:val>
                                        </p:tav>
                                        <p:tav tm="100000">
                                          <p:val>
                                            <p:strVal val="#ppt_y"/>
                                          </p:val>
                                        </p:tav>
                                      </p:tavLst>
                                    </p:anim>
                                  </p:childTnLst>
                                </p:cTn>
                              </p:par>
                            </p:childTnLst>
                          </p:cTn>
                        </p:par>
                        <p:par>
                          <p:cTn id="69" fill="hold">
                            <p:stCondLst>
                              <p:cond delay="1400"/>
                            </p:stCondLst>
                            <p:childTnLst>
                              <p:par>
                                <p:cTn id="70" presetID="10"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 calcmode="lin" valueType="num">
                                      <p:cBhvr>
                                        <p:cTn id="72" dur="300" fill="hold"/>
                                        <p:tgtEl>
                                          <p:spTgt spid="51"/>
                                        </p:tgtEl>
                                        <p:attrNameLst>
                                          <p:attrName>ppt_w</p:attrName>
                                        </p:attrNameLst>
                                      </p:cBhvr>
                                      <p:tavLst>
                                        <p:tav tm="0">
                                          <p:val>
                                            <p:fltVal val="0"/>
                                          </p:val>
                                        </p:tav>
                                        <p:tav tm="100000">
                                          <p:val>
                                            <p:strVal val="#ppt_w"/>
                                          </p:val>
                                        </p:tav>
                                      </p:tavLst>
                                    </p:anim>
                                    <p:anim calcmode="lin" valueType="num">
                                      <p:cBhvr>
                                        <p:cTn id="73" dur="300" fill="hold"/>
                                        <p:tgtEl>
                                          <p:spTgt spid="51"/>
                                        </p:tgtEl>
                                        <p:attrNameLst>
                                          <p:attrName>ppt_h</p:attrName>
                                        </p:attrNameLst>
                                      </p:cBhvr>
                                      <p:tavLst>
                                        <p:tav tm="0">
                                          <p:val>
                                            <p:fltVal val="0"/>
                                          </p:val>
                                        </p:tav>
                                        <p:tav tm="100000">
                                          <p:val>
                                            <p:strVal val="#ppt_h"/>
                                          </p:val>
                                        </p:tav>
                                      </p:tavLst>
                                    </p:anim>
                                    <p:animEffect>
                                      <p:cBhvr>
                                        <p:cTn id="74" dur="3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300" fill="hold"/>
                                        <p:tgtEl>
                                          <p:spTgt spid="43"/>
                                        </p:tgtEl>
                                        <p:attrNameLst>
                                          <p:attrName>ppt_w</p:attrName>
                                        </p:attrNameLst>
                                      </p:cBhvr>
                                      <p:tavLst>
                                        <p:tav tm="0">
                                          <p:val>
                                            <p:fltVal val="0"/>
                                          </p:val>
                                        </p:tav>
                                        <p:tav tm="100000">
                                          <p:val>
                                            <p:strVal val="#ppt_w"/>
                                          </p:val>
                                        </p:tav>
                                      </p:tavLst>
                                    </p:anim>
                                    <p:anim calcmode="lin" valueType="num">
                                      <p:cBhvr>
                                        <p:cTn id="78" dur="300" fill="hold"/>
                                        <p:tgtEl>
                                          <p:spTgt spid="43"/>
                                        </p:tgtEl>
                                        <p:attrNameLst>
                                          <p:attrName>ppt_h</p:attrName>
                                        </p:attrNameLst>
                                      </p:cBhvr>
                                      <p:tavLst>
                                        <p:tav tm="0">
                                          <p:val>
                                            <p:fltVal val="0"/>
                                          </p:val>
                                        </p:tav>
                                        <p:tav tm="100000">
                                          <p:val>
                                            <p:strVal val="#ppt_h"/>
                                          </p:val>
                                        </p:tav>
                                      </p:tavLst>
                                    </p:anim>
                                    <p:animEffect>
                                      <p:cBhvr>
                                        <p:cTn id="79" dur="300"/>
                                        <p:tgtEl>
                                          <p:spTgt spid="43"/>
                                        </p:tgtEl>
                                      </p:cBhvr>
                                    </p:animEffect>
                                  </p:childTnLst>
                                </p:cTn>
                              </p:par>
                            </p:childTnLst>
                          </p:cTn>
                        </p:par>
                        <p:par>
                          <p:cTn id="80" fill="hold">
                            <p:stCondLst>
                              <p:cond delay="1700"/>
                            </p:stCondLst>
                            <p:childTnLst>
                              <p:par>
                                <p:cTn id="81" presetID="47" presetClass="entr" presetSubtype="0" fill="hold" grpId="0" nodeType="afterEffect">
                                  <p:stCondLst>
                                    <p:cond delay="0"/>
                                  </p:stCondLst>
                                  <p:childTnLst>
                                    <p:set>
                                      <p:cBhvr>
                                        <p:cTn id="82" dur="1" fill="hold">
                                          <p:stCondLst>
                                            <p:cond delay="0"/>
                                          </p:stCondLst>
                                        </p:cTn>
                                        <p:tgtEl>
                                          <p:spTgt spid="53"/>
                                        </p:tgtEl>
                                        <p:attrNameLst>
                                          <p:attrName>style.visibility</p:attrName>
                                        </p:attrNameLst>
                                      </p:cBhvr>
                                      <p:to>
                                        <p:strVal val="visible"/>
                                      </p:to>
                                    </p:set>
                                    <p:animEffect>
                                      <p:cBhvr>
                                        <p:cTn id="83" dur="600"/>
                                        <p:tgtEl>
                                          <p:spTgt spid="53"/>
                                        </p:tgtEl>
                                      </p:cBhvr>
                                    </p:animEffect>
                                    <p:anim calcmode="lin" valueType="num">
                                      <p:cBhvr>
                                        <p:cTn id="84" dur="600" fill="hold"/>
                                        <p:tgtEl>
                                          <p:spTgt spid="53"/>
                                        </p:tgtEl>
                                        <p:attrNameLst>
                                          <p:attrName>ppt_x</p:attrName>
                                        </p:attrNameLst>
                                      </p:cBhvr>
                                      <p:tavLst>
                                        <p:tav tm="0">
                                          <p:val>
                                            <p:strVal val="#ppt_x"/>
                                          </p:val>
                                        </p:tav>
                                        <p:tav tm="100000">
                                          <p:val>
                                            <p:strVal val="#ppt_x"/>
                                          </p:val>
                                        </p:tav>
                                      </p:tavLst>
                                    </p:anim>
                                    <p:anim calcmode="lin" valueType="num">
                                      <p:cBhvr>
                                        <p:cTn id="85" dur="600" fill="hold"/>
                                        <p:tgtEl>
                                          <p:spTgt spid="53"/>
                                        </p:tgtEl>
                                        <p:attrNameLst>
                                          <p:attrName>ppt_y</p:attrName>
                                        </p:attrNameLst>
                                      </p:cBhvr>
                                      <p:tavLst>
                                        <p:tav tm="0">
                                          <p:val>
                                            <p:strVal val="#ppt_y-.1"/>
                                          </p:val>
                                        </p:tav>
                                        <p:tav tm="100000">
                                          <p:val>
                                            <p:strVal val="#ppt_y"/>
                                          </p:val>
                                        </p:tav>
                                      </p:tavLst>
                                    </p:anim>
                                  </p:childTnLst>
                                </p:cTn>
                              </p:par>
                            </p:childTnLst>
                          </p:cTn>
                        </p:par>
                        <p:par>
                          <p:cTn id="86" fill="hold">
                            <p:stCondLst>
                              <p:cond delay="2300"/>
                            </p:stCondLst>
                            <p:childTnLst>
                              <p:par>
                                <p:cTn id="87" presetID="10" presetClass="entr" presetSubtype="0" fill="hold" grpId="0" nodeType="afterEffect">
                                  <p:stCondLst>
                                    <p:cond delay="0"/>
                                  </p:stCondLst>
                                  <p:childTnLst>
                                    <p:set>
                                      <p:cBhvr>
                                        <p:cTn id="88" dur="1" fill="hold">
                                          <p:stCondLst>
                                            <p:cond delay="0"/>
                                          </p:stCondLst>
                                        </p:cTn>
                                        <p:tgtEl>
                                          <p:spTgt spid="52"/>
                                        </p:tgtEl>
                                        <p:attrNameLst>
                                          <p:attrName>style.visibility</p:attrName>
                                        </p:attrNameLst>
                                      </p:cBhvr>
                                      <p:to>
                                        <p:strVal val="visible"/>
                                      </p:to>
                                    </p:set>
                                    <p:anim calcmode="lin" valueType="num">
                                      <p:cBhvr>
                                        <p:cTn id="89" dur="300" fill="hold"/>
                                        <p:tgtEl>
                                          <p:spTgt spid="52"/>
                                        </p:tgtEl>
                                        <p:attrNameLst>
                                          <p:attrName>ppt_w</p:attrName>
                                        </p:attrNameLst>
                                      </p:cBhvr>
                                      <p:tavLst>
                                        <p:tav tm="0">
                                          <p:val>
                                            <p:fltVal val="0"/>
                                          </p:val>
                                        </p:tav>
                                        <p:tav tm="100000">
                                          <p:val>
                                            <p:strVal val="#ppt_w"/>
                                          </p:val>
                                        </p:tav>
                                      </p:tavLst>
                                    </p:anim>
                                    <p:anim calcmode="lin" valueType="num">
                                      <p:cBhvr>
                                        <p:cTn id="90" dur="300" fill="hold"/>
                                        <p:tgtEl>
                                          <p:spTgt spid="52"/>
                                        </p:tgtEl>
                                        <p:attrNameLst>
                                          <p:attrName>ppt_h</p:attrName>
                                        </p:attrNameLst>
                                      </p:cBhvr>
                                      <p:tavLst>
                                        <p:tav tm="0">
                                          <p:val>
                                            <p:fltVal val="0"/>
                                          </p:val>
                                        </p:tav>
                                        <p:tav tm="100000">
                                          <p:val>
                                            <p:strVal val="#ppt_h"/>
                                          </p:val>
                                        </p:tav>
                                      </p:tavLst>
                                    </p:anim>
                                    <p:animEffect>
                                      <p:cBhvr>
                                        <p:cTn id="91" dur="300"/>
                                        <p:tgtEl>
                                          <p:spTgt spid="52"/>
                                        </p:tgtEl>
                                      </p:cBhvr>
                                    </p:animEffect>
                                  </p:childTnLst>
                                </p:cTn>
                              </p:par>
                              <p:par>
                                <p:cTn id="92" presetID="10" presetClass="entr" presetSubtype="0" fill="hold" nodeType="withEffect">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cBhvr>
                                        <p:cTn id="94" dur="300" fill="hold"/>
                                        <p:tgtEl>
                                          <p:spTgt spid="46"/>
                                        </p:tgtEl>
                                        <p:attrNameLst>
                                          <p:attrName>ppt_w</p:attrName>
                                        </p:attrNameLst>
                                      </p:cBhvr>
                                      <p:tavLst>
                                        <p:tav tm="0">
                                          <p:val>
                                            <p:fltVal val="0"/>
                                          </p:val>
                                        </p:tav>
                                        <p:tav tm="100000">
                                          <p:val>
                                            <p:strVal val="#ppt_w"/>
                                          </p:val>
                                        </p:tav>
                                      </p:tavLst>
                                    </p:anim>
                                    <p:anim calcmode="lin" valueType="num">
                                      <p:cBhvr>
                                        <p:cTn id="95" dur="300" fill="hold"/>
                                        <p:tgtEl>
                                          <p:spTgt spid="46"/>
                                        </p:tgtEl>
                                        <p:attrNameLst>
                                          <p:attrName>ppt_h</p:attrName>
                                        </p:attrNameLst>
                                      </p:cBhvr>
                                      <p:tavLst>
                                        <p:tav tm="0">
                                          <p:val>
                                            <p:fltVal val="0"/>
                                          </p:val>
                                        </p:tav>
                                        <p:tav tm="100000">
                                          <p:val>
                                            <p:strVal val="#ppt_h"/>
                                          </p:val>
                                        </p:tav>
                                      </p:tavLst>
                                    </p:anim>
                                    <p:animEffect>
                                      <p:cBhvr>
                                        <p:cTn id="96" dur="300"/>
                                        <p:tgtEl>
                                          <p:spTgt spid="46"/>
                                        </p:tgtEl>
                                      </p:cBhvr>
                                    </p:animEffect>
                                  </p:childTnLst>
                                </p:cTn>
                              </p:par>
                            </p:childTnLst>
                          </p:cTn>
                        </p:par>
                        <p:par>
                          <p:cTn id="97" fill="hold">
                            <p:stCondLst>
                              <p:cond delay="2600"/>
                            </p:stCondLst>
                            <p:childTnLst>
                              <p:par>
                                <p:cTn id="98" presetID="42" presetClass="entr" presetSubtype="0"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Effect>
                                      <p:cBhvr>
                                        <p:cTn id="100" dur="600"/>
                                        <p:tgtEl>
                                          <p:spTgt spid="54"/>
                                        </p:tgtEl>
                                      </p:cBhvr>
                                    </p:animEffect>
                                    <p:anim calcmode="lin" valueType="num">
                                      <p:cBhvr>
                                        <p:cTn id="101" dur="600" fill="hold"/>
                                        <p:tgtEl>
                                          <p:spTgt spid="54"/>
                                        </p:tgtEl>
                                        <p:attrNameLst>
                                          <p:attrName>ppt_x</p:attrName>
                                        </p:attrNameLst>
                                      </p:cBhvr>
                                      <p:tavLst>
                                        <p:tav tm="0">
                                          <p:val>
                                            <p:strVal val="#ppt_x"/>
                                          </p:val>
                                        </p:tav>
                                        <p:tav tm="100000">
                                          <p:val>
                                            <p:strVal val="#ppt_x"/>
                                          </p:val>
                                        </p:tav>
                                      </p:tavLst>
                                    </p:anim>
                                    <p:anim calcmode="lin" valueType="num">
                                      <p:cBhvr>
                                        <p:cTn id="102" dur="600" fill="hold"/>
                                        <p:tgtEl>
                                          <p:spTgt spid="54"/>
                                        </p:tgtEl>
                                        <p:attrNameLst>
                                          <p:attrName>ppt_y</p:attrName>
                                        </p:attrNameLst>
                                      </p:cBhvr>
                                      <p:tavLst>
                                        <p:tav tm="0">
                                          <p:val>
                                            <p:strVal val="#ppt_y+.1"/>
                                          </p:val>
                                        </p:tav>
                                        <p:tav tm="100000">
                                          <p:val>
                                            <p:strVal val="#ppt_y"/>
                                          </p:val>
                                        </p:tav>
                                      </p:tavLst>
                                    </p:anim>
                                  </p:childTnLst>
                                </p:cTn>
                              </p:par>
                            </p:childTnLst>
                          </p:cTn>
                        </p:par>
                        <p:par>
                          <p:cTn id="103" fill="hold">
                            <p:stCondLst>
                              <p:cond delay="3200"/>
                            </p:stCondLst>
                            <p:childTnLst>
                              <p:par>
                                <p:cTn id="104" presetID="47" presetClass="entr" presetSubtype="0" fill="hold" grpId="0" nodeType="afterEffect">
                                  <p:stCondLst>
                                    <p:cond delay="0"/>
                                  </p:stCondLst>
                                  <p:childTnLst>
                                    <p:set>
                                      <p:cBhvr>
                                        <p:cTn id="105" dur="1" fill="hold">
                                          <p:stCondLst>
                                            <p:cond delay="0"/>
                                          </p:stCondLst>
                                        </p:cTn>
                                        <p:tgtEl>
                                          <p:spTgt spid="55"/>
                                        </p:tgtEl>
                                        <p:attrNameLst>
                                          <p:attrName>style.visibility</p:attrName>
                                        </p:attrNameLst>
                                      </p:cBhvr>
                                      <p:to>
                                        <p:strVal val="visible"/>
                                      </p:to>
                                    </p:set>
                                    <p:animEffect>
                                      <p:cBhvr>
                                        <p:cTn id="106" dur="600"/>
                                        <p:tgtEl>
                                          <p:spTgt spid="55"/>
                                        </p:tgtEl>
                                      </p:cBhvr>
                                    </p:animEffect>
                                    <p:anim calcmode="lin" valueType="num">
                                      <p:cBhvr>
                                        <p:cTn id="107" dur="600" fill="hold"/>
                                        <p:tgtEl>
                                          <p:spTgt spid="55"/>
                                        </p:tgtEl>
                                        <p:attrNameLst>
                                          <p:attrName>ppt_x</p:attrName>
                                        </p:attrNameLst>
                                      </p:cBhvr>
                                      <p:tavLst>
                                        <p:tav tm="0">
                                          <p:val>
                                            <p:strVal val="#ppt_x"/>
                                          </p:val>
                                        </p:tav>
                                        <p:tav tm="100000">
                                          <p:val>
                                            <p:strVal val="#ppt_x"/>
                                          </p:val>
                                        </p:tav>
                                      </p:tavLst>
                                    </p:anim>
                                    <p:anim calcmode="lin" valueType="num">
                                      <p:cBhvr>
                                        <p:cTn id="108" dur="600" fill="hold"/>
                                        <p:tgtEl>
                                          <p:spTgt spid="55"/>
                                        </p:tgtEl>
                                        <p:attrNameLst>
                                          <p:attrName>ppt_y</p:attrName>
                                        </p:attrNameLst>
                                      </p:cBhvr>
                                      <p:tavLst>
                                        <p:tav tm="0">
                                          <p:val>
                                            <p:strVal val="#ppt_y-.1"/>
                                          </p:val>
                                        </p:tav>
                                        <p:tav tm="100000">
                                          <p:val>
                                            <p:strVal val="#ppt_y"/>
                                          </p:val>
                                        </p:tav>
                                      </p:tavLst>
                                    </p:anim>
                                  </p:childTnLst>
                                </p:cTn>
                              </p:par>
                              <p:par>
                                <p:cTn id="109" presetID="10" presetClass="entr" presetSubtype="0" fill="hold" nodeType="withEffect">
                                  <p:stCondLst>
                                    <p:cond delay="0"/>
                                  </p:stCondLst>
                                  <p:childTnLst>
                                    <p:set>
                                      <p:cBhvr>
                                        <p:cTn id="110" dur="1" fill="hold">
                                          <p:stCondLst>
                                            <p:cond delay="0"/>
                                          </p:stCondLst>
                                        </p:cTn>
                                        <p:tgtEl>
                                          <p:spTgt spid="57"/>
                                        </p:tgtEl>
                                        <p:attrNameLst>
                                          <p:attrName>style.visibility</p:attrName>
                                        </p:attrNameLst>
                                      </p:cBhvr>
                                      <p:to>
                                        <p:strVal val="visible"/>
                                      </p:to>
                                    </p:set>
                                    <p:anim calcmode="lin" valueType="num">
                                      <p:cBhvr>
                                        <p:cTn id="111" dur="300" fill="hold"/>
                                        <p:tgtEl>
                                          <p:spTgt spid="57"/>
                                        </p:tgtEl>
                                        <p:attrNameLst>
                                          <p:attrName>ppt_w</p:attrName>
                                        </p:attrNameLst>
                                      </p:cBhvr>
                                      <p:tavLst>
                                        <p:tav tm="0">
                                          <p:val>
                                            <p:fltVal val="0"/>
                                          </p:val>
                                        </p:tav>
                                        <p:tav tm="100000">
                                          <p:val>
                                            <p:strVal val="#ppt_w"/>
                                          </p:val>
                                        </p:tav>
                                      </p:tavLst>
                                    </p:anim>
                                    <p:anim calcmode="lin" valueType="num">
                                      <p:cBhvr>
                                        <p:cTn id="112" dur="300" fill="hold"/>
                                        <p:tgtEl>
                                          <p:spTgt spid="57"/>
                                        </p:tgtEl>
                                        <p:attrNameLst>
                                          <p:attrName>ppt_h</p:attrName>
                                        </p:attrNameLst>
                                      </p:cBhvr>
                                      <p:tavLst>
                                        <p:tav tm="0">
                                          <p:val>
                                            <p:fltVal val="0"/>
                                          </p:val>
                                        </p:tav>
                                        <p:tav tm="100000">
                                          <p:val>
                                            <p:strVal val="#ppt_h"/>
                                          </p:val>
                                        </p:tav>
                                      </p:tavLst>
                                    </p:anim>
                                    <p:animEffect>
                                      <p:cBhvr>
                                        <p:cTn id="113" dur="300"/>
                                        <p:tgtEl>
                                          <p:spTgt spid="57"/>
                                        </p:tgtEl>
                                      </p:cBhvr>
                                    </p:animEffect>
                                  </p:childTnLst>
                                </p:cTn>
                              </p:par>
                            </p:childTnLst>
                          </p:cTn>
                        </p:par>
                        <p:par>
                          <p:cTn id="114" fill="hold">
                            <p:stCondLst>
                              <p:cond delay="3800"/>
                            </p:stCondLst>
                            <p:childTnLst>
                              <p:par>
                                <p:cTn id="115" presetID="10" presetClass="entr" presetSubtype="0" fill="hold" grpId="0" nodeType="afterEffect">
                                  <p:stCondLst>
                                    <p:cond delay="0"/>
                                  </p:stCondLst>
                                  <p:childTnLst>
                                    <p:set>
                                      <p:cBhvr>
                                        <p:cTn id="116" dur="1" fill="hold">
                                          <p:stCondLst>
                                            <p:cond delay="0"/>
                                          </p:stCondLst>
                                        </p:cTn>
                                        <p:tgtEl>
                                          <p:spTgt spid="60"/>
                                        </p:tgtEl>
                                        <p:attrNameLst>
                                          <p:attrName>style.visibility</p:attrName>
                                        </p:attrNameLst>
                                      </p:cBhvr>
                                      <p:to>
                                        <p:strVal val="visible"/>
                                      </p:to>
                                    </p:set>
                                    <p:anim calcmode="lin" valueType="num">
                                      <p:cBhvr>
                                        <p:cTn id="117" dur="300" fill="hold"/>
                                        <p:tgtEl>
                                          <p:spTgt spid="60"/>
                                        </p:tgtEl>
                                        <p:attrNameLst>
                                          <p:attrName>ppt_w</p:attrName>
                                        </p:attrNameLst>
                                      </p:cBhvr>
                                      <p:tavLst>
                                        <p:tav tm="0">
                                          <p:val>
                                            <p:fltVal val="0"/>
                                          </p:val>
                                        </p:tav>
                                        <p:tav tm="100000">
                                          <p:val>
                                            <p:strVal val="#ppt_w"/>
                                          </p:val>
                                        </p:tav>
                                      </p:tavLst>
                                    </p:anim>
                                    <p:anim calcmode="lin" valueType="num">
                                      <p:cBhvr>
                                        <p:cTn id="118" dur="300" fill="hold"/>
                                        <p:tgtEl>
                                          <p:spTgt spid="60"/>
                                        </p:tgtEl>
                                        <p:attrNameLst>
                                          <p:attrName>ppt_h</p:attrName>
                                        </p:attrNameLst>
                                      </p:cBhvr>
                                      <p:tavLst>
                                        <p:tav tm="0">
                                          <p:val>
                                            <p:fltVal val="0"/>
                                          </p:val>
                                        </p:tav>
                                        <p:tav tm="100000">
                                          <p:val>
                                            <p:strVal val="#ppt_h"/>
                                          </p:val>
                                        </p:tav>
                                      </p:tavLst>
                                    </p:anim>
                                    <p:animEffect>
                                      <p:cBhvr>
                                        <p:cTn id="119" dur="3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7" grpId="0" build="p"/>
      <p:bldP spid="29" grpId="0"/>
      <p:bldP spid="23" grpId="0" build="p"/>
      <p:bldP spid="49" grpId="0" bldLvl="0" autoUpdateAnimBg="0"/>
      <p:bldP spid="50" grpId="0" bldLvl="0" autoUpdateAnimBg="0"/>
      <p:bldP spid="51" grpId="0" bldLvl="0" autoUpdateAnimBg="0"/>
      <p:bldP spid="52" grpId="0" bldLvl="0" autoUpdateAnimBg="0"/>
      <p:bldP spid="53" grpId="0" bldLvl="0" autoUpdateAnimBg="0"/>
      <p:bldP spid="54" grpId="0" bldLvl="0" autoUpdateAnimBg="0"/>
      <p:bldP spid="55" grpId="0" bldLvl="0" autoUpdateAnimBg="0"/>
      <p:bldP spid="56" grpId="0" bldLvl="0" autoUpdateAnimBg="0"/>
      <p:bldP spid="60"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6">
            <a:extLst>
              <a:ext uri="{FF2B5EF4-FFF2-40B4-BE49-F238E27FC236}">
                <a16:creationId xmlns:a16="http://schemas.microsoft.com/office/drawing/2014/main" id="{ED6BB00B-D64D-488F-A220-8E2FB29F5C51}"/>
              </a:ext>
            </a:extLst>
          </p:cNvPr>
          <p:cNvSpPr/>
          <p:nvPr/>
        </p:nvSpPr>
        <p:spPr>
          <a:xfrm>
            <a:off x="6081465" y="2117986"/>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51" name="组合 50">
            <a:extLst>
              <a:ext uri="{FF2B5EF4-FFF2-40B4-BE49-F238E27FC236}">
                <a16:creationId xmlns:a16="http://schemas.microsoft.com/office/drawing/2014/main" id="{FD6DA85C-62FD-45F7-A6C1-ACA43BA14F9B}"/>
              </a:ext>
            </a:extLst>
          </p:cNvPr>
          <p:cNvGrpSpPr/>
          <p:nvPr/>
        </p:nvGrpSpPr>
        <p:grpSpPr>
          <a:xfrm>
            <a:off x="5275064" y="534194"/>
            <a:ext cx="549846" cy="617986"/>
            <a:chOff x="279401" y="2698750"/>
            <a:chExt cx="1473200" cy="1655763"/>
          </a:xfrm>
        </p:grpSpPr>
        <p:sp>
          <p:nvSpPr>
            <p:cNvPr id="52" name="Freeform 45">
              <a:extLst>
                <a:ext uri="{FF2B5EF4-FFF2-40B4-BE49-F238E27FC236}">
                  <a16:creationId xmlns:a16="http://schemas.microsoft.com/office/drawing/2014/main" id="{1729A776-0BF6-48DE-8CA7-E51796CF9F8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a:extLst>
                <a:ext uri="{FF2B5EF4-FFF2-40B4-BE49-F238E27FC236}">
                  <a16:creationId xmlns:a16="http://schemas.microsoft.com/office/drawing/2014/main" id="{72674BB5-4334-4297-BAB1-B4FD17DFEBC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a:extLst>
                <a:ext uri="{FF2B5EF4-FFF2-40B4-BE49-F238E27FC236}">
                  <a16:creationId xmlns:a16="http://schemas.microsoft.com/office/drawing/2014/main" id="{6C1CADCB-E748-4F95-B1CF-0C31D6796F4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a:extLst>
                <a:ext uri="{FF2B5EF4-FFF2-40B4-BE49-F238E27FC236}">
                  <a16:creationId xmlns:a16="http://schemas.microsoft.com/office/drawing/2014/main" id="{0C41E2CC-0F35-481A-9E8A-F20B08999352}"/>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a:extLst>
                <a:ext uri="{FF2B5EF4-FFF2-40B4-BE49-F238E27FC236}">
                  <a16:creationId xmlns:a16="http://schemas.microsoft.com/office/drawing/2014/main" id="{06D05E02-34F0-469E-A16A-8DC6163273C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a:extLst>
                <a:ext uri="{FF2B5EF4-FFF2-40B4-BE49-F238E27FC236}">
                  <a16:creationId xmlns:a16="http://schemas.microsoft.com/office/drawing/2014/main" id="{881679A1-9368-457E-A749-8E67EE0CFAA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a:extLst>
                <a:ext uri="{FF2B5EF4-FFF2-40B4-BE49-F238E27FC236}">
                  <a16:creationId xmlns:a16="http://schemas.microsoft.com/office/drawing/2014/main" id="{75C12559-497D-40F9-8616-1DDC9649FFC5}"/>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a:extLst>
                <a:ext uri="{FF2B5EF4-FFF2-40B4-BE49-F238E27FC236}">
                  <a16:creationId xmlns:a16="http://schemas.microsoft.com/office/drawing/2014/main" id="{9D9B5691-9C84-4243-9A98-9F51172226B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a:extLst>
              <a:ext uri="{FF2B5EF4-FFF2-40B4-BE49-F238E27FC236}">
                <a16:creationId xmlns:a16="http://schemas.microsoft.com/office/drawing/2014/main" id="{03054572-919D-42BC-AD77-CD9E6492F4F0}"/>
              </a:ext>
            </a:extLst>
          </p:cNvPr>
          <p:cNvGrpSpPr/>
          <p:nvPr/>
        </p:nvGrpSpPr>
        <p:grpSpPr>
          <a:xfrm>
            <a:off x="5275064" y="1271844"/>
            <a:ext cx="549846" cy="617986"/>
            <a:chOff x="279401" y="2698750"/>
            <a:chExt cx="1473200" cy="1655763"/>
          </a:xfrm>
        </p:grpSpPr>
        <p:sp>
          <p:nvSpPr>
            <p:cNvPr id="61" name="Freeform 45">
              <a:extLst>
                <a:ext uri="{FF2B5EF4-FFF2-40B4-BE49-F238E27FC236}">
                  <a16:creationId xmlns:a16="http://schemas.microsoft.com/office/drawing/2014/main" id="{1CA7D0C3-15E5-4955-949C-B592DFA6C3D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a:extLst>
                <a:ext uri="{FF2B5EF4-FFF2-40B4-BE49-F238E27FC236}">
                  <a16:creationId xmlns:a16="http://schemas.microsoft.com/office/drawing/2014/main" id="{11ADB319-BB4B-46F5-8144-9E08DF21E23F}"/>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a:extLst>
                <a:ext uri="{FF2B5EF4-FFF2-40B4-BE49-F238E27FC236}">
                  <a16:creationId xmlns:a16="http://schemas.microsoft.com/office/drawing/2014/main" id="{D1B854C5-3C0E-4539-BB43-B3C7C278CEE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a:extLst>
                <a:ext uri="{FF2B5EF4-FFF2-40B4-BE49-F238E27FC236}">
                  <a16:creationId xmlns:a16="http://schemas.microsoft.com/office/drawing/2014/main" id="{4B1755A3-7B01-4B35-B483-147EBE0D406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a:extLst>
                <a:ext uri="{FF2B5EF4-FFF2-40B4-BE49-F238E27FC236}">
                  <a16:creationId xmlns:a16="http://schemas.microsoft.com/office/drawing/2014/main" id="{A3DF9B2D-211A-4A66-A282-E7FB4620610D}"/>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a:extLst>
                <a:ext uri="{FF2B5EF4-FFF2-40B4-BE49-F238E27FC236}">
                  <a16:creationId xmlns:a16="http://schemas.microsoft.com/office/drawing/2014/main" id="{3F317C9A-9B6D-46E7-9A8F-E6A5248423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a:extLst>
                <a:ext uri="{FF2B5EF4-FFF2-40B4-BE49-F238E27FC236}">
                  <a16:creationId xmlns:a16="http://schemas.microsoft.com/office/drawing/2014/main" id="{E74DA9A0-F302-4940-816E-8CB7807021F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a:extLst>
                <a:ext uri="{FF2B5EF4-FFF2-40B4-BE49-F238E27FC236}">
                  <a16:creationId xmlns:a16="http://schemas.microsoft.com/office/drawing/2014/main" id="{BE0C7628-C94C-4E67-9A2A-31A5848750D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a:extLst>
              <a:ext uri="{FF2B5EF4-FFF2-40B4-BE49-F238E27FC236}">
                <a16:creationId xmlns:a16="http://schemas.microsoft.com/office/drawing/2014/main" id="{D47F3330-F8A5-43B2-82EA-5BA462293E3F}"/>
              </a:ext>
            </a:extLst>
          </p:cNvPr>
          <p:cNvSpPr txBox="1"/>
          <p:nvPr/>
        </p:nvSpPr>
        <p:spPr>
          <a:xfrm>
            <a:off x="6096000" y="1417254"/>
            <a:ext cx="3580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9.2   </a:t>
            </a:r>
            <a:r>
              <a:rPr lang="zh-CN" altLang="en-US" sz="2400" b="1" dirty="0">
                <a:latin typeface="仿宋" panose="02010609060101010101" pitchFamily="49" charset="-122"/>
                <a:ea typeface="仿宋" panose="02010609060101010101" pitchFamily="49" charset="-122"/>
              </a:rPr>
              <a:t>线程的创建方法</a:t>
            </a:r>
          </a:p>
        </p:txBody>
      </p:sp>
      <p:grpSp>
        <p:nvGrpSpPr>
          <p:cNvPr id="70" name="组合 69">
            <a:extLst>
              <a:ext uri="{FF2B5EF4-FFF2-40B4-BE49-F238E27FC236}">
                <a16:creationId xmlns:a16="http://schemas.microsoft.com/office/drawing/2014/main" id="{4B1BD165-1A39-4427-9361-70379144DBDD}"/>
              </a:ext>
            </a:extLst>
          </p:cNvPr>
          <p:cNvGrpSpPr/>
          <p:nvPr/>
        </p:nvGrpSpPr>
        <p:grpSpPr>
          <a:xfrm>
            <a:off x="5275064" y="2033844"/>
            <a:ext cx="549846" cy="617986"/>
            <a:chOff x="279401" y="2698750"/>
            <a:chExt cx="1473200" cy="1655763"/>
          </a:xfrm>
        </p:grpSpPr>
        <p:sp>
          <p:nvSpPr>
            <p:cNvPr id="71" name="Freeform 45">
              <a:extLst>
                <a:ext uri="{FF2B5EF4-FFF2-40B4-BE49-F238E27FC236}">
                  <a16:creationId xmlns:a16="http://schemas.microsoft.com/office/drawing/2014/main" id="{51B6AFE1-A3AB-403E-97B8-5C2C5D960A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a:extLst>
                <a:ext uri="{FF2B5EF4-FFF2-40B4-BE49-F238E27FC236}">
                  <a16:creationId xmlns:a16="http://schemas.microsoft.com/office/drawing/2014/main" id="{D5E5BECF-122B-4559-803E-664A7FF8A5A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a:extLst>
                <a:ext uri="{FF2B5EF4-FFF2-40B4-BE49-F238E27FC236}">
                  <a16:creationId xmlns:a16="http://schemas.microsoft.com/office/drawing/2014/main" id="{1E1A8E3D-18F2-4F43-A4CB-C97FFD6CC62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a:extLst>
                <a:ext uri="{FF2B5EF4-FFF2-40B4-BE49-F238E27FC236}">
                  <a16:creationId xmlns:a16="http://schemas.microsoft.com/office/drawing/2014/main" id="{68F4F908-E0E7-45CB-9EFF-109CB1348CC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a:extLst>
                <a:ext uri="{FF2B5EF4-FFF2-40B4-BE49-F238E27FC236}">
                  <a16:creationId xmlns:a16="http://schemas.microsoft.com/office/drawing/2014/main" id="{3574B512-E030-4BB8-887A-553186D70B4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a:extLst>
                <a:ext uri="{FF2B5EF4-FFF2-40B4-BE49-F238E27FC236}">
                  <a16:creationId xmlns:a16="http://schemas.microsoft.com/office/drawing/2014/main" id="{8BF1F733-2157-4BFE-ADE8-53823FAD28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a:extLst>
                <a:ext uri="{FF2B5EF4-FFF2-40B4-BE49-F238E27FC236}">
                  <a16:creationId xmlns:a16="http://schemas.microsoft.com/office/drawing/2014/main" id="{9F17F953-36A1-4AAD-90EB-2F21C0C3F2C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a:extLst>
                <a:ext uri="{FF2B5EF4-FFF2-40B4-BE49-F238E27FC236}">
                  <a16:creationId xmlns:a16="http://schemas.microsoft.com/office/drawing/2014/main" id="{B73D6F0F-F740-4175-97E6-89631D35269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a:extLst>
              <a:ext uri="{FF2B5EF4-FFF2-40B4-BE49-F238E27FC236}">
                <a16:creationId xmlns:a16="http://schemas.microsoft.com/office/drawing/2014/main" id="{7C22FABC-A4AF-43FF-B7BA-A6E1B3884D5A}"/>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9.3   </a:t>
            </a:r>
            <a:r>
              <a:rPr lang="zh-CN" altLang="en-US" sz="2400" b="1" dirty="0">
                <a:solidFill>
                  <a:schemeClr val="bg1"/>
                </a:solidFill>
                <a:latin typeface="仿宋" panose="02010609060101010101" pitchFamily="49" charset="-122"/>
                <a:ea typeface="仿宋" panose="02010609060101010101" pitchFamily="49" charset="-122"/>
              </a:rPr>
              <a:t>线程状态及转换</a:t>
            </a:r>
          </a:p>
        </p:txBody>
      </p:sp>
      <p:grpSp>
        <p:nvGrpSpPr>
          <p:cNvPr id="80" name="组合 79">
            <a:extLst>
              <a:ext uri="{FF2B5EF4-FFF2-40B4-BE49-F238E27FC236}">
                <a16:creationId xmlns:a16="http://schemas.microsoft.com/office/drawing/2014/main" id="{C9C9FD60-E52F-46B8-8E0A-5168F7271EDC}"/>
              </a:ext>
            </a:extLst>
          </p:cNvPr>
          <p:cNvGrpSpPr/>
          <p:nvPr/>
        </p:nvGrpSpPr>
        <p:grpSpPr>
          <a:xfrm>
            <a:off x="5275064" y="2795844"/>
            <a:ext cx="549846" cy="617986"/>
            <a:chOff x="279401" y="2698750"/>
            <a:chExt cx="1473200" cy="1655763"/>
          </a:xfrm>
        </p:grpSpPr>
        <p:sp>
          <p:nvSpPr>
            <p:cNvPr id="81" name="Freeform 45">
              <a:extLst>
                <a:ext uri="{FF2B5EF4-FFF2-40B4-BE49-F238E27FC236}">
                  <a16:creationId xmlns:a16="http://schemas.microsoft.com/office/drawing/2014/main" id="{B5FA6FBE-52C9-4214-A1F0-67BE20F7194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6">
              <a:extLst>
                <a:ext uri="{FF2B5EF4-FFF2-40B4-BE49-F238E27FC236}">
                  <a16:creationId xmlns:a16="http://schemas.microsoft.com/office/drawing/2014/main" id="{3218DDC1-C3A9-426F-AC4C-1F02D9AE690D}"/>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7">
              <a:extLst>
                <a:ext uri="{FF2B5EF4-FFF2-40B4-BE49-F238E27FC236}">
                  <a16:creationId xmlns:a16="http://schemas.microsoft.com/office/drawing/2014/main" id="{EEEDA9C8-7D60-4AF6-A349-3579C10812A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48">
              <a:extLst>
                <a:ext uri="{FF2B5EF4-FFF2-40B4-BE49-F238E27FC236}">
                  <a16:creationId xmlns:a16="http://schemas.microsoft.com/office/drawing/2014/main" id="{6FB41275-199B-43FD-AA2B-BAC5E0175950}"/>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49">
              <a:extLst>
                <a:ext uri="{FF2B5EF4-FFF2-40B4-BE49-F238E27FC236}">
                  <a16:creationId xmlns:a16="http://schemas.microsoft.com/office/drawing/2014/main" id="{168D39CE-8F86-44F4-A8EA-16498505E5C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Oval 50">
              <a:extLst>
                <a:ext uri="{FF2B5EF4-FFF2-40B4-BE49-F238E27FC236}">
                  <a16:creationId xmlns:a16="http://schemas.microsoft.com/office/drawing/2014/main" id="{4F4CD454-10F5-4535-BE23-571AC103E5F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Freeform 51">
              <a:extLst>
                <a:ext uri="{FF2B5EF4-FFF2-40B4-BE49-F238E27FC236}">
                  <a16:creationId xmlns:a16="http://schemas.microsoft.com/office/drawing/2014/main" id="{6F9E0B65-82C4-420C-A3D6-02B4A5314F7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52">
              <a:extLst>
                <a:ext uri="{FF2B5EF4-FFF2-40B4-BE49-F238E27FC236}">
                  <a16:creationId xmlns:a16="http://schemas.microsoft.com/office/drawing/2014/main" id="{FF33BA6C-2072-44A8-A2CD-8826B1757D8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9" name="TextBox 88">
            <a:extLst>
              <a:ext uri="{FF2B5EF4-FFF2-40B4-BE49-F238E27FC236}">
                <a16:creationId xmlns:a16="http://schemas.microsoft.com/office/drawing/2014/main" id="{5C3F6AEC-7080-4B3D-A66C-9E625E6DB779}"/>
              </a:ext>
            </a:extLst>
          </p:cNvPr>
          <p:cNvSpPr txBox="1"/>
          <p:nvPr/>
        </p:nvSpPr>
        <p:spPr>
          <a:xfrm>
            <a:off x="6096000" y="294125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线程调度</a:t>
            </a:r>
          </a:p>
        </p:txBody>
      </p:sp>
      <p:grpSp>
        <p:nvGrpSpPr>
          <p:cNvPr id="90" name="组合 89">
            <a:extLst>
              <a:ext uri="{FF2B5EF4-FFF2-40B4-BE49-F238E27FC236}">
                <a16:creationId xmlns:a16="http://schemas.microsoft.com/office/drawing/2014/main" id="{B6F6956B-1257-4DA8-A050-0FAD8E2E0421}"/>
              </a:ext>
            </a:extLst>
          </p:cNvPr>
          <p:cNvGrpSpPr/>
          <p:nvPr/>
        </p:nvGrpSpPr>
        <p:grpSpPr>
          <a:xfrm>
            <a:off x="5275064" y="3557844"/>
            <a:ext cx="549846" cy="617986"/>
            <a:chOff x="279401" y="2698750"/>
            <a:chExt cx="1473200" cy="1655763"/>
          </a:xfrm>
        </p:grpSpPr>
        <p:sp>
          <p:nvSpPr>
            <p:cNvPr id="91" name="Freeform 45">
              <a:extLst>
                <a:ext uri="{FF2B5EF4-FFF2-40B4-BE49-F238E27FC236}">
                  <a16:creationId xmlns:a16="http://schemas.microsoft.com/office/drawing/2014/main" id="{4446F7CD-B7BA-41EC-8505-71E5BE89C12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6">
              <a:extLst>
                <a:ext uri="{FF2B5EF4-FFF2-40B4-BE49-F238E27FC236}">
                  <a16:creationId xmlns:a16="http://schemas.microsoft.com/office/drawing/2014/main" id="{EE1487BF-87B2-4CF5-B1A7-FFE7DD547C2E}"/>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7">
              <a:extLst>
                <a:ext uri="{FF2B5EF4-FFF2-40B4-BE49-F238E27FC236}">
                  <a16:creationId xmlns:a16="http://schemas.microsoft.com/office/drawing/2014/main" id="{ED0144B7-FBC6-4BF7-AFC9-96DD5B815845}"/>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48">
              <a:extLst>
                <a:ext uri="{FF2B5EF4-FFF2-40B4-BE49-F238E27FC236}">
                  <a16:creationId xmlns:a16="http://schemas.microsoft.com/office/drawing/2014/main" id="{21C72A6E-EBBE-421B-932B-ED7C8E03C4D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49">
              <a:extLst>
                <a:ext uri="{FF2B5EF4-FFF2-40B4-BE49-F238E27FC236}">
                  <a16:creationId xmlns:a16="http://schemas.microsoft.com/office/drawing/2014/main" id="{D69DE465-7831-48FA-8FE6-FBCB88496142}"/>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Oval 50">
              <a:extLst>
                <a:ext uri="{FF2B5EF4-FFF2-40B4-BE49-F238E27FC236}">
                  <a16:creationId xmlns:a16="http://schemas.microsoft.com/office/drawing/2014/main" id="{D6216B99-503E-4670-8078-53BAE658388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Freeform 51">
              <a:extLst>
                <a:ext uri="{FF2B5EF4-FFF2-40B4-BE49-F238E27FC236}">
                  <a16:creationId xmlns:a16="http://schemas.microsoft.com/office/drawing/2014/main" id="{0DA0AAF1-B0DB-498B-B196-400F0D5838D7}"/>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52">
              <a:extLst>
                <a:ext uri="{FF2B5EF4-FFF2-40B4-BE49-F238E27FC236}">
                  <a16:creationId xmlns:a16="http://schemas.microsoft.com/office/drawing/2014/main" id="{7AB2F75A-331F-4343-BF22-491887185751}"/>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9" name="TextBox 98">
            <a:extLst>
              <a:ext uri="{FF2B5EF4-FFF2-40B4-BE49-F238E27FC236}">
                <a16:creationId xmlns:a16="http://schemas.microsoft.com/office/drawing/2014/main" id="{603744A6-9DEC-41A8-A9F3-E40F63363EAE}"/>
              </a:ext>
            </a:extLst>
          </p:cNvPr>
          <p:cNvSpPr txBox="1"/>
          <p:nvPr/>
        </p:nvSpPr>
        <p:spPr>
          <a:xfrm>
            <a:off x="6096000" y="370325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线程常用方法</a:t>
            </a:r>
          </a:p>
        </p:txBody>
      </p:sp>
      <p:grpSp>
        <p:nvGrpSpPr>
          <p:cNvPr id="100" name="组合 99">
            <a:extLst>
              <a:ext uri="{FF2B5EF4-FFF2-40B4-BE49-F238E27FC236}">
                <a16:creationId xmlns:a16="http://schemas.microsoft.com/office/drawing/2014/main" id="{A7C7C6FD-E399-4F9C-99E9-7B769F496563}"/>
              </a:ext>
            </a:extLst>
          </p:cNvPr>
          <p:cNvGrpSpPr/>
          <p:nvPr/>
        </p:nvGrpSpPr>
        <p:grpSpPr>
          <a:xfrm>
            <a:off x="5275064" y="4319844"/>
            <a:ext cx="549846" cy="617986"/>
            <a:chOff x="279401" y="2698750"/>
            <a:chExt cx="1473200" cy="1655763"/>
          </a:xfrm>
        </p:grpSpPr>
        <p:sp>
          <p:nvSpPr>
            <p:cNvPr id="101" name="Freeform 45">
              <a:extLst>
                <a:ext uri="{FF2B5EF4-FFF2-40B4-BE49-F238E27FC236}">
                  <a16:creationId xmlns:a16="http://schemas.microsoft.com/office/drawing/2014/main" id="{889F213A-7CF2-4A50-9A67-7F34E2BA1F6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a:extLst>
                <a:ext uri="{FF2B5EF4-FFF2-40B4-BE49-F238E27FC236}">
                  <a16:creationId xmlns:a16="http://schemas.microsoft.com/office/drawing/2014/main" id="{8E8BF666-6DC8-409A-9B4F-422BC680AB8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a:extLst>
                <a:ext uri="{FF2B5EF4-FFF2-40B4-BE49-F238E27FC236}">
                  <a16:creationId xmlns:a16="http://schemas.microsoft.com/office/drawing/2014/main" id="{CDF77211-7449-43A2-B432-695626EC035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a:extLst>
                <a:ext uri="{FF2B5EF4-FFF2-40B4-BE49-F238E27FC236}">
                  <a16:creationId xmlns:a16="http://schemas.microsoft.com/office/drawing/2014/main" id="{04B3276A-AA9D-4F04-AF09-C6CCE6828CB7}"/>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a:extLst>
                <a:ext uri="{FF2B5EF4-FFF2-40B4-BE49-F238E27FC236}">
                  <a16:creationId xmlns:a16="http://schemas.microsoft.com/office/drawing/2014/main" id="{755543E7-387D-45C4-BB63-8C37479C74D7}"/>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a:extLst>
                <a:ext uri="{FF2B5EF4-FFF2-40B4-BE49-F238E27FC236}">
                  <a16:creationId xmlns:a16="http://schemas.microsoft.com/office/drawing/2014/main" id="{FFFCC06F-07AA-4BA0-986D-E22D8CD523B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a:extLst>
                <a:ext uri="{FF2B5EF4-FFF2-40B4-BE49-F238E27FC236}">
                  <a16:creationId xmlns:a16="http://schemas.microsoft.com/office/drawing/2014/main" id="{4E601DD7-A466-4503-BA2A-1610CD3E31A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a:extLst>
                <a:ext uri="{FF2B5EF4-FFF2-40B4-BE49-F238E27FC236}">
                  <a16:creationId xmlns:a16="http://schemas.microsoft.com/office/drawing/2014/main" id="{553A14F3-BA83-4FC9-AB3A-6B867FC7225A}"/>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a:extLst>
              <a:ext uri="{FF2B5EF4-FFF2-40B4-BE49-F238E27FC236}">
                <a16:creationId xmlns:a16="http://schemas.microsoft.com/office/drawing/2014/main" id="{D912887F-0EE3-4AA5-AC7E-3F7CD75F4EAA}"/>
              </a:ext>
            </a:extLst>
          </p:cNvPr>
          <p:cNvSpPr txBox="1"/>
          <p:nvPr/>
        </p:nvSpPr>
        <p:spPr>
          <a:xfrm>
            <a:off x="6096000" y="446525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线程同步与锁机制  </a:t>
            </a:r>
          </a:p>
        </p:txBody>
      </p:sp>
      <p:sp>
        <p:nvSpPr>
          <p:cNvPr id="110" name="TextBox 2">
            <a:extLst>
              <a:ext uri="{FF2B5EF4-FFF2-40B4-BE49-F238E27FC236}">
                <a16:creationId xmlns:a16="http://schemas.microsoft.com/office/drawing/2014/main" id="{9264E244-AEC5-4F49-B9E3-8909D3AABFBE}"/>
              </a:ext>
            </a:extLst>
          </p:cNvPr>
          <p:cNvSpPr txBox="1"/>
          <p:nvPr/>
        </p:nvSpPr>
        <p:spPr>
          <a:xfrm>
            <a:off x="6096000" y="679604"/>
            <a:ext cx="31234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9.1   </a:t>
            </a:r>
            <a:r>
              <a:rPr lang="zh-CN" altLang="en-US" sz="2400" b="1" dirty="0">
                <a:latin typeface="仿宋" panose="02010609060101010101" pitchFamily="49" charset="-122"/>
                <a:ea typeface="仿宋" panose="02010609060101010101" pitchFamily="49" charset="-122"/>
              </a:rPr>
              <a:t>线程基本概念</a:t>
            </a:r>
          </a:p>
        </p:txBody>
      </p:sp>
      <p:grpSp>
        <p:nvGrpSpPr>
          <p:cNvPr id="111" name="组合 110">
            <a:extLst>
              <a:ext uri="{FF2B5EF4-FFF2-40B4-BE49-F238E27FC236}">
                <a16:creationId xmlns:a16="http://schemas.microsoft.com/office/drawing/2014/main" id="{1A9CDAD5-5E9B-4B49-B468-FF7B0D5DE9B7}"/>
              </a:ext>
            </a:extLst>
          </p:cNvPr>
          <p:cNvGrpSpPr/>
          <p:nvPr/>
        </p:nvGrpSpPr>
        <p:grpSpPr>
          <a:xfrm>
            <a:off x="5275064" y="5077490"/>
            <a:ext cx="549846" cy="617986"/>
            <a:chOff x="279401" y="2698750"/>
            <a:chExt cx="1473200" cy="1655763"/>
          </a:xfrm>
        </p:grpSpPr>
        <p:sp>
          <p:nvSpPr>
            <p:cNvPr id="112" name="Freeform 45">
              <a:extLst>
                <a:ext uri="{FF2B5EF4-FFF2-40B4-BE49-F238E27FC236}">
                  <a16:creationId xmlns:a16="http://schemas.microsoft.com/office/drawing/2014/main" id="{EEF3CBC9-39A9-47B2-8957-8775C0C23BF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6">
              <a:extLst>
                <a:ext uri="{FF2B5EF4-FFF2-40B4-BE49-F238E27FC236}">
                  <a16:creationId xmlns:a16="http://schemas.microsoft.com/office/drawing/2014/main" id="{B0E1C3F4-DCDE-4BFB-AE48-2C015C3C3FF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7">
              <a:extLst>
                <a:ext uri="{FF2B5EF4-FFF2-40B4-BE49-F238E27FC236}">
                  <a16:creationId xmlns:a16="http://schemas.microsoft.com/office/drawing/2014/main" id="{5DC20DD9-CB50-4B66-8571-1A14E505512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Freeform 48">
              <a:extLst>
                <a:ext uri="{FF2B5EF4-FFF2-40B4-BE49-F238E27FC236}">
                  <a16:creationId xmlns:a16="http://schemas.microsoft.com/office/drawing/2014/main" id="{E65C35C2-1295-4287-B949-47522A44A5C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49">
              <a:extLst>
                <a:ext uri="{FF2B5EF4-FFF2-40B4-BE49-F238E27FC236}">
                  <a16:creationId xmlns:a16="http://schemas.microsoft.com/office/drawing/2014/main" id="{3C58982B-E432-4B78-9840-335964CF04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Oval 50">
              <a:extLst>
                <a:ext uri="{FF2B5EF4-FFF2-40B4-BE49-F238E27FC236}">
                  <a16:creationId xmlns:a16="http://schemas.microsoft.com/office/drawing/2014/main" id="{5B945100-9607-406B-862E-B3541663D4B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51">
              <a:extLst>
                <a:ext uri="{FF2B5EF4-FFF2-40B4-BE49-F238E27FC236}">
                  <a16:creationId xmlns:a16="http://schemas.microsoft.com/office/drawing/2014/main" id="{2A1954D5-B20E-4917-99B5-2935F9C58CB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2">
              <a:extLst>
                <a:ext uri="{FF2B5EF4-FFF2-40B4-BE49-F238E27FC236}">
                  <a16:creationId xmlns:a16="http://schemas.microsoft.com/office/drawing/2014/main" id="{F10380F9-0A75-4633-8568-926ED40BEEF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8" name="TextBox 108">
            <a:extLst>
              <a:ext uri="{FF2B5EF4-FFF2-40B4-BE49-F238E27FC236}">
                <a16:creationId xmlns:a16="http://schemas.microsoft.com/office/drawing/2014/main" id="{7872BB9F-EEDE-42FF-8E25-F0101F5655C0}"/>
              </a:ext>
            </a:extLst>
          </p:cNvPr>
          <p:cNvSpPr txBox="1"/>
          <p:nvPr/>
        </p:nvSpPr>
        <p:spPr>
          <a:xfrm>
            <a:off x="6096000" y="5222900"/>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线程的交互</a:t>
            </a:r>
          </a:p>
        </p:txBody>
      </p:sp>
      <p:grpSp>
        <p:nvGrpSpPr>
          <p:cNvPr id="169" name="组合 168">
            <a:extLst>
              <a:ext uri="{FF2B5EF4-FFF2-40B4-BE49-F238E27FC236}">
                <a16:creationId xmlns:a16="http://schemas.microsoft.com/office/drawing/2014/main" id="{211219E9-584D-4CA5-B0CF-39748D8E070F}"/>
              </a:ext>
            </a:extLst>
          </p:cNvPr>
          <p:cNvGrpSpPr/>
          <p:nvPr/>
        </p:nvGrpSpPr>
        <p:grpSpPr>
          <a:xfrm>
            <a:off x="5275064" y="5835135"/>
            <a:ext cx="549846" cy="617986"/>
            <a:chOff x="279401" y="2698750"/>
            <a:chExt cx="1473200" cy="1655763"/>
          </a:xfrm>
        </p:grpSpPr>
        <p:sp>
          <p:nvSpPr>
            <p:cNvPr id="170" name="Freeform 45">
              <a:extLst>
                <a:ext uri="{FF2B5EF4-FFF2-40B4-BE49-F238E27FC236}">
                  <a16:creationId xmlns:a16="http://schemas.microsoft.com/office/drawing/2014/main" id="{3685657F-B9E6-4579-AB9D-B2E146FFCE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46">
              <a:extLst>
                <a:ext uri="{FF2B5EF4-FFF2-40B4-BE49-F238E27FC236}">
                  <a16:creationId xmlns:a16="http://schemas.microsoft.com/office/drawing/2014/main" id="{D88BECAB-194E-400C-9CC4-7F0BF6B3A16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47">
              <a:extLst>
                <a:ext uri="{FF2B5EF4-FFF2-40B4-BE49-F238E27FC236}">
                  <a16:creationId xmlns:a16="http://schemas.microsoft.com/office/drawing/2014/main" id="{FADE84B8-811B-40D6-AA72-BF08C6E5D3D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3" name="Freeform 48">
              <a:extLst>
                <a:ext uri="{FF2B5EF4-FFF2-40B4-BE49-F238E27FC236}">
                  <a16:creationId xmlns:a16="http://schemas.microsoft.com/office/drawing/2014/main" id="{05126B20-269F-44FA-84B4-24D35C09F948}"/>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4" name="Freeform 49">
              <a:extLst>
                <a:ext uri="{FF2B5EF4-FFF2-40B4-BE49-F238E27FC236}">
                  <a16:creationId xmlns:a16="http://schemas.microsoft.com/office/drawing/2014/main" id="{9652DA85-78A9-4F76-9147-2BC3DF06D2E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5" name="Oval 50">
              <a:extLst>
                <a:ext uri="{FF2B5EF4-FFF2-40B4-BE49-F238E27FC236}">
                  <a16:creationId xmlns:a16="http://schemas.microsoft.com/office/drawing/2014/main" id="{992F4E6B-CD19-49E9-B685-B8F548FD811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6" name="Freeform 51">
              <a:extLst>
                <a:ext uri="{FF2B5EF4-FFF2-40B4-BE49-F238E27FC236}">
                  <a16:creationId xmlns:a16="http://schemas.microsoft.com/office/drawing/2014/main" id="{32F35804-B25B-4178-B2D3-B734FD099830}"/>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7" name="Freeform 52">
              <a:extLst>
                <a:ext uri="{FF2B5EF4-FFF2-40B4-BE49-F238E27FC236}">
                  <a16:creationId xmlns:a16="http://schemas.microsoft.com/office/drawing/2014/main" id="{B55D7DAE-2DA6-4DD1-914B-35787E0198C9}"/>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8" name="TextBox 108">
            <a:extLst>
              <a:ext uri="{FF2B5EF4-FFF2-40B4-BE49-F238E27FC236}">
                <a16:creationId xmlns:a16="http://schemas.microsoft.com/office/drawing/2014/main" id="{51C60BF0-DA70-45F9-BA4D-CFF1A97E1777}"/>
              </a:ext>
            </a:extLst>
          </p:cNvPr>
          <p:cNvSpPr txBox="1"/>
          <p:nvPr/>
        </p:nvSpPr>
        <p:spPr>
          <a:xfrm>
            <a:off x="6096000" y="5980545"/>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9.8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119164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9.1 </a:t>
            </a:r>
            <a:r>
              <a:rPr lang="zh-CN" altLang="en-US" b="1" dirty="0">
                <a:latin typeface="仿宋" panose="02010609060101010101" pitchFamily="49" charset="-122"/>
                <a:ea typeface="仿宋" panose="02010609060101010101" pitchFamily="49" charset="-122"/>
              </a:rPr>
              <a:t>线程的基本概念</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433"/>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3CED98D3-5F8D-42A4-8FAB-EEBA830ACF5A}"/>
              </a:ext>
            </a:extLst>
          </p:cNvPr>
          <p:cNvSpPr/>
          <p:nvPr/>
        </p:nvSpPr>
        <p:spPr>
          <a:xfrm>
            <a:off x="5603423" y="1676806"/>
            <a:ext cx="6586373"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97452C4E-E46D-4F59-AF15-2CF96E129C62}"/>
              </a:ext>
            </a:extLst>
          </p:cNvPr>
          <p:cNvSpPr/>
          <p:nvPr/>
        </p:nvSpPr>
        <p:spPr>
          <a:xfrm>
            <a:off x="-12305" y="1676806"/>
            <a:ext cx="5117936"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8" name="内容占位符 2">
            <a:extLst>
              <a:ext uri="{FF2B5EF4-FFF2-40B4-BE49-F238E27FC236}">
                <a16:creationId xmlns:a16="http://schemas.microsoft.com/office/drawing/2014/main" id="{EE983C7B-422D-4DB4-83AB-7DF28F104016}"/>
              </a:ext>
            </a:extLst>
          </p:cNvPr>
          <p:cNvSpPr txBox="1">
            <a:spLocks/>
          </p:cNvSpPr>
          <p:nvPr/>
        </p:nvSpPr>
        <p:spPr>
          <a:xfrm>
            <a:off x="558059" y="2395793"/>
            <a:ext cx="4547571" cy="2556855"/>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是管理和控制计算机硬件与软件资源的程序，是最基本的系统软件，任何其他软件都必须在操作系统的支持下才能运行。</a:t>
            </a: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1" name="内容占位符 2">
            <a:extLst>
              <a:ext uri="{FF2B5EF4-FFF2-40B4-BE49-F238E27FC236}">
                <a16:creationId xmlns:a16="http://schemas.microsoft.com/office/drawing/2014/main" id="{C7F3DDC2-5161-4F50-A1A9-23312E600DAA}"/>
              </a:ext>
            </a:extLst>
          </p:cNvPr>
          <p:cNvSpPr txBox="1">
            <a:spLocks/>
          </p:cNvSpPr>
          <p:nvPr/>
        </p:nvSpPr>
        <p:spPr>
          <a:xfrm>
            <a:off x="991782" y="1690995"/>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操作系统</a:t>
            </a:r>
          </a:p>
        </p:txBody>
      </p:sp>
      <p:sp>
        <p:nvSpPr>
          <p:cNvPr id="22" name="内容占位符 2">
            <a:extLst>
              <a:ext uri="{FF2B5EF4-FFF2-40B4-BE49-F238E27FC236}">
                <a16:creationId xmlns:a16="http://schemas.microsoft.com/office/drawing/2014/main" id="{41E971E3-0F8F-4961-ABC1-E3EAC4B84E44}"/>
              </a:ext>
            </a:extLst>
          </p:cNvPr>
          <p:cNvSpPr txBox="1">
            <a:spLocks/>
          </p:cNvSpPr>
          <p:nvPr/>
        </p:nvSpPr>
        <p:spPr>
          <a:xfrm>
            <a:off x="5628768" y="2358649"/>
            <a:ext cx="5876181" cy="335582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是指同时使用多种计算资源解决计算问题的过程，是提高计算机系统计算速度和处理能力的一种有效手段。</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它的基本思想是用多个处理器来协同求解同一问题，即将被求解的问题分解成若干个部分，各部分均由一个独立的处理机来并行计算。 </a:t>
            </a:r>
          </a:p>
        </p:txBody>
      </p:sp>
      <p:sp>
        <p:nvSpPr>
          <p:cNvPr id="23" name="内容占位符 2">
            <a:extLst>
              <a:ext uri="{FF2B5EF4-FFF2-40B4-BE49-F238E27FC236}">
                <a16:creationId xmlns:a16="http://schemas.microsoft.com/office/drawing/2014/main" id="{C3B8D407-8ED0-448F-A4F7-3247665B17C4}"/>
              </a:ext>
            </a:extLst>
          </p:cNvPr>
          <p:cNvSpPr txBox="1">
            <a:spLocks/>
          </p:cNvSpPr>
          <p:nvPr/>
        </p:nvSpPr>
        <p:spPr>
          <a:xfrm>
            <a:off x="5734349" y="1687777"/>
            <a:ext cx="5568020"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并行计算（</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Parallel Computing</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37" name="组合 36">
            <a:extLst>
              <a:ext uri="{FF2B5EF4-FFF2-40B4-BE49-F238E27FC236}">
                <a16:creationId xmlns:a16="http://schemas.microsoft.com/office/drawing/2014/main" id="{A106E97E-4ECC-4EE3-BB27-D982E9900351}"/>
              </a:ext>
            </a:extLst>
          </p:cNvPr>
          <p:cNvGrpSpPr/>
          <p:nvPr/>
        </p:nvGrpSpPr>
        <p:grpSpPr>
          <a:xfrm>
            <a:off x="-32257" y="921431"/>
            <a:ext cx="12256513" cy="543169"/>
            <a:chOff x="-2203" y="1286002"/>
            <a:chExt cx="12192000" cy="543169"/>
          </a:xfrm>
        </p:grpSpPr>
        <p:sp>
          <p:nvSpPr>
            <p:cNvPr id="38" name="Freeform 3">
              <a:extLst>
                <a:ext uri="{FF2B5EF4-FFF2-40B4-BE49-F238E27FC236}">
                  <a16:creationId xmlns:a16="http://schemas.microsoft.com/office/drawing/2014/main" id="{DD062605-4144-4864-8E38-63FB327904A0}"/>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39" name="内容占位符 2">
              <a:extLst>
                <a:ext uri="{FF2B5EF4-FFF2-40B4-BE49-F238E27FC236}">
                  <a16:creationId xmlns:a16="http://schemas.microsoft.com/office/drawing/2014/main" id="{C46B0344-818C-48A3-B5B3-BF81C883ECC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基本概念</a:t>
              </a:r>
            </a:p>
          </p:txBody>
        </p:sp>
      </p:grpSp>
    </p:spTree>
    <p:extLst>
      <p:ext uri="{BB962C8B-B14F-4D97-AF65-F5344CB8AC3E}">
        <p14:creationId xmlns:p14="http://schemas.microsoft.com/office/powerpoint/2010/main" val="426987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1+#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31"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1000" fill="hold"/>
                                        <p:tgtEl>
                                          <p:spTgt spid="18"/>
                                        </p:tgtEl>
                                        <p:attrNameLst>
                                          <p:attrName>ppt_w</p:attrName>
                                        </p:attrNameLst>
                                      </p:cBhvr>
                                      <p:tavLst>
                                        <p:tav tm="0">
                                          <p:val>
                                            <p:fltVal val="0"/>
                                          </p:val>
                                        </p:tav>
                                        <p:tav tm="100000">
                                          <p:val>
                                            <p:strVal val="#ppt_w"/>
                                          </p:val>
                                        </p:tav>
                                      </p:tavLst>
                                    </p:anim>
                                    <p:anim calcmode="lin" valueType="num">
                                      <p:cBhvr>
                                        <p:cTn id="24" dur="1000" fill="hold"/>
                                        <p:tgtEl>
                                          <p:spTgt spid="18"/>
                                        </p:tgtEl>
                                        <p:attrNameLst>
                                          <p:attrName>ppt_h</p:attrName>
                                        </p:attrNameLst>
                                      </p:cBhvr>
                                      <p:tavLst>
                                        <p:tav tm="0">
                                          <p:val>
                                            <p:fltVal val="0"/>
                                          </p:val>
                                        </p:tav>
                                        <p:tav tm="100000">
                                          <p:val>
                                            <p:strVal val="#ppt_h"/>
                                          </p:val>
                                        </p:tav>
                                      </p:tavLst>
                                    </p:anim>
                                    <p:anim calcmode="lin" valueType="num">
                                      <p:cBhvr>
                                        <p:cTn id="25" dur="1000" fill="hold"/>
                                        <p:tgtEl>
                                          <p:spTgt spid="18"/>
                                        </p:tgtEl>
                                        <p:attrNameLst>
                                          <p:attrName>style.rotation</p:attrName>
                                        </p:attrNameLst>
                                      </p:cBhvr>
                                      <p:tavLst>
                                        <p:tav tm="0">
                                          <p:val>
                                            <p:fltVal val="90"/>
                                          </p:val>
                                        </p:tav>
                                        <p:tav tm="100000">
                                          <p:val>
                                            <p:fltVal val="0"/>
                                          </p:val>
                                        </p:tav>
                                      </p:tavLst>
                                    </p:anim>
                                    <p:animEffect transition="in" filter="fade">
                                      <p:cBhvr>
                                        <p:cTn id="26" dur="1000"/>
                                        <p:tgtEl>
                                          <p:spTgt spid="18"/>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right)">
                                      <p:cBhvr>
                                        <p:cTn id="35" dur="500"/>
                                        <p:tgtEl>
                                          <p:spTgt spid="15"/>
                                        </p:tgtEl>
                                      </p:cBhvr>
                                    </p:animEffect>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0-#ppt_w/2"/>
                                          </p:val>
                                        </p:tav>
                                        <p:tav tm="100000">
                                          <p:val>
                                            <p:strVal val="#ppt_x"/>
                                          </p:val>
                                        </p:tav>
                                      </p:tavLst>
                                    </p:anim>
                                    <p:anim calcmode="lin" valueType="num">
                                      <p:cBhvr additive="base">
                                        <p:cTn id="40" dur="500" fill="hold"/>
                                        <p:tgtEl>
                                          <p:spTgt spid="23"/>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31" presetClass="entr" presetSubtype="0"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 calcmode="lin" valueType="num">
                                      <p:cBhvr>
                                        <p:cTn id="44"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5"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6" dur="1000" fill="hold"/>
                                        <p:tgtEl>
                                          <p:spTgt spid="22">
                                            <p:txEl>
                                              <p:pRg st="0" end="0"/>
                                            </p:txEl>
                                          </p:spTgt>
                                        </p:tgtEl>
                                        <p:attrNameLst>
                                          <p:attrName>style.rotation</p:attrName>
                                        </p:attrNameLst>
                                      </p:cBhvr>
                                      <p:tavLst>
                                        <p:tav tm="0">
                                          <p:val>
                                            <p:fltVal val="90"/>
                                          </p:val>
                                        </p:tav>
                                        <p:tav tm="100000">
                                          <p:val>
                                            <p:fltVal val="0"/>
                                          </p:val>
                                        </p:tav>
                                      </p:tavLst>
                                    </p:anim>
                                    <p:animEffect transition="in" filter="fade">
                                      <p:cBhvr>
                                        <p:cTn id="47" dur="1000"/>
                                        <p:tgtEl>
                                          <p:spTgt spid="2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22">
                                            <p:txEl>
                                              <p:pRg st="1" end="1"/>
                                            </p:txEl>
                                          </p:spTgt>
                                        </p:tgtEl>
                                        <p:attrNameLst>
                                          <p:attrName>style.visibility</p:attrName>
                                        </p:attrNameLst>
                                      </p:cBhvr>
                                      <p:to>
                                        <p:strVal val="visible"/>
                                      </p:to>
                                    </p:set>
                                    <p:anim calcmode="lin" valueType="num">
                                      <p:cBhvr>
                                        <p:cTn id="52" dur="1000" fill="hold"/>
                                        <p:tgtEl>
                                          <p:spTgt spid="22">
                                            <p:txEl>
                                              <p:pRg st="1" end="1"/>
                                            </p:txEl>
                                          </p:spTgt>
                                        </p:tgtEl>
                                        <p:attrNameLst>
                                          <p:attrName>ppt_w</p:attrName>
                                        </p:attrNameLst>
                                      </p:cBhvr>
                                      <p:tavLst>
                                        <p:tav tm="0">
                                          <p:val>
                                            <p:fltVal val="0"/>
                                          </p:val>
                                        </p:tav>
                                        <p:tav tm="100000">
                                          <p:val>
                                            <p:strVal val="#ppt_w"/>
                                          </p:val>
                                        </p:tav>
                                      </p:tavLst>
                                    </p:anim>
                                    <p:anim calcmode="lin" valueType="num">
                                      <p:cBhvr>
                                        <p:cTn id="53" dur="1000" fill="hold"/>
                                        <p:tgtEl>
                                          <p:spTgt spid="22">
                                            <p:txEl>
                                              <p:pRg st="1" end="1"/>
                                            </p:txEl>
                                          </p:spTgt>
                                        </p:tgtEl>
                                        <p:attrNameLst>
                                          <p:attrName>ppt_h</p:attrName>
                                        </p:attrNameLst>
                                      </p:cBhvr>
                                      <p:tavLst>
                                        <p:tav tm="0">
                                          <p:val>
                                            <p:fltVal val="0"/>
                                          </p:val>
                                        </p:tav>
                                        <p:tav tm="100000">
                                          <p:val>
                                            <p:strVal val="#ppt_h"/>
                                          </p:val>
                                        </p:tav>
                                      </p:tavLst>
                                    </p:anim>
                                    <p:anim calcmode="lin" valueType="num">
                                      <p:cBhvr>
                                        <p:cTn id="54" dur="1000" fill="hold"/>
                                        <p:tgtEl>
                                          <p:spTgt spid="22">
                                            <p:txEl>
                                              <p:pRg st="1" end="1"/>
                                            </p:txEl>
                                          </p:spTgt>
                                        </p:tgtEl>
                                        <p:attrNameLst>
                                          <p:attrName>style.rotation</p:attrName>
                                        </p:attrNameLst>
                                      </p:cBhvr>
                                      <p:tavLst>
                                        <p:tav tm="0">
                                          <p:val>
                                            <p:fltVal val="90"/>
                                          </p:val>
                                        </p:tav>
                                        <p:tav tm="100000">
                                          <p:val>
                                            <p:fltVal val="0"/>
                                          </p:val>
                                        </p:tav>
                                      </p:tavLst>
                                    </p:anim>
                                    <p:animEffect transition="in" filter="fade">
                                      <p:cBhvr>
                                        <p:cTn id="55" dur="1000"/>
                                        <p:tgtEl>
                                          <p:spTgt spid="22">
                                            <p:txEl>
                                              <p:pRg st="1" end="1"/>
                                            </p:txEl>
                                          </p:spTgt>
                                        </p:tgtEl>
                                      </p:cBhvr>
                                    </p:animEffect>
                                  </p:childTnLst>
                                </p:cTn>
                              </p:par>
                            </p:childTnLst>
                          </p:cTn>
                        </p:par>
                        <p:par>
                          <p:cTn id="56" fill="hold">
                            <p:stCondLst>
                              <p:cond delay="1000"/>
                            </p:stCondLst>
                            <p:childTnLst>
                              <p:par>
                                <p:cTn id="57" presetID="22" presetClass="entr" presetSubtype="2"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right)">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15" grpId="0" animBg="1"/>
      <p:bldP spid="16" grpId="0" animBg="1"/>
      <p:bldP spid="18" grpId="0"/>
      <p:bldP spid="20" grpId="0" animBg="1"/>
      <p:bldP spid="21" grpId="0"/>
      <p:bldP spid="22" grpId="0" uiExpand="1" build="p"/>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294016"/>
            <a:ext cx="12203689" cy="406571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9.3 </a:t>
            </a:r>
            <a:r>
              <a:rPr lang="zh-CN" altLang="en-US" b="1" dirty="0">
                <a:latin typeface="仿宋" panose="02010609060101010101" pitchFamily="49" charset="-122"/>
                <a:ea typeface="仿宋" panose="02010609060101010101" pitchFamily="49" charset="-122"/>
              </a:rPr>
              <a:t>线程的状态转换</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线程的状态</a:t>
              </a:r>
            </a:p>
          </p:txBody>
        </p:sp>
      </p:grpSp>
      <p:sp>
        <p:nvSpPr>
          <p:cNvPr id="27" name="内容占位符 2">
            <a:extLst>
              <a:ext uri="{FF2B5EF4-FFF2-40B4-BE49-F238E27FC236}">
                <a16:creationId xmlns:a16="http://schemas.microsoft.com/office/drawing/2014/main" id="{67FA4257-18B6-401A-8D99-E25625866A35}"/>
              </a:ext>
            </a:extLst>
          </p:cNvPr>
          <p:cNvSpPr txBox="1">
            <a:spLocks/>
          </p:cNvSpPr>
          <p:nvPr/>
        </p:nvSpPr>
        <p:spPr>
          <a:xfrm>
            <a:off x="1071572" y="3533240"/>
            <a:ext cx="10438359" cy="18003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endParaRPr lang="zh-CN" altLang="en-US" sz="24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29" name="内容占位符 2">
            <a:extLst>
              <a:ext uri="{FF2B5EF4-FFF2-40B4-BE49-F238E27FC236}">
                <a16:creationId xmlns:a16="http://schemas.microsoft.com/office/drawing/2014/main" id="{B5E152BA-E798-43F9-BB28-E6CB904DDF8B}"/>
              </a:ext>
            </a:extLst>
          </p:cNvPr>
          <p:cNvSpPr txBox="1">
            <a:spLocks/>
          </p:cNvSpPr>
          <p:nvPr/>
        </p:nvSpPr>
        <p:spPr>
          <a:xfrm>
            <a:off x="1448876" y="2895723"/>
            <a:ext cx="9314011" cy="53327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0">
              <a:buNone/>
            </a:pPr>
            <a:endParaRPr lang="en-US" altLang="zh-CN"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1D27ABD1-D075-46F7-B5BB-C79111FB1D43}"/>
              </a:ext>
            </a:extLst>
          </p:cNvPr>
          <p:cNvGrpSpPr/>
          <p:nvPr/>
        </p:nvGrpSpPr>
        <p:grpSpPr>
          <a:xfrm>
            <a:off x="-12923" y="2162578"/>
            <a:ext cx="12187591" cy="194284"/>
            <a:chOff x="1588" y="1768235"/>
            <a:chExt cx="12190412" cy="194329"/>
          </a:xfrm>
        </p:grpSpPr>
        <p:sp>
          <p:nvSpPr>
            <p:cNvPr id="38" name="矩形 37">
              <a:extLst>
                <a:ext uri="{FF2B5EF4-FFF2-40B4-BE49-F238E27FC236}">
                  <a16:creationId xmlns:a16="http://schemas.microsoft.com/office/drawing/2014/main" id="{484D7E99-389C-4C79-9B1C-B98598E19D20}"/>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A140F1AE-B469-44F2-9002-7B6D388242BD}"/>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pic>
        <p:nvPicPr>
          <p:cNvPr id="16" name="Picture 5">
            <a:extLst>
              <a:ext uri="{FF2B5EF4-FFF2-40B4-BE49-F238E27FC236}">
                <a16:creationId xmlns:a16="http://schemas.microsoft.com/office/drawing/2014/main" id="{369C3B61-5CFD-41F4-BD43-A8F2136A2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 y="2663710"/>
            <a:ext cx="74310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a:extLst>
              <a:ext uri="{FF2B5EF4-FFF2-40B4-BE49-F238E27FC236}">
                <a16:creationId xmlns:a16="http://schemas.microsoft.com/office/drawing/2014/main" id="{AE8D2818-5A97-4937-A0CF-E32279592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143" y="532071"/>
            <a:ext cx="4962525"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425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par>
                          <p:cTn id="16" fill="hold">
                            <p:stCondLst>
                              <p:cond delay="30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nodePh="1">
                                  <p:stCondLst>
                                    <p:cond delay="0"/>
                                  </p:stCondLst>
                                  <p:endCondLst>
                                    <p:cond evt="begin" delay="0">
                                      <p:tn val="23"/>
                                    </p:cond>
                                  </p:end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7" grpId="0" build="p"/>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9.3 </a:t>
            </a:r>
            <a:r>
              <a:rPr lang="zh-CN" altLang="en-US" b="1" dirty="0">
                <a:latin typeface="仿宋" panose="02010609060101010101" pitchFamily="49" charset="-122"/>
                <a:ea typeface="仿宋" panose="02010609060101010101" pitchFamily="49" charset="-122"/>
              </a:rPr>
              <a:t>线程的状态转换</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线程的状态</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378B5244-E186-4942-B075-994D0FDBB83A}"/>
              </a:ext>
            </a:extLst>
          </p:cNvPr>
          <p:cNvSpPr/>
          <p:nvPr/>
        </p:nvSpPr>
        <p:spPr>
          <a:xfrm>
            <a:off x="5825544" y="2061535"/>
            <a:ext cx="5786252" cy="2818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42C9BD01-6A1C-403A-BFCE-2F6B2F84B59F}"/>
              </a:ext>
            </a:extLst>
          </p:cNvPr>
          <p:cNvSpPr/>
          <p:nvPr/>
        </p:nvSpPr>
        <p:spPr>
          <a:xfrm>
            <a:off x="281084" y="2061535"/>
            <a:ext cx="5015159" cy="2818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C050DDD7-DB87-4BF9-A78B-7AE35A992BC9}"/>
              </a:ext>
            </a:extLst>
          </p:cNvPr>
          <p:cNvSpPr txBox="1">
            <a:spLocks/>
          </p:cNvSpPr>
          <p:nvPr/>
        </p:nvSpPr>
        <p:spPr>
          <a:xfrm>
            <a:off x="338676" y="2193411"/>
            <a:ext cx="4719698" cy="2285471"/>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线程对象和其他对象一样有生命期。</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线程在生命期中有多种不同的状态，且线程因不同条件会在不同状态之间转换。</a:t>
            </a:r>
          </a:p>
        </p:txBody>
      </p:sp>
      <p:sp>
        <p:nvSpPr>
          <p:cNvPr id="11" name="Freeform 3">
            <a:extLst>
              <a:ext uri="{FF2B5EF4-FFF2-40B4-BE49-F238E27FC236}">
                <a16:creationId xmlns:a16="http://schemas.microsoft.com/office/drawing/2014/main" id="{8F750A26-D2CB-433C-88D9-E669ECEAA787}"/>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B68B154A-4D29-48A2-AA16-C385F9695E78}"/>
              </a:ext>
            </a:extLst>
          </p:cNvPr>
          <p:cNvSpPr txBox="1">
            <a:spLocks/>
          </p:cNvSpPr>
          <p:nvPr/>
        </p:nvSpPr>
        <p:spPr>
          <a:xfrm>
            <a:off x="5843519" y="2180916"/>
            <a:ext cx="5786252" cy="2132312"/>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线程在生命期中可能经历五种状态：新建（</a:t>
            </a:r>
            <a:r>
              <a:rPr lang="en-US" altLang="zh-CN" sz="2400" b="1" dirty="0">
                <a:latin typeface="仿宋" panose="02010609060101010101" pitchFamily="49" charset="-122"/>
                <a:ea typeface="仿宋" panose="02010609060101010101" pitchFamily="49" charset="-122"/>
              </a:rPr>
              <a:t>New</a:t>
            </a:r>
            <a:r>
              <a:rPr lang="zh-CN" altLang="en-US" sz="2400" b="1" dirty="0">
                <a:latin typeface="仿宋" panose="02010609060101010101" pitchFamily="49" charset="-122"/>
                <a:ea typeface="仿宋" panose="02010609060101010101" pitchFamily="49" charset="-122"/>
              </a:rPr>
              <a:t>）、就绪或者可运行（</a:t>
            </a:r>
            <a:r>
              <a:rPr lang="en-US" altLang="zh-CN" sz="2400" b="1" dirty="0">
                <a:latin typeface="仿宋" panose="02010609060101010101" pitchFamily="49" charset="-122"/>
                <a:ea typeface="仿宋" panose="02010609060101010101" pitchFamily="49" charset="-122"/>
              </a:rPr>
              <a:t>Ready or Runnable</a:t>
            </a:r>
            <a:r>
              <a:rPr lang="zh-CN" altLang="en-US" sz="2400" b="1" dirty="0">
                <a:latin typeface="仿宋" panose="02010609060101010101" pitchFamily="49" charset="-122"/>
                <a:ea typeface="仿宋" panose="02010609060101010101" pitchFamily="49" charset="-122"/>
              </a:rPr>
              <a:t>）、运行（</a:t>
            </a:r>
            <a:r>
              <a:rPr lang="en-US" altLang="zh-CN" sz="2400" b="1" dirty="0">
                <a:latin typeface="仿宋" panose="02010609060101010101" pitchFamily="49" charset="-122"/>
                <a:ea typeface="仿宋" panose="02010609060101010101" pitchFamily="49" charset="-122"/>
              </a:rPr>
              <a:t>Running</a:t>
            </a:r>
            <a:r>
              <a:rPr lang="zh-CN" altLang="en-US" sz="2400" b="1" dirty="0">
                <a:latin typeface="仿宋" panose="02010609060101010101" pitchFamily="49" charset="-122"/>
                <a:ea typeface="仿宋" panose="02010609060101010101" pitchFamily="49" charset="-122"/>
              </a:rPr>
              <a:t>）、阻塞（</a:t>
            </a:r>
            <a:r>
              <a:rPr lang="en-US" altLang="zh-CN" sz="2400" b="1" dirty="0">
                <a:latin typeface="仿宋" panose="02010609060101010101" pitchFamily="49" charset="-122"/>
                <a:ea typeface="仿宋" panose="02010609060101010101" pitchFamily="49" charset="-122"/>
              </a:rPr>
              <a:t>Blocked</a:t>
            </a:r>
            <a:r>
              <a:rPr lang="zh-CN" altLang="en-US" sz="2400" b="1" dirty="0">
                <a:latin typeface="仿宋" panose="02010609060101010101" pitchFamily="49" charset="-122"/>
                <a:ea typeface="仿宋" panose="02010609060101010101" pitchFamily="49" charset="-122"/>
              </a:rPr>
              <a:t>）、死亡（</a:t>
            </a:r>
            <a:r>
              <a:rPr lang="en-US" altLang="zh-CN" sz="2400" b="1" dirty="0">
                <a:latin typeface="仿宋" panose="02010609060101010101" pitchFamily="49" charset="-122"/>
                <a:ea typeface="仿宋" panose="02010609060101010101" pitchFamily="49" charset="-122"/>
              </a:rPr>
              <a:t>Dead</a:t>
            </a:r>
            <a:r>
              <a:rPr lang="zh-CN" altLang="en-US" sz="2400" b="1" dirty="0">
                <a:latin typeface="仿宋" panose="02010609060101010101" pitchFamily="49" charset="-122"/>
                <a:ea typeface="仿宋" panose="02010609060101010101" pitchFamily="49" charset="-122"/>
              </a:rPr>
              <a:t>）。</a:t>
            </a:r>
          </a:p>
        </p:txBody>
      </p:sp>
      <p:grpSp>
        <p:nvGrpSpPr>
          <p:cNvPr id="13" name="组合 12">
            <a:extLst>
              <a:ext uri="{FF2B5EF4-FFF2-40B4-BE49-F238E27FC236}">
                <a16:creationId xmlns:a16="http://schemas.microsoft.com/office/drawing/2014/main" id="{66DBB216-C451-4C57-B543-B0D5F77D7C73}"/>
              </a:ext>
            </a:extLst>
          </p:cNvPr>
          <p:cNvGrpSpPr/>
          <p:nvPr/>
        </p:nvGrpSpPr>
        <p:grpSpPr>
          <a:xfrm>
            <a:off x="954493" y="5270809"/>
            <a:ext cx="1877352" cy="1129303"/>
            <a:chOff x="9675584" y="5175723"/>
            <a:chExt cx="1877787" cy="1129564"/>
          </a:xfrm>
        </p:grpSpPr>
        <p:sp>
          <p:nvSpPr>
            <p:cNvPr id="14" name="矩形 13">
              <a:extLst>
                <a:ext uri="{FF2B5EF4-FFF2-40B4-BE49-F238E27FC236}">
                  <a16:creationId xmlns:a16="http://schemas.microsoft.com/office/drawing/2014/main" id="{A431E640-A069-4328-9D07-698C2000C1C8}"/>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913412DB-3B7B-4BA4-8062-B5C578FAE9A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45C61451-F072-495D-B322-E14D45521187}"/>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EECB8331-1A1C-49D0-87DC-F21CA87EAB6D}"/>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8" name="矩形 17">
            <a:extLst>
              <a:ext uri="{FF2B5EF4-FFF2-40B4-BE49-F238E27FC236}">
                <a16:creationId xmlns:a16="http://schemas.microsoft.com/office/drawing/2014/main" id="{A727A093-D6B4-4560-AA3E-5D825D226815}"/>
              </a:ext>
            </a:extLst>
          </p:cNvPr>
          <p:cNvSpPr/>
          <p:nvPr/>
        </p:nvSpPr>
        <p:spPr>
          <a:xfrm rot="5400000" flipV="1">
            <a:off x="3234616" y="3975905"/>
            <a:ext cx="4796273"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20" name="组合 7">
            <a:extLst>
              <a:ext uri="{FF2B5EF4-FFF2-40B4-BE49-F238E27FC236}">
                <a16:creationId xmlns:a16="http://schemas.microsoft.com/office/drawing/2014/main" id="{3A56F332-6C7A-4CD2-B11D-7D2B86326218}"/>
              </a:ext>
            </a:extLst>
          </p:cNvPr>
          <p:cNvGrpSpPr/>
          <p:nvPr/>
        </p:nvGrpSpPr>
        <p:grpSpPr>
          <a:xfrm flipH="1">
            <a:off x="7086371" y="5553100"/>
            <a:ext cx="5074664" cy="1304107"/>
            <a:chOff x="897607" y="5097000"/>
            <a:chExt cx="5075839" cy="1304409"/>
          </a:xfrm>
        </p:grpSpPr>
        <p:sp>
          <p:nvSpPr>
            <p:cNvPr id="21" name="矩形 20">
              <a:extLst>
                <a:ext uri="{FF2B5EF4-FFF2-40B4-BE49-F238E27FC236}">
                  <a16:creationId xmlns:a16="http://schemas.microsoft.com/office/drawing/2014/main" id="{521C9FB9-80F2-479E-A9A8-9C8618AE3374}"/>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D398D65E-6383-443D-A810-60310781822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0A00F1A3-A8CE-4926-9A79-64EC4C98FCF5}"/>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C9B81BB2-D573-4034-B05B-9F1F6877172A}"/>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D2E6B0DD-9323-45F2-8D75-52AF46E31227}"/>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E82BBD71-2808-4093-A7E9-6F9E804CEFFA}"/>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18C41CBA-3118-4BA1-AC1B-420A5DFCBC79}"/>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3D3FAC73-6E08-4ACC-88D7-BC6A9EC0EDDF}"/>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2D115122-2E50-4DC7-9851-794A28E3BF29}"/>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C5175F55-E33A-4FF7-9685-DEDF2CAD8B4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70B5C5A6-3340-48FA-8AED-D8248976A1ED}"/>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82C00DA1-2995-4337-8D0D-5051FDA35A19}"/>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48D76EBC-A9C5-4123-888F-F7E442FAEDD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FC7D1582-ED5D-4B7D-8A83-B16E239A10CA}"/>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547FD7D7-6C1C-476B-9635-3939638B3849}"/>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B9D38E9-767D-41F2-97BE-21FD33407198}"/>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lumMod val="8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76462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par>
                          <p:cTn id="15" fill="hold">
                            <p:stCondLst>
                              <p:cond delay="2500"/>
                            </p:stCondLst>
                            <p:childTnLst>
                              <p:par>
                                <p:cTn id="16" presetID="31" presetClass="entr" presetSubtype="0" fill="hold" grpId="0"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p:cTn id="18"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9"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0"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21" dur="1000"/>
                                        <p:tgtEl>
                                          <p:spTgt spid="1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 calcmode="lin" valueType="num">
                                      <p:cBhvr>
                                        <p:cTn id="26" dur="10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7" dur="1000" fill="hold"/>
                                        <p:tgtEl>
                                          <p:spTgt spid="10">
                                            <p:txEl>
                                              <p:pRg st="1" end="1"/>
                                            </p:txEl>
                                          </p:spTgt>
                                        </p:tgtEl>
                                        <p:attrNameLst>
                                          <p:attrName>ppt_h</p:attrName>
                                        </p:attrNameLst>
                                      </p:cBhvr>
                                      <p:tavLst>
                                        <p:tav tm="0">
                                          <p:val>
                                            <p:fltVal val="0"/>
                                          </p:val>
                                        </p:tav>
                                        <p:tav tm="100000">
                                          <p:val>
                                            <p:strVal val="#ppt_h"/>
                                          </p:val>
                                        </p:tav>
                                      </p:tavLst>
                                    </p:anim>
                                    <p:anim calcmode="lin" valueType="num">
                                      <p:cBhvr>
                                        <p:cTn id="28" dur="1000" fill="hold"/>
                                        <p:tgtEl>
                                          <p:spTgt spid="10">
                                            <p:txEl>
                                              <p:pRg st="1" end="1"/>
                                            </p:txEl>
                                          </p:spTgt>
                                        </p:tgtEl>
                                        <p:attrNameLst>
                                          <p:attrName>style.rotation</p:attrName>
                                        </p:attrNameLst>
                                      </p:cBhvr>
                                      <p:tavLst>
                                        <p:tav tm="0">
                                          <p:val>
                                            <p:fltVal val="90"/>
                                          </p:val>
                                        </p:tav>
                                        <p:tav tm="100000">
                                          <p:val>
                                            <p:fltVal val="0"/>
                                          </p:val>
                                        </p:tav>
                                      </p:tavLst>
                                    </p:anim>
                                    <p:animEffect transition="in" filter="fade">
                                      <p:cBhvr>
                                        <p:cTn id="29" dur="1000"/>
                                        <p:tgtEl>
                                          <p:spTgt spid="10">
                                            <p:txEl>
                                              <p:pRg st="1" end="1"/>
                                            </p:txEl>
                                          </p:spTgt>
                                        </p:tgtEl>
                                      </p:cBhvr>
                                    </p:animEffect>
                                  </p:childTnLst>
                                </p:cTn>
                              </p:par>
                            </p:childTnLst>
                          </p:cTn>
                        </p:par>
                        <p:par>
                          <p:cTn id="30" fill="hold">
                            <p:stCondLst>
                              <p:cond delay="1000"/>
                            </p:stCondLst>
                            <p:childTnLst>
                              <p:par>
                                <p:cTn id="31" presetID="22" presetClass="entr" presetSubtype="4"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par>
                          <p:cTn id="39" fill="hold">
                            <p:stCondLst>
                              <p:cond delay="500"/>
                            </p:stCondLst>
                            <p:childTnLst>
                              <p:par>
                                <p:cTn id="40" presetID="6" presetClass="entr" presetSubtype="32"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ircle(out)">
                                      <p:cBhvr>
                                        <p:cTn id="42" dur="2000"/>
                                        <p:tgtEl>
                                          <p:spTgt spid="8"/>
                                        </p:tgtEl>
                                      </p:cBhvr>
                                    </p:animEffect>
                                  </p:childTnLst>
                                </p:cTn>
                              </p:par>
                            </p:childTnLst>
                          </p:cTn>
                        </p:par>
                        <p:par>
                          <p:cTn id="43" fill="hold">
                            <p:stCondLst>
                              <p:cond delay="2500"/>
                            </p:stCondLst>
                            <p:childTnLst>
                              <p:par>
                                <p:cTn id="44" presetID="3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1000" fill="hold"/>
                                        <p:tgtEl>
                                          <p:spTgt spid="12"/>
                                        </p:tgtEl>
                                        <p:attrNameLst>
                                          <p:attrName>ppt_w</p:attrName>
                                        </p:attrNameLst>
                                      </p:cBhvr>
                                      <p:tavLst>
                                        <p:tav tm="0">
                                          <p:val>
                                            <p:fltVal val="0"/>
                                          </p:val>
                                        </p:tav>
                                        <p:tav tm="100000">
                                          <p:val>
                                            <p:strVal val="#ppt_w"/>
                                          </p:val>
                                        </p:tav>
                                      </p:tavLst>
                                    </p:anim>
                                    <p:anim calcmode="lin" valueType="num">
                                      <p:cBhvr>
                                        <p:cTn id="47" dur="1000" fill="hold"/>
                                        <p:tgtEl>
                                          <p:spTgt spid="12"/>
                                        </p:tgtEl>
                                        <p:attrNameLst>
                                          <p:attrName>ppt_h</p:attrName>
                                        </p:attrNameLst>
                                      </p:cBhvr>
                                      <p:tavLst>
                                        <p:tav tm="0">
                                          <p:val>
                                            <p:fltVal val="0"/>
                                          </p:val>
                                        </p:tav>
                                        <p:tav tm="100000">
                                          <p:val>
                                            <p:strVal val="#ppt_h"/>
                                          </p:val>
                                        </p:tav>
                                      </p:tavLst>
                                    </p:anim>
                                    <p:anim calcmode="lin" valueType="num">
                                      <p:cBhvr>
                                        <p:cTn id="48" dur="1000" fill="hold"/>
                                        <p:tgtEl>
                                          <p:spTgt spid="12"/>
                                        </p:tgtEl>
                                        <p:attrNameLst>
                                          <p:attrName>style.rotation</p:attrName>
                                        </p:attrNameLst>
                                      </p:cBhvr>
                                      <p:tavLst>
                                        <p:tav tm="0">
                                          <p:val>
                                            <p:fltVal val="90"/>
                                          </p:val>
                                        </p:tav>
                                        <p:tav tm="100000">
                                          <p:val>
                                            <p:fltVal val="0"/>
                                          </p:val>
                                        </p:tav>
                                      </p:tavLst>
                                    </p:anim>
                                    <p:animEffect transition="in" filter="fade">
                                      <p:cBhvr>
                                        <p:cTn id="49" dur="1000"/>
                                        <p:tgtEl>
                                          <p:spTgt spid="12"/>
                                        </p:tgtEl>
                                      </p:cBhvr>
                                    </p:animEffect>
                                  </p:childTnLst>
                                </p:cTn>
                              </p:par>
                            </p:childTnLst>
                          </p:cTn>
                        </p:par>
                        <p:par>
                          <p:cTn id="50" fill="hold">
                            <p:stCondLst>
                              <p:cond delay="3500"/>
                            </p:stCondLst>
                            <p:childTnLst>
                              <p:par>
                                <p:cTn id="51" presetID="22" presetClass="entr" presetSubtype="2"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right)">
                                      <p:cBhvr>
                                        <p:cTn id="53" dur="500"/>
                                        <p:tgtEl>
                                          <p:spTgt spid="11"/>
                                        </p:tgtEl>
                                      </p:cBhvr>
                                    </p:animEffect>
                                  </p:childTnLst>
                                </p:cTn>
                              </p:par>
                            </p:childTnLst>
                          </p:cTn>
                        </p:par>
                        <p:par>
                          <p:cTn id="54" fill="hold">
                            <p:stCondLst>
                              <p:cond delay="4000"/>
                            </p:stCondLst>
                            <p:childTnLst>
                              <p:par>
                                <p:cTn id="55" presetID="22" presetClass="entr" presetSubtype="2" fill="hold"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8" grpId="0" animBg="1"/>
      <p:bldP spid="9" grpId="0" animBg="1"/>
      <p:bldP spid="10" grpId="0" uiExpand="1" build="p"/>
      <p:bldP spid="11" grpId="0" animBg="1"/>
      <p:bldP spid="12" grpId="0"/>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9.3 </a:t>
            </a:r>
            <a:r>
              <a:rPr lang="zh-CN" altLang="en-US" b="1" dirty="0">
                <a:latin typeface="仿宋" panose="02010609060101010101" pitchFamily="49" charset="-122"/>
                <a:ea typeface="仿宋" panose="02010609060101010101" pitchFamily="49" charset="-122"/>
              </a:rPr>
              <a:t>线程的状态转换</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线程的状态转换</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AA491E52-8339-4716-BCCA-EFEEC8DB12D0}"/>
              </a:ext>
            </a:extLst>
          </p:cNvPr>
          <p:cNvSpPr/>
          <p:nvPr/>
        </p:nvSpPr>
        <p:spPr>
          <a:xfrm>
            <a:off x="5843519" y="1627558"/>
            <a:ext cx="6042341" cy="2289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96ABE49C-E096-4ECB-B409-0264131CA099}"/>
              </a:ext>
            </a:extLst>
          </p:cNvPr>
          <p:cNvSpPr/>
          <p:nvPr/>
        </p:nvSpPr>
        <p:spPr>
          <a:xfrm>
            <a:off x="242835" y="1600623"/>
            <a:ext cx="5015159" cy="35805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53399CF6-054D-4AB3-BFD7-4BE8C5FCB96A}"/>
              </a:ext>
            </a:extLst>
          </p:cNvPr>
          <p:cNvSpPr txBox="1">
            <a:spLocks/>
          </p:cNvSpPr>
          <p:nvPr/>
        </p:nvSpPr>
        <p:spPr>
          <a:xfrm>
            <a:off x="534688" y="1829170"/>
            <a:ext cx="4719698" cy="3123477"/>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线程状态转换，需要一定的条件。其中主要的是线程调度策略，调度决定一个线程何时从就绪转入运行，何时从运行转为就绪。线程从运行到死亡状态的转换主要决定线程体执行所需时间。</a:t>
            </a:r>
            <a:endParaRPr lang="en-US" altLang="zh-CN" sz="2400" b="1" dirty="0">
              <a:latin typeface="仿宋" panose="02010609060101010101" pitchFamily="49" charset="-122"/>
              <a:ea typeface="仿宋" panose="02010609060101010101" pitchFamily="49" charset="-122"/>
            </a:endParaRPr>
          </a:p>
        </p:txBody>
      </p:sp>
      <p:sp>
        <p:nvSpPr>
          <p:cNvPr id="11" name="Freeform 3">
            <a:extLst>
              <a:ext uri="{FF2B5EF4-FFF2-40B4-BE49-F238E27FC236}">
                <a16:creationId xmlns:a16="http://schemas.microsoft.com/office/drawing/2014/main" id="{C4FD8351-3504-4202-9A4C-83B180C86161}"/>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FB537868-FDE2-40ED-8904-76A0461BE368}"/>
              </a:ext>
            </a:extLst>
          </p:cNvPr>
          <p:cNvSpPr txBox="1">
            <a:spLocks/>
          </p:cNvSpPr>
          <p:nvPr/>
        </p:nvSpPr>
        <p:spPr>
          <a:xfrm>
            <a:off x="5843520" y="1829964"/>
            <a:ext cx="5786252" cy="2132312"/>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线程在阻塞、就绪和运行三个状态之间的转换是最复杂的。需要的条件也比较多。线程从运行状态到阻塞状态的转换是“非自然”的，不是简单的轮转。为什么？</a:t>
            </a:r>
          </a:p>
        </p:txBody>
      </p:sp>
      <p:pic>
        <p:nvPicPr>
          <p:cNvPr id="13" name="Picture 2" descr="图11_2">
            <a:extLst>
              <a:ext uri="{FF2B5EF4-FFF2-40B4-BE49-F238E27FC236}">
                <a16:creationId xmlns:a16="http://schemas.microsoft.com/office/drawing/2014/main" id="{64810441-A73D-4A51-9921-BA1292D60CC6}"/>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88017" y="3897573"/>
            <a:ext cx="5830527" cy="2038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0">
            <a:extLst>
              <a:ext uri="{FF2B5EF4-FFF2-40B4-BE49-F238E27FC236}">
                <a16:creationId xmlns:a16="http://schemas.microsoft.com/office/drawing/2014/main" id="{C45FFAED-DF86-4CA8-BD66-B7B34FA09F9A}"/>
              </a:ext>
            </a:extLst>
          </p:cNvPr>
          <p:cNvGrpSpPr/>
          <p:nvPr/>
        </p:nvGrpSpPr>
        <p:grpSpPr>
          <a:xfrm>
            <a:off x="954493" y="5270809"/>
            <a:ext cx="1877352" cy="1129303"/>
            <a:chOff x="9675584" y="5175723"/>
            <a:chExt cx="1877787" cy="1129564"/>
          </a:xfrm>
        </p:grpSpPr>
        <p:sp>
          <p:nvSpPr>
            <p:cNvPr id="15" name="矩形 14">
              <a:extLst>
                <a:ext uri="{FF2B5EF4-FFF2-40B4-BE49-F238E27FC236}">
                  <a16:creationId xmlns:a16="http://schemas.microsoft.com/office/drawing/2014/main" id="{E8CC07A3-0EF2-4EF3-9B22-FB71056C47BC}"/>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8E85CC6B-34E7-4B41-AEB4-3645B811599F}"/>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F3B81120-3572-4224-893A-7A5F16CD608D}"/>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A6D6762-2809-4F94-8ADF-19107FF55B3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0" name="矩形 19">
            <a:extLst>
              <a:ext uri="{FF2B5EF4-FFF2-40B4-BE49-F238E27FC236}">
                <a16:creationId xmlns:a16="http://schemas.microsoft.com/office/drawing/2014/main" id="{ACC6EC1A-D333-4FCC-8A10-777ED148E0D1}"/>
              </a:ext>
            </a:extLst>
          </p:cNvPr>
          <p:cNvSpPr/>
          <p:nvPr/>
        </p:nvSpPr>
        <p:spPr>
          <a:xfrm rot="5400000" flipV="1">
            <a:off x="3234616" y="3975905"/>
            <a:ext cx="4796273"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1" name="TextBox 20">
            <a:extLst>
              <a:ext uri="{FF2B5EF4-FFF2-40B4-BE49-F238E27FC236}">
                <a16:creationId xmlns:a16="http://schemas.microsoft.com/office/drawing/2014/main" id="{6673D66C-81BF-48D8-89C9-FF9EA04B757F}"/>
              </a:ext>
            </a:extLst>
          </p:cNvPr>
          <p:cNvSpPr txBox="1"/>
          <p:nvPr/>
        </p:nvSpPr>
        <p:spPr>
          <a:xfrm>
            <a:off x="7891185" y="5835460"/>
            <a:ext cx="2742565" cy="461665"/>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线程状态转换图</a:t>
            </a:r>
          </a:p>
        </p:txBody>
      </p:sp>
    </p:spTree>
    <p:extLst>
      <p:ext uri="{BB962C8B-B14F-4D97-AF65-F5344CB8AC3E}">
        <p14:creationId xmlns:p14="http://schemas.microsoft.com/office/powerpoint/2010/main" val="298866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par>
                          <p:cTn id="15" fill="hold">
                            <p:stCondLst>
                              <p:cond delay="2500"/>
                            </p:stCondLst>
                            <p:childTnLst>
                              <p:par>
                                <p:cTn id="16" presetID="31" presetClass="entr" presetSubtype="0" fill="hold" grpId="0"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p:cTn id="18"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9"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0"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21" dur="1000"/>
                                        <p:tgtEl>
                                          <p:spTgt spid="10">
                                            <p:txEl>
                                              <p:pRg st="0" end="0"/>
                                            </p:txEl>
                                          </p:spTgt>
                                        </p:tgtEl>
                                      </p:cBhvr>
                                    </p:animEffec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par>
                          <p:cTn id="31" fill="hold">
                            <p:stCondLst>
                              <p:cond delay="500"/>
                            </p:stCondLst>
                            <p:childTnLst>
                              <p:par>
                                <p:cTn id="32" presetID="6" presetClass="entr" presetSubtype="32"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circle(out)">
                                      <p:cBhvr>
                                        <p:cTn id="34" dur="2000"/>
                                        <p:tgtEl>
                                          <p:spTgt spid="8"/>
                                        </p:tgtEl>
                                      </p:cBhvr>
                                    </p:animEffect>
                                  </p:childTnLst>
                                </p:cTn>
                              </p:par>
                            </p:childTnLst>
                          </p:cTn>
                        </p:par>
                        <p:par>
                          <p:cTn id="35" fill="hold">
                            <p:stCondLst>
                              <p:cond delay="2500"/>
                            </p:stCondLst>
                            <p:childTnLst>
                              <p:par>
                                <p:cTn id="36" presetID="31"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1000" fill="hold"/>
                                        <p:tgtEl>
                                          <p:spTgt spid="12"/>
                                        </p:tgtEl>
                                        <p:attrNameLst>
                                          <p:attrName>ppt_w</p:attrName>
                                        </p:attrNameLst>
                                      </p:cBhvr>
                                      <p:tavLst>
                                        <p:tav tm="0">
                                          <p:val>
                                            <p:fltVal val="0"/>
                                          </p:val>
                                        </p:tav>
                                        <p:tav tm="100000">
                                          <p:val>
                                            <p:strVal val="#ppt_w"/>
                                          </p:val>
                                        </p:tav>
                                      </p:tavLst>
                                    </p:anim>
                                    <p:anim calcmode="lin" valueType="num">
                                      <p:cBhvr>
                                        <p:cTn id="39" dur="1000" fill="hold"/>
                                        <p:tgtEl>
                                          <p:spTgt spid="12"/>
                                        </p:tgtEl>
                                        <p:attrNameLst>
                                          <p:attrName>ppt_h</p:attrName>
                                        </p:attrNameLst>
                                      </p:cBhvr>
                                      <p:tavLst>
                                        <p:tav tm="0">
                                          <p:val>
                                            <p:fltVal val="0"/>
                                          </p:val>
                                        </p:tav>
                                        <p:tav tm="100000">
                                          <p:val>
                                            <p:strVal val="#ppt_h"/>
                                          </p:val>
                                        </p:tav>
                                      </p:tavLst>
                                    </p:anim>
                                    <p:anim calcmode="lin" valueType="num">
                                      <p:cBhvr>
                                        <p:cTn id="40" dur="1000" fill="hold"/>
                                        <p:tgtEl>
                                          <p:spTgt spid="12"/>
                                        </p:tgtEl>
                                        <p:attrNameLst>
                                          <p:attrName>style.rotation</p:attrName>
                                        </p:attrNameLst>
                                      </p:cBhvr>
                                      <p:tavLst>
                                        <p:tav tm="0">
                                          <p:val>
                                            <p:fltVal val="90"/>
                                          </p:val>
                                        </p:tav>
                                        <p:tav tm="100000">
                                          <p:val>
                                            <p:fltVal val="0"/>
                                          </p:val>
                                        </p:tav>
                                      </p:tavLst>
                                    </p:anim>
                                    <p:animEffect transition="in" filter="fade">
                                      <p:cBhvr>
                                        <p:cTn id="41" dur="10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heel(8)">
                                      <p:cBhvr>
                                        <p:cTn id="46" dur="2000"/>
                                        <p:tgtEl>
                                          <p:spTgt spid="13"/>
                                        </p:tgtEl>
                                      </p:cBhvr>
                                    </p:animEffect>
                                  </p:childTnLst>
                                </p:cTn>
                              </p:par>
                            </p:childTnLst>
                          </p:cTn>
                        </p:par>
                        <p:par>
                          <p:cTn id="47" fill="hold">
                            <p:stCondLst>
                              <p:cond delay="2000"/>
                            </p:stCondLst>
                            <p:childTnLst>
                              <p:par>
                                <p:cTn id="48" presetID="22" presetClass="entr" presetSubtype="2"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8" grpId="0" animBg="1"/>
      <p:bldP spid="9" grpId="0" animBg="1"/>
      <p:bldP spid="10" grpId="0" build="p"/>
      <p:bldP spid="11" grpId="0" animBg="1"/>
      <p:bldP spid="12" grpId="0"/>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9.3 </a:t>
            </a:r>
            <a:r>
              <a:rPr lang="zh-CN" altLang="en-US" b="1" dirty="0">
                <a:latin typeface="仿宋" panose="02010609060101010101" pitchFamily="49" charset="-122"/>
                <a:ea typeface="仿宋" panose="02010609060101010101" pitchFamily="49" charset="-122"/>
              </a:rPr>
              <a:t>线程的状态转换</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线程的状态转换</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AA491E52-8339-4716-BCCA-EFEEC8DB12D0}"/>
              </a:ext>
            </a:extLst>
          </p:cNvPr>
          <p:cNvSpPr/>
          <p:nvPr/>
        </p:nvSpPr>
        <p:spPr>
          <a:xfrm>
            <a:off x="1221132" y="1818727"/>
            <a:ext cx="10103359" cy="3702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1" name="Freeform 3">
            <a:extLst>
              <a:ext uri="{FF2B5EF4-FFF2-40B4-BE49-F238E27FC236}">
                <a16:creationId xmlns:a16="http://schemas.microsoft.com/office/drawing/2014/main" id="{C4FD8351-3504-4202-9A4C-83B180C86161}"/>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4" name="组合 10">
            <a:extLst>
              <a:ext uri="{FF2B5EF4-FFF2-40B4-BE49-F238E27FC236}">
                <a16:creationId xmlns:a16="http://schemas.microsoft.com/office/drawing/2014/main" id="{C45FFAED-DF86-4CA8-BD66-B7B34FA09F9A}"/>
              </a:ext>
            </a:extLst>
          </p:cNvPr>
          <p:cNvGrpSpPr/>
          <p:nvPr/>
        </p:nvGrpSpPr>
        <p:grpSpPr>
          <a:xfrm>
            <a:off x="954493" y="5270809"/>
            <a:ext cx="1877352" cy="1129303"/>
            <a:chOff x="9675584" y="5175723"/>
            <a:chExt cx="1877787" cy="1129564"/>
          </a:xfrm>
        </p:grpSpPr>
        <p:sp>
          <p:nvSpPr>
            <p:cNvPr id="15" name="矩形 14">
              <a:extLst>
                <a:ext uri="{FF2B5EF4-FFF2-40B4-BE49-F238E27FC236}">
                  <a16:creationId xmlns:a16="http://schemas.microsoft.com/office/drawing/2014/main" id="{E8CC07A3-0EF2-4EF3-9B22-FB71056C47BC}"/>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8E85CC6B-34E7-4B41-AEB4-3645B811599F}"/>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F3B81120-3572-4224-893A-7A5F16CD608D}"/>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A6D6762-2809-4F94-8ADF-19107FF55B3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2" name="内容占位符 2">
            <a:extLst>
              <a:ext uri="{FF2B5EF4-FFF2-40B4-BE49-F238E27FC236}">
                <a16:creationId xmlns:a16="http://schemas.microsoft.com/office/drawing/2014/main" id="{89350DDF-3670-459E-9020-3BBC08B06BB0}"/>
              </a:ext>
            </a:extLst>
          </p:cNvPr>
          <p:cNvSpPr txBox="1">
            <a:spLocks/>
          </p:cNvSpPr>
          <p:nvPr/>
        </p:nvSpPr>
        <p:spPr>
          <a:xfrm>
            <a:off x="1364565" y="2133900"/>
            <a:ext cx="9607105" cy="3047295"/>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 这是由线程间的关系决定的，线程之间需要通信，需要同步，需要用一些方法干预线程的运行，有的线程运行，有的线程会被“人为”阻塞。关于线程间的同步等问题在后续内容中讲解。这里仅列举若干导致线程阻塞的方法。</a:t>
            </a:r>
            <a:r>
              <a:rPr lang="en-US" altLang="zh-CN" sz="2400" b="1" dirty="0">
                <a:latin typeface="仿宋" panose="02010609060101010101" pitchFamily="49" charset="-122"/>
                <a:ea typeface="仿宋" panose="02010609060101010101" pitchFamily="49" charset="-122"/>
              </a:rPr>
              <a:t>sleep</a:t>
            </a:r>
            <a:r>
              <a:rPr lang="zh-CN" altLang="en-US" sz="2400" b="1" dirty="0">
                <a:latin typeface="仿宋" panose="02010609060101010101" pitchFamily="49" charset="-122"/>
                <a:ea typeface="仿宋" panose="02010609060101010101" pitchFamily="49" charset="-122"/>
              </a:rPr>
              <a:t>方法令线程休眠、</a:t>
            </a:r>
            <a:r>
              <a:rPr lang="en-US" altLang="zh-CN" sz="2400" b="1" dirty="0">
                <a:latin typeface="仿宋" panose="02010609060101010101" pitchFamily="49" charset="-122"/>
                <a:ea typeface="仿宋" panose="02010609060101010101" pitchFamily="49" charset="-122"/>
              </a:rPr>
              <a:t>join</a:t>
            </a:r>
            <a:r>
              <a:rPr lang="zh-CN" altLang="en-US" sz="2400" b="1" dirty="0">
                <a:latin typeface="仿宋" panose="02010609060101010101" pitchFamily="49" charset="-122"/>
                <a:ea typeface="仿宋" panose="02010609060101010101" pitchFamily="49" charset="-122"/>
              </a:rPr>
              <a:t>令线程等待另一线程执行完毕再执行、</a:t>
            </a:r>
            <a:r>
              <a:rPr lang="en-US" altLang="zh-CN" sz="2400" b="1" dirty="0">
                <a:latin typeface="仿宋" panose="02010609060101010101" pitchFamily="49" charset="-122"/>
                <a:ea typeface="仿宋" panose="02010609060101010101" pitchFamily="49" charset="-122"/>
              </a:rPr>
              <a:t>wait</a:t>
            </a:r>
            <a:r>
              <a:rPr lang="zh-CN" altLang="en-US" sz="2400" b="1" dirty="0">
                <a:latin typeface="仿宋" panose="02010609060101010101" pitchFamily="49" charset="-122"/>
                <a:ea typeface="仿宋" panose="02010609060101010101" pitchFamily="49" charset="-122"/>
              </a:rPr>
              <a:t>方法使一个线程等待，直到有</a:t>
            </a:r>
            <a:r>
              <a:rPr lang="en-US" altLang="zh-CN" sz="2400" b="1" dirty="0">
                <a:latin typeface="仿宋" panose="02010609060101010101" pitchFamily="49" charset="-122"/>
                <a:ea typeface="仿宋" panose="02010609060101010101" pitchFamily="49" charset="-122"/>
              </a:rPr>
              <a:t>notify</a:t>
            </a:r>
            <a:r>
              <a:rPr lang="zh-CN" altLang="en-US" sz="2400" b="1" dirty="0">
                <a:latin typeface="仿宋" panose="02010609060101010101" pitchFamily="49" charset="-122"/>
                <a:ea typeface="仿宋" panose="02010609060101010101" pitchFamily="49" charset="-122"/>
              </a:rPr>
              <a:t>方法通知才脱离阻塞状态，转入就绪。</a:t>
            </a:r>
          </a:p>
        </p:txBody>
      </p:sp>
    </p:spTree>
    <p:extLst>
      <p:ext uri="{BB962C8B-B14F-4D97-AF65-F5344CB8AC3E}">
        <p14:creationId xmlns:p14="http://schemas.microsoft.com/office/powerpoint/2010/main" val="76955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childTnLst>
                          </p:cTn>
                        </p:par>
                        <p:par>
                          <p:cTn id="15" fill="hold">
                            <p:stCondLst>
                              <p:cond delay="1000"/>
                            </p:stCondLst>
                            <p:childTnLst>
                              <p:par>
                                <p:cTn id="16" presetID="6" presetClass="entr" presetSubtype="3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out)">
                                      <p:cBhvr>
                                        <p:cTn id="18" dur="2000"/>
                                        <p:tgtEl>
                                          <p:spTgt spid="8"/>
                                        </p:tgtEl>
                                      </p:cBhvr>
                                    </p:animEffect>
                                  </p:childTnLst>
                                </p:cTn>
                              </p:par>
                            </p:childTnLst>
                          </p:cTn>
                        </p:par>
                        <p:par>
                          <p:cTn id="19" fill="hold">
                            <p:stCondLst>
                              <p:cond delay="3000"/>
                            </p:stCondLst>
                            <p:childTnLst>
                              <p:par>
                                <p:cTn id="20" presetID="22" presetClass="entr" presetSubtype="2"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par>
                          <p:cTn id="23" fill="hold">
                            <p:stCondLst>
                              <p:cond delay="3500"/>
                            </p:stCondLst>
                            <p:childTnLst>
                              <p:par>
                                <p:cTn id="24" presetID="31" presetClass="entr" presetSubtype="0" fill="hold" grpId="0" nodeType="after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anim calcmode="lin" valueType="num">
                                      <p:cBhvr>
                                        <p:cTn id="26"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22">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8" grpId="0" animBg="1"/>
      <p:bldP spid="11" grpId="0" animBg="1"/>
      <p:bldP spid="2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9.3 </a:t>
            </a:r>
            <a:r>
              <a:rPr lang="zh-CN" altLang="en-US" b="1" dirty="0">
                <a:latin typeface="仿宋" panose="02010609060101010101" pitchFamily="49" charset="-122"/>
                <a:ea typeface="仿宋" panose="02010609060101010101" pitchFamily="49" charset="-122"/>
              </a:rPr>
              <a:t>线程的状态转换</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暂停线程的执行</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AA491E52-8339-4716-BCCA-EFEEC8DB12D0}"/>
              </a:ext>
            </a:extLst>
          </p:cNvPr>
          <p:cNvSpPr/>
          <p:nvPr/>
        </p:nvSpPr>
        <p:spPr>
          <a:xfrm>
            <a:off x="0" y="1818727"/>
            <a:ext cx="12190412" cy="41013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1" name="Freeform 3">
            <a:extLst>
              <a:ext uri="{FF2B5EF4-FFF2-40B4-BE49-F238E27FC236}">
                <a16:creationId xmlns:a16="http://schemas.microsoft.com/office/drawing/2014/main" id="{C4FD8351-3504-4202-9A4C-83B180C86161}"/>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4" name="组合 10">
            <a:extLst>
              <a:ext uri="{FF2B5EF4-FFF2-40B4-BE49-F238E27FC236}">
                <a16:creationId xmlns:a16="http://schemas.microsoft.com/office/drawing/2014/main" id="{C45FFAED-DF86-4CA8-BD66-B7B34FA09F9A}"/>
              </a:ext>
            </a:extLst>
          </p:cNvPr>
          <p:cNvGrpSpPr/>
          <p:nvPr/>
        </p:nvGrpSpPr>
        <p:grpSpPr>
          <a:xfrm>
            <a:off x="954493" y="5270809"/>
            <a:ext cx="1877352" cy="1129303"/>
            <a:chOff x="9675584" y="5175723"/>
            <a:chExt cx="1877787" cy="1129564"/>
          </a:xfrm>
        </p:grpSpPr>
        <p:sp>
          <p:nvSpPr>
            <p:cNvPr id="15" name="矩形 14">
              <a:extLst>
                <a:ext uri="{FF2B5EF4-FFF2-40B4-BE49-F238E27FC236}">
                  <a16:creationId xmlns:a16="http://schemas.microsoft.com/office/drawing/2014/main" id="{E8CC07A3-0EF2-4EF3-9B22-FB71056C47BC}"/>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8E85CC6B-34E7-4B41-AEB4-3645B811599F}"/>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F3B81120-3572-4224-893A-7A5F16CD608D}"/>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A6D6762-2809-4F94-8ADF-19107FF55B3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4B0C2429-C483-4888-AF5C-C9BD57DCE9B3}"/>
              </a:ext>
            </a:extLst>
          </p:cNvPr>
          <p:cNvSpPr txBox="1">
            <a:spLocks noChangeArrowheads="1"/>
          </p:cNvSpPr>
          <p:nvPr/>
        </p:nvSpPr>
        <p:spPr>
          <a:xfrm>
            <a:off x="1221132" y="2168939"/>
            <a:ext cx="9301501" cy="3417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程序可以通过调用</a:t>
            </a:r>
            <a:r>
              <a:rPr lang="en-US" altLang="zh-CN">
                <a:latin typeface="仿宋" panose="02010609060101010101" pitchFamily="49" charset="-122"/>
                <a:ea typeface="仿宋" panose="02010609060101010101" pitchFamily="49" charset="-122"/>
              </a:rPr>
              <a:t>Thread.sleep(longtime)</a:t>
            </a:r>
            <a:r>
              <a:rPr lang="zh-CN" altLang="en-US">
                <a:latin typeface="仿宋" panose="02010609060101010101" pitchFamily="49" charset="-122"/>
                <a:ea typeface="仿宋" panose="02010609060101010101" pitchFamily="49" charset="-122"/>
              </a:rPr>
              <a:t>方法来暂停当前正在执行的线程</a:t>
            </a:r>
          </a:p>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可以通过向</a:t>
            </a:r>
            <a:r>
              <a:rPr lang="en-US" altLang="zh-CN">
                <a:latin typeface="仿宋" panose="02010609060101010101" pitchFamily="49" charset="-122"/>
                <a:ea typeface="仿宋" panose="02010609060101010101" pitchFamily="49" charset="-122"/>
              </a:rPr>
              <a:t>sleep</a:t>
            </a:r>
            <a:r>
              <a:rPr lang="zh-CN" altLang="en-US">
                <a:latin typeface="仿宋" panose="02010609060101010101" pitchFamily="49" charset="-122"/>
                <a:ea typeface="仿宋" panose="02010609060101010101" pitchFamily="49" charset="-122"/>
              </a:rPr>
              <a:t>方法传递的参数来确定线程暂停执行的时间，给定的暂停时间以毫秒为单位</a:t>
            </a:r>
          </a:p>
          <a:p>
            <a:pPr marL="0" indent="0">
              <a:buFont typeface="Wingdings" panose="05000000000000000000" pitchFamily="2" charset="2"/>
              <a:buNone/>
            </a:pPr>
            <a:r>
              <a:rPr lang="en-US" altLang="zh-CN">
                <a:latin typeface="仿宋" panose="02010609060101010101" pitchFamily="49" charset="-122"/>
                <a:ea typeface="仿宋" panose="02010609060101010101" pitchFamily="49" charset="-122"/>
              </a:rPr>
              <a:t>sleep</a:t>
            </a:r>
            <a:r>
              <a:rPr lang="zh-CN" altLang="en-US">
                <a:latin typeface="仿宋" panose="02010609060101010101" pitchFamily="49" charset="-122"/>
                <a:ea typeface="仿宋" panose="02010609060101010101" pitchFamily="49" charset="-122"/>
              </a:rPr>
              <a:t>方法可能抛出</a:t>
            </a:r>
            <a:r>
              <a:rPr lang="en-US" altLang="zh-CN">
                <a:latin typeface="仿宋" panose="02010609060101010101" pitchFamily="49" charset="-122"/>
                <a:ea typeface="仿宋" panose="02010609060101010101" pitchFamily="49" charset="-122"/>
              </a:rPr>
              <a:t>InterruptedException</a:t>
            </a:r>
            <a:r>
              <a:rPr lang="zh-CN" altLang="en-US">
                <a:latin typeface="仿宋" panose="02010609060101010101" pitchFamily="49" charset="-122"/>
                <a:ea typeface="仿宋" panose="02010609060101010101" pitchFamily="49" charset="-122"/>
              </a:rPr>
              <a:t>，该异常类是</a:t>
            </a:r>
            <a:r>
              <a:rPr lang="en-US" altLang="zh-CN">
                <a:latin typeface="仿宋" panose="02010609060101010101" pitchFamily="49" charset="-122"/>
                <a:ea typeface="仿宋" panose="02010609060101010101" pitchFamily="49" charset="-122"/>
              </a:rPr>
              <a:t>checked exception</a:t>
            </a:r>
            <a:r>
              <a:rPr lang="zh-CN" altLang="en-US">
                <a:latin typeface="仿宋" panose="02010609060101010101" pitchFamily="49" charset="-122"/>
                <a:ea typeface="仿宋" panose="02010609060101010101" pitchFamily="49" charset="-122"/>
              </a:rPr>
              <a:t>，需要加以处理</a:t>
            </a:r>
          </a:p>
          <a:p>
            <a:pPr marL="0" indent="0"/>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787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anim calcmode="lin" valueType="num">
                                      <p:cBhvr additive="base">
                                        <p:cTn id="19"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9.3 </a:t>
            </a:r>
            <a:r>
              <a:rPr lang="zh-CN" altLang="en-US" b="1" dirty="0">
                <a:latin typeface="仿宋" panose="02010609060101010101" pitchFamily="49" charset="-122"/>
                <a:ea typeface="仿宋" panose="02010609060101010101" pitchFamily="49" charset="-122"/>
              </a:rPr>
              <a:t>线程的状态转换</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暂停线程的执行</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AA491E52-8339-4716-BCCA-EFEEC8DB12D0}"/>
              </a:ext>
            </a:extLst>
          </p:cNvPr>
          <p:cNvSpPr/>
          <p:nvPr/>
        </p:nvSpPr>
        <p:spPr>
          <a:xfrm>
            <a:off x="0" y="1818727"/>
            <a:ext cx="12190412" cy="41013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1" name="Freeform 3">
            <a:extLst>
              <a:ext uri="{FF2B5EF4-FFF2-40B4-BE49-F238E27FC236}">
                <a16:creationId xmlns:a16="http://schemas.microsoft.com/office/drawing/2014/main" id="{C4FD8351-3504-4202-9A4C-83B180C86161}"/>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4" name="组合 10">
            <a:extLst>
              <a:ext uri="{FF2B5EF4-FFF2-40B4-BE49-F238E27FC236}">
                <a16:creationId xmlns:a16="http://schemas.microsoft.com/office/drawing/2014/main" id="{C45FFAED-DF86-4CA8-BD66-B7B34FA09F9A}"/>
              </a:ext>
            </a:extLst>
          </p:cNvPr>
          <p:cNvGrpSpPr/>
          <p:nvPr/>
        </p:nvGrpSpPr>
        <p:grpSpPr>
          <a:xfrm>
            <a:off x="954493" y="5270809"/>
            <a:ext cx="1877352" cy="1129303"/>
            <a:chOff x="9675584" y="5175723"/>
            <a:chExt cx="1877787" cy="1129564"/>
          </a:xfrm>
        </p:grpSpPr>
        <p:sp>
          <p:nvSpPr>
            <p:cNvPr id="15" name="矩形 14">
              <a:extLst>
                <a:ext uri="{FF2B5EF4-FFF2-40B4-BE49-F238E27FC236}">
                  <a16:creationId xmlns:a16="http://schemas.microsoft.com/office/drawing/2014/main" id="{E8CC07A3-0EF2-4EF3-9B22-FB71056C47BC}"/>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8E85CC6B-34E7-4B41-AEB4-3645B811599F}"/>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F3B81120-3572-4224-893A-7A5F16CD608D}"/>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A6D6762-2809-4F94-8ADF-19107FF55B3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0" name="Text Box 6">
            <a:extLst>
              <a:ext uri="{FF2B5EF4-FFF2-40B4-BE49-F238E27FC236}">
                <a16:creationId xmlns:a16="http://schemas.microsoft.com/office/drawing/2014/main" id="{EEEE1904-2BA8-400C-B1EF-7EBEA7860D4C}"/>
              </a:ext>
            </a:extLst>
          </p:cNvPr>
          <p:cNvSpPr txBox="1">
            <a:spLocks noChangeArrowheads="1"/>
          </p:cNvSpPr>
          <p:nvPr/>
        </p:nvSpPr>
        <p:spPr bwMode="auto">
          <a:xfrm>
            <a:off x="1143317" y="2206905"/>
            <a:ext cx="9144000" cy="31400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800">
                <a:solidFill>
                  <a:schemeClr val="tx1"/>
                </a:solidFill>
                <a:latin typeface="Tahoma" panose="020B0604030504040204" pitchFamily="34" charset="0"/>
                <a:ea typeface="宋体" panose="02010600030101010101" pitchFamily="2" charset="-122"/>
              </a:defRPr>
            </a:lvl1pPr>
            <a:lvl2pPr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lvl="1" eaLnBrk="1" hangingPunct="1"/>
            <a:r>
              <a:rPr lang="en-US" altLang="zh-CN" sz="2000" b="1" i="1" dirty="0">
                <a:latin typeface="Courier New" panose="02070309020205020404" pitchFamily="49" charset="0"/>
              </a:rPr>
              <a:t>public class </a:t>
            </a:r>
            <a:r>
              <a:rPr lang="en-US" altLang="zh-CN" sz="2000" b="1" i="1" dirty="0" err="1">
                <a:latin typeface="Courier New" panose="02070309020205020404" pitchFamily="49" charset="0"/>
              </a:rPr>
              <a:t>TimeCount</a:t>
            </a:r>
            <a:r>
              <a:rPr lang="en-US" altLang="zh-CN" sz="2000" b="1" i="1" dirty="0">
                <a:latin typeface="Courier New" panose="02070309020205020404" pitchFamily="49" charset="0"/>
              </a:rPr>
              <a:t> extends Thread{</a:t>
            </a:r>
          </a:p>
          <a:p>
            <a:pPr lvl="1" eaLnBrk="1" hangingPunct="1"/>
            <a:r>
              <a:rPr lang="en-US" altLang="zh-CN" sz="2000" b="1" i="1" dirty="0">
                <a:latin typeface="Courier New" panose="02070309020205020404" pitchFamily="49" charset="0"/>
              </a:rPr>
              <a:t>	public void run(){</a:t>
            </a:r>
          </a:p>
          <a:p>
            <a:pPr lvl="1" eaLnBrk="1" hangingPunct="1"/>
            <a:r>
              <a:rPr lang="en-US" altLang="zh-CN" sz="2000" b="1" i="1" dirty="0">
                <a:latin typeface="Courier New" panose="02070309020205020404" pitchFamily="49" charset="0"/>
              </a:rPr>
              <a:t>		for(int </a:t>
            </a:r>
            <a:r>
              <a:rPr lang="en-US" altLang="zh-CN" sz="2000" b="1" i="1" dirty="0" err="1">
                <a:latin typeface="Courier New" panose="02070309020205020404" pitchFamily="49" charset="0"/>
              </a:rPr>
              <a:t>i</a:t>
            </a:r>
            <a:r>
              <a:rPr lang="en-US" altLang="zh-CN" sz="2000" b="1" i="1" dirty="0">
                <a:latin typeface="Courier New" panose="02070309020205020404" pitchFamily="49" charset="0"/>
              </a:rPr>
              <a:t>=0; </a:t>
            </a:r>
            <a:r>
              <a:rPr lang="en-US" altLang="zh-CN" sz="2000" b="1" i="1" dirty="0" err="1">
                <a:latin typeface="Courier New" panose="02070309020205020404" pitchFamily="49" charset="0"/>
              </a:rPr>
              <a:t>i</a:t>
            </a:r>
            <a:r>
              <a:rPr lang="en-US" altLang="zh-CN" sz="2000" b="1" i="1" dirty="0">
                <a:latin typeface="Courier New" panose="02070309020205020404" pitchFamily="49" charset="0"/>
              </a:rPr>
              <a:t>&lt;500; ++</a:t>
            </a:r>
            <a:r>
              <a:rPr lang="en-US" altLang="zh-CN" sz="2000" b="1" i="1" dirty="0" err="1">
                <a:latin typeface="Courier New" panose="02070309020205020404" pitchFamily="49" charset="0"/>
              </a:rPr>
              <a:t>i</a:t>
            </a:r>
            <a:r>
              <a:rPr lang="en-US" altLang="zh-CN" sz="2000" b="1" i="1" dirty="0">
                <a:latin typeface="Courier New" panose="02070309020205020404" pitchFamily="49" charset="0"/>
              </a:rPr>
              <a:t>){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(“Having run ”+</a:t>
            </a:r>
            <a:r>
              <a:rPr lang="en-US" altLang="zh-CN" sz="2000" b="1" i="1" dirty="0" err="1">
                <a:latin typeface="Courier New" panose="02070309020205020404" pitchFamily="49" charset="0"/>
              </a:rPr>
              <a:t>i</a:t>
            </a:r>
            <a:r>
              <a:rPr lang="en-US" altLang="zh-CN" sz="2000" b="1" i="1" dirty="0">
                <a:latin typeface="Courier New" panose="02070309020205020404" pitchFamily="49" charset="0"/>
              </a:rPr>
              <a:t>+”seconds”);</a:t>
            </a:r>
          </a:p>
          <a:p>
            <a:pPr lvl="1" eaLnBrk="1" hangingPunct="1"/>
            <a:r>
              <a:rPr lang="en-US" altLang="zh-CN" sz="2000" b="1" i="1" dirty="0">
                <a:latin typeface="Courier New" panose="02070309020205020404" pitchFamily="49" charset="0"/>
              </a:rPr>
              <a:t>			try{</a:t>
            </a:r>
          </a:p>
          <a:p>
            <a:pPr lvl="1" eaLnBrk="1" hangingPunct="1"/>
            <a:r>
              <a:rPr lang="en-US" altLang="zh-CN" sz="2000" b="1" i="1" dirty="0">
                <a:latin typeface="Courier New" panose="02070309020205020404" pitchFamily="49" charset="0"/>
              </a:rPr>
              <a:t>				</a:t>
            </a:r>
            <a:r>
              <a:rPr lang="en-US" altLang="zh-CN" sz="2000" b="1" i="1" dirty="0" err="1">
                <a:latin typeface="Courier New" panose="02070309020205020404" pitchFamily="49" charset="0"/>
              </a:rPr>
              <a:t>Thread.sleep</a:t>
            </a:r>
            <a:r>
              <a:rPr lang="en-US" altLang="zh-CN" sz="2000" b="1" i="1" dirty="0">
                <a:latin typeface="Courier New" panose="02070309020205020404" pitchFamily="49" charset="0"/>
              </a:rPr>
              <a:t>(1000);</a:t>
            </a:r>
          </a:p>
          <a:p>
            <a:pPr lvl="1" eaLnBrk="1" hangingPunct="1"/>
            <a:r>
              <a:rPr lang="en-US" altLang="zh-CN" sz="2000" b="1" i="1" dirty="0">
                <a:latin typeface="Courier New" panose="02070309020205020404" pitchFamily="49" charset="0"/>
              </a:rPr>
              <a:t>			}catch(</a:t>
            </a:r>
            <a:r>
              <a:rPr lang="en-US" altLang="zh-CN" sz="2000" b="1" i="1" dirty="0" err="1">
                <a:latin typeface="Courier New" panose="02070309020205020404" pitchFamily="49" charset="0"/>
              </a:rPr>
              <a:t>InterruptedExceptione</a:t>
            </a:r>
            <a:r>
              <a:rPr lang="en-US" altLang="zh-CN" sz="2000" b="1" i="1" dirty="0">
                <a:latin typeface="Courier New" panose="02070309020205020404" pitchFamily="49" charset="0"/>
              </a:rPr>
              <a:t>){}</a:t>
            </a:r>
          </a:p>
          <a:p>
            <a:pPr lvl="1" eaLnBrk="1" hangingPunct="1"/>
            <a:r>
              <a:rPr lang="en-US" altLang="zh-CN" sz="2000" b="1" i="1" dirty="0">
                <a:latin typeface="Courier New" panose="02070309020205020404" pitchFamily="49" charset="0"/>
              </a:rPr>
              <a:t>		}</a:t>
            </a:r>
          </a:p>
          <a:p>
            <a:pPr lvl="1" eaLnBrk="1" hangingPunct="1"/>
            <a:r>
              <a:rPr lang="en-US" altLang="zh-CN" sz="2000" b="1" i="1" dirty="0">
                <a:latin typeface="Courier New" panose="02070309020205020404" pitchFamily="49" charset="0"/>
              </a:rPr>
              <a:t>	}</a:t>
            </a:r>
          </a:p>
          <a:p>
            <a:pPr lvl="1" eaLnBrk="1" hangingPunct="1"/>
            <a:r>
              <a:rPr lang="en-US" altLang="zh-CN" sz="2000" b="1" i="1" dirty="0">
                <a:latin typeface="Courier New" panose="02070309020205020404" pitchFamily="49" charset="0"/>
              </a:rPr>
              <a:t>}</a:t>
            </a:r>
          </a:p>
        </p:txBody>
      </p:sp>
    </p:spTree>
    <p:extLst>
      <p:ext uri="{BB962C8B-B14F-4D97-AF65-F5344CB8AC3E}">
        <p14:creationId xmlns:p14="http://schemas.microsoft.com/office/powerpoint/2010/main" val="347038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9.3 </a:t>
            </a:r>
            <a:r>
              <a:rPr lang="zh-CN" altLang="en-US" b="1" dirty="0">
                <a:latin typeface="仿宋" panose="02010609060101010101" pitchFamily="49" charset="-122"/>
                <a:ea typeface="仿宋" panose="02010609060101010101" pitchFamily="49" charset="-122"/>
              </a:rPr>
              <a:t>线程的状态转换</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暂停线程的执行</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AA491E52-8339-4716-BCCA-EFEEC8DB12D0}"/>
              </a:ext>
            </a:extLst>
          </p:cNvPr>
          <p:cNvSpPr/>
          <p:nvPr/>
        </p:nvSpPr>
        <p:spPr>
          <a:xfrm>
            <a:off x="0" y="1818727"/>
            <a:ext cx="12190412" cy="41013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1" name="Freeform 3">
            <a:extLst>
              <a:ext uri="{FF2B5EF4-FFF2-40B4-BE49-F238E27FC236}">
                <a16:creationId xmlns:a16="http://schemas.microsoft.com/office/drawing/2014/main" id="{C4FD8351-3504-4202-9A4C-83B180C86161}"/>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4" name="组合 10">
            <a:extLst>
              <a:ext uri="{FF2B5EF4-FFF2-40B4-BE49-F238E27FC236}">
                <a16:creationId xmlns:a16="http://schemas.microsoft.com/office/drawing/2014/main" id="{C45FFAED-DF86-4CA8-BD66-B7B34FA09F9A}"/>
              </a:ext>
            </a:extLst>
          </p:cNvPr>
          <p:cNvGrpSpPr/>
          <p:nvPr/>
        </p:nvGrpSpPr>
        <p:grpSpPr>
          <a:xfrm>
            <a:off x="954493" y="5270809"/>
            <a:ext cx="1877352" cy="1129303"/>
            <a:chOff x="9675584" y="5175723"/>
            <a:chExt cx="1877787" cy="1129564"/>
          </a:xfrm>
        </p:grpSpPr>
        <p:sp>
          <p:nvSpPr>
            <p:cNvPr id="15" name="矩形 14">
              <a:extLst>
                <a:ext uri="{FF2B5EF4-FFF2-40B4-BE49-F238E27FC236}">
                  <a16:creationId xmlns:a16="http://schemas.microsoft.com/office/drawing/2014/main" id="{E8CC07A3-0EF2-4EF3-9B22-FB71056C47BC}"/>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8E85CC6B-34E7-4B41-AEB4-3645B811599F}"/>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F3B81120-3572-4224-893A-7A5F16CD608D}"/>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A6D6762-2809-4F94-8ADF-19107FF55B3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ED2B293D-5564-4F80-B0DC-62033F6A4AF1}"/>
              </a:ext>
            </a:extLst>
          </p:cNvPr>
          <p:cNvSpPr txBox="1">
            <a:spLocks noChangeArrowheads="1"/>
          </p:cNvSpPr>
          <p:nvPr/>
        </p:nvSpPr>
        <p:spPr>
          <a:xfrm>
            <a:off x="694573" y="2036243"/>
            <a:ext cx="10542933"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仿宋" panose="02010609060101010101" pitchFamily="49" charset="-122"/>
                <a:ea typeface="仿宋" panose="02010609060101010101" pitchFamily="49" charset="-122"/>
              </a:rPr>
              <a:t>sleep()</a:t>
            </a:r>
            <a:r>
              <a:rPr lang="zh-CN" altLang="en-US">
                <a:latin typeface="仿宋" panose="02010609060101010101" pitchFamily="49" charset="-122"/>
                <a:ea typeface="仿宋" panose="02010609060101010101" pitchFamily="49" charset="-122"/>
              </a:rPr>
              <a:t>方法将使正在执行的线程从</a:t>
            </a:r>
            <a:r>
              <a:rPr lang="en-US" altLang="zh-CN">
                <a:latin typeface="仿宋" panose="02010609060101010101" pitchFamily="49" charset="-122"/>
                <a:ea typeface="仿宋" panose="02010609060101010101" pitchFamily="49" charset="-122"/>
              </a:rPr>
              <a:t>running</a:t>
            </a:r>
            <a:r>
              <a:rPr lang="zh-CN" altLang="en-US">
                <a:latin typeface="仿宋" panose="02010609060101010101" pitchFamily="49" charset="-122"/>
                <a:ea typeface="仿宋" panose="02010609060101010101" pitchFamily="49" charset="-122"/>
              </a:rPr>
              <a:t>状态进入</a:t>
            </a:r>
            <a:r>
              <a:rPr lang="en-US" altLang="zh-CN">
                <a:latin typeface="仿宋" panose="02010609060101010101" pitchFamily="49" charset="-122"/>
                <a:ea typeface="仿宋" panose="02010609060101010101" pitchFamily="49" charset="-122"/>
              </a:rPr>
              <a:t>blocking</a:t>
            </a:r>
            <a:r>
              <a:rPr lang="zh-CN" altLang="en-US">
                <a:latin typeface="仿宋" panose="02010609060101010101" pitchFamily="49" charset="-122"/>
                <a:ea typeface="仿宋" panose="02010609060101010101" pitchFamily="49" charset="-122"/>
              </a:rPr>
              <a:t>状态，直到达到等待的时间或者调用线程对象的</a:t>
            </a:r>
            <a:r>
              <a:rPr lang="en-US" altLang="zh-CN">
                <a:latin typeface="仿宋" panose="02010609060101010101" pitchFamily="49" charset="-122"/>
                <a:ea typeface="仿宋" panose="02010609060101010101" pitchFamily="49" charset="-122"/>
              </a:rPr>
              <a:t>interrupt()</a:t>
            </a:r>
            <a:r>
              <a:rPr lang="zh-CN" altLang="en-US">
                <a:latin typeface="仿宋" panose="02010609060101010101" pitchFamily="49" charset="-122"/>
                <a:ea typeface="仿宋" panose="02010609060101010101" pitchFamily="49" charset="-122"/>
              </a:rPr>
              <a:t>方法</a:t>
            </a:r>
          </a:p>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当线程到达需等待的时间或者调用了</a:t>
            </a:r>
            <a:r>
              <a:rPr lang="en-US" altLang="zh-CN">
                <a:latin typeface="仿宋" panose="02010609060101010101" pitchFamily="49" charset="-122"/>
                <a:ea typeface="仿宋" panose="02010609060101010101" pitchFamily="49" charset="-122"/>
              </a:rPr>
              <a:t>interrupt()</a:t>
            </a:r>
            <a:r>
              <a:rPr lang="zh-CN" altLang="en-US">
                <a:latin typeface="仿宋" panose="02010609060101010101" pitchFamily="49" charset="-122"/>
                <a:ea typeface="仿宋" panose="02010609060101010101" pitchFamily="49" charset="-122"/>
              </a:rPr>
              <a:t>方法，线程将从</a:t>
            </a:r>
            <a:r>
              <a:rPr lang="en-US" altLang="zh-CN">
                <a:latin typeface="仿宋" panose="02010609060101010101" pitchFamily="49" charset="-122"/>
                <a:ea typeface="仿宋" panose="02010609060101010101" pitchFamily="49" charset="-122"/>
              </a:rPr>
              <a:t>blocking</a:t>
            </a:r>
            <a:r>
              <a:rPr lang="zh-CN" altLang="en-US">
                <a:latin typeface="仿宋" panose="02010609060101010101" pitchFamily="49" charset="-122"/>
                <a:ea typeface="仿宋" panose="02010609060101010101" pitchFamily="49" charset="-122"/>
              </a:rPr>
              <a:t>状态进入</a:t>
            </a:r>
            <a:r>
              <a:rPr lang="en-US" altLang="zh-CN">
                <a:latin typeface="仿宋" panose="02010609060101010101" pitchFamily="49" charset="-122"/>
                <a:ea typeface="仿宋" panose="02010609060101010101" pitchFamily="49" charset="-122"/>
              </a:rPr>
              <a:t>runnable</a:t>
            </a:r>
            <a:r>
              <a:rPr lang="zh-CN" altLang="en-US">
                <a:latin typeface="仿宋" panose="02010609060101010101" pitchFamily="49" charset="-122"/>
                <a:ea typeface="仿宋" panose="02010609060101010101" pitchFamily="49" charset="-122"/>
              </a:rPr>
              <a:t>状态等待被调度</a:t>
            </a:r>
          </a:p>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注意：无论通过何种方式重获执行，线程都不是立即开始执行，而是重新进入</a:t>
            </a:r>
            <a:r>
              <a:rPr lang="en-US" altLang="zh-CN">
                <a:latin typeface="仿宋" panose="02010609060101010101" pitchFamily="49" charset="-122"/>
                <a:ea typeface="仿宋" panose="02010609060101010101" pitchFamily="49" charset="-122"/>
              </a:rPr>
              <a:t>runnable</a:t>
            </a:r>
            <a:r>
              <a:rPr lang="zh-CN" altLang="en-US">
                <a:latin typeface="仿宋" panose="02010609060101010101" pitchFamily="49" charset="-122"/>
                <a:ea typeface="仿宋" panose="02010609060101010101" pitchFamily="49" charset="-122"/>
              </a:rPr>
              <a:t>队列</a:t>
            </a:r>
          </a:p>
          <a:p>
            <a:pPr marL="0" indent="0">
              <a:buFont typeface="Wingdings" panose="05000000000000000000" pitchFamily="2" charset="2"/>
              <a:buNone/>
            </a:pP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6443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anim calcmode="lin" valueType="num">
                                      <p:cBhvr additive="base">
                                        <p:cTn id="19"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9.3 </a:t>
            </a:r>
            <a:r>
              <a:rPr lang="zh-CN" altLang="en-US" b="1" dirty="0">
                <a:latin typeface="仿宋" panose="02010609060101010101" pitchFamily="49" charset="-122"/>
                <a:ea typeface="仿宋" panose="02010609060101010101" pitchFamily="49" charset="-122"/>
              </a:rPr>
              <a:t>线程的状态转换</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暂停线程的执行</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AA491E52-8339-4716-BCCA-EFEEC8DB12D0}"/>
              </a:ext>
            </a:extLst>
          </p:cNvPr>
          <p:cNvSpPr/>
          <p:nvPr/>
        </p:nvSpPr>
        <p:spPr>
          <a:xfrm>
            <a:off x="0" y="1818727"/>
            <a:ext cx="12190412" cy="41013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1" name="Freeform 3">
            <a:extLst>
              <a:ext uri="{FF2B5EF4-FFF2-40B4-BE49-F238E27FC236}">
                <a16:creationId xmlns:a16="http://schemas.microsoft.com/office/drawing/2014/main" id="{C4FD8351-3504-4202-9A4C-83B180C86161}"/>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4" name="组合 10">
            <a:extLst>
              <a:ext uri="{FF2B5EF4-FFF2-40B4-BE49-F238E27FC236}">
                <a16:creationId xmlns:a16="http://schemas.microsoft.com/office/drawing/2014/main" id="{C45FFAED-DF86-4CA8-BD66-B7B34FA09F9A}"/>
              </a:ext>
            </a:extLst>
          </p:cNvPr>
          <p:cNvGrpSpPr/>
          <p:nvPr/>
        </p:nvGrpSpPr>
        <p:grpSpPr>
          <a:xfrm>
            <a:off x="954493" y="5270809"/>
            <a:ext cx="1877352" cy="1129303"/>
            <a:chOff x="9675584" y="5175723"/>
            <a:chExt cx="1877787" cy="1129564"/>
          </a:xfrm>
        </p:grpSpPr>
        <p:sp>
          <p:nvSpPr>
            <p:cNvPr id="15" name="矩形 14">
              <a:extLst>
                <a:ext uri="{FF2B5EF4-FFF2-40B4-BE49-F238E27FC236}">
                  <a16:creationId xmlns:a16="http://schemas.microsoft.com/office/drawing/2014/main" id="{E8CC07A3-0EF2-4EF3-9B22-FB71056C47BC}"/>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8E85CC6B-34E7-4B41-AEB4-3645B811599F}"/>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F3B81120-3572-4224-893A-7A5F16CD608D}"/>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A6D6762-2809-4F94-8ADF-19107FF55B3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255AEFD2-AACC-416B-85F3-8100BDD824D2}"/>
              </a:ext>
            </a:extLst>
          </p:cNvPr>
          <p:cNvSpPr txBox="1">
            <a:spLocks noChangeArrowheads="1"/>
          </p:cNvSpPr>
          <p:nvPr/>
        </p:nvSpPr>
        <p:spPr>
          <a:xfrm>
            <a:off x="1087813" y="2197932"/>
            <a:ext cx="9941258" cy="3534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仿宋" panose="02010609060101010101" pitchFamily="49" charset="-122"/>
                <a:ea typeface="仿宋" panose="02010609060101010101" pitchFamily="49" charset="-122"/>
              </a:rPr>
              <a:t>sleep</a:t>
            </a:r>
            <a:r>
              <a:rPr lang="zh-CN" altLang="en-US">
                <a:latin typeface="仿宋" panose="02010609060101010101" pitchFamily="49" charset="-122"/>
                <a:ea typeface="仿宋" panose="02010609060101010101" pitchFamily="49" charset="-122"/>
              </a:rPr>
              <a:t>方法是</a:t>
            </a:r>
            <a:r>
              <a:rPr lang="en-US" altLang="zh-CN">
                <a:latin typeface="仿宋" panose="02010609060101010101" pitchFamily="49" charset="-122"/>
                <a:ea typeface="仿宋" panose="02010609060101010101" pitchFamily="49" charset="-122"/>
              </a:rPr>
              <a:t>Thread</a:t>
            </a:r>
            <a:r>
              <a:rPr lang="zh-CN" altLang="en-US">
                <a:latin typeface="仿宋" panose="02010609060101010101" pitchFamily="49" charset="-122"/>
                <a:ea typeface="仿宋" panose="02010609060101010101" pitchFamily="49" charset="-122"/>
              </a:rPr>
              <a:t>类的一个静态方法，它只是暂停当前执行中的线程，因此不能使用</a:t>
            </a:r>
            <a:r>
              <a:rPr lang="en-US" altLang="zh-CN">
                <a:latin typeface="仿宋" panose="02010609060101010101" pitchFamily="49" charset="-122"/>
                <a:ea typeface="仿宋" panose="02010609060101010101" pitchFamily="49" charset="-122"/>
              </a:rPr>
              <a:t>sleep</a:t>
            </a:r>
            <a:r>
              <a:rPr lang="zh-CN" altLang="en-US">
                <a:latin typeface="仿宋" panose="02010609060101010101" pitchFamily="49" charset="-122"/>
                <a:ea typeface="仿宋" panose="02010609060101010101" pitchFamily="49" charset="-122"/>
              </a:rPr>
              <a:t>方法来暂停其他线程的执行</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a:t>
            </a:r>
          </a:p>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当一个线程</a:t>
            </a:r>
            <a:r>
              <a:rPr lang="en-US" altLang="zh-CN">
                <a:latin typeface="仿宋" panose="02010609060101010101" pitchFamily="49" charset="-122"/>
                <a:ea typeface="仿宋" panose="02010609060101010101" pitchFamily="49" charset="-122"/>
              </a:rPr>
              <a:t>(a)“</a:t>
            </a:r>
            <a:r>
              <a:rPr lang="zh-CN" altLang="en-US">
                <a:latin typeface="仿宋" panose="02010609060101010101" pitchFamily="49" charset="-122"/>
                <a:ea typeface="仿宋" panose="02010609060101010101" pitchFamily="49" charset="-122"/>
              </a:rPr>
              <a:t>睡眠”时，其他线程可以通过调用</a:t>
            </a:r>
            <a:r>
              <a:rPr lang="en-US" altLang="zh-CN">
                <a:latin typeface="仿宋" panose="02010609060101010101" pitchFamily="49" charset="-122"/>
                <a:ea typeface="仿宋" panose="02010609060101010101" pitchFamily="49" charset="-122"/>
              </a:rPr>
              <a:t>a.interrupt()</a:t>
            </a:r>
            <a:r>
              <a:rPr lang="zh-CN" altLang="en-US">
                <a:latin typeface="仿宋" panose="02010609060101010101" pitchFamily="49" charset="-122"/>
                <a:ea typeface="仿宋" panose="02010609060101010101" pitchFamily="49" charset="-122"/>
              </a:rPr>
              <a:t>来打断</a:t>
            </a:r>
            <a:r>
              <a:rPr lang="en-US" altLang="zh-CN">
                <a:latin typeface="仿宋" panose="02010609060101010101" pitchFamily="49" charset="-122"/>
                <a:ea typeface="仿宋" panose="02010609060101010101" pitchFamily="49" charset="-122"/>
              </a:rPr>
              <a:t>a</a:t>
            </a:r>
            <a:r>
              <a:rPr lang="zh-CN" altLang="en-US">
                <a:latin typeface="仿宋" panose="02010609060101010101" pitchFamily="49" charset="-122"/>
                <a:ea typeface="仿宋" panose="02010609060101010101" pitchFamily="49" charset="-122"/>
              </a:rPr>
              <a:t>的“睡眠”，当</a:t>
            </a:r>
            <a:r>
              <a:rPr lang="en-US" altLang="zh-CN">
                <a:latin typeface="仿宋" panose="02010609060101010101" pitchFamily="49" charset="-122"/>
                <a:ea typeface="仿宋" panose="02010609060101010101" pitchFamily="49" charset="-122"/>
              </a:rPr>
              <a:t>a</a:t>
            </a:r>
            <a:r>
              <a:rPr lang="zh-CN" altLang="en-US">
                <a:latin typeface="仿宋" panose="02010609060101010101" pitchFamily="49" charset="-122"/>
                <a:ea typeface="仿宋" panose="02010609060101010101" pitchFamily="49" charset="-122"/>
              </a:rPr>
              <a:t>的“睡眠”被打断时将抛出</a:t>
            </a:r>
            <a:r>
              <a:rPr lang="en-US" altLang="zh-CN">
                <a:latin typeface="仿宋" panose="02010609060101010101" pitchFamily="49" charset="-122"/>
                <a:ea typeface="仿宋" panose="02010609060101010101" pitchFamily="49" charset="-122"/>
              </a:rPr>
              <a:t>InterruptedException</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1987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9.3 </a:t>
            </a:r>
            <a:r>
              <a:rPr lang="zh-CN" altLang="en-US" b="1" dirty="0">
                <a:latin typeface="仿宋" panose="02010609060101010101" pitchFamily="49" charset="-122"/>
                <a:ea typeface="仿宋" panose="02010609060101010101" pitchFamily="49" charset="-122"/>
              </a:rPr>
              <a:t>线程的状态转换</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暂停线程的执行</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AA491E52-8339-4716-BCCA-EFEEC8DB12D0}"/>
              </a:ext>
            </a:extLst>
          </p:cNvPr>
          <p:cNvSpPr/>
          <p:nvPr/>
        </p:nvSpPr>
        <p:spPr>
          <a:xfrm>
            <a:off x="0" y="1818727"/>
            <a:ext cx="12190412" cy="41013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1" name="Freeform 3">
            <a:extLst>
              <a:ext uri="{FF2B5EF4-FFF2-40B4-BE49-F238E27FC236}">
                <a16:creationId xmlns:a16="http://schemas.microsoft.com/office/drawing/2014/main" id="{C4FD8351-3504-4202-9A4C-83B180C86161}"/>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4" name="组合 10">
            <a:extLst>
              <a:ext uri="{FF2B5EF4-FFF2-40B4-BE49-F238E27FC236}">
                <a16:creationId xmlns:a16="http://schemas.microsoft.com/office/drawing/2014/main" id="{C45FFAED-DF86-4CA8-BD66-B7B34FA09F9A}"/>
              </a:ext>
            </a:extLst>
          </p:cNvPr>
          <p:cNvGrpSpPr/>
          <p:nvPr/>
        </p:nvGrpSpPr>
        <p:grpSpPr>
          <a:xfrm>
            <a:off x="954493" y="5270809"/>
            <a:ext cx="1877352" cy="1129303"/>
            <a:chOff x="9675584" y="5175723"/>
            <a:chExt cx="1877787" cy="1129564"/>
          </a:xfrm>
        </p:grpSpPr>
        <p:sp>
          <p:nvSpPr>
            <p:cNvPr id="15" name="矩形 14">
              <a:extLst>
                <a:ext uri="{FF2B5EF4-FFF2-40B4-BE49-F238E27FC236}">
                  <a16:creationId xmlns:a16="http://schemas.microsoft.com/office/drawing/2014/main" id="{E8CC07A3-0EF2-4EF3-9B22-FB71056C47BC}"/>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8E85CC6B-34E7-4B41-AEB4-3645B811599F}"/>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F3B81120-3572-4224-893A-7A5F16CD608D}"/>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A6D6762-2809-4F94-8ADF-19107FF55B3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1AD9D38E-9FCC-440E-BA51-840C03D8976F}"/>
              </a:ext>
            </a:extLst>
          </p:cNvPr>
          <p:cNvSpPr txBox="1">
            <a:spLocks noChangeArrowheads="1"/>
          </p:cNvSpPr>
          <p:nvPr/>
        </p:nvSpPr>
        <p:spPr>
          <a:xfrm>
            <a:off x="618979" y="2369712"/>
            <a:ext cx="10508566"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程序可以通过</a:t>
            </a:r>
            <a:r>
              <a:rPr lang="en-US" altLang="zh-CN">
                <a:latin typeface="仿宋" panose="02010609060101010101" pitchFamily="49" charset="-122"/>
                <a:ea typeface="仿宋" panose="02010609060101010101" pitchFamily="49" charset="-122"/>
              </a:rPr>
              <a:t>yield()</a:t>
            </a:r>
            <a:r>
              <a:rPr lang="zh-CN" altLang="en-US">
                <a:latin typeface="仿宋" panose="02010609060101010101" pitchFamily="49" charset="-122"/>
                <a:ea typeface="仿宋" panose="02010609060101010101" pitchFamily="49" charset="-122"/>
              </a:rPr>
              <a:t>方法使当前正在执行的线程立即让出其</a:t>
            </a:r>
            <a:r>
              <a:rPr lang="en-US" altLang="zh-CN">
                <a:latin typeface="仿宋" panose="02010609060101010101" pitchFamily="49" charset="-122"/>
                <a:ea typeface="仿宋" panose="02010609060101010101" pitchFamily="49" charset="-122"/>
              </a:rPr>
              <a:t>CPU</a:t>
            </a:r>
            <a:r>
              <a:rPr lang="zh-CN" altLang="en-US">
                <a:latin typeface="仿宋" panose="02010609060101010101" pitchFamily="49" charset="-122"/>
                <a:ea typeface="仿宋" panose="02010609060101010101" pitchFamily="49" charset="-122"/>
              </a:rPr>
              <a:t>时间片</a:t>
            </a:r>
          </a:p>
          <a:p>
            <a:pPr marL="0" indent="0">
              <a:buFont typeface="Wingdings" panose="05000000000000000000" pitchFamily="2" charset="2"/>
              <a:buNone/>
            </a:pPr>
            <a:r>
              <a:rPr lang="en-US" altLang="zh-CN">
                <a:latin typeface="仿宋" panose="02010609060101010101" pitchFamily="49" charset="-122"/>
                <a:ea typeface="仿宋" panose="02010609060101010101" pitchFamily="49" charset="-122"/>
              </a:rPr>
              <a:t>yield()</a:t>
            </a:r>
            <a:r>
              <a:rPr lang="zh-CN" altLang="en-US">
                <a:latin typeface="仿宋" panose="02010609060101010101" pitchFamily="49" charset="-122"/>
                <a:ea typeface="仿宋" panose="02010609060101010101" pitchFamily="49" charset="-122"/>
              </a:rPr>
              <a:t>方法将使正在执行的线程从</a:t>
            </a:r>
            <a:r>
              <a:rPr lang="en-US" altLang="zh-CN">
                <a:latin typeface="仿宋" panose="02010609060101010101" pitchFamily="49" charset="-122"/>
                <a:ea typeface="仿宋" panose="02010609060101010101" pitchFamily="49" charset="-122"/>
              </a:rPr>
              <a:t>running</a:t>
            </a:r>
            <a:r>
              <a:rPr lang="zh-CN" altLang="en-US">
                <a:latin typeface="仿宋" panose="02010609060101010101" pitchFamily="49" charset="-122"/>
                <a:ea typeface="仿宋" panose="02010609060101010101" pitchFamily="49" charset="-122"/>
              </a:rPr>
              <a:t>状态立即进入</a:t>
            </a:r>
            <a:r>
              <a:rPr lang="en-US" altLang="zh-CN">
                <a:latin typeface="仿宋" panose="02010609060101010101" pitchFamily="49" charset="-122"/>
                <a:ea typeface="仿宋" panose="02010609060101010101" pitchFamily="49" charset="-122"/>
              </a:rPr>
              <a:t>runnable</a:t>
            </a:r>
            <a:r>
              <a:rPr lang="zh-CN" altLang="en-US">
                <a:latin typeface="仿宋" panose="02010609060101010101" pitchFamily="49" charset="-122"/>
                <a:ea typeface="仿宋" panose="02010609060101010101" pitchFamily="49" charset="-122"/>
              </a:rPr>
              <a:t>状态，而无需等分配的时间片执行完毕</a:t>
            </a:r>
          </a:p>
          <a:p>
            <a:pPr marL="0" indent="0">
              <a:buFont typeface="Wingdings" panose="05000000000000000000" pitchFamily="2" charset="2"/>
              <a:buNone/>
            </a:pPr>
            <a:r>
              <a:rPr lang="en-US" altLang="zh-CN">
                <a:latin typeface="仿宋" panose="02010609060101010101" pitchFamily="49" charset="-122"/>
                <a:ea typeface="仿宋" panose="02010609060101010101" pitchFamily="49" charset="-122"/>
              </a:rPr>
              <a:t>yield()</a:t>
            </a:r>
            <a:r>
              <a:rPr lang="zh-CN" altLang="en-US">
                <a:latin typeface="仿宋" panose="02010609060101010101" pitchFamily="49" charset="-122"/>
                <a:ea typeface="仿宋" panose="02010609060101010101" pitchFamily="49" charset="-122"/>
              </a:rPr>
              <a:t>方法也是静态方法，因此有同</a:t>
            </a:r>
            <a:r>
              <a:rPr lang="en-US" altLang="zh-CN">
                <a:latin typeface="仿宋" panose="02010609060101010101" pitchFamily="49" charset="-122"/>
                <a:ea typeface="仿宋" panose="02010609060101010101" pitchFamily="49" charset="-122"/>
              </a:rPr>
              <a:t>sleep()</a:t>
            </a:r>
            <a:r>
              <a:rPr lang="zh-CN" altLang="en-US">
                <a:latin typeface="仿宋" panose="02010609060101010101" pitchFamily="49" charset="-122"/>
                <a:ea typeface="仿宋" panose="02010609060101010101" pitchFamily="49" charset="-122"/>
              </a:rPr>
              <a:t>方法相同的注意事项</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270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anim calcmode="lin" valueType="num">
                                      <p:cBhvr additive="base">
                                        <p:cTn id="19"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9.3 </a:t>
            </a:r>
            <a:r>
              <a:rPr lang="zh-CN" altLang="en-US" b="1" dirty="0">
                <a:latin typeface="仿宋" panose="02010609060101010101" pitchFamily="49" charset="-122"/>
                <a:ea typeface="仿宋" panose="02010609060101010101" pitchFamily="49" charset="-122"/>
              </a:rPr>
              <a:t>线程的状态转换</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暂停线程的执行</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AA491E52-8339-4716-BCCA-EFEEC8DB12D0}"/>
              </a:ext>
            </a:extLst>
          </p:cNvPr>
          <p:cNvSpPr/>
          <p:nvPr/>
        </p:nvSpPr>
        <p:spPr>
          <a:xfrm>
            <a:off x="0" y="1818727"/>
            <a:ext cx="12190412" cy="41013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1" name="Freeform 3">
            <a:extLst>
              <a:ext uri="{FF2B5EF4-FFF2-40B4-BE49-F238E27FC236}">
                <a16:creationId xmlns:a16="http://schemas.microsoft.com/office/drawing/2014/main" id="{C4FD8351-3504-4202-9A4C-83B180C86161}"/>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4" name="组合 10">
            <a:extLst>
              <a:ext uri="{FF2B5EF4-FFF2-40B4-BE49-F238E27FC236}">
                <a16:creationId xmlns:a16="http://schemas.microsoft.com/office/drawing/2014/main" id="{C45FFAED-DF86-4CA8-BD66-B7B34FA09F9A}"/>
              </a:ext>
            </a:extLst>
          </p:cNvPr>
          <p:cNvGrpSpPr/>
          <p:nvPr/>
        </p:nvGrpSpPr>
        <p:grpSpPr>
          <a:xfrm>
            <a:off x="954493" y="5270809"/>
            <a:ext cx="1877352" cy="1129303"/>
            <a:chOff x="9675584" y="5175723"/>
            <a:chExt cx="1877787" cy="1129564"/>
          </a:xfrm>
        </p:grpSpPr>
        <p:sp>
          <p:nvSpPr>
            <p:cNvPr id="15" name="矩形 14">
              <a:extLst>
                <a:ext uri="{FF2B5EF4-FFF2-40B4-BE49-F238E27FC236}">
                  <a16:creationId xmlns:a16="http://schemas.microsoft.com/office/drawing/2014/main" id="{E8CC07A3-0EF2-4EF3-9B22-FB71056C47BC}"/>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8E85CC6B-34E7-4B41-AEB4-3645B811599F}"/>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F3B81120-3572-4224-893A-7A5F16CD608D}"/>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A6D6762-2809-4F94-8ADF-19107FF55B3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D92B360C-9C4F-4851-B2ED-9D107B1A8FF2}"/>
              </a:ext>
            </a:extLst>
          </p:cNvPr>
          <p:cNvSpPr txBox="1">
            <a:spLocks noChangeArrowheads="1"/>
          </p:cNvSpPr>
          <p:nvPr/>
        </p:nvSpPr>
        <p:spPr>
          <a:xfrm>
            <a:off x="1377994" y="2253962"/>
            <a:ext cx="8893175"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sleep()</a:t>
            </a:r>
            <a:r>
              <a:rPr lang="zh-CN" altLang="en-US" b="1">
                <a:latin typeface="仿宋" panose="02010609060101010101" pitchFamily="49" charset="-122"/>
                <a:ea typeface="仿宋" panose="02010609060101010101" pitchFamily="49" charset="-122"/>
              </a:rPr>
              <a:t>方法与</a:t>
            </a:r>
            <a:r>
              <a:rPr lang="en-US" altLang="zh-CN" b="1">
                <a:latin typeface="仿宋" panose="02010609060101010101" pitchFamily="49" charset="-122"/>
                <a:ea typeface="仿宋" panose="02010609060101010101" pitchFamily="49" charset="-122"/>
              </a:rPr>
              <a:t>yield()</a:t>
            </a:r>
            <a:r>
              <a:rPr lang="zh-CN" altLang="en-US" b="1">
                <a:latin typeface="仿宋" panose="02010609060101010101" pitchFamily="49" charset="-122"/>
                <a:ea typeface="仿宋" panose="02010609060101010101" pitchFamily="49" charset="-122"/>
              </a:rPr>
              <a:t>方法的区别：</a:t>
            </a:r>
          </a:p>
          <a:p>
            <a:pPr marL="0" indent="0">
              <a:buFont typeface="Wingdings" panose="05000000000000000000" pitchFamily="2" charset="2"/>
              <a:buNone/>
            </a:pPr>
            <a:r>
              <a:rPr lang="en-US" altLang="zh-CN">
                <a:latin typeface="仿宋" panose="02010609060101010101" pitchFamily="49" charset="-122"/>
                <a:ea typeface="仿宋" panose="02010609060101010101" pitchFamily="49" charset="-122"/>
              </a:rPr>
              <a:t>sleep()</a:t>
            </a:r>
            <a:r>
              <a:rPr lang="zh-CN" altLang="en-US">
                <a:latin typeface="仿宋" panose="02010609060101010101" pitchFamily="49" charset="-122"/>
                <a:ea typeface="仿宋" panose="02010609060101010101" pitchFamily="49" charset="-122"/>
              </a:rPr>
              <a:t>使线程进入</a:t>
            </a:r>
            <a:r>
              <a:rPr lang="en-US" altLang="zh-CN">
                <a:latin typeface="仿宋" panose="02010609060101010101" pitchFamily="49" charset="-122"/>
                <a:ea typeface="仿宋" panose="02010609060101010101" pitchFamily="49" charset="-122"/>
              </a:rPr>
              <a:t>blocking</a:t>
            </a:r>
            <a:r>
              <a:rPr lang="zh-CN" altLang="en-US">
                <a:latin typeface="仿宋" panose="02010609060101010101" pitchFamily="49" charset="-122"/>
                <a:ea typeface="仿宋" panose="02010609060101010101" pitchFamily="49" charset="-122"/>
              </a:rPr>
              <a:t>状态；</a:t>
            </a:r>
            <a:r>
              <a:rPr lang="en-US" altLang="zh-CN">
                <a:latin typeface="仿宋" panose="02010609060101010101" pitchFamily="49" charset="-122"/>
                <a:ea typeface="仿宋" panose="02010609060101010101" pitchFamily="49" charset="-122"/>
              </a:rPr>
              <a:t>yield()</a:t>
            </a:r>
            <a:r>
              <a:rPr lang="zh-CN" altLang="en-US">
                <a:latin typeface="仿宋" panose="02010609060101010101" pitchFamily="49" charset="-122"/>
                <a:ea typeface="仿宋" panose="02010609060101010101" pitchFamily="49" charset="-122"/>
              </a:rPr>
              <a:t>使线程进入</a:t>
            </a:r>
            <a:r>
              <a:rPr lang="en-US" altLang="zh-CN">
                <a:latin typeface="仿宋" panose="02010609060101010101" pitchFamily="49" charset="-122"/>
                <a:ea typeface="仿宋" panose="02010609060101010101" pitchFamily="49" charset="-122"/>
              </a:rPr>
              <a:t>runnable</a:t>
            </a:r>
            <a:r>
              <a:rPr lang="zh-CN" altLang="en-US">
                <a:latin typeface="仿宋" panose="02010609060101010101" pitchFamily="49" charset="-122"/>
                <a:ea typeface="仿宋" panose="02010609060101010101" pitchFamily="49" charset="-122"/>
              </a:rPr>
              <a:t>状态</a:t>
            </a:r>
          </a:p>
          <a:p>
            <a:pPr marL="0" indent="0">
              <a:buFont typeface="Wingdings" panose="05000000000000000000" pitchFamily="2" charset="2"/>
              <a:buNone/>
            </a:pPr>
            <a:r>
              <a:rPr lang="en-US" altLang="zh-CN">
                <a:latin typeface="仿宋" panose="02010609060101010101" pitchFamily="49" charset="-122"/>
                <a:ea typeface="仿宋" panose="02010609060101010101" pitchFamily="49" charset="-122"/>
              </a:rPr>
              <a:t>sleep()</a:t>
            </a:r>
            <a:r>
              <a:rPr lang="zh-CN" altLang="en-US">
                <a:latin typeface="仿宋" panose="02010609060101010101" pitchFamily="49" charset="-122"/>
                <a:ea typeface="仿宋" panose="02010609060101010101" pitchFamily="49" charset="-122"/>
              </a:rPr>
              <a:t>可以使低优先级的线程获得执行机会；</a:t>
            </a:r>
            <a:r>
              <a:rPr lang="en-US" altLang="zh-CN">
                <a:latin typeface="仿宋" panose="02010609060101010101" pitchFamily="49" charset="-122"/>
                <a:ea typeface="仿宋" panose="02010609060101010101" pitchFamily="49" charset="-122"/>
              </a:rPr>
              <a:t>yield()</a:t>
            </a:r>
            <a:r>
              <a:rPr lang="zh-CN" altLang="en-US">
                <a:latin typeface="仿宋" panose="02010609060101010101" pitchFamily="49" charset="-122"/>
                <a:ea typeface="仿宋" panose="02010609060101010101" pitchFamily="49" charset="-122"/>
              </a:rPr>
              <a:t>只能使同优先级的其他线程获得执行机会</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1661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 calcmode="lin" valueType="num">
                                      <p:cBhvr additive="base">
                                        <p:cTn id="7"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anim calcmode="lin" valueType="num">
                                      <p:cBhvr additive="base">
                                        <p:cTn id="11"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2643968"/>
            <a:ext cx="12203689" cy="381683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9.1 </a:t>
            </a:r>
            <a:r>
              <a:rPr lang="zh-CN" altLang="en-US" b="1" dirty="0">
                <a:latin typeface="仿宋" panose="02010609060101010101" pitchFamily="49" charset="-122"/>
                <a:ea typeface="仿宋" panose="02010609060101010101" pitchFamily="49" charset="-122"/>
              </a:rPr>
              <a:t>线程的基本概念</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06118"/>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
        <p:nvSpPr>
          <p:cNvPr id="27" name="内容占位符 2">
            <a:extLst>
              <a:ext uri="{FF2B5EF4-FFF2-40B4-BE49-F238E27FC236}">
                <a16:creationId xmlns:a16="http://schemas.microsoft.com/office/drawing/2014/main" id="{2F2D6370-7C9A-426D-A633-552618C42B3C}"/>
              </a:ext>
            </a:extLst>
          </p:cNvPr>
          <p:cNvSpPr txBox="1">
            <a:spLocks/>
          </p:cNvSpPr>
          <p:nvPr/>
        </p:nvSpPr>
        <p:spPr>
          <a:xfrm>
            <a:off x="841513" y="2643968"/>
            <a:ext cx="10862807" cy="159621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是指一个时间段中有几个程序都处于已启动运行到运行完毕之间的状态，且这几个程序都是在同一个处理机上运行，但任一个时刻只有一个程序在处理机上运行。</a:t>
            </a:r>
          </a:p>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对于多数微型计算机而言，操作系统支持多任务就是使多进程并发地执行。</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由于计算速度快，因此用户对一个</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CPU</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执行多个进程时不同进程的切换感觉不到。</a:t>
            </a:r>
          </a:p>
        </p:txBody>
      </p:sp>
      <p:sp>
        <p:nvSpPr>
          <p:cNvPr id="29" name="矩形 28">
            <a:extLst>
              <a:ext uri="{FF2B5EF4-FFF2-40B4-BE49-F238E27FC236}">
                <a16:creationId xmlns:a16="http://schemas.microsoft.com/office/drawing/2014/main" id="{6ED10BD7-7E52-4AAD-AC3B-FFDDD4E59026}"/>
              </a:ext>
            </a:extLst>
          </p:cNvPr>
          <p:cNvSpPr/>
          <p:nvPr/>
        </p:nvSpPr>
        <p:spPr>
          <a:xfrm>
            <a:off x="-12306" y="1872003"/>
            <a:ext cx="12203689"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30" name="内容占位符 2">
            <a:extLst>
              <a:ext uri="{FF2B5EF4-FFF2-40B4-BE49-F238E27FC236}">
                <a16:creationId xmlns:a16="http://schemas.microsoft.com/office/drawing/2014/main" id="{9F3E769E-4319-4728-8C53-C5A7FD63E781}"/>
              </a:ext>
            </a:extLst>
          </p:cNvPr>
          <p:cNvSpPr txBox="1">
            <a:spLocks/>
          </p:cNvSpPr>
          <p:nvPr/>
        </p:nvSpPr>
        <p:spPr>
          <a:xfrm>
            <a:off x="358743" y="1843523"/>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并发（</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Concurrency</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p>
        </p:txBody>
      </p:sp>
      <p:grpSp>
        <p:nvGrpSpPr>
          <p:cNvPr id="31" name="组合 30">
            <a:extLst>
              <a:ext uri="{FF2B5EF4-FFF2-40B4-BE49-F238E27FC236}">
                <a16:creationId xmlns:a16="http://schemas.microsoft.com/office/drawing/2014/main" id="{F87001F6-BE31-4AD9-8A80-10C3C2F2AD39}"/>
              </a:ext>
            </a:extLst>
          </p:cNvPr>
          <p:cNvGrpSpPr/>
          <p:nvPr/>
        </p:nvGrpSpPr>
        <p:grpSpPr>
          <a:xfrm>
            <a:off x="-41951" y="949544"/>
            <a:ext cx="12233951" cy="543169"/>
            <a:chOff x="-2203" y="1286002"/>
            <a:chExt cx="12192000" cy="543169"/>
          </a:xfrm>
        </p:grpSpPr>
        <p:sp>
          <p:nvSpPr>
            <p:cNvPr id="32" name="Freeform 3">
              <a:extLst>
                <a:ext uri="{FF2B5EF4-FFF2-40B4-BE49-F238E27FC236}">
                  <a16:creationId xmlns:a16="http://schemas.microsoft.com/office/drawing/2014/main" id="{882257F9-7ABF-40C7-A46F-D251B31207B2}"/>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33" name="内容占位符 2">
              <a:extLst>
                <a:ext uri="{FF2B5EF4-FFF2-40B4-BE49-F238E27FC236}">
                  <a16:creationId xmlns:a16="http://schemas.microsoft.com/office/drawing/2014/main" id="{2835D414-FA04-4EA0-8622-C51D7C6E70D1}"/>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基本概念</a:t>
              </a:r>
            </a:p>
          </p:txBody>
        </p:sp>
      </p:grpSp>
    </p:spTree>
    <p:extLst>
      <p:ext uri="{BB962C8B-B14F-4D97-AF65-F5344CB8AC3E}">
        <p14:creationId xmlns:p14="http://schemas.microsoft.com/office/powerpoint/2010/main" val="203063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1+#ppt_w/2"/>
                                          </p:val>
                                        </p:tav>
                                        <p:tav tm="100000">
                                          <p:val>
                                            <p:strVal val="#ppt_x"/>
                                          </p:val>
                                        </p:tav>
                                      </p:tavLst>
                                    </p:anim>
                                    <p:anim calcmode="lin" valueType="num">
                                      <p:cBhvr additive="base">
                                        <p:cTn id="27" dur="500" fill="hold"/>
                                        <p:tgtEl>
                                          <p:spTgt spid="3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circle(in)">
                                      <p:cBhvr>
                                        <p:cTn id="31" dur="2000"/>
                                        <p:tgtEl>
                                          <p:spTgt spid="26"/>
                                        </p:tgtEl>
                                      </p:cBhvr>
                                    </p:animEffect>
                                  </p:childTnLst>
                                </p:cTn>
                              </p:par>
                            </p:childTnLst>
                          </p:cTn>
                        </p:par>
                        <p:par>
                          <p:cTn id="32" fill="hold">
                            <p:stCondLst>
                              <p:cond delay="4500"/>
                            </p:stCondLst>
                            <p:childTnLst>
                              <p:par>
                                <p:cTn id="33" presetID="31" presetClass="entr" presetSubtype="0" fill="hold" grpId="0" nodeType="afterEffect">
                                  <p:stCondLst>
                                    <p:cond delay="0"/>
                                  </p:stCondLst>
                                  <p:childTnLst>
                                    <p:set>
                                      <p:cBhvr>
                                        <p:cTn id="34" dur="1" fill="hold">
                                          <p:stCondLst>
                                            <p:cond delay="0"/>
                                          </p:stCondLst>
                                        </p:cTn>
                                        <p:tgtEl>
                                          <p:spTgt spid="27">
                                            <p:txEl>
                                              <p:pRg st="0" end="0"/>
                                            </p:txEl>
                                          </p:spTgt>
                                        </p:tgtEl>
                                        <p:attrNameLst>
                                          <p:attrName>style.visibility</p:attrName>
                                        </p:attrNameLst>
                                      </p:cBhvr>
                                      <p:to>
                                        <p:strVal val="visible"/>
                                      </p:to>
                                    </p:set>
                                    <p:anim calcmode="lin" valueType="num">
                                      <p:cBhvr>
                                        <p:cTn id="35" dur="10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36" dur="1000" fill="hold"/>
                                        <p:tgtEl>
                                          <p:spTgt spid="27">
                                            <p:txEl>
                                              <p:pRg st="0" end="0"/>
                                            </p:txEl>
                                          </p:spTgt>
                                        </p:tgtEl>
                                        <p:attrNameLst>
                                          <p:attrName>ppt_h</p:attrName>
                                        </p:attrNameLst>
                                      </p:cBhvr>
                                      <p:tavLst>
                                        <p:tav tm="0">
                                          <p:val>
                                            <p:fltVal val="0"/>
                                          </p:val>
                                        </p:tav>
                                        <p:tav tm="100000">
                                          <p:val>
                                            <p:strVal val="#ppt_h"/>
                                          </p:val>
                                        </p:tav>
                                      </p:tavLst>
                                    </p:anim>
                                    <p:anim calcmode="lin" valueType="num">
                                      <p:cBhvr>
                                        <p:cTn id="37" dur="1000" fill="hold"/>
                                        <p:tgtEl>
                                          <p:spTgt spid="27">
                                            <p:txEl>
                                              <p:pRg st="0" end="0"/>
                                            </p:txEl>
                                          </p:spTgt>
                                        </p:tgtEl>
                                        <p:attrNameLst>
                                          <p:attrName>style.rotation</p:attrName>
                                        </p:attrNameLst>
                                      </p:cBhvr>
                                      <p:tavLst>
                                        <p:tav tm="0">
                                          <p:val>
                                            <p:fltVal val="90"/>
                                          </p:val>
                                        </p:tav>
                                        <p:tav tm="100000">
                                          <p:val>
                                            <p:fltVal val="0"/>
                                          </p:val>
                                        </p:tav>
                                      </p:tavLst>
                                    </p:anim>
                                    <p:animEffect transition="in" filter="fade">
                                      <p:cBhvr>
                                        <p:cTn id="38" dur="1000"/>
                                        <p:tgtEl>
                                          <p:spTgt spid="2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27">
                                            <p:txEl>
                                              <p:pRg st="1" end="1"/>
                                            </p:txEl>
                                          </p:spTgt>
                                        </p:tgtEl>
                                        <p:attrNameLst>
                                          <p:attrName>style.visibility</p:attrName>
                                        </p:attrNameLst>
                                      </p:cBhvr>
                                      <p:to>
                                        <p:strVal val="visible"/>
                                      </p:to>
                                    </p:set>
                                    <p:anim calcmode="lin" valueType="num">
                                      <p:cBhvr>
                                        <p:cTn id="43" dur="1000" fill="hold"/>
                                        <p:tgtEl>
                                          <p:spTgt spid="27">
                                            <p:txEl>
                                              <p:pRg st="1" end="1"/>
                                            </p:txEl>
                                          </p:spTgt>
                                        </p:tgtEl>
                                        <p:attrNameLst>
                                          <p:attrName>ppt_w</p:attrName>
                                        </p:attrNameLst>
                                      </p:cBhvr>
                                      <p:tavLst>
                                        <p:tav tm="0">
                                          <p:val>
                                            <p:fltVal val="0"/>
                                          </p:val>
                                        </p:tav>
                                        <p:tav tm="100000">
                                          <p:val>
                                            <p:strVal val="#ppt_w"/>
                                          </p:val>
                                        </p:tav>
                                      </p:tavLst>
                                    </p:anim>
                                    <p:anim calcmode="lin" valueType="num">
                                      <p:cBhvr>
                                        <p:cTn id="44" dur="1000" fill="hold"/>
                                        <p:tgtEl>
                                          <p:spTgt spid="27">
                                            <p:txEl>
                                              <p:pRg st="1" end="1"/>
                                            </p:txEl>
                                          </p:spTgt>
                                        </p:tgtEl>
                                        <p:attrNameLst>
                                          <p:attrName>ppt_h</p:attrName>
                                        </p:attrNameLst>
                                      </p:cBhvr>
                                      <p:tavLst>
                                        <p:tav tm="0">
                                          <p:val>
                                            <p:fltVal val="0"/>
                                          </p:val>
                                        </p:tav>
                                        <p:tav tm="100000">
                                          <p:val>
                                            <p:strVal val="#ppt_h"/>
                                          </p:val>
                                        </p:tav>
                                      </p:tavLst>
                                    </p:anim>
                                    <p:anim calcmode="lin" valueType="num">
                                      <p:cBhvr>
                                        <p:cTn id="45" dur="1000" fill="hold"/>
                                        <p:tgtEl>
                                          <p:spTgt spid="27">
                                            <p:txEl>
                                              <p:pRg st="1" end="1"/>
                                            </p:txEl>
                                          </p:spTgt>
                                        </p:tgtEl>
                                        <p:attrNameLst>
                                          <p:attrName>style.rotation</p:attrName>
                                        </p:attrNameLst>
                                      </p:cBhvr>
                                      <p:tavLst>
                                        <p:tav tm="0">
                                          <p:val>
                                            <p:fltVal val="90"/>
                                          </p:val>
                                        </p:tav>
                                        <p:tav tm="100000">
                                          <p:val>
                                            <p:fltVal val="0"/>
                                          </p:val>
                                        </p:tav>
                                      </p:tavLst>
                                    </p:anim>
                                    <p:animEffect transition="in" filter="fade">
                                      <p:cBhvr>
                                        <p:cTn id="46" dur="1000"/>
                                        <p:tgtEl>
                                          <p:spTgt spid="27">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27">
                                            <p:txEl>
                                              <p:pRg st="2" end="2"/>
                                            </p:txEl>
                                          </p:spTgt>
                                        </p:tgtEl>
                                        <p:attrNameLst>
                                          <p:attrName>style.visibility</p:attrName>
                                        </p:attrNameLst>
                                      </p:cBhvr>
                                      <p:to>
                                        <p:strVal val="visible"/>
                                      </p:to>
                                    </p:set>
                                    <p:anim calcmode="lin" valueType="num">
                                      <p:cBhvr>
                                        <p:cTn id="51" dur="1000" fill="hold"/>
                                        <p:tgtEl>
                                          <p:spTgt spid="27">
                                            <p:txEl>
                                              <p:pRg st="2" end="2"/>
                                            </p:txEl>
                                          </p:spTgt>
                                        </p:tgtEl>
                                        <p:attrNameLst>
                                          <p:attrName>ppt_w</p:attrName>
                                        </p:attrNameLst>
                                      </p:cBhvr>
                                      <p:tavLst>
                                        <p:tav tm="0">
                                          <p:val>
                                            <p:fltVal val="0"/>
                                          </p:val>
                                        </p:tav>
                                        <p:tav tm="100000">
                                          <p:val>
                                            <p:strVal val="#ppt_w"/>
                                          </p:val>
                                        </p:tav>
                                      </p:tavLst>
                                    </p:anim>
                                    <p:anim calcmode="lin" valueType="num">
                                      <p:cBhvr>
                                        <p:cTn id="52" dur="1000" fill="hold"/>
                                        <p:tgtEl>
                                          <p:spTgt spid="27">
                                            <p:txEl>
                                              <p:pRg st="2" end="2"/>
                                            </p:txEl>
                                          </p:spTgt>
                                        </p:tgtEl>
                                        <p:attrNameLst>
                                          <p:attrName>ppt_h</p:attrName>
                                        </p:attrNameLst>
                                      </p:cBhvr>
                                      <p:tavLst>
                                        <p:tav tm="0">
                                          <p:val>
                                            <p:fltVal val="0"/>
                                          </p:val>
                                        </p:tav>
                                        <p:tav tm="100000">
                                          <p:val>
                                            <p:strVal val="#ppt_h"/>
                                          </p:val>
                                        </p:tav>
                                      </p:tavLst>
                                    </p:anim>
                                    <p:anim calcmode="lin" valueType="num">
                                      <p:cBhvr>
                                        <p:cTn id="53" dur="1000" fill="hold"/>
                                        <p:tgtEl>
                                          <p:spTgt spid="27">
                                            <p:txEl>
                                              <p:pRg st="2" end="2"/>
                                            </p:txEl>
                                          </p:spTgt>
                                        </p:tgtEl>
                                        <p:attrNameLst>
                                          <p:attrName>style.rotation</p:attrName>
                                        </p:attrNameLst>
                                      </p:cBhvr>
                                      <p:tavLst>
                                        <p:tav tm="0">
                                          <p:val>
                                            <p:fltVal val="90"/>
                                          </p:val>
                                        </p:tav>
                                        <p:tav tm="100000">
                                          <p:val>
                                            <p:fltVal val="0"/>
                                          </p:val>
                                        </p:tav>
                                      </p:tavLst>
                                    </p:anim>
                                    <p:animEffect transition="in" filter="fade">
                                      <p:cBhvr>
                                        <p:cTn id="54" dur="10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7" grpId="0" uiExpand="1" build="p"/>
      <p:bldP spid="29" grpId="0" animBg="1"/>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9.3 </a:t>
            </a:r>
            <a:r>
              <a:rPr lang="zh-CN" altLang="en-US" b="1" dirty="0">
                <a:latin typeface="仿宋" panose="02010609060101010101" pitchFamily="49" charset="-122"/>
                <a:ea typeface="仿宋" panose="02010609060101010101" pitchFamily="49" charset="-122"/>
              </a:rPr>
              <a:t>线程的状态转换</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等待其他线程的执行结果</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AA491E52-8339-4716-BCCA-EFEEC8DB12D0}"/>
              </a:ext>
            </a:extLst>
          </p:cNvPr>
          <p:cNvSpPr/>
          <p:nvPr/>
        </p:nvSpPr>
        <p:spPr>
          <a:xfrm>
            <a:off x="0" y="1818727"/>
            <a:ext cx="12190412" cy="41013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1" name="Freeform 3">
            <a:extLst>
              <a:ext uri="{FF2B5EF4-FFF2-40B4-BE49-F238E27FC236}">
                <a16:creationId xmlns:a16="http://schemas.microsoft.com/office/drawing/2014/main" id="{C4FD8351-3504-4202-9A4C-83B180C86161}"/>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4" name="组合 10">
            <a:extLst>
              <a:ext uri="{FF2B5EF4-FFF2-40B4-BE49-F238E27FC236}">
                <a16:creationId xmlns:a16="http://schemas.microsoft.com/office/drawing/2014/main" id="{C45FFAED-DF86-4CA8-BD66-B7B34FA09F9A}"/>
              </a:ext>
            </a:extLst>
          </p:cNvPr>
          <p:cNvGrpSpPr/>
          <p:nvPr/>
        </p:nvGrpSpPr>
        <p:grpSpPr>
          <a:xfrm>
            <a:off x="954493" y="5270809"/>
            <a:ext cx="1877352" cy="1129303"/>
            <a:chOff x="9675584" y="5175723"/>
            <a:chExt cx="1877787" cy="1129564"/>
          </a:xfrm>
        </p:grpSpPr>
        <p:sp>
          <p:nvSpPr>
            <p:cNvPr id="15" name="矩形 14">
              <a:extLst>
                <a:ext uri="{FF2B5EF4-FFF2-40B4-BE49-F238E27FC236}">
                  <a16:creationId xmlns:a16="http://schemas.microsoft.com/office/drawing/2014/main" id="{E8CC07A3-0EF2-4EF3-9B22-FB71056C47BC}"/>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8E85CC6B-34E7-4B41-AEB4-3645B811599F}"/>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F3B81120-3572-4224-893A-7A5F16CD608D}"/>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A6D6762-2809-4F94-8ADF-19107FF55B3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0" name="Rectangle 3">
            <a:extLst>
              <a:ext uri="{FF2B5EF4-FFF2-40B4-BE49-F238E27FC236}">
                <a16:creationId xmlns:a16="http://schemas.microsoft.com/office/drawing/2014/main" id="{2897662F-F54D-4E5A-B9F9-B549E4085332}"/>
              </a:ext>
            </a:extLst>
          </p:cNvPr>
          <p:cNvSpPr txBox="1">
            <a:spLocks noChangeArrowheads="1"/>
          </p:cNvSpPr>
          <p:nvPr/>
        </p:nvSpPr>
        <p:spPr>
          <a:xfrm>
            <a:off x="954493" y="2369712"/>
            <a:ext cx="8893175"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一个线程</a:t>
            </a:r>
            <a:r>
              <a:rPr lang="en-US" altLang="zh-CN">
                <a:latin typeface="仿宋" panose="02010609060101010101" pitchFamily="49" charset="-122"/>
                <a:ea typeface="仿宋" panose="02010609060101010101" pitchFamily="49" charset="-122"/>
              </a:rPr>
              <a:t>(a)</a:t>
            </a:r>
            <a:r>
              <a:rPr lang="zh-CN" altLang="en-US">
                <a:latin typeface="仿宋" panose="02010609060101010101" pitchFamily="49" charset="-122"/>
                <a:ea typeface="仿宋" panose="02010609060101010101" pitchFamily="49" charset="-122"/>
              </a:rPr>
              <a:t>可以调用另一个线程</a:t>
            </a:r>
            <a:r>
              <a:rPr lang="en-US" altLang="zh-CN">
                <a:latin typeface="仿宋" panose="02010609060101010101" pitchFamily="49" charset="-122"/>
                <a:ea typeface="仿宋" panose="02010609060101010101" pitchFamily="49" charset="-122"/>
              </a:rPr>
              <a:t>(b)</a:t>
            </a:r>
            <a:r>
              <a:rPr lang="zh-CN" altLang="en-US">
                <a:latin typeface="仿宋" panose="02010609060101010101" pitchFamily="49" charset="-122"/>
                <a:ea typeface="仿宋" panose="02010609060101010101" pitchFamily="49" charset="-122"/>
              </a:rPr>
              <a:t>的</a:t>
            </a:r>
            <a:r>
              <a:rPr lang="en-US" altLang="zh-CN">
                <a:latin typeface="仿宋" panose="02010609060101010101" pitchFamily="49" charset="-122"/>
                <a:ea typeface="仿宋" panose="02010609060101010101" pitchFamily="49" charset="-122"/>
              </a:rPr>
              <a:t>join()</a:t>
            </a:r>
            <a:r>
              <a:rPr lang="zh-CN" altLang="en-US">
                <a:latin typeface="仿宋" panose="02010609060101010101" pitchFamily="49" charset="-122"/>
                <a:ea typeface="仿宋" panose="02010609060101010101" pitchFamily="49" charset="-122"/>
              </a:rPr>
              <a:t>方法来等待，一旦</a:t>
            </a:r>
            <a:r>
              <a:rPr lang="en-US" altLang="zh-CN">
                <a:latin typeface="仿宋" panose="02010609060101010101" pitchFamily="49" charset="-122"/>
                <a:ea typeface="仿宋" panose="02010609060101010101" pitchFamily="49" charset="-122"/>
              </a:rPr>
              <a:t>a</a:t>
            </a:r>
            <a:r>
              <a:rPr lang="zh-CN" altLang="en-US">
                <a:latin typeface="仿宋" panose="02010609060101010101" pitchFamily="49" charset="-122"/>
                <a:ea typeface="仿宋" panose="02010609060101010101" pitchFamily="49" charset="-122"/>
              </a:rPr>
              <a:t>调用</a:t>
            </a:r>
            <a:r>
              <a:rPr lang="en-US" altLang="zh-CN">
                <a:latin typeface="仿宋" panose="02010609060101010101" pitchFamily="49" charset="-122"/>
                <a:ea typeface="仿宋" panose="02010609060101010101" pitchFamily="49" charset="-122"/>
              </a:rPr>
              <a:t>b.join()</a:t>
            </a:r>
            <a:r>
              <a:rPr lang="zh-CN" altLang="en-US">
                <a:latin typeface="仿宋" panose="02010609060101010101" pitchFamily="49" charset="-122"/>
                <a:ea typeface="仿宋" panose="02010609060101010101" pitchFamily="49" charset="-122"/>
              </a:rPr>
              <a:t>则线程</a:t>
            </a:r>
            <a:r>
              <a:rPr lang="en-US" altLang="zh-CN">
                <a:latin typeface="仿宋" panose="02010609060101010101" pitchFamily="49" charset="-122"/>
                <a:ea typeface="仿宋" panose="02010609060101010101" pitchFamily="49" charset="-122"/>
              </a:rPr>
              <a:t>a</a:t>
            </a:r>
            <a:r>
              <a:rPr lang="zh-CN" altLang="en-US">
                <a:latin typeface="仿宋" panose="02010609060101010101" pitchFamily="49" charset="-122"/>
                <a:ea typeface="仿宋" panose="02010609060101010101" pitchFamily="49" charset="-122"/>
              </a:rPr>
              <a:t>将进入</a:t>
            </a:r>
            <a:r>
              <a:rPr lang="en-US" altLang="zh-CN">
                <a:latin typeface="仿宋" panose="02010609060101010101" pitchFamily="49" charset="-122"/>
                <a:ea typeface="仿宋" panose="02010609060101010101" pitchFamily="49" charset="-122"/>
              </a:rPr>
              <a:t>blocking</a:t>
            </a:r>
            <a:r>
              <a:rPr lang="zh-CN" altLang="en-US">
                <a:latin typeface="仿宋" panose="02010609060101010101" pitchFamily="49" charset="-122"/>
                <a:ea typeface="仿宋" panose="02010609060101010101" pitchFamily="49" charset="-122"/>
              </a:rPr>
              <a:t>状态直到线程</a:t>
            </a:r>
            <a:r>
              <a:rPr lang="en-US" altLang="zh-CN">
                <a:latin typeface="仿宋" panose="02010609060101010101" pitchFamily="49" charset="-122"/>
                <a:ea typeface="仿宋" panose="02010609060101010101" pitchFamily="49" charset="-122"/>
              </a:rPr>
              <a:t>b</a:t>
            </a:r>
            <a:r>
              <a:rPr lang="zh-CN" altLang="en-US">
                <a:latin typeface="仿宋" panose="02010609060101010101" pitchFamily="49" charset="-122"/>
                <a:ea typeface="仿宋" panose="02010609060101010101" pitchFamily="49" charset="-122"/>
              </a:rPr>
              <a:t>执行结束进入</a:t>
            </a:r>
            <a:r>
              <a:rPr lang="en-US" altLang="zh-CN">
                <a:latin typeface="仿宋" panose="02010609060101010101" pitchFamily="49" charset="-122"/>
                <a:ea typeface="仿宋" panose="02010609060101010101" pitchFamily="49" charset="-122"/>
              </a:rPr>
              <a:t>dead</a:t>
            </a:r>
            <a:r>
              <a:rPr lang="zh-CN" altLang="en-US">
                <a:latin typeface="仿宋" panose="02010609060101010101" pitchFamily="49" charset="-122"/>
                <a:ea typeface="仿宋" panose="02010609060101010101" pitchFamily="49" charset="-122"/>
              </a:rPr>
              <a:t>状态为止</a:t>
            </a:r>
          </a:p>
          <a:p>
            <a:pPr marL="0" indent="0">
              <a:buFont typeface="Wingdings" panose="05000000000000000000" pitchFamily="2" charset="2"/>
              <a:buNone/>
            </a:pPr>
            <a:r>
              <a:rPr lang="en-US" altLang="zh-CN">
                <a:latin typeface="仿宋" panose="02010609060101010101" pitchFamily="49" charset="-122"/>
                <a:ea typeface="仿宋" panose="02010609060101010101" pitchFamily="49" charset="-122"/>
              </a:rPr>
              <a:t>join()</a:t>
            </a:r>
            <a:r>
              <a:rPr lang="zh-CN" altLang="en-US">
                <a:latin typeface="仿宋" panose="02010609060101010101" pitchFamily="49" charset="-122"/>
                <a:ea typeface="仿宋" panose="02010609060101010101" pitchFamily="49" charset="-122"/>
              </a:rPr>
              <a:t>方法也会抛出</a:t>
            </a:r>
            <a:r>
              <a:rPr lang="en-US" altLang="zh-CN">
                <a:latin typeface="仿宋" panose="02010609060101010101" pitchFamily="49" charset="-122"/>
                <a:ea typeface="仿宋" panose="02010609060101010101" pitchFamily="49" charset="-122"/>
              </a:rPr>
              <a:t>InterruptedException</a:t>
            </a:r>
            <a:r>
              <a:rPr lang="zh-CN" altLang="en-US">
                <a:latin typeface="仿宋" panose="02010609060101010101" pitchFamily="49" charset="-122"/>
                <a:ea typeface="仿宋" panose="02010609060101010101" pitchFamily="49" charset="-122"/>
              </a:rPr>
              <a:t>，因此也需要进行处理，产生异常的原因与</a:t>
            </a:r>
            <a:r>
              <a:rPr lang="en-US" altLang="zh-CN">
                <a:latin typeface="仿宋" panose="02010609060101010101" pitchFamily="49" charset="-122"/>
                <a:ea typeface="仿宋" panose="02010609060101010101" pitchFamily="49" charset="-122"/>
              </a:rPr>
              <a:t>sleep()</a:t>
            </a:r>
            <a:r>
              <a:rPr lang="zh-CN" altLang="en-US">
                <a:latin typeface="仿宋" panose="02010609060101010101" pitchFamily="49" charset="-122"/>
                <a:ea typeface="仿宋" panose="02010609060101010101" pitchFamily="49" charset="-122"/>
              </a:rPr>
              <a:t>方法相同</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5659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6">
            <a:extLst>
              <a:ext uri="{FF2B5EF4-FFF2-40B4-BE49-F238E27FC236}">
                <a16:creationId xmlns:a16="http://schemas.microsoft.com/office/drawing/2014/main" id="{ED6BB00B-D64D-488F-A220-8E2FB29F5C51}"/>
              </a:ext>
            </a:extLst>
          </p:cNvPr>
          <p:cNvSpPr/>
          <p:nvPr/>
        </p:nvSpPr>
        <p:spPr>
          <a:xfrm>
            <a:off x="6101317" y="2879986"/>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51" name="组合 50">
            <a:extLst>
              <a:ext uri="{FF2B5EF4-FFF2-40B4-BE49-F238E27FC236}">
                <a16:creationId xmlns:a16="http://schemas.microsoft.com/office/drawing/2014/main" id="{FD6DA85C-62FD-45F7-A6C1-ACA43BA14F9B}"/>
              </a:ext>
            </a:extLst>
          </p:cNvPr>
          <p:cNvGrpSpPr/>
          <p:nvPr/>
        </p:nvGrpSpPr>
        <p:grpSpPr>
          <a:xfrm>
            <a:off x="5275064" y="534194"/>
            <a:ext cx="549846" cy="617986"/>
            <a:chOff x="279401" y="2698750"/>
            <a:chExt cx="1473200" cy="1655763"/>
          </a:xfrm>
        </p:grpSpPr>
        <p:sp>
          <p:nvSpPr>
            <p:cNvPr id="52" name="Freeform 45">
              <a:extLst>
                <a:ext uri="{FF2B5EF4-FFF2-40B4-BE49-F238E27FC236}">
                  <a16:creationId xmlns:a16="http://schemas.microsoft.com/office/drawing/2014/main" id="{1729A776-0BF6-48DE-8CA7-E51796CF9F8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a:extLst>
                <a:ext uri="{FF2B5EF4-FFF2-40B4-BE49-F238E27FC236}">
                  <a16:creationId xmlns:a16="http://schemas.microsoft.com/office/drawing/2014/main" id="{72674BB5-4334-4297-BAB1-B4FD17DFEBC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a:extLst>
                <a:ext uri="{FF2B5EF4-FFF2-40B4-BE49-F238E27FC236}">
                  <a16:creationId xmlns:a16="http://schemas.microsoft.com/office/drawing/2014/main" id="{6C1CADCB-E748-4F95-B1CF-0C31D6796F4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a:extLst>
                <a:ext uri="{FF2B5EF4-FFF2-40B4-BE49-F238E27FC236}">
                  <a16:creationId xmlns:a16="http://schemas.microsoft.com/office/drawing/2014/main" id="{0C41E2CC-0F35-481A-9E8A-F20B08999352}"/>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a:extLst>
                <a:ext uri="{FF2B5EF4-FFF2-40B4-BE49-F238E27FC236}">
                  <a16:creationId xmlns:a16="http://schemas.microsoft.com/office/drawing/2014/main" id="{06D05E02-34F0-469E-A16A-8DC6163273C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a:extLst>
                <a:ext uri="{FF2B5EF4-FFF2-40B4-BE49-F238E27FC236}">
                  <a16:creationId xmlns:a16="http://schemas.microsoft.com/office/drawing/2014/main" id="{881679A1-9368-457E-A749-8E67EE0CFAA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a:extLst>
                <a:ext uri="{FF2B5EF4-FFF2-40B4-BE49-F238E27FC236}">
                  <a16:creationId xmlns:a16="http://schemas.microsoft.com/office/drawing/2014/main" id="{75C12559-497D-40F9-8616-1DDC9649FFC5}"/>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a:extLst>
                <a:ext uri="{FF2B5EF4-FFF2-40B4-BE49-F238E27FC236}">
                  <a16:creationId xmlns:a16="http://schemas.microsoft.com/office/drawing/2014/main" id="{9D9B5691-9C84-4243-9A98-9F51172226B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a:extLst>
              <a:ext uri="{FF2B5EF4-FFF2-40B4-BE49-F238E27FC236}">
                <a16:creationId xmlns:a16="http://schemas.microsoft.com/office/drawing/2014/main" id="{03054572-919D-42BC-AD77-CD9E6492F4F0}"/>
              </a:ext>
            </a:extLst>
          </p:cNvPr>
          <p:cNvGrpSpPr/>
          <p:nvPr/>
        </p:nvGrpSpPr>
        <p:grpSpPr>
          <a:xfrm>
            <a:off x="5275064" y="1271844"/>
            <a:ext cx="549846" cy="617986"/>
            <a:chOff x="279401" y="2698750"/>
            <a:chExt cx="1473200" cy="1655763"/>
          </a:xfrm>
        </p:grpSpPr>
        <p:sp>
          <p:nvSpPr>
            <p:cNvPr id="61" name="Freeform 45">
              <a:extLst>
                <a:ext uri="{FF2B5EF4-FFF2-40B4-BE49-F238E27FC236}">
                  <a16:creationId xmlns:a16="http://schemas.microsoft.com/office/drawing/2014/main" id="{1CA7D0C3-15E5-4955-949C-B592DFA6C3D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a:extLst>
                <a:ext uri="{FF2B5EF4-FFF2-40B4-BE49-F238E27FC236}">
                  <a16:creationId xmlns:a16="http://schemas.microsoft.com/office/drawing/2014/main" id="{11ADB319-BB4B-46F5-8144-9E08DF21E23F}"/>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a:extLst>
                <a:ext uri="{FF2B5EF4-FFF2-40B4-BE49-F238E27FC236}">
                  <a16:creationId xmlns:a16="http://schemas.microsoft.com/office/drawing/2014/main" id="{D1B854C5-3C0E-4539-BB43-B3C7C278CEE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a:extLst>
                <a:ext uri="{FF2B5EF4-FFF2-40B4-BE49-F238E27FC236}">
                  <a16:creationId xmlns:a16="http://schemas.microsoft.com/office/drawing/2014/main" id="{4B1755A3-7B01-4B35-B483-147EBE0D406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a:extLst>
                <a:ext uri="{FF2B5EF4-FFF2-40B4-BE49-F238E27FC236}">
                  <a16:creationId xmlns:a16="http://schemas.microsoft.com/office/drawing/2014/main" id="{A3DF9B2D-211A-4A66-A282-E7FB4620610D}"/>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a:extLst>
                <a:ext uri="{FF2B5EF4-FFF2-40B4-BE49-F238E27FC236}">
                  <a16:creationId xmlns:a16="http://schemas.microsoft.com/office/drawing/2014/main" id="{3F317C9A-9B6D-46E7-9A8F-E6A5248423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a:extLst>
                <a:ext uri="{FF2B5EF4-FFF2-40B4-BE49-F238E27FC236}">
                  <a16:creationId xmlns:a16="http://schemas.microsoft.com/office/drawing/2014/main" id="{E74DA9A0-F302-4940-816E-8CB7807021F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a:extLst>
                <a:ext uri="{FF2B5EF4-FFF2-40B4-BE49-F238E27FC236}">
                  <a16:creationId xmlns:a16="http://schemas.microsoft.com/office/drawing/2014/main" id="{BE0C7628-C94C-4E67-9A2A-31A5848750D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a:extLst>
              <a:ext uri="{FF2B5EF4-FFF2-40B4-BE49-F238E27FC236}">
                <a16:creationId xmlns:a16="http://schemas.microsoft.com/office/drawing/2014/main" id="{D47F3330-F8A5-43B2-82EA-5BA462293E3F}"/>
              </a:ext>
            </a:extLst>
          </p:cNvPr>
          <p:cNvSpPr txBox="1"/>
          <p:nvPr/>
        </p:nvSpPr>
        <p:spPr>
          <a:xfrm>
            <a:off x="6096000" y="1417254"/>
            <a:ext cx="3580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9.2   </a:t>
            </a:r>
            <a:r>
              <a:rPr lang="zh-CN" altLang="en-US" sz="2400" b="1" dirty="0">
                <a:latin typeface="仿宋" panose="02010609060101010101" pitchFamily="49" charset="-122"/>
                <a:ea typeface="仿宋" panose="02010609060101010101" pitchFamily="49" charset="-122"/>
              </a:rPr>
              <a:t>线程的创建方法</a:t>
            </a:r>
          </a:p>
        </p:txBody>
      </p:sp>
      <p:grpSp>
        <p:nvGrpSpPr>
          <p:cNvPr id="70" name="组合 69">
            <a:extLst>
              <a:ext uri="{FF2B5EF4-FFF2-40B4-BE49-F238E27FC236}">
                <a16:creationId xmlns:a16="http://schemas.microsoft.com/office/drawing/2014/main" id="{4B1BD165-1A39-4427-9361-70379144DBDD}"/>
              </a:ext>
            </a:extLst>
          </p:cNvPr>
          <p:cNvGrpSpPr/>
          <p:nvPr/>
        </p:nvGrpSpPr>
        <p:grpSpPr>
          <a:xfrm>
            <a:off x="5275064" y="2033844"/>
            <a:ext cx="549846" cy="617986"/>
            <a:chOff x="279401" y="2698750"/>
            <a:chExt cx="1473200" cy="1655763"/>
          </a:xfrm>
        </p:grpSpPr>
        <p:sp>
          <p:nvSpPr>
            <p:cNvPr id="71" name="Freeform 45">
              <a:extLst>
                <a:ext uri="{FF2B5EF4-FFF2-40B4-BE49-F238E27FC236}">
                  <a16:creationId xmlns:a16="http://schemas.microsoft.com/office/drawing/2014/main" id="{51B6AFE1-A3AB-403E-97B8-5C2C5D960A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a:extLst>
                <a:ext uri="{FF2B5EF4-FFF2-40B4-BE49-F238E27FC236}">
                  <a16:creationId xmlns:a16="http://schemas.microsoft.com/office/drawing/2014/main" id="{D5E5BECF-122B-4559-803E-664A7FF8A5A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a:extLst>
                <a:ext uri="{FF2B5EF4-FFF2-40B4-BE49-F238E27FC236}">
                  <a16:creationId xmlns:a16="http://schemas.microsoft.com/office/drawing/2014/main" id="{1E1A8E3D-18F2-4F43-A4CB-C97FFD6CC62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a:extLst>
                <a:ext uri="{FF2B5EF4-FFF2-40B4-BE49-F238E27FC236}">
                  <a16:creationId xmlns:a16="http://schemas.microsoft.com/office/drawing/2014/main" id="{68F4F908-E0E7-45CB-9EFF-109CB1348CC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a:extLst>
                <a:ext uri="{FF2B5EF4-FFF2-40B4-BE49-F238E27FC236}">
                  <a16:creationId xmlns:a16="http://schemas.microsoft.com/office/drawing/2014/main" id="{3574B512-E030-4BB8-887A-553186D70B4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a:extLst>
                <a:ext uri="{FF2B5EF4-FFF2-40B4-BE49-F238E27FC236}">
                  <a16:creationId xmlns:a16="http://schemas.microsoft.com/office/drawing/2014/main" id="{8BF1F733-2157-4BFE-ADE8-53823FAD28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a:extLst>
                <a:ext uri="{FF2B5EF4-FFF2-40B4-BE49-F238E27FC236}">
                  <a16:creationId xmlns:a16="http://schemas.microsoft.com/office/drawing/2014/main" id="{9F17F953-36A1-4AAD-90EB-2F21C0C3F2C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a:extLst>
                <a:ext uri="{FF2B5EF4-FFF2-40B4-BE49-F238E27FC236}">
                  <a16:creationId xmlns:a16="http://schemas.microsoft.com/office/drawing/2014/main" id="{B73D6F0F-F740-4175-97E6-89631D35269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a:extLst>
              <a:ext uri="{FF2B5EF4-FFF2-40B4-BE49-F238E27FC236}">
                <a16:creationId xmlns:a16="http://schemas.microsoft.com/office/drawing/2014/main" id="{7C22FABC-A4AF-43FF-B7BA-A6E1B3884D5A}"/>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9.3   </a:t>
            </a:r>
            <a:r>
              <a:rPr lang="zh-CN" altLang="en-US" sz="2400" b="1" dirty="0">
                <a:latin typeface="仿宋" panose="02010609060101010101" pitchFamily="49" charset="-122"/>
                <a:ea typeface="仿宋" panose="02010609060101010101" pitchFamily="49" charset="-122"/>
              </a:rPr>
              <a:t>线程状态及转换</a:t>
            </a:r>
          </a:p>
        </p:txBody>
      </p:sp>
      <p:grpSp>
        <p:nvGrpSpPr>
          <p:cNvPr id="80" name="组合 79">
            <a:extLst>
              <a:ext uri="{FF2B5EF4-FFF2-40B4-BE49-F238E27FC236}">
                <a16:creationId xmlns:a16="http://schemas.microsoft.com/office/drawing/2014/main" id="{C9C9FD60-E52F-46B8-8E0A-5168F7271EDC}"/>
              </a:ext>
            </a:extLst>
          </p:cNvPr>
          <p:cNvGrpSpPr/>
          <p:nvPr/>
        </p:nvGrpSpPr>
        <p:grpSpPr>
          <a:xfrm>
            <a:off x="5275064" y="2795844"/>
            <a:ext cx="549846" cy="617986"/>
            <a:chOff x="279401" y="2698750"/>
            <a:chExt cx="1473200" cy="1655763"/>
          </a:xfrm>
        </p:grpSpPr>
        <p:sp>
          <p:nvSpPr>
            <p:cNvPr id="81" name="Freeform 45">
              <a:extLst>
                <a:ext uri="{FF2B5EF4-FFF2-40B4-BE49-F238E27FC236}">
                  <a16:creationId xmlns:a16="http://schemas.microsoft.com/office/drawing/2014/main" id="{B5FA6FBE-52C9-4214-A1F0-67BE20F7194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6">
              <a:extLst>
                <a:ext uri="{FF2B5EF4-FFF2-40B4-BE49-F238E27FC236}">
                  <a16:creationId xmlns:a16="http://schemas.microsoft.com/office/drawing/2014/main" id="{3218DDC1-C3A9-426F-AC4C-1F02D9AE690D}"/>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7">
              <a:extLst>
                <a:ext uri="{FF2B5EF4-FFF2-40B4-BE49-F238E27FC236}">
                  <a16:creationId xmlns:a16="http://schemas.microsoft.com/office/drawing/2014/main" id="{EEEDA9C8-7D60-4AF6-A349-3579C10812A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48">
              <a:extLst>
                <a:ext uri="{FF2B5EF4-FFF2-40B4-BE49-F238E27FC236}">
                  <a16:creationId xmlns:a16="http://schemas.microsoft.com/office/drawing/2014/main" id="{6FB41275-199B-43FD-AA2B-BAC5E0175950}"/>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49">
              <a:extLst>
                <a:ext uri="{FF2B5EF4-FFF2-40B4-BE49-F238E27FC236}">
                  <a16:creationId xmlns:a16="http://schemas.microsoft.com/office/drawing/2014/main" id="{168D39CE-8F86-44F4-A8EA-16498505E5C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Oval 50">
              <a:extLst>
                <a:ext uri="{FF2B5EF4-FFF2-40B4-BE49-F238E27FC236}">
                  <a16:creationId xmlns:a16="http://schemas.microsoft.com/office/drawing/2014/main" id="{4F4CD454-10F5-4535-BE23-571AC103E5F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Freeform 51">
              <a:extLst>
                <a:ext uri="{FF2B5EF4-FFF2-40B4-BE49-F238E27FC236}">
                  <a16:creationId xmlns:a16="http://schemas.microsoft.com/office/drawing/2014/main" id="{6F9E0B65-82C4-420C-A3D6-02B4A5314F7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52">
              <a:extLst>
                <a:ext uri="{FF2B5EF4-FFF2-40B4-BE49-F238E27FC236}">
                  <a16:creationId xmlns:a16="http://schemas.microsoft.com/office/drawing/2014/main" id="{FF33BA6C-2072-44A8-A2CD-8826B1757D8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9" name="TextBox 88">
            <a:extLst>
              <a:ext uri="{FF2B5EF4-FFF2-40B4-BE49-F238E27FC236}">
                <a16:creationId xmlns:a16="http://schemas.microsoft.com/office/drawing/2014/main" id="{5C3F6AEC-7080-4B3D-A66C-9E625E6DB779}"/>
              </a:ext>
            </a:extLst>
          </p:cNvPr>
          <p:cNvSpPr txBox="1"/>
          <p:nvPr/>
        </p:nvSpPr>
        <p:spPr>
          <a:xfrm>
            <a:off x="6096000" y="2941254"/>
            <a:ext cx="4342228"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9.4   </a:t>
            </a:r>
            <a:r>
              <a:rPr lang="zh-CN" altLang="en-US" sz="2400" b="1" dirty="0">
                <a:solidFill>
                  <a:schemeClr val="bg1"/>
                </a:solidFill>
                <a:latin typeface="仿宋" panose="02010609060101010101" pitchFamily="49" charset="-122"/>
                <a:ea typeface="仿宋" panose="02010609060101010101" pitchFamily="49" charset="-122"/>
              </a:rPr>
              <a:t>线程调度</a:t>
            </a:r>
          </a:p>
        </p:txBody>
      </p:sp>
      <p:grpSp>
        <p:nvGrpSpPr>
          <p:cNvPr id="90" name="组合 89">
            <a:extLst>
              <a:ext uri="{FF2B5EF4-FFF2-40B4-BE49-F238E27FC236}">
                <a16:creationId xmlns:a16="http://schemas.microsoft.com/office/drawing/2014/main" id="{B6F6956B-1257-4DA8-A050-0FAD8E2E0421}"/>
              </a:ext>
            </a:extLst>
          </p:cNvPr>
          <p:cNvGrpSpPr/>
          <p:nvPr/>
        </p:nvGrpSpPr>
        <p:grpSpPr>
          <a:xfrm>
            <a:off x="5275064" y="3557844"/>
            <a:ext cx="549846" cy="617986"/>
            <a:chOff x="279401" y="2698750"/>
            <a:chExt cx="1473200" cy="1655763"/>
          </a:xfrm>
        </p:grpSpPr>
        <p:sp>
          <p:nvSpPr>
            <p:cNvPr id="91" name="Freeform 45">
              <a:extLst>
                <a:ext uri="{FF2B5EF4-FFF2-40B4-BE49-F238E27FC236}">
                  <a16:creationId xmlns:a16="http://schemas.microsoft.com/office/drawing/2014/main" id="{4446F7CD-B7BA-41EC-8505-71E5BE89C12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6">
              <a:extLst>
                <a:ext uri="{FF2B5EF4-FFF2-40B4-BE49-F238E27FC236}">
                  <a16:creationId xmlns:a16="http://schemas.microsoft.com/office/drawing/2014/main" id="{EE1487BF-87B2-4CF5-B1A7-FFE7DD547C2E}"/>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7">
              <a:extLst>
                <a:ext uri="{FF2B5EF4-FFF2-40B4-BE49-F238E27FC236}">
                  <a16:creationId xmlns:a16="http://schemas.microsoft.com/office/drawing/2014/main" id="{ED0144B7-FBC6-4BF7-AFC9-96DD5B815845}"/>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48">
              <a:extLst>
                <a:ext uri="{FF2B5EF4-FFF2-40B4-BE49-F238E27FC236}">
                  <a16:creationId xmlns:a16="http://schemas.microsoft.com/office/drawing/2014/main" id="{21C72A6E-EBBE-421B-932B-ED7C8E03C4D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49">
              <a:extLst>
                <a:ext uri="{FF2B5EF4-FFF2-40B4-BE49-F238E27FC236}">
                  <a16:creationId xmlns:a16="http://schemas.microsoft.com/office/drawing/2014/main" id="{D69DE465-7831-48FA-8FE6-FBCB88496142}"/>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Oval 50">
              <a:extLst>
                <a:ext uri="{FF2B5EF4-FFF2-40B4-BE49-F238E27FC236}">
                  <a16:creationId xmlns:a16="http://schemas.microsoft.com/office/drawing/2014/main" id="{D6216B99-503E-4670-8078-53BAE658388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Freeform 51">
              <a:extLst>
                <a:ext uri="{FF2B5EF4-FFF2-40B4-BE49-F238E27FC236}">
                  <a16:creationId xmlns:a16="http://schemas.microsoft.com/office/drawing/2014/main" id="{0DA0AAF1-B0DB-498B-B196-400F0D5838D7}"/>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52">
              <a:extLst>
                <a:ext uri="{FF2B5EF4-FFF2-40B4-BE49-F238E27FC236}">
                  <a16:creationId xmlns:a16="http://schemas.microsoft.com/office/drawing/2014/main" id="{7AB2F75A-331F-4343-BF22-491887185751}"/>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9" name="TextBox 98">
            <a:extLst>
              <a:ext uri="{FF2B5EF4-FFF2-40B4-BE49-F238E27FC236}">
                <a16:creationId xmlns:a16="http://schemas.microsoft.com/office/drawing/2014/main" id="{603744A6-9DEC-41A8-A9F3-E40F63363EAE}"/>
              </a:ext>
            </a:extLst>
          </p:cNvPr>
          <p:cNvSpPr txBox="1"/>
          <p:nvPr/>
        </p:nvSpPr>
        <p:spPr>
          <a:xfrm>
            <a:off x="6096000" y="370325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线程常用方法</a:t>
            </a:r>
          </a:p>
        </p:txBody>
      </p:sp>
      <p:grpSp>
        <p:nvGrpSpPr>
          <p:cNvPr id="100" name="组合 99">
            <a:extLst>
              <a:ext uri="{FF2B5EF4-FFF2-40B4-BE49-F238E27FC236}">
                <a16:creationId xmlns:a16="http://schemas.microsoft.com/office/drawing/2014/main" id="{A7C7C6FD-E399-4F9C-99E9-7B769F496563}"/>
              </a:ext>
            </a:extLst>
          </p:cNvPr>
          <p:cNvGrpSpPr/>
          <p:nvPr/>
        </p:nvGrpSpPr>
        <p:grpSpPr>
          <a:xfrm>
            <a:off x="5275064" y="4319844"/>
            <a:ext cx="549846" cy="617986"/>
            <a:chOff x="279401" y="2698750"/>
            <a:chExt cx="1473200" cy="1655763"/>
          </a:xfrm>
        </p:grpSpPr>
        <p:sp>
          <p:nvSpPr>
            <p:cNvPr id="101" name="Freeform 45">
              <a:extLst>
                <a:ext uri="{FF2B5EF4-FFF2-40B4-BE49-F238E27FC236}">
                  <a16:creationId xmlns:a16="http://schemas.microsoft.com/office/drawing/2014/main" id="{889F213A-7CF2-4A50-9A67-7F34E2BA1F6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a:extLst>
                <a:ext uri="{FF2B5EF4-FFF2-40B4-BE49-F238E27FC236}">
                  <a16:creationId xmlns:a16="http://schemas.microsoft.com/office/drawing/2014/main" id="{8E8BF666-6DC8-409A-9B4F-422BC680AB8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a:extLst>
                <a:ext uri="{FF2B5EF4-FFF2-40B4-BE49-F238E27FC236}">
                  <a16:creationId xmlns:a16="http://schemas.microsoft.com/office/drawing/2014/main" id="{CDF77211-7449-43A2-B432-695626EC035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a:extLst>
                <a:ext uri="{FF2B5EF4-FFF2-40B4-BE49-F238E27FC236}">
                  <a16:creationId xmlns:a16="http://schemas.microsoft.com/office/drawing/2014/main" id="{04B3276A-AA9D-4F04-AF09-C6CCE6828CB7}"/>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a:extLst>
                <a:ext uri="{FF2B5EF4-FFF2-40B4-BE49-F238E27FC236}">
                  <a16:creationId xmlns:a16="http://schemas.microsoft.com/office/drawing/2014/main" id="{755543E7-387D-45C4-BB63-8C37479C74D7}"/>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a:extLst>
                <a:ext uri="{FF2B5EF4-FFF2-40B4-BE49-F238E27FC236}">
                  <a16:creationId xmlns:a16="http://schemas.microsoft.com/office/drawing/2014/main" id="{FFFCC06F-07AA-4BA0-986D-E22D8CD523B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a:extLst>
                <a:ext uri="{FF2B5EF4-FFF2-40B4-BE49-F238E27FC236}">
                  <a16:creationId xmlns:a16="http://schemas.microsoft.com/office/drawing/2014/main" id="{4E601DD7-A466-4503-BA2A-1610CD3E31A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a:extLst>
                <a:ext uri="{FF2B5EF4-FFF2-40B4-BE49-F238E27FC236}">
                  <a16:creationId xmlns:a16="http://schemas.microsoft.com/office/drawing/2014/main" id="{553A14F3-BA83-4FC9-AB3A-6B867FC7225A}"/>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a:extLst>
              <a:ext uri="{FF2B5EF4-FFF2-40B4-BE49-F238E27FC236}">
                <a16:creationId xmlns:a16="http://schemas.microsoft.com/office/drawing/2014/main" id="{D912887F-0EE3-4AA5-AC7E-3F7CD75F4EAA}"/>
              </a:ext>
            </a:extLst>
          </p:cNvPr>
          <p:cNvSpPr txBox="1"/>
          <p:nvPr/>
        </p:nvSpPr>
        <p:spPr>
          <a:xfrm>
            <a:off x="6096000" y="446525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线程同步与锁机制  </a:t>
            </a:r>
          </a:p>
        </p:txBody>
      </p:sp>
      <p:sp>
        <p:nvSpPr>
          <p:cNvPr id="110" name="TextBox 2">
            <a:extLst>
              <a:ext uri="{FF2B5EF4-FFF2-40B4-BE49-F238E27FC236}">
                <a16:creationId xmlns:a16="http://schemas.microsoft.com/office/drawing/2014/main" id="{9264E244-AEC5-4F49-B9E3-8909D3AABFBE}"/>
              </a:ext>
            </a:extLst>
          </p:cNvPr>
          <p:cNvSpPr txBox="1"/>
          <p:nvPr/>
        </p:nvSpPr>
        <p:spPr>
          <a:xfrm>
            <a:off x="6096000" y="679604"/>
            <a:ext cx="31234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9.1   </a:t>
            </a:r>
            <a:r>
              <a:rPr lang="zh-CN" altLang="en-US" sz="2400" b="1" dirty="0">
                <a:latin typeface="仿宋" panose="02010609060101010101" pitchFamily="49" charset="-122"/>
                <a:ea typeface="仿宋" panose="02010609060101010101" pitchFamily="49" charset="-122"/>
              </a:rPr>
              <a:t>线程基本概念</a:t>
            </a:r>
          </a:p>
        </p:txBody>
      </p:sp>
      <p:grpSp>
        <p:nvGrpSpPr>
          <p:cNvPr id="111" name="组合 110">
            <a:extLst>
              <a:ext uri="{FF2B5EF4-FFF2-40B4-BE49-F238E27FC236}">
                <a16:creationId xmlns:a16="http://schemas.microsoft.com/office/drawing/2014/main" id="{1A9CDAD5-5E9B-4B49-B468-FF7B0D5DE9B7}"/>
              </a:ext>
            </a:extLst>
          </p:cNvPr>
          <p:cNvGrpSpPr/>
          <p:nvPr/>
        </p:nvGrpSpPr>
        <p:grpSpPr>
          <a:xfrm>
            <a:off x="5275064" y="5077490"/>
            <a:ext cx="549846" cy="617986"/>
            <a:chOff x="279401" y="2698750"/>
            <a:chExt cx="1473200" cy="1655763"/>
          </a:xfrm>
        </p:grpSpPr>
        <p:sp>
          <p:nvSpPr>
            <p:cNvPr id="112" name="Freeform 45">
              <a:extLst>
                <a:ext uri="{FF2B5EF4-FFF2-40B4-BE49-F238E27FC236}">
                  <a16:creationId xmlns:a16="http://schemas.microsoft.com/office/drawing/2014/main" id="{EEF3CBC9-39A9-47B2-8957-8775C0C23BF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6">
              <a:extLst>
                <a:ext uri="{FF2B5EF4-FFF2-40B4-BE49-F238E27FC236}">
                  <a16:creationId xmlns:a16="http://schemas.microsoft.com/office/drawing/2014/main" id="{B0E1C3F4-DCDE-4BFB-AE48-2C015C3C3FF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7">
              <a:extLst>
                <a:ext uri="{FF2B5EF4-FFF2-40B4-BE49-F238E27FC236}">
                  <a16:creationId xmlns:a16="http://schemas.microsoft.com/office/drawing/2014/main" id="{5DC20DD9-CB50-4B66-8571-1A14E505512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Freeform 48">
              <a:extLst>
                <a:ext uri="{FF2B5EF4-FFF2-40B4-BE49-F238E27FC236}">
                  <a16:creationId xmlns:a16="http://schemas.microsoft.com/office/drawing/2014/main" id="{E65C35C2-1295-4287-B949-47522A44A5C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49">
              <a:extLst>
                <a:ext uri="{FF2B5EF4-FFF2-40B4-BE49-F238E27FC236}">
                  <a16:creationId xmlns:a16="http://schemas.microsoft.com/office/drawing/2014/main" id="{3C58982B-E432-4B78-9840-335964CF04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Oval 50">
              <a:extLst>
                <a:ext uri="{FF2B5EF4-FFF2-40B4-BE49-F238E27FC236}">
                  <a16:creationId xmlns:a16="http://schemas.microsoft.com/office/drawing/2014/main" id="{5B945100-9607-406B-862E-B3541663D4B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51">
              <a:extLst>
                <a:ext uri="{FF2B5EF4-FFF2-40B4-BE49-F238E27FC236}">
                  <a16:creationId xmlns:a16="http://schemas.microsoft.com/office/drawing/2014/main" id="{2A1954D5-B20E-4917-99B5-2935F9C58CB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2">
              <a:extLst>
                <a:ext uri="{FF2B5EF4-FFF2-40B4-BE49-F238E27FC236}">
                  <a16:creationId xmlns:a16="http://schemas.microsoft.com/office/drawing/2014/main" id="{F10380F9-0A75-4633-8568-926ED40BEEF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8" name="TextBox 108">
            <a:extLst>
              <a:ext uri="{FF2B5EF4-FFF2-40B4-BE49-F238E27FC236}">
                <a16:creationId xmlns:a16="http://schemas.microsoft.com/office/drawing/2014/main" id="{7872BB9F-EEDE-42FF-8E25-F0101F5655C0}"/>
              </a:ext>
            </a:extLst>
          </p:cNvPr>
          <p:cNvSpPr txBox="1"/>
          <p:nvPr/>
        </p:nvSpPr>
        <p:spPr>
          <a:xfrm>
            <a:off x="6096000" y="5222900"/>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线程的交互</a:t>
            </a:r>
          </a:p>
        </p:txBody>
      </p:sp>
      <p:grpSp>
        <p:nvGrpSpPr>
          <p:cNvPr id="169" name="组合 168">
            <a:extLst>
              <a:ext uri="{FF2B5EF4-FFF2-40B4-BE49-F238E27FC236}">
                <a16:creationId xmlns:a16="http://schemas.microsoft.com/office/drawing/2014/main" id="{211219E9-584D-4CA5-B0CF-39748D8E070F}"/>
              </a:ext>
            </a:extLst>
          </p:cNvPr>
          <p:cNvGrpSpPr/>
          <p:nvPr/>
        </p:nvGrpSpPr>
        <p:grpSpPr>
          <a:xfrm>
            <a:off x="5275064" y="5835135"/>
            <a:ext cx="549846" cy="617986"/>
            <a:chOff x="279401" y="2698750"/>
            <a:chExt cx="1473200" cy="1655763"/>
          </a:xfrm>
        </p:grpSpPr>
        <p:sp>
          <p:nvSpPr>
            <p:cNvPr id="170" name="Freeform 45">
              <a:extLst>
                <a:ext uri="{FF2B5EF4-FFF2-40B4-BE49-F238E27FC236}">
                  <a16:creationId xmlns:a16="http://schemas.microsoft.com/office/drawing/2014/main" id="{3685657F-B9E6-4579-AB9D-B2E146FFCE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46">
              <a:extLst>
                <a:ext uri="{FF2B5EF4-FFF2-40B4-BE49-F238E27FC236}">
                  <a16:creationId xmlns:a16="http://schemas.microsoft.com/office/drawing/2014/main" id="{D88BECAB-194E-400C-9CC4-7F0BF6B3A16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47">
              <a:extLst>
                <a:ext uri="{FF2B5EF4-FFF2-40B4-BE49-F238E27FC236}">
                  <a16:creationId xmlns:a16="http://schemas.microsoft.com/office/drawing/2014/main" id="{FADE84B8-811B-40D6-AA72-BF08C6E5D3D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3" name="Freeform 48">
              <a:extLst>
                <a:ext uri="{FF2B5EF4-FFF2-40B4-BE49-F238E27FC236}">
                  <a16:creationId xmlns:a16="http://schemas.microsoft.com/office/drawing/2014/main" id="{05126B20-269F-44FA-84B4-24D35C09F948}"/>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4" name="Freeform 49">
              <a:extLst>
                <a:ext uri="{FF2B5EF4-FFF2-40B4-BE49-F238E27FC236}">
                  <a16:creationId xmlns:a16="http://schemas.microsoft.com/office/drawing/2014/main" id="{9652DA85-78A9-4F76-9147-2BC3DF06D2E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5" name="Oval 50">
              <a:extLst>
                <a:ext uri="{FF2B5EF4-FFF2-40B4-BE49-F238E27FC236}">
                  <a16:creationId xmlns:a16="http://schemas.microsoft.com/office/drawing/2014/main" id="{992F4E6B-CD19-49E9-B685-B8F548FD811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6" name="Freeform 51">
              <a:extLst>
                <a:ext uri="{FF2B5EF4-FFF2-40B4-BE49-F238E27FC236}">
                  <a16:creationId xmlns:a16="http://schemas.microsoft.com/office/drawing/2014/main" id="{32F35804-B25B-4178-B2D3-B734FD099830}"/>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7" name="Freeform 52">
              <a:extLst>
                <a:ext uri="{FF2B5EF4-FFF2-40B4-BE49-F238E27FC236}">
                  <a16:creationId xmlns:a16="http://schemas.microsoft.com/office/drawing/2014/main" id="{B55D7DAE-2DA6-4DD1-914B-35787E0198C9}"/>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8" name="TextBox 108">
            <a:extLst>
              <a:ext uri="{FF2B5EF4-FFF2-40B4-BE49-F238E27FC236}">
                <a16:creationId xmlns:a16="http://schemas.microsoft.com/office/drawing/2014/main" id="{51C60BF0-DA70-45F9-BA4D-CFF1A97E1777}"/>
              </a:ext>
            </a:extLst>
          </p:cNvPr>
          <p:cNvSpPr txBox="1"/>
          <p:nvPr/>
        </p:nvSpPr>
        <p:spPr>
          <a:xfrm>
            <a:off x="6096000" y="5980545"/>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9.8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3533342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9.4 </a:t>
            </a:r>
            <a:r>
              <a:rPr lang="zh-CN" altLang="en-US" b="1" dirty="0">
                <a:latin typeface="仿宋" panose="02010609060101010101" pitchFamily="49" charset="-122"/>
                <a:ea typeface="仿宋" panose="02010609060101010101" pitchFamily="49" charset="-122"/>
              </a:rPr>
              <a:t>线程调度</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线程栈模型</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圆角矩形 6">
            <a:extLst>
              <a:ext uri="{FF2B5EF4-FFF2-40B4-BE49-F238E27FC236}">
                <a16:creationId xmlns:a16="http://schemas.microsoft.com/office/drawing/2014/main" id="{BD453918-3403-4F0F-8BAF-2E3743B8D544}"/>
              </a:ext>
            </a:extLst>
          </p:cNvPr>
          <p:cNvSpPr/>
          <p:nvPr/>
        </p:nvSpPr>
        <p:spPr>
          <a:xfrm>
            <a:off x="669856" y="1752988"/>
            <a:ext cx="10817896" cy="376352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38138698-26A2-4697-91F7-DF1361C665A3}"/>
              </a:ext>
            </a:extLst>
          </p:cNvPr>
          <p:cNvSpPr txBox="1">
            <a:spLocks/>
          </p:cNvSpPr>
          <p:nvPr/>
        </p:nvSpPr>
        <p:spPr>
          <a:xfrm>
            <a:off x="1223617" y="2133900"/>
            <a:ext cx="9671872" cy="281874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a:latin typeface="仿宋" panose="02010609060101010101" pitchFamily="49" charset="-122"/>
                <a:ea typeface="仿宋" panose="02010609060101010101" pitchFamily="49" charset="-122"/>
              </a:rPr>
              <a:t> </a:t>
            </a:r>
            <a:endParaRPr lang="zh-CN" altLang="en-US" sz="2400" b="1" dirty="0">
              <a:latin typeface="仿宋" panose="02010609060101010101" pitchFamily="49" charset="-122"/>
              <a:ea typeface="仿宋" panose="02010609060101010101" pitchFamily="49" charset="-122"/>
            </a:endParaRPr>
          </a:p>
        </p:txBody>
      </p:sp>
      <p:grpSp>
        <p:nvGrpSpPr>
          <p:cNvPr id="10" name="组合 7">
            <a:extLst>
              <a:ext uri="{FF2B5EF4-FFF2-40B4-BE49-F238E27FC236}">
                <a16:creationId xmlns:a16="http://schemas.microsoft.com/office/drawing/2014/main" id="{6B5BE258-08A2-4C65-8AD1-10EC064E3388}"/>
              </a:ext>
            </a:extLst>
          </p:cNvPr>
          <p:cNvGrpSpPr/>
          <p:nvPr/>
        </p:nvGrpSpPr>
        <p:grpSpPr>
          <a:xfrm flipH="1">
            <a:off x="7086371" y="5553100"/>
            <a:ext cx="5074664" cy="1304900"/>
            <a:chOff x="897607" y="5097000"/>
            <a:chExt cx="5075839" cy="1304409"/>
          </a:xfrm>
        </p:grpSpPr>
        <p:sp>
          <p:nvSpPr>
            <p:cNvPr id="11" name="矩形 10">
              <a:extLst>
                <a:ext uri="{FF2B5EF4-FFF2-40B4-BE49-F238E27FC236}">
                  <a16:creationId xmlns:a16="http://schemas.microsoft.com/office/drawing/2014/main" id="{FFB16AC9-D94E-47F6-BD9A-3DC62F3A1A4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CB646730-AC61-4E4A-B475-BADCA8AA276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E08C909B-F562-41F3-A32D-DD4ACB7C0A6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876FE667-432C-4997-BD53-DFC3F2ECF71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E77F0A1A-FC17-4E6A-9AA2-0E5FC16E4514}"/>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321E5EDC-ADBA-4C9F-BE42-961701BFDB54}"/>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256D2A94-AA83-44D1-8422-350511BA200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7E9F5F28-94E4-4FE4-9936-6261B2EB3F96}"/>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CC0063E8-4010-46C8-9C92-6C5DD3766EB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E1FD57DA-39DA-4D6D-970C-615F189B4A7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A1C6D2FA-D90A-4AAB-9390-12CF366AD0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28C4BA80-56FB-4EA0-BD51-5CD4C7B7894B}"/>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742FB3A9-04CC-4B63-B2FE-930967CAFF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8EF6BE10-F411-43EE-A517-029D003FE65A}"/>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268D03AB-57B3-4DB0-85F2-EA1E137C025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87B6E0BD-7AF4-4583-8DFE-28D97A9EB7E8}"/>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lumMod val="85000"/>
                  </a:schemeClr>
                </a:solidFill>
                <a:latin typeface="仿宋" panose="02010609060101010101" pitchFamily="49" charset="-122"/>
                <a:ea typeface="仿宋" panose="02010609060101010101" pitchFamily="49" charset="-122"/>
              </a:endParaRPr>
            </a:p>
          </p:txBody>
        </p:sp>
      </p:grpSp>
      <p:sp>
        <p:nvSpPr>
          <p:cNvPr id="29" name="TextBox 27">
            <a:extLst>
              <a:ext uri="{FF2B5EF4-FFF2-40B4-BE49-F238E27FC236}">
                <a16:creationId xmlns:a16="http://schemas.microsoft.com/office/drawing/2014/main" id="{A1240E48-6B4E-4429-8A35-D20507EF2FB7}"/>
              </a:ext>
            </a:extLst>
          </p:cNvPr>
          <p:cNvSpPr txBox="1"/>
          <p:nvPr/>
        </p:nvSpPr>
        <p:spPr>
          <a:xfrm>
            <a:off x="6476912" y="1905353"/>
            <a:ext cx="4736965" cy="3452454"/>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 线程栈是内存中线程调度的栈信息。当前调用的方法总是位于栈顶，栈的内容随着程序的运行动态地变化，左图直观地说明了这个变化。程序执行</a:t>
            </a:r>
            <a:r>
              <a:rPr lang="en-US" altLang="zh-CN" sz="2400" b="1" dirty="0" err="1">
                <a:latin typeface="仿宋" panose="02010609060101010101" pitchFamily="49" charset="-122"/>
                <a:ea typeface="仿宋" panose="02010609060101010101" pitchFamily="49" charset="-122"/>
              </a:rPr>
              <a:t>t.start</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时增加了调用栈</a:t>
            </a:r>
            <a:r>
              <a:rPr lang="en-US" altLang="zh-CN" sz="2400" b="1" dirty="0">
                <a:latin typeface="仿宋" panose="02010609060101010101" pitchFamily="49" charset="-122"/>
                <a:ea typeface="仿宋" panose="02010609060101010101" pitchFamily="49" charset="-122"/>
              </a:rPr>
              <a:t>B</a:t>
            </a:r>
            <a:r>
              <a:rPr lang="zh-CN" altLang="en-US" sz="2400" b="1" dirty="0">
                <a:latin typeface="仿宋" panose="02010609060101010101" pitchFamily="49" charset="-122"/>
                <a:ea typeface="仿宋" panose="02010609060101010101" pitchFamily="49" charset="-122"/>
              </a:rPr>
              <a:t>，栈</a:t>
            </a:r>
            <a:r>
              <a:rPr lang="en-US" altLang="zh-CN" sz="2400" b="1" dirty="0">
                <a:latin typeface="仿宋" panose="02010609060101010101" pitchFamily="49" charset="-122"/>
                <a:ea typeface="仿宋" panose="02010609060101010101" pitchFamily="49" charset="-122"/>
              </a:rPr>
              <a:t>A</a:t>
            </a:r>
            <a:r>
              <a:rPr lang="zh-CN" altLang="en-US" sz="2400" b="1" dirty="0">
                <a:latin typeface="仿宋" panose="02010609060101010101" pitchFamily="49" charset="-122"/>
                <a:ea typeface="仿宋" panose="02010609060101010101" pitchFamily="49" charset="-122"/>
              </a:rPr>
              <a:t>和</a:t>
            </a:r>
            <a:r>
              <a:rPr lang="en-US" altLang="zh-CN" sz="2400" b="1" dirty="0">
                <a:latin typeface="仿宋" panose="02010609060101010101" pitchFamily="49" charset="-122"/>
                <a:ea typeface="仿宋" panose="02010609060101010101" pitchFamily="49" charset="-122"/>
              </a:rPr>
              <a:t>B</a:t>
            </a:r>
            <a:r>
              <a:rPr lang="zh-CN" altLang="en-US" sz="2400" b="1" dirty="0">
                <a:latin typeface="仿宋" panose="02010609060101010101" pitchFamily="49" charset="-122"/>
                <a:ea typeface="仿宋" panose="02010609060101010101" pitchFamily="49" charset="-122"/>
              </a:rPr>
              <a:t>并发执行。</a:t>
            </a:r>
          </a:p>
        </p:txBody>
      </p:sp>
      <p:pic>
        <p:nvPicPr>
          <p:cNvPr id="30" name="图片 29" descr="进程栈图形.jpg">
            <a:extLst>
              <a:ext uri="{FF2B5EF4-FFF2-40B4-BE49-F238E27FC236}">
                <a16:creationId xmlns:a16="http://schemas.microsoft.com/office/drawing/2014/main" id="{2AC961A3-C021-4553-BFEB-43540A986CDB}"/>
              </a:ext>
            </a:extLst>
          </p:cNvPr>
          <p:cNvPicPr>
            <a:picLocks noChangeAspect="1"/>
          </p:cNvPicPr>
          <p:nvPr/>
        </p:nvPicPr>
        <p:blipFill>
          <a:blip r:embed="rId2" cstate="print"/>
          <a:stretch>
            <a:fillRect/>
          </a:stretch>
        </p:blipFill>
        <p:spPr>
          <a:xfrm>
            <a:off x="1143317" y="1905353"/>
            <a:ext cx="4571772" cy="3318891"/>
          </a:xfrm>
          <a:prstGeom prst="rect">
            <a:avLst/>
          </a:prstGeom>
        </p:spPr>
      </p:pic>
    </p:spTree>
    <p:extLst>
      <p:ext uri="{BB962C8B-B14F-4D97-AF65-F5344CB8AC3E}">
        <p14:creationId xmlns:p14="http://schemas.microsoft.com/office/powerpoint/2010/main" val="160171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par>
                          <p:cTn id="15" fill="hold">
                            <p:stCondLst>
                              <p:cond delay="2500"/>
                            </p:stCondLst>
                            <p:childTnLst>
                              <p:par>
                                <p:cTn id="16" presetID="31" presetClass="entr" presetSubtype="0" fill="hold" grpId="0" nodeType="after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p:cTn id="18"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9"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20"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21" dur="1000"/>
                                        <p:tgtEl>
                                          <p:spTgt spid="9">
                                            <p:txEl>
                                              <p:pRg st="0" end="0"/>
                                            </p:txEl>
                                          </p:spTgt>
                                        </p:tgtEl>
                                      </p:cBhvr>
                                    </p:animEffect>
                                  </p:childTnLst>
                                </p:cTn>
                              </p:par>
                            </p:childTnLst>
                          </p:cTn>
                        </p:par>
                        <p:par>
                          <p:cTn id="22" fill="hold">
                            <p:stCondLst>
                              <p:cond delay="3500"/>
                            </p:stCondLst>
                            <p:childTnLst>
                              <p:par>
                                <p:cTn id="23" presetID="22" presetClass="entr" presetSubtype="2"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8" grpId="0" animBg="1"/>
      <p:bldP spid="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9.4 </a:t>
            </a:r>
            <a:r>
              <a:rPr lang="zh-CN" altLang="en-US" b="1" dirty="0">
                <a:latin typeface="仿宋" panose="02010609060101010101" pitchFamily="49" charset="-122"/>
                <a:ea typeface="仿宋" panose="02010609060101010101" pitchFamily="49" charset="-122"/>
              </a:rPr>
              <a:t>线程调度</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线程优先级</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圆角矩形 6">
            <a:extLst>
              <a:ext uri="{FF2B5EF4-FFF2-40B4-BE49-F238E27FC236}">
                <a16:creationId xmlns:a16="http://schemas.microsoft.com/office/drawing/2014/main" id="{BD453918-3403-4F0F-8BAF-2E3743B8D544}"/>
              </a:ext>
            </a:extLst>
          </p:cNvPr>
          <p:cNvSpPr/>
          <p:nvPr/>
        </p:nvSpPr>
        <p:spPr>
          <a:xfrm>
            <a:off x="669856" y="1752988"/>
            <a:ext cx="10817896" cy="376352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38138698-26A2-4697-91F7-DF1361C665A3}"/>
              </a:ext>
            </a:extLst>
          </p:cNvPr>
          <p:cNvSpPr txBox="1">
            <a:spLocks/>
          </p:cNvSpPr>
          <p:nvPr/>
        </p:nvSpPr>
        <p:spPr>
          <a:xfrm>
            <a:off x="1223617" y="2133900"/>
            <a:ext cx="9671872" cy="281874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a:latin typeface="仿宋" panose="02010609060101010101" pitchFamily="49" charset="-122"/>
                <a:ea typeface="仿宋" panose="02010609060101010101" pitchFamily="49" charset="-122"/>
              </a:rPr>
              <a:t> </a:t>
            </a:r>
            <a:endParaRPr lang="zh-CN" altLang="en-US" sz="2400" b="1" dirty="0">
              <a:latin typeface="仿宋" panose="02010609060101010101" pitchFamily="49" charset="-122"/>
              <a:ea typeface="仿宋" panose="02010609060101010101" pitchFamily="49" charset="-122"/>
            </a:endParaRPr>
          </a:p>
        </p:txBody>
      </p:sp>
      <p:grpSp>
        <p:nvGrpSpPr>
          <p:cNvPr id="10" name="组合 7">
            <a:extLst>
              <a:ext uri="{FF2B5EF4-FFF2-40B4-BE49-F238E27FC236}">
                <a16:creationId xmlns:a16="http://schemas.microsoft.com/office/drawing/2014/main" id="{6B5BE258-08A2-4C65-8AD1-10EC064E3388}"/>
              </a:ext>
            </a:extLst>
          </p:cNvPr>
          <p:cNvGrpSpPr/>
          <p:nvPr/>
        </p:nvGrpSpPr>
        <p:grpSpPr>
          <a:xfrm flipH="1">
            <a:off x="7086371" y="5553100"/>
            <a:ext cx="5074664" cy="1304900"/>
            <a:chOff x="897607" y="5097000"/>
            <a:chExt cx="5075839" cy="1304409"/>
          </a:xfrm>
        </p:grpSpPr>
        <p:sp>
          <p:nvSpPr>
            <p:cNvPr id="11" name="矩形 10">
              <a:extLst>
                <a:ext uri="{FF2B5EF4-FFF2-40B4-BE49-F238E27FC236}">
                  <a16:creationId xmlns:a16="http://schemas.microsoft.com/office/drawing/2014/main" id="{FFB16AC9-D94E-47F6-BD9A-3DC62F3A1A4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CB646730-AC61-4E4A-B475-BADCA8AA276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E08C909B-F562-41F3-A32D-DD4ACB7C0A6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876FE667-432C-4997-BD53-DFC3F2ECF71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E77F0A1A-FC17-4E6A-9AA2-0E5FC16E4514}"/>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321E5EDC-ADBA-4C9F-BE42-961701BFDB54}"/>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256D2A94-AA83-44D1-8422-350511BA200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7E9F5F28-94E4-4FE4-9936-6261B2EB3F96}"/>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CC0063E8-4010-46C8-9C92-6C5DD3766EB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E1FD57DA-39DA-4D6D-970C-615F189B4A7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A1C6D2FA-D90A-4AAB-9390-12CF366AD0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28C4BA80-56FB-4EA0-BD51-5CD4C7B7894B}"/>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742FB3A9-04CC-4B63-B2FE-930967CAFF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8EF6BE10-F411-43EE-A517-029D003FE65A}"/>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268D03AB-57B3-4DB0-85F2-EA1E137C025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87B6E0BD-7AF4-4583-8DFE-28D97A9EB7E8}"/>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lumMod val="85000"/>
                  </a:schemeClr>
                </a:solidFill>
                <a:latin typeface="仿宋" panose="02010609060101010101" pitchFamily="49" charset="-122"/>
                <a:ea typeface="仿宋" panose="02010609060101010101" pitchFamily="49" charset="-122"/>
              </a:endParaRPr>
            </a:p>
          </p:txBody>
        </p:sp>
      </p:grpSp>
      <p:sp>
        <p:nvSpPr>
          <p:cNvPr id="31" name="内容占位符 2">
            <a:extLst>
              <a:ext uri="{FF2B5EF4-FFF2-40B4-BE49-F238E27FC236}">
                <a16:creationId xmlns:a16="http://schemas.microsoft.com/office/drawing/2014/main" id="{A4AD0E79-EBB4-4396-87B0-E8FEC3590E25}"/>
              </a:ext>
            </a:extLst>
          </p:cNvPr>
          <p:cNvSpPr txBox="1">
            <a:spLocks/>
          </p:cNvSpPr>
          <p:nvPr/>
        </p:nvSpPr>
        <p:spPr>
          <a:xfrm>
            <a:off x="1067964" y="2133900"/>
            <a:ext cx="10028350" cy="281874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线程从就绪状态到运行状态的转换，依赖于线程调度，线程调度的依据之一是线程的优先级。</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每一个线程都有优先级，在就绪队列中的优先级高的线程先获得执行。</a:t>
            </a:r>
          </a:p>
          <a:p>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线程有十个优先级，用数字</a:t>
            </a:r>
            <a:r>
              <a:rPr lang="en-US" altLang="zh-CN" sz="2400" b="1" dirty="0">
                <a:latin typeface="仿宋" panose="02010609060101010101" pitchFamily="49" charset="-122"/>
                <a:ea typeface="仿宋" panose="02010609060101010101" pitchFamily="49" charset="-122"/>
              </a:rPr>
              <a:t>1~10</a:t>
            </a:r>
            <a:r>
              <a:rPr lang="zh-CN" altLang="en-US" sz="2400" b="1" dirty="0">
                <a:latin typeface="仿宋" panose="02010609060101010101" pitchFamily="49" charset="-122"/>
                <a:ea typeface="仿宋" panose="02010609060101010101" pitchFamily="49" charset="-122"/>
              </a:rPr>
              <a:t>表示，从低到高，线程默认的优先级是</a:t>
            </a:r>
            <a:r>
              <a:rPr lang="en-US" altLang="zh-CN" sz="2400" b="1" dirty="0">
                <a:latin typeface="仿宋" panose="02010609060101010101" pitchFamily="49" charset="-122"/>
                <a:ea typeface="仿宋" panose="02010609060101010101" pitchFamily="49" charset="-122"/>
              </a:rPr>
              <a:t>5</a:t>
            </a:r>
            <a:r>
              <a:rPr lang="zh-CN" altLang="en-US" sz="2400" b="1" dirty="0">
                <a:latin typeface="仿宋" panose="02010609060101010101" pitchFamily="49" charset="-122"/>
                <a:ea typeface="仿宋" panose="02010609060101010101" pitchFamily="49" charset="-122"/>
              </a:rPr>
              <a:t>级。</a:t>
            </a:r>
          </a:p>
        </p:txBody>
      </p:sp>
    </p:spTree>
    <p:extLst>
      <p:ext uri="{BB962C8B-B14F-4D97-AF65-F5344CB8AC3E}">
        <p14:creationId xmlns:p14="http://schemas.microsoft.com/office/powerpoint/2010/main" val="401744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par>
                          <p:cTn id="15" fill="hold">
                            <p:stCondLst>
                              <p:cond delay="2500"/>
                            </p:stCondLst>
                            <p:childTnLst>
                              <p:par>
                                <p:cTn id="16" presetID="31" presetClass="entr" presetSubtype="0" fill="hold" grpId="0" nodeType="after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p:cTn id="18"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9"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20"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21" dur="1000"/>
                                        <p:tgtEl>
                                          <p:spTgt spid="9">
                                            <p:txEl>
                                              <p:pRg st="0" end="0"/>
                                            </p:txEl>
                                          </p:spTgt>
                                        </p:tgtEl>
                                      </p:cBhvr>
                                    </p:animEffect>
                                  </p:childTnLst>
                                </p:cTn>
                              </p:par>
                            </p:childTnLst>
                          </p:cTn>
                        </p:par>
                        <p:par>
                          <p:cTn id="22" fill="hold">
                            <p:stCondLst>
                              <p:cond delay="3500"/>
                            </p:stCondLst>
                            <p:childTnLst>
                              <p:par>
                                <p:cTn id="23" presetID="22" presetClass="entr" presetSubtype="2"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par>
                          <p:cTn id="26" fill="hold">
                            <p:stCondLst>
                              <p:cond delay="4000"/>
                            </p:stCondLst>
                            <p:childTnLst>
                              <p:par>
                                <p:cTn id="27" presetID="31" presetClass="entr" presetSubtype="0" fill="hold" grpId="0" nodeType="afterEffect">
                                  <p:stCondLst>
                                    <p:cond delay="0"/>
                                  </p:stCondLst>
                                  <p:childTnLst>
                                    <p:set>
                                      <p:cBhvr>
                                        <p:cTn id="28" dur="1" fill="hold">
                                          <p:stCondLst>
                                            <p:cond delay="0"/>
                                          </p:stCondLst>
                                        </p:cTn>
                                        <p:tgtEl>
                                          <p:spTgt spid="31">
                                            <p:txEl>
                                              <p:pRg st="0" end="0"/>
                                            </p:txEl>
                                          </p:spTgt>
                                        </p:tgtEl>
                                        <p:attrNameLst>
                                          <p:attrName>style.visibility</p:attrName>
                                        </p:attrNameLst>
                                      </p:cBhvr>
                                      <p:to>
                                        <p:strVal val="visible"/>
                                      </p:to>
                                    </p:set>
                                    <p:anim calcmode="lin" valueType="num">
                                      <p:cBhvr>
                                        <p:cTn id="29" dur="10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31">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31">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3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31">
                                            <p:txEl>
                                              <p:pRg st="1" end="1"/>
                                            </p:txEl>
                                          </p:spTgt>
                                        </p:tgtEl>
                                        <p:attrNameLst>
                                          <p:attrName>style.visibility</p:attrName>
                                        </p:attrNameLst>
                                      </p:cBhvr>
                                      <p:to>
                                        <p:strVal val="visible"/>
                                      </p:to>
                                    </p:set>
                                    <p:anim calcmode="lin" valueType="num">
                                      <p:cBhvr>
                                        <p:cTn id="37" dur="1000" fill="hold"/>
                                        <p:tgtEl>
                                          <p:spTgt spid="31">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31">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31">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31">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31">
                                            <p:txEl>
                                              <p:pRg st="2" end="2"/>
                                            </p:txEl>
                                          </p:spTgt>
                                        </p:tgtEl>
                                        <p:attrNameLst>
                                          <p:attrName>style.visibility</p:attrName>
                                        </p:attrNameLst>
                                      </p:cBhvr>
                                      <p:to>
                                        <p:strVal val="visible"/>
                                      </p:to>
                                    </p:set>
                                    <p:anim calcmode="lin" valueType="num">
                                      <p:cBhvr>
                                        <p:cTn id="45" dur="1000" fill="hold"/>
                                        <p:tgtEl>
                                          <p:spTgt spid="31">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31">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31">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8" grpId="0" animBg="1"/>
      <p:bldP spid="9" grpId="0" build="p"/>
      <p:bldP spid="31"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9.4 </a:t>
            </a:r>
            <a:r>
              <a:rPr lang="zh-CN" altLang="en-US" b="1" dirty="0">
                <a:latin typeface="仿宋" panose="02010609060101010101" pitchFamily="49" charset="-122"/>
                <a:ea typeface="仿宋" panose="02010609060101010101" pitchFamily="49" charset="-122"/>
              </a:rPr>
              <a:t>线程调度</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线程优先级</a:t>
              </a: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圆角矩形 6">
            <a:extLst>
              <a:ext uri="{FF2B5EF4-FFF2-40B4-BE49-F238E27FC236}">
                <a16:creationId xmlns:a16="http://schemas.microsoft.com/office/drawing/2014/main" id="{BD453918-3403-4F0F-8BAF-2E3743B8D544}"/>
              </a:ext>
            </a:extLst>
          </p:cNvPr>
          <p:cNvSpPr/>
          <p:nvPr/>
        </p:nvSpPr>
        <p:spPr>
          <a:xfrm>
            <a:off x="669856" y="1752988"/>
            <a:ext cx="10817896" cy="376352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38138698-26A2-4697-91F7-DF1361C665A3}"/>
              </a:ext>
            </a:extLst>
          </p:cNvPr>
          <p:cNvSpPr txBox="1">
            <a:spLocks/>
          </p:cNvSpPr>
          <p:nvPr/>
        </p:nvSpPr>
        <p:spPr>
          <a:xfrm>
            <a:off x="1223617" y="2133900"/>
            <a:ext cx="9671872" cy="2818748"/>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a:latin typeface="仿宋" panose="02010609060101010101" pitchFamily="49" charset="-122"/>
                <a:ea typeface="仿宋" panose="02010609060101010101" pitchFamily="49" charset="-122"/>
              </a:rPr>
              <a:t> </a:t>
            </a:r>
            <a:endParaRPr lang="zh-CN" altLang="en-US" sz="2400" b="1" dirty="0">
              <a:latin typeface="仿宋" panose="02010609060101010101" pitchFamily="49" charset="-122"/>
              <a:ea typeface="仿宋" panose="02010609060101010101" pitchFamily="49" charset="-122"/>
            </a:endParaRPr>
          </a:p>
        </p:txBody>
      </p:sp>
      <p:grpSp>
        <p:nvGrpSpPr>
          <p:cNvPr id="10" name="组合 7">
            <a:extLst>
              <a:ext uri="{FF2B5EF4-FFF2-40B4-BE49-F238E27FC236}">
                <a16:creationId xmlns:a16="http://schemas.microsoft.com/office/drawing/2014/main" id="{6B5BE258-08A2-4C65-8AD1-10EC064E3388}"/>
              </a:ext>
            </a:extLst>
          </p:cNvPr>
          <p:cNvGrpSpPr/>
          <p:nvPr/>
        </p:nvGrpSpPr>
        <p:grpSpPr>
          <a:xfrm flipH="1">
            <a:off x="7086371" y="5553100"/>
            <a:ext cx="5074664" cy="1304900"/>
            <a:chOff x="897607" y="5097000"/>
            <a:chExt cx="5075839" cy="1304409"/>
          </a:xfrm>
        </p:grpSpPr>
        <p:sp>
          <p:nvSpPr>
            <p:cNvPr id="11" name="矩形 10">
              <a:extLst>
                <a:ext uri="{FF2B5EF4-FFF2-40B4-BE49-F238E27FC236}">
                  <a16:creationId xmlns:a16="http://schemas.microsoft.com/office/drawing/2014/main" id="{FFB16AC9-D94E-47F6-BD9A-3DC62F3A1A4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CB646730-AC61-4E4A-B475-BADCA8AA2760}"/>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E08C909B-F562-41F3-A32D-DD4ACB7C0A6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876FE667-432C-4997-BD53-DFC3F2ECF71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E77F0A1A-FC17-4E6A-9AA2-0E5FC16E4514}"/>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321E5EDC-ADBA-4C9F-BE42-961701BFDB54}"/>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256D2A94-AA83-44D1-8422-350511BA200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7E9F5F28-94E4-4FE4-9936-6261B2EB3F96}"/>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CC0063E8-4010-46C8-9C92-6C5DD3766EB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E1FD57DA-39DA-4D6D-970C-615F189B4A7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A1C6D2FA-D90A-4AAB-9390-12CF366AD0A2}"/>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28C4BA80-56FB-4EA0-BD51-5CD4C7B7894B}"/>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742FB3A9-04CC-4B63-B2FE-930967CAFF9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8EF6BE10-F411-43EE-A517-029D003FE65A}"/>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268D03AB-57B3-4DB0-85F2-EA1E137C025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87B6E0BD-7AF4-4583-8DFE-28D97A9EB7E8}"/>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lumMod val="85000"/>
                  </a:schemeClr>
                </a:solidFill>
                <a:latin typeface="仿宋" panose="02010609060101010101" pitchFamily="49" charset="-122"/>
                <a:ea typeface="仿宋" panose="02010609060101010101" pitchFamily="49" charset="-122"/>
              </a:endParaRPr>
            </a:p>
          </p:txBody>
        </p:sp>
      </p:grpSp>
      <p:sp>
        <p:nvSpPr>
          <p:cNvPr id="29" name="内容占位符 2">
            <a:extLst>
              <a:ext uri="{FF2B5EF4-FFF2-40B4-BE49-F238E27FC236}">
                <a16:creationId xmlns:a16="http://schemas.microsoft.com/office/drawing/2014/main" id="{BA1B85C1-D39F-4E2E-8414-B7233338998C}"/>
              </a:ext>
            </a:extLst>
          </p:cNvPr>
          <p:cNvSpPr txBox="1">
            <a:spLocks/>
          </p:cNvSpPr>
          <p:nvPr/>
        </p:nvSpPr>
        <p:spPr>
          <a:xfrm>
            <a:off x="1166479" y="2133900"/>
            <a:ext cx="9805192" cy="3047295"/>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对线程可通过方法</a:t>
            </a:r>
            <a:r>
              <a:rPr lang="en-US" altLang="zh-CN" sz="2400" b="1" dirty="0" err="1">
                <a:latin typeface="仿宋" panose="02010609060101010101" pitchFamily="49" charset="-122"/>
                <a:ea typeface="仿宋" panose="02010609060101010101" pitchFamily="49" charset="-122"/>
              </a:rPr>
              <a:t>setPriority</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int</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设置优先级，通过</a:t>
            </a:r>
            <a:r>
              <a:rPr lang="en-US" altLang="zh-CN" sz="2400" b="1" dirty="0" err="1">
                <a:latin typeface="仿宋" panose="02010609060101010101" pitchFamily="49" charset="-122"/>
                <a:ea typeface="仿宋" panose="02010609060101010101" pitchFamily="49" charset="-122"/>
              </a:rPr>
              <a:t>getPriority</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获知一个线程的优先级。</a:t>
            </a:r>
          </a:p>
          <a:p>
            <a:r>
              <a:rPr lang="zh-CN" altLang="en-US" sz="2400" b="1" dirty="0">
                <a:latin typeface="仿宋" panose="02010609060101010101" pitchFamily="49" charset="-122"/>
                <a:ea typeface="仿宋" panose="02010609060101010101" pitchFamily="49" charset="-122"/>
              </a:rPr>
              <a:t>有三个常数用于表示线程的优先级：</a:t>
            </a:r>
            <a:r>
              <a:rPr lang="en-US" altLang="zh-CN" sz="2400" b="1" dirty="0" err="1">
                <a:latin typeface="仿宋" panose="02010609060101010101" pitchFamily="49" charset="-122"/>
                <a:ea typeface="仿宋" panose="02010609060101010101" pitchFamily="49" charset="-122"/>
              </a:rPr>
              <a:t>Thread.MIN_PRIORITY</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Thread.MAX_PRIORITY</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Thread.NORM_PRIORITY</a:t>
            </a:r>
            <a:r>
              <a:rPr lang="zh-CN" altLang="en-US" sz="2400" b="1" dirty="0">
                <a:latin typeface="仿宋" panose="02010609060101010101" pitchFamily="49" charset="-122"/>
                <a:ea typeface="仿宋" panose="02010609060101010101" pitchFamily="49" charset="-122"/>
              </a:rPr>
              <a:t>，分别对应优先级</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10</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5</a:t>
            </a:r>
            <a:r>
              <a:rPr lang="zh-CN" altLang="en-US" sz="2400" b="1"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2547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par>
                          <p:cTn id="15" fill="hold">
                            <p:stCondLst>
                              <p:cond delay="2500"/>
                            </p:stCondLst>
                            <p:childTnLst>
                              <p:par>
                                <p:cTn id="16" presetID="31" presetClass="entr" presetSubtype="0" fill="hold" grpId="0" nodeType="after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p:cTn id="18"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9"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20"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21" dur="1000"/>
                                        <p:tgtEl>
                                          <p:spTgt spid="9">
                                            <p:txEl>
                                              <p:pRg st="0" end="0"/>
                                            </p:txEl>
                                          </p:spTgt>
                                        </p:tgtEl>
                                      </p:cBhvr>
                                    </p:animEffect>
                                  </p:childTnLst>
                                </p:cTn>
                              </p:par>
                            </p:childTnLst>
                          </p:cTn>
                        </p:par>
                        <p:par>
                          <p:cTn id="22" fill="hold">
                            <p:stCondLst>
                              <p:cond delay="3500"/>
                            </p:stCondLst>
                            <p:childTnLst>
                              <p:par>
                                <p:cTn id="23" presetID="22" presetClass="entr" presetSubtype="2"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par>
                          <p:cTn id="26" fill="hold">
                            <p:stCondLst>
                              <p:cond delay="4000"/>
                            </p:stCondLst>
                            <p:childTnLst>
                              <p:par>
                                <p:cTn id="27" presetID="31" presetClass="entr" presetSubtype="0" fill="hold" grpId="0" nodeType="afterEffect">
                                  <p:stCondLst>
                                    <p:cond delay="0"/>
                                  </p:stCondLst>
                                  <p:childTnLst>
                                    <p:set>
                                      <p:cBhvr>
                                        <p:cTn id="28" dur="1" fill="hold">
                                          <p:stCondLst>
                                            <p:cond delay="0"/>
                                          </p:stCondLst>
                                        </p:cTn>
                                        <p:tgtEl>
                                          <p:spTgt spid="29">
                                            <p:txEl>
                                              <p:pRg st="0" end="0"/>
                                            </p:txEl>
                                          </p:spTgt>
                                        </p:tgtEl>
                                        <p:attrNameLst>
                                          <p:attrName>style.visibility</p:attrName>
                                        </p:attrNameLst>
                                      </p:cBhvr>
                                      <p:to>
                                        <p:strVal val="visible"/>
                                      </p:to>
                                    </p:set>
                                    <p:anim calcmode="lin" valueType="num">
                                      <p:cBhvr>
                                        <p:cTn id="29" dur="10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2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2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2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29">
                                            <p:txEl>
                                              <p:pRg st="1" end="1"/>
                                            </p:txEl>
                                          </p:spTgt>
                                        </p:tgtEl>
                                        <p:attrNameLst>
                                          <p:attrName>style.visibility</p:attrName>
                                        </p:attrNameLst>
                                      </p:cBhvr>
                                      <p:to>
                                        <p:strVal val="visible"/>
                                      </p:to>
                                    </p:set>
                                    <p:anim calcmode="lin" valueType="num">
                                      <p:cBhvr>
                                        <p:cTn id="37" dur="1000" fill="hold"/>
                                        <p:tgtEl>
                                          <p:spTgt spid="2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2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2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8" grpId="0" animBg="1"/>
      <p:bldP spid="9" grpId="0" build="p"/>
      <p:bldP spid="29"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6">
            <a:extLst>
              <a:ext uri="{FF2B5EF4-FFF2-40B4-BE49-F238E27FC236}">
                <a16:creationId xmlns:a16="http://schemas.microsoft.com/office/drawing/2014/main" id="{ED6BB00B-D64D-488F-A220-8E2FB29F5C51}"/>
              </a:ext>
            </a:extLst>
          </p:cNvPr>
          <p:cNvSpPr/>
          <p:nvPr/>
        </p:nvSpPr>
        <p:spPr>
          <a:xfrm>
            <a:off x="6096000" y="3609399"/>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51" name="组合 50">
            <a:extLst>
              <a:ext uri="{FF2B5EF4-FFF2-40B4-BE49-F238E27FC236}">
                <a16:creationId xmlns:a16="http://schemas.microsoft.com/office/drawing/2014/main" id="{FD6DA85C-62FD-45F7-A6C1-ACA43BA14F9B}"/>
              </a:ext>
            </a:extLst>
          </p:cNvPr>
          <p:cNvGrpSpPr/>
          <p:nvPr/>
        </p:nvGrpSpPr>
        <p:grpSpPr>
          <a:xfrm>
            <a:off x="5275064" y="534194"/>
            <a:ext cx="549846" cy="617986"/>
            <a:chOff x="279401" y="2698750"/>
            <a:chExt cx="1473200" cy="1655763"/>
          </a:xfrm>
        </p:grpSpPr>
        <p:sp>
          <p:nvSpPr>
            <p:cNvPr id="52" name="Freeform 45">
              <a:extLst>
                <a:ext uri="{FF2B5EF4-FFF2-40B4-BE49-F238E27FC236}">
                  <a16:creationId xmlns:a16="http://schemas.microsoft.com/office/drawing/2014/main" id="{1729A776-0BF6-48DE-8CA7-E51796CF9F8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a:extLst>
                <a:ext uri="{FF2B5EF4-FFF2-40B4-BE49-F238E27FC236}">
                  <a16:creationId xmlns:a16="http://schemas.microsoft.com/office/drawing/2014/main" id="{72674BB5-4334-4297-BAB1-B4FD17DFEBC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a:extLst>
                <a:ext uri="{FF2B5EF4-FFF2-40B4-BE49-F238E27FC236}">
                  <a16:creationId xmlns:a16="http://schemas.microsoft.com/office/drawing/2014/main" id="{6C1CADCB-E748-4F95-B1CF-0C31D6796F4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a:extLst>
                <a:ext uri="{FF2B5EF4-FFF2-40B4-BE49-F238E27FC236}">
                  <a16:creationId xmlns:a16="http://schemas.microsoft.com/office/drawing/2014/main" id="{0C41E2CC-0F35-481A-9E8A-F20B08999352}"/>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a:extLst>
                <a:ext uri="{FF2B5EF4-FFF2-40B4-BE49-F238E27FC236}">
                  <a16:creationId xmlns:a16="http://schemas.microsoft.com/office/drawing/2014/main" id="{06D05E02-34F0-469E-A16A-8DC6163273C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a:extLst>
                <a:ext uri="{FF2B5EF4-FFF2-40B4-BE49-F238E27FC236}">
                  <a16:creationId xmlns:a16="http://schemas.microsoft.com/office/drawing/2014/main" id="{881679A1-9368-457E-A749-8E67EE0CFAA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a:extLst>
                <a:ext uri="{FF2B5EF4-FFF2-40B4-BE49-F238E27FC236}">
                  <a16:creationId xmlns:a16="http://schemas.microsoft.com/office/drawing/2014/main" id="{75C12559-497D-40F9-8616-1DDC9649FFC5}"/>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a:extLst>
                <a:ext uri="{FF2B5EF4-FFF2-40B4-BE49-F238E27FC236}">
                  <a16:creationId xmlns:a16="http://schemas.microsoft.com/office/drawing/2014/main" id="{9D9B5691-9C84-4243-9A98-9F51172226B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a:extLst>
              <a:ext uri="{FF2B5EF4-FFF2-40B4-BE49-F238E27FC236}">
                <a16:creationId xmlns:a16="http://schemas.microsoft.com/office/drawing/2014/main" id="{03054572-919D-42BC-AD77-CD9E6492F4F0}"/>
              </a:ext>
            </a:extLst>
          </p:cNvPr>
          <p:cNvGrpSpPr/>
          <p:nvPr/>
        </p:nvGrpSpPr>
        <p:grpSpPr>
          <a:xfrm>
            <a:off x="5275064" y="1271844"/>
            <a:ext cx="549846" cy="617986"/>
            <a:chOff x="279401" y="2698750"/>
            <a:chExt cx="1473200" cy="1655763"/>
          </a:xfrm>
        </p:grpSpPr>
        <p:sp>
          <p:nvSpPr>
            <p:cNvPr id="61" name="Freeform 45">
              <a:extLst>
                <a:ext uri="{FF2B5EF4-FFF2-40B4-BE49-F238E27FC236}">
                  <a16:creationId xmlns:a16="http://schemas.microsoft.com/office/drawing/2014/main" id="{1CA7D0C3-15E5-4955-949C-B592DFA6C3D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a:extLst>
                <a:ext uri="{FF2B5EF4-FFF2-40B4-BE49-F238E27FC236}">
                  <a16:creationId xmlns:a16="http://schemas.microsoft.com/office/drawing/2014/main" id="{11ADB319-BB4B-46F5-8144-9E08DF21E23F}"/>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a:extLst>
                <a:ext uri="{FF2B5EF4-FFF2-40B4-BE49-F238E27FC236}">
                  <a16:creationId xmlns:a16="http://schemas.microsoft.com/office/drawing/2014/main" id="{D1B854C5-3C0E-4539-BB43-B3C7C278CEE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a:extLst>
                <a:ext uri="{FF2B5EF4-FFF2-40B4-BE49-F238E27FC236}">
                  <a16:creationId xmlns:a16="http://schemas.microsoft.com/office/drawing/2014/main" id="{4B1755A3-7B01-4B35-B483-147EBE0D406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a:extLst>
                <a:ext uri="{FF2B5EF4-FFF2-40B4-BE49-F238E27FC236}">
                  <a16:creationId xmlns:a16="http://schemas.microsoft.com/office/drawing/2014/main" id="{A3DF9B2D-211A-4A66-A282-E7FB4620610D}"/>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a:extLst>
                <a:ext uri="{FF2B5EF4-FFF2-40B4-BE49-F238E27FC236}">
                  <a16:creationId xmlns:a16="http://schemas.microsoft.com/office/drawing/2014/main" id="{3F317C9A-9B6D-46E7-9A8F-E6A5248423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a:extLst>
                <a:ext uri="{FF2B5EF4-FFF2-40B4-BE49-F238E27FC236}">
                  <a16:creationId xmlns:a16="http://schemas.microsoft.com/office/drawing/2014/main" id="{E74DA9A0-F302-4940-816E-8CB7807021F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a:extLst>
                <a:ext uri="{FF2B5EF4-FFF2-40B4-BE49-F238E27FC236}">
                  <a16:creationId xmlns:a16="http://schemas.microsoft.com/office/drawing/2014/main" id="{BE0C7628-C94C-4E67-9A2A-31A5848750D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a:extLst>
              <a:ext uri="{FF2B5EF4-FFF2-40B4-BE49-F238E27FC236}">
                <a16:creationId xmlns:a16="http://schemas.microsoft.com/office/drawing/2014/main" id="{D47F3330-F8A5-43B2-82EA-5BA462293E3F}"/>
              </a:ext>
            </a:extLst>
          </p:cNvPr>
          <p:cNvSpPr txBox="1"/>
          <p:nvPr/>
        </p:nvSpPr>
        <p:spPr>
          <a:xfrm>
            <a:off x="6096000" y="1417254"/>
            <a:ext cx="3580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9.2   </a:t>
            </a:r>
            <a:r>
              <a:rPr lang="zh-CN" altLang="en-US" sz="2400" b="1" dirty="0">
                <a:latin typeface="仿宋" panose="02010609060101010101" pitchFamily="49" charset="-122"/>
                <a:ea typeface="仿宋" panose="02010609060101010101" pitchFamily="49" charset="-122"/>
              </a:rPr>
              <a:t>线程的创建方法</a:t>
            </a:r>
          </a:p>
        </p:txBody>
      </p:sp>
      <p:grpSp>
        <p:nvGrpSpPr>
          <p:cNvPr id="70" name="组合 69">
            <a:extLst>
              <a:ext uri="{FF2B5EF4-FFF2-40B4-BE49-F238E27FC236}">
                <a16:creationId xmlns:a16="http://schemas.microsoft.com/office/drawing/2014/main" id="{4B1BD165-1A39-4427-9361-70379144DBDD}"/>
              </a:ext>
            </a:extLst>
          </p:cNvPr>
          <p:cNvGrpSpPr/>
          <p:nvPr/>
        </p:nvGrpSpPr>
        <p:grpSpPr>
          <a:xfrm>
            <a:off x="5275064" y="2033844"/>
            <a:ext cx="549846" cy="617986"/>
            <a:chOff x="279401" y="2698750"/>
            <a:chExt cx="1473200" cy="1655763"/>
          </a:xfrm>
        </p:grpSpPr>
        <p:sp>
          <p:nvSpPr>
            <p:cNvPr id="71" name="Freeform 45">
              <a:extLst>
                <a:ext uri="{FF2B5EF4-FFF2-40B4-BE49-F238E27FC236}">
                  <a16:creationId xmlns:a16="http://schemas.microsoft.com/office/drawing/2014/main" id="{51B6AFE1-A3AB-403E-97B8-5C2C5D960A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a:extLst>
                <a:ext uri="{FF2B5EF4-FFF2-40B4-BE49-F238E27FC236}">
                  <a16:creationId xmlns:a16="http://schemas.microsoft.com/office/drawing/2014/main" id="{D5E5BECF-122B-4559-803E-664A7FF8A5A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a:extLst>
                <a:ext uri="{FF2B5EF4-FFF2-40B4-BE49-F238E27FC236}">
                  <a16:creationId xmlns:a16="http://schemas.microsoft.com/office/drawing/2014/main" id="{1E1A8E3D-18F2-4F43-A4CB-C97FFD6CC62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a:extLst>
                <a:ext uri="{FF2B5EF4-FFF2-40B4-BE49-F238E27FC236}">
                  <a16:creationId xmlns:a16="http://schemas.microsoft.com/office/drawing/2014/main" id="{68F4F908-E0E7-45CB-9EFF-109CB1348CC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a:extLst>
                <a:ext uri="{FF2B5EF4-FFF2-40B4-BE49-F238E27FC236}">
                  <a16:creationId xmlns:a16="http://schemas.microsoft.com/office/drawing/2014/main" id="{3574B512-E030-4BB8-887A-553186D70B4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a:extLst>
                <a:ext uri="{FF2B5EF4-FFF2-40B4-BE49-F238E27FC236}">
                  <a16:creationId xmlns:a16="http://schemas.microsoft.com/office/drawing/2014/main" id="{8BF1F733-2157-4BFE-ADE8-53823FAD28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a:extLst>
                <a:ext uri="{FF2B5EF4-FFF2-40B4-BE49-F238E27FC236}">
                  <a16:creationId xmlns:a16="http://schemas.microsoft.com/office/drawing/2014/main" id="{9F17F953-36A1-4AAD-90EB-2F21C0C3F2C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a:extLst>
                <a:ext uri="{FF2B5EF4-FFF2-40B4-BE49-F238E27FC236}">
                  <a16:creationId xmlns:a16="http://schemas.microsoft.com/office/drawing/2014/main" id="{B73D6F0F-F740-4175-97E6-89631D35269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a:extLst>
              <a:ext uri="{FF2B5EF4-FFF2-40B4-BE49-F238E27FC236}">
                <a16:creationId xmlns:a16="http://schemas.microsoft.com/office/drawing/2014/main" id="{7C22FABC-A4AF-43FF-B7BA-A6E1B3884D5A}"/>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9.3   </a:t>
            </a:r>
            <a:r>
              <a:rPr lang="zh-CN" altLang="en-US" sz="2400" b="1" dirty="0">
                <a:latin typeface="仿宋" panose="02010609060101010101" pitchFamily="49" charset="-122"/>
                <a:ea typeface="仿宋" panose="02010609060101010101" pitchFamily="49" charset="-122"/>
              </a:rPr>
              <a:t>线程状态及转换</a:t>
            </a:r>
          </a:p>
        </p:txBody>
      </p:sp>
      <p:grpSp>
        <p:nvGrpSpPr>
          <p:cNvPr id="80" name="组合 79">
            <a:extLst>
              <a:ext uri="{FF2B5EF4-FFF2-40B4-BE49-F238E27FC236}">
                <a16:creationId xmlns:a16="http://schemas.microsoft.com/office/drawing/2014/main" id="{C9C9FD60-E52F-46B8-8E0A-5168F7271EDC}"/>
              </a:ext>
            </a:extLst>
          </p:cNvPr>
          <p:cNvGrpSpPr/>
          <p:nvPr/>
        </p:nvGrpSpPr>
        <p:grpSpPr>
          <a:xfrm>
            <a:off x="5275064" y="2795844"/>
            <a:ext cx="549846" cy="617986"/>
            <a:chOff x="279401" y="2698750"/>
            <a:chExt cx="1473200" cy="1655763"/>
          </a:xfrm>
        </p:grpSpPr>
        <p:sp>
          <p:nvSpPr>
            <p:cNvPr id="81" name="Freeform 45">
              <a:extLst>
                <a:ext uri="{FF2B5EF4-FFF2-40B4-BE49-F238E27FC236}">
                  <a16:creationId xmlns:a16="http://schemas.microsoft.com/office/drawing/2014/main" id="{B5FA6FBE-52C9-4214-A1F0-67BE20F7194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6">
              <a:extLst>
                <a:ext uri="{FF2B5EF4-FFF2-40B4-BE49-F238E27FC236}">
                  <a16:creationId xmlns:a16="http://schemas.microsoft.com/office/drawing/2014/main" id="{3218DDC1-C3A9-426F-AC4C-1F02D9AE690D}"/>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7">
              <a:extLst>
                <a:ext uri="{FF2B5EF4-FFF2-40B4-BE49-F238E27FC236}">
                  <a16:creationId xmlns:a16="http://schemas.microsoft.com/office/drawing/2014/main" id="{EEEDA9C8-7D60-4AF6-A349-3579C10812A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48">
              <a:extLst>
                <a:ext uri="{FF2B5EF4-FFF2-40B4-BE49-F238E27FC236}">
                  <a16:creationId xmlns:a16="http://schemas.microsoft.com/office/drawing/2014/main" id="{6FB41275-199B-43FD-AA2B-BAC5E0175950}"/>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49">
              <a:extLst>
                <a:ext uri="{FF2B5EF4-FFF2-40B4-BE49-F238E27FC236}">
                  <a16:creationId xmlns:a16="http://schemas.microsoft.com/office/drawing/2014/main" id="{168D39CE-8F86-44F4-A8EA-16498505E5C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Oval 50">
              <a:extLst>
                <a:ext uri="{FF2B5EF4-FFF2-40B4-BE49-F238E27FC236}">
                  <a16:creationId xmlns:a16="http://schemas.microsoft.com/office/drawing/2014/main" id="{4F4CD454-10F5-4535-BE23-571AC103E5F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Freeform 51">
              <a:extLst>
                <a:ext uri="{FF2B5EF4-FFF2-40B4-BE49-F238E27FC236}">
                  <a16:creationId xmlns:a16="http://schemas.microsoft.com/office/drawing/2014/main" id="{6F9E0B65-82C4-420C-A3D6-02B4A5314F7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52">
              <a:extLst>
                <a:ext uri="{FF2B5EF4-FFF2-40B4-BE49-F238E27FC236}">
                  <a16:creationId xmlns:a16="http://schemas.microsoft.com/office/drawing/2014/main" id="{FF33BA6C-2072-44A8-A2CD-8826B1757D8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9" name="TextBox 88">
            <a:extLst>
              <a:ext uri="{FF2B5EF4-FFF2-40B4-BE49-F238E27FC236}">
                <a16:creationId xmlns:a16="http://schemas.microsoft.com/office/drawing/2014/main" id="{5C3F6AEC-7080-4B3D-A66C-9E625E6DB779}"/>
              </a:ext>
            </a:extLst>
          </p:cNvPr>
          <p:cNvSpPr txBox="1"/>
          <p:nvPr/>
        </p:nvSpPr>
        <p:spPr>
          <a:xfrm>
            <a:off x="6096000" y="2941254"/>
            <a:ext cx="4342228"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9.4   </a:t>
            </a:r>
            <a:r>
              <a:rPr lang="zh-CN" altLang="en-US" sz="2400" b="1" dirty="0">
                <a:latin typeface="仿宋" panose="02010609060101010101" pitchFamily="49" charset="-122"/>
                <a:ea typeface="仿宋" panose="02010609060101010101" pitchFamily="49" charset="-122"/>
              </a:rPr>
              <a:t>线程调度</a:t>
            </a:r>
          </a:p>
        </p:txBody>
      </p:sp>
      <p:grpSp>
        <p:nvGrpSpPr>
          <p:cNvPr id="90" name="组合 89">
            <a:extLst>
              <a:ext uri="{FF2B5EF4-FFF2-40B4-BE49-F238E27FC236}">
                <a16:creationId xmlns:a16="http://schemas.microsoft.com/office/drawing/2014/main" id="{B6F6956B-1257-4DA8-A050-0FAD8E2E0421}"/>
              </a:ext>
            </a:extLst>
          </p:cNvPr>
          <p:cNvGrpSpPr/>
          <p:nvPr/>
        </p:nvGrpSpPr>
        <p:grpSpPr>
          <a:xfrm>
            <a:off x="5275064" y="3557844"/>
            <a:ext cx="549846" cy="617986"/>
            <a:chOff x="279401" y="2698750"/>
            <a:chExt cx="1473200" cy="1655763"/>
          </a:xfrm>
        </p:grpSpPr>
        <p:sp>
          <p:nvSpPr>
            <p:cNvPr id="91" name="Freeform 45">
              <a:extLst>
                <a:ext uri="{FF2B5EF4-FFF2-40B4-BE49-F238E27FC236}">
                  <a16:creationId xmlns:a16="http://schemas.microsoft.com/office/drawing/2014/main" id="{4446F7CD-B7BA-41EC-8505-71E5BE89C12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6">
              <a:extLst>
                <a:ext uri="{FF2B5EF4-FFF2-40B4-BE49-F238E27FC236}">
                  <a16:creationId xmlns:a16="http://schemas.microsoft.com/office/drawing/2014/main" id="{EE1487BF-87B2-4CF5-B1A7-FFE7DD547C2E}"/>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7">
              <a:extLst>
                <a:ext uri="{FF2B5EF4-FFF2-40B4-BE49-F238E27FC236}">
                  <a16:creationId xmlns:a16="http://schemas.microsoft.com/office/drawing/2014/main" id="{ED0144B7-FBC6-4BF7-AFC9-96DD5B815845}"/>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48">
              <a:extLst>
                <a:ext uri="{FF2B5EF4-FFF2-40B4-BE49-F238E27FC236}">
                  <a16:creationId xmlns:a16="http://schemas.microsoft.com/office/drawing/2014/main" id="{21C72A6E-EBBE-421B-932B-ED7C8E03C4D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49">
              <a:extLst>
                <a:ext uri="{FF2B5EF4-FFF2-40B4-BE49-F238E27FC236}">
                  <a16:creationId xmlns:a16="http://schemas.microsoft.com/office/drawing/2014/main" id="{D69DE465-7831-48FA-8FE6-FBCB88496142}"/>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Oval 50">
              <a:extLst>
                <a:ext uri="{FF2B5EF4-FFF2-40B4-BE49-F238E27FC236}">
                  <a16:creationId xmlns:a16="http://schemas.microsoft.com/office/drawing/2014/main" id="{D6216B99-503E-4670-8078-53BAE658388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Freeform 51">
              <a:extLst>
                <a:ext uri="{FF2B5EF4-FFF2-40B4-BE49-F238E27FC236}">
                  <a16:creationId xmlns:a16="http://schemas.microsoft.com/office/drawing/2014/main" id="{0DA0AAF1-B0DB-498B-B196-400F0D5838D7}"/>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52">
              <a:extLst>
                <a:ext uri="{FF2B5EF4-FFF2-40B4-BE49-F238E27FC236}">
                  <a16:creationId xmlns:a16="http://schemas.microsoft.com/office/drawing/2014/main" id="{7AB2F75A-331F-4343-BF22-491887185751}"/>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9" name="TextBox 98">
            <a:extLst>
              <a:ext uri="{FF2B5EF4-FFF2-40B4-BE49-F238E27FC236}">
                <a16:creationId xmlns:a16="http://schemas.microsoft.com/office/drawing/2014/main" id="{603744A6-9DEC-41A8-A9F3-E40F63363EAE}"/>
              </a:ext>
            </a:extLst>
          </p:cNvPr>
          <p:cNvSpPr txBox="1"/>
          <p:nvPr/>
        </p:nvSpPr>
        <p:spPr>
          <a:xfrm>
            <a:off x="6096000" y="3703254"/>
            <a:ext cx="51808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9.5   </a:t>
            </a:r>
            <a:r>
              <a:rPr lang="zh-CN" altLang="en-US" sz="2400" b="1" dirty="0">
                <a:solidFill>
                  <a:schemeClr val="bg1"/>
                </a:solidFill>
                <a:latin typeface="仿宋" panose="02010609060101010101" pitchFamily="49" charset="-122"/>
                <a:ea typeface="仿宋" panose="02010609060101010101" pitchFamily="49" charset="-122"/>
              </a:rPr>
              <a:t>线程常用方法</a:t>
            </a:r>
          </a:p>
        </p:txBody>
      </p:sp>
      <p:grpSp>
        <p:nvGrpSpPr>
          <p:cNvPr id="100" name="组合 99">
            <a:extLst>
              <a:ext uri="{FF2B5EF4-FFF2-40B4-BE49-F238E27FC236}">
                <a16:creationId xmlns:a16="http://schemas.microsoft.com/office/drawing/2014/main" id="{A7C7C6FD-E399-4F9C-99E9-7B769F496563}"/>
              </a:ext>
            </a:extLst>
          </p:cNvPr>
          <p:cNvGrpSpPr/>
          <p:nvPr/>
        </p:nvGrpSpPr>
        <p:grpSpPr>
          <a:xfrm>
            <a:off x="5275064" y="4319844"/>
            <a:ext cx="549846" cy="617986"/>
            <a:chOff x="279401" y="2698750"/>
            <a:chExt cx="1473200" cy="1655763"/>
          </a:xfrm>
        </p:grpSpPr>
        <p:sp>
          <p:nvSpPr>
            <p:cNvPr id="101" name="Freeform 45">
              <a:extLst>
                <a:ext uri="{FF2B5EF4-FFF2-40B4-BE49-F238E27FC236}">
                  <a16:creationId xmlns:a16="http://schemas.microsoft.com/office/drawing/2014/main" id="{889F213A-7CF2-4A50-9A67-7F34E2BA1F6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a:extLst>
                <a:ext uri="{FF2B5EF4-FFF2-40B4-BE49-F238E27FC236}">
                  <a16:creationId xmlns:a16="http://schemas.microsoft.com/office/drawing/2014/main" id="{8E8BF666-6DC8-409A-9B4F-422BC680AB8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a:extLst>
                <a:ext uri="{FF2B5EF4-FFF2-40B4-BE49-F238E27FC236}">
                  <a16:creationId xmlns:a16="http://schemas.microsoft.com/office/drawing/2014/main" id="{CDF77211-7449-43A2-B432-695626EC035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a:extLst>
                <a:ext uri="{FF2B5EF4-FFF2-40B4-BE49-F238E27FC236}">
                  <a16:creationId xmlns:a16="http://schemas.microsoft.com/office/drawing/2014/main" id="{04B3276A-AA9D-4F04-AF09-C6CCE6828CB7}"/>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a:extLst>
                <a:ext uri="{FF2B5EF4-FFF2-40B4-BE49-F238E27FC236}">
                  <a16:creationId xmlns:a16="http://schemas.microsoft.com/office/drawing/2014/main" id="{755543E7-387D-45C4-BB63-8C37479C74D7}"/>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a:extLst>
                <a:ext uri="{FF2B5EF4-FFF2-40B4-BE49-F238E27FC236}">
                  <a16:creationId xmlns:a16="http://schemas.microsoft.com/office/drawing/2014/main" id="{FFFCC06F-07AA-4BA0-986D-E22D8CD523B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a:extLst>
                <a:ext uri="{FF2B5EF4-FFF2-40B4-BE49-F238E27FC236}">
                  <a16:creationId xmlns:a16="http://schemas.microsoft.com/office/drawing/2014/main" id="{4E601DD7-A466-4503-BA2A-1610CD3E31A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a:extLst>
                <a:ext uri="{FF2B5EF4-FFF2-40B4-BE49-F238E27FC236}">
                  <a16:creationId xmlns:a16="http://schemas.microsoft.com/office/drawing/2014/main" id="{553A14F3-BA83-4FC9-AB3A-6B867FC7225A}"/>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a:extLst>
              <a:ext uri="{FF2B5EF4-FFF2-40B4-BE49-F238E27FC236}">
                <a16:creationId xmlns:a16="http://schemas.microsoft.com/office/drawing/2014/main" id="{D912887F-0EE3-4AA5-AC7E-3F7CD75F4EAA}"/>
              </a:ext>
            </a:extLst>
          </p:cNvPr>
          <p:cNvSpPr txBox="1"/>
          <p:nvPr/>
        </p:nvSpPr>
        <p:spPr>
          <a:xfrm>
            <a:off x="6096000" y="4465254"/>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线程同步与锁机制  </a:t>
            </a:r>
          </a:p>
        </p:txBody>
      </p:sp>
      <p:sp>
        <p:nvSpPr>
          <p:cNvPr id="110" name="TextBox 2">
            <a:extLst>
              <a:ext uri="{FF2B5EF4-FFF2-40B4-BE49-F238E27FC236}">
                <a16:creationId xmlns:a16="http://schemas.microsoft.com/office/drawing/2014/main" id="{9264E244-AEC5-4F49-B9E3-8909D3AABFBE}"/>
              </a:ext>
            </a:extLst>
          </p:cNvPr>
          <p:cNvSpPr txBox="1"/>
          <p:nvPr/>
        </p:nvSpPr>
        <p:spPr>
          <a:xfrm>
            <a:off x="6096000" y="679604"/>
            <a:ext cx="31234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9.1   </a:t>
            </a:r>
            <a:r>
              <a:rPr lang="zh-CN" altLang="en-US" sz="2400" b="1" dirty="0">
                <a:latin typeface="仿宋" panose="02010609060101010101" pitchFamily="49" charset="-122"/>
                <a:ea typeface="仿宋" panose="02010609060101010101" pitchFamily="49" charset="-122"/>
              </a:rPr>
              <a:t>线程基本概念</a:t>
            </a:r>
          </a:p>
        </p:txBody>
      </p:sp>
      <p:grpSp>
        <p:nvGrpSpPr>
          <p:cNvPr id="111" name="组合 110">
            <a:extLst>
              <a:ext uri="{FF2B5EF4-FFF2-40B4-BE49-F238E27FC236}">
                <a16:creationId xmlns:a16="http://schemas.microsoft.com/office/drawing/2014/main" id="{1A9CDAD5-5E9B-4B49-B468-FF7B0D5DE9B7}"/>
              </a:ext>
            </a:extLst>
          </p:cNvPr>
          <p:cNvGrpSpPr/>
          <p:nvPr/>
        </p:nvGrpSpPr>
        <p:grpSpPr>
          <a:xfrm>
            <a:off x="5275064" y="5077490"/>
            <a:ext cx="549846" cy="617986"/>
            <a:chOff x="279401" y="2698750"/>
            <a:chExt cx="1473200" cy="1655763"/>
          </a:xfrm>
        </p:grpSpPr>
        <p:sp>
          <p:nvSpPr>
            <p:cNvPr id="112" name="Freeform 45">
              <a:extLst>
                <a:ext uri="{FF2B5EF4-FFF2-40B4-BE49-F238E27FC236}">
                  <a16:creationId xmlns:a16="http://schemas.microsoft.com/office/drawing/2014/main" id="{EEF3CBC9-39A9-47B2-8957-8775C0C23BF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6">
              <a:extLst>
                <a:ext uri="{FF2B5EF4-FFF2-40B4-BE49-F238E27FC236}">
                  <a16:creationId xmlns:a16="http://schemas.microsoft.com/office/drawing/2014/main" id="{B0E1C3F4-DCDE-4BFB-AE48-2C015C3C3FF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7">
              <a:extLst>
                <a:ext uri="{FF2B5EF4-FFF2-40B4-BE49-F238E27FC236}">
                  <a16:creationId xmlns:a16="http://schemas.microsoft.com/office/drawing/2014/main" id="{5DC20DD9-CB50-4B66-8571-1A14E505512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Freeform 48">
              <a:extLst>
                <a:ext uri="{FF2B5EF4-FFF2-40B4-BE49-F238E27FC236}">
                  <a16:creationId xmlns:a16="http://schemas.microsoft.com/office/drawing/2014/main" id="{E65C35C2-1295-4287-B949-47522A44A5C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49">
              <a:extLst>
                <a:ext uri="{FF2B5EF4-FFF2-40B4-BE49-F238E27FC236}">
                  <a16:creationId xmlns:a16="http://schemas.microsoft.com/office/drawing/2014/main" id="{3C58982B-E432-4B78-9840-335964CF04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Oval 50">
              <a:extLst>
                <a:ext uri="{FF2B5EF4-FFF2-40B4-BE49-F238E27FC236}">
                  <a16:creationId xmlns:a16="http://schemas.microsoft.com/office/drawing/2014/main" id="{5B945100-9607-406B-862E-B3541663D4B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51">
              <a:extLst>
                <a:ext uri="{FF2B5EF4-FFF2-40B4-BE49-F238E27FC236}">
                  <a16:creationId xmlns:a16="http://schemas.microsoft.com/office/drawing/2014/main" id="{2A1954D5-B20E-4917-99B5-2935F9C58CB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2">
              <a:extLst>
                <a:ext uri="{FF2B5EF4-FFF2-40B4-BE49-F238E27FC236}">
                  <a16:creationId xmlns:a16="http://schemas.microsoft.com/office/drawing/2014/main" id="{F10380F9-0A75-4633-8568-926ED40BEEF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8" name="TextBox 108">
            <a:extLst>
              <a:ext uri="{FF2B5EF4-FFF2-40B4-BE49-F238E27FC236}">
                <a16:creationId xmlns:a16="http://schemas.microsoft.com/office/drawing/2014/main" id="{7872BB9F-EEDE-42FF-8E25-F0101F5655C0}"/>
              </a:ext>
            </a:extLst>
          </p:cNvPr>
          <p:cNvSpPr txBox="1"/>
          <p:nvPr/>
        </p:nvSpPr>
        <p:spPr>
          <a:xfrm>
            <a:off x="6096000" y="5222900"/>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线程的交互</a:t>
            </a:r>
          </a:p>
        </p:txBody>
      </p:sp>
      <p:grpSp>
        <p:nvGrpSpPr>
          <p:cNvPr id="169" name="组合 168">
            <a:extLst>
              <a:ext uri="{FF2B5EF4-FFF2-40B4-BE49-F238E27FC236}">
                <a16:creationId xmlns:a16="http://schemas.microsoft.com/office/drawing/2014/main" id="{211219E9-584D-4CA5-B0CF-39748D8E070F}"/>
              </a:ext>
            </a:extLst>
          </p:cNvPr>
          <p:cNvGrpSpPr/>
          <p:nvPr/>
        </p:nvGrpSpPr>
        <p:grpSpPr>
          <a:xfrm>
            <a:off x="5275064" y="5835135"/>
            <a:ext cx="549846" cy="617986"/>
            <a:chOff x="279401" y="2698750"/>
            <a:chExt cx="1473200" cy="1655763"/>
          </a:xfrm>
        </p:grpSpPr>
        <p:sp>
          <p:nvSpPr>
            <p:cNvPr id="170" name="Freeform 45">
              <a:extLst>
                <a:ext uri="{FF2B5EF4-FFF2-40B4-BE49-F238E27FC236}">
                  <a16:creationId xmlns:a16="http://schemas.microsoft.com/office/drawing/2014/main" id="{3685657F-B9E6-4579-AB9D-B2E146FFCE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46">
              <a:extLst>
                <a:ext uri="{FF2B5EF4-FFF2-40B4-BE49-F238E27FC236}">
                  <a16:creationId xmlns:a16="http://schemas.microsoft.com/office/drawing/2014/main" id="{D88BECAB-194E-400C-9CC4-7F0BF6B3A16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47">
              <a:extLst>
                <a:ext uri="{FF2B5EF4-FFF2-40B4-BE49-F238E27FC236}">
                  <a16:creationId xmlns:a16="http://schemas.microsoft.com/office/drawing/2014/main" id="{FADE84B8-811B-40D6-AA72-BF08C6E5D3D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3" name="Freeform 48">
              <a:extLst>
                <a:ext uri="{FF2B5EF4-FFF2-40B4-BE49-F238E27FC236}">
                  <a16:creationId xmlns:a16="http://schemas.microsoft.com/office/drawing/2014/main" id="{05126B20-269F-44FA-84B4-24D35C09F948}"/>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4" name="Freeform 49">
              <a:extLst>
                <a:ext uri="{FF2B5EF4-FFF2-40B4-BE49-F238E27FC236}">
                  <a16:creationId xmlns:a16="http://schemas.microsoft.com/office/drawing/2014/main" id="{9652DA85-78A9-4F76-9147-2BC3DF06D2E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5" name="Oval 50">
              <a:extLst>
                <a:ext uri="{FF2B5EF4-FFF2-40B4-BE49-F238E27FC236}">
                  <a16:creationId xmlns:a16="http://schemas.microsoft.com/office/drawing/2014/main" id="{992F4E6B-CD19-49E9-B685-B8F548FD811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6" name="Freeform 51">
              <a:extLst>
                <a:ext uri="{FF2B5EF4-FFF2-40B4-BE49-F238E27FC236}">
                  <a16:creationId xmlns:a16="http://schemas.microsoft.com/office/drawing/2014/main" id="{32F35804-B25B-4178-B2D3-B734FD099830}"/>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7" name="Freeform 52">
              <a:extLst>
                <a:ext uri="{FF2B5EF4-FFF2-40B4-BE49-F238E27FC236}">
                  <a16:creationId xmlns:a16="http://schemas.microsoft.com/office/drawing/2014/main" id="{B55D7DAE-2DA6-4DD1-914B-35787E0198C9}"/>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8" name="TextBox 108">
            <a:extLst>
              <a:ext uri="{FF2B5EF4-FFF2-40B4-BE49-F238E27FC236}">
                <a16:creationId xmlns:a16="http://schemas.microsoft.com/office/drawing/2014/main" id="{51C60BF0-DA70-45F9-BA4D-CFF1A97E1777}"/>
              </a:ext>
            </a:extLst>
          </p:cNvPr>
          <p:cNvSpPr txBox="1"/>
          <p:nvPr/>
        </p:nvSpPr>
        <p:spPr>
          <a:xfrm>
            <a:off x="6096000" y="5980545"/>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9.8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2717036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9.5 </a:t>
            </a:r>
            <a:r>
              <a:rPr lang="zh-CN" altLang="en-US" b="1" dirty="0">
                <a:latin typeface="仿宋" panose="02010609060101010101" pitchFamily="49" charset="-122"/>
                <a:ea typeface="仿宋" panose="02010609060101010101" pitchFamily="49" charset="-122"/>
              </a:rPr>
              <a:t>线程常用方法</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r>
                <a:rPr lang="zh-CN" altLang="en-US" sz="2400" b="1" dirty="0">
                  <a:solidFill>
                    <a:schemeClr val="tx1"/>
                  </a:solidFill>
                  <a:latin typeface="仿宋" panose="02010609060101010101" pitchFamily="49" charset="-122"/>
                  <a:ea typeface="仿宋" panose="02010609060101010101" pitchFamily="49" charset="-122"/>
                </a:rPr>
                <a:t>常用方法</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aphicFrame>
        <p:nvGraphicFramePr>
          <p:cNvPr id="8" name="表格 7">
            <a:extLst>
              <a:ext uri="{FF2B5EF4-FFF2-40B4-BE49-F238E27FC236}">
                <a16:creationId xmlns:a16="http://schemas.microsoft.com/office/drawing/2014/main" id="{F6C6944A-A1A8-4655-945C-E786DBED11A9}"/>
              </a:ext>
            </a:extLst>
          </p:cNvPr>
          <p:cNvGraphicFramePr>
            <a:graphicFrameLocks noGrp="1"/>
          </p:cNvGraphicFramePr>
          <p:nvPr>
            <p:extLst>
              <p:ext uri="{D42A27DB-BD31-4B8C-83A1-F6EECF244321}">
                <p14:modId xmlns:p14="http://schemas.microsoft.com/office/powerpoint/2010/main" val="1750714171"/>
              </p:ext>
            </p:extLst>
          </p:nvPr>
        </p:nvGraphicFramePr>
        <p:xfrm>
          <a:off x="0" y="1523692"/>
          <a:ext cx="12191999" cy="4853096"/>
        </p:xfrm>
        <a:graphic>
          <a:graphicData uri="http://schemas.openxmlformats.org/drawingml/2006/table">
            <a:tbl>
              <a:tblPr firstRow="1" firstCol="1" bandRow="1">
                <a:tableStyleId>{93296810-A885-4BE3-A3E7-6D5BEEA58F35}</a:tableStyleId>
              </a:tblPr>
              <a:tblGrid>
                <a:gridCol w="2344615">
                  <a:extLst>
                    <a:ext uri="{9D8B030D-6E8A-4147-A177-3AD203B41FA5}">
                      <a16:colId xmlns:a16="http://schemas.microsoft.com/office/drawing/2014/main" val="20000"/>
                    </a:ext>
                  </a:extLst>
                </a:gridCol>
                <a:gridCol w="4497026">
                  <a:extLst>
                    <a:ext uri="{9D8B030D-6E8A-4147-A177-3AD203B41FA5}">
                      <a16:colId xmlns:a16="http://schemas.microsoft.com/office/drawing/2014/main" val="20001"/>
                    </a:ext>
                  </a:extLst>
                </a:gridCol>
                <a:gridCol w="5350358">
                  <a:extLst>
                    <a:ext uri="{9D8B030D-6E8A-4147-A177-3AD203B41FA5}">
                      <a16:colId xmlns:a16="http://schemas.microsoft.com/office/drawing/2014/main" val="20002"/>
                    </a:ext>
                  </a:extLst>
                </a:gridCol>
              </a:tblGrid>
              <a:tr h="433818">
                <a:tc>
                  <a:txBody>
                    <a:bodyPr/>
                    <a:lstStyle/>
                    <a:p>
                      <a:pPr indent="269875" algn="ctr">
                        <a:spcAft>
                          <a:spcPts val="0"/>
                        </a:spcAft>
                      </a:pPr>
                      <a:r>
                        <a:rPr lang="zh-CN" altLang="en-US" sz="2000" b="1" kern="100" cap="none" spc="0" dirty="0">
                          <a:ln>
                            <a:noFill/>
                          </a:ln>
                          <a:effectLst/>
                          <a:latin typeface="仿宋" panose="02010609060101010101" pitchFamily="49" charset="-122"/>
                          <a:ea typeface="仿宋" panose="02010609060101010101" pitchFamily="49" charset="-122"/>
                        </a:rPr>
                        <a:t>返回</a:t>
                      </a:r>
                      <a:r>
                        <a:rPr lang="zh-CN" sz="2000" b="1" kern="100" cap="none" spc="0" dirty="0">
                          <a:ln>
                            <a:noFill/>
                          </a:ln>
                          <a:effectLst/>
                          <a:latin typeface="仿宋" panose="02010609060101010101" pitchFamily="49" charset="-122"/>
                          <a:ea typeface="仿宋" panose="02010609060101010101" pitchFamily="49" charset="-122"/>
                        </a:rPr>
                        <a:t>类型</a:t>
                      </a:r>
                      <a:endParaRPr lang="zh-CN" sz="2000" b="1" kern="100" cap="none" spc="0" dirty="0">
                        <a:ln>
                          <a:noFill/>
                        </a:ln>
                        <a:solidFill>
                          <a:schemeClr val="bg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ctr">
                        <a:spcAft>
                          <a:spcPts val="0"/>
                        </a:spcAft>
                      </a:pPr>
                      <a:r>
                        <a:rPr lang="zh-CN" sz="2000" b="1" kern="100" cap="none" spc="0" dirty="0">
                          <a:ln>
                            <a:noFill/>
                          </a:ln>
                          <a:effectLst/>
                          <a:latin typeface="仿宋" panose="02010609060101010101" pitchFamily="49" charset="-122"/>
                          <a:ea typeface="仿宋" panose="02010609060101010101" pitchFamily="49" charset="-122"/>
                        </a:rPr>
                        <a:t>方法</a:t>
                      </a:r>
                      <a:endParaRPr lang="zh-CN" sz="2000" b="1" kern="100" cap="none" spc="0" dirty="0">
                        <a:ln>
                          <a:noFill/>
                        </a:ln>
                        <a:solidFill>
                          <a:schemeClr val="bg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ctr">
                        <a:spcAft>
                          <a:spcPts val="0"/>
                        </a:spcAft>
                      </a:pPr>
                      <a:r>
                        <a:rPr lang="zh-CN" altLang="en-US" sz="2000" b="1" kern="100" cap="none" spc="0" dirty="0">
                          <a:ln>
                            <a:noFill/>
                          </a:ln>
                          <a:effectLst/>
                          <a:latin typeface="仿宋" panose="02010609060101010101" pitchFamily="49" charset="-122"/>
                          <a:ea typeface="仿宋" panose="02010609060101010101" pitchFamily="49" charset="-122"/>
                        </a:rPr>
                        <a:t>操作</a:t>
                      </a:r>
                      <a:endParaRPr lang="zh-CN" sz="2000" b="1" kern="100" cap="none" spc="0" dirty="0">
                        <a:ln>
                          <a:noFill/>
                        </a:ln>
                        <a:solidFill>
                          <a:schemeClr val="bg1"/>
                        </a:solidFill>
                        <a:effectLst/>
                        <a:latin typeface="仿宋" panose="02010609060101010101" pitchFamily="49" charset="-122"/>
                        <a:ea typeface="仿宋" panose="02010609060101010101" pitchFamily="49" charset="-122"/>
                      </a:endParaRPr>
                    </a:p>
                  </a:txBody>
                  <a:tcPr marL="68570" marR="68570" marT="0" marB="0" anchor="ctr"/>
                </a:tc>
                <a:extLst>
                  <a:ext uri="{0D108BD9-81ED-4DB2-BD59-A6C34878D82A}">
                    <a16:rowId xmlns:a16="http://schemas.microsoft.com/office/drawing/2014/main" val="10000"/>
                  </a:ext>
                </a:extLst>
              </a:tr>
              <a:tr h="484218">
                <a:tc>
                  <a:txBody>
                    <a:bodyPr/>
                    <a:lstStyle/>
                    <a:p>
                      <a:pPr indent="269875" algn="l">
                        <a:spcAft>
                          <a:spcPts val="0"/>
                        </a:spcAft>
                      </a:pPr>
                      <a:r>
                        <a:rPr lang="en-US" altLang="zh-CN" sz="2000" b="1" u="none" kern="100" cap="none" spc="0" dirty="0">
                          <a:ln>
                            <a:noFill/>
                          </a:ln>
                          <a:effectLst/>
                          <a:latin typeface="仿宋" panose="02010609060101010101" pitchFamily="49" charset="-122"/>
                          <a:ea typeface="仿宋" panose="02010609060101010101" pitchFamily="49" charset="-122"/>
                        </a:rPr>
                        <a:t>Static Thread</a:t>
                      </a:r>
                      <a:endParaRPr lang="zh-CN" sz="20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marL="0" marR="0" indent="269875" algn="l" defTabSz="1219170" rtl="0" eaLnBrk="1" fontAlgn="auto" latinLnBrk="0" hangingPunct="1">
                        <a:lnSpc>
                          <a:spcPct val="100000"/>
                        </a:lnSpc>
                        <a:spcBef>
                          <a:spcPts val="0"/>
                        </a:spcBef>
                        <a:spcAft>
                          <a:spcPts val="0"/>
                        </a:spcAft>
                        <a:buClrTx/>
                        <a:buSzTx/>
                        <a:buFontTx/>
                        <a:buNone/>
                        <a:tabLst/>
                        <a:defRPr/>
                      </a:pPr>
                      <a:r>
                        <a:rPr lang="en-US" sz="2000" b="1" u="none" kern="100" cap="none" spc="0" dirty="0" err="1">
                          <a:ln>
                            <a:noFill/>
                          </a:ln>
                          <a:effectLst/>
                          <a:latin typeface="仿宋" panose="02010609060101010101" pitchFamily="49" charset="-122"/>
                          <a:ea typeface="仿宋" panose="02010609060101010101" pitchFamily="49" charset="-122"/>
                        </a:rPr>
                        <a:t>current</a:t>
                      </a:r>
                      <a:r>
                        <a:rPr lang="en-US" altLang="zh-CN" sz="2000" b="1" u="none" kern="100" cap="none" spc="0" dirty="0" err="1">
                          <a:ln>
                            <a:noFill/>
                          </a:ln>
                          <a:effectLst/>
                          <a:latin typeface="仿宋" panose="02010609060101010101" pitchFamily="49" charset="-122"/>
                          <a:ea typeface="仿宋" panose="02010609060101010101" pitchFamily="49" charset="-122"/>
                        </a:rPr>
                        <a:t>Thread</a:t>
                      </a:r>
                      <a:r>
                        <a:rPr lang="en-US" altLang="zh-CN" sz="2000" b="1" u="none" kern="100" cap="none" spc="0" dirty="0">
                          <a:ln>
                            <a:noFill/>
                          </a:ln>
                          <a:effectLst/>
                          <a:latin typeface="仿宋" panose="02010609060101010101" pitchFamily="49" charset="-122"/>
                          <a:ea typeface="仿宋" panose="02010609060101010101" pitchFamily="49" charset="-122"/>
                        </a:rPr>
                        <a:t>()</a:t>
                      </a:r>
                      <a:endParaRPr lang="zh-CN" sz="20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zh-CN" altLang="en-US" sz="2000" b="1" u="none" kern="100" cap="none" spc="0" dirty="0">
                          <a:ln>
                            <a:noFill/>
                          </a:ln>
                          <a:effectLst/>
                          <a:latin typeface="仿宋" panose="02010609060101010101" pitchFamily="49" charset="-122"/>
                          <a:ea typeface="仿宋" panose="02010609060101010101" pitchFamily="49" charset="-122"/>
                        </a:rPr>
                        <a:t>返回对当前正在执行的线程对象的引用</a:t>
                      </a:r>
                      <a:endParaRPr lang="zh-CN" sz="20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extLst>
                  <a:ext uri="{0D108BD9-81ED-4DB2-BD59-A6C34878D82A}">
                    <a16:rowId xmlns:a16="http://schemas.microsoft.com/office/drawing/2014/main" val="10001"/>
                  </a:ext>
                </a:extLst>
              </a:tr>
              <a:tr h="428981">
                <a:tc>
                  <a:txBody>
                    <a:bodyPr/>
                    <a:lstStyle/>
                    <a:p>
                      <a:pPr indent="269875" algn="l">
                        <a:spcAft>
                          <a:spcPts val="0"/>
                        </a:spcAft>
                      </a:pPr>
                      <a:r>
                        <a:rPr lang="en-US" sz="2000" b="1" u="none" kern="100" cap="none" spc="0" dirty="0">
                          <a:ln>
                            <a:noFill/>
                          </a:ln>
                          <a:effectLst/>
                          <a:latin typeface="仿宋" panose="02010609060101010101" pitchFamily="49" charset="-122"/>
                          <a:ea typeface="仿宋" panose="02010609060101010101" pitchFamily="49" charset="-122"/>
                        </a:rPr>
                        <a:t>string</a:t>
                      </a:r>
                      <a:endParaRPr lang="zh-CN" sz="20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en-US" sz="2000" b="1" u="none" kern="100" cap="none" spc="0" dirty="0" err="1">
                          <a:ln>
                            <a:noFill/>
                          </a:ln>
                          <a:effectLst/>
                          <a:latin typeface="仿宋" panose="02010609060101010101" pitchFamily="49" charset="-122"/>
                          <a:ea typeface="仿宋" panose="02010609060101010101" pitchFamily="49" charset="-122"/>
                        </a:rPr>
                        <a:t>getName</a:t>
                      </a:r>
                      <a:r>
                        <a:rPr lang="en-US" sz="2000" b="1" u="none" kern="100" cap="none" spc="0" dirty="0">
                          <a:ln>
                            <a:noFill/>
                          </a:ln>
                          <a:effectLst/>
                          <a:latin typeface="仿宋" panose="02010609060101010101" pitchFamily="49" charset="-122"/>
                          <a:ea typeface="仿宋" panose="02010609060101010101" pitchFamily="49" charset="-122"/>
                        </a:rPr>
                        <a:t>()</a:t>
                      </a:r>
                      <a:endParaRPr lang="en-US" sz="20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indent="269875" algn="l">
                        <a:spcAft>
                          <a:spcPts val="0"/>
                        </a:spcAft>
                      </a:pPr>
                      <a:r>
                        <a:rPr lang="zh-CN" altLang="en-US" sz="2000" b="1" u="none" kern="100" cap="none" spc="0" dirty="0">
                          <a:ln>
                            <a:noFill/>
                          </a:ln>
                          <a:effectLst/>
                          <a:latin typeface="仿宋" panose="02010609060101010101" pitchFamily="49" charset="-122"/>
                          <a:ea typeface="仿宋" panose="02010609060101010101" pitchFamily="49" charset="-122"/>
                        </a:rPr>
                        <a:t>返回该线程的名称</a:t>
                      </a:r>
                      <a:endParaRPr lang="zh-CN" altLang="zh-CN" sz="20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2"/>
                  </a:ext>
                </a:extLst>
              </a:tr>
              <a:tr h="423064">
                <a:tc>
                  <a:txBody>
                    <a:bodyPr/>
                    <a:lstStyle/>
                    <a:p>
                      <a:pPr indent="269875" algn="l">
                        <a:spcAft>
                          <a:spcPts val="0"/>
                        </a:spcAft>
                      </a:pPr>
                      <a:r>
                        <a:rPr lang="en-US" sz="2000" b="1" u="none" kern="100" cap="none" spc="0" dirty="0" err="1">
                          <a:ln>
                            <a:noFill/>
                          </a:ln>
                          <a:effectLst/>
                          <a:latin typeface="仿宋" panose="02010609060101010101" pitchFamily="49" charset="-122"/>
                          <a:ea typeface="仿宋" panose="02010609060101010101" pitchFamily="49" charset="-122"/>
                        </a:rPr>
                        <a:t>int</a:t>
                      </a:r>
                      <a:endParaRPr lang="zh-CN" sz="20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en-US" altLang="zh-CN" sz="2000" b="1" u="none" kern="100" cap="none" spc="0" dirty="0" err="1">
                          <a:ln>
                            <a:noFill/>
                          </a:ln>
                          <a:effectLst/>
                          <a:latin typeface="仿宋" panose="02010609060101010101" pitchFamily="49" charset="-122"/>
                          <a:ea typeface="仿宋" panose="02010609060101010101" pitchFamily="49" charset="-122"/>
                        </a:rPr>
                        <a:t>getPriority</a:t>
                      </a:r>
                      <a:r>
                        <a:rPr lang="en-US" sz="2000" b="1" u="none" kern="100" cap="none" spc="0" dirty="0">
                          <a:ln>
                            <a:noFill/>
                          </a:ln>
                          <a:effectLst/>
                          <a:latin typeface="仿宋" panose="02010609060101010101" pitchFamily="49" charset="-122"/>
                          <a:ea typeface="仿宋" panose="02010609060101010101" pitchFamily="49" charset="-122"/>
                        </a:rPr>
                        <a:t>()</a:t>
                      </a:r>
                      <a:endParaRPr lang="en-US" sz="20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indent="269875" algn="l">
                        <a:spcAft>
                          <a:spcPts val="0"/>
                        </a:spcAft>
                      </a:pPr>
                      <a:r>
                        <a:rPr lang="zh-CN" altLang="en-US" sz="2000" b="1" u="none" kern="100" cap="none" spc="0" dirty="0">
                          <a:ln>
                            <a:noFill/>
                          </a:ln>
                          <a:effectLst/>
                          <a:latin typeface="仿宋" panose="02010609060101010101" pitchFamily="49" charset="-122"/>
                          <a:ea typeface="仿宋" panose="02010609060101010101" pitchFamily="49" charset="-122"/>
                        </a:rPr>
                        <a:t>返回线程的优先级</a:t>
                      </a:r>
                      <a:endParaRPr lang="zh-CN" altLang="zh-CN" sz="20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3"/>
                  </a:ext>
                </a:extLst>
              </a:tr>
              <a:tr h="380111">
                <a:tc>
                  <a:txBody>
                    <a:bodyPr/>
                    <a:lstStyle/>
                    <a:p>
                      <a:pPr indent="269875" algn="l">
                        <a:spcAft>
                          <a:spcPts val="0"/>
                        </a:spcAft>
                      </a:pPr>
                      <a:r>
                        <a:rPr lang="en-US" sz="2000" b="1" u="none" kern="100" cap="none" spc="0" dirty="0">
                          <a:ln>
                            <a:noFill/>
                          </a:ln>
                          <a:effectLst/>
                          <a:latin typeface="仿宋" panose="02010609060101010101" pitchFamily="49" charset="-122"/>
                          <a:ea typeface="仿宋" panose="02010609060101010101" pitchFamily="49" charset="-122"/>
                        </a:rPr>
                        <a:t>void</a:t>
                      </a:r>
                      <a:endParaRPr lang="zh-CN" sz="20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en-US" altLang="zh-CN" sz="2000" b="1" u="none" kern="100" cap="none" spc="0" dirty="0">
                          <a:ln>
                            <a:noFill/>
                          </a:ln>
                          <a:effectLst/>
                          <a:latin typeface="仿宋" panose="02010609060101010101" pitchFamily="49" charset="-122"/>
                          <a:ea typeface="仿宋" panose="02010609060101010101" pitchFamily="49" charset="-122"/>
                        </a:rPr>
                        <a:t>interrupt</a:t>
                      </a:r>
                      <a:r>
                        <a:rPr lang="en-US" sz="2000" b="1" u="none" kern="100" cap="none" spc="0" dirty="0">
                          <a:ln>
                            <a:noFill/>
                          </a:ln>
                          <a:effectLst/>
                          <a:latin typeface="仿宋" panose="02010609060101010101" pitchFamily="49" charset="-122"/>
                          <a:ea typeface="仿宋" panose="02010609060101010101" pitchFamily="49" charset="-122"/>
                        </a:rPr>
                        <a:t>()</a:t>
                      </a:r>
                      <a:endParaRPr lang="zh-CN" sz="20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zh-CN" altLang="en-US" sz="2000" b="1" u="none" kern="100" cap="none" spc="0" dirty="0">
                          <a:ln>
                            <a:noFill/>
                          </a:ln>
                          <a:effectLst/>
                          <a:latin typeface="仿宋" panose="02010609060101010101" pitchFamily="49" charset="-122"/>
                          <a:ea typeface="仿宋" panose="02010609060101010101" pitchFamily="49" charset="-122"/>
                        </a:rPr>
                        <a:t>中断线程</a:t>
                      </a:r>
                      <a:endParaRPr lang="zh-CN" sz="20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extLst>
                  <a:ext uri="{0D108BD9-81ED-4DB2-BD59-A6C34878D82A}">
                    <a16:rowId xmlns:a16="http://schemas.microsoft.com/office/drawing/2014/main" val="10004"/>
                  </a:ext>
                </a:extLst>
              </a:tr>
              <a:tr h="484218">
                <a:tc>
                  <a:txBody>
                    <a:bodyPr/>
                    <a:lstStyle/>
                    <a:p>
                      <a:pPr indent="269875" algn="l">
                        <a:spcAft>
                          <a:spcPts val="0"/>
                        </a:spcAft>
                      </a:pPr>
                      <a:r>
                        <a:rPr lang="en-US" sz="2000" b="1" u="none" kern="100" cap="none" spc="0" dirty="0" err="1">
                          <a:ln>
                            <a:noFill/>
                          </a:ln>
                          <a:effectLst/>
                          <a:latin typeface="仿宋" panose="02010609060101010101" pitchFamily="49" charset="-122"/>
                          <a:ea typeface="仿宋" panose="02010609060101010101" pitchFamily="49" charset="-122"/>
                        </a:rPr>
                        <a:t>boolean</a:t>
                      </a:r>
                      <a:endParaRPr lang="zh-CN" sz="20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en-US" sz="2000" b="1" u="none" kern="100" cap="none" spc="0" dirty="0" err="1">
                          <a:ln>
                            <a:noFill/>
                          </a:ln>
                          <a:effectLst/>
                          <a:latin typeface="仿宋" panose="02010609060101010101" pitchFamily="49" charset="-122"/>
                          <a:ea typeface="仿宋" panose="02010609060101010101" pitchFamily="49" charset="-122"/>
                        </a:rPr>
                        <a:t>isAlive</a:t>
                      </a:r>
                      <a:r>
                        <a:rPr lang="en-US" sz="2000" b="1" u="none" kern="100" cap="none" spc="0" dirty="0">
                          <a:ln>
                            <a:noFill/>
                          </a:ln>
                          <a:effectLst/>
                          <a:latin typeface="仿宋" panose="02010609060101010101" pitchFamily="49" charset="-122"/>
                          <a:ea typeface="仿宋" panose="02010609060101010101" pitchFamily="49" charset="-122"/>
                        </a:rPr>
                        <a:t>()</a:t>
                      </a:r>
                      <a:endParaRPr lang="zh-CN" sz="20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zh-CN" altLang="en-US" sz="2000" b="1" u="none" kern="100" cap="none" spc="0" dirty="0">
                          <a:ln>
                            <a:noFill/>
                          </a:ln>
                          <a:effectLst/>
                          <a:latin typeface="仿宋" panose="02010609060101010101" pitchFamily="49" charset="-122"/>
                          <a:ea typeface="仿宋" panose="02010609060101010101" pitchFamily="49" charset="-122"/>
                        </a:rPr>
                        <a:t>测试线程是否处于活动状态</a:t>
                      </a:r>
                      <a:endParaRPr lang="zh-CN" altLang="zh-CN" sz="20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5"/>
                  </a:ext>
                </a:extLst>
              </a:tr>
              <a:tr h="425016">
                <a:tc>
                  <a:txBody>
                    <a:bodyPr/>
                    <a:lstStyle/>
                    <a:p>
                      <a:pPr indent="269875" algn="l">
                        <a:spcAft>
                          <a:spcPts val="0"/>
                        </a:spcAft>
                      </a:pPr>
                      <a:r>
                        <a:rPr lang="en-US" altLang="zh-CN" sz="2000" b="1" u="none" kern="100" cap="none" spc="0" dirty="0">
                          <a:ln>
                            <a:noFill/>
                          </a:ln>
                          <a:effectLst/>
                          <a:latin typeface="仿宋" panose="02010609060101010101" pitchFamily="49" charset="-122"/>
                          <a:ea typeface="仿宋" panose="02010609060101010101" pitchFamily="49" charset="-122"/>
                        </a:rPr>
                        <a:t>void</a:t>
                      </a:r>
                      <a:endParaRPr lang="zh-CN" altLang="zh-CN" sz="20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indent="269875" algn="l">
                        <a:spcAft>
                          <a:spcPts val="0"/>
                        </a:spcAft>
                      </a:pPr>
                      <a:r>
                        <a:rPr lang="en-US" sz="2000" b="1" u="none" strike="noStrike" kern="100" cap="none" spc="0" dirty="0">
                          <a:ln>
                            <a:noFill/>
                          </a:ln>
                          <a:effectLst/>
                          <a:latin typeface="仿宋" panose="02010609060101010101" pitchFamily="49" charset="-122"/>
                          <a:ea typeface="仿宋" panose="02010609060101010101" pitchFamily="49" charset="-122"/>
                        </a:rPr>
                        <a:t>join</a:t>
                      </a:r>
                      <a:r>
                        <a:rPr lang="en-US" sz="2000" b="1" u="none" kern="100" cap="none" spc="0" dirty="0">
                          <a:ln>
                            <a:noFill/>
                          </a:ln>
                          <a:effectLst/>
                          <a:latin typeface="仿宋" panose="02010609060101010101" pitchFamily="49" charset="-122"/>
                          <a:ea typeface="仿宋" panose="02010609060101010101" pitchFamily="49" charset="-122"/>
                        </a:rPr>
                        <a:t>()</a:t>
                      </a:r>
                      <a:endParaRPr lang="zh-CN" sz="20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zh-CN" altLang="en-US" sz="2000" b="1" u="none" kern="100" cap="none" spc="0" dirty="0">
                          <a:ln>
                            <a:noFill/>
                          </a:ln>
                          <a:effectLst/>
                          <a:latin typeface="仿宋" panose="02010609060101010101" pitchFamily="49" charset="-122"/>
                          <a:ea typeface="仿宋" panose="02010609060101010101" pitchFamily="49" charset="-122"/>
                        </a:rPr>
                        <a:t>等待该线程终止</a:t>
                      </a:r>
                      <a:endParaRPr lang="zh-CN" altLang="zh-CN" sz="20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6"/>
                  </a:ext>
                </a:extLst>
              </a:tr>
              <a:tr h="1403838">
                <a:tc>
                  <a:txBody>
                    <a:bodyPr/>
                    <a:lstStyle/>
                    <a:p>
                      <a:pPr indent="269875" algn="l">
                        <a:spcAft>
                          <a:spcPts val="0"/>
                        </a:spcAft>
                      </a:pPr>
                      <a:r>
                        <a:rPr lang="en-US" altLang="zh-CN" sz="2000" b="1" u="none" kern="100" cap="none" spc="0" dirty="0">
                          <a:ln>
                            <a:noFill/>
                          </a:ln>
                          <a:effectLst/>
                          <a:latin typeface="仿宋" panose="02010609060101010101" pitchFamily="49" charset="-122"/>
                          <a:ea typeface="仿宋" panose="02010609060101010101" pitchFamily="49" charset="-122"/>
                        </a:rPr>
                        <a:t>void</a:t>
                      </a:r>
                      <a:endParaRPr lang="zh-CN" altLang="zh-CN" sz="20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indent="269875" algn="l">
                        <a:spcAft>
                          <a:spcPts val="0"/>
                        </a:spcAft>
                      </a:pPr>
                      <a:r>
                        <a:rPr lang="en-US" altLang="zh-CN" sz="2000" b="1" u="none" strike="noStrike" kern="100" cap="none" spc="0" dirty="0">
                          <a:ln>
                            <a:noFill/>
                          </a:ln>
                          <a:effectLst/>
                          <a:latin typeface="仿宋" panose="02010609060101010101" pitchFamily="49" charset="-122"/>
                          <a:ea typeface="仿宋" panose="02010609060101010101" pitchFamily="49" charset="-122"/>
                        </a:rPr>
                        <a:t>run</a:t>
                      </a:r>
                      <a:r>
                        <a:rPr lang="en-US" altLang="zh-CN" sz="2000" b="1" u="none" kern="100" cap="none" spc="0" dirty="0">
                          <a:ln>
                            <a:noFill/>
                          </a:ln>
                          <a:effectLst/>
                          <a:latin typeface="仿宋" panose="02010609060101010101" pitchFamily="49" charset="-122"/>
                          <a:ea typeface="仿宋" panose="02010609060101010101" pitchFamily="49" charset="-122"/>
                        </a:rPr>
                        <a:t>()</a:t>
                      </a:r>
                      <a:endParaRPr lang="zh-CN" altLang="zh-CN" sz="20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indent="269875" algn="l">
                        <a:spcAft>
                          <a:spcPts val="0"/>
                        </a:spcAft>
                      </a:pPr>
                      <a:r>
                        <a:rPr lang="zh-CN" altLang="en-US" sz="2000" b="1" u="none" kern="100" cap="none" spc="0" dirty="0">
                          <a:ln>
                            <a:noFill/>
                          </a:ln>
                          <a:effectLst/>
                          <a:latin typeface="仿宋" panose="02010609060101010101" pitchFamily="49" charset="-122"/>
                          <a:ea typeface="仿宋" panose="02010609060101010101" pitchFamily="49" charset="-122"/>
                        </a:rPr>
                        <a:t>如果该线程是使用独立的</a:t>
                      </a:r>
                      <a:r>
                        <a:rPr lang="en-US" altLang="zh-CN" sz="2000" b="1" u="none" kern="100" cap="none" spc="0" dirty="0">
                          <a:ln>
                            <a:noFill/>
                          </a:ln>
                          <a:effectLst/>
                          <a:latin typeface="仿宋" panose="02010609060101010101" pitchFamily="49" charset="-122"/>
                          <a:ea typeface="仿宋" panose="02010609060101010101" pitchFamily="49" charset="-122"/>
                        </a:rPr>
                        <a:t>Runnable</a:t>
                      </a:r>
                    </a:p>
                    <a:p>
                      <a:pPr indent="269875" algn="l">
                        <a:spcAft>
                          <a:spcPts val="0"/>
                        </a:spcAft>
                      </a:pPr>
                      <a:r>
                        <a:rPr lang="zh-CN" altLang="en-US" sz="2000" b="1" u="none" kern="100" cap="none" spc="0" dirty="0">
                          <a:ln>
                            <a:noFill/>
                          </a:ln>
                          <a:effectLst/>
                          <a:latin typeface="仿宋" panose="02010609060101010101" pitchFamily="49" charset="-122"/>
                          <a:ea typeface="仿宋" panose="02010609060101010101" pitchFamily="49" charset="-122"/>
                        </a:rPr>
                        <a:t>运行对象构造的，则调用该</a:t>
                      </a:r>
                      <a:r>
                        <a:rPr lang="en-US" altLang="zh-CN" sz="2000" b="1" u="none" kern="100" cap="none" spc="0" dirty="0">
                          <a:ln>
                            <a:noFill/>
                          </a:ln>
                          <a:effectLst/>
                          <a:latin typeface="仿宋" panose="02010609060101010101" pitchFamily="49" charset="-122"/>
                          <a:ea typeface="仿宋" panose="02010609060101010101" pitchFamily="49" charset="-122"/>
                        </a:rPr>
                        <a:t>Runnable</a:t>
                      </a:r>
                    </a:p>
                    <a:p>
                      <a:pPr indent="269875" algn="l">
                        <a:spcAft>
                          <a:spcPts val="0"/>
                        </a:spcAft>
                      </a:pPr>
                      <a:r>
                        <a:rPr lang="zh-CN" altLang="en-US" sz="2000" b="1" u="none" kern="100" cap="none" spc="0" dirty="0">
                          <a:ln>
                            <a:noFill/>
                          </a:ln>
                          <a:effectLst/>
                          <a:latin typeface="仿宋" panose="02010609060101010101" pitchFamily="49" charset="-122"/>
                          <a:ea typeface="仿宋" panose="02010609060101010101" pitchFamily="49" charset="-122"/>
                        </a:rPr>
                        <a:t>对象的</a:t>
                      </a:r>
                      <a:r>
                        <a:rPr lang="en-US" altLang="zh-CN" sz="2000" b="1" u="none" kern="100" cap="none" spc="0" dirty="0">
                          <a:ln>
                            <a:noFill/>
                          </a:ln>
                          <a:effectLst/>
                          <a:latin typeface="仿宋" panose="02010609060101010101" pitchFamily="49" charset="-122"/>
                          <a:ea typeface="仿宋" panose="02010609060101010101" pitchFamily="49" charset="-122"/>
                        </a:rPr>
                        <a:t>run</a:t>
                      </a:r>
                      <a:r>
                        <a:rPr lang="zh-CN" altLang="en-US" sz="2000" b="1" u="none" kern="100" cap="none" spc="0" dirty="0">
                          <a:ln>
                            <a:noFill/>
                          </a:ln>
                          <a:effectLst/>
                          <a:latin typeface="仿宋" panose="02010609060101010101" pitchFamily="49" charset="-122"/>
                          <a:ea typeface="仿宋" panose="02010609060101010101" pitchFamily="49" charset="-122"/>
                        </a:rPr>
                        <a:t>方法；否则，该方法不执行</a:t>
                      </a:r>
                      <a:endParaRPr lang="en-US" altLang="zh-CN" sz="2000" b="1" u="none" kern="100" cap="none" spc="0" dirty="0">
                        <a:ln>
                          <a:noFill/>
                        </a:ln>
                        <a:effectLst/>
                        <a:latin typeface="仿宋" panose="02010609060101010101" pitchFamily="49" charset="-122"/>
                        <a:ea typeface="仿宋" panose="02010609060101010101" pitchFamily="49" charset="-122"/>
                      </a:endParaRPr>
                    </a:p>
                    <a:p>
                      <a:pPr indent="269875" algn="l">
                        <a:spcAft>
                          <a:spcPts val="0"/>
                        </a:spcAft>
                      </a:pPr>
                      <a:r>
                        <a:rPr lang="zh-CN" altLang="en-US" sz="2000" b="1" u="none" kern="100" cap="none" spc="0" dirty="0">
                          <a:ln>
                            <a:noFill/>
                          </a:ln>
                          <a:effectLst/>
                          <a:latin typeface="仿宋" panose="02010609060101010101" pitchFamily="49" charset="-122"/>
                          <a:ea typeface="仿宋" panose="02010609060101010101" pitchFamily="49" charset="-122"/>
                        </a:rPr>
                        <a:t>任何操作并返回。</a:t>
                      </a:r>
                      <a:endParaRPr lang="zh-CN" altLang="zh-CN" sz="20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7"/>
                  </a:ext>
                </a:extLst>
              </a:tr>
              <a:tr h="389832">
                <a:tc>
                  <a:txBody>
                    <a:bodyPr/>
                    <a:lstStyle/>
                    <a:p>
                      <a:pPr indent="269875" algn="l">
                        <a:spcAft>
                          <a:spcPts val="0"/>
                        </a:spcAft>
                      </a:pPr>
                      <a:r>
                        <a:rPr lang="en-US" altLang="zh-CN" sz="2000" b="1" u="none" kern="100" cap="none" spc="0" dirty="0">
                          <a:ln>
                            <a:noFill/>
                          </a:ln>
                          <a:effectLst/>
                          <a:latin typeface="仿宋" panose="02010609060101010101" pitchFamily="49" charset="-122"/>
                          <a:ea typeface="仿宋" panose="02010609060101010101" pitchFamily="49" charset="-122"/>
                        </a:rPr>
                        <a:t>void</a:t>
                      </a:r>
                      <a:endParaRPr lang="zh-CN" altLang="zh-CN" sz="20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marL="0" marR="0" indent="269875" algn="l" defTabSz="1219170" rtl="0" eaLnBrk="1" fontAlgn="auto" latinLnBrk="0" hangingPunct="1">
                        <a:lnSpc>
                          <a:spcPct val="100000"/>
                        </a:lnSpc>
                        <a:spcBef>
                          <a:spcPts val="0"/>
                        </a:spcBef>
                        <a:spcAft>
                          <a:spcPts val="0"/>
                        </a:spcAft>
                        <a:buClrTx/>
                        <a:buSzTx/>
                        <a:buFontTx/>
                        <a:buNone/>
                        <a:tabLst/>
                        <a:defRPr/>
                      </a:pPr>
                      <a:r>
                        <a:rPr lang="en-US" sz="2000" b="1" u="none" strike="noStrike" kern="100" cap="none" spc="0" dirty="0" err="1">
                          <a:ln>
                            <a:noFill/>
                          </a:ln>
                          <a:effectLst/>
                          <a:latin typeface="仿宋" panose="02010609060101010101" pitchFamily="49" charset="-122"/>
                          <a:ea typeface="仿宋" panose="02010609060101010101" pitchFamily="49" charset="-122"/>
                        </a:rPr>
                        <a:t>set</a:t>
                      </a:r>
                      <a:r>
                        <a:rPr lang="en-US" altLang="zh-CN" sz="2000" b="1" u="none" kern="100" cap="none" spc="0" dirty="0" err="1">
                          <a:ln>
                            <a:noFill/>
                          </a:ln>
                          <a:effectLst/>
                          <a:latin typeface="仿宋" panose="02010609060101010101" pitchFamily="49" charset="-122"/>
                          <a:ea typeface="仿宋" panose="02010609060101010101" pitchFamily="49" charset="-122"/>
                        </a:rPr>
                        <a:t>Priority</a:t>
                      </a:r>
                      <a:r>
                        <a:rPr lang="en-US" altLang="zh-CN" sz="2000" b="1" u="none" kern="100" cap="none" spc="0" dirty="0">
                          <a:ln>
                            <a:noFill/>
                          </a:ln>
                          <a:effectLst/>
                          <a:latin typeface="仿宋" panose="02010609060101010101" pitchFamily="49" charset="-122"/>
                          <a:ea typeface="仿宋" panose="02010609060101010101" pitchFamily="49" charset="-122"/>
                        </a:rPr>
                        <a:t>(</a:t>
                      </a:r>
                      <a:r>
                        <a:rPr lang="en-US" altLang="zh-CN" sz="2000" b="1" u="none" kern="100" cap="none" spc="0" dirty="0" err="1">
                          <a:ln>
                            <a:noFill/>
                          </a:ln>
                          <a:effectLst/>
                          <a:latin typeface="仿宋" panose="02010609060101010101" pitchFamily="49" charset="-122"/>
                          <a:ea typeface="仿宋" panose="02010609060101010101" pitchFamily="49" charset="-122"/>
                        </a:rPr>
                        <a:t>int</a:t>
                      </a:r>
                      <a:r>
                        <a:rPr lang="en-US" altLang="zh-CN" sz="2000" b="1" u="none" kern="100" cap="none" spc="0" dirty="0">
                          <a:ln>
                            <a:noFill/>
                          </a:ln>
                          <a:effectLst/>
                          <a:latin typeface="仿宋" panose="02010609060101010101" pitchFamily="49" charset="-122"/>
                          <a:ea typeface="仿宋" panose="02010609060101010101" pitchFamily="49" charset="-122"/>
                        </a:rPr>
                        <a:t> </a:t>
                      </a:r>
                      <a:r>
                        <a:rPr lang="en-US" altLang="zh-CN" sz="2000" b="1" u="none" kern="100" cap="none" spc="0" dirty="0" err="1">
                          <a:ln>
                            <a:noFill/>
                          </a:ln>
                          <a:effectLst/>
                          <a:latin typeface="仿宋" panose="02010609060101010101" pitchFamily="49" charset="-122"/>
                          <a:ea typeface="仿宋" panose="02010609060101010101" pitchFamily="49" charset="-122"/>
                        </a:rPr>
                        <a:t>newPriority</a:t>
                      </a:r>
                      <a:r>
                        <a:rPr lang="en-US" altLang="zh-CN" sz="2000" b="1" u="none" kern="100" cap="none" spc="0" dirty="0">
                          <a:ln>
                            <a:noFill/>
                          </a:ln>
                          <a:effectLst/>
                          <a:latin typeface="仿宋" panose="02010609060101010101" pitchFamily="49" charset="-122"/>
                          <a:ea typeface="仿宋" panose="02010609060101010101" pitchFamily="49" charset="-122"/>
                        </a:rPr>
                        <a:t>)</a:t>
                      </a:r>
                      <a:endParaRPr lang="en-US" sz="2000" b="1" u="none" strike="noStrik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zh-CN" altLang="en-US" sz="2000" b="1" u="none" kern="100" cap="none" spc="0" dirty="0">
                          <a:ln>
                            <a:noFill/>
                          </a:ln>
                          <a:effectLst/>
                          <a:latin typeface="仿宋" panose="02010609060101010101" pitchFamily="49" charset="-122"/>
                          <a:ea typeface="仿宋" panose="02010609060101010101" pitchFamily="49" charset="-122"/>
                        </a:rPr>
                        <a:t>设置线程的优先级</a:t>
                      </a:r>
                      <a:endParaRPr lang="zh-CN" altLang="zh-CN" sz="20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9076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9.5 </a:t>
            </a:r>
            <a:r>
              <a:rPr lang="zh-CN" altLang="en-US" b="1" dirty="0">
                <a:latin typeface="仿宋" panose="02010609060101010101" pitchFamily="49" charset="-122"/>
                <a:ea typeface="仿宋" panose="02010609060101010101" pitchFamily="49" charset="-122"/>
              </a:rPr>
              <a:t>线程常用方法</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r>
                <a:rPr lang="zh-CN" altLang="en-US" sz="2400" b="1" dirty="0">
                  <a:solidFill>
                    <a:schemeClr val="tx1"/>
                  </a:solidFill>
                  <a:latin typeface="仿宋" panose="02010609060101010101" pitchFamily="49" charset="-122"/>
                  <a:ea typeface="仿宋" panose="02010609060101010101" pitchFamily="49" charset="-122"/>
                </a:rPr>
                <a:t>常用方法</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5714471"/>
            <a:ext cx="12233951" cy="11451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aphicFrame>
        <p:nvGraphicFramePr>
          <p:cNvPr id="9" name="表格 8">
            <a:extLst>
              <a:ext uri="{FF2B5EF4-FFF2-40B4-BE49-F238E27FC236}">
                <a16:creationId xmlns:a16="http://schemas.microsoft.com/office/drawing/2014/main" id="{7C45D5DC-2784-438E-972C-ADF6683965D1}"/>
              </a:ext>
            </a:extLst>
          </p:cNvPr>
          <p:cNvGraphicFramePr>
            <a:graphicFrameLocks noGrp="1"/>
          </p:cNvGraphicFramePr>
          <p:nvPr>
            <p:extLst>
              <p:ext uri="{D42A27DB-BD31-4B8C-83A1-F6EECF244321}">
                <p14:modId xmlns:p14="http://schemas.microsoft.com/office/powerpoint/2010/main" val="1629683350"/>
              </p:ext>
            </p:extLst>
          </p:nvPr>
        </p:nvGraphicFramePr>
        <p:xfrm>
          <a:off x="179532" y="1568063"/>
          <a:ext cx="11579719" cy="3961482"/>
        </p:xfrm>
        <a:graphic>
          <a:graphicData uri="http://schemas.openxmlformats.org/drawingml/2006/table">
            <a:tbl>
              <a:tblPr firstRow="1" firstCol="1" bandRow="1">
                <a:tableStyleId>{93296810-A885-4BE3-A3E7-6D5BEEA58F35}</a:tableStyleId>
              </a:tblPr>
              <a:tblGrid>
                <a:gridCol w="2310450">
                  <a:extLst>
                    <a:ext uri="{9D8B030D-6E8A-4147-A177-3AD203B41FA5}">
                      <a16:colId xmlns:a16="http://schemas.microsoft.com/office/drawing/2014/main" val="20000"/>
                    </a:ext>
                  </a:extLst>
                </a:gridCol>
                <a:gridCol w="3631775">
                  <a:extLst>
                    <a:ext uri="{9D8B030D-6E8A-4147-A177-3AD203B41FA5}">
                      <a16:colId xmlns:a16="http://schemas.microsoft.com/office/drawing/2014/main" val="20001"/>
                    </a:ext>
                  </a:extLst>
                </a:gridCol>
                <a:gridCol w="5637494">
                  <a:extLst>
                    <a:ext uri="{9D8B030D-6E8A-4147-A177-3AD203B41FA5}">
                      <a16:colId xmlns:a16="http://schemas.microsoft.com/office/drawing/2014/main" val="20002"/>
                    </a:ext>
                  </a:extLst>
                </a:gridCol>
              </a:tblGrid>
              <a:tr h="480205">
                <a:tc>
                  <a:txBody>
                    <a:bodyPr/>
                    <a:lstStyle/>
                    <a:p>
                      <a:pPr indent="269875" algn="ctr">
                        <a:spcAft>
                          <a:spcPts val="0"/>
                        </a:spcAft>
                      </a:pPr>
                      <a:r>
                        <a:rPr lang="zh-CN" altLang="en-US" sz="2400" b="1" kern="100" cap="none" spc="0" dirty="0">
                          <a:ln>
                            <a:noFill/>
                          </a:ln>
                          <a:effectLst/>
                          <a:latin typeface="仿宋" panose="02010609060101010101" pitchFamily="49" charset="-122"/>
                          <a:ea typeface="仿宋" panose="02010609060101010101" pitchFamily="49" charset="-122"/>
                        </a:rPr>
                        <a:t>返回</a:t>
                      </a:r>
                      <a:r>
                        <a:rPr lang="zh-CN" sz="2400" b="1" kern="100" cap="none" spc="0" dirty="0">
                          <a:ln>
                            <a:noFill/>
                          </a:ln>
                          <a:effectLst/>
                          <a:latin typeface="仿宋" panose="02010609060101010101" pitchFamily="49" charset="-122"/>
                          <a:ea typeface="仿宋" panose="02010609060101010101" pitchFamily="49" charset="-122"/>
                        </a:rPr>
                        <a:t>类型</a:t>
                      </a:r>
                      <a:endParaRPr lang="zh-CN" sz="2400" b="1" kern="100" cap="none" spc="0" dirty="0">
                        <a:ln>
                          <a:noFill/>
                        </a:ln>
                        <a:solidFill>
                          <a:schemeClr val="bg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ctr">
                        <a:spcAft>
                          <a:spcPts val="0"/>
                        </a:spcAft>
                      </a:pPr>
                      <a:r>
                        <a:rPr lang="zh-CN" sz="2400" b="1" kern="100" cap="none" spc="0" dirty="0">
                          <a:ln>
                            <a:noFill/>
                          </a:ln>
                          <a:effectLst/>
                          <a:latin typeface="仿宋" panose="02010609060101010101" pitchFamily="49" charset="-122"/>
                          <a:ea typeface="仿宋" panose="02010609060101010101" pitchFamily="49" charset="-122"/>
                        </a:rPr>
                        <a:t>方法</a:t>
                      </a:r>
                      <a:endParaRPr lang="zh-CN" sz="2400" b="1" kern="100" cap="none" spc="0" dirty="0">
                        <a:ln>
                          <a:noFill/>
                        </a:ln>
                        <a:solidFill>
                          <a:schemeClr val="bg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ctr">
                        <a:spcAft>
                          <a:spcPts val="0"/>
                        </a:spcAft>
                      </a:pPr>
                      <a:r>
                        <a:rPr lang="zh-CN" altLang="en-US" sz="2400" b="1" kern="100" cap="none" spc="0" dirty="0">
                          <a:ln>
                            <a:noFill/>
                          </a:ln>
                          <a:effectLst/>
                          <a:latin typeface="仿宋" panose="02010609060101010101" pitchFamily="49" charset="-122"/>
                          <a:ea typeface="仿宋" panose="02010609060101010101" pitchFamily="49" charset="-122"/>
                        </a:rPr>
                        <a:t>操作</a:t>
                      </a:r>
                      <a:endParaRPr lang="zh-CN" sz="2400" b="1" kern="100" cap="none" spc="0" dirty="0">
                        <a:ln>
                          <a:noFill/>
                        </a:ln>
                        <a:solidFill>
                          <a:schemeClr val="bg1"/>
                        </a:solidFill>
                        <a:effectLst/>
                        <a:latin typeface="仿宋" panose="02010609060101010101" pitchFamily="49" charset="-122"/>
                        <a:ea typeface="仿宋" panose="02010609060101010101" pitchFamily="49" charset="-122"/>
                      </a:endParaRPr>
                    </a:p>
                  </a:txBody>
                  <a:tcPr marL="68570" marR="68570" marT="0" marB="0" anchor="ctr"/>
                </a:tc>
                <a:extLst>
                  <a:ext uri="{0D108BD9-81ED-4DB2-BD59-A6C34878D82A}">
                    <a16:rowId xmlns:a16="http://schemas.microsoft.com/office/drawing/2014/main" val="10000"/>
                  </a:ext>
                </a:extLst>
              </a:tr>
              <a:tr h="420756">
                <a:tc>
                  <a:txBody>
                    <a:bodyPr/>
                    <a:lstStyle/>
                    <a:p>
                      <a:pPr indent="269875" algn="l">
                        <a:spcAft>
                          <a:spcPts val="0"/>
                        </a:spcAft>
                      </a:pPr>
                      <a:r>
                        <a:rPr lang="en-US" sz="2400" b="1" u="none" kern="100" cap="none" spc="0" dirty="0">
                          <a:ln>
                            <a:noFill/>
                          </a:ln>
                          <a:effectLst/>
                          <a:latin typeface="仿宋" panose="02010609060101010101" pitchFamily="49" charset="-122"/>
                          <a:ea typeface="仿宋" panose="02010609060101010101" pitchFamily="49" charset="-122"/>
                        </a:rPr>
                        <a:t>void</a:t>
                      </a:r>
                      <a:endParaRPr lang="zh-CN" sz="24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marL="0" indent="0" algn="l">
                        <a:spcAft>
                          <a:spcPts val="0"/>
                        </a:spcAft>
                      </a:pPr>
                      <a:r>
                        <a:rPr lang="en-US" altLang="zh-CN" sz="2400" b="1" u="none" kern="100" cap="none" spc="0" dirty="0" err="1">
                          <a:ln>
                            <a:noFill/>
                          </a:ln>
                          <a:effectLst/>
                          <a:latin typeface="仿宋" panose="02010609060101010101" pitchFamily="49" charset="-122"/>
                          <a:ea typeface="仿宋" panose="02010609060101010101" pitchFamily="49" charset="-122"/>
                        </a:rPr>
                        <a:t>setName</a:t>
                      </a:r>
                      <a:r>
                        <a:rPr lang="en-US" sz="2400" b="1" u="none" kern="100" cap="none" spc="0" dirty="0">
                          <a:ln>
                            <a:noFill/>
                          </a:ln>
                          <a:effectLst/>
                          <a:latin typeface="仿宋" panose="02010609060101010101" pitchFamily="49" charset="-122"/>
                          <a:ea typeface="仿宋" panose="02010609060101010101" pitchFamily="49" charset="-122"/>
                        </a:rPr>
                        <a:t>(String name)</a:t>
                      </a:r>
                      <a:endParaRPr lang="zh-CN" sz="24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zh-CN" altLang="en-US" sz="2400" b="1" u="none" kern="100" cap="none" spc="0" dirty="0">
                          <a:ln>
                            <a:noFill/>
                          </a:ln>
                          <a:effectLst/>
                          <a:latin typeface="仿宋" panose="02010609060101010101" pitchFamily="49" charset="-122"/>
                          <a:ea typeface="仿宋" panose="02010609060101010101" pitchFamily="49" charset="-122"/>
                        </a:rPr>
                        <a:t>改变线程名称，使之与参数</a:t>
                      </a:r>
                      <a:r>
                        <a:rPr lang="en-US" altLang="zh-CN" sz="2400" b="1" u="none" kern="100" cap="none" spc="0" dirty="0">
                          <a:ln>
                            <a:noFill/>
                          </a:ln>
                          <a:effectLst/>
                          <a:latin typeface="仿宋" panose="02010609060101010101" pitchFamily="49" charset="-122"/>
                          <a:ea typeface="仿宋" panose="02010609060101010101" pitchFamily="49" charset="-122"/>
                        </a:rPr>
                        <a:t>name</a:t>
                      </a:r>
                      <a:r>
                        <a:rPr lang="zh-CN" altLang="en-US" sz="2400" b="1" u="none" kern="100" cap="none" spc="0" dirty="0">
                          <a:ln>
                            <a:noFill/>
                          </a:ln>
                          <a:effectLst/>
                          <a:latin typeface="仿宋" panose="02010609060101010101" pitchFamily="49" charset="-122"/>
                          <a:ea typeface="仿宋" panose="02010609060101010101" pitchFamily="49" charset="-122"/>
                        </a:rPr>
                        <a:t>相同</a:t>
                      </a:r>
                      <a:endParaRPr lang="zh-CN" sz="24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extLst>
                  <a:ext uri="{0D108BD9-81ED-4DB2-BD59-A6C34878D82A}">
                    <a16:rowId xmlns:a16="http://schemas.microsoft.com/office/drawing/2014/main" val="10004"/>
                  </a:ext>
                </a:extLst>
              </a:tr>
              <a:tr h="841509">
                <a:tc>
                  <a:txBody>
                    <a:bodyPr/>
                    <a:lstStyle/>
                    <a:p>
                      <a:pPr indent="269875" algn="l">
                        <a:spcAft>
                          <a:spcPts val="0"/>
                        </a:spcAft>
                      </a:pPr>
                      <a:r>
                        <a:rPr lang="en-US" altLang="zh-CN" sz="2400" b="1" u="none" kern="100" cap="none" spc="0" dirty="0">
                          <a:ln>
                            <a:noFill/>
                          </a:ln>
                          <a:effectLst/>
                          <a:latin typeface="仿宋" panose="02010609060101010101" pitchFamily="49" charset="-122"/>
                          <a:ea typeface="仿宋" panose="02010609060101010101" pitchFamily="49" charset="-122"/>
                        </a:rPr>
                        <a:t>static void</a:t>
                      </a:r>
                      <a:endParaRPr lang="zh-CN" altLang="zh-CN" sz="24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marL="0" indent="0" algn="l">
                        <a:spcAft>
                          <a:spcPts val="0"/>
                        </a:spcAft>
                      </a:pPr>
                      <a:r>
                        <a:rPr lang="en-US" sz="2400" b="1" u="none" kern="100" cap="none" spc="0" dirty="0">
                          <a:ln>
                            <a:noFill/>
                          </a:ln>
                          <a:effectLst/>
                          <a:latin typeface="仿宋" panose="02010609060101010101" pitchFamily="49" charset="-122"/>
                          <a:ea typeface="仿宋" panose="02010609060101010101" pitchFamily="49" charset="-122"/>
                        </a:rPr>
                        <a:t>Sleep(long </a:t>
                      </a:r>
                      <a:r>
                        <a:rPr lang="en-US" sz="2400" b="1" u="none" kern="100" cap="none" spc="0" dirty="0" err="1">
                          <a:ln>
                            <a:noFill/>
                          </a:ln>
                          <a:effectLst/>
                          <a:latin typeface="仿宋" panose="02010609060101010101" pitchFamily="49" charset="-122"/>
                          <a:ea typeface="仿宋" panose="02010609060101010101" pitchFamily="49" charset="-122"/>
                        </a:rPr>
                        <a:t>millis</a:t>
                      </a:r>
                      <a:r>
                        <a:rPr lang="en-US" sz="2400" b="1" u="none" kern="100" cap="none" spc="0" dirty="0">
                          <a:ln>
                            <a:noFill/>
                          </a:ln>
                          <a:effectLst/>
                          <a:latin typeface="仿宋" panose="02010609060101010101" pitchFamily="49" charset="-122"/>
                          <a:ea typeface="仿宋" panose="02010609060101010101" pitchFamily="49" charset="-122"/>
                        </a:rPr>
                        <a:t>)</a:t>
                      </a:r>
                      <a:endParaRPr lang="zh-CN" sz="24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zh-CN" altLang="en-US" sz="2400" b="1" u="none" kern="100" cap="none" spc="0" dirty="0">
                          <a:ln>
                            <a:noFill/>
                          </a:ln>
                          <a:effectLst/>
                          <a:latin typeface="仿宋" panose="02010609060101010101" pitchFamily="49" charset="-122"/>
                          <a:ea typeface="仿宋" panose="02010609060101010101" pitchFamily="49" charset="-122"/>
                        </a:rPr>
                        <a:t>在指定的毫秒数内让当前正在执行的</a:t>
                      </a:r>
                      <a:endParaRPr lang="en-US" altLang="zh-CN" sz="2400" b="1" u="none" kern="100" cap="none" spc="0" dirty="0">
                        <a:ln>
                          <a:noFill/>
                        </a:ln>
                        <a:effectLst/>
                        <a:latin typeface="仿宋" panose="02010609060101010101" pitchFamily="49" charset="-122"/>
                        <a:ea typeface="仿宋" panose="02010609060101010101" pitchFamily="49" charset="-122"/>
                      </a:endParaRPr>
                    </a:p>
                    <a:p>
                      <a:pPr indent="269875" algn="l">
                        <a:spcAft>
                          <a:spcPts val="0"/>
                        </a:spcAft>
                      </a:pPr>
                      <a:r>
                        <a:rPr lang="zh-CN" altLang="en-US" sz="2400" b="1" u="none" kern="100" cap="none" spc="0" dirty="0">
                          <a:ln>
                            <a:noFill/>
                          </a:ln>
                          <a:effectLst/>
                          <a:latin typeface="仿宋" panose="02010609060101010101" pitchFamily="49" charset="-122"/>
                          <a:ea typeface="仿宋" panose="02010609060101010101" pitchFamily="49" charset="-122"/>
                        </a:rPr>
                        <a:t>线程休眠（暂停执行）</a:t>
                      </a:r>
                      <a:endParaRPr lang="zh-CN" altLang="zh-CN" sz="24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5"/>
                  </a:ext>
                </a:extLst>
              </a:tr>
              <a:tr h="841509">
                <a:tc>
                  <a:txBody>
                    <a:bodyPr/>
                    <a:lstStyle/>
                    <a:p>
                      <a:pPr indent="269875" algn="l">
                        <a:spcAft>
                          <a:spcPts val="0"/>
                        </a:spcAft>
                      </a:pPr>
                      <a:r>
                        <a:rPr lang="en-US" altLang="zh-CN" sz="2400" b="1" u="none" kern="100" cap="none" spc="0" dirty="0">
                          <a:ln>
                            <a:noFill/>
                          </a:ln>
                          <a:effectLst/>
                          <a:latin typeface="仿宋" panose="02010609060101010101" pitchFamily="49" charset="-122"/>
                          <a:ea typeface="仿宋" panose="02010609060101010101" pitchFamily="49" charset="-122"/>
                        </a:rPr>
                        <a:t>static void</a:t>
                      </a:r>
                      <a:endParaRPr lang="zh-CN" altLang="zh-CN" sz="24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marL="0" indent="0" algn="l">
                        <a:spcAft>
                          <a:spcPts val="0"/>
                        </a:spcAft>
                      </a:pPr>
                      <a:r>
                        <a:rPr lang="en-US" altLang="zh-CN" sz="2400" b="1" u="none" kern="100" cap="none" spc="0" dirty="0">
                          <a:ln>
                            <a:noFill/>
                          </a:ln>
                          <a:effectLst/>
                          <a:latin typeface="仿宋" panose="02010609060101010101" pitchFamily="49" charset="-122"/>
                          <a:ea typeface="仿宋" panose="02010609060101010101" pitchFamily="49" charset="-122"/>
                        </a:rPr>
                        <a:t>sleep(long </a:t>
                      </a:r>
                      <a:r>
                        <a:rPr lang="en-US" altLang="zh-CN" sz="2400" b="1" u="none" kern="100" cap="none" spc="0" dirty="0" err="1">
                          <a:ln>
                            <a:noFill/>
                          </a:ln>
                          <a:effectLst/>
                          <a:latin typeface="仿宋" panose="02010609060101010101" pitchFamily="49" charset="-122"/>
                          <a:ea typeface="仿宋" panose="02010609060101010101" pitchFamily="49" charset="-122"/>
                        </a:rPr>
                        <a:t>millis,int</a:t>
                      </a:r>
                      <a:r>
                        <a:rPr lang="en-US" altLang="zh-CN" sz="2400" b="1" u="none" kern="100" cap="none" spc="0" dirty="0">
                          <a:ln>
                            <a:noFill/>
                          </a:ln>
                          <a:effectLst/>
                          <a:latin typeface="仿宋" panose="02010609060101010101" pitchFamily="49" charset="-122"/>
                          <a:ea typeface="仿宋" panose="02010609060101010101" pitchFamily="49" charset="-122"/>
                        </a:rPr>
                        <a:t> </a:t>
                      </a:r>
                      <a:r>
                        <a:rPr lang="en-US" altLang="zh-CN" sz="2400" b="1" u="none" kern="100" cap="none" spc="0" dirty="0" err="1">
                          <a:ln>
                            <a:noFill/>
                          </a:ln>
                          <a:effectLst/>
                          <a:latin typeface="仿宋" panose="02010609060101010101" pitchFamily="49" charset="-122"/>
                          <a:ea typeface="仿宋" panose="02010609060101010101" pitchFamily="49" charset="-122"/>
                        </a:rPr>
                        <a:t>nanos</a:t>
                      </a:r>
                      <a:r>
                        <a:rPr lang="en-US" altLang="zh-CN" sz="2400" b="1" u="none" kern="100" cap="none" spc="0" dirty="0">
                          <a:ln>
                            <a:noFill/>
                          </a:ln>
                          <a:effectLst/>
                          <a:latin typeface="仿宋" panose="02010609060101010101" pitchFamily="49" charset="-122"/>
                          <a:ea typeface="仿宋" panose="02010609060101010101" pitchFamily="49" charset="-122"/>
                        </a:rPr>
                        <a:t>)</a:t>
                      </a:r>
                      <a:endParaRPr lang="zh-CN" altLang="zh-CN" sz="24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indent="269875" algn="l">
                        <a:spcAft>
                          <a:spcPts val="0"/>
                        </a:spcAft>
                      </a:pPr>
                      <a:r>
                        <a:rPr lang="zh-CN" altLang="en-US" sz="2400" b="1" u="none" kern="100" cap="none" spc="0" dirty="0">
                          <a:ln>
                            <a:noFill/>
                          </a:ln>
                          <a:effectLst/>
                          <a:latin typeface="仿宋" panose="02010609060101010101" pitchFamily="49" charset="-122"/>
                          <a:ea typeface="仿宋" panose="02010609060101010101" pitchFamily="49" charset="-122"/>
                        </a:rPr>
                        <a:t>在指定的毫秒数加指定的纳秒数让当前</a:t>
                      </a:r>
                      <a:endParaRPr lang="en-US" altLang="zh-CN" sz="2400" b="1" u="none" kern="100" cap="none" spc="0" dirty="0">
                        <a:ln>
                          <a:noFill/>
                        </a:ln>
                        <a:effectLst/>
                        <a:latin typeface="仿宋" panose="02010609060101010101" pitchFamily="49" charset="-122"/>
                        <a:ea typeface="仿宋" panose="02010609060101010101" pitchFamily="49" charset="-122"/>
                      </a:endParaRPr>
                    </a:p>
                    <a:p>
                      <a:pPr indent="269875" algn="l">
                        <a:spcAft>
                          <a:spcPts val="0"/>
                        </a:spcAft>
                      </a:pPr>
                      <a:r>
                        <a:rPr lang="zh-CN" altLang="en-US" sz="2400" b="1" u="none" kern="100" cap="none" spc="0" dirty="0">
                          <a:ln>
                            <a:noFill/>
                          </a:ln>
                          <a:effectLst/>
                          <a:latin typeface="仿宋" panose="02010609060101010101" pitchFamily="49" charset="-122"/>
                          <a:ea typeface="仿宋" panose="02010609060101010101" pitchFamily="49" charset="-122"/>
                        </a:rPr>
                        <a:t>正在执行的线程休眠（暂停执行）</a:t>
                      </a:r>
                      <a:endParaRPr lang="zh-CN" altLang="zh-CN" sz="24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6"/>
                  </a:ext>
                </a:extLst>
              </a:tr>
              <a:tr h="535994">
                <a:tc>
                  <a:txBody>
                    <a:bodyPr/>
                    <a:lstStyle/>
                    <a:p>
                      <a:pPr indent="269875" algn="l">
                        <a:spcAft>
                          <a:spcPts val="0"/>
                        </a:spcAft>
                      </a:pPr>
                      <a:r>
                        <a:rPr lang="en-US" altLang="zh-CN" sz="2400" b="1" u="none" kern="100" cap="none" spc="0" dirty="0">
                          <a:ln>
                            <a:noFill/>
                          </a:ln>
                          <a:effectLst/>
                          <a:latin typeface="仿宋" panose="02010609060101010101" pitchFamily="49" charset="-122"/>
                          <a:ea typeface="仿宋" panose="02010609060101010101" pitchFamily="49" charset="-122"/>
                        </a:rPr>
                        <a:t>void</a:t>
                      </a:r>
                      <a:endParaRPr lang="zh-CN" altLang="zh-CN" sz="24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marL="0" indent="0" algn="l">
                        <a:spcAft>
                          <a:spcPts val="0"/>
                        </a:spcAft>
                      </a:pPr>
                      <a:r>
                        <a:rPr lang="en-US" altLang="zh-CN" sz="2400" b="1" u="none" strike="noStrike" kern="100" cap="none" spc="0" dirty="0">
                          <a:ln>
                            <a:noFill/>
                          </a:ln>
                          <a:effectLst/>
                          <a:latin typeface="仿宋" panose="02010609060101010101" pitchFamily="49" charset="-122"/>
                          <a:ea typeface="仿宋" panose="02010609060101010101" pitchFamily="49" charset="-122"/>
                        </a:rPr>
                        <a:t>start</a:t>
                      </a:r>
                      <a:r>
                        <a:rPr lang="en-US" altLang="zh-CN" sz="2400" b="1" u="none" kern="100" cap="none" spc="0" dirty="0">
                          <a:ln>
                            <a:noFill/>
                          </a:ln>
                          <a:effectLst/>
                          <a:latin typeface="仿宋" panose="02010609060101010101" pitchFamily="49" charset="-122"/>
                          <a:ea typeface="仿宋" panose="02010609060101010101" pitchFamily="49" charset="-122"/>
                        </a:rPr>
                        <a:t>()</a:t>
                      </a:r>
                      <a:endParaRPr lang="zh-CN" altLang="zh-CN" sz="24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indent="269875" algn="l">
                        <a:spcAft>
                          <a:spcPts val="0"/>
                        </a:spcAft>
                      </a:pPr>
                      <a:r>
                        <a:rPr lang="zh-CN" altLang="en-US" sz="2400" b="1" u="none" kern="100" cap="none" spc="0" dirty="0">
                          <a:ln>
                            <a:noFill/>
                          </a:ln>
                          <a:effectLst/>
                          <a:latin typeface="仿宋" panose="02010609060101010101" pitchFamily="49" charset="-122"/>
                          <a:ea typeface="仿宋" panose="02010609060101010101" pitchFamily="49" charset="-122"/>
                        </a:rPr>
                        <a:t>使该线程可运行</a:t>
                      </a:r>
                      <a:endParaRPr lang="zh-CN" altLang="zh-CN" sz="24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7"/>
                  </a:ext>
                </a:extLst>
              </a:tr>
              <a:tr h="841509">
                <a:tc>
                  <a:txBody>
                    <a:bodyPr/>
                    <a:lstStyle/>
                    <a:p>
                      <a:pPr indent="269875" algn="l">
                        <a:spcAft>
                          <a:spcPts val="0"/>
                        </a:spcAft>
                      </a:pPr>
                      <a:r>
                        <a:rPr lang="en-US" altLang="zh-CN" sz="2400" b="1" u="none" kern="100" cap="none" spc="0" dirty="0">
                          <a:ln>
                            <a:noFill/>
                          </a:ln>
                          <a:effectLst/>
                          <a:latin typeface="仿宋" panose="02010609060101010101" pitchFamily="49" charset="-122"/>
                          <a:ea typeface="仿宋" panose="02010609060101010101" pitchFamily="49" charset="-122"/>
                        </a:rPr>
                        <a:t>void</a:t>
                      </a:r>
                      <a:endParaRPr lang="zh-CN" altLang="zh-CN" sz="24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2400" b="1" u="none" strike="noStrike" kern="100" cap="none" spc="0" dirty="0">
                          <a:ln>
                            <a:noFill/>
                          </a:ln>
                          <a:effectLst/>
                          <a:latin typeface="仿宋" panose="02010609060101010101" pitchFamily="49" charset="-122"/>
                          <a:ea typeface="仿宋" panose="02010609060101010101" pitchFamily="49" charset="-122"/>
                        </a:rPr>
                        <a:t>yield</a:t>
                      </a:r>
                      <a:r>
                        <a:rPr lang="en-US" altLang="zh-CN" sz="2400" b="1" u="none" kern="100" cap="none" spc="0" dirty="0">
                          <a:ln>
                            <a:noFill/>
                          </a:ln>
                          <a:effectLst/>
                          <a:latin typeface="仿宋" panose="02010609060101010101" pitchFamily="49" charset="-122"/>
                          <a:ea typeface="仿宋" panose="02010609060101010101" pitchFamily="49" charset="-122"/>
                        </a:rPr>
                        <a:t>()</a:t>
                      </a:r>
                      <a:endParaRPr lang="en-US" sz="2400" b="1" u="none" strike="noStrik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zh-CN" altLang="en-US" sz="2400" b="1" u="none" kern="100" cap="none" spc="0" dirty="0">
                          <a:ln>
                            <a:noFill/>
                          </a:ln>
                          <a:effectLst/>
                          <a:latin typeface="仿宋" panose="02010609060101010101" pitchFamily="49" charset="-122"/>
                          <a:ea typeface="仿宋" panose="02010609060101010101" pitchFamily="49" charset="-122"/>
                        </a:rPr>
                        <a:t>暂停当前正在执行的线程对象，并执行</a:t>
                      </a:r>
                      <a:endParaRPr lang="en-US" altLang="zh-CN" sz="2400" b="1" u="none" kern="100" cap="none" spc="0" dirty="0">
                        <a:ln>
                          <a:noFill/>
                        </a:ln>
                        <a:effectLst/>
                        <a:latin typeface="仿宋" panose="02010609060101010101" pitchFamily="49" charset="-122"/>
                        <a:ea typeface="仿宋" panose="02010609060101010101" pitchFamily="49" charset="-122"/>
                      </a:endParaRPr>
                    </a:p>
                    <a:p>
                      <a:pPr indent="269875" algn="l">
                        <a:spcAft>
                          <a:spcPts val="0"/>
                        </a:spcAft>
                      </a:pPr>
                      <a:r>
                        <a:rPr lang="zh-CN" altLang="en-US" sz="2400" b="1" u="none" kern="100" cap="none" spc="0" dirty="0">
                          <a:ln>
                            <a:noFill/>
                          </a:ln>
                          <a:effectLst/>
                          <a:latin typeface="仿宋" panose="02010609060101010101" pitchFamily="49" charset="-122"/>
                          <a:ea typeface="仿宋" panose="02010609060101010101" pitchFamily="49" charset="-122"/>
                        </a:rPr>
                        <a:t>其他线程</a:t>
                      </a:r>
                      <a:endParaRPr lang="zh-CN" altLang="zh-CN" sz="24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8"/>
                  </a:ext>
                </a:extLst>
              </a:tr>
            </a:tbl>
          </a:graphicData>
        </a:graphic>
      </p:graphicFrame>
      <p:sp>
        <p:nvSpPr>
          <p:cNvPr id="10" name="内容占位符 2">
            <a:extLst>
              <a:ext uri="{FF2B5EF4-FFF2-40B4-BE49-F238E27FC236}">
                <a16:creationId xmlns:a16="http://schemas.microsoft.com/office/drawing/2014/main" id="{7592BC67-91E3-4B39-BD29-44A6B5073577}"/>
              </a:ext>
            </a:extLst>
          </p:cNvPr>
          <p:cNvSpPr txBox="1">
            <a:spLocks/>
          </p:cNvSpPr>
          <p:nvPr/>
        </p:nvSpPr>
        <p:spPr>
          <a:xfrm>
            <a:off x="281084" y="5714471"/>
            <a:ext cx="11910916" cy="991165"/>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indent="0"/>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使用线程基本操作方法的例程（本例用到方法</a:t>
            </a:r>
            <a:r>
              <a:rPr lang="en-US" altLang="zh-CN" sz="2400" b="1" dirty="0" err="1">
                <a:solidFill>
                  <a:schemeClr val="bg1"/>
                </a:solidFill>
                <a:latin typeface="仿宋" panose="02010609060101010101" pitchFamily="49" charset="-122"/>
                <a:ea typeface="仿宋" panose="02010609060101010101" pitchFamily="49" charset="-122"/>
              </a:rPr>
              <a:t>setName</a:t>
            </a: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a:t>
            </a:r>
            <a:r>
              <a:rPr lang="en-US" altLang="zh-CN" sz="2400" b="1" dirty="0" err="1">
                <a:solidFill>
                  <a:schemeClr val="bg1"/>
                </a:solidFill>
                <a:latin typeface="仿宋" panose="02010609060101010101" pitchFamily="49" charset="-122"/>
                <a:ea typeface="仿宋" panose="02010609060101010101" pitchFamily="49" charset="-122"/>
              </a:rPr>
              <a:t>getName</a:t>
            </a: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和</a:t>
            </a:r>
            <a:r>
              <a:rPr lang="en-US" altLang="zh-CN" sz="2400" b="1" dirty="0" err="1">
                <a:solidFill>
                  <a:schemeClr val="bg1"/>
                </a:solidFill>
                <a:latin typeface="仿宋" panose="02010609060101010101" pitchFamily="49" charset="-122"/>
                <a:ea typeface="仿宋" panose="02010609060101010101" pitchFamily="49" charset="-122"/>
              </a:rPr>
              <a:t>currentThread</a:t>
            </a: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Example9_04.java</a:t>
            </a:r>
            <a:endParaRPr lang="en-US" altLang="zh-CN" sz="2400" b="1"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2216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9.5 </a:t>
            </a:r>
            <a:r>
              <a:rPr lang="zh-CN" altLang="en-US" b="1" dirty="0">
                <a:latin typeface="仿宋" panose="02010609060101010101" pitchFamily="49" charset="-122"/>
                <a:ea typeface="仿宋" panose="02010609060101010101" pitchFamily="49" charset="-122"/>
              </a:rPr>
              <a:t>线程常用方法</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zh-CN" altLang="en-US" sz="2400" b="1" dirty="0">
                  <a:solidFill>
                    <a:schemeClr val="tx1"/>
                  </a:solidFill>
                  <a:latin typeface="仿宋" panose="02010609060101010101" pitchFamily="49" charset="-122"/>
                  <a:ea typeface="仿宋" panose="02010609060101010101" pitchFamily="49" charset="-122"/>
                </a:rPr>
                <a:t>线程让步</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5714471"/>
            <a:ext cx="12233951" cy="11451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1" name="圆角矩形 13">
            <a:extLst>
              <a:ext uri="{FF2B5EF4-FFF2-40B4-BE49-F238E27FC236}">
                <a16:creationId xmlns:a16="http://schemas.microsoft.com/office/drawing/2014/main" id="{CC853367-8EB7-484D-8379-D7BAD65DEF31}"/>
              </a:ext>
            </a:extLst>
          </p:cNvPr>
          <p:cNvSpPr/>
          <p:nvPr/>
        </p:nvSpPr>
        <p:spPr>
          <a:xfrm>
            <a:off x="763235" y="1769328"/>
            <a:ext cx="10746696" cy="354823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a:extLst>
              <a:ext uri="{FF2B5EF4-FFF2-40B4-BE49-F238E27FC236}">
                <a16:creationId xmlns:a16="http://schemas.microsoft.com/office/drawing/2014/main" id="{56E38238-88CC-4FA9-B4C3-542C2D24D4F6}"/>
              </a:ext>
            </a:extLst>
          </p:cNvPr>
          <p:cNvSpPr txBox="1">
            <a:spLocks/>
          </p:cNvSpPr>
          <p:nvPr/>
        </p:nvSpPr>
        <p:spPr>
          <a:xfrm>
            <a:off x="1144146" y="2096086"/>
            <a:ext cx="9747734" cy="3010486"/>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线程让步是指暂停当前正在执行的线程对象，并执行其他线程。</a:t>
            </a:r>
          </a:p>
          <a:p>
            <a:r>
              <a:rPr lang="zh-CN" altLang="en-US" sz="2400" b="1" dirty="0">
                <a:latin typeface="仿宋" panose="02010609060101010101" pitchFamily="49" charset="-122"/>
                <a:ea typeface="仿宋" panose="02010609060101010101" pitchFamily="49" charset="-122"/>
              </a:rPr>
              <a:t>如果当前运行的线程优先级大于或等于线程池中其他线程的优先级，它能得到更多的执行时间。</a:t>
            </a:r>
          </a:p>
          <a:p>
            <a:r>
              <a:rPr lang="zh-CN" altLang="en-US" sz="2400" b="1" dirty="0">
                <a:latin typeface="仿宋" panose="02010609060101010101" pitchFamily="49" charset="-122"/>
                <a:ea typeface="仿宋" panose="02010609060101010101" pitchFamily="49" charset="-122"/>
              </a:rPr>
              <a:t>如果某线程想让和它具有相同优先级的其他线程获得运行机会，使用</a:t>
            </a:r>
            <a:r>
              <a:rPr lang="en-US" altLang="zh-CN" sz="2400" b="1" dirty="0">
                <a:latin typeface="仿宋" panose="02010609060101010101" pitchFamily="49" charset="-122"/>
                <a:ea typeface="仿宋" panose="02010609060101010101" pitchFamily="49" charset="-122"/>
              </a:rPr>
              <a:t>yield()</a:t>
            </a:r>
            <a:r>
              <a:rPr lang="zh-CN" altLang="en-US" sz="2400" b="1" dirty="0">
                <a:latin typeface="仿宋" panose="02010609060101010101" pitchFamily="49" charset="-122"/>
                <a:ea typeface="仿宋" panose="02010609060101010101" pitchFamily="49" charset="-122"/>
              </a:rPr>
              <a:t>即可。</a:t>
            </a:r>
          </a:p>
          <a:p>
            <a:r>
              <a:rPr lang="en-US" altLang="zh-CN" sz="2400" b="1" dirty="0">
                <a:latin typeface="仿宋" panose="02010609060101010101" pitchFamily="49" charset="-122"/>
                <a:ea typeface="仿宋" panose="02010609060101010101" pitchFamily="49" charset="-122"/>
              </a:rPr>
              <a:t>yield()</a:t>
            </a:r>
            <a:r>
              <a:rPr lang="zh-CN" altLang="en-US" sz="2400" b="1" dirty="0">
                <a:latin typeface="仿宋" panose="02010609060101010101" pitchFamily="49" charset="-122"/>
                <a:ea typeface="仿宋" panose="02010609060101010101" pitchFamily="49" charset="-122"/>
              </a:rPr>
              <a:t>只是令当前线程从运行状态转到可运行状态。</a:t>
            </a:r>
          </a:p>
        </p:txBody>
      </p:sp>
      <p:sp>
        <p:nvSpPr>
          <p:cNvPr id="13" name="内容占位符 2">
            <a:extLst>
              <a:ext uri="{FF2B5EF4-FFF2-40B4-BE49-F238E27FC236}">
                <a16:creationId xmlns:a16="http://schemas.microsoft.com/office/drawing/2014/main" id="{68480970-6237-4431-9430-AA7643F84C9F}"/>
              </a:ext>
            </a:extLst>
          </p:cNvPr>
          <p:cNvSpPr txBox="1">
            <a:spLocks/>
          </p:cNvSpPr>
          <p:nvPr/>
        </p:nvSpPr>
        <p:spPr>
          <a:xfrm>
            <a:off x="986448" y="5940634"/>
            <a:ext cx="10523483" cy="69279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使用线程让步方法</a:t>
            </a:r>
            <a:r>
              <a:rPr lang="en-US" altLang="zh-CN" sz="2400" b="1" dirty="0">
                <a:solidFill>
                  <a:schemeClr val="bg1"/>
                </a:solidFill>
                <a:latin typeface="仿宋" panose="02010609060101010101" pitchFamily="49" charset="-122"/>
                <a:ea typeface="仿宋" panose="02010609060101010101" pitchFamily="49" charset="-122"/>
              </a:rPr>
              <a:t>yield()</a:t>
            </a:r>
            <a:r>
              <a:rPr lang="zh-CN" altLang="en-US" sz="2400" b="1" dirty="0">
                <a:solidFill>
                  <a:schemeClr val="bg1"/>
                </a:solidFill>
                <a:latin typeface="仿宋" panose="02010609060101010101" pitchFamily="49" charset="-122"/>
                <a:ea typeface="仿宋" panose="02010609060101010101" pitchFamily="49" charset="-122"/>
              </a:rPr>
              <a:t>的例程。详见代码</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Example9_05.java </a:t>
            </a:r>
            <a:endParaRPr lang="en-US" altLang="zh-CN" sz="2400" b="1"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2321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2000"/>
                                        <p:tgtEl>
                                          <p:spTgt spid="11"/>
                                        </p:tgtEl>
                                      </p:cBhvr>
                                    </p:animEffect>
                                  </p:childTnLst>
                                </p:cTn>
                              </p:par>
                            </p:childTnLst>
                          </p:cTn>
                        </p:par>
                        <p:par>
                          <p:cTn id="14" fill="hold">
                            <p:stCondLst>
                              <p:cond delay="2000"/>
                            </p:stCondLst>
                            <p:childTnLst>
                              <p:par>
                                <p:cTn id="15" presetID="31" presetClass="entr" presetSubtype="0" fill="hold" grpId="0" nodeType="after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 calcmode="lin" valueType="num">
                                      <p:cBhvr>
                                        <p:cTn id="17" dur="10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12">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12">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1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p:cTn id="25" dur="10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12">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12">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12">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anim calcmode="lin" valueType="num">
                                      <p:cBhvr>
                                        <p:cTn id="33" dur="10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12">
                                            <p:txEl>
                                              <p:pRg st="2" end="2"/>
                                            </p:txEl>
                                          </p:spTgt>
                                        </p:tgtEl>
                                        <p:attrNameLst>
                                          <p:attrName>ppt_h</p:attrName>
                                        </p:attrNameLst>
                                      </p:cBhvr>
                                      <p:tavLst>
                                        <p:tav tm="0">
                                          <p:val>
                                            <p:fltVal val="0"/>
                                          </p:val>
                                        </p:tav>
                                        <p:tav tm="100000">
                                          <p:val>
                                            <p:strVal val="#ppt_h"/>
                                          </p:val>
                                        </p:tav>
                                      </p:tavLst>
                                    </p:anim>
                                    <p:anim calcmode="lin" valueType="num">
                                      <p:cBhvr>
                                        <p:cTn id="35" dur="1000" fill="hold"/>
                                        <p:tgtEl>
                                          <p:spTgt spid="12">
                                            <p:txEl>
                                              <p:pRg st="2" end="2"/>
                                            </p:txEl>
                                          </p:spTgt>
                                        </p:tgtEl>
                                        <p:attrNameLst>
                                          <p:attrName>style.rotation</p:attrName>
                                        </p:attrNameLst>
                                      </p:cBhvr>
                                      <p:tavLst>
                                        <p:tav tm="0">
                                          <p:val>
                                            <p:fltVal val="90"/>
                                          </p:val>
                                        </p:tav>
                                        <p:tav tm="100000">
                                          <p:val>
                                            <p:fltVal val="0"/>
                                          </p:val>
                                        </p:tav>
                                      </p:tavLst>
                                    </p:anim>
                                    <p:animEffect transition="in" filter="fade">
                                      <p:cBhvr>
                                        <p:cTn id="36" dur="1000"/>
                                        <p:tgtEl>
                                          <p:spTgt spid="12">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2">
                                            <p:txEl>
                                              <p:pRg st="3" end="3"/>
                                            </p:txEl>
                                          </p:spTgt>
                                        </p:tgtEl>
                                        <p:attrNameLst>
                                          <p:attrName>style.visibility</p:attrName>
                                        </p:attrNameLst>
                                      </p:cBhvr>
                                      <p:to>
                                        <p:strVal val="visible"/>
                                      </p:to>
                                    </p:set>
                                    <p:anim calcmode="lin" valueType="num">
                                      <p:cBhvr>
                                        <p:cTn id="41" dur="10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12">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12">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12">
                                            <p:txEl>
                                              <p:pRg st="3" end="3"/>
                                            </p:txEl>
                                          </p:spTgt>
                                        </p:tgtEl>
                                      </p:cBhvr>
                                    </p:animEffect>
                                  </p:childTnLst>
                                </p:cTn>
                              </p:par>
                            </p:childTnLst>
                          </p:cTn>
                        </p:par>
                        <p:par>
                          <p:cTn id="45" fill="hold">
                            <p:stCondLst>
                              <p:cond delay="1000"/>
                            </p:stCondLst>
                            <p:childTnLst>
                              <p:par>
                                <p:cTn id="46" presetID="2" presetClass="entr" presetSubtype="2"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1+#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11" grpId="0" animBg="1"/>
      <p:bldP spid="12" grpId="0" uiExpand="1" build="p"/>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9.5 </a:t>
            </a:r>
            <a:r>
              <a:rPr lang="zh-CN" altLang="en-US" b="1" dirty="0">
                <a:latin typeface="仿宋" panose="02010609060101010101" pitchFamily="49" charset="-122"/>
                <a:ea typeface="仿宋" panose="02010609060101010101" pitchFamily="49" charset="-122"/>
              </a:rPr>
              <a:t>线程常用方法</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zh-CN" altLang="en-US" sz="2400" b="1" dirty="0">
                  <a:solidFill>
                    <a:schemeClr val="tx1"/>
                  </a:solidFill>
                  <a:latin typeface="仿宋" panose="02010609060101010101" pitchFamily="49" charset="-122"/>
                  <a:ea typeface="仿宋" panose="02010609060101010101" pitchFamily="49" charset="-122"/>
                </a:rPr>
                <a:t>线程联合</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5714471"/>
            <a:ext cx="12233951" cy="11451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8BD005BC-0670-4438-8D08-ACDD5E4871EE}"/>
              </a:ext>
            </a:extLst>
          </p:cNvPr>
          <p:cNvSpPr txBox="1">
            <a:spLocks/>
          </p:cNvSpPr>
          <p:nvPr/>
        </p:nvSpPr>
        <p:spPr>
          <a:xfrm>
            <a:off x="944343" y="1552690"/>
            <a:ext cx="10712970" cy="1571580"/>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dirty="0">
                <a:latin typeface="仿宋" panose="02010609060101010101" pitchFamily="49" charset="-122"/>
                <a:ea typeface="仿宋" panose="02010609060101010101" pitchFamily="49" charset="-122"/>
              </a:rPr>
              <a:t> Thread</a:t>
            </a:r>
            <a:r>
              <a:rPr lang="zh-CN" altLang="en-US" sz="2400" dirty="0">
                <a:latin typeface="仿宋" panose="02010609060101010101" pitchFamily="49" charset="-122"/>
                <a:ea typeface="仿宋" panose="02010609060101010101" pitchFamily="49" charset="-122"/>
              </a:rPr>
              <a:t>的方法</a:t>
            </a:r>
            <a:r>
              <a:rPr lang="en-US" altLang="zh-CN" sz="2400" dirty="0">
                <a:latin typeface="仿宋" panose="02010609060101010101" pitchFamily="49" charset="-122"/>
                <a:ea typeface="仿宋" panose="02010609060101010101" pitchFamily="49" charset="-122"/>
              </a:rPr>
              <a:t>join()</a:t>
            </a:r>
            <a:r>
              <a:rPr lang="zh-CN" altLang="en-US" sz="2400" dirty="0">
                <a:latin typeface="仿宋" panose="02010609060101010101" pitchFamily="49" charset="-122"/>
                <a:ea typeface="仿宋" panose="02010609060101010101" pitchFamily="49" charset="-122"/>
              </a:rPr>
              <a:t>让一个线程</a:t>
            </a:r>
            <a:r>
              <a:rPr lang="en-US" altLang="zh-CN" sz="2400" dirty="0">
                <a:latin typeface="仿宋" panose="02010609060101010101" pitchFamily="49" charset="-122"/>
                <a:ea typeface="仿宋" panose="02010609060101010101" pitchFamily="49" charset="-122"/>
              </a:rPr>
              <a:t>B</a:t>
            </a:r>
            <a:r>
              <a:rPr lang="zh-CN" altLang="en-US" sz="2400" dirty="0">
                <a:latin typeface="仿宋" panose="02010609060101010101" pitchFamily="49" charset="-122"/>
                <a:ea typeface="仿宋" panose="02010609060101010101" pitchFamily="49" charset="-122"/>
              </a:rPr>
              <a:t>与另外一个线程</a:t>
            </a:r>
            <a:r>
              <a:rPr lang="en-US" altLang="zh-CN" sz="2400" dirty="0">
                <a:latin typeface="仿宋" panose="02010609060101010101" pitchFamily="49" charset="-122"/>
                <a:ea typeface="仿宋" panose="02010609060101010101" pitchFamily="49" charset="-122"/>
              </a:rPr>
              <a:t>A</a:t>
            </a:r>
            <a:r>
              <a:rPr lang="zh-CN" altLang="en-US" sz="2400" dirty="0">
                <a:latin typeface="仿宋" panose="02010609060101010101" pitchFamily="49" charset="-122"/>
                <a:ea typeface="仿宋" panose="02010609060101010101" pitchFamily="49" charset="-122"/>
              </a:rPr>
              <a:t>联合。</a:t>
            </a:r>
          </a:p>
          <a:p>
            <a:r>
              <a:rPr lang="zh-CN" altLang="en-US" sz="2400" dirty="0">
                <a:latin typeface="仿宋" panose="02010609060101010101" pitchFamily="49" charset="-122"/>
                <a:ea typeface="仿宋" panose="02010609060101010101" pitchFamily="49" charset="-122"/>
              </a:rPr>
              <a:t> 在</a:t>
            </a:r>
            <a:r>
              <a:rPr lang="en-US" altLang="zh-CN" sz="2400" dirty="0">
                <a:latin typeface="仿宋" panose="02010609060101010101" pitchFamily="49" charset="-122"/>
                <a:ea typeface="仿宋" panose="02010609060101010101" pitchFamily="49" charset="-122"/>
              </a:rPr>
              <a:t>A</a:t>
            </a:r>
            <a:r>
              <a:rPr lang="zh-CN" altLang="en-US" sz="2400" dirty="0">
                <a:latin typeface="仿宋" panose="02010609060101010101" pitchFamily="49" charset="-122"/>
                <a:ea typeface="仿宋" panose="02010609060101010101" pitchFamily="49" charset="-122"/>
              </a:rPr>
              <a:t>执行完毕之前</a:t>
            </a:r>
            <a:r>
              <a:rPr lang="en-US" altLang="zh-CN" sz="2400" dirty="0">
                <a:latin typeface="仿宋" panose="02010609060101010101" pitchFamily="49" charset="-122"/>
                <a:ea typeface="仿宋" panose="02010609060101010101" pitchFamily="49" charset="-122"/>
              </a:rPr>
              <a:t>B</a:t>
            </a:r>
            <a:r>
              <a:rPr lang="zh-CN" altLang="en-US" sz="2400" dirty="0">
                <a:latin typeface="仿宋" panose="02010609060101010101" pitchFamily="49" charset="-122"/>
                <a:ea typeface="仿宋" panose="02010609060101010101" pitchFamily="49" charset="-122"/>
              </a:rPr>
              <a:t>不能执行。</a:t>
            </a:r>
            <a:r>
              <a:rPr lang="en-US" altLang="zh-CN" sz="2400" dirty="0">
                <a:latin typeface="仿宋" panose="02010609060101010101" pitchFamily="49" charset="-122"/>
                <a:ea typeface="仿宋" panose="02010609060101010101" pitchFamily="49" charset="-122"/>
              </a:rPr>
              <a:t>A</a:t>
            </a:r>
            <a:r>
              <a:rPr lang="zh-CN" altLang="en-US" sz="2400" dirty="0">
                <a:latin typeface="仿宋" panose="02010609060101010101" pitchFamily="49" charset="-122"/>
                <a:ea typeface="仿宋" panose="02010609060101010101" pitchFamily="49" charset="-122"/>
              </a:rPr>
              <a:t>执行完毕，</a:t>
            </a:r>
            <a:r>
              <a:rPr lang="en-US" altLang="zh-CN" sz="2400" dirty="0">
                <a:latin typeface="仿宋" panose="02010609060101010101" pitchFamily="49" charset="-122"/>
                <a:ea typeface="仿宋" panose="02010609060101010101" pitchFamily="49" charset="-122"/>
              </a:rPr>
              <a:t>B</a:t>
            </a:r>
            <a:r>
              <a:rPr lang="zh-CN" altLang="en-US" sz="2400" dirty="0">
                <a:latin typeface="仿宋" panose="02010609060101010101" pitchFamily="49" charset="-122"/>
                <a:ea typeface="仿宋" panose="02010609060101010101" pitchFamily="49" charset="-122"/>
              </a:rPr>
              <a:t>才能重新转为可运行状态。假设在主线程</a:t>
            </a:r>
            <a:r>
              <a:rPr lang="en-US" altLang="zh-CN" sz="2400" dirty="0">
                <a:latin typeface="仿宋" panose="02010609060101010101" pitchFamily="49" charset="-122"/>
                <a:ea typeface="仿宋" panose="02010609060101010101" pitchFamily="49" charset="-122"/>
              </a:rPr>
              <a:t>main</a:t>
            </a:r>
            <a:r>
              <a:rPr lang="zh-CN" altLang="en-US" sz="2400" dirty="0">
                <a:latin typeface="仿宋" panose="02010609060101010101" pitchFamily="49" charset="-122"/>
                <a:ea typeface="仿宋" panose="02010609060101010101" pitchFamily="49" charset="-122"/>
              </a:rPr>
              <a:t>中有如下代码：</a:t>
            </a:r>
          </a:p>
        </p:txBody>
      </p:sp>
      <p:sp>
        <p:nvSpPr>
          <p:cNvPr id="15" name="矩形 14">
            <a:extLst>
              <a:ext uri="{FF2B5EF4-FFF2-40B4-BE49-F238E27FC236}">
                <a16:creationId xmlns:a16="http://schemas.microsoft.com/office/drawing/2014/main" id="{E674C806-52A4-4F05-B897-8FB2A51B86A4}"/>
              </a:ext>
            </a:extLst>
          </p:cNvPr>
          <p:cNvSpPr/>
          <p:nvPr/>
        </p:nvSpPr>
        <p:spPr>
          <a:xfrm>
            <a:off x="3792" y="3124270"/>
            <a:ext cx="12187591" cy="17337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仿宋" panose="02010609060101010101" pitchFamily="49" charset="-122"/>
                <a:ea typeface="仿宋" panose="02010609060101010101" pitchFamily="49" charset="-122"/>
              </a:rPr>
              <a:t> </a:t>
            </a:r>
            <a:endParaRPr lang="zh-CN" altLang="en-US" sz="2400" dirty="0">
              <a:latin typeface="仿宋" panose="02010609060101010101" pitchFamily="49" charset="-122"/>
              <a:ea typeface="仿宋" panose="02010609060101010101" pitchFamily="49" charset="-122"/>
            </a:endParaRPr>
          </a:p>
        </p:txBody>
      </p:sp>
      <p:sp>
        <p:nvSpPr>
          <p:cNvPr id="16" name="内容占位符 2">
            <a:extLst>
              <a:ext uri="{FF2B5EF4-FFF2-40B4-BE49-F238E27FC236}">
                <a16:creationId xmlns:a16="http://schemas.microsoft.com/office/drawing/2014/main" id="{DBB1F942-5485-4A44-930C-CEF1C434A352}"/>
              </a:ext>
            </a:extLst>
          </p:cNvPr>
          <p:cNvSpPr txBox="1">
            <a:spLocks/>
          </p:cNvSpPr>
          <p:nvPr/>
        </p:nvSpPr>
        <p:spPr>
          <a:xfrm>
            <a:off x="1071573" y="3354399"/>
            <a:ext cx="10204828" cy="136979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00000"/>
              </a:lnSpc>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Thread t = new </a:t>
            </a: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MyThread</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457109">
              <a:lnSpc>
                <a:spcPct val="100000"/>
              </a:lnSpc>
              <a:buNone/>
            </a:pP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t.start</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457109">
              <a:lnSpc>
                <a:spcPct val="100000"/>
              </a:lnSpc>
              <a:buNone/>
            </a:pP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t.join</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p:txBody>
      </p:sp>
      <p:sp>
        <p:nvSpPr>
          <p:cNvPr id="17" name="内容占位符 2">
            <a:extLst>
              <a:ext uri="{FF2B5EF4-FFF2-40B4-BE49-F238E27FC236}">
                <a16:creationId xmlns:a16="http://schemas.microsoft.com/office/drawing/2014/main" id="{B3E951D8-4643-42C6-A2C3-F215A9A09269}"/>
              </a:ext>
            </a:extLst>
          </p:cNvPr>
          <p:cNvSpPr txBox="1">
            <a:spLocks/>
          </p:cNvSpPr>
          <p:nvPr/>
        </p:nvSpPr>
        <p:spPr>
          <a:xfrm>
            <a:off x="1071573" y="4858018"/>
            <a:ext cx="10204828" cy="4317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main</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线程等待</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线程执行完才能继续得到执行机会。</a:t>
            </a:r>
          </a:p>
        </p:txBody>
      </p:sp>
      <p:sp>
        <p:nvSpPr>
          <p:cNvPr id="18" name="矩形 17">
            <a:extLst>
              <a:ext uri="{FF2B5EF4-FFF2-40B4-BE49-F238E27FC236}">
                <a16:creationId xmlns:a16="http://schemas.microsoft.com/office/drawing/2014/main" id="{B8F26E1A-F1D6-4C9A-8C7A-A160B50629D6}"/>
              </a:ext>
            </a:extLst>
          </p:cNvPr>
          <p:cNvSpPr/>
          <p:nvPr/>
        </p:nvSpPr>
        <p:spPr>
          <a:xfrm>
            <a:off x="3792" y="551639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20" name="内容占位符 2">
            <a:extLst>
              <a:ext uri="{FF2B5EF4-FFF2-40B4-BE49-F238E27FC236}">
                <a16:creationId xmlns:a16="http://schemas.microsoft.com/office/drawing/2014/main" id="{E22308E7-C919-4572-8DDC-D78694FBE56B}"/>
              </a:ext>
            </a:extLst>
          </p:cNvPr>
          <p:cNvSpPr txBox="1">
            <a:spLocks/>
          </p:cNvSpPr>
          <p:nvPr/>
        </p:nvSpPr>
        <p:spPr>
          <a:xfrm>
            <a:off x="1143317" y="5948099"/>
            <a:ext cx="10523483" cy="69279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使用</a:t>
            </a:r>
            <a:r>
              <a:rPr lang="en-US" altLang="zh-CN" sz="2400" b="1" dirty="0">
                <a:solidFill>
                  <a:schemeClr val="bg1"/>
                </a:solidFill>
                <a:latin typeface="仿宋" panose="02010609060101010101" pitchFamily="49" charset="-122"/>
                <a:ea typeface="仿宋" panose="02010609060101010101" pitchFamily="49" charset="-122"/>
              </a:rPr>
              <a:t>join()</a:t>
            </a:r>
            <a:r>
              <a:rPr lang="zh-CN" altLang="en-US" sz="2400" b="1" dirty="0">
                <a:solidFill>
                  <a:schemeClr val="bg1"/>
                </a:solidFill>
                <a:latin typeface="仿宋" panose="02010609060101010101" pitchFamily="49" charset="-122"/>
                <a:ea typeface="仿宋" panose="02010609060101010101" pitchFamily="49" charset="-122"/>
              </a:rPr>
              <a:t>方法联合线程。</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Example9_06.java</a:t>
            </a:r>
            <a:endParaRPr lang="en-US" altLang="zh-CN" sz="2400" b="1"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8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par>
                          <p:cTn id="11" fill="hold">
                            <p:stCondLst>
                              <p:cond delay="500"/>
                            </p:stCondLst>
                            <p:childTnLst>
                              <p:par>
                                <p:cTn id="12" presetID="2" presetClass="entr" presetSubtype="9" fill="hold" grpId="0" nodeType="after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 calcmode="lin" valueType="num">
                                      <p:cBhvr additive="base">
                                        <p:cTn id="14"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anim calcmode="lin" valueType="num">
                                      <p:cBhvr additive="base">
                                        <p:cTn id="20" dur="500" fill="hold"/>
                                        <p:tgtEl>
                                          <p:spTgt spid="14">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1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2" fill="hold" grpId="0" nodeType="afterEffect">
                                  <p:stCondLst>
                                    <p:cond delay="0"/>
                                  </p:stCondLst>
                                  <p:childTnLst>
                                    <p:set>
                                      <p:cBhvr>
                                        <p:cTn id="34" dur="1" fill="hold">
                                          <p:stCondLst>
                                            <p:cond delay="0"/>
                                          </p:stCondLst>
                                        </p:cTn>
                                        <p:tgtEl>
                                          <p:spTgt spid="16">
                                            <p:txEl>
                                              <p:pRg st="1" end="1"/>
                                            </p:txEl>
                                          </p:spTgt>
                                        </p:tgtEl>
                                        <p:attrNameLst>
                                          <p:attrName>style.visibility</p:attrName>
                                        </p:attrNameLst>
                                      </p:cBhvr>
                                      <p:to>
                                        <p:strVal val="visible"/>
                                      </p:to>
                                    </p:set>
                                    <p:anim calcmode="lin" valueType="num">
                                      <p:cBhvr additive="base">
                                        <p:cTn id="35" dur="500" fill="hold"/>
                                        <p:tgtEl>
                                          <p:spTgt spid="16">
                                            <p:txEl>
                                              <p:pRg st="1" end="1"/>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 calcmode="lin" valueType="num">
                                      <p:cBhvr additive="base">
                                        <p:cTn id="40" dur="500" fill="hold"/>
                                        <p:tgtEl>
                                          <p:spTgt spid="16">
                                            <p:txEl>
                                              <p:pRg st="2" end="2"/>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9"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0-#ppt_w/2"/>
                                          </p:val>
                                        </p:tav>
                                        <p:tav tm="100000">
                                          <p:val>
                                            <p:strVal val="#ppt_x"/>
                                          </p:val>
                                        </p:tav>
                                      </p:tavLst>
                                    </p:anim>
                                    <p:anim calcmode="lin" valueType="num">
                                      <p:cBhvr additive="base">
                                        <p:cTn id="47" dur="500" fill="hold"/>
                                        <p:tgtEl>
                                          <p:spTgt spid="17"/>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16" presetClass="entr" presetSubtype="37"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arn(outVertical)">
                                      <p:cBhvr>
                                        <p:cTn id="51" dur="500"/>
                                        <p:tgtEl>
                                          <p:spTgt spid="18"/>
                                        </p:tgtEl>
                                      </p:cBhvr>
                                    </p:animEffect>
                                  </p:childTnLst>
                                </p:cTn>
                              </p:par>
                            </p:childTnLst>
                          </p:cTn>
                        </p:par>
                        <p:par>
                          <p:cTn id="52" fill="hold">
                            <p:stCondLst>
                              <p:cond delay="1000"/>
                            </p:stCondLst>
                            <p:childTnLst>
                              <p:par>
                                <p:cTn id="53" presetID="2" presetClass="entr" presetSubtype="2"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1+#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14" grpId="0" uiExpand="1" build="p"/>
      <p:bldP spid="15" grpId="0" animBg="1"/>
      <p:bldP spid="16" grpId="0" uiExpand="1" build="p"/>
      <p:bldP spid="17" grpId="0"/>
      <p:bldP spid="18"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9.1 </a:t>
            </a:r>
            <a:r>
              <a:rPr lang="zh-CN" altLang="en-US" b="1" dirty="0">
                <a:latin typeface="仿宋" panose="02010609060101010101" pitchFamily="49" charset="-122"/>
                <a:ea typeface="仿宋" panose="02010609060101010101" pitchFamily="49" charset="-122"/>
              </a:rPr>
              <a:t>线程的基本概念</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sp>
        <p:nvSpPr>
          <p:cNvPr id="16" name="内容占位符 2">
            <a:extLst>
              <a:ext uri="{FF2B5EF4-FFF2-40B4-BE49-F238E27FC236}">
                <a16:creationId xmlns:a16="http://schemas.microsoft.com/office/drawing/2014/main" id="{4BFBD220-EFA4-4CF4-9B54-B21042ECEFCE}"/>
              </a:ext>
            </a:extLst>
          </p:cNvPr>
          <p:cNvSpPr txBox="1">
            <a:spLocks/>
          </p:cNvSpPr>
          <p:nvPr/>
        </p:nvSpPr>
        <p:spPr>
          <a:xfrm>
            <a:off x="1087813" y="1955026"/>
            <a:ext cx="10438359" cy="289945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进程是指内存中运行的应用程序，每个进程都有自己独立的一块内存空间。比如在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Windows</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系统中，一个运行的</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exe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文件就是一个进程。</a:t>
            </a:r>
          </a:p>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线程是指进程中的一个执行流程，一个进程中可以运行多个线程。比如</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java.exe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进程中可以运行很多线程。</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线程总是属于某个进程，进程中的多个线程共享进程的内存。</a:t>
            </a:r>
          </a:p>
        </p:txBody>
      </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进程与线程</a:t>
              </a:r>
            </a:p>
          </p:txBody>
        </p:sp>
      </p:grpSp>
    </p:spTree>
    <p:extLst>
      <p:ext uri="{BB962C8B-B14F-4D97-AF65-F5344CB8AC3E}">
        <p14:creationId xmlns:p14="http://schemas.microsoft.com/office/powerpoint/2010/main" val="131694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p:stCondLst>
                              <p:cond delay="4000"/>
                            </p:stCondLst>
                            <p:childTnLst>
                              <p:par>
                                <p:cTn id="25" presetID="31" presetClass="entr" presetSubtype="0" fill="hold" grpId="0" nodeType="after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 calcmode="lin" valueType="num">
                                      <p:cBhvr>
                                        <p:cTn id="27"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16">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1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6">
                                            <p:txEl>
                                              <p:pRg st="1" end="1"/>
                                            </p:txEl>
                                          </p:spTgt>
                                        </p:tgtEl>
                                        <p:attrNameLst>
                                          <p:attrName>style.visibility</p:attrName>
                                        </p:attrNameLst>
                                      </p:cBhvr>
                                      <p:to>
                                        <p:strVal val="visible"/>
                                      </p:to>
                                    </p:set>
                                    <p:anim calcmode="lin" valueType="num">
                                      <p:cBhvr>
                                        <p:cTn id="35" dur="1000" fill="hold"/>
                                        <p:tgtEl>
                                          <p:spTgt spid="16">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16">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16">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1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anim calcmode="lin" valueType="num">
                                      <p:cBhvr>
                                        <p:cTn id="43" dur="1000" fill="hold"/>
                                        <p:tgtEl>
                                          <p:spTgt spid="16">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16">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16">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9.5 </a:t>
            </a:r>
            <a:r>
              <a:rPr lang="zh-CN" altLang="en-US" b="1" dirty="0">
                <a:latin typeface="仿宋" panose="02010609060101010101" pitchFamily="49" charset="-122"/>
                <a:ea typeface="仿宋" panose="02010609060101010101" pitchFamily="49" charset="-122"/>
              </a:rPr>
              <a:t>线程常用方法</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zh-CN" altLang="en-US" sz="2400" b="1" dirty="0">
                  <a:solidFill>
                    <a:schemeClr val="tx1"/>
                  </a:solidFill>
                  <a:latin typeface="仿宋" panose="02010609060101010101" pitchFamily="49" charset="-122"/>
                  <a:ea typeface="仿宋" panose="02010609060101010101" pitchFamily="49" charset="-122"/>
                </a:rPr>
                <a:t>守护线程</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Freeform 3">
            <a:extLst>
              <a:ext uri="{FF2B5EF4-FFF2-40B4-BE49-F238E27FC236}">
                <a16:creationId xmlns:a16="http://schemas.microsoft.com/office/drawing/2014/main" id="{6FA0CEB4-C19B-4A1E-942F-B076CD3163C3}"/>
              </a:ext>
            </a:extLst>
          </p:cNvPr>
          <p:cNvSpPr/>
          <p:nvPr/>
        </p:nvSpPr>
        <p:spPr>
          <a:xfrm>
            <a:off x="-41951" y="5714471"/>
            <a:ext cx="12233951" cy="11451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E674C806-52A4-4F05-B897-8FB2A51B86A4}"/>
              </a:ext>
            </a:extLst>
          </p:cNvPr>
          <p:cNvSpPr/>
          <p:nvPr/>
        </p:nvSpPr>
        <p:spPr>
          <a:xfrm>
            <a:off x="3792" y="2053883"/>
            <a:ext cx="12187591" cy="28041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仿宋" panose="02010609060101010101" pitchFamily="49" charset="-122"/>
                <a:ea typeface="仿宋" panose="02010609060101010101" pitchFamily="49" charset="-122"/>
              </a:rPr>
              <a:t> </a:t>
            </a:r>
            <a:endParaRPr lang="zh-CN" altLang="en-US" sz="2400" dirty="0">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B8F26E1A-F1D6-4C9A-8C7A-A160B50629D6}"/>
              </a:ext>
            </a:extLst>
          </p:cNvPr>
          <p:cNvSpPr/>
          <p:nvPr/>
        </p:nvSpPr>
        <p:spPr>
          <a:xfrm>
            <a:off x="3792" y="551639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sp>
        <p:nvSpPr>
          <p:cNvPr id="21" name="内容占位符 2">
            <a:extLst>
              <a:ext uri="{FF2B5EF4-FFF2-40B4-BE49-F238E27FC236}">
                <a16:creationId xmlns:a16="http://schemas.microsoft.com/office/drawing/2014/main" id="{8924F406-8B8C-4C48-B4EC-F65570EEEA6B}"/>
              </a:ext>
            </a:extLst>
          </p:cNvPr>
          <p:cNvSpPr txBox="1">
            <a:spLocks/>
          </p:cNvSpPr>
          <p:nvPr/>
        </p:nvSpPr>
        <p:spPr>
          <a:xfrm>
            <a:off x="1450679" y="1524344"/>
            <a:ext cx="10204828" cy="319975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30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线程包括用户线程（</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User Thread</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）和守护线程（</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Daemon Thread</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p>
          <a:p>
            <a:pPr marL="0" indent="457109">
              <a:lnSpc>
                <a:spcPct val="30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守护线程的作用是为用户线程提供服务的。</a:t>
            </a:r>
          </a:p>
          <a:p>
            <a:pPr marL="0" indent="457109">
              <a:lnSpc>
                <a:spcPct val="30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守护线程独立于</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JVM</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，一般是由操作系统或者用户自己创建。 </a:t>
            </a:r>
          </a:p>
        </p:txBody>
      </p:sp>
      <p:sp>
        <p:nvSpPr>
          <p:cNvPr id="22" name="内容占位符 2">
            <a:extLst>
              <a:ext uri="{FF2B5EF4-FFF2-40B4-BE49-F238E27FC236}">
                <a16:creationId xmlns:a16="http://schemas.microsoft.com/office/drawing/2014/main" id="{43164D8A-6A95-40AA-996E-0FA739F12D81}"/>
              </a:ext>
            </a:extLst>
          </p:cNvPr>
          <p:cNvSpPr txBox="1">
            <a:spLocks/>
          </p:cNvSpPr>
          <p:nvPr/>
        </p:nvSpPr>
        <p:spPr>
          <a:xfrm>
            <a:off x="1362377" y="6012052"/>
            <a:ext cx="10523483" cy="69279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在程序中设置守护线程。</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Example9_07.java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23" name="组合 22">
            <a:extLst>
              <a:ext uri="{FF2B5EF4-FFF2-40B4-BE49-F238E27FC236}">
                <a16:creationId xmlns:a16="http://schemas.microsoft.com/office/drawing/2014/main" id="{8CA86A65-703E-4740-AEEA-ED83D212AE50}"/>
              </a:ext>
            </a:extLst>
          </p:cNvPr>
          <p:cNvGrpSpPr/>
          <p:nvPr/>
        </p:nvGrpSpPr>
        <p:grpSpPr>
          <a:xfrm>
            <a:off x="1113663" y="2077953"/>
            <a:ext cx="622425" cy="622429"/>
            <a:chOff x="925975" y="3363269"/>
            <a:chExt cx="899446" cy="899451"/>
          </a:xfrm>
        </p:grpSpPr>
        <p:sp>
          <p:nvSpPr>
            <p:cNvPr id="24" name="Oval 173">
              <a:extLst>
                <a:ext uri="{FF2B5EF4-FFF2-40B4-BE49-F238E27FC236}">
                  <a16:creationId xmlns:a16="http://schemas.microsoft.com/office/drawing/2014/main" id="{4E8F4A8D-7182-4D68-81B8-449667B3A9B2}"/>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5" name="Oval 174">
              <a:extLst>
                <a:ext uri="{FF2B5EF4-FFF2-40B4-BE49-F238E27FC236}">
                  <a16:creationId xmlns:a16="http://schemas.microsoft.com/office/drawing/2014/main" id="{1E07BA20-72AB-4C6C-A2E3-29FD55ABA162}"/>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6" name="Freeform 176">
              <a:extLst>
                <a:ext uri="{FF2B5EF4-FFF2-40B4-BE49-F238E27FC236}">
                  <a16:creationId xmlns:a16="http://schemas.microsoft.com/office/drawing/2014/main" id="{8E58C98E-D064-45DE-B44C-087E49F267BE}"/>
                </a:ext>
              </a:extLst>
            </p:cNvPr>
            <p:cNvSpPr>
              <a:spLocks noEditPoints="1"/>
            </p:cNvSpPr>
            <p:nvPr/>
          </p:nvSpPr>
          <p:spPr bwMode="auto">
            <a:xfrm>
              <a:off x="1071047" y="3508342"/>
              <a:ext cx="591168" cy="591172"/>
            </a:xfrm>
            <a:custGeom>
              <a:avLst/>
              <a:gdLst>
                <a:gd name="T0" fmla="*/ 46 w 69"/>
                <a:gd name="T1" fmla="*/ 15 h 69"/>
                <a:gd name="T2" fmla="*/ 46 w 69"/>
                <a:gd name="T3" fmla="*/ 33 h 69"/>
                <a:gd name="T4" fmla="*/ 55 w 69"/>
                <a:gd name="T5" fmla="*/ 24 h 69"/>
                <a:gd name="T6" fmla="*/ 46 w 69"/>
                <a:gd name="T7" fmla="*/ 15 h 69"/>
                <a:gd name="T8" fmla="*/ 60 w 69"/>
                <a:gd name="T9" fmla="*/ 8 h 69"/>
                <a:gd name="T10" fmla="*/ 29 w 69"/>
                <a:gd name="T11" fmla="*/ 8 h 69"/>
                <a:gd name="T12" fmla="*/ 26 w 69"/>
                <a:gd name="T13" fmla="*/ 36 h 69"/>
                <a:gd name="T14" fmla="*/ 20 w 69"/>
                <a:gd name="T15" fmla="*/ 42 h 69"/>
                <a:gd name="T16" fmla="*/ 27 w 69"/>
                <a:gd name="T17" fmla="*/ 49 h 69"/>
                <a:gd name="T18" fmla="*/ 33 w 69"/>
                <a:gd name="T19" fmla="*/ 43 h 69"/>
                <a:gd name="T20" fmla="*/ 60 w 69"/>
                <a:gd name="T21" fmla="*/ 40 h 69"/>
                <a:gd name="T22" fmla="*/ 60 w 69"/>
                <a:gd name="T23" fmla="*/ 8 h 69"/>
                <a:gd name="T24" fmla="*/ 34 w 69"/>
                <a:gd name="T25" fmla="*/ 35 h 69"/>
                <a:gd name="T26" fmla="*/ 34 w 69"/>
                <a:gd name="T27" fmla="*/ 13 h 69"/>
                <a:gd name="T28" fmla="*/ 55 w 69"/>
                <a:gd name="T29" fmla="*/ 13 h 69"/>
                <a:gd name="T30" fmla="*/ 55 w 69"/>
                <a:gd name="T31" fmla="*/ 35 h 69"/>
                <a:gd name="T32" fmla="*/ 34 w 69"/>
                <a:gd name="T33" fmla="*/ 35 h 69"/>
                <a:gd name="T34" fmla="*/ 17 w 69"/>
                <a:gd name="T35" fmla="*/ 42 h 69"/>
                <a:gd name="T36" fmla="*/ 0 w 69"/>
                <a:gd name="T37" fmla="*/ 58 h 69"/>
                <a:gd name="T38" fmla="*/ 11 w 69"/>
                <a:gd name="T39" fmla="*/ 69 h 69"/>
                <a:gd name="T40" fmla="*/ 27 w 69"/>
                <a:gd name="T41" fmla="*/ 52 h 69"/>
                <a:gd name="T42" fmla="*/ 17 w 69"/>
                <a:gd name="T43" fmla="*/ 4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9">
                  <a:moveTo>
                    <a:pt x="46" y="15"/>
                  </a:moveTo>
                  <a:cubicBezTo>
                    <a:pt x="50" y="20"/>
                    <a:pt x="52" y="25"/>
                    <a:pt x="46" y="33"/>
                  </a:cubicBezTo>
                  <a:cubicBezTo>
                    <a:pt x="51" y="33"/>
                    <a:pt x="55" y="29"/>
                    <a:pt x="55" y="24"/>
                  </a:cubicBezTo>
                  <a:cubicBezTo>
                    <a:pt x="55" y="19"/>
                    <a:pt x="51" y="15"/>
                    <a:pt x="46" y="15"/>
                  </a:cubicBezTo>
                  <a:close/>
                  <a:moveTo>
                    <a:pt x="60" y="8"/>
                  </a:moveTo>
                  <a:cubicBezTo>
                    <a:pt x="52" y="0"/>
                    <a:pt x="38" y="0"/>
                    <a:pt x="29" y="8"/>
                  </a:cubicBezTo>
                  <a:cubicBezTo>
                    <a:pt x="21" y="16"/>
                    <a:pt x="20" y="27"/>
                    <a:pt x="26" y="36"/>
                  </a:cubicBezTo>
                  <a:cubicBezTo>
                    <a:pt x="20" y="42"/>
                    <a:pt x="20" y="42"/>
                    <a:pt x="20" y="42"/>
                  </a:cubicBezTo>
                  <a:cubicBezTo>
                    <a:pt x="27" y="49"/>
                    <a:pt x="27" y="49"/>
                    <a:pt x="27" y="49"/>
                  </a:cubicBezTo>
                  <a:cubicBezTo>
                    <a:pt x="33" y="43"/>
                    <a:pt x="33" y="43"/>
                    <a:pt x="33" y="43"/>
                  </a:cubicBezTo>
                  <a:cubicBezTo>
                    <a:pt x="42" y="48"/>
                    <a:pt x="53" y="47"/>
                    <a:pt x="60" y="40"/>
                  </a:cubicBezTo>
                  <a:cubicBezTo>
                    <a:pt x="69" y="31"/>
                    <a:pt x="69" y="17"/>
                    <a:pt x="60" y="8"/>
                  </a:cubicBezTo>
                  <a:close/>
                  <a:moveTo>
                    <a:pt x="34" y="35"/>
                  </a:moveTo>
                  <a:cubicBezTo>
                    <a:pt x="28" y="29"/>
                    <a:pt x="28" y="19"/>
                    <a:pt x="34" y="13"/>
                  </a:cubicBezTo>
                  <a:cubicBezTo>
                    <a:pt x="40" y="7"/>
                    <a:pt x="49" y="7"/>
                    <a:pt x="55" y="13"/>
                  </a:cubicBezTo>
                  <a:cubicBezTo>
                    <a:pt x="61" y="19"/>
                    <a:pt x="61" y="29"/>
                    <a:pt x="55" y="35"/>
                  </a:cubicBezTo>
                  <a:cubicBezTo>
                    <a:pt x="49" y="41"/>
                    <a:pt x="40" y="41"/>
                    <a:pt x="34" y="35"/>
                  </a:cubicBezTo>
                  <a:close/>
                  <a:moveTo>
                    <a:pt x="17" y="42"/>
                  </a:moveTo>
                  <a:cubicBezTo>
                    <a:pt x="0" y="58"/>
                    <a:pt x="0" y="58"/>
                    <a:pt x="0" y="58"/>
                  </a:cubicBezTo>
                  <a:cubicBezTo>
                    <a:pt x="11" y="69"/>
                    <a:pt x="11" y="69"/>
                    <a:pt x="11" y="69"/>
                  </a:cubicBezTo>
                  <a:cubicBezTo>
                    <a:pt x="27" y="52"/>
                    <a:pt x="27" y="52"/>
                    <a:pt x="27" y="52"/>
                  </a:cubicBezTo>
                  <a:lnTo>
                    <a:pt x="17" y="42"/>
                  </a:lnTo>
                  <a:close/>
                </a:path>
              </a:pathLst>
            </a:custGeom>
            <a:solidFill>
              <a:schemeClr val="tx1">
                <a:alpha val="2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7" name="Freeform 177">
              <a:extLst>
                <a:ext uri="{FF2B5EF4-FFF2-40B4-BE49-F238E27FC236}">
                  <a16:creationId xmlns:a16="http://schemas.microsoft.com/office/drawing/2014/main" id="{2C4571F7-9AA9-4980-8D52-8BD7FC4D202F}"/>
                </a:ext>
              </a:extLst>
            </p:cNvPr>
            <p:cNvSpPr>
              <a:spLocks noEditPoints="1"/>
            </p:cNvSpPr>
            <p:nvPr/>
          </p:nvSpPr>
          <p:spPr bwMode="auto">
            <a:xfrm>
              <a:off x="1078301" y="3508342"/>
              <a:ext cx="546427" cy="553135"/>
            </a:xfrm>
            <a:custGeom>
              <a:avLst/>
              <a:gdLst>
                <a:gd name="T0" fmla="*/ 46 w 69"/>
                <a:gd name="T1" fmla="*/ 16 h 70"/>
                <a:gd name="T2" fmla="*/ 46 w 69"/>
                <a:gd name="T3" fmla="*/ 34 h 70"/>
                <a:gd name="T4" fmla="*/ 55 w 69"/>
                <a:gd name="T5" fmla="*/ 25 h 70"/>
                <a:gd name="T6" fmla="*/ 46 w 69"/>
                <a:gd name="T7" fmla="*/ 16 h 70"/>
                <a:gd name="T8" fmla="*/ 61 w 69"/>
                <a:gd name="T9" fmla="*/ 9 h 70"/>
                <a:gd name="T10" fmla="*/ 29 w 69"/>
                <a:gd name="T11" fmla="*/ 9 h 70"/>
                <a:gd name="T12" fmla="*/ 26 w 69"/>
                <a:gd name="T13" fmla="*/ 37 h 70"/>
                <a:gd name="T14" fmla="*/ 20 w 69"/>
                <a:gd name="T15" fmla="*/ 43 h 70"/>
                <a:gd name="T16" fmla="*/ 27 w 69"/>
                <a:gd name="T17" fmla="*/ 50 h 70"/>
                <a:gd name="T18" fmla="*/ 33 w 69"/>
                <a:gd name="T19" fmla="*/ 44 h 70"/>
                <a:gd name="T20" fmla="*/ 61 w 69"/>
                <a:gd name="T21" fmla="*/ 41 h 70"/>
                <a:gd name="T22" fmla="*/ 61 w 69"/>
                <a:gd name="T23" fmla="*/ 9 h 70"/>
                <a:gd name="T24" fmla="*/ 34 w 69"/>
                <a:gd name="T25" fmla="*/ 36 h 70"/>
                <a:gd name="T26" fmla="*/ 34 w 69"/>
                <a:gd name="T27" fmla="*/ 14 h 70"/>
                <a:gd name="T28" fmla="*/ 56 w 69"/>
                <a:gd name="T29" fmla="*/ 14 h 70"/>
                <a:gd name="T30" fmla="*/ 56 w 69"/>
                <a:gd name="T31" fmla="*/ 36 h 70"/>
                <a:gd name="T32" fmla="*/ 34 w 69"/>
                <a:gd name="T33" fmla="*/ 36 h 70"/>
                <a:gd name="T34" fmla="*/ 17 w 69"/>
                <a:gd name="T35" fmla="*/ 43 h 70"/>
                <a:gd name="T36" fmla="*/ 0 w 69"/>
                <a:gd name="T37" fmla="*/ 58 h 70"/>
                <a:gd name="T38" fmla="*/ 11 w 69"/>
                <a:gd name="T39" fmla="*/ 70 h 70"/>
                <a:gd name="T40" fmla="*/ 27 w 69"/>
                <a:gd name="T41" fmla="*/ 52 h 70"/>
                <a:gd name="T42" fmla="*/ 17 w 69"/>
                <a:gd name="T43" fmla="*/ 4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70">
                  <a:moveTo>
                    <a:pt x="46" y="16"/>
                  </a:moveTo>
                  <a:cubicBezTo>
                    <a:pt x="50" y="21"/>
                    <a:pt x="52" y="26"/>
                    <a:pt x="46" y="34"/>
                  </a:cubicBezTo>
                  <a:cubicBezTo>
                    <a:pt x="51" y="34"/>
                    <a:pt x="55" y="30"/>
                    <a:pt x="55" y="25"/>
                  </a:cubicBezTo>
                  <a:cubicBezTo>
                    <a:pt x="55" y="20"/>
                    <a:pt x="51" y="16"/>
                    <a:pt x="46" y="16"/>
                  </a:cubicBezTo>
                  <a:close/>
                  <a:moveTo>
                    <a:pt x="61" y="9"/>
                  </a:moveTo>
                  <a:cubicBezTo>
                    <a:pt x="52" y="0"/>
                    <a:pt x="38" y="0"/>
                    <a:pt x="29" y="9"/>
                  </a:cubicBezTo>
                  <a:cubicBezTo>
                    <a:pt x="22" y="16"/>
                    <a:pt x="21" y="28"/>
                    <a:pt x="26" y="37"/>
                  </a:cubicBezTo>
                  <a:cubicBezTo>
                    <a:pt x="20" y="43"/>
                    <a:pt x="20" y="43"/>
                    <a:pt x="20" y="43"/>
                  </a:cubicBezTo>
                  <a:cubicBezTo>
                    <a:pt x="27" y="50"/>
                    <a:pt x="27" y="50"/>
                    <a:pt x="27" y="50"/>
                  </a:cubicBezTo>
                  <a:cubicBezTo>
                    <a:pt x="33" y="44"/>
                    <a:pt x="33" y="44"/>
                    <a:pt x="33" y="44"/>
                  </a:cubicBezTo>
                  <a:cubicBezTo>
                    <a:pt x="42" y="49"/>
                    <a:pt x="53" y="48"/>
                    <a:pt x="61" y="41"/>
                  </a:cubicBezTo>
                  <a:cubicBezTo>
                    <a:pt x="69" y="32"/>
                    <a:pt x="69" y="18"/>
                    <a:pt x="61" y="9"/>
                  </a:cubicBezTo>
                  <a:close/>
                  <a:moveTo>
                    <a:pt x="34" y="36"/>
                  </a:moveTo>
                  <a:cubicBezTo>
                    <a:pt x="28" y="30"/>
                    <a:pt x="28" y="20"/>
                    <a:pt x="34" y="14"/>
                  </a:cubicBezTo>
                  <a:cubicBezTo>
                    <a:pt x="40" y="8"/>
                    <a:pt x="50" y="8"/>
                    <a:pt x="56" y="14"/>
                  </a:cubicBezTo>
                  <a:cubicBezTo>
                    <a:pt x="62" y="20"/>
                    <a:pt x="62" y="30"/>
                    <a:pt x="56" y="36"/>
                  </a:cubicBezTo>
                  <a:cubicBezTo>
                    <a:pt x="50" y="42"/>
                    <a:pt x="40" y="42"/>
                    <a:pt x="34" y="36"/>
                  </a:cubicBezTo>
                  <a:close/>
                  <a:moveTo>
                    <a:pt x="17" y="43"/>
                  </a:moveTo>
                  <a:cubicBezTo>
                    <a:pt x="0" y="58"/>
                    <a:pt x="0" y="58"/>
                    <a:pt x="0" y="58"/>
                  </a:cubicBezTo>
                  <a:cubicBezTo>
                    <a:pt x="11" y="70"/>
                    <a:pt x="11" y="70"/>
                    <a:pt x="11" y="70"/>
                  </a:cubicBezTo>
                  <a:cubicBezTo>
                    <a:pt x="27" y="52"/>
                    <a:pt x="27" y="52"/>
                    <a:pt x="27" y="52"/>
                  </a:cubicBezTo>
                  <a:lnTo>
                    <a:pt x="17" y="43"/>
                  </a:lnTo>
                  <a:close/>
                </a:path>
              </a:pathLst>
            </a:custGeom>
            <a:solidFill>
              <a:srgbClr val="FFFFFF"/>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29" name="组合 28">
            <a:extLst>
              <a:ext uri="{FF2B5EF4-FFF2-40B4-BE49-F238E27FC236}">
                <a16:creationId xmlns:a16="http://schemas.microsoft.com/office/drawing/2014/main" id="{4728DEED-ABE0-42F6-B8A5-E9B4D57FFC29}"/>
              </a:ext>
            </a:extLst>
          </p:cNvPr>
          <p:cNvGrpSpPr/>
          <p:nvPr/>
        </p:nvGrpSpPr>
        <p:grpSpPr>
          <a:xfrm>
            <a:off x="1146032" y="3181056"/>
            <a:ext cx="622425" cy="622429"/>
            <a:chOff x="441872" y="2993435"/>
            <a:chExt cx="705309" cy="705313"/>
          </a:xfrm>
        </p:grpSpPr>
        <p:grpSp>
          <p:nvGrpSpPr>
            <p:cNvPr id="30" name="组合 29">
              <a:extLst>
                <a:ext uri="{FF2B5EF4-FFF2-40B4-BE49-F238E27FC236}">
                  <a16:creationId xmlns:a16="http://schemas.microsoft.com/office/drawing/2014/main" id="{BAFDAB87-C0E7-4DD5-8E58-19BBCEA9E881}"/>
                </a:ext>
              </a:extLst>
            </p:cNvPr>
            <p:cNvGrpSpPr/>
            <p:nvPr/>
          </p:nvGrpSpPr>
          <p:grpSpPr>
            <a:xfrm>
              <a:off x="441872" y="2993435"/>
              <a:ext cx="705309" cy="705313"/>
              <a:chOff x="925975" y="3363269"/>
              <a:chExt cx="899446" cy="899451"/>
            </a:xfrm>
          </p:grpSpPr>
          <p:sp>
            <p:nvSpPr>
              <p:cNvPr id="40" name="Oval 173">
                <a:extLst>
                  <a:ext uri="{FF2B5EF4-FFF2-40B4-BE49-F238E27FC236}">
                    <a16:creationId xmlns:a16="http://schemas.microsoft.com/office/drawing/2014/main" id="{9ED32AFB-C93E-473E-95D9-1359FF843F51}"/>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1" name="Oval 174">
                <a:extLst>
                  <a:ext uri="{FF2B5EF4-FFF2-40B4-BE49-F238E27FC236}">
                    <a16:creationId xmlns:a16="http://schemas.microsoft.com/office/drawing/2014/main" id="{839DB52B-ECA7-4133-876F-018256A06A8D}"/>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31" name="组合 30">
              <a:extLst>
                <a:ext uri="{FF2B5EF4-FFF2-40B4-BE49-F238E27FC236}">
                  <a16:creationId xmlns:a16="http://schemas.microsoft.com/office/drawing/2014/main" id="{00DE2CEF-E57B-4AF6-A6E9-6E6C516AE7B3}"/>
                </a:ext>
              </a:extLst>
            </p:cNvPr>
            <p:cNvGrpSpPr/>
            <p:nvPr/>
          </p:nvGrpSpPr>
          <p:grpSpPr>
            <a:xfrm>
              <a:off x="532606" y="3149600"/>
              <a:ext cx="473244" cy="415406"/>
              <a:chOff x="460862" y="3086266"/>
              <a:chExt cx="652823" cy="573038"/>
            </a:xfrm>
          </p:grpSpPr>
          <p:sp>
            <p:nvSpPr>
              <p:cNvPr id="32" name="Freeform 139">
                <a:extLst>
                  <a:ext uri="{FF2B5EF4-FFF2-40B4-BE49-F238E27FC236}">
                    <a16:creationId xmlns:a16="http://schemas.microsoft.com/office/drawing/2014/main" id="{8FFDB527-81C7-4C0F-B50E-849916CFF8D3}"/>
                  </a:ext>
                </a:extLst>
              </p:cNvPr>
              <p:cNvSpPr>
                <a:spLocks/>
              </p:cNvSpPr>
              <p:nvPr/>
            </p:nvSpPr>
            <p:spPr bwMode="auto">
              <a:xfrm>
                <a:off x="631321" y="3358277"/>
                <a:ext cx="301024"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3" name="Freeform 140">
                <a:extLst>
                  <a:ext uri="{FF2B5EF4-FFF2-40B4-BE49-F238E27FC236}">
                    <a16:creationId xmlns:a16="http://schemas.microsoft.com/office/drawing/2014/main" id="{15A72C23-A16B-4455-ACE9-4BE6148A46CB}"/>
                  </a:ext>
                </a:extLst>
              </p:cNvPr>
              <p:cNvSpPr>
                <a:spLocks/>
              </p:cNvSpPr>
              <p:nvPr/>
            </p:nvSpPr>
            <p:spPr bwMode="auto">
              <a:xfrm>
                <a:off x="700230" y="3496097"/>
                <a:ext cx="163206" cy="163207"/>
              </a:xfrm>
              <a:custGeom>
                <a:avLst/>
                <a:gdLst>
                  <a:gd name="T0" fmla="*/ 3 w 19"/>
                  <a:gd name="T1" fmla="*/ 16 h 19"/>
                  <a:gd name="T2" fmla="*/ 3 w 19"/>
                  <a:gd name="T3" fmla="*/ 3 h 19"/>
                  <a:gd name="T4" fmla="*/ 16 w 19"/>
                  <a:gd name="T5" fmla="*/ 3 h 19"/>
                  <a:gd name="T6" fmla="*/ 16 w 19"/>
                  <a:gd name="T7" fmla="*/ 16 h 19"/>
                  <a:gd name="T8" fmla="*/ 3 w 19"/>
                  <a:gd name="T9" fmla="*/ 16 h 19"/>
                </a:gdLst>
                <a:ahLst/>
                <a:cxnLst>
                  <a:cxn ang="0">
                    <a:pos x="T0" y="T1"/>
                  </a:cxn>
                  <a:cxn ang="0">
                    <a:pos x="T2" y="T3"/>
                  </a:cxn>
                  <a:cxn ang="0">
                    <a:pos x="T4" y="T5"/>
                  </a:cxn>
                  <a:cxn ang="0">
                    <a:pos x="T6" y="T7"/>
                  </a:cxn>
                  <a:cxn ang="0">
                    <a:pos x="T8" y="T9"/>
                  </a:cxn>
                </a:cxnLst>
                <a:rect l="0" t="0" r="r" b="b"/>
                <a:pathLst>
                  <a:path w="19" h="19">
                    <a:moveTo>
                      <a:pt x="3" y="16"/>
                    </a:moveTo>
                    <a:cubicBezTo>
                      <a:pt x="0" y="12"/>
                      <a:pt x="0" y="7"/>
                      <a:pt x="3" y="3"/>
                    </a:cubicBezTo>
                    <a:cubicBezTo>
                      <a:pt x="7" y="0"/>
                      <a:pt x="12" y="0"/>
                      <a:pt x="16" y="3"/>
                    </a:cubicBezTo>
                    <a:cubicBezTo>
                      <a:pt x="19" y="7"/>
                      <a:pt x="19" y="12"/>
                      <a:pt x="16" y="16"/>
                    </a:cubicBezTo>
                    <a:cubicBezTo>
                      <a:pt x="12" y="19"/>
                      <a:pt x="7" y="19"/>
                      <a:pt x="3" y="16"/>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4" name="Freeform 141">
                <a:extLst>
                  <a:ext uri="{FF2B5EF4-FFF2-40B4-BE49-F238E27FC236}">
                    <a16:creationId xmlns:a16="http://schemas.microsoft.com/office/drawing/2014/main" id="{582212F7-6B49-41EB-81FE-853AFC2F17CD}"/>
                  </a:ext>
                </a:extLst>
              </p:cNvPr>
              <p:cNvSpPr>
                <a:spLocks/>
              </p:cNvSpPr>
              <p:nvPr/>
            </p:nvSpPr>
            <p:spPr bwMode="auto">
              <a:xfrm>
                <a:off x="547905" y="3231339"/>
                <a:ext cx="471484" cy="170461"/>
              </a:xfrm>
              <a:custGeom>
                <a:avLst/>
                <a:gdLst>
                  <a:gd name="T0" fmla="*/ 49 w 55"/>
                  <a:gd name="T1" fmla="*/ 18 h 20"/>
                  <a:gd name="T2" fmla="*/ 5 w 55"/>
                  <a:gd name="T3" fmla="*/ 18 h 20"/>
                  <a:gd name="T4" fmla="*/ 5 w 55"/>
                  <a:gd name="T5" fmla="*/ 18 h 20"/>
                  <a:gd name="T6" fmla="*/ 1 w 55"/>
                  <a:gd name="T7" fmla="*/ 18 h 20"/>
                  <a:gd name="T8" fmla="*/ 1 w 55"/>
                  <a:gd name="T9" fmla="*/ 18 h 20"/>
                  <a:gd name="T10" fmla="*/ 1 w 55"/>
                  <a:gd name="T11" fmla="*/ 14 h 20"/>
                  <a:gd name="T12" fmla="*/ 1 w 55"/>
                  <a:gd name="T13" fmla="*/ 14 h 20"/>
                  <a:gd name="T14" fmla="*/ 54 w 55"/>
                  <a:gd name="T15" fmla="*/ 14 h 20"/>
                  <a:gd name="T16" fmla="*/ 54 w 55"/>
                  <a:gd name="T17" fmla="*/ 14 h 20"/>
                  <a:gd name="T18" fmla="*/ 54 w 55"/>
                  <a:gd name="T19" fmla="*/ 18 h 20"/>
                  <a:gd name="T20" fmla="*/ 54 w 55"/>
                  <a:gd name="T21" fmla="*/ 18 h 20"/>
                  <a:gd name="T22" fmla="*/ 49 w 55"/>
                  <a:gd name="T2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49" y="18"/>
                    </a:moveTo>
                    <a:cubicBezTo>
                      <a:pt x="37" y="6"/>
                      <a:pt x="18" y="6"/>
                      <a:pt x="5" y="18"/>
                    </a:cubicBezTo>
                    <a:cubicBezTo>
                      <a:pt x="5" y="18"/>
                      <a:pt x="5" y="18"/>
                      <a:pt x="5" y="18"/>
                    </a:cubicBezTo>
                    <a:cubicBezTo>
                      <a:pt x="4" y="20"/>
                      <a:pt x="2" y="20"/>
                      <a:pt x="1" y="18"/>
                    </a:cubicBezTo>
                    <a:cubicBezTo>
                      <a:pt x="1" y="18"/>
                      <a:pt x="1" y="18"/>
                      <a:pt x="1" y="18"/>
                    </a:cubicBezTo>
                    <a:cubicBezTo>
                      <a:pt x="0" y="17"/>
                      <a:pt x="0" y="15"/>
                      <a:pt x="1" y="14"/>
                    </a:cubicBezTo>
                    <a:cubicBezTo>
                      <a:pt x="1" y="14"/>
                      <a:pt x="1" y="14"/>
                      <a:pt x="1" y="14"/>
                    </a:cubicBezTo>
                    <a:cubicBezTo>
                      <a:pt x="16" y="0"/>
                      <a:pt x="39" y="0"/>
                      <a:pt x="54" y="14"/>
                    </a:cubicBezTo>
                    <a:cubicBezTo>
                      <a:pt x="54" y="14"/>
                      <a:pt x="54" y="14"/>
                      <a:pt x="54" y="14"/>
                    </a:cubicBezTo>
                    <a:cubicBezTo>
                      <a:pt x="55" y="15"/>
                      <a:pt x="55" y="17"/>
                      <a:pt x="54" y="18"/>
                    </a:cubicBezTo>
                    <a:cubicBezTo>
                      <a:pt x="54" y="18"/>
                      <a:pt x="54" y="18"/>
                      <a:pt x="54" y="18"/>
                    </a:cubicBezTo>
                    <a:cubicBezTo>
                      <a:pt x="53" y="20"/>
                      <a:pt x="51" y="20"/>
                      <a:pt x="49" y="18"/>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5" name="Freeform 142">
                <a:extLst>
                  <a:ext uri="{FF2B5EF4-FFF2-40B4-BE49-F238E27FC236}">
                    <a16:creationId xmlns:a16="http://schemas.microsoft.com/office/drawing/2014/main" id="{B8F97E44-5983-42C3-B33B-3FCF0617F8CB}"/>
                  </a:ext>
                </a:extLst>
              </p:cNvPr>
              <p:cNvSpPr>
                <a:spLocks/>
              </p:cNvSpPr>
              <p:nvPr/>
            </p:nvSpPr>
            <p:spPr bwMode="auto">
              <a:xfrm>
                <a:off x="460862" y="3093520"/>
                <a:ext cx="641943" cy="224863"/>
              </a:xfrm>
              <a:custGeom>
                <a:avLst/>
                <a:gdLst>
                  <a:gd name="T0" fmla="*/ 69 w 75"/>
                  <a:gd name="T1" fmla="*/ 25 h 26"/>
                  <a:gd name="T2" fmla="*/ 6 w 75"/>
                  <a:gd name="T3" fmla="*/ 25 h 26"/>
                  <a:gd name="T4" fmla="*/ 6 w 75"/>
                  <a:gd name="T5" fmla="*/ 25 h 26"/>
                  <a:gd name="T6" fmla="*/ 1 w 75"/>
                  <a:gd name="T7" fmla="*/ 25 h 26"/>
                  <a:gd name="T8" fmla="*/ 1 w 75"/>
                  <a:gd name="T9" fmla="*/ 25 h 26"/>
                  <a:gd name="T10" fmla="*/ 1 w 75"/>
                  <a:gd name="T11" fmla="*/ 20 h 26"/>
                  <a:gd name="T12" fmla="*/ 1 w 75"/>
                  <a:gd name="T13" fmla="*/ 20 h 26"/>
                  <a:gd name="T14" fmla="*/ 74 w 75"/>
                  <a:gd name="T15" fmla="*/ 20 h 26"/>
                  <a:gd name="T16" fmla="*/ 74 w 75"/>
                  <a:gd name="T17" fmla="*/ 20 h 26"/>
                  <a:gd name="T18" fmla="*/ 74 w 75"/>
                  <a:gd name="T19" fmla="*/ 25 h 26"/>
                  <a:gd name="T20" fmla="*/ 74 w 75"/>
                  <a:gd name="T21" fmla="*/ 25 h 26"/>
                  <a:gd name="T22" fmla="*/ 69 w 75"/>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6">
                    <a:moveTo>
                      <a:pt x="69" y="25"/>
                    </a:moveTo>
                    <a:cubicBezTo>
                      <a:pt x="52" y="7"/>
                      <a:pt x="23" y="7"/>
                      <a:pt x="6" y="25"/>
                    </a:cubicBezTo>
                    <a:cubicBezTo>
                      <a:pt x="6" y="25"/>
                      <a:pt x="6" y="25"/>
                      <a:pt x="6" y="25"/>
                    </a:cubicBezTo>
                    <a:cubicBezTo>
                      <a:pt x="4" y="26"/>
                      <a:pt x="2" y="26"/>
                      <a:pt x="1" y="25"/>
                    </a:cubicBezTo>
                    <a:cubicBezTo>
                      <a:pt x="1" y="25"/>
                      <a:pt x="1" y="25"/>
                      <a:pt x="1" y="25"/>
                    </a:cubicBezTo>
                    <a:cubicBezTo>
                      <a:pt x="0" y="23"/>
                      <a:pt x="0" y="21"/>
                      <a:pt x="1" y="20"/>
                    </a:cubicBezTo>
                    <a:cubicBezTo>
                      <a:pt x="1" y="20"/>
                      <a:pt x="1" y="20"/>
                      <a:pt x="1" y="20"/>
                    </a:cubicBezTo>
                    <a:cubicBezTo>
                      <a:pt x="21" y="0"/>
                      <a:pt x="54" y="0"/>
                      <a:pt x="74" y="20"/>
                    </a:cubicBezTo>
                    <a:cubicBezTo>
                      <a:pt x="74" y="20"/>
                      <a:pt x="74" y="20"/>
                      <a:pt x="74" y="20"/>
                    </a:cubicBezTo>
                    <a:cubicBezTo>
                      <a:pt x="75" y="21"/>
                      <a:pt x="75" y="23"/>
                      <a:pt x="74" y="25"/>
                    </a:cubicBezTo>
                    <a:cubicBezTo>
                      <a:pt x="74" y="25"/>
                      <a:pt x="74" y="25"/>
                      <a:pt x="74" y="25"/>
                    </a:cubicBezTo>
                    <a:cubicBezTo>
                      <a:pt x="72" y="26"/>
                      <a:pt x="70" y="26"/>
                      <a:pt x="69" y="25"/>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6" name="Freeform 143">
                <a:extLst>
                  <a:ext uri="{FF2B5EF4-FFF2-40B4-BE49-F238E27FC236}">
                    <a16:creationId xmlns:a16="http://schemas.microsoft.com/office/drawing/2014/main" id="{BC2F3AE1-8640-43AB-B92D-E33690DD85B0}"/>
                  </a:ext>
                </a:extLst>
              </p:cNvPr>
              <p:cNvSpPr>
                <a:spLocks/>
              </p:cNvSpPr>
              <p:nvPr/>
            </p:nvSpPr>
            <p:spPr bwMode="auto">
              <a:xfrm>
                <a:off x="642202" y="335102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7" name="Freeform 144">
                <a:extLst>
                  <a:ext uri="{FF2B5EF4-FFF2-40B4-BE49-F238E27FC236}">
                    <a16:creationId xmlns:a16="http://schemas.microsoft.com/office/drawing/2014/main" id="{21F6B9E8-5569-4286-A129-0E3D55D8B454}"/>
                  </a:ext>
                </a:extLst>
              </p:cNvPr>
              <p:cNvSpPr>
                <a:spLocks/>
              </p:cNvSpPr>
              <p:nvPr/>
            </p:nvSpPr>
            <p:spPr bwMode="auto">
              <a:xfrm>
                <a:off x="707484" y="347796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8" name="Freeform 145">
                <a:extLst>
                  <a:ext uri="{FF2B5EF4-FFF2-40B4-BE49-F238E27FC236}">
                    <a16:creationId xmlns:a16="http://schemas.microsoft.com/office/drawing/2014/main" id="{E43E6FD9-603C-4C1E-8646-9403B09B2173}"/>
                  </a:ext>
                </a:extLst>
              </p:cNvPr>
              <p:cNvSpPr>
                <a:spLocks/>
              </p:cNvSpPr>
              <p:nvPr/>
            </p:nvSpPr>
            <p:spPr bwMode="auto">
              <a:xfrm>
                <a:off x="555158" y="321320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9" name="Freeform 146">
                <a:extLst>
                  <a:ext uri="{FF2B5EF4-FFF2-40B4-BE49-F238E27FC236}">
                    <a16:creationId xmlns:a16="http://schemas.microsoft.com/office/drawing/2014/main" id="{8AE34175-3BE3-43F7-A7F2-588CC1A7025A}"/>
                  </a:ext>
                </a:extLst>
              </p:cNvPr>
              <p:cNvSpPr>
                <a:spLocks/>
              </p:cNvSpPr>
              <p:nvPr/>
            </p:nvSpPr>
            <p:spPr bwMode="auto">
              <a:xfrm>
                <a:off x="468115" y="308626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grpSp>
        <p:nvGrpSpPr>
          <p:cNvPr id="42" name="组合 41">
            <a:extLst>
              <a:ext uri="{FF2B5EF4-FFF2-40B4-BE49-F238E27FC236}">
                <a16:creationId xmlns:a16="http://schemas.microsoft.com/office/drawing/2014/main" id="{8A1AC16A-CC2F-48A7-BA9B-06FE23EB15D5}"/>
              </a:ext>
            </a:extLst>
          </p:cNvPr>
          <p:cNvGrpSpPr/>
          <p:nvPr/>
        </p:nvGrpSpPr>
        <p:grpSpPr>
          <a:xfrm>
            <a:off x="1146032" y="4189838"/>
            <a:ext cx="622425" cy="622429"/>
            <a:chOff x="441872" y="4072935"/>
            <a:chExt cx="705309" cy="705313"/>
          </a:xfrm>
        </p:grpSpPr>
        <p:grpSp>
          <p:nvGrpSpPr>
            <p:cNvPr id="43" name="组合 42">
              <a:extLst>
                <a:ext uri="{FF2B5EF4-FFF2-40B4-BE49-F238E27FC236}">
                  <a16:creationId xmlns:a16="http://schemas.microsoft.com/office/drawing/2014/main" id="{2E3251F0-DA0C-4DBF-8B62-870A8663E479}"/>
                </a:ext>
              </a:extLst>
            </p:cNvPr>
            <p:cNvGrpSpPr/>
            <p:nvPr/>
          </p:nvGrpSpPr>
          <p:grpSpPr>
            <a:xfrm>
              <a:off x="441872" y="4072935"/>
              <a:ext cx="705309" cy="705313"/>
              <a:chOff x="925975" y="3363269"/>
              <a:chExt cx="899446" cy="899451"/>
            </a:xfrm>
          </p:grpSpPr>
          <p:sp>
            <p:nvSpPr>
              <p:cNvPr id="49" name="Oval 173">
                <a:extLst>
                  <a:ext uri="{FF2B5EF4-FFF2-40B4-BE49-F238E27FC236}">
                    <a16:creationId xmlns:a16="http://schemas.microsoft.com/office/drawing/2014/main" id="{CBEAE5EF-D685-4865-83E3-98F3A6EC3E46}"/>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0" name="Oval 174">
                <a:extLst>
                  <a:ext uri="{FF2B5EF4-FFF2-40B4-BE49-F238E27FC236}">
                    <a16:creationId xmlns:a16="http://schemas.microsoft.com/office/drawing/2014/main" id="{17593B56-7515-46A9-B8C8-A189DCF9C855}"/>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44" name="组合 43">
              <a:extLst>
                <a:ext uri="{FF2B5EF4-FFF2-40B4-BE49-F238E27FC236}">
                  <a16:creationId xmlns:a16="http://schemas.microsoft.com/office/drawing/2014/main" id="{378099D2-ECF1-43EB-9E0C-2990227E3AAD}"/>
                </a:ext>
              </a:extLst>
            </p:cNvPr>
            <p:cNvGrpSpPr/>
            <p:nvPr/>
          </p:nvGrpSpPr>
          <p:grpSpPr>
            <a:xfrm>
              <a:off x="566690" y="4191794"/>
              <a:ext cx="346916" cy="442988"/>
              <a:chOff x="9341700" y="1864776"/>
              <a:chExt cx="471484" cy="602052"/>
            </a:xfrm>
          </p:grpSpPr>
          <p:sp>
            <p:nvSpPr>
              <p:cNvPr id="45" name="Freeform 195">
                <a:extLst>
                  <a:ext uri="{FF2B5EF4-FFF2-40B4-BE49-F238E27FC236}">
                    <a16:creationId xmlns:a16="http://schemas.microsoft.com/office/drawing/2014/main" id="{5266FF04-4193-4692-ABBD-1054A75489D0}"/>
                  </a:ext>
                </a:extLst>
              </p:cNvPr>
              <p:cNvSpPr>
                <a:spLocks noEditPoints="1"/>
              </p:cNvSpPr>
              <p:nvPr/>
            </p:nvSpPr>
            <p:spPr bwMode="auto">
              <a:xfrm>
                <a:off x="9548428" y="2071505"/>
                <a:ext cx="246622" cy="395323"/>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2 h 46"/>
                  <a:gd name="T12" fmla="*/ 15 w 29"/>
                  <a:gd name="T13" fmla="*/ 46 h 46"/>
                  <a:gd name="T14" fmla="*/ 29 w 29"/>
                  <a:gd name="T15" fmla="*/ 32 h 46"/>
                  <a:gd name="T16" fmla="*/ 29 w 29"/>
                  <a:gd name="T17" fmla="*/ 15 h 46"/>
                  <a:gd name="T18" fmla="*/ 0 w 29"/>
                  <a:gd name="T19" fmla="*/ 15 h 46"/>
                  <a:gd name="T20" fmla="*/ 0 w 29"/>
                  <a:gd name="T21" fmla="*/ 32 h 46"/>
                  <a:gd name="T22" fmla="*/ 16 w 29"/>
                  <a:gd name="T23" fmla="*/ 0 h 46"/>
                  <a:gd name="T24" fmla="*/ 0 w 29"/>
                  <a:gd name="T25" fmla="*/ 0 h 46"/>
                  <a:gd name="T26" fmla="*/ 0 w 29"/>
                  <a:gd name="T27" fmla="*/ 13 h 46"/>
                  <a:gd name="T28" fmla="*/ 16 w 29"/>
                  <a:gd name="T29" fmla="*/ 13 h 46"/>
                  <a:gd name="T30" fmla="*/ 16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2"/>
                    </a:moveTo>
                    <a:cubicBezTo>
                      <a:pt x="0" y="40"/>
                      <a:pt x="7" y="46"/>
                      <a:pt x="15" y="46"/>
                    </a:cubicBezTo>
                    <a:cubicBezTo>
                      <a:pt x="23" y="46"/>
                      <a:pt x="29" y="40"/>
                      <a:pt x="29" y="32"/>
                    </a:cubicBezTo>
                    <a:cubicBezTo>
                      <a:pt x="29" y="15"/>
                      <a:pt x="29" y="15"/>
                      <a:pt x="29" y="15"/>
                    </a:cubicBezTo>
                    <a:cubicBezTo>
                      <a:pt x="0" y="15"/>
                      <a:pt x="0" y="15"/>
                      <a:pt x="0" y="15"/>
                    </a:cubicBezTo>
                    <a:lnTo>
                      <a:pt x="0" y="32"/>
                    </a:lnTo>
                    <a:close/>
                    <a:moveTo>
                      <a:pt x="16" y="0"/>
                    </a:moveTo>
                    <a:cubicBezTo>
                      <a:pt x="0" y="0"/>
                      <a:pt x="0" y="0"/>
                      <a:pt x="0" y="0"/>
                    </a:cubicBezTo>
                    <a:cubicBezTo>
                      <a:pt x="0" y="13"/>
                      <a:pt x="0" y="13"/>
                      <a:pt x="0" y="13"/>
                    </a:cubicBezTo>
                    <a:cubicBezTo>
                      <a:pt x="16" y="13"/>
                      <a:pt x="16" y="13"/>
                      <a:pt x="16" y="13"/>
                    </a:cubicBezTo>
                    <a:lnTo>
                      <a:pt x="16"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6" name="Freeform 196">
                <a:extLst>
                  <a:ext uri="{FF2B5EF4-FFF2-40B4-BE49-F238E27FC236}">
                    <a16:creationId xmlns:a16="http://schemas.microsoft.com/office/drawing/2014/main" id="{E457C1C9-244C-4BB7-A000-F9D1120F5CF6}"/>
                  </a:ext>
                </a:extLst>
              </p:cNvPr>
              <p:cNvSpPr>
                <a:spLocks/>
              </p:cNvSpPr>
              <p:nvPr/>
            </p:nvSpPr>
            <p:spPr bwMode="auto">
              <a:xfrm>
                <a:off x="9341700" y="1882910"/>
                <a:ext cx="344546" cy="290146"/>
              </a:xfrm>
              <a:custGeom>
                <a:avLst/>
                <a:gdLst>
                  <a:gd name="T0" fmla="*/ 0 w 40"/>
                  <a:gd name="T1" fmla="*/ 19 h 34"/>
                  <a:gd name="T2" fmla="*/ 20 w 40"/>
                  <a:gd name="T3" fmla="*/ 0 h 34"/>
                  <a:gd name="T4" fmla="*/ 20 w 40"/>
                  <a:gd name="T5" fmla="*/ 0 h 34"/>
                  <a:gd name="T6" fmla="*/ 40 w 40"/>
                  <a:gd name="T7" fmla="*/ 19 h 34"/>
                  <a:gd name="T8" fmla="*/ 40 w 40"/>
                  <a:gd name="T9" fmla="*/ 19 h 34"/>
                  <a:gd name="T10" fmla="*/ 37 w 40"/>
                  <a:gd name="T11" fmla="*/ 19 h 34"/>
                  <a:gd name="T12" fmla="*/ 32 w 40"/>
                  <a:gd name="T13" fmla="*/ 8 h 34"/>
                  <a:gd name="T14" fmla="*/ 32 w 40"/>
                  <a:gd name="T15" fmla="*/ 8 h 34"/>
                  <a:gd name="T16" fmla="*/ 20 w 40"/>
                  <a:gd name="T17" fmla="*/ 3 h 34"/>
                  <a:gd name="T18" fmla="*/ 20 w 40"/>
                  <a:gd name="T19" fmla="*/ 3 h 34"/>
                  <a:gd name="T20" fmla="*/ 8 w 40"/>
                  <a:gd name="T21" fmla="*/ 8 h 34"/>
                  <a:gd name="T22" fmla="*/ 8 w 40"/>
                  <a:gd name="T23" fmla="*/ 8 h 34"/>
                  <a:gd name="T24" fmla="*/ 3 w 40"/>
                  <a:gd name="T25" fmla="*/ 19 h 34"/>
                  <a:gd name="T26" fmla="*/ 3 w 40"/>
                  <a:gd name="T27" fmla="*/ 19 h 34"/>
                  <a:gd name="T28" fmla="*/ 9 w 40"/>
                  <a:gd name="T29" fmla="*/ 32 h 34"/>
                  <a:gd name="T30" fmla="*/ 9 w 40"/>
                  <a:gd name="T31" fmla="*/ 32 h 34"/>
                  <a:gd name="T32" fmla="*/ 7 w 40"/>
                  <a:gd name="T33" fmla="*/ 34 h 34"/>
                  <a:gd name="T34" fmla="*/ 0 w 4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4">
                    <a:moveTo>
                      <a:pt x="0" y="19"/>
                    </a:moveTo>
                    <a:cubicBezTo>
                      <a:pt x="0" y="9"/>
                      <a:pt x="9" y="0"/>
                      <a:pt x="20" y="0"/>
                    </a:cubicBezTo>
                    <a:cubicBezTo>
                      <a:pt x="20" y="0"/>
                      <a:pt x="20" y="0"/>
                      <a:pt x="20" y="0"/>
                    </a:cubicBezTo>
                    <a:cubicBezTo>
                      <a:pt x="31" y="0"/>
                      <a:pt x="40" y="9"/>
                      <a:pt x="40" y="19"/>
                    </a:cubicBezTo>
                    <a:cubicBezTo>
                      <a:pt x="40" y="19"/>
                      <a:pt x="40" y="19"/>
                      <a:pt x="40" y="19"/>
                    </a:cubicBezTo>
                    <a:cubicBezTo>
                      <a:pt x="37" y="19"/>
                      <a:pt x="37" y="19"/>
                      <a:pt x="37" y="19"/>
                    </a:cubicBezTo>
                    <a:cubicBezTo>
                      <a:pt x="37" y="15"/>
                      <a:pt x="35" y="11"/>
                      <a:pt x="32" y="8"/>
                    </a:cubicBezTo>
                    <a:cubicBezTo>
                      <a:pt x="32" y="8"/>
                      <a:pt x="32" y="8"/>
                      <a:pt x="32" y="8"/>
                    </a:cubicBezTo>
                    <a:cubicBezTo>
                      <a:pt x="29" y="5"/>
                      <a:pt x="25" y="3"/>
                      <a:pt x="20" y="3"/>
                    </a:cubicBezTo>
                    <a:cubicBezTo>
                      <a:pt x="20" y="3"/>
                      <a:pt x="20" y="3"/>
                      <a:pt x="20" y="3"/>
                    </a:cubicBezTo>
                    <a:cubicBezTo>
                      <a:pt x="15" y="3"/>
                      <a:pt x="11" y="5"/>
                      <a:pt x="8" y="8"/>
                    </a:cubicBezTo>
                    <a:cubicBezTo>
                      <a:pt x="8" y="8"/>
                      <a:pt x="8" y="8"/>
                      <a:pt x="8" y="8"/>
                    </a:cubicBezTo>
                    <a:cubicBezTo>
                      <a:pt x="5" y="11"/>
                      <a:pt x="3" y="15"/>
                      <a:pt x="3" y="19"/>
                    </a:cubicBezTo>
                    <a:cubicBezTo>
                      <a:pt x="3" y="19"/>
                      <a:pt x="3" y="19"/>
                      <a:pt x="3" y="19"/>
                    </a:cubicBezTo>
                    <a:cubicBezTo>
                      <a:pt x="3" y="24"/>
                      <a:pt x="5" y="29"/>
                      <a:pt x="9" y="32"/>
                    </a:cubicBezTo>
                    <a:cubicBezTo>
                      <a:pt x="9" y="32"/>
                      <a:pt x="9" y="32"/>
                      <a:pt x="9" y="32"/>
                    </a:cubicBezTo>
                    <a:cubicBezTo>
                      <a:pt x="7" y="34"/>
                      <a:pt x="7" y="34"/>
                      <a:pt x="7" y="34"/>
                    </a:cubicBezTo>
                    <a:cubicBezTo>
                      <a:pt x="3" y="30"/>
                      <a:pt x="0" y="25"/>
                      <a:pt x="0" y="19"/>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7" name="Freeform 197">
                <a:extLst>
                  <a:ext uri="{FF2B5EF4-FFF2-40B4-BE49-F238E27FC236}">
                    <a16:creationId xmlns:a16="http://schemas.microsoft.com/office/drawing/2014/main" id="{5CD9B511-9844-4651-9A23-63284B5C6C58}"/>
                  </a:ext>
                </a:extLst>
              </p:cNvPr>
              <p:cNvSpPr>
                <a:spLocks noEditPoints="1"/>
              </p:cNvSpPr>
              <p:nvPr/>
            </p:nvSpPr>
            <p:spPr bwMode="auto">
              <a:xfrm>
                <a:off x="9562935" y="2064251"/>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8" name="Freeform 198">
                <a:extLst>
                  <a:ext uri="{FF2B5EF4-FFF2-40B4-BE49-F238E27FC236}">
                    <a16:creationId xmlns:a16="http://schemas.microsoft.com/office/drawing/2014/main" id="{ED321A43-0802-4D41-9DFF-0BFF30BB879E}"/>
                  </a:ext>
                </a:extLst>
              </p:cNvPr>
              <p:cNvSpPr>
                <a:spLocks/>
              </p:cNvSpPr>
              <p:nvPr/>
            </p:nvSpPr>
            <p:spPr bwMode="auto">
              <a:xfrm>
                <a:off x="9359834" y="1864776"/>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10582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500"/>
                            </p:stCondLst>
                            <p:childTnLst>
                              <p:par>
                                <p:cTn id="17" presetID="16" presetClass="entr" presetSubtype="37"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outVertical)">
                                      <p:cBhvr>
                                        <p:cTn id="19" dur="500"/>
                                        <p:tgtEl>
                                          <p:spTgt spid="18"/>
                                        </p:tgtEl>
                                      </p:cBhvr>
                                    </p:animEffect>
                                  </p:childTnLst>
                                </p:cTn>
                              </p:par>
                              <p:par>
                                <p:cTn id="20" presetID="31"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1000" fill="hold"/>
                                        <p:tgtEl>
                                          <p:spTgt spid="23"/>
                                        </p:tgtEl>
                                        <p:attrNameLst>
                                          <p:attrName>ppt_w</p:attrName>
                                        </p:attrNameLst>
                                      </p:cBhvr>
                                      <p:tavLst>
                                        <p:tav tm="0">
                                          <p:val>
                                            <p:fltVal val="0"/>
                                          </p:val>
                                        </p:tav>
                                        <p:tav tm="100000">
                                          <p:val>
                                            <p:strVal val="#ppt_w"/>
                                          </p:val>
                                        </p:tav>
                                      </p:tavLst>
                                    </p:anim>
                                    <p:anim calcmode="lin" valueType="num">
                                      <p:cBhvr>
                                        <p:cTn id="23" dur="1000" fill="hold"/>
                                        <p:tgtEl>
                                          <p:spTgt spid="23"/>
                                        </p:tgtEl>
                                        <p:attrNameLst>
                                          <p:attrName>ppt_h</p:attrName>
                                        </p:attrNameLst>
                                      </p:cBhvr>
                                      <p:tavLst>
                                        <p:tav tm="0">
                                          <p:val>
                                            <p:fltVal val="0"/>
                                          </p:val>
                                        </p:tav>
                                        <p:tav tm="100000">
                                          <p:val>
                                            <p:strVal val="#ppt_h"/>
                                          </p:val>
                                        </p:tav>
                                      </p:tavLst>
                                    </p:anim>
                                    <p:anim calcmode="lin" valueType="num">
                                      <p:cBhvr>
                                        <p:cTn id="24" dur="1000" fill="hold"/>
                                        <p:tgtEl>
                                          <p:spTgt spid="23"/>
                                        </p:tgtEl>
                                        <p:attrNameLst>
                                          <p:attrName>style.rotation</p:attrName>
                                        </p:attrNameLst>
                                      </p:cBhvr>
                                      <p:tavLst>
                                        <p:tav tm="0">
                                          <p:val>
                                            <p:fltVal val="90"/>
                                          </p:val>
                                        </p:tav>
                                        <p:tav tm="100000">
                                          <p:val>
                                            <p:fltVal val="0"/>
                                          </p:val>
                                        </p:tav>
                                      </p:tavLst>
                                    </p:anim>
                                    <p:animEffect transition="in" filter="fade">
                                      <p:cBhvr>
                                        <p:cTn id="25" dur="1000"/>
                                        <p:tgtEl>
                                          <p:spTgt spid="23"/>
                                        </p:tgtEl>
                                      </p:cBhvr>
                                    </p:animEffect>
                                  </p:childTnLst>
                                </p:cTn>
                              </p:par>
                            </p:childTnLst>
                          </p:cTn>
                        </p:par>
                        <p:par>
                          <p:cTn id="26" fill="hold">
                            <p:stCondLst>
                              <p:cond delay="1500"/>
                            </p:stCondLst>
                            <p:childTnLst>
                              <p:par>
                                <p:cTn id="27" presetID="2" presetClass="entr" presetSubtype="2" fill="hold" grpId="0" nodeType="after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1000" fill="hold"/>
                                        <p:tgtEl>
                                          <p:spTgt spid="29"/>
                                        </p:tgtEl>
                                        <p:attrNameLst>
                                          <p:attrName>ppt_w</p:attrName>
                                        </p:attrNameLst>
                                      </p:cBhvr>
                                      <p:tavLst>
                                        <p:tav tm="0">
                                          <p:val>
                                            <p:fltVal val="0"/>
                                          </p:val>
                                        </p:tav>
                                        <p:tav tm="100000">
                                          <p:val>
                                            <p:strVal val="#ppt_w"/>
                                          </p:val>
                                        </p:tav>
                                      </p:tavLst>
                                    </p:anim>
                                    <p:anim calcmode="lin" valueType="num">
                                      <p:cBhvr>
                                        <p:cTn id="36" dur="1000" fill="hold"/>
                                        <p:tgtEl>
                                          <p:spTgt spid="29"/>
                                        </p:tgtEl>
                                        <p:attrNameLst>
                                          <p:attrName>ppt_h</p:attrName>
                                        </p:attrNameLst>
                                      </p:cBhvr>
                                      <p:tavLst>
                                        <p:tav tm="0">
                                          <p:val>
                                            <p:fltVal val="0"/>
                                          </p:val>
                                        </p:tav>
                                        <p:tav tm="100000">
                                          <p:val>
                                            <p:strVal val="#ppt_h"/>
                                          </p:val>
                                        </p:tav>
                                      </p:tavLst>
                                    </p:anim>
                                    <p:anim calcmode="lin" valueType="num">
                                      <p:cBhvr>
                                        <p:cTn id="37" dur="1000" fill="hold"/>
                                        <p:tgtEl>
                                          <p:spTgt spid="29"/>
                                        </p:tgtEl>
                                        <p:attrNameLst>
                                          <p:attrName>style.rotation</p:attrName>
                                        </p:attrNameLst>
                                      </p:cBhvr>
                                      <p:tavLst>
                                        <p:tav tm="0">
                                          <p:val>
                                            <p:fltVal val="90"/>
                                          </p:val>
                                        </p:tav>
                                        <p:tav tm="100000">
                                          <p:val>
                                            <p:fltVal val="0"/>
                                          </p:val>
                                        </p:tav>
                                      </p:tavLst>
                                    </p:anim>
                                    <p:animEffect transition="in" filter="fade">
                                      <p:cBhvr>
                                        <p:cTn id="38" dur="1000"/>
                                        <p:tgtEl>
                                          <p:spTgt spid="29"/>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21">
                                            <p:txEl>
                                              <p:pRg st="1" end="1"/>
                                            </p:txEl>
                                          </p:spTgt>
                                        </p:tgtEl>
                                        <p:attrNameLst>
                                          <p:attrName>style.visibility</p:attrName>
                                        </p:attrNameLst>
                                      </p:cBhvr>
                                      <p:to>
                                        <p:strVal val="visible"/>
                                      </p:to>
                                    </p:set>
                                    <p:anim calcmode="lin" valueType="num">
                                      <p:cBhvr additive="base">
                                        <p:cTn id="42" dur="500" fill="hold"/>
                                        <p:tgtEl>
                                          <p:spTgt spid="21">
                                            <p:txEl>
                                              <p:pRg st="1" end="1"/>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1000" fill="hold"/>
                                        <p:tgtEl>
                                          <p:spTgt spid="42"/>
                                        </p:tgtEl>
                                        <p:attrNameLst>
                                          <p:attrName>ppt_w</p:attrName>
                                        </p:attrNameLst>
                                      </p:cBhvr>
                                      <p:tavLst>
                                        <p:tav tm="0">
                                          <p:val>
                                            <p:fltVal val="0"/>
                                          </p:val>
                                        </p:tav>
                                        <p:tav tm="100000">
                                          <p:val>
                                            <p:strVal val="#ppt_w"/>
                                          </p:val>
                                        </p:tav>
                                      </p:tavLst>
                                    </p:anim>
                                    <p:anim calcmode="lin" valueType="num">
                                      <p:cBhvr>
                                        <p:cTn id="49" dur="1000" fill="hold"/>
                                        <p:tgtEl>
                                          <p:spTgt spid="42"/>
                                        </p:tgtEl>
                                        <p:attrNameLst>
                                          <p:attrName>ppt_h</p:attrName>
                                        </p:attrNameLst>
                                      </p:cBhvr>
                                      <p:tavLst>
                                        <p:tav tm="0">
                                          <p:val>
                                            <p:fltVal val="0"/>
                                          </p:val>
                                        </p:tav>
                                        <p:tav tm="100000">
                                          <p:val>
                                            <p:strVal val="#ppt_h"/>
                                          </p:val>
                                        </p:tav>
                                      </p:tavLst>
                                    </p:anim>
                                    <p:anim calcmode="lin" valueType="num">
                                      <p:cBhvr>
                                        <p:cTn id="50" dur="1000" fill="hold"/>
                                        <p:tgtEl>
                                          <p:spTgt spid="42"/>
                                        </p:tgtEl>
                                        <p:attrNameLst>
                                          <p:attrName>style.rotation</p:attrName>
                                        </p:attrNameLst>
                                      </p:cBhvr>
                                      <p:tavLst>
                                        <p:tav tm="0">
                                          <p:val>
                                            <p:fltVal val="90"/>
                                          </p:val>
                                        </p:tav>
                                        <p:tav tm="100000">
                                          <p:val>
                                            <p:fltVal val="0"/>
                                          </p:val>
                                        </p:tav>
                                      </p:tavLst>
                                    </p:anim>
                                    <p:animEffect transition="in" filter="fade">
                                      <p:cBhvr>
                                        <p:cTn id="51" dur="1000"/>
                                        <p:tgtEl>
                                          <p:spTgt spid="42"/>
                                        </p:tgtEl>
                                      </p:cBhvr>
                                    </p:animEffect>
                                  </p:childTnLst>
                                </p:cTn>
                              </p:par>
                            </p:childTnLst>
                          </p:cTn>
                        </p:par>
                        <p:par>
                          <p:cTn id="52" fill="hold">
                            <p:stCondLst>
                              <p:cond delay="1000"/>
                            </p:stCondLst>
                            <p:childTnLst>
                              <p:par>
                                <p:cTn id="53" presetID="2" presetClass="entr" presetSubtype="2" fill="hold" grpId="0" nodeType="afterEffect">
                                  <p:stCondLst>
                                    <p:cond delay="0"/>
                                  </p:stCondLst>
                                  <p:childTnLst>
                                    <p:set>
                                      <p:cBhvr>
                                        <p:cTn id="54" dur="1" fill="hold">
                                          <p:stCondLst>
                                            <p:cond delay="0"/>
                                          </p:stCondLst>
                                        </p:cTn>
                                        <p:tgtEl>
                                          <p:spTgt spid="21">
                                            <p:txEl>
                                              <p:pRg st="2" end="2"/>
                                            </p:txEl>
                                          </p:spTgt>
                                        </p:tgtEl>
                                        <p:attrNameLst>
                                          <p:attrName>style.visibility</p:attrName>
                                        </p:attrNameLst>
                                      </p:cBhvr>
                                      <p:to>
                                        <p:strVal val="visible"/>
                                      </p:to>
                                    </p:set>
                                    <p:anim calcmode="lin" valueType="num">
                                      <p:cBhvr additive="base">
                                        <p:cTn id="55" dur="500" fill="hold"/>
                                        <p:tgtEl>
                                          <p:spTgt spid="21">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1">
                                            <p:txEl>
                                              <p:pRg st="2" end="2"/>
                                            </p:txEl>
                                          </p:spTgt>
                                        </p:tgtEl>
                                        <p:attrNameLst>
                                          <p:attrName>ppt_y</p:attrName>
                                        </p:attrNameLst>
                                      </p:cBhvr>
                                      <p:tavLst>
                                        <p:tav tm="0">
                                          <p:val>
                                            <p:strVal val="#ppt_y"/>
                                          </p:val>
                                        </p:tav>
                                        <p:tav tm="100000">
                                          <p:val>
                                            <p:strVal val="#ppt_y"/>
                                          </p:val>
                                        </p:tav>
                                      </p:tavLst>
                                    </p:anim>
                                  </p:childTnLst>
                                </p:cTn>
                              </p:par>
                            </p:childTnLst>
                          </p:cTn>
                        </p:par>
                        <p:par>
                          <p:cTn id="57" fill="hold">
                            <p:stCondLst>
                              <p:cond delay="1500"/>
                            </p:stCondLst>
                            <p:childTnLst>
                              <p:par>
                                <p:cTn id="58" presetID="2" presetClass="entr" presetSubtype="2"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1+#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15" grpId="0" animBg="1"/>
      <p:bldP spid="18" grpId="0" animBg="1"/>
      <p:bldP spid="21" grpId="0" uiExpand="1" build="p"/>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9.5 </a:t>
            </a:r>
            <a:r>
              <a:rPr lang="zh-CN" altLang="en-US" b="1" dirty="0">
                <a:latin typeface="仿宋" panose="02010609060101010101" pitchFamily="49" charset="-122"/>
                <a:ea typeface="仿宋" panose="02010609060101010101" pitchFamily="49" charset="-122"/>
              </a:rPr>
              <a:t>线程常用方法</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r>
                <a:rPr lang="zh-CN" altLang="en-US" sz="2400" b="1" dirty="0">
                  <a:solidFill>
                    <a:schemeClr val="tx1"/>
                  </a:solidFill>
                  <a:latin typeface="仿宋" panose="02010609060101010101" pitchFamily="49" charset="-122"/>
                  <a:ea typeface="仿宋" panose="02010609060101010101" pitchFamily="49" charset="-122"/>
                </a:rPr>
                <a:t>线程中断</a:t>
              </a: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8" name="Freeform 3">
            <a:extLst>
              <a:ext uri="{FF2B5EF4-FFF2-40B4-BE49-F238E27FC236}">
                <a16:creationId xmlns:a16="http://schemas.microsoft.com/office/drawing/2014/main" id="{6FA0CEB4-C19B-4A1E-942F-B076CD3163C3}"/>
              </a:ext>
            </a:extLst>
          </p:cNvPr>
          <p:cNvSpPr/>
          <p:nvPr/>
        </p:nvSpPr>
        <p:spPr>
          <a:xfrm>
            <a:off x="-11913" y="5696565"/>
            <a:ext cx="12233951" cy="11451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E674C806-52A4-4F05-B897-8FB2A51B86A4}"/>
              </a:ext>
            </a:extLst>
          </p:cNvPr>
          <p:cNvSpPr/>
          <p:nvPr/>
        </p:nvSpPr>
        <p:spPr>
          <a:xfrm>
            <a:off x="3792" y="2053883"/>
            <a:ext cx="12187591" cy="28041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仿宋" panose="02010609060101010101" pitchFamily="49" charset="-122"/>
                <a:ea typeface="仿宋" panose="02010609060101010101" pitchFamily="49" charset="-122"/>
              </a:rPr>
              <a:t> </a:t>
            </a:r>
            <a:endParaRPr lang="zh-CN" altLang="en-US" sz="2400" dirty="0">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B8F26E1A-F1D6-4C9A-8C7A-A160B50629D6}"/>
              </a:ext>
            </a:extLst>
          </p:cNvPr>
          <p:cNvSpPr/>
          <p:nvPr/>
        </p:nvSpPr>
        <p:spPr>
          <a:xfrm>
            <a:off x="3792" y="551639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仿宋" panose="02010609060101010101" pitchFamily="49" charset="-122"/>
              <a:ea typeface="仿宋" panose="02010609060101010101" pitchFamily="49" charset="-122"/>
            </a:endParaRPr>
          </a:p>
        </p:txBody>
      </p:sp>
      <p:grpSp>
        <p:nvGrpSpPr>
          <p:cNvPr id="23" name="组合 22">
            <a:extLst>
              <a:ext uri="{FF2B5EF4-FFF2-40B4-BE49-F238E27FC236}">
                <a16:creationId xmlns:a16="http://schemas.microsoft.com/office/drawing/2014/main" id="{8CA86A65-703E-4740-AEEA-ED83D212AE50}"/>
              </a:ext>
            </a:extLst>
          </p:cNvPr>
          <p:cNvGrpSpPr/>
          <p:nvPr/>
        </p:nvGrpSpPr>
        <p:grpSpPr>
          <a:xfrm>
            <a:off x="1113663" y="2077953"/>
            <a:ext cx="622425" cy="622429"/>
            <a:chOff x="925975" y="3363269"/>
            <a:chExt cx="899446" cy="899451"/>
          </a:xfrm>
        </p:grpSpPr>
        <p:sp>
          <p:nvSpPr>
            <p:cNvPr id="24" name="Oval 173">
              <a:extLst>
                <a:ext uri="{FF2B5EF4-FFF2-40B4-BE49-F238E27FC236}">
                  <a16:creationId xmlns:a16="http://schemas.microsoft.com/office/drawing/2014/main" id="{4E8F4A8D-7182-4D68-81B8-449667B3A9B2}"/>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5" name="Oval 174">
              <a:extLst>
                <a:ext uri="{FF2B5EF4-FFF2-40B4-BE49-F238E27FC236}">
                  <a16:creationId xmlns:a16="http://schemas.microsoft.com/office/drawing/2014/main" id="{1E07BA20-72AB-4C6C-A2E3-29FD55ABA162}"/>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6" name="Freeform 176">
              <a:extLst>
                <a:ext uri="{FF2B5EF4-FFF2-40B4-BE49-F238E27FC236}">
                  <a16:creationId xmlns:a16="http://schemas.microsoft.com/office/drawing/2014/main" id="{8E58C98E-D064-45DE-B44C-087E49F267BE}"/>
                </a:ext>
              </a:extLst>
            </p:cNvPr>
            <p:cNvSpPr>
              <a:spLocks noEditPoints="1"/>
            </p:cNvSpPr>
            <p:nvPr/>
          </p:nvSpPr>
          <p:spPr bwMode="auto">
            <a:xfrm>
              <a:off x="1071047" y="3508342"/>
              <a:ext cx="591168" cy="591172"/>
            </a:xfrm>
            <a:custGeom>
              <a:avLst/>
              <a:gdLst>
                <a:gd name="T0" fmla="*/ 46 w 69"/>
                <a:gd name="T1" fmla="*/ 15 h 69"/>
                <a:gd name="T2" fmla="*/ 46 w 69"/>
                <a:gd name="T3" fmla="*/ 33 h 69"/>
                <a:gd name="T4" fmla="*/ 55 w 69"/>
                <a:gd name="T5" fmla="*/ 24 h 69"/>
                <a:gd name="T6" fmla="*/ 46 w 69"/>
                <a:gd name="T7" fmla="*/ 15 h 69"/>
                <a:gd name="T8" fmla="*/ 60 w 69"/>
                <a:gd name="T9" fmla="*/ 8 h 69"/>
                <a:gd name="T10" fmla="*/ 29 w 69"/>
                <a:gd name="T11" fmla="*/ 8 h 69"/>
                <a:gd name="T12" fmla="*/ 26 w 69"/>
                <a:gd name="T13" fmla="*/ 36 h 69"/>
                <a:gd name="T14" fmla="*/ 20 w 69"/>
                <a:gd name="T15" fmla="*/ 42 h 69"/>
                <a:gd name="T16" fmla="*/ 27 w 69"/>
                <a:gd name="T17" fmla="*/ 49 h 69"/>
                <a:gd name="T18" fmla="*/ 33 w 69"/>
                <a:gd name="T19" fmla="*/ 43 h 69"/>
                <a:gd name="T20" fmla="*/ 60 w 69"/>
                <a:gd name="T21" fmla="*/ 40 h 69"/>
                <a:gd name="T22" fmla="*/ 60 w 69"/>
                <a:gd name="T23" fmla="*/ 8 h 69"/>
                <a:gd name="T24" fmla="*/ 34 w 69"/>
                <a:gd name="T25" fmla="*/ 35 h 69"/>
                <a:gd name="T26" fmla="*/ 34 w 69"/>
                <a:gd name="T27" fmla="*/ 13 h 69"/>
                <a:gd name="T28" fmla="*/ 55 w 69"/>
                <a:gd name="T29" fmla="*/ 13 h 69"/>
                <a:gd name="T30" fmla="*/ 55 w 69"/>
                <a:gd name="T31" fmla="*/ 35 h 69"/>
                <a:gd name="T32" fmla="*/ 34 w 69"/>
                <a:gd name="T33" fmla="*/ 35 h 69"/>
                <a:gd name="T34" fmla="*/ 17 w 69"/>
                <a:gd name="T35" fmla="*/ 42 h 69"/>
                <a:gd name="T36" fmla="*/ 0 w 69"/>
                <a:gd name="T37" fmla="*/ 58 h 69"/>
                <a:gd name="T38" fmla="*/ 11 w 69"/>
                <a:gd name="T39" fmla="*/ 69 h 69"/>
                <a:gd name="T40" fmla="*/ 27 w 69"/>
                <a:gd name="T41" fmla="*/ 52 h 69"/>
                <a:gd name="T42" fmla="*/ 17 w 69"/>
                <a:gd name="T43" fmla="*/ 4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9">
                  <a:moveTo>
                    <a:pt x="46" y="15"/>
                  </a:moveTo>
                  <a:cubicBezTo>
                    <a:pt x="50" y="20"/>
                    <a:pt x="52" y="25"/>
                    <a:pt x="46" y="33"/>
                  </a:cubicBezTo>
                  <a:cubicBezTo>
                    <a:pt x="51" y="33"/>
                    <a:pt x="55" y="29"/>
                    <a:pt x="55" y="24"/>
                  </a:cubicBezTo>
                  <a:cubicBezTo>
                    <a:pt x="55" y="19"/>
                    <a:pt x="51" y="15"/>
                    <a:pt x="46" y="15"/>
                  </a:cubicBezTo>
                  <a:close/>
                  <a:moveTo>
                    <a:pt x="60" y="8"/>
                  </a:moveTo>
                  <a:cubicBezTo>
                    <a:pt x="52" y="0"/>
                    <a:pt x="38" y="0"/>
                    <a:pt x="29" y="8"/>
                  </a:cubicBezTo>
                  <a:cubicBezTo>
                    <a:pt x="21" y="16"/>
                    <a:pt x="20" y="27"/>
                    <a:pt x="26" y="36"/>
                  </a:cubicBezTo>
                  <a:cubicBezTo>
                    <a:pt x="20" y="42"/>
                    <a:pt x="20" y="42"/>
                    <a:pt x="20" y="42"/>
                  </a:cubicBezTo>
                  <a:cubicBezTo>
                    <a:pt x="27" y="49"/>
                    <a:pt x="27" y="49"/>
                    <a:pt x="27" y="49"/>
                  </a:cubicBezTo>
                  <a:cubicBezTo>
                    <a:pt x="33" y="43"/>
                    <a:pt x="33" y="43"/>
                    <a:pt x="33" y="43"/>
                  </a:cubicBezTo>
                  <a:cubicBezTo>
                    <a:pt x="42" y="48"/>
                    <a:pt x="53" y="47"/>
                    <a:pt x="60" y="40"/>
                  </a:cubicBezTo>
                  <a:cubicBezTo>
                    <a:pt x="69" y="31"/>
                    <a:pt x="69" y="17"/>
                    <a:pt x="60" y="8"/>
                  </a:cubicBezTo>
                  <a:close/>
                  <a:moveTo>
                    <a:pt x="34" y="35"/>
                  </a:moveTo>
                  <a:cubicBezTo>
                    <a:pt x="28" y="29"/>
                    <a:pt x="28" y="19"/>
                    <a:pt x="34" y="13"/>
                  </a:cubicBezTo>
                  <a:cubicBezTo>
                    <a:pt x="40" y="7"/>
                    <a:pt x="49" y="7"/>
                    <a:pt x="55" y="13"/>
                  </a:cubicBezTo>
                  <a:cubicBezTo>
                    <a:pt x="61" y="19"/>
                    <a:pt x="61" y="29"/>
                    <a:pt x="55" y="35"/>
                  </a:cubicBezTo>
                  <a:cubicBezTo>
                    <a:pt x="49" y="41"/>
                    <a:pt x="40" y="41"/>
                    <a:pt x="34" y="35"/>
                  </a:cubicBezTo>
                  <a:close/>
                  <a:moveTo>
                    <a:pt x="17" y="42"/>
                  </a:moveTo>
                  <a:cubicBezTo>
                    <a:pt x="0" y="58"/>
                    <a:pt x="0" y="58"/>
                    <a:pt x="0" y="58"/>
                  </a:cubicBezTo>
                  <a:cubicBezTo>
                    <a:pt x="11" y="69"/>
                    <a:pt x="11" y="69"/>
                    <a:pt x="11" y="69"/>
                  </a:cubicBezTo>
                  <a:cubicBezTo>
                    <a:pt x="27" y="52"/>
                    <a:pt x="27" y="52"/>
                    <a:pt x="27" y="52"/>
                  </a:cubicBezTo>
                  <a:lnTo>
                    <a:pt x="17" y="42"/>
                  </a:lnTo>
                  <a:close/>
                </a:path>
              </a:pathLst>
            </a:custGeom>
            <a:solidFill>
              <a:schemeClr val="tx1">
                <a:alpha val="2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7" name="Freeform 177">
              <a:extLst>
                <a:ext uri="{FF2B5EF4-FFF2-40B4-BE49-F238E27FC236}">
                  <a16:creationId xmlns:a16="http://schemas.microsoft.com/office/drawing/2014/main" id="{2C4571F7-9AA9-4980-8D52-8BD7FC4D202F}"/>
                </a:ext>
              </a:extLst>
            </p:cNvPr>
            <p:cNvSpPr>
              <a:spLocks noEditPoints="1"/>
            </p:cNvSpPr>
            <p:nvPr/>
          </p:nvSpPr>
          <p:spPr bwMode="auto">
            <a:xfrm>
              <a:off x="1078301" y="3508342"/>
              <a:ext cx="546427" cy="553135"/>
            </a:xfrm>
            <a:custGeom>
              <a:avLst/>
              <a:gdLst>
                <a:gd name="T0" fmla="*/ 46 w 69"/>
                <a:gd name="T1" fmla="*/ 16 h 70"/>
                <a:gd name="T2" fmla="*/ 46 w 69"/>
                <a:gd name="T3" fmla="*/ 34 h 70"/>
                <a:gd name="T4" fmla="*/ 55 w 69"/>
                <a:gd name="T5" fmla="*/ 25 h 70"/>
                <a:gd name="T6" fmla="*/ 46 w 69"/>
                <a:gd name="T7" fmla="*/ 16 h 70"/>
                <a:gd name="T8" fmla="*/ 61 w 69"/>
                <a:gd name="T9" fmla="*/ 9 h 70"/>
                <a:gd name="T10" fmla="*/ 29 w 69"/>
                <a:gd name="T11" fmla="*/ 9 h 70"/>
                <a:gd name="T12" fmla="*/ 26 w 69"/>
                <a:gd name="T13" fmla="*/ 37 h 70"/>
                <a:gd name="T14" fmla="*/ 20 w 69"/>
                <a:gd name="T15" fmla="*/ 43 h 70"/>
                <a:gd name="T16" fmla="*/ 27 w 69"/>
                <a:gd name="T17" fmla="*/ 50 h 70"/>
                <a:gd name="T18" fmla="*/ 33 w 69"/>
                <a:gd name="T19" fmla="*/ 44 h 70"/>
                <a:gd name="T20" fmla="*/ 61 w 69"/>
                <a:gd name="T21" fmla="*/ 41 h 70"/>
                <a:gd name="T22" fmla="*/ 61 w 69"/>
                <a:gd name="T23" fmla="*/ 9 h 70"/>
                <a:gd name="T24" fmla="*/ 34 w 69"/>
                <a:gd name="T25" fmla="*/ 36 h 70"/>
                <a:gd name="T26" fmla="*/ 34 w 69"/>
                <a:gd name="T27" fmla="*/ 14 h 70"/>
                <a:gd name="T28" fmla="*/ 56 w 69"/>
                <a:gd name="T29" fmla="*/ 14 h 70"/>
                <a:gd name="T30" fmla="*/ 56 w 69"/>
                <a:gd name="T31" fmla="*/ 36 h 70"/>
                <a:gd name="T32" fmla="*/ 34 w 69"/>
                <a:gd name="T33" fmla="*/ 36 h 70"/>
                <a:gd name="T34" fmla="*/ 17 w 69"/>
                <a:gd name="T35" fmla="*/ 43 h 70"/>
                <a:gd name="T36" fmla="*/ 0 w 69"/>
                <a:gd name="T37" fmla="*/ 58 h 70"/>
                <a:gd name="T38" fmla="*/ 11 w 69"/>
                <a:gd name="T39" fmla="*/ 70 h 70"/>
                <a:gd name="T40" fmla="*/ 27 w 69"/>
                <a:gd name="T41" fmla="*/ 52 h 70"/>
                <a:gd name="T42" fmla="*/ 17 w 69"/>
                <a:gd name="T43" fmla="*/ 4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70">
                  <a:moveTo>
                    <a:pt x="46" y="16"/>
                  </a:moveTo>
                  <a:cubicBezTo>
                    <a:pt x="50" y="21"/>
                    <a:pt x="52" y="26"/>
                    <a:pt x="46" y="34"/>
                  </a:cubicBezTo>
                  <a:cubicBezTo>
                    <a:pt x="51" y="34"/>
                    <a:pt x="55" y="30"/>
                    <a:pt x="55" y="25"/>
                  </a:cubicBezTo>
                  <a:cubicBezTo>
                    <a:pt x="55" y="20"/>
                    <a:pt x="51" y="16"/>
                    <a:pt x="46" y="16"/>
                  </a:cubicBezTo>
                  <a:close/>
                  <a:moveTo>
                    <a:pt x="61" y="9"/>
                  </a:moveTo>
                  <a:cubicBezTo>
                    <a:pt x="52" y="0"/>
                    <a:pt x="38" y="0"/>
                    <a:pt x="29" y="9"/>
                  </a:cubicBezTo>
                  <a:cubicBezTo>
                    <a:pt x="22" y="16"/>
                    <a:pt x="21" y="28"/>
                    <a:pt x="26" y="37"/>
                  </a:cubicBezTo>
                  <a:cubicBezTo>
                    <a:pt x="20" y="43"/>
                    <a:pt x="20" y="43"/>
                    <a:pt x="20" y="43"/>
                  </a:cubicBezTo>
                  <a:cubicBezTo>
                    <a:pt x="27" y="50"/>
                    <a:pt x="27" y="50"/>
                    <a:pt x="27" y="50"/>
                  </a:cubicBezTo>
                  <a:cubicBezTo>
                    <a:pt x="33" y="44"/>
                    <a:pt x="33" y="44"/>
                    <a:pt x="33" y="44"/>
                  </a:cubicBezTo>
                  <a:cubicBezTo>
                    <a:pt x="42" y="49"/>
                    <a:pt x="53" y="48"/>
                    <a:pt x="61" y="41"/>
                  </a:cubicBezTo>
                  <a:cubicBezTo>
                    <a:pt x="69" y="32"/>
                    <a:pt x="69" y="18"/>
                    <a:pt x="61" y="9"/>
                  </a:cubicBezTo>
                  <a:close/>
                  <a:moveTo>
                    <a:pt x="34" y="36"/>
                  </a:moveTo>
                  <a:cubicBezTo>
                    <a:pt x="28" y="30"/>
                    <a:pt x="28" y="20"/>
                    <a:pt x="34" y="14"/>
                  </a:cubicBezTo>
                  <a:cubicBezTo>
                    <a:pt x="40" y="8"/>
                    <a:pt x="50" y="8"/>
                    <a:pt x="56" y="14"/>
                  </a:cubicBezTo>
                  <a:cubicBezTo>
                    <a:pt x="62" y="20"/>
                    <a:pt x="62" y="30"/>
                    <a:pt x="56" y="36"/>
                  </a:cubicBezTo>
                  <a:cubicBezTo>
                    <a:pt x="50" y="42"/>
                    <a:pt x="40" y="42"/>
                    <a:pt x="34" y="36"/>
                  </a:cubicBezTo>
                  <a:close/>
                  <a:moveTo>
                    <a:pt x="17" y="43"/>
                  </a:moveTo>
                  <a:cubicBezTo>
                    <a:pt x="0" y="58"/>
                    <a:pt x="0" y="58"/>
                    <a:pt x="0" y="58"/>
                  </a:cubicBezTo>
                  <a:cubicBezTo>
                    <a:pt x="11" y="70"/>
                    <a:pt x="11" y="70"/>
                    <a:pt x="11" y="70"/>
                  </a:cubicBezTo>
                  <a:cubicBezTo>
                    <a:pt x="27" y="52"/>
                    <a:pt x="27" y="52"/>
                    <a:pt x="27" y="52"/>
                  </a:cubicBezTo>
                  <a:lnTo>
                    <a:pt x="17" y="43"/>
                  </a:lnTo>
                  <a:close/>
                </a:path>
              </a:pathLst>
            </a:custGeom>
            <a:solidFill>
              <a:srgbClr val="FFFFFF"/>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29" name="组合 28">
            <a:extLst>
              <a:ext uri="{FF2B5EF4-FFF2-40B4-BE49-F238E27FC236}">
                <a16:creationId xmlns:a16="http://schemas.microsoft.com/office/drawing/2014/main" id="{4728DEED-ABE0-42F6-B8A5-E9B4D57FFC29}"/>
              </a:ext>
            </a:extLst>
          </p:cNvPr>
          <p:cNvGrpSpPr/>
          <p:nvPr/>
        </p:nvGrpSpPr>
        <p:grpSpPr>
          <a:xfrm>
            <a:off x="1146032" y="3181056"/>
            <a:ext cx="622425" cy="622429"/>
            <a:chOff x="441872" y="2993435"/>
            <a:chExt cx="705309" cy="705313"/>
          </a:xfrm>
        </p:grpSpPr>
        <p:grpSp>
          <p:nvGrpSpPr>
            <p:cNvPr id="30" name="组合 29">
              <a:extLst>
                <a:ext uri="{FF2B5EF4-FFF2-40B4-BE49-F238E27FC236}">
                  <a16:creationId xmlns:a16="http://schemas.microsoft.com/office/drawing/2014/main" id="{BAFDAB87-C0E7-4DD5-8E58-19BBCEA9E881}"/>
                </a:ext>
              </a:extLst>
            </p:cNvPr>
            <p:cNvGrpSpPr/>
            <p:nvPr/>
          </p:nvGrpSpPr>
          <p:grpSpPr>
            <a:xfrm>
              <a:off x="441872" y="2993435"/>
              <a:ext cx="705309" cy="705313"/>
              <a:chOff x="925975" y="3363269"/>
              <a:chExt cx="899446" cy="899451"/>
            </a:xfrm>
          </p:grpSpPr>
          <p:sp>
            <p:nvSpPr>
              <p:cNvPr id="40" name="Oval 173">
                <a:extLst>
                  <a:ext uri="{FF2B5EF4-FFF2-40B4-BE49-F238E27FC236}">
                    <a16:creationId xmlns:a16="http://schemas.microsoft.com/office/drawing/2014/main" id="{9ED32AFB-C93E-473E-95D9-1359FF843F51}"/>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1" name="Oval 174">
                <a:extLst>
                  <a:ext uri="{FF2B5EF4-FFF2-40B4-BE49-F238E27FC236}">
                    <a16:creationId xmlns:a16="http://schemas.microsoft.com/office/drawing/2014/main" id="{839DB52B-ECA7-4133-876F-018256A06A8D}"/>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31" name="组合 30">
              <a:extLst>
                <a:ext uri="{FF2B5EF4-FFF2-40B4-BE49-F238E27FC236}">
                  <a16:creationId xmlns:a16="http://schemas.microsoft.com/office/drawing/2014/main" id="{00DE2CEF-E57B-4AF6-A6E9-6E6C516AE7B3}"/>
                </a:ext>
              </a:extLst>
            </p:cNvPr>
            <p:cNvGrpSpPr/>
            <p:nvPr/>
          </p:nvGrpSpPr>
          <p:grpSpPr>
            <a:xfrm>
              <a:off x="532606" y="3149600"/>
              <a:ext cx="473244" cy="415406"/>
              <a:chOff x="460862" y="3086266"/>
              <a:chExt cx="652823" cy="573038"/>
            </a:xfrm>
          </p:grpSpPr>
          <p:sp>
            <p:nvSpPr>
              <p:cNvPr id="32" name="Freeform 139">
                <a:extLst>
                  <a:ext uri="{FF2B5EF4-FFF2-40B4-BE49-F238E27FC236}">
                    <a16:creationId xmlns:a16="http://schemas.microsoft.com/office/drawing/2014/main" id="{8FFDB527-81C7-4C0F-B50E-849916CFF8D3}"/>
                  </a:ext>
                </a:extLst>
              </p:cNvPr>
              <p:cNvSpPr>
                <a:spLocks/>
              </p:cNvSpPr>
              <p:nvPr/>
            </p:nvSpPr>
            <p:spPr bwMode="auto">
              <a:xfrm>
                <a:off x="631321" y="3358277"/>
                <a:ext cx="301024"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3" name="Freeform 140">
                <a:extLst>
                  <a:ext uri="{FF2B5EF4-FFF2-40B4-BE49-F238E27FC236}">
                    <a16:creationId xmlns:a16="http://schemas.microsoft.com/office/drawing/2014/main" id="{15A72C23-A16B-4455-ACE9-4BE6148A46CB}"/>
                  </a:ext>
                </a:extLst>
              </p:cNvPr>
              <p:cNvSpPr>
                <a:spLocks/>
              </p:cNvSpPr>
              <p:nvPr/>
            </p:nvSpPr>
            <p:spPr bwMode="auto">
              <a:xfrm>
                <a:off x="700230" y="3496097"/>
                <a:ext cx="163206" cy="163207"/>
              </a:xfrm>
              <a:custGeom>
                <a:avLst/>
                <a:gdLst>
                  <a:gd name="T0" fmla="*/ 3 w 19"/>
                  <a:gd name="T1" fmla="*/ 16 h 19"/>
                  <a:gd name="T2" fmla="*/ 3 w 19"/>
                  <a:gd name="T3" fmla="*/ 3 h 19"/>
                  <a:gd name="T4" fmla="*/ 16 w 19"/>
                  <a:gd name="T5" fmla="*/ 3 h 19"/>
                  <a:gd name="T6" fmla="*/ 16 w 19"/>
                  <a:gd name="T7" fmla="*/ 16 h 19"/>
                  <a:gd name="T8" fmla="*/ 3 w 19"/>
                  <a:gd name="T9" fmla="*/ 16 h 19"/>
                </a:gdLst>
                <a:ahLst/>
                <a:cxnLst>
                  <a:cxn ang="0">
                    <a:pos x="T0" y="T1"/>
                  </a:cxn>
                  <a:cxn ang="0">
                    <a:pos x="T2" y="T3"/>
                  </a:cxn>
                  <a:cxn ang="0">
                    <a:pos x="T4" y="T5"/>
                  </a:cxn>
                  <a:cxn ang="0">
                    <a:pos x="T6" y="T7"/>
                  </a:cxn>
                  <a:cxn ang="0">
                    <a:pos x="T8" y="T9"/>
                  </a:cxn>
                </a:cxnLst>
                <a:rect l="0" t="0" r="r" b="b"/>
                <a:pathLst>
                  <a:path w="19" h="19">
                    <a:moveTo>
                      <a:pt x="3" y="16"/>
                    </a:moveTo>
                    <a:cubicBezTo>
                      <a:pt x="0" y="12"/>
                      <a:pt x="0" y="7"/>
                      <a:pt x="3" y="3"/>
                    </a:cubicBezTo>
                    <a:cubicBezTo>
                      <a:pt x="7" y="0"/>
                      <a:pt x="12" y="0"/>
                      <a:pt x="16" y="3"/>
                    </a:cubicBezTo>
                    <a:cubicBezTo>
                      <a:pt x="19" y="7"/>
                      <a:pt x="19" y="12"/>
                      <a:pt x="16" y="16"/>
                    </a:cubicBezTo>
                    <a:cubicBezTo>
                      <a:pt x="12" y="19"/>
                      <a:pt x="7" y="19"/>
                      <a:pt x="3" y="16"/>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4" name="Freeform 141">
                <a:extLst>
                  <a:ext uri="{FF2B5EF4-FFF2-40B4-BE49-F238E27FC236}">
                    <a16:creationId xmlns:a16="http://schemas.microsoft.com/office/drawing/2014/main" id="{582212F7-6B49-41EB-81FE-853AFC2F17CD}"/>
                  </a:ext>
                </a:extLst>
              </p:cNvPr>
              <p:cNvSpPr>
                <a:spLocks/>
              </p:cNvSpPr>
              <p:nvPr/>
            </p:nvSpPr>
            <p:spPr bwMode="auto">
              <a:xfrm>
                <a:off x="547905" y="3231339"/>
                <a:ext cx="471484" cy="170461"/>
              </a:xfrm>
              <a:custGeom>
                <a:avLst/>
                <a:gdLst>
                  <a:gd name="T0" fmla="*/ 49 w 55"/>
                  <a:gd name="T1" fmla="*/ 18 h 20"/>
                  <a:gd name="T2" fmla="*/ 5 w 55"/>
                  <a:gd name="T3" fmla="*/ 18 h 20"/>
                  <a:gd name="T4" fmla="*/ 5 w 55"/>
                  <a:gd name="T5" fmla="*/ 18 h 20"/>
                  <a:gd name="T6" fmla="*/ 1 w 55"/>
                  <a:gd name="T7" fmla="*/ 18 h 20"/>
                  <a:gd name="T8" fmla="*/ 1 w 55"/>
                  <a:gd name="T9" fmla="*/ 18 h 20"/>
                  <a:gd name="T10" fmla="*/ 1 w 55"/>
                  <a:gd name="T11" fmla="*/ 14 h 20"/>
                  <a:gd name="T12" fmla="*/ 1 w 55"/>
                  <a:gd name="T13" fmla="*/ 14 h 20"/>
                  <a:gd name="T14" fmla="*/ 54 w 55"/>
                  <a:gd name="T15" fmla="*/ 14 h 20"/>
                  <a:gd name="T16" fmla="*/ 54 w 55"/>
                  <a:gd name="T17" fmla="*/ 14 h 20"/>
                  <a:gd name="T18" fmla="*/ 54 w 55"/>
                  <a:gd name="T19" fmla="*/ 18 h 20"/>
                  <a:gd name="T20" fmla="*/ 54 w 55"/>
                  <a:gd name="T21" fmla="*/ 18 h 20"/>
                  <a:gd name="T22" fmla="*/ 49 w 55"/>
                  <a:gd name="T2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49" y="18"/>
                    </a:moveTo>
                    <a:cubicBezTo>
                      <a:pt x="37" y="6"/>
                      <a:pt x="18" y="6"/>
                      <a:pt x="5" y="18"/>
                    </a:cubicBezTo>
                    <a:cubicBezTo>
                      <a:pt x="5" y="18"/>
                      <a:pt x="5" y="18"/>
                      <a:pt x="5" y="18"/>
                    </a:cubicBezTo>
                    <a:cubicBezTo>
                      <a:pt x="4" y="20"/>
                      <a:pt x="2" y="20"/>
                      <a:pt x="1" y="18"/>
                    </a:cubicBezTo>
                    <a:cubicBezTo>
                      <a:pt x="1" y="18"/>
                      <a:pt x="1" y="18"/>
                      <a:pt x="1" y="18"/>
                    </a:cubicBezTo>
                    <a:cubicBezTo>
                      <a:pt x="0" y="17"/>
                      <a:pt x="0" y="15"/>
                      <a:pt x="1" y="14"/>
                    </a:cubicBezTo>
                    <a:cubicBezTo>
                      <a:pt x="1" y="14"/>
                      <a:pt x="1" y="14"/>
                      <a:pt x="1" y="14"/>
                    </a:cubicBezTo>
                    <a:cubicBezTo>
                      <a:pt x="16" y="0"/>
                      <a:pt x="39" y="0"/>
                      <a:pt x="54" y="14"/>
                    </a:cubicBezTo>
                    <a:cubicBezTo>
                      <a:pt x="54" y="14"/>
                      <a:pt x="54" y="14"/>
                      <a:pt x="54" y="14"/>
                    </a:cubicBezTo>
                    <a:cubicBezTo>
                      <a:pt x="55" y="15"/>
                      <a:pt x="55" y="17"/>
                      <a:pt x="54" y="18"/>
                    </a:cubicBezTo>
                    <a:cubicBezTo>
                      <a:pt x="54" y="18"/>
                      <a:pt x="54" y="18"/>
                      <a:pt x="54" y="18"/>
                    </a:cubicBezTo>
                    <a:cubicBezTo>
                      <a:pt x="53" y="20"/>
                      <a:pt x="51" y="20"/>
                      <a:pt x="49" y="18"/>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5" name="Freeform 142">
                <a:extLst>
                  <a:ext uri="{FF2B5EF4-FFF2-40B4-BE49-F238E27FC236}">
                    <a16:creationId xmlns:a16="http://schemas.microsoft.com/office/drawing/2014/main" id="{B8F97E44-5983-42C3-B33B-3FCF0617F8CB}"/>
                  </a:ext>
                </a:extLst>
              </p:cNvPr>
              <p:cNvSpPr>
                <a:spLocks/>
              </p:cNvSpPr>
              <p:nvPr/>
            </p:nvSpPr>
            <p:spPr bwMode="auto">
              <a:xfrm>
                <a:off x="460862" y="3093520"/>
                <a:ext cx="641943" cy="224863"/>
              </a:xfrm>
              <a:custGeom>
                <a:avLst/>
                <a:gdLst>
                  <a:gd name="T0" fmla="*/ 69 w 75"/>
                  <a:gd name="T1" fmla="*/ 25 h 26"/>
                  <a:gd name="T2" fmla="*/ 6 w 75"/>
                  <a:gd name="T3" fmla="*/ 25 h 26"/>
                  <a:gd name="T4" fmla="*/ 6 w 75"/>
                  <a:gd name="T5" fmla="*/ 25 h 26"/>
                  <a:gd name="T6" fmla="*/ 1 w 75"/>
                  <a:gd name="T7" fmla="*/ 25 h 26"/>
                  <a:gd name="T8" fmla="*/ 1 w 75"/>
                  <a:gd name="T9" fmla="*/ 25 h 26"/>
                  <a:gd name="T10" fmla="*/ 1 w 75"/>
                  <a:gd name="T11" fmla="*/ 20 h 26"/>
                  <a:gd name="T12" fmla="*/ 1 w 75"/>
                  <a:gd name="T13" fmla="*/ 20 h 26"/>
                  <a:gd name="T14" fmla="*/ 74 w 75"/>
                  <a:gd name="T15" fmla="*/ 20 h 26"/>
                  <a:gd name="T16" fmla="*/ 74 w 75"/>
                  <a:gd name="T17" fmla="*/ 20 h 26"/>
                  <a:gd name="T18" fmla="*/ 74 w 75"/>
                  <a:gd name="T19" fmla="*/ 25 h 26"/>
                  <a:gd name="T20" fmla="*/ 74 w 75"/>
                  <a:gd name="T21" fmla="*/ 25 h 26"/>
                  <a:gd name="T22" fmla="*/ 69 w 75"/>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6">
                    <a:moveTo>
                      <a:pt x="69" y="25"/>
                    </a:moveTo>
                    <a:cubicBezTo>
                      <a:pt x="52" y="7"/>
                      <a:pt x="23" y="7"/>
                      <a:pt x="6" y="25"/>
                    </a:cubicBezTo>
                    <a:cubicBezTo>
                      <a:pt x="6" y="25"/>
                      <a:pt x="6" y="25"/>
                      <a:pt x="6" y="25"/>
                    </a:cubicBezTo>
                    <a:cubicBezTo>
                      <a:pt x="4" y="26"/>
                      <a:pt x="2" y="26"/>
                      <a:pt x="1" y="25"/>
                    </a:cubicBezTo>
                    <a:cubicBezTo>
                      <a:pt x="1" y="25"/>
                      <a:pt x="1" y="25"/>
                      <a:pt x="1" y="25"/>
                    </a:cubicBezTo>
                    <a:cubicBezTo>
                      <a:pt x="0" y="23"/>
                      <a:pt x="0" y="21"/>
                      <a:pt x="1" y="20"/>
                    </a:cubicBezTo>
                    <a:cubicBezTo>
                      <a:pt x="1" y="20"/>
                      <a:pt x="1" y="20"/>
                      <a:pt x="1" y="20"/>
                    </a:cubicBezTo>
                    <a:cubicBezTo>
                      <a:pt x="21" y="0"/>
                      <a:pt x="54" y="0"/>
                      <a:pt x="74" y="20"/>
                    </a:cubicBezTo>
                    <a:cubicBezTo>
                      <a:pt x="74" y="20"/>
                      <a:pt x="74" y="20"/>
                      <a:pt x="74" y="20"/>
                    </a:cubicBezTo>
                    <a:cubicBezTo>
                      <a:pt x="75" y="21"/>
                      <a:pt x="75" y="23"/>
                      <a:pt x="74" y="25"/>
                    </a:cubicBezTo>
                    <a:cubicBezTo>
                      <a:pt x="74" y="25"/>
                      <a:pt x="74" y="25"/>
                      <a:pt x="74" y="25"/>
                    </a:cubicBezTo>
                    <a:cubicBezTo>
                      <a:pt x="72" y="26"/>
                      <a:pt x="70" y="26"/>
                      <a:pt x="69" y="25"/>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6" name="Freeform 143">
                <a:extLst>
                  <a:ext uri="{FF2B5EF4-FFF2-40B4-BE49-F238E27FC236}">
                    <a16:creationId xmlns:a16="http://schemas.microsoft.com/office/drawing/2014/main" id="{BC2F3AE1-8640-43AB-B92D-E33690DD85B0}"/>
                  </a:ext>
                </a:extLst>
              </p:cNvPr>
              <p:cNvSpPr>
                <a:spLocks/>
              </p:cNvSpPr>
              <p:nvPr/>
            </p:nvSpPr>
            <p:spPr bwMode="auto">
              <a:xfrm>
                <a:off x="642202" y="335102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7" name="Freeform 144">
                <a:extLst>
                  <a:ext uri="{FF2B5EF4-FFF2-40B4-BE49-F238E27FC236}">
                    <a16:creationId xmlns:a16="http://schemas.microsoft.com/office/drawing/2014/main" id="{21F6B9E8-5569-4286-A129-0E3D55D8B454}"/>
                  </a:ext>
                </a:extLst>
              </p:cNvPr>
              <p:cNvSpPr>
                <a:spLocks/>
              </p:cNvSpPr>
              <p:nvPr/>
            </p:nvSpPr>
            <p:spPr bwMode="auto">
              <a:xfrm>
                <a:off x="707484" y="347796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8" name="Freeform 145">
                <a:extLst>
                  <a:ext uri="{FF2B5EF4-FFF2-40B4-BE49-F238E27FC236}">
                    <a16:creationId xmlns:a16="http://schemas.microsoft.com/office/drawing/2014/main" id="{E43E6FD9-603C-4C1E-8646-9403B09B2173}"/>
                  </a:ext>
                </a:extLst>
              </p:cNvPr>
              <p:cNvSpPr>
                <a:spLocks/>
              </p:cNvSpPr>
              <p:nvPr/>
            </p:nvSpPr>
            <p:spPr bwMode="auto">
              <a:xfrm>
                <a:off x="555158" y="321320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9" name="Freeform 146">
                <a:extLst>
                  <a:ext uri="{FF2B5EF4-FFF2-40B4-BE49-F238E27FC236}">
                    <a16:creationId xmlns:a16="http://schemas.microsoft.com/office/drawing/2014/main" id="{8AE34175-3BE3-43F7-A7F2-588CC1A7025A}"/>
                  </a:ext>
                </a:extLst>
              </p:cNvPr>
              <p:cNvSpPr>
                <a:spLocks/>
              </p:cNvSpPr>
              <p:nvPr/>
            </p:nvSpPr>
            <p:spPr bwMode="auto">
              <a:xfrm>
                <a:off x="468115" y="308626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grpSp>
        <p:nvGrpSpPr>
          <p:cNvPr id="42" name="组合 41">
            <a:extLst>
              <a:ext uri="{FF2B5EF4-FFF2-40B4-BE49-F238E27FC236}">
                <a16:creationId xmlns:a16="http://schemas.microsoft.com/office/drawing/2014/main" id="{8A1AC16A-CC2F-48A7-BA9B-06FE23EB15D5}"/>
              </a:ext>
            </a:extLst>
          </p:cNvPr>
          <p:cNvGrpSpPr/>
          <p:nvPr/>
        </p:nvGrpSpPr>
        <p:grpSpPr>
          <a:xfrm>
            <a:off x="1146032" y="4189838"/>
            <a:ext cx="622425" cy="622429"/>
            <a:chOff x="441872" y="4072935"/>
            <a:chExt cx="705309" cy="705313"/>
          </a:xfrm>
        </p:grpSpPr>
        <p:grpSp>
          <p:nvGrpSpPr>
            <p:cNvPr id="43" name="组合 42">
              <a:extLst>
                <a:ext uri="{FF2B5EF4-FFF2-40B4-BE49-F238E27FC236}">
                  <a16:creationId xmlns:a16="http://schemas.microsoft.com/office/drawing/2014/main" id="{2E3251F0-DA0C-4DBF-8B62-870A8663E479}"/>
                </a:ext>
              </a:extLst>
            </p:cNvPr>
            <p:cNvGrpSpPr/>
            <p:nvPr/>
          </p:nvGrpSpPr>
          <p:grpSpPr>
            <a:xfrm>
              <a:off x="441872" y="4072935"/>
              <a:ext cx="705309" cy="705313"/>
              <a:chOff x="925975" y="3363269"/>
              <a:chExt cx="899446" cy="899451"/>
            </a:xfrm>
          </p:grpSpPr>
          <p:sp>
            <p:nvSpPr>
              <p:cNvPr id="49" name="Oval 173">
                <a:extLst>
                  <a:ext uri="{FF2B5EF4-FFF2-40B4-BE49-F238E27FC236}">
                    <a16:creationId xmlns:a16="http://schemas.microsoft.com/office/drawing/2014/main" id="{CBEAE5EF-D685-4865-83E3-98F3A6EC3E46}"/>
                  </a:ext>
                </a:extLst>
              </p:cNvPr>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50" name="Oval 174">
                <a:extLst>
                  <a:ext uri="{FF2B5EF4-FFF2-40B4-BE49-F238E27FC236}">
                    <a16:creationId xmlns:a16="http://schemas.microsoft.com/office/drawing/2014/main" id="{17593B56-7515-46A9-B8C8-A189DCF9C855}"/>
                  </a:ext>
                </a:extLst>
              </p:cNvPr>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nvGrpSpPr>
            <p:cNvPr id="44" name="组合 43">
              <a:extLst>
                <a:ext uri="{FF2B5EF4-FFF2-40B4-BE49-F238E27FC236}">
                  <a16:creationId xmlns:a16="http://schemas.microsoft.com/office/drawing/2014/main" id="{378099D2-ECF1-43EB-9E0C-2990227E3AAD}"/>
                </a:ext>
              </a:extLst>
            </p:cNvPr>
            <p:cNvGrpSpPr/>
            <p:nvPr/>
          </p:nvGrpSpPr>
          <p:grpSpPr>
            <a:xfrm>
              <a:off x="566690" y="4191794"/>
              <a:ext cx="346916" cy="442988"/>
              <a:chOff x="9341700" y="1864776"/>
              <a:chExt cx="471484" cy="602052"/>
            </a:xfrm>
          </p:grpSpPr>
          <p:sp>
            <p:nvSpPr>
              <p:cNvPr id="45" name="Freeform 195">
                <a:extLst>
                  <a:ext uri="{FF2B5EF4-FFF2-40B4-BE49-F238E27FC236}">
                    <a16:creationId xmlns:a16="http://schemas.microsoft.com/office/drawing/2014/main" id="{5266FF04-4193-4692-ABBD-1054A75489D0}"/>
                  </a:ext>
                </a:extLst>
              </p:cNvPr>
              <p:cNvSpPr>
                <a:spLocks noEditPoints="1"/>
              </p:cNvSpPr>
              <p:nvPr/>
            </p:nvSpPr>
            <p:spPr bwMode="auto">
              <a:xfrm>
                <a:off x="9548428" y="2071505"/>
                <a:ext cx="246622" cy="395323"/>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2 h 46"/>
                  <a:gd name="T12" fmla="*/ 15 w 29"/>
                  <a:gd name="T13" fmla="*/ 46 h 46"/>
                  <a:gd name="T14" fmla="*/ 29 w 29"/>
                  <a:gd name="T15" fmla="*/ 32 h 46"/>
                  <a:gd name="T16" fmla="*/ 29 w 29"/>
                  <a:gd name="T17" fmla="*/ 15 h 46"/>
                  <a:gd name="T18" fmla="*/ 0 w 29"/>
                  <a:gd name="T19" fmla="*/ 15 h 46"/>
                  <a:gd name="T20" fmla="*/ 0 w 29"/>
                  <a:gd name="T21" fmla="*/ 32 h 46"/>
                  <a:gd name="T22" fmla="*/ 16 w 29"/>
                  <a:gd name="T23" fmla="*/ 0 h 46"/>
                  <a:gd name="T24" fmla="*/ 0 w 29"/>
                  <a:gd name="T25" fmla="*/ 0 h 46"/>
                  <a:gd name="T26" fmla="*/ 0 w 29"/>
                  <a:gd name="T27" fmla="*/ 13 h 46"/>
                  <a:gd name="T28" fmla="*/ 16 w 29"/>
                  <a:gd name="T29" fmla="*/ 13 h 46"/>
                  <a:gd name="T30" fmla="*/ 16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2"/>
                    </a:moveTo>
                    <a:cubicBezTo>
                      <a:pt x="0" y="40"/>
                      <a:pt x="7" y="46"/>
                      <a:pt x="15" y="46"/>
                    </a:cubicBezTo>
                    <a:cubicBezTo>
                      <a:pt x="23" y="46"/>
                      <a:pt x="29" y="40"/>
                      <a:pt x="29" y="32"/>
                    </a:cubicBezTo>
                    <a:cubicBezTo>
                      <a:pt x="29" y="15"/>
                      <a:pt x="29" y="15"/>
                      <a:pt x="29" y="15"/>
                    </a:cubicBezTo>
                    <a:cubicBezTo>
                      <a:pt x="0" y="15"/>
                      <a:pt x="0" y="15"/>
                      <a:pt x="0" y="15"/>
                    </a:cubicBezTo>
                    <a:lnTo>
                      <a:pt x="0" y="32"/>
                    </a:lnTo>
                    <a:close/>
                    <a:moveTo>
                      <a:pt x="16" y="0"/>
                    </a:moveTo>
                    <a:cubicBezTo>
                      <a:pt x="0" y="0"/>
                      <a:pt x="0" y="0"/>
                      <a:pt x="0" y="0"/>
                    </a:cubicBezTo>
                    <a:cubicBezTo>
                      <a:pt x="0" y="13"/>
                      <a:pt x="0" y="13"/>
                      <a:pt x="0" y="13"/>
                    </a:cubicBezTo>
                    <a:cubicBezTo>
                      <a:pt x="16" y="13"/>
                      <a:pt x="16" y="13"/>
                      <a:pt x="16" y="13"/>
                    </a:cubicBezTo>
                    <a:lnTo>
                      <a:pt x="16"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6" name="Freeform 196">
                <a:extLst>
                  <a:ext uri="{FF2B5EF4-FFF2-40B4-BE49-F238E27FC236}">
                    <a16:creationId xmlns:a16="http://schemas.microsoft.com/office/drawing/2014/main" id="{E457C1C9-244C-4BB7-A000-F9D1120F5CF6}"/>
                  </a:ext>
                </a:extLst>
              </p:cNvPr>
              <p:cNvSpPr>
                <a:spLocks/>
              </p:cNvSpPr>
              <p:nvPr/>
            </p:nvSpPr>
            <p:spPr bwMode="auto">
              <a:xfrm>
                <a:off x="9341700" y="1882910"/>
                <a:ext cx="344546" cy="290146"/>
              </a:xfrm>
              <a:custGeom>
                <a:avLst/>
                <a:gdLst>
                  <a:gd name="T0" fmla="*/ 0 w 40"/>
                  <a:gd name="T1" fmla="*/ 19 h 34"/>
                  <a:gd name="T2" fmla="*/ 20 w 40"/>
                  <a:gd name="T3" fmla="*/ 0 h 34"/>
                  <a:gd name="T4" fmla="*/ 20 w 40"/>
                  <a:gd name="T5" fmla="*/ 0 h 34"/>
                  <a:gd name="T6" fmla="*/ 40 w 40"/>
                  <a:gd name="T7" fmla="*/ 19 h 34"/>
                  <a:gd name="T8" fmla="*/ 40 w 40"/>
                  <a:gd name="T9" fmla="*/ 19 h 34"/>
                  <a:gd name="T10" fmla="*/ 37 w 40"/>
                  <a:gd name="T11" fmla="*/ 19 h 34"/>
                  <a:gd name="T12" fmla="*/ 32 w 40"/>
                  <a:gd name="T13" fmla="*/ 8 h 34"/>
                  <a:gd name="T14" fmla="*/ 32 w 40"/>
                  <a:gd name="T15" fmla="*/ 8 h 34"/>
                  <a:gd name="T16" fmla="*/ 20 w 40"/>
                  <a:gd name="T17" fmla="*/ 3 h 34"/>
                  <a:gd name="T18" fmla="*/ 20 w 40"/>
                  <a:gd name="T19" fmla="*/ 3 h 34"/>
                  <a:gd name="T20" fmla="*/ 8 w 40"/>
                  <a:gd name="T21" fmla="*/ 8 h 34"/>
                  <a:gd name="T22" fmla="*/ 8 w 40"/>
                  <a:gd name="T23" fmla="*/ 8 h 34"/>
                  <a:gd name="T24" fmla="*/ 3 w 40"/>
                  <a:gd name="T25" fmla="*/ 19 h 34"/>
                  <a:gd name="T26" fmla="*/ 3 w 40"/>
                  <a:gd name="T27" fmla="*/ 19 h 34"/>
                  <a:gd name="T28" fmla="*/ 9 w 40"/>
                  <a:gd name="T29" fmla="*/ 32 h 34"/>
                  <a:gd name="T30" fmla="*/ 9 w 40"/>
                  <a:gd name="T31" fmla="*/ 32 h 34"/>
                  <a:gd name="T32" fmla="*/ 7 w 40"/>
                  <a:gd name="T33" fmla="*/ 34 h 34"/>
                  <a:gd name="T34" fmla="*/ 0 w 4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4">
                    <a:moveTo>
                      <a:pt x="0" y="19"/>
                    </a:moveTo>
                    <a:cubicBezTo>
                      <a:pt x="0" y="9"/>
                      <a:pt x="9" y="0"/>
                      <a:pt x="20" y="0"/>
                    </a:cubicBezTo>
                    <a:cubicBezTo>
                      <a:pt x="20" y="0"/>
                      <a:pt x="20" y="0"/>
                      <a:pt x="20" y="0"/>
                    </a:cubicBezTo>
                    <a:cubicBezTo>
                      <a:pt x="31" y="0"/>
                      <a:pt x="40" y="9"/>
                      <a:pt x="40" y="19"/>
                    </a:cubicBezTo>
                    <a:cubicBezTo>
                      <a:pt x="40" y="19"/>
                      <a:pt x="40" y="19"/>
                      <a:pt x="40" y="19"/>
                    </a:cubicBezTo>
                    <a:cubicBezTo>
                      <a:pt x="37" y="19"/>
                      <a:pt x="37" y="19"/>
                      <a:pt x="37" y="19"/>
                    </a:cubicBezTo>
                    <a:cubicBezTo>
                      <a:pt x="37" y="15"/>
                      <a:pt x="35" y="11"/>
                      <a:pt x="32" y="8"/>
                    </a:cubicBezTo>
                    <a:cubicBezTo>
                      <a:pt x="32" y="8"/>
                      <a:pt x="32" y="8"/>
                      <a:pt x="32" y="8"/>
                    </a:cubicBezTo>
                    <a:cubicBezTo>
                      <a:pt x="29" y="5"/>
                      <a:pt x="25" y="3"/>
                      <a:pt x="20" y="3"/>
                    </a:cubicBezTo>
                    <a:cubicBezTo>
                      <a:pt x="20" y="3"/>
                      <a:pt x="20" y="3"/>
                      <a:pt x="20" y="3"/>
                    </a:cubicBezTo>
                    <a:cubicBezTo>
                      <a:pt x="15" y="3"/>
                      <a:pt x="11" y="5"/>
                      <a:pt x="8" y="8"/>
                    </a:cubicBezTo>
                    <a:cubicBezTo>
                      <a:pt x="8" y="8"/>
                      <a:pt x="8" y="8"/>
                      <a:pt x="8" y="8"/>
                    </a:cubicBezTo>
                    <a:cubicBezTo>
                      <a:pt x="5" y="11"/>
                      <a:pt x="3" y="15"/>
                      <a:pt x="3" y="19"/>
                    </a:cubicBezTo>
                    <a:cubicBezTo>
                      <a:pt x="3" y="19"/>
                      <a:pt x="3" y="19"/>
                      <a:pt x="3" y="19"/>
                    </a:cubicBezTo>
                    <a:cubicBezTo>
                      <a:pt x="3" y="24"/>
                      <a:pt x="5" y="29"/>
                      <a:pt x="9" y="32"/>
                    </a:cubicBezTo>
                    <a:cubicBezTo>
                      <a:pt x="9" y="32"/>
                      <a:pt x="9" y="32"/>
                      <a:pt x="9" y="32"/>
                    </a:cubicBezTo>
                    <a:cubicBezTo>
                      <a:pt x="7" y="34"/>
                      <a:pt x="7" y="34"/>
                      <a:pt x="7" y="34"/>
                    </a:cubicBezTo>
                    <a:cubicBezTo>
                      <a:pt x="3" y="30"/>
                      <a:pt x="0" y="25"/>
                      <a:pt x="0" y="19"/>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7" name="Freeform 197">
                <a:extLst>
                  <a:ext uri="{FF2B5EF4-FFF2-40B4-BE49-F238E27FC236}">
                    <a16:creationId xmlns:a16="http://schemas.microsoft.com/office/drawing/2014/main" id="{5CD9B511-9844-4651-9A23-63284B5C6C58}"/>
                  </a:ext>
                </a:extLst>
              </p:cNvPr>
              <p:cNvSpPr>
                <a:spLocks noEditPoints="1"/>
              </p:cNvSpPr>
              <p:nvPr/>
            </p:nvSpPr>
            <p:spPr bwMode="auto">
              <a:xfrm>
                <a:off x="9562935" y="2064251"/>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48" name="Freeform 198">
                <a:extLst>
                  <a:ext uri="{FF2B5EF4-FFF2-40B4-BE49-F238E27FC236}">
                    <a16:creationId xmlns:a16="http://schemas.microsoft.com/office/drawing/2014/main" id="{ED321A43-0802-4D41-9DFF-0BFF30BB879E}"/>
                  </a:ext>
                </a:extLst>
              </p:cNvPr>
              <p:cNvSpPr>
                <a:spLocks/>
              </p:cNvSpPr>
              <p:nvPr/>
            </p:nvSpPr>
            <p:spPr bwMode="auto">
              <a:xfrm>
                <a:off x="9359834" y="1864776"/>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sp>
        <p:nvSpPr>
          <p:cNvPr id="51" name="内容占位符 2">
            <a:extLst>
              <a:ext uri="{FF2B5EF4-FFF2-40B4-BE49-F238E27FC236}">
                <a16:creationId xmlns:a16="http://schemas.microsoft.com/office/drawing/2014/main" id="{EDA92533-763D-40C2-902F-1F8037BA1ECA}"/>
              </a:ext>
            </a:extLst>
          </p:cNvPr>
          <p:cNvSpPr txBox="1">
            <a:spLocks/>
          </p:cNvSpPr>
          <p:nvPr/>
        </p:nvSpPr>
        <p:spPr>
          <a:xfrm>
            <a:off x="1113663" y="5936569"/>
            <a:ext cx="10523483" cy="69279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9.8】</a:t>
            </a:r>
            <a:r>
              <a:rPr lang="zh-CN" altLang="en-US" sz="2400" b="1" dirty="0">
                <a:solidFill>
                  <a:schemeClr val="bg1"/>
                </a:solidFill>
                <a:latin typeface="仿宋" panose="02010609060101010101" pitchFamily="49" charset="-122"/>
                <a:ea typeface="仿宋" panose="02010609060101010101" pitchFamily="49" charset="-122"/>
              </a:rPr>
              <a:t>模拟</a:t>
            </a:r>
            <a:r>
              <a:rPr lang="en-US" altLang="zh-CN" sz="2400" b="1" dirty="0">
                <a:solidFill>
                  <a:schemeClr val="bg1"/>
                </a:solidFill>
                <a:latin typeface="仿宋" panose="02010609060101010101" pitchFamily="49" charset="-122"/>
                <a:ea typeface="仿宋" panose="02010609060101010101" pitchFamily="49" charset="-122"/>
              </a:rPr>
              <a:t>2</a:t>
            </a:r>
            <a:r>
              <a:rPr lang="zh-CN" altLang="en-US" sz="2400" b="1" dirty="0">
                <a:solidFill>
                  <a:schemeClr val="bg1"/>
                </a:solidFill>
                <a:latin typeface="仿宋" panose="02010609060101010101" pitchFamily="49" charset="-122"/>
                <a:ea typeface="仿宋" panose="02010609060101010101" pitchFamily="49" charset="-122"/>
              </a:rPr>
              <a:t>个人一起读书，其中一位不久被中断。</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Example9_08.java</a:t>
            </a:r>
            <a:endParaRPr lang="en-US" altLang="zh-CN" sz="2400" b="1" dirty="0">
              <a:solidFill>
                <a:srgbClr val="FFFF00"/>
              </a:solidFill>
              <a:latin typeface="仿宋" panose="02010609060101010101" pitchFamily="49" charset="-122"/>
              <a:ea typeface="仿宋" panose="02010609060101010101" pitchFamily="49" charset="-122"/>
            </a:endParaRPr>
          </a:p>
        </p:txBody>
      </p:sp>
      <p:sp>
        <p:nvSpPr>
          <p:cNvPr id="52" name="内容占位符 2">
            <a:extLst>
              <a:ext uri="{FF2B5EF4-FFF2-40B4-BE49-F238E27FC236}">
                <a16:creationId xmlns:a16="http://schemas.microsoft.com/office/drawing/2014/main" id="{A2D9D9DE-9FAA-4C31-8062-512F44CCA821}"/>
              </a:ext>
            </a:extLst>
          </p:cNvPr>
          <p:cNvSpPr txBox="1">
            <a:spLocks/>
          </p:cNvSpPr>
          <p:nvPr/>
        </p:nvSpPr>
        <p:spPr>
          <a:xfrm>
            <a:off x="1527725" y="1643744"/>
            <a:ext cx="10206633" cy="59638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30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仅从字面看，线程中断是一个容易和线程阻塞混淆的概念。</a:t>
            </a:r>
          </a:p>
        </p:txBody>
      </p:sp>
      <p:sp>
        <p:nvSpPr>
          <p:cNvPr id="53" name="TextBox 40">
            <a:extLst>
              <a:ext uri="{FF2B5EF4-FFF2-40B4-BE49-F238E27FC236}">
                <a16:creationId xmlns:a16="http://schemas.microsoft.com/office/drawing/2014/main" id="{3AA8E281-56C5-4AE6-A3BC-D259866D8EF4}"/>
              </a:ext>
            </a:extLst>
          </p:cNvPr>
          <p:cNvSpPr txBox="1"/>
          <p:nvPr/>
        </p:nvSpPr>
        <p:spPr>
          <a:xfrm>
            <a:off x="2020242" y="2969944"/>
            <a:ext cx="8151513"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线程中断即令使用</a:t>
            </a:r>
            <a:r>
              <a:rPr lang="en-US" altLang="zh-CN" sz="2400" b="1" dirty="0">
                <a:latin typeface="仿宋" panose="02010609060101010101" pitchFamily="49" charset="-122"/>
                <a:ea typeface="仿宋" panose="02010609060101010101" pitchFamily="49" charset="-122"/>
              </a:rPr>
              <a:t>join</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wait</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sleep</a:t>
            </a:r>
            <a:r>
              <a:rPr lang="zh-CN" altLang="en-US" sz="2400" b="1" dirty="0">
                <a:latin typeface="仿宋" panose="02010609060101010101" pitchFamily="49" charset="-122"/>
                <a:ea typeface="仿宋" panose="02010609060101010101" pitchFamily="49" charset="-122"/>
              </a:rPr>
              <a:t>方法进入阻塞状态的线程中止执行，不再有机会转入就绪状态和运行状态。</a:t>
            </a:r>
          </a:p>
        </p:txBody>
      </p:sp>
      <p:sp>
        <p:nvSpPr>
          <p:cNvPr id="55" name="TextBox 55">
            <a:extLst>
              <a:ext uri="{FF2B5EF4-FFF2-40B4-BE49-F238E27FC236}">
                <a16:creationId xmlns:a16="http://schemas.microsoft.com/office/drawing/2014/main" id="{110EDB79-AB20-4729-B286-B13095A697BA}"/>
              </a:ext>
            </a:extLst>
          </p:cNvPr>
          <p:cNvSpPr txBox="1"/>
          <p:nvPr/>
        </p:nvSpPr>
        <p:spPr>
          <a:xfrm>
            <a:off x="2020242" y="4161629"/>
            <a:ext cx="8227695" cy="461665"/>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线程使用</a:t>
            </a:r>
            <a:r>
              <a:rPr lang="en-US" altLang="zh-CN" sz="2400" b="1" dirty="0">
                <a:latin typeface="仿宋" panose="02010609060101010101" pitchFamily="49" charset="-122"/>
                <a:ea typeface="仿宋" panose="02010609060101010101" pitchFamily="49" charset="-122"/>
              </a:rPr>
              <a:t>interrupt</a:t>
            </a:r>
            <a:r>
              <a:rPr lang="zh-CN" altLang="en-US" sz="2400" b="1" dirty="0">
                <a:latin typeface="仿宋" panose="02010609060101010101" pitchFamily="49" charset="-122"/>
                <a:ea typeface="仿宋" panose="02010609060101010101" pitchFamily="49" charset="-122"/>
              </a:rPr>
              <a:t>方法中断。</a:t>
            </a:r>
          </a:p>
        </p:txBody>
      </p:sp>
    </p:spTree>
    <p:extLst>
      <p:ext uri="{BB962C8B-B14F-4D97-AF65-F5344CB8AC3E}">
        <p14:creationId xmlns:p14="http://schemas.microsoft.com/office/powerpoint/2010/main" val="132661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500"/>
                            </p:stCondLst>
                            <p:childTnLst>
                              <p:par>
                                <p:cTn id="17" presetID="16" presetClass="entr" presetSubtype="37"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outVertical)">
                                      <p:cBhvr>
                                        <p:cTn id="19" dur="500"/>
                                        <p:tgtEl>
                                          <p:spTgt spid="18"/>
                                        </p:tgtEl>
                                      </p:cBhvr>
                                    </p:animEffect>
                                  </p:childTnLst>
                                </p:cTn>
                              </p:par>
                              <p:par>
                                <p:cTn id="20" presetID="31"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1000" fill="hold"/>
                                        <p:tgtEl>
                                          <p:spTgt spid="23"/>
                                        </p:tgtEl>
                                        <p:attrNameLst>
                                          <p:attrName>ppt_w</p:attrName>
                                        </p:attrNameLst>
                                      </p:cBhvr>
                                      <p:tavLst>
                                        <p:tav tm="0">
                                          <p:val>
                                            <p:fltVal val="0"/>
                                          </p:val>
                                        </p:tav>
                                        <p:tav tm="100000">
                                          <p:val>
                                            <p:strVal val="#ppt_w"/>
                                          </p:val>
                                        </p:tav>
                                      </p:tavLst>
                                    </p:anim>
                                    <p:anim calcmode="lin" valueType="num">
                                      <p:cBhvr>
                                        <p:cTn id="23" dur="1000" fill="hold"/>
                                        <p:tgtEl>
                                          <p:spTgt spid="23"/>
                                        </p:tgtEl>
                                        <p:attrNameLst>
                                          <p:attrName>ppt_h</p:attrName>
                                        </p:attrNameLst>
                                      </p:cBhvr>
                                      <p:tavLst>
                                        <p:tav tm="0">
                                          <p:val>
                                            <p:fltVal val="0"/>
                                          </p:val>
                                        </p:tav>
                                        <p:tav tm="100000">
                                          <p:val>
                                            <p:strVal val="#ppt_h"/>
                                          </p:val>
                                        </p:tav>
                                      </p:tavLst>
                                    </p:anim>
                                    <p:anim calcmode="lin" valueType="num">
                                      <p:cBhvr>
                                        <p:cTn id="24" dur="1000" fill="hold"/>
                                        <p:tgtEl>
                                          <p:spTgt spid="23"/>
                                        </p:tgtEl>
                                        <p:attrNameLst>
                                          <p:attrName>style.rotation</p:attrName>
                                        </p:attrNameLst>
                                      </p:cBhvr>
                                      <p:tavLst>
                                        <p:tav tm="0">
                                          <p:val>
                                            <p:fltVal val="90"/>
                                          </p:val>
                                        </p:tav>
                                        <p:tav tm="100000">
                                          <p:val>
                                            <p:fltVal val="0"/>
                                          </p:val>
                                        </p:tav>
                                      </p:tavLst>
                                    </p:anim>
                                    <p:animEffect transition="in" filter="fade">
                                      <p:cBhvr>
                                        <p:cTn id="25" dur="10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1000" fill="hold"/>
                                        <p:tgtEl>
                                          <p:spTgt spid="29"/>
                                        </p:tgtEl>
                                        <p:attrNameLst>
                                          <p:attrName>ppt_w</p:attrName>
                                        </p:attrNameLst>
                                      </p:cBhvr>
                                      <p:tavLst>
                                        <p:tav tm="0">
                                          <p:val>
                                            <p:fltVal val="0"/>
                                          </p:val>
                                        </p:tav>
                                        <p:tav tm="100000">
                                          <p:val>
                                            <p:strVal val="#ppt_w"/>
                                          </p:val>
                                        </p:tav>
                                      </p:tavLst>
                                    </p:anim>
                                    <p:anim calcmode="lin" valueType="num">
                                      <p:cBhvr>
                                        <p:cTn id="31" dur="1000" fill="hold"/>
                                        <p:tgtEl>
                                          <p:spTgt spid="29"/>
                                        </p:tgtEl>
                                        <p:attrNameLst>
                                          <p:attrName>ppt_h</p:attrName>
                                        </p:attrNameLst>
                                      </p:cBhvr>
                                      <p:tavLst>
                                        <p:tav tm="0">
                                          <p:val>
                                            <p:fltVal val="0"/>
                                          </p:val>
                                        </p:tav>
                                        <p:tav tm="100000">
                                          <p:val>
                                            <p:strVal val="#ppt_h"/>
                                          </p:val>
                                        </p:tav>
                                      </p:tavLst>
                                    </p:anim>
                                    <p:anim calcmode="lin" valueType="num">
                                      <p:cBhvr>
                                        <p:cTn id="32" dur="1000" fill="hold"/>
                                        <p:tgtEl>
                                          <p:spTgt spid="29"/>
                                        </p:tgtEl>
                                        <p:attrNameLst>
                                          <p:attrName>style.rotation</p:attrName>
                                        </p:attrNameLst>
                                      </p:cBhvr>
                                      <p:tavLst>
                                        <p:tav tm="0">
                                          <p:val>
                                            <p:fltVal val="90"/>
                                          </p:val>
                                        </p:tav>
                                        <p:tav tm="100000">
                                          <p:val>
                                            <p:fltVal val="0"/>
                                          </p:val>
                                        </p:tav>
                                      </p:tavLst>
                                    </p:anim>
                                    <p:animEffect transition="in" filter="fade">
                                      <p:cBhvr>
                                        <p:cTn id="33" dur="10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p:cTn id="38" dur="1000" fill="hold"/>
                                        <p:tgtEl>
                                          <p:spTgt spid="42"/>
                                        </p:tgtEl>
                                        <p:attrNameLst>
                                          <p:attrName>ppt_w</p:attrName>
                                        </p:attrNameLst>
                                      </p:cBhvr>
                                      <p:tavLst>
                                        <p:tav tm="0">
                                          <p:val>
                                            <p:fltVal val="0"/>
                                          </p:val>
                                        </p:tav>
                                        <p:tav tm="100000">
                                          <p:val>
                                            <p:strVal val="#ppt_w"/>
                                          </p:val>
                                        </p:tav>
                                      </p:tavLst>
                                    </p:anim>
                                    <p:anim calcmode="lin" valueType="num">
                                      <p:cBhvr>
                                        <p:cTn id="39" dur="1000" fill="hold"/>
                                        <p:tgtEl>
                                          <p:spTgt spid="42"/>
                                        </p:tgtEl>
                                        <p:attrNameLst>
                                          <p:attrName>ppt_h</p:attrName>
                                        </p:attrNameLst>
                                      </p:cBhvr>
                                      <p:tavLst>
                                        <p:tav tm="0">
                                          <p:val>
                                            <p:fltVal val="0"/>
                                          </p:val>
                                        </p:tav>
                                        <p:tav tm="100000">
                                          <p:val>
                                            <p:strVal val="#ppt_h"/>
                                          </p:val>
                                        </p:tav>
                                      </p:tavLst>
                                    </p:anim>
                                    <p:anim calcmode="lin" valueType="num">
                                      <p:cBhvr>
                                        <p:cTn id="40" dur="1000" fill="hold"/>
                                        <p:tgtEl>
                                          <p:spTgt spid="42"/>
                                        </p:tgtEl>
                                        <p:attrNameLst>
                                          <p:attrName>style.rotation</p:attrName>
                                        </p:attrNameLst>
                                      </p:cBhvr>
                                      <p:tavLst>
                                        <p:tav tm="0">
                                          <p:val>
                                            <p:fltVal val="90"/>
                                          </p:val>
                                        </p:tav>
                                        <p:tav tm="100000">
                                          <p:val>
                                            <p:fltVal val="0"/>
                                          </p:val>
                                        </p:tav>
                                      </p:tavLst>
                                    </p:anim>
                                    <p:animEffect transition="in" filter="fade">
                                      <p:cBhvr>
                                        <p:cTn id="41" dur="1000"/>
                                        <p:tgtEl>
                                          <p:spTgt spid="42"/>
                                        </p:tgtEl>
                                      </p:cBhvr>
                                    </p:animEffect>
                                  </p:childTnLst>
                                </p:cTn>
                              </p:par>
                            </p:childTnLst>
                          </p:cTn>
                        </p:par>
                        <p:par>
                          <p:cTn id="42" fill="hold">
                            <p:stCondLst>
                              <p:cond delay="1000"/>
                            </p:stCondLst>
                            <p:childTnLst>
                              <p:par>
                                <p:cTn id="43" presetID="2" presetClass="entr" presetSubtype="2"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500" fill="hold"/>
                                        <p:tgtEl>
                                          <p:spTgt spid="51"/>
                                        </p:tgtEl>
                                        <p:attrNameLst>
                                          <p:attrName>ppt_x</p:attrName>
                                        </p:attrNameLst>
                                      </p:cBhvr>
                                      <p:tavLst>
                                        <p:tav tm="0">
                                          <p:val>
                                            <p:strVal val="1+#ppt_w/2"/>
                                          </p:val>
                                        </p:tav>
                                        <p:tav tm="100000">
                                          <p:val>
                                            <p:strVal val="#ppt_x"/>
                                          </p:val>
                                        </p:tav>
                                      </p:tavLst>
                                    </p:anim>
                                    <p:anim calcmode="lin" valueType="num">
                                      <p:cBhvr additive="base">
                                        <p:cTn id="46" dur="500" fill="hold"/>
                                        <p:tgtEl>
                                          <p:spTgt spid="51"/>
                                        </p:tgtEl>
                                        <p:attrNameLst>
                                          <p:attrName>ppt_y</p:attrName>
                                        </p:attrNameLst>
                                      </p:cBhvr>
                                      <p:tavLst>
                                        <p:tav tm="0">
                                          <p:val>
                                            <p:strVal val="#ppt_y"/>
                                          </p:val>
                                        </p:tav>
                                        <p:tav tm="100000">
                                          <p:val>
                                            <p:strVal val="#ppt_y"/>
                                          </p:val>
                                        </p:tav>
                                      </p:tavLst>
                                    </p:anim>
                                  </p:childTnLst>
                                </p:cTn>
                              </p:par>
                            </p:childTnLst>
                          </p:cTn>
                        </p:par>
                        <p:par>
                          <p:cTn id="47" fill="hold">
                            <p:stCondLst>
                              <p:cond delay="1500"/>
                            </p:stCondLst>
                            <p:childTnLst>
                              <p:par>
                                <p:cTn id="48" presetID="2" presetClass="entr" presetSubtype="2" fill="hold" grpId="0" nodeType="afterEffect">
                                  <p:stCondLst>
                                    <p:cond delay="0"/>
                                  </p:stCondLst>
                                  <p:childTnLst>
                                    <p:set>
                                      <p:cBhvr>
                                        <p:cTn id="49" dur="1" fill="hold">
                                          <p:stCondLst>
                                            <p:cond delay="0"/>
                                          </p:stCondLst>
                                        </p:cTn>
                                        <p:tgtEl>
                                          <p:spTgt spid="52">
                                            <p:txEl>
                                              <p:pRg st="0" end="0"/>
                                            </p:txEl>
                                          </p:spTgt>
                                        </p:tgtEl>
                                        <p:attrNameLst>
                                          <p:attrName>style.visibility</p:attrName>
                                        </p:attrNameLst>
                                      </p:cBhvr>
                                      <p:to>
                                        <p:strVal val="visible"/>
                                      </p:to>
                                    </p:set>
                                    <p:anim calcmode="lin" valueType="num">
                                      <p:cBhvr additive="base">
                                        <p:cTn id="5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15" grpId="0" animBg="1"/>
      <p:bldP spid="18" grpId="0" animBg="1"/>
      <p:bldP spid="51" grpId="0"/>
      <p:bldP spid="5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6">
            <a:extLst>
              <a:ext uri="{FF2B5EF4-FFF2-40B4-BE49-F238E27FC236}">
                <a16:creationId xmlns:a16="http://schemas.microsoft.com/office/drawing/2014/main" id="{ED6BB00B-D64D-488F-A220-8E2FB29F5C51}"/>
              </a:ext>
            </a:extLst>
          </p:cNvPr>
          <p:cNvSpPr/>
          <p:nvPr/>
        </p:nvSpPr>
        <p:spPr>
          <a:xfrm>
            <a:off x="6096000" y="4401810"/>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51" name="组合 50">
            <a:extLst>
              <a:ext uri="{FF2B5EF4-FFF2-40B4-BE49-F238E27FC236}">
                <a16:creationId xmlns:a16="http://schemas.microsoft.com/office/drawing/2014/main" id="{FD6DA85C-62FD-45F7-A6C1-ACA43BA14F9B}"/>
              </a:ext>
            </a:extLst>
          </p:cNvPr>
          <p:cNvGrpSpPr/>
          <p:nvPr/>
        </p:nvGrpSpPr>
        <p:grpSpPr>
          <a:xfrm>
            <a:off x="5275064" y="534194"/>
            <a:ext cx="549846" cy="617986"/>
            <a:chOff x="279401" y="2698750"/>
            <a:chExt cx="1473200" cy="1655763"/>
          </a:xfrm>
        </p:grpSpPr>
        <p:sp>
          <p:nvSpPr>
            <p:cNvPr id="52" name="Freeform 45">
              <a:extLst>
                <a:ext uri="{FF2B5EF4-FFF2-40B4-BE49-F238E27FC236}">
                  <a16:creationId xmlns:a16="http://schemas.microsoft.com/office/drawing/2014/main" id="{1729A776-0BF6-48DE-8CA7-E51796CF9F8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a:extLst>
                <a:ext uri="{FF2B5EF4-FFF2-40B4-BE49-F238E27FC236}">
                  <a16:creationId xmlns:a16="http://schemas.microsoft.com/office/drawing/2014/main" id="{72674BB5-4334-4297-BAB1-B4FD17DFEBC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a:extLst>
                <a:ext uri="{FF2B5EF4-FFF2-40B4-BE49-F238E27FC236}">
                  <a16:creationId xmlns:a16="http://schemas.microsoft.com/office/drawing/2014/main" id="{6C1CADCB-E748-4F95-B1CF-0C31D6796F4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a:extLst>
                <a:ext uri="{FF2B5EF4-FFF2-40B4-BE49-F238E27FC236}">
                  <a16:creationId xmlns:a16="http://schemas.microsoft.com/office/drawing/2014/main" id="{0C41E2CC-0F35-481A-9E8A-F20B08999352}"/>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a:extLst>
                <a:ext uri="{FF2B5EF4-FFF2-40B4-BE49-F238E27FC236}">
                  <a16:creationId xmlns:a16="http://schemas.microsoft.com/office/drawing/2014/main" id="{06D05E02-34F0-469E-A16A-8DC6163273C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a:extLst>
                <a:ext uri="{FF2B5EF4-FFF2-40B4-BE49-F238E27FC236}">
                  <a16:creationId xmlns:a16="http://schemas.microsoft.com/office/drawing/2014/main" id="{881679A1-9368-457E-A749-8E67EE0CFAA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a:extLst>
                <a:ext uri="{FF2B5EF4-FFF2-40B4-BE49-F238E27FC236}">
                  <a16:creationId xmlns:a16="http://schemas.microsoft.com/office/drawing/2014/main" id="{75C12559-497D-40F9-8616-1DDC9649FFC5}"/>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a:extLst>
                <a:ext uri="{FF2B5EF4-FFF2-40B4-BE49-F238E27FC236}">
                  <a16:creationId xmlns:a16="http://schemas.microsoft.com/office/drawing/2014/main" id="{9D9B5691-9C84-4243-9A98-9F51172226B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a:extLst>
              <a:ext uri="{FF2B5EF4-FFF2-40B4-BE49-F238E27FC236}">
                <a16:creationId xmlns:a16="http://schemas.microsoft.com/office/drawing/2014/main" id="{03054572-919D-42BC-AD77-CD9E6492F4F0}"/>
              </a:ext>
            </a:extLst>
          </p:cNvPr>
          <p:cNvGrpSpPr/>
          <p:nvPr/>
        </p:nvGrpSpPr>
        <p:grpSpPr>
          <a:xfrm>
            <a:off x="5275064" y="1271844"/>
            <a:ext cx="549846" cy="617986"/>
            <a:chOff x="279401" y="2698750"/>
            <a:chExt cx="1473200" cy="1655763"/>
          </a:xfrm>
        </p:grpSpPr>
        <p:sp>
          <p:nvSpPr>
            <p:cNvPr id="61" name="Freeform 45">
              <a:extLst>
                <a:ext uri="{FF2B5EF4-FFF2-40B4-BE49-F238E27FC236}">
                  <a16:creationId xmlns:a16="http://schemas.microsoft.com/office/drawing/2014/main" id="{1CA7D0C3-15E5-4955-949C-B592DFA6C3D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a:extLst>
                <a:ext uri="{FF2B5EF4-FFF2-40B4-BE49-F238E27FC236}">
                  <a16:creationId xmlns:a16="http://schemas.microsoft.com/office/drawing/2014/main" id="{11ADB319-BB4B-46F5-8144-9E08DF21E23F}"/>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a:extLst>
                <a:ext uri="{FF2B5EF4-FFF2-40B4-BE49-F238E27FC236}">
                  <a16:creationId xmlns:a16="http://schemas.microsoft.com/office/drawing/2014/main" id="{D1B854C5-3C0E-4539-BB43-B3C7C278CEE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a:extLst>
                <a:ext uri="{FF2B5EF4-FFF2-40B4-BE49-F238E27FC236}">
                  <a16:creationId xmlns:a16="http://schemas.microsoft.com/office/drawing/2014/main" id="{4B1755A3-7B01-4B35-B483-147EBE0D406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a:extLst>
                <a:ext uri="{FF2B5EF4-FFF2-40B4-BE49-F238E27FC236}">
                  <a16:creationId xmlns:a16="http://schemas.microsoft.com/office/drawing/2014/main" id="{A3DF9B2D-211A-4A66-A282-E7FB4620610D}"/>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a:extLst>
                <a:ext uri="{FF2B5EF4-FFF2-40B4-BE49-F238E27FC236}">
                  <a16:creationId xmlns:a16="http://schemas.microsoft.com/office/drawing/2014/main" id="{3F317C9A-9B6D-46E7-9A8F-E6A5248423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a:extLst>
                <a:ext uri="{FF2B5EF4-FFF2-40B4-BE49-F238E27FC236}">
                  <a16:creationId xmlns:a16="http://schemas.microsoft.com/office/drawing/2014/main" id="{E74DA9A0-F302-4940-816E-8CB7807021F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a:extLst>
                <a:ext uri="{FF2B5EF4-FFF2-40B4-BE49-F238E27FC236}">
                  <a16:creationId xmlns:a16="http://schemas.microsoft.com/office/drawing/2014/main" id="{BE0C7628-C94C-4E67-9A2A-31A5848750D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a:extLst>
              <a:ext uri="{FF2B5EF4-FFF2-40B4-BE49-F238E27FC236}">
                <a16:creationId xmlns:a16="http://schemas.microsoft.com/office/drawing/2014/main" id="{D47F3330-F8A5-43B2-82EA-5BA462293E3F}"/>
              </a:ext>
            </a:extLst>
          </p:cNvPr>
          <p:cNvSpPr txBox="1"/>
          <p:nvPr/>
        </p:nvSpPr>
        <p:spPr>
          <a:xfrm>
            <a:off x="6096000" y="1417254"/>
            <a:ext cx="3580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9.2   </a:t>
            </a:r>
            <a:r>
              <a:rPr lang="zh-CN" altLang="en-US" sz="2400" b="1" dirty="0">
                <a:latin typeface="仿宋" panose="02010609060101010101" pitchFamily="49" charset="-122"/>
                <a:ea typeface="仿宋" panose="02010609060101010101" pitchFamily="49" charset="-122"/>
              </a:rPr>
              <a:t>线程的创建方法</a:t>
            </a:r>
          </a:p>
        </p:txBody>
      </p:sp>
      <p:grpSp>
        <p:nvGrpSpPr>
          <p:cNvPr id="70" name="组合 69">
            <a:extLst>
              <a:ext uri="{FF2B5EF4-FFF2-40B4-BE49-F238E27FC236}">
                <a16:creationId xmlns:a16="http://schemas.microsoft.com/office/drawing/2014/main" id="{4B1BD165-1A39-4427-9361-70379144DBDD}"/>
              </a:ext>
            </a:extLst>
          </p:cNvPr>
          <p:cNvGrpSpPr/>
          <p:nvPr/>
        </p:nvGrpSpPr>
        <p:grpSpPr>
          <a:xfrm>
            <a:off x="5275064" y="2033844"/>
            <a:ext cx="549846" cy="617986"/>
            <a:chOff x="279401" y="2698750"/>
            <a:chExt cx="1473200" cy="1655763"/>
          </a:xfrm>
        </p:grpSpPr>
        <p:sp>
          <p:nvSpPr>
            <p:cNvPr id="71" name="Freeform 45">
              <a:extLst>
                <a:ext uri="{FF2B5EF4-FFF2-40B4-BE49-F238E27FC236}">
                  <a16:creationId xmlns:a16="http://schemas.microsoft.com/office/drawing/2014/main" id="{51B6AFE1-A3AB-403E-97B8-5C2C5D960A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a:extLst>
                <a:ext uri="{FF2B5EF4-FFF2-40B4-BE49-F238E27FC236}">
                  <a16:creationId xmlns:a16="http://schemas.microsoft.com/office/drawing/2014/main" id="{D5E5BECF-122B-4559-803E-664A7FF8A5A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a:extLst>
                <a:ext uri="{FF2B5EF4-FFF2-40B4-BE49-F238E27FC236}">
                  <a16:creationId xmlns:a16="http://schemas.microsoft.com/office/drawing/2014/main" id="{1E1A8E3D-18F2-4F43-A4CB-C97FFD6CC62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a:extLst>
                <a:ext uri="{FF2B5EF4-FFF2-40B4-BE49-F238E27FC236}">
                  <a16:creationId xmlns:a16="http://schemas.microsoft.com/office/drawing/2014/main" id="{68F4F908-E0E7-45CB-9EFF-109CB1348CC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a:extLst>
                <a:ext uri="{FF2B5EF4-FFF2-40B4-BE49-F238E27FC236}">
                  <a16:creationId xmlns:a16="http://schemas.microsoft.com/office/drawing/2014/main" id="{3574B512-E030-4BB8-887A-553186D70B4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a:extLst>
                <a:ext uri="{FF2B5EF4-FFF2-40B4-BE49-F238E27FC236}">
                  <a16:creationId xmlns:a16="http://schemas.microsoft.com/office/drawing/2014/main" id="{8BF1F733-2157-4BFE-ADE8-53823FAD28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a:extLst>
                <a:ext uri="{FF2B5EF4-FFF2-40B4-BE49-F238E27FC236}">
                  <a16:creationId xmlns:a16="http://schemas.microsoft.com/office/drawing/2014/main" id="{9F17F953-36A1-4AAD-90EB-2F21C0C3F2C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a:extLst>
                <a:ext uri="{FF2B5EF4-FFF2-40B4-BE49-F238E27FC236}">
                  <a16:creationId xmlns:a16="http://schemas.microsoft.com/office/drawing/2014/main" id="{B73D6F0F-F740-4175-97E6-89631D35269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a:extLst>
              <a:ext uri="{FF2B5EF4-FFF2-40B4-BE49-F238E27FC236}">
                <a16:creationId xmlns:a16="http://schemas.microsoft.com/office/drawing/2014/main" id="{7C22FABC-A4AF-43FF-B7BA-A6E1B3884D5A}"/>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9.3   </a:t>
            </a:r>
            <a:r>
              <a:rPr lang="zh-CN" altLang="en-US" sz="2400" b="1" dirty="0">
                <a:latin typeface="仿宋" panose="02010609060101010101" pitchFamily="49" charset="-122"/>
                <a:ea typeface="仿宋" panose="02010609060101010101" pitchFamily="49" charset="-122"/>
              </a:rPr>
              <a:t>线程状态及转换</a:t>
            </a:r>
          </a:p>
        </p:txBody>
      </p:sp>
      <p:grpSp>
        <p:nvGrpSpPr>
          <p:cNvPr id="80" name="组合 79">
            <a:extLst>
              <a:ext uri="{FF2B5EF4-FFF2-40B4-BE49-F238E27FC236}">
                <a16:creationId xmlns:a16="http://schemas.microsoft.com/office/drawing/2014/main" id="{C9C9FD60-E52F-46B8-8E0A-5168F7271EDC}"/>
              </a:ext>
            </a:extLst>
          </p:cNvPr>
          <p:cNvGrpSpPr/>
          <p:nvPr/>
        </p:nvGrpSpPr>
        <p:grpSpPr>
          <a:xfrm>
            <a:off x="5275064" y="2795844"/>
            <a:ext cx="549846" cy="617986"/>
            <a:chOff x="279401" y="2698750"/>
            <a:chExt cx="1473200" cy="1655763"/>
          </a:xfrm>
        </p:grpSpPr>
        <p:sp>
          <p:nvSpPr>
            <p:cNvPr id="81" name="Freeform 45">
              <a:extLst>
                <a:ext uri="{FF2B5EF4-FFF2-40B4-BE49-F238E27FC236}">
                  <a16:creationId xmlns:a16="http://schemas.microsoft.com/office/drawing/2014/main" id="{B5FA6FBE-52C9-4214-A1F0-67BE20F7194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6">
              <a:extLst>
                <a:ext uri="{FF2B5EF4-FFF2-40B4-BE49-F238E27FC236}">
                  <a16:creationId xmlns:a16="http://schemas.microsoft.com/office/drawing/2014/main" id="{3218DDC1-C3A9-426F-AC4C-1F02D9AE690D}"/>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7">
              <a:extLst>
                <a:ext uri="{FF2B5EF4-FFF2-40B4-BE49-F238E27FC236}">
                  <a16:creationId xmlns:a16="http://schemas.microsoft.com/office/drawing/2014/main" id="{EEEDA9C8-7D60-4AF6-A349-3579C10812A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48">
              <a:extLst>
                <a:ext uri="{FF2B5EF4-FFF2-40B4-BE49-F238E27FC236}">
                  <a16:creationId xmlns:a16="http://schemas.microsoft.com/office/drawing/2014/main" id="{6FB41275-199B-43FD-AA2B-BAC5E0175950}"/>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49">
              <a:extLst>
                <a:ext uri="{FF2B5EF4-FFF2-40B4-BE49-F238E27FC236}">
                  <a16:creationId xmlns:a16="http://schemas.microsoft.com/office/drawing/2014/main" id="{168D39CE-8F86-44F4-A8EA-16498505E5C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Oval 50">
              <a:extLst>
                <a:ext uri="{FF2B5EF4-FFF2-40B4-BE49-F238E27FC236}">
                  <a16:creationId xmlns:a16="http://schemas.microsoft.com/office/drawing/2014/main" id="{4F4CD454-10F5-4535-BE23-571AC103E5F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Freeform 51">
              <a:extLst>
                <a:ext uri="{FF2B5EF4-FFF2-40B4-BE49-F238E27FC236}">
                  <a16:creationId xmlns:a16="http://schemas.microsoft.com/office/drawing/2014/main" id="{6F9E0B65-82C4-420C-A3D6-02B4A5314F7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52">
              <a:extLst>
                <a:ext uri="{FF2B5EF4-FFF2-40B4-BE49-F238E27FC236}">
                  <a16:creationId xmlns:a16="http://schemas.microsoft.com/office/drawing/2014/main" id="{FF33BA6C-2072-44A8-A2CD-8826B1757D8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9" name="TextBox 88">
            <a:extLst>
              <a:ext uri="{FF2B5EF4-FFF2-40B4-BE49-F238E27FC236}">
                <a16:creationId xmlns:a16="http://schemas.microsoft.com/office/drawing/2014/main" id="{5C3F6AEC-7080-4B3D-A66C-9E625E6DB779}"/>
              </a:ext>
            </a:extLst>
          </p:cNvPr>
          <p:cNvSpPr txBox="1"/>
          <p:nvPr/>
        </p:nvSpPr>
        <p:spPr>
          <a:xfrm>
            <a:off x="6096000" y="2941254"/>
            <a:ext cx="4342228"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9.4   </a:t>
            </a:r>
            <a:r>
              <a:rPr lang="zh-CN" altLang="en-US" sz="2400" b="1" dirty="0">
                <a:latin typeface="仿宋" panose="02010609060101010101" pitchFamily="49" charset="-122"/>
                <a:ea typeface="仿宋" panose="02010609060101010101" pitchFamily="49" charset="-122"/>
              </a:rPr>
              <a:t>线程调度</a:t>
            </a:r>
          </a:p>
        </p:txBody>
      </p:sp>
      <p:grpSp>
        <p:nvGrpSpPr>
          <p:cNvPr id="90" name="组合 89">
            <a:extLst>
              <a:ext uri="{FF2B5EF4-FFF2-40B4-BE49-F238E27FC236}">
                <a16:creationId xmlns:a16="http://schemas.microsoft.com/office/drawing/2014/main" id="{B6F6956B-1257-4DA8-A050-0FAD8E2E0421}"/>
              </a:ext>
            </a:extLst>
          </p:cNvPr>
          <p:cNvGrpSpPr/>
          <p:nvPr/>
        </p:nvGrpSpPr>
        <p:grpSpPr>
          <a:xfrm>
            <a:off x="5275064" y="3557844"/>
            <a:ext cx="549846" cy="617986"/>
            <a:chOff x="279401" y="2698750"/>
            <a:chExt cx="1473200" cy="1655763"/>
          </a:xfrm>
        </p:grpSpPr>
        <p:sp>
          <p:nvSpPr>
            <p:cNvPr id="91" name="Freeform 45">
              <a:extLst>
                <a:ext uri="{FF2B5EF4-FFF2-40B4-BE49-F238E27FC236}">
                  <a16:creationId xmlns:a16="http://schemas.microsoft.com/office/drawing/2014/main" id="{4446F7CD-B7BA-41EC-8505-71E5BE89C12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6">
              <a:extLst>
                <a:ext uri="{FF2B5EF4-FFF2-40B4-BE49-F238E27FC236}">
                  <a16:creationId xmlns:a16="http://schemas.microsoft.com/office/drawing/2014/main" id="{EE1487BF-87B2-4CF5-B1A7-FFE7DD547C2E}"/>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7">
              <a:extLst>
                <a:ext uri="{FF2B5EF4-FFF2-40B4-BE49-F238E27FC236}">
                  <a16:creationId xmlns:a16="http://schemas.microsoft.com/office/drawing/2014/main" id="{ED0144B7-FBC6-4BF7-AFC9-96DD5B815845}"/>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48">
              <a:extLst>
                <a:ext uri="{FF2B5EF4-FFF2-40B4-BE49-F238E27FC236}">
                  <a16:creationId xmlns:a16="http://schemas.microsoft.com/office/drawing/2014/main" id="{21C72A6E-EBBE-421B-932B-ED7C8E03C4D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49">
              <a:extLst>
                <a:ext uri="{FF2B5EF4-FFF2-40B4-BE49-F238E27FC236}">
                  <a16:creationId xmlns:a16="http://schemas.microsoft.com/office/drawing/2014/main" id="{D69DE465-7831-48FA-8FE6-FBCB88496142}"/>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Oval 50">
              <a:extLst>
                <a:ext uri="{FF2B5EF4-FFF2-40B4-BE49-F238E27FC236}">
                  <a16:creationId xmlns:a16="http://schemas.microsoft.com/office/drawing/2014/main" id="{D6216B99-503E-4670-8078-53BAE658388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Freeform 51">
              <a:extLst>
                <a:ext uri="{FF2B5EF4-FFF2-40B4-BE49-F238E27FC236}">
                  <a16:creationId xmlns:a16="http://schemas.microsoft.com/office/drawing/2014/main" id="{0DA0AAF1-B0DB-498B-B196-400F0D5838D7}"/>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52">
              <a:extLst>
                <a:ext uri="{FF2B5EF4-FFF2-40B4-BE49-F238E27FC236}">
                  <a16:creationId xmlns:a16="http://schemas.microsoft.com/office/drawing/2014/main" id="{7AB2F75A-331F-4343-BF22-491887185751}"/>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9" name="TextBox 98">
            <a:extLst>
              <a:ext uri="{FF2B5EF4-FFF2-40B4-BE49-F238E27FC236}">
                <a16:creationId xmlns:a16="http://schemas.microsoft.com/office/drawing/2014/main" id="{603744A6-9DEC-41A8-A9F3-E40F63363EAE}"/>
              </a:ext>
            </a:extLst>
          </p:cNvPr>
          <p:cNvSpPr txBox="1"/>
          <p:nvPr/>
        </p:nvSpPr>
        <p:spPr>
          <a:xfrm>
            <a:off x="6096000" y="3703254"/>
            <a:ext cx="3849858"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9.5   </a:t>
            </a:r>
            <a:r>
              <a:rPr lang="zh-CN" altLang="en-US" sz="2400" b="1" dirty="0">
                <a:latin typeface="仿宋" panose="02010609060101010101" pitchFamily="49" charset="-122"/>
                <a:ea typeface="仿宋" panose="02010609060101010101" pitchFamily="49" charset="-122"/>
              </a:rPr>
              <a:t>线程常用方法</a:t>
            </a:r>
          </a:p>
        </p:txBody>
      </p:sp>
      <p:grpSp>
        <p:nvGrpSpPr>
          <p:cNvPr id="100" name="组合 99">
            <a:extLst>
              <a:ext uri="{FF2B5EF4-FFF2-40B4-BE49-F238E27FC236}">
                <a16:creationId xmlns:a16="http://schemas.microsoft.com/office/drawing/2014/main" id="{A7C7C6FD-E399-4F9C-99E9-7B769F496563}"/>
              </a:ext>
            </a:extLst>
          </p:cNvPr>
          <p:cNvGrpSpPr/>
          <p:nvPr/>
        </p:nvGrpSpPr>
        <p:grpSpPr>
          <a:xfrm>
            <a:off x="5275064" y="4319844"/>
            <a:ext cx="549846" cy="617986"/>
            <a:chOff x="279401" y="2698750"/>
            <a:chExt cx="1473200" cy="1655763"/>
          </a:xfrm>
        </p:grpSpPr>
        <p:sp>
          <p:nvSpPr>
            <p:cNvPr id="101" name="Freeform 45">
              <a:extLst>
                <a:ext uri="{FF2B5EF4-FFF2-40B4-BE49-F238E27FC236}">
                  <a16:creationId xmlns:a16="http://schemas.microsoft.com/office/drawing/2014/main" id="{889F213A-7CF2-4A50-9A67-7F34E2BA1F6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a:extLst>
                <a:ext uri="{FF2B5EF4-FFF2-40B4-BE49-F238E27FC236}">
                  <a16:creationId xmlns:a16="http://schemas.microsoft.com/office/drawing/2014/main" id="{8E8BF666-6DC8-409A-9B4F-422BC680AB8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a:extLst>
                <a:ext uri="{FF2B5EF4-FFF2-40B4-BE49-F238E27FC236}">
                  <a16:creationId xmlns:a16="http://schemas.microsoft.com/office/drawing/2014/main" id="{CDF77211-7449-43A2-B432-695626EC035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a:extLst>
                <a:ext uri="{FF2B5EF4-FFF2-40B4-BE49-F238E27FC236}">
                  <a16:creationId xmlns:a16="http://schemas.microsoft.com/office/drawing/2014/main" id="{04B3276A-AA9D-4F04-AF09-C6CCE6828CB7}"/>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a:extLst>
                <a:ext uri="{FF2B5EF4-FFF2-40B4-BE49-F238E27FC236}">
                  <a16:creationId xmlns:a16="http://schemas.microsoft.com/office/drawing/2014/main" id="{755543E7-387D-45C4-BB63-8C37479C74D7}"/>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a:extLst>
                <a:ext uri="{FF2B5EF4-FFF2-40B4-BE49-F238E27FC236}">
                  <a16:creationId xmlns:a16="http://schemas.microsoft.com/office/drawing/2014/main" id="{FFFCC06F-07AA-4BA0-986D-E22D8CD523B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a:extLst>
                <a:ext uri="{FF2B5EF4-FFF2-40B4-BE49-F238E27FC236}">
                  <a16:creationId xmlns:a16="http://schemas.microsoft.com/office/drawing/2014/main" id="{4E601DD7-A466-4503-BA2A-1610CD3E31A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a:extLst>
                <a:ext uri="{FF2B5EF4-FFF2-40B4-BE49-F238E27FC236}">
                  <a16:creationId xmlns:a16="http://schemas.microsoft.com/office/drawing/2014/main" id="{553A14F3-BA83-4FC9-AB3A-6B867FC7225A}"/>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a:extLst>
              <a:ext uri="{FF2B5EF4-FFF2-40B4-BE49-F238E27FC236}">
                <a16:creationId xmlns:a16="http://schemas.microsoft.com/office/drawing/2014/main" id="{D912887F-0EE3-4AA5-AC7E-3F7CD75F4EAA}"/>
              </a:ext>
            </a:extLst>
          </p:cNvPr>
          <p:cNvSpPr txBox="1"/>
          <p:nvPr/>
        </p:nvSpPr>
        <p:spPr>
          <a:xfrm>
            <a:off x="6096000" y="4465254"/>
            <a:ext cx="3849858"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9.6   </a:t>
            </a:r>
            <a:r>
              <a:rPr lang="zh-CN" altLang="en-US" sz="2400" b="1" dirty="0">
                <a:solidFill>
                  <a:schemeClr val="bg1"/>
                </a:solidFill>
                <a:latin typeface="仿宋" panose="02010609060101010101" pitchFamily="49" charset="-122"/>
                <a:ea typeface="仿宋" panose="02010609060101010101" pitchFamily="49" charset="-122"/>
              </a:rPr>
              <a:t>线程同步与锁机制  </a:t>
            </a:r>
          </a:p>
        </p:txBody>
      </p:sp>
      <p:sp>
        <p:nvSpPr>
          <p:cNvPr id="110" name="TextBox 2">
            <a:extLst>
              <a:ext uri="{FF2B5EF4-FFF2-40B4-BE49-F238E27FC236}">
                <a16:creationId xmlns:a16="http://schemas.microsoft.com/office/drawing/2014/main" id="{9264E244-AEC5-4F49-B9E3-8909D3AABFBE}"/>
              </a:ext>
            </a:extLst>
          </p:cNvPr>
          <p:cNvSpPr txBox="1"/>
          <p:nvPr/>
        </p:nvSpPr>
        <p:spPr>
          <a:xfrm>
            <a:off x="6096000" y="679604"/>
            <a:ext cx="31234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9.1   </a:t>
            </a:r>
            <a:r>
              <a:rPr lang="zh-CN" altLang="en-US" sz="2400" b="1" dirty="0">
                <a:latin typeface="仿宋" panose="02010609060101010101" pitchFamily="49" charset="-122"/>
                <a:ea typeface="仿宋" panose="02010609060101010101" pitchFamily="49" charset="-122"/>
              </a:rPr>
              <a:t>线程基本概念</a:t>
            </a:r>
          </a:p>
        </p:txBody>
      </p:sp>
      <p:grpSp>
        <p:nvGrpSpPr>
          <p:cNvPr id="111" name="组合 110">
            <a:extLst>
              <a:ext uri="{FF2B5EF4-FFF2-40B4-BE49-F238E27FC236}">
                <a16:creationId xmlns:a16="http://schemas.microsoft.com/office/drawing/2014/main" id="{1A9CDAD5-5E9B-4B49-B468-FF7B0D5DE9B7}"/>
              </a:ext>
            </a:extLst>
          </p:cNvPr>
          <p:cNvGrpSpPr/>
          <p:nvPr/>
        </p:nvGrpSpPr>
        <p:grpSpPr>
          <a:xfrm>
            <a:off x="5275064" y="5077490"/>
            <a:ext cx="549846" cy="617986"/>
            <a:chOff x="279401" y="2698750"/>
            <a:chExt cx="1473200" cy="1655763"/>
          </a:xfrm>
        </p:grpSpPr>
        <p:sp>
          <p:nvSpPr>
            <p:cNvPr id="112" name="Freeform 45">
              <a:extLst>
                <a:ext uri="{FF2B5EF4-FFF2-40B4-BE49-F238E27FC236}">
                  <a16:creationId xmlns:a16="http://schemas.microsoft.com/office/drawing/2014/main" id="{EEF3CBC9-39A9-47B2-8957-8775C0C23BF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6">
              <a:extLst>
                <a:ext uri="{FF2B5EF4-FFF2-40B4-BE49-F238E27FC236}">
                  <a16:creationId xmlns:a16="http://schemas.microsoft.com/office/drawing/2014/main" id="{B0E1C3F4-DCDE-4BFB-AE48-2C015C3C3FF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7">
              <a:extLst>
                <a:ext uri="{FF2B5EF4-FFF2-40B4-BE49-F238E27FC236}">
                  <a16:creationId xmlns:a16="http://schemas.microsoft.com/office/drawing/2014/main" id="{5DC20DD9-CB50-4B66-8571-1A14E505512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Freeform 48">
              <a:extLst>
                <a:ext uri="{FF2B5EF4-FFF2-40B4-BE49-F238E27FC236}">
                  <a16:creationId xmlns:a16="http://schemas.microsoft.com/office/drawing/2014/main" id="{E65C35C2-1295-4287-B949-47522A44A5C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49">
              <a:extLst>
                <a:ext uri="{FF2B5EF4-FFF2-40B4-BE49-F238E27FC236}">
                  <a16:creationId xmlns:a16="http://schemas.microsoft.com/office/drawing/2014/main" id="{3C58982B-E432-4B78-9840-335964CF04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Oval 50">
              <a:extLst>
                <a:ext uri="{FF2B5EF4-FFF2-40B4-BE49-F238E27FC236}">
                  <a16:creationId xmlns:a16="http://schemas.microsoft.com/office/drawing/2014/main" id="{5B945100-9607-406B-862E-B3541663D4B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51">
              <a:extLst>
                <a:ext uri="{FF2B5EF4-FFF2-40B4-BE49-F238E27FC236}">
                  <a16:creationId xmlns:a16="http://schemas.microsoft.com/office/drawing/2014/main" id="{2A1954D5-B20E-4917-99B5-2935F9C58CB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2">
              <a:extLst>
                <a:ext uri="{FF2B5EF4-FFF2-40B4-BE49-F238E27FC236}">
                  <a16:creationId xmlns:a16="http://schemas.microsoft.com/office/drawing/2014/main" id="{F10380F9-0A75-4633-8568-926ED40BEEF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8" name="TextBox 108">
            <a:extLst>
              <a:ext uri="{FF2B5EF4-FFF2-40B4-BE49-F238E27FC236}">
                <a16:creationId xmlns:a16="http://schemas.microsoft.com/office/drawing/2014/main" id="{7872BB9F-EEDE-42FF-8E25-F0101F5655C0}"/>
              </a:ext>
            </a:extLst>
          </p:cNvPr>
          <p:cNvSpPr txBox="1"/>
          <p:nvPr/>
        </p:nvSpPr>
        <p:spPr>
          <a:xfrm>
            <a:off x="6096000" y="5222900"/>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线程的交互</a:t>
            </a:r>
          </a:p>
        </p:txBody>
      </p:sp>
      <p:grpSp>
        <p:nvGrpSpPr>
          <p:cNvPr id="169" name="组合 168">
            <a:extLst>
              <a:ext uri="{FF2B5EF4-FFF2-40B4-BE49-F238E27FC236}">
                <a16:creationId xmlns:a16="http://schemas.microsoft.com/office/drawing/2014/main" id="{211219E9-584D-4CA5-B0CF-39748D8E070F}"/>
              </a:ext>
            </a:extLst>
          </p:cNvPr>
          <p:cNvGrpSpPr/>
          <p:nvPr/>
        </p:nvGrpSpPr>
        <p:grpSpPr>
          <a:xfrm>
            <a:off x="5275064" y="5835135"/>
            <a:ext cx="549846" cy="617986"/>
            <a:chOff x="279401" y="2698750"/>
            <a:chExt cx="1473200" cy="1655763"/>
          </a:xfrm>
        </p:grpSpPr>
        <p:sp>
          <p:nvSpPr>
            <p:cNvPr id="170" name="Freeform 45">
              <a:extLst>
                <a:ext uri="{FF2B5EF4-FFF2-40B4-BE49-F238E27FC236}">
                  <a16:creationId xmlns:a16="http://schemas.microsoft.com/office/drawing/2014/main" id="{3685657F-B9E6-4579-AB9D-B2E146FFCE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46">
              <a:extLst>
                <a:ext uri="{FF2B5EF4-FFF2-40B4-BE49-F238E27FC236}">
                  <a16:creationId xmlns:a16="http://schemas.microsoft.com/office/drawing/2014/main" id="{D88BECAB-194E-400C-9CC4-7F0BF6B3A16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47">
              <a:extLst>
                <a:ext uri="{FF2B5EF4-FFF2-40B4-BE49-F238E27FC236}">
                  <a16:creationId xmlns:a16="http://schemas.microsoft.com/office/drawing/2014/main" id="{FADE84B8-811B-40D6-AA72-BF08C6E5D3D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3" name="Freeform 48">
              <a:extLst>
                <a:ext uri="{FF2B5EF4-FFF2-40B4-BE49-F238E27FC236}">
                  <a16:creationId xmlns:a16="http://schemas.microsoft.com/office/drawing/2014/main" id="{05126B20-269F-44FA-84B4-24D35C09F948}"/>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4" name="Freeform 49">
              <a:extLst>
                <a:ext uri="{FF2B5EF4-FFF2-40B4-BE49-F238E27FC236}">
                  <a16:creationId xmlns:a16="http://schemas.microsoft.com/office/drawing/2014/main" id="{9652DA85-78A9-4F76-9147-2BC3DF06D2E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5" name="Oval 50">
              <a:extLst>
                <a:ext uri="{FF2B5EF4-FFF2-40B4-BE49-F238E27FC236}">
                  <a16:creationId xmlns:a16="http://schemas.microsoft.com/office/drawing/2014/main" id="{992F4E6B-CD19-49E9-B685-B8F548FD811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6" name="Freeform 51">
              <a:extLst>
                <a:ext uri="{FF2B5EF4-FFF2-40B4-BE49-F238E27FC236}">
                  <a16:creationId xmlns:a16="http://schemas.microsoft.com/office/drawing/2014/main" id="{32F35804-B25B-4178-B2D3-B734FD099830}"/>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7" name="Freeform 52">
              <a:extLst>
                <a:ext uri="{FF2B5EF4-FFF2-40B4-BE49-F238E27FC236}">
                  <a16:creationId xmlns:a16="http://schemas.microsoft.com/office/drawing/2014/main" id="{B55D7DAE-2DA6-4DD1-914B-35787E0198C9}"/>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8" name="TextBox 108">
            <a:extLst>
              <a:ext uri="{FF2B5EF4-FFF2-40B4-BE49-F238E27FC236}">
                <a16:creationId xmlns:a16="http://schemas.microsoft.com/office/drawing/2014/main" id="{51C60BF0-DA70-45F9-BA4D-CFF1A97E1777}"/>
              </a:ext>
            </a:extLst>
          </p:cNvPr>
          <p:cNvSpPr txBox="1"/>
          <p:nvPr/>
        </p:nvSpPr>
        <p:spPr>
          <a:xfrm>
            <a:off x="6096000" y="5980545"/>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9.8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2813806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线程同步与锁机制</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共享访问与线程同步</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Rectangle 3">
            <a:extLst>
              <a:ext uri="{FF2B5EF4-FFF2-40B4-BE49-F238E27FC236}">
                <a16:creationId xmlns:a16="http://schemas.microsoft.com/office/drawing/2014/main" id="{42B1CEC3-27C7-47CC-BC48-25B901E7CC68}"/>
              </a:ext>
            </a:extLst>
          </p:cNvPr>
          <p:cNvSpPr txBox="1">
            <a:spLocks noChangeArrowheads="1"/>
          </p:cNvSpPr>
          <p:nvPr/>
        </p:nvSpPr>
        <p:spPr>
          <a:xfrm>
            <a:off x="1336431" y="2784472"/>
            <a:ext cx="10381957" cy="3171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ea typeface="仿宋" panose="02010609060101010101" pitchFamily="49" charset="-122"/>
              </a:rPr>
              <a:t>什么是共享访问？</a:t>
            </a:r>
          </a:p>
          <a:p>
            <a:pPr lvl="1">
              <a:buFont typeface="Wingdings" panose="05000000000000000000" pitchFamily="2" charset="2"/>
              <a:buNone/>
            </a:pPr>
            <a:r>
              <a:rPr lang="zh-CN" altLang="en-US" dirty="0">
                <a:ea typeface="仿宋" panose="02010609060101010101" pitchFamily="49" charset="-122"/>
              </a:rPr>
              <a:t>多个同时运行着的线程需要访问同一个对象，这样的情况叫做共享访问</a:t>
            </a:r>
          </a:p>
          <a:p>
            <a:pPr marL="0" indent="0">
              <a:buFont typeface="Wingdings" panose="05000000000000000000" pitchFamily="2" charset="2"/>
              <a:buNone/>
            </a:pPr>
            <a:r>
              <a:rPr lang="zh-CN" altLang="en-US" dirty="0">
                <a:ea typeface="仿宋" panose="02010609060101010101" pitchFamily="49" charset="-122"/>
              </a:rPr>
              <a:t>共享访问可能给运行中的程序带来意想不到的结果</a:t>
            </a:r>
          </a:p>
          <a:p>
            <a:pPr marL="0" indent="0">
              <a:buFont typeface="Wingdings" panose="05000000000000000000" pitchFamily="2" charset="2"/>
              <a:buNone/>
            </a:pPr>
            <a:endParaRPr lang="en-US" altLang="zh-CN" dirty="0">
              <a:ea typeface="仿宋" panose="02010609060101010101" pitchFamily="49" charset="-122"/>
            </a:endParaRPr>
          </a:p>
        </p:txBody>
      </p:sp>
    </p:spTree>
    <p:extLst>
      <p:ext uri="{BB962C8B-B14F-4D97-AF65-F5344CB8AC3E}">
        <p14:creationId xmlns:p14="http://schemas.microsoft.com/office/powerpoint/2010/main" val="28523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 calcmode="lin" valueType="num">
                                      <p:cBhvr additive="base">
                                        <p:cTn id="1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 calcmode="lin" valueType="num">
                                      <p:cBhvr additive="base">
                                        <p:cTn id="18"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 calcmode="lin" valueType="num">
                                      <p:cBhvr additive="base">
                                        <p:cTn id="24"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线程同步与锁机制</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共享访问与线程同步</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4" name="Text Box 3">
            <a:extLst>
              <a:ext uri="{FF2B5EF4-FFF2-40B4-BE49-F238E27FC236}">
                <a16:creationId xmlns:a16="http://schemas.microsoft.com/office/drawing/2014/main" id="{C14DF9A0-E2D4-4BE6-B721-F8B2B592404E}"/>
              </a:ext>
            </a:extLst>
          </p:cNvPr>
          <p:cNvSpPr txBox="1">
            <a:spLocks noChangeArrowheads="1"/>
          </p:cNvSpPr>
          <p:nvPr/>
        </p:nvSpPr>
        <p:spPr bwMode="auto">
          <a:xfrm>
            <a:off x="3043591" y="62575"/>
            <a:ext cx="9144000" cy="6797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dirty="0">
                <a:latin typeface="Courier New" panose="02070309020205020404" pitchFamily="49" charset="0"/>
              </a:rPr>
              <a:t>public class </a:t>
            </a:r>
            <a:r>
              <a:rPr lang="en-US" altLang="zh-CN" sz="2000" b="1" i="1" dirty="0" err="1">
                <a:latin typeface="Courier New" panose="02070309020205020404" pitchFamily="49" charset="0"/>
              </a:rPr>
              <a:t>NoSynchronized</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public static void main(String[] </a:t>
            </a:r>
            <a:r>
              <a:rPr lang="en-US" altLang="zh-CN" sz="2000" b="1" i="1" dirty="0" err="1">
                <a:latin typeface="Courier New" panose="02070309020205020404" pitchFamily="49" charset="0"/>
              </a:rPr>
              <a:t>args</a:t>
            </a:r>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 t=new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new Thread(t).start();</a:t>
            </a:r>
          </a:p>
          <a:p>
            <a:pPr eaLnBrk="1" hangingPunct="1"/>
            <a:r>
              <a:rPr lang="en-US" altLang="zh-CN" sz="2000" b="1" i="1" dirty="0">
                <a:latin typeface="Courier New" panose="02070309020205020404" pitchFamily="49" charset="0"/>
              </a:rPr>
              <a:t>		new Thread(t).start();</a:t>
            </a:r>
          </a:p>
          <a:p>
            <a:pPr eaLnBrk="1" hangingPunct="1"/>
            <a:r>
              <a:rPr lang="en-US" altLang="zh-CN" sz="2000" b="1" i="1" dirty="0">
                <a:latin typeface="Courier New" panose="02070309020205020404" pitchFamily="49" charset="0"/>
              </a:rPr>
              <a:t>		new Thread(t).start();</a:t>
            </a:r>
          </a:p>
          <a:p>
            <a:pPr eaLnBrk="1" hangingPunct="1"/>
            <a:r>
              <a:rPr lang="en-US" altLang="zh-CN" sz="2000" b="1" i="1" dirty="0">
                <a:latin typeface="Courier New" panose="02070309020205020404" pitchFamily="49" charset="0"/>
              </a:rPr>
              <a:t>		new Thread(t).start();</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class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 implements Runnable{</a:t>
            </a:r>
          </a:p>
          <a:p>
            <a:pPr eaLnBrk="1" hangingPunct="1"/>
            <a:r>
              <a:rPr lang="en-US" altLang="zh-CN" sz="2000" b="1" i="1" dirty="0">
                <a:latin typeface="Courier New" panose="02070309020205020404" pitchFamily="49" charset="0"/>
              </a:rPr>
              <a:t>	private int tickets=100;</a:t>
            </a:r>
          </a:p>
          <a:p>
            <a:pPr eaLnBrk="1" hangingPunct="1"/>
            <a:r>
              <a:rPr lang="en-US" altLang="zh-CN" sz="2000" b="1" i="1" dirty="0">
                <a:latin typeface="Courier New" panose="02070309020205020404" pitchFamily="49" charset="0"/>
              </a:rPr>
              <a:t>	public void run(){</a:t>
            </a:r>
          </a:p>
          <a:p>
            <a:pPr eaLnBrk="1" hangingPunct="1"/>
            <a:r>
              <a:rPr lang="en-US" altLang="zh-CN" sz="2000" b="1" i="1" dirty="0">
                <a:latin typeface="Courier New" panose="02070309020205020404" pitchFamily="49" charset="0"/>
              </a:rPr>
              <a:t>	while(true){</a:t>
            </a:r>
          </a:p>
          <a:p>
            <a:pPr eaLnBrk="1" hangingPunct="1"/>
            <a:r>
              <a:rPr lang="en-US" altLang="zh-CN" sz="2000" b="1" i="1" dirty="0">
                <a:latin typeface="Courier New" panose="02070309020205020404" pitchFamily="49" charset="0"/>
              </a:rPr>
              <a:t>		if(tickets&gt;0){</a:t>
            </a:r>
          </a:p>
          <a:p>
            <a:pPr eaLnBrk="1" hangingPunct="1"/>
            <a:r>
              <a:rPr lang="en-US" altLang="zh-CN" sz="2000" b="1" i="1" dirty="0">
                <a:latin typeface="Courier New" panose="02070309020205020404" pitchFamily="49" charset="0"/>
              </a:rPr>
              <a:t>		try{ </a:t>
            </a:r>
            <a:r>
              <a:rPr lang="en-US" altLang="zh-CN" sz="2000" b="1" i="1" dirty="0" err="1">
                <a:latin typeface="Courier New" panose="02070309020205020404" pitchFamily="49" charset="0"/>
              </a:rPr>
              <a:t>Thread.sleep</a:t>
            </a:r>
            <a:r>
              <a:rPr lang="en-US" altLang="zh-CN" sz="2000" b="1" i="1" dirty="0">
                <a:latin typeface="Courier New" panose="02070309020205020404" pitchFamily="49" charset="0"/>
              </a:rPr>
              <a:t>(10);} catch(Exception e){</a:t>
            </a:r>
          </a:p>
          <a:p>
            <a:pPr eaLnBrk="1" hangingPunct="1"/>
            <a:r>
              <a:rPr lang="en-US" altLang="zh-CN" sz="2000" b="1" i="1" dirty="0">
                <a:latin typeface="Courier New" panose="02070309020205020404" pitchFamily="49" charset="0"/>
              </a:rPr>
              <a:t>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e.getMessage</a:t>
            </a:r>
            <a:r>
              <a:rPr lang="en-US" altLang="zh-CN" sz="2000" b="1" i="1" dirty="0">
                <a:latin typeface="Courier New" panose="02070309020205020404" pitchFamily="49" charset="0"/>
              </a:rPr>
              <a:t>()); }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Thread.currentThread</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getName</a:t>
            </a:r>
            <a:r>
              <a:rPr lang="en-US" altLang="zh-CN" sz="2000" b="1" i="1" dirty="0">
                <a:latin typeface="Courier New" panose="02070309020205020404" pitchFamily="49" charset="0"/>
              </a:rPr>
              <a:t>()+" is </a:t>
            </a:r>
            <a:r>
              <a:rPr lang="en-US" altLang="zh-CN" sz="2000" b="1" i="1" dirty="0" err="1">
                <a:latin typeface="Courier New" panose="02070309020205020404" pitchFamily="49" charset="0"/>
              </a:rPr>
              <a:t>salingticket</a:t>
            </a:r>
            <a:r>
              <a:rPr lang="en-US" altLang="zh-CN" sz="2000" b="1" i="1" dirty="0">
                <a:latin typeface="Courier New" panose="02070309020205020404" pitchFamily="49" charset="0"/>
              </a:rPr>
              <a:t>” +tickets--);</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p:txBody>
      </p:sp>
    </p:spTree>
    <p:extLst>
      <p:ext uri="{BB962C8B-B14F-4D97-AF65-F5344CB8AC3E}">
        <p14:creationId xmlns:p14="http://schemas.microsoft.com/office/powerpoint/2010/main" val="44320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线程同步与锁机制</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共享访问与线程同步</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Rectangle 3">
            <a:extLst>
              <a:ext uri="{FF2B5EF4-FFF2-40B4-BE49-F238E27FC236}">
                <a16:creationId xmlns:a16="http://schemas.microsoft.com/office/drawing/2014/main" id="{A7BA5A57-827E-4682-8769-DFFD1CA08CC7}"/>
              </a:ext>
            </a:extLst>
          </p:cNvPr>
          <p:cNvSpPr txBox="1">
            <a:spLocks noChangeArrowheads="1"/>
          </p:cNvSpPr>
          <p:nvPr/>
        </p:nvSpPr>
        <p:spPr>
          <a:xfrm>
            <a:off x="752041" y="2352975"/>
            <a:ext cx="9615848" cy="3624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a:latin typeface="仿宋" panose="02010609060101010101" pitchFamily="49" charset="-122"/>
                <a:ea typeface="仿宋" panose="02010609060101010101" pitchFamily="49" charset="-122"/>
              </a:rPr>
              <a:t>为了避免在共享访问中发生类似上面的错误，可以使用锁定访问的方式</a:t>
            </a:r>
          </a:p>
          <a:p>
            <a:pPr marL="0" indent="0">
              <a:buFont typeface="Wingdings" panose="05000000000000000000" pitchFamily="2" charset="2"/>
              <a:buNone/>
            </a:pPr>
            <a:r>
              <a:rPr lang="en-US" altLang="zh-CN">
                <a:latin typeface="仿宋" panose="02010609060101010101" pitchFamily="49" charset="-122"/>
                <a:ea typeface="仿宋" panose="02010609060101010101" pitchFamily="49" charset="-122"/>
              </a:rPr>
              <a:t>Java</a:t>
            </a:r>
            <a:r>
              <a:rPr lang="zh-CN" altLang="en-US">
                <a:latin typeface="仿宋" panose="02010609060101010101" pitchFamily="49" charset="-122"/>
                <a:ea typeface="仿宋" panose="02010609060101010101" pitchFamily="49" charset="-122"/>
              </a:rPr>
              <a:t>语言中使用内置的</a:t>
            </a:r>
            <a:r>
              <a:rPr lang="en-US" altLang="zh-CN" b="1">
                <a:latin typeface="仿宋" panose="02010609060101010101" pitchFamily="49" charset="-122"/>
                <a:ea typeface="仿宋" panose="02010609060101010101" pitchFamily="49" charset="-122"/>
              </a:rPr>
              <a:t>synchronized</a:t>
            </a:r>
            <a:r>
              <a:rPr lang="zh-CN" altLang="en-US">
                <a:latin typeface="仿宋" panose="02010609060101010101" pitchFamily="49" charset="-122"/>
                <a:ea typeface="仿宋" panose="02010609060101010101" pitchFamily="49" charset="-122"/>
              </a:rPr>
              <a:t>关键字来进行资源锁定</a:t>
            </a:r>
          </a:p>
          <a:p>
            <a:pPr marL="0" indent="0">
              <a:buFont typeface="Wingdings" panose="05000000000000000000" pitchFamily="2" charset="2"/>
              <a:buNone/>
            </a:pPr>
            <a:r>
              <a:rPr lang="en-US" altLang="zh-CN" b="1">
                <a:latin typeface="仿宋" panose="02010609060101010101" pitchFamily="49" charset="-122"/>
                <a:ea typeface="仿宋" panose="02010609060101010101" pitchFamily="49" charset="-122"/>
              </a:rPr>
              <a:t>synchronized</a:t>
            </a:r>
            <a:r>
              <a:rPr lang="zh-CN" altLang="en-US">
                <a:latin typeface="仿宋" panose="02010609060101010101" pitchFamily="49" charset="-122"/>
                <a:ea typeface="仿宋" panose="02010609060101010101" pitchFamily="49" charset="-122"/>
              </a:rPr>
              <a:t>关键字的用法有两种：</a:t>
            </a:r>
          </a:p>
          <a:p>
            <a:pPr lvl="1">
              <a:buFont typeface="Wingdings" panose="05000000000000000000" pitchFamily="2" charset="2"/>
              <a:buNone/>
            </a:pPr>
            <a:r>
              <a:rPr lang="en-US" altLang="zh-CN">
                <a:latin typeface="仿宋" panose="02010609060101010101" pitchFamily="49" charset="-122"/>
                <a:ea typeface="仿宋" panose="02010609060101010101" pitchFamily="49" charset="-122"/>
              </a:rPr>
              <a:t>synchronized</a:t>
            </a:r>
            <a:r>
              <a:rPr lang="zh-CN" altLang="en-US">
                <a:latin typeface="仿宋" panose="02010609060101010101" pitchFamily="49" charset="-122"/>
                <a:ea typeface="仿宋" panose="02010609060101010101" pitchFamily="49" charset="-122"/>
              </a:rPr>
              <a:t>语句	</a:t>
            </a:r>
            <a:r>
              <a:rPr lang="en-US" altLang="zh-CN">
                <a:latin typeface="仿宋" panose="02010609060101010101" pitchFamily="49" charset="-122"/>
                <a:ea typeface="仿宋" panose="02010609060101010101" pitchFamily="49" charset="-122"/>
              </a:rPr>
              <a:t>//</a:t>
            </a:r>
            <a:r>
              <a:rPr lang="zh-CN" altLang="en-US" b="1">
                <a:solidFill>
                  <a:schemeClr val="hlink"/>
                </a:solidFill>
                <a:latin typeface="仿宋" panose="02010609060101010101" pitchFamily="49" charset="-122"/>
                <a:ea typeface="仿宋" panose="02010609060101010101" pitchFamily="49" charset="-122"/>
              </a:rPr>
              <a:t>适用于同一线程的多个对象</a:t>
            </a:r>
          </a:p>
          <a:p>
            <a:pPr lvl="1">
              <a:buFont typeface="Wingdings" panose="05000000000000000000" pitchFamily="2" charset="2"/>
              <a:buNone/>
            </a:pPr>
            <a:r>
              <a:rPr lang="en-US" altLang="zh-CN">
                <a:latin typeface="仿宋" panose="02010609060101010101" pitchFamily="49" charset="-122"/>
                <a:ea typeface="仿宋" panose="02010609060101010101" pitchFamily="49" charset="-122"/>
              </a:rPr>
              <a:t>synchronized</a:t>
            </a:r>
            <a:r>
              <a:rPr lang="zh-CN" altLang="en-US">
                <a:latin typeface="仿宋" panose="02010609060101010101" pitchFamily="49" charset="-122"/>
                <a:ea typeface="仿宋" panose="02010609060101010101" pitchFamily="49" charset="-122"/>
              </a:rPr>
              <a:t>方法	</a:t>
            </a:r>
            <a:r>
              <a:rPr lang="en-US" altLang="zh-CN">
                <a:latin typeface="仿宋" panose="02010609060101010101" pitchFamily="49" charset="-122"/>
                <a:ea typeface="仿宋" panose="02010609060101010101" pitchFamily="49" charset="-122"/>
              </a:rPr>
              <a:t>//</a:t>
            </a:r>
            <a:r>
              <a:rPr lang="zh-CN" altLang="en-US" b="1">
                <a:solidFill>
                  <a:schemeClr val="hlink"/>
                </a:solidFill>
                <a:latin typeface="仿宋" panose="02010609060101010101" pitchFamily="49" charset="-122"/>
                <a:ea typeface="仿宋" panose="02010609060101010101" pitchFamily="49" charset="-122"/>
              </a:rPr>
              <a:t>适用于不同线程的对象</a:t>
            </a:r>
            <a:endParaRPr lang="zh-CN" altLang="en-US" b="1" dirty="0">
              <a:solidFill>
                <a:schemeClr val="hlink"/>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5751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 calcmode="lin" valueType="num">
                                      <p:cBhvr additive="base">
                                        <p:cTn id="1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 calcmode="lin" valueType="num">
                                      <p:cBhvr additive="base">
                                        <p:cTn id="18"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 calcmode="lin" valueType="num">
                                      <p:cBhvr additive="base">
                                        <p:cTn id="24"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 calcmode="lin" valueType="num">
                                      <p:cBhvr additive="base">
                                        <p:cTn id="28"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5">
                                            <p:txEl>
                                              <p:pRg st="4" end="4"/>
                                            </p:txEl>
                                          </p:spTgt>
                                        </p:tgtEl>
                                        <p:attrNameLst>
                                          <p:attrName>style.visibility</p:attrName>
                                        </p:attrNameLst>
                                      </p:cBhvr>
                                      <p:to>
                                        <p:strVal val="visible"/>
                                      </p:to>
                                    </p:set>
                                    <p:anim calcmode="lin" valueType="num">
                                      <p:cBhvr additive="base">
                                        <p:cTn id="32"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线程同步与锁机制</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共享访问与线程同步</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4" name="Rectangle 3">
            <a:extLst>
              <a:ext uri="{FF2B5EF4-FFF2-40B4-BE49-F238E27FC236}">
                <a16:creationId xmlns:a16="http://schemas.microsoft.com/office/drawing/2014/main" id="{B3FD2682-4E69-407D-86C3-ADD78A6873B7}"/>
              </a:ext>
            </a:extLst>
          </p:cNvPr>
          <p:cNvSpPr txBox="1">
            <a:spLocks noChangeArrowheads="1"/>
          </p:cNvSpPr>
          <p:nvPr/>
        </p:nvSpPr>
        <p:spPr>
          <a:xfrm>
            <a:off x="464233" y="1821402"/>
            <a:ext cx="10283483"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 typeface="Wingdings" panose="05000000000000000000" pitchFamily="2" charset="2"/>
              <a:buNone/>
            </a:pPr>
            <a:r>
              <a:rPr lang="en-US" altLang="zh-CN">
                <a:latin typeface="仿宋" panose="02010609060101010101" pitchFamily="49" charset="-122"/>
                <a:ea typeface="仿宋" panose="02010609060101010101" pitchFamily="49" charset="-122"/>
              </a:rPr>
              <a:t>synchronized</a:t>
            </a:r>
            <a:r>
              <a:rPr lang="zh-CN" altLang="en-US">
                <a:latin typeface="仿宋" panose="02010609060101010101" pitchFamily="49" charset="-122"/>
                <a:ea typeface="仿宋" panose="02010609060101010101" pitchFamily="49" charset="-122"/>
              </a:rPr>
              <a:t>语句的使用方法如下：</a:t>
            </a:r>
          </a:p>
          <a:p>
            <a:pPr lvl="1">
              <a:lnSpc>
                <a:spcPct val="80000"/>
              </a:lnSpc>
              <a:buFont typeface="Wingdings" panose="05000000000000000000" pitchFamily="2" charset="2"/>
              <a:buNone/>
            </a:pPr>
            <a:r>
              <a:rPr lang="en-US" altLang="zh-CN" b="1">
                <a:latin typeface="仿宋" panose="02010609060101010101" pitchFamily="49" charset="-122"/>
                <a:ea typeface="仿宋" panose="02010609060101010101" pitchFamily="49" charset="-122"/>
              </a:rPr>
              <a:t>synchronized</a:t>
            </a:r>
            <a:r>
              <a:rPr lang="en-US" altLang="zh-CN">
                <a:latin typeface="仿宋" panose="02010609060101010101" pitchFamily="49" charset="-122"/>
                <a:ea typeface="仿宋" panose="02010609060101010101" pitchFamily="49" charset="-122"/>
              </a:rPr>
              <a:t> (obj){</a:t>
            </a:r>
          </a:p>
          <a:p>
            <a:pPr lvl="1">
              <a:lnSpc>
                <a:spcPct val="80000"/>
              </a:lnSpc>
              <a:buFont typeface="Wingdings" panose="05000000000000000000" pitchFamily="2" charset="2"/>
              <a:buNone/>
            </a:pPr>
            <a:r>
              <a:rPr lang="en-US" altLang="zh-CN">
                <a:solidFill>
                  <a:srgbClr val="808080"/>
                </a:solidFill>
                <a:latin typeface="仿宋" panose="02010609060101010101" pitchFamily="49" charset="-122"/>
                <a:ea typeface="仿宋" panose="02010609060101010101" pitchFamily="49" charset="-122"/>
              </a:rPr>
              <a:t>//</a:t>
            </a:r>
            <a:r>
              <a:rPr lang="zh-CN" altLang="en-US">
                <a:solidFill>
                  <a:srgbClr val="808080"/>
                </a:solidFill>
                <a:latin typeface="仿宋" panose="02010609060101010101" pitchFamily="49" charset="-122"/>
                <a:ea typeface="仿宋" panose="02010609060101010101" pitchFamily="49" charset="-122"/>
              </a:rPr>
              <a:t>在</a:t>
            </a:r>
            <a:r>
              <a:rPr lang="en-US" altLang="zh-CN">
                <a:solidFill>
                  <a:srgbClr val="808080"/>
                </a:solidFill>
                <a:latin typeface="仿宋" panose="02010609060101010101" pitchFamily="49" charset="-122"/>
                <a:ea typeface="仿宋" panose="02010609060101010101" pitchFamily="49" charset="-122"/>
              </a:rPr>
              <a:t>synchronized</a:t>
            </a:r>
            <a:r>
              <a:rPr lang="zh-CN" altLang="en-US">
                <a:solidFill>
                  <a:srgbClr val="808080"/>
                </a:solidFill>
                <a:latin typeface="仿宋" panose="02010609060101010101" pitchFamily="49" charset="-122"/>
                <a:ea typeface="仿宋" panose="02010609060101010101" pitchFamily="49" charset="-122"/>
              </a:rPr>
              <a:t>语句块中</a:t>
            </a:r>
          </a:p>
          <a:p>
            <a:pPr lvl="1">
              <a:lnSpc>
                <a:spcPct val="80000"/>
              </a:lnSpc>
              <a:buFont typeface="Wingdings" panose="05000000000000000000" pitchFamily="2" charset="2"/>
              <a:buNone/>
            </a:pPr>
            <a:r>
              <a:rPr lang="en-US" altLang="zh-CN">
                <a:solidFill>
                  <a:srgbClr val="808080"/>
                </a:solidFill>
                <a:latin typeface="仿宋" panose="02010609060101010101" pitchFamily="49" charset="-122"/>
                <a:ea typeface="仿宋" panose="02010609060101010101" pitchFamily="49" charset="-122"/>
              </a:rPr>
              <a:t>//</a:t>
            </a:r>
            <a:r>
              <a:rPr lang="zh-CN" altLang="en-US">
                <a:solidFill>
                  <a:srgbClr val="808080"/>
                </a:solidFill>
                <a:latin typeface="仿宋" panose="02010609060101010101" pitchFamily="49" charset="-122"/>
                <a:ea typeface="仿宋" panose="02010609060101010101" pitchFamily="49" charset="-122"/>
              </a:rPr>
              <a:t>对</a:t>
            </a:r>
            <a:r>
              <a:rPr lang="en-US" altLang="zh-CN">
                <a:solidFill>
                  <a:srgbClr val="808080"/>
                </a:solidFill>
                <a:latin typeface="仿宋" panose="02010609060101010101" pitchFamily="49" charset="-122"/>
                <a:ea typeface="仿宋" panose="02010609060101010101" pitchFamily="49" charset="-122"/>
              </a:rPr>
              <a:t>obj</a:t>
            </a:r>
            <a:r>
              <a:rPr lang="zh-CN" altLang="en-US">
                <a:solidFill>
                  <a:srgbClr val="808080"/>
                </a:solidFill>
                <a:latin typeface="仿宋" panose="02010609060101010101" pitchFamily="49" charset="-122"/>
                <a:ea typeface="仿宋" panose="02010609060101010101" pitchFamily="49" charset="-122"/>
              </a:rPr>
              <a:t>的成员只能进行同步访问</a:t>
            </a:r>
          </a:p>
          <a:p>
            <a:pPr lvl="1">
              <a:lnSpc>
                <a:spcPct val="80000"/>
              </a:lnSpc>
              <a:buFont typeface="Wingdings" panose="05000000000000000000" pitchFamily="2" charset="2"/>
              <a:buNone/>
            </a:pPr>
            <a:r>
              <a:rPr lang="en-US" altLang="zh-CN">
                <a:latin typeface="仿宋" panose="02010609060101010101" pitchFamily="49" charset="-122"/>
                <a:ea typeface="仿宋" panose="02010609060101010101" pitchFamily="49" charset="-122"/>
              </a:rPr>
              <a:t>}</a:t>
            </a:r>
          </a:p>
          <a:p>
            <a:pPr marL="0" indent="0">
              <a:lnSpc>
                <a:spcPct val="80000"/>
              </a:lnSpc>
              <a:buFont typeface="Wingdings" panose="05000000000000000000" pitchFamily="2" charset="2"/>
              <a:buNone/>
            </a:pPr>
            <a:r>
              <a:rPr lang="en-US" altLang="zh-CN">
                <a:latin typeface="仿宋" panose="02010609060101010101" pitchFamily="49" charset="-122"/>
                <a:ea typeface="仿宋" panose="02010609060101010101" pitchFamily="49" charset="-122"/>
              </a:rPr>
              <a:t>synchronized</a:t>
            </a:r>
            <a:r>
              <a:rPr lang="zh-CN" altLang="en-US">
                <a:latin typeface="仿宋" panose="02010609060101010101" pitchFamily="49" charset="-122"/>
                <a:ea typeface="仿宋" panose="02010609060101010101" pitchFamily="49" charset="-122"/>
              </a:rPr>
              <a:t>方法的使用方法如下：</a:t>
            </a:r>
          </a:p>
          <a:p>
            <a:pPr lvl="1">
              <a:lnSpc>
                <a:spcPct val="80000"/>
              </a:lnSpc>
              <a:buFont typeface="Wingdings" panose="05000000000000000000" pitchFamily="2" charset="2"/>
              <a:buNone/>
            </a:pPr>
            <a:r>
              <a:rPr lang="en-US" altLang="zh-CN">
                <a:latin typeface="仿宋" panose="02010609060101010101" pitchFamily="49" charset="-122"/>
                <a:ea typeface="仿宋" panose="02010609060101010101" pitchFamily="49" charset="-122"/>
              </a:rPr>
              <a:t>public </a:t>
            </a:r>
            <a:r>
              <a:rPr lang="en-US" altLang="zh-CN" b="1">
                <a:latin typeface="仿宋" panose="02010609060101010101" pitchFamily="49" charset="-122"/>
                <a:ea typeface="仿宋" panose="02010609060101010101" pitchFamily="49" charset="-122"/>
              </a:rPr>
              <a:t>synchronized</a:t>
            </a:r>
            <a:r>
              <a:rPr lang="en-US" altLang="zh-CN">
                <a:latin typeface="仿宋" panose="02010609060101010101" pitchFamily="49" charset="-122"/>
                <a:ea typeface="仿宋" panose="02010609060101010101" pitchFamily="49" charset="-122"/>
              </a:rPr>
              <a:t> void method(){</a:t>
            </a:r>
          </a:p>
          <a:p>
            <a:pPr lvl="1">
              <a:lnSpc>
                <a:spcPct val="80000"/>
              </a:lnSpc>
              <a:buFont typeface="Wingdings" panose="05000000000000000000" pitchFamily="2" charset="2"/>
              <a:buNone/>
            </a:pPr>
            <a:r>
              <a:rPr lang="en-US" altLang="zh-CN">
                <a:solidFill>
                  <a:srgbClr val="808080"/>
                </a:solidFill>
                <a:latin typeface="仿宋" panose="02010609060101010101" pitchFamily="49" charset="-122"/>
                <a:ea typeface="仿宋" panose="02010609060101010101" pitchFamily="49" charset="-122"/>
              </a:rPr>
              <a:t>//</a:t>
            </a:r>
            <a:r>
              <a:rPr lang="zh-CN" altLang="en-US">
                <a:solidFill>
                  <a:srgbClr val="808080"/>
                </a:solidFill>
                <a:latin typeface="仿宋" panose="02010609060101010101" pitchFamily="49" charset="-122"/>
                <a:ea typeface="仿宋" panose="02010609060101010101" pitchFamily="49" charset="-122"/>
              </a:rPr>
              <a:t>在</a:t>
            </a:r>
            <a:r>
              <a:rPr lang="en-US" altLang="zh-CN">
                <a:solidFill>
                  <a:srgbClr val="808080"/>
                </a:solidFill>
                <a:latin typeface="仿宋" panose="02010609060101010101" pitchFamily="49" charset="-122"/>
                <a:ea typeface="仿宋" panose="02010609060101010101" pitchFamily="49" charset="-122"/>
              </a:rPr>
              <a:t>synchronized</a:t>
            </a:r>
            <a:r>
              <a:rPr lang="zh-CN" altLang="en-US">
                <a:solidFill>
                  <a:srgbClr val="808080"/>
                </a:solidFill>
                <a:latin typeface="仿宋" panose="02010609060101010101" pitchFamily="49" charset="-122"/>
                <a:ea typeface="仿宋" panose="02010609060101010101" pitchFamily="49" charset="-122"/>
              </a:rPr>
              <a:t>方法中</a:t>
            </a:r>
          </a:p>
          <a:p>
            <a:pPr lvl="1">
              <a:lnSpc>
                <a:spcPct val="80000"/>
              </a:lnSpc>
              <a:buFont typeface="Wingdings" panose="05000000000000000000" pitchFamily="2" charset="2"/>
              <a:buNone/>
            </a:pPr>
            <a:r>
              <a:rPr lang="en-US" altLang="zh-CN">
                <a:solidFill>
                  <a:srgbClr val="808080"/>
                </a:solidFill>
                <a:latin typeface="仿宋" panose="02010609060101010101" pitchFamily="49" charset="-122"/>
                <a:ea typeface="仿宋" panose="02010609060101010101" pitchFamily="49" charset="-122"/>
              </a:rPr>
              <a:t>//</a:t>
            </a:r>
            <a:r>
              <a:rPr lang="zh-CN" altLang="en-US">
                <a:solidFill>
                  <a:srgbClr val="808080"/>
                </a:solidFill>
                <a:latin typeface="仿宋" panose="02010609060101010101" pitchFamily="49" charset="-122"/>
                <a:ea typeface="仿宋" panose="02010609060101010101" pitchFamily="49" charset="-122"/>
              </a:rPr>
              <a:t>对本类的成员只能进行同步访问</a:t>
            </a:r>
          </a:p>
          <a:p>
            <a:pPr lvl="1">
              <a:lnSpc>
                <a:spcPct val="80000"/>
              </a:lnSpc>
              <a:buFont typeface="Wingdings" panose="05000000000000000000" pitchFamily="2" charset="2"/>
              <a:buNone/>
            </a:pPr>
            <a:r>
              <a:rPr lang="en-US" altLang="zh-CN">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66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 calcmode="lin" valueType="num">
                                      <p:cBhvr additive="base">
                                        <p:cTn id="12"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 calcmode="lin" valueType="num">
                                      <p:cBhvr additive="base">
                                        <p:cTn id="16"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4">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 calcmode="lin" valueType="num">
                                      <p:cBhvr additive="base">
                                        <p:cTn id="20"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4">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4">
                                            <p:txEl>
                                              <p:pRg st="3" end="3"/>
                                            </p:txEl>
                                          </p:spTgt>
                                        </p:tgtEl>
                                        <p:attrNameLst>
                                          <p:attrName>style.visibility</p:attrName>
                                        </p:attrNameLst>
                                      </p:cBhvr>
                                      <p:to>
                                        <p:strVal val="visible"/>
                                      </p:to>
                                    </p:set>
                                    <p:anim calcmode="lin" valueType="num">
                                      <p:cBhvr additive="base">
                                        <p:cTn id="24" dur="500" fill="hold"/>
                                        <p:tgtEl>
                                          <p:spTgt spid="2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4">
                                            <p:txEl>
                                              <p:pRg st="4" end="4"/>
                                            </p:txEl>
                                          </p:spTgt>
                                        </p:tgtEl>
                                        <p:attrNameLst>
                                          <p:attrName>style.visibility</p:attrName>
                                        </p:attrNameLst>
                                      </p:cBhvr>
                                      <p:to>
                                        <p:strVal val="visible"/>
                                      </p:to>
                                    </p:set>
                                    <p:anim calcmode="lin" valueType="num">
                                      <p:cBhvr additive="base">
                                        <p:cTn id="28" dur="500" fill="hold"/>
                                        <p:tgtEl>
                                          <p:spTgt spid="2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4">
                                            <p:txEl>
                                              <p:pRg st="5" end="5"/>
                                            </p:txEl>
                                          </p:spTgt>
                                        </p:tgtEl>
                                        <p:attrNameLst>
                                          <p:attrName>style.visibility</p:attrName>
                                        </p:attrNameLst>
                                      </p:cBhvr>
                                      <p:to>
                                        <p:strVal val="visible"/>
                                      </p:to>
                                    </p:set>
                                    <p:anim calcmode="lin" valueType="num">
                                      <p:cBhvr additive="base">
                                        <p:cTn id="34" dur="500" fill="hold"/>
                                        <p:tgtEl>
                                          <p:spTgt spid="24">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4">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4">
                                            <p:txEl>
                                              <p:pRg st="6" end="6"/>
                                            </p:txEl>
                                          </p:spTgt>
                                        </p:tgtEl>
                                        <p:attrNameLst>
                                          <p:attrName>style.visibility</p:attrName>
                                        </p:attrNameLst>
                                      </p:cBhvr>
                                      <p:to>
                                        <p:strVal val="visible"/>
                                      </p:to>
                                    </p:set>
                                    <p:anim calcmode="lin" valueType="num">
                                      <p:cBhvr additive="base">
                                        <p:cTn id="38" dur="500" fill="hold"/>
                                        <p:tgtEl>
                                          <p:spTgt spid="24">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4">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4">
                                            <p:txEl>
                                              <p:pRg st="7" end="7"/>
                                            </p:txEl>
                                          </p:spTgt>
                                        </p:tgtEl>
                                        <p:attrNameLst>
                                          <p:attrName>style.visibility</p:attrName>
                                        </p:attrNameLst>
                                      </p:cBhvr>
                                      <p:to>
                                        <p:strVal val="visible"/>
                                      </p:to>
                                    </p:set>
                                    <p:anim calcmode="lin" valueType="num">
                                      <p:cBhvr additive="base">
                                        <p:cTn id="42" dur="500" fill="hold"/>
                                        <p:tgtEl>
                                          <p:spTgt spid="24">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4">
                                            <p:txEl>
                                              <p:pRg st="7" end="7"/>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4">
                                            <p:txEl>
                                              <p:pRg st="8" end="8"/>
                                            </p:txEl>
                                          </p:spTgt>
                                        </p:tgtEl>
                                        <p:attrNameLst>
                                          <p:attrName>style.visibility</p:attrName>
                                        </p:attrNameLst>
                                      </p:cBhvr>
                                      <p:to>
                                        <p:strVal val="visible"/>
                                      </p:to>
                                    </p:set>
                                    <p:anim calcmode="lin" valueType="num">
                                      <p:cBhvr additive="base">
                                        <p:cTn id="46" dur="500" fill="hold"/>
                                        <p:tgtEl>
                                          <p:spTgt spid="24">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8" end="8"/>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4">
                                            <p:txEl>
                                              <p:pRg st="9" end="9"/>
                                            </p:txEl>
                                          </p:spTgt>
                                        </p:tgtEl>
                                        <p:attrNameLst>
                                          <p:attrName>style.visibility</p:attrName>
                                        </p:attrNameLst>
                                      </p:cBhvr>
                                      <p:to>
                                        <p:strVal val="visible"/>
                                      </p:to>
                                    </p:set>
                                    <p:anim calcmode="lin" valueType="num">
                                      <p:cBhvr additive="base">
                                        <p:cTn id="50" dur="500" fill="hold"/>
                                        <p:tgtEl>
                                          <p:spTgt spid="24">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线程同步与锁机制</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共享访问与线程同步</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Text Box 6">
            <a:extLst>
              <a:ext uri="{FF2B5EF4-FFF2-40B4-BE49-F238E27FC236}">
                <a16:creationId xmlns:a16="http://schemas.microsoft.com/office/drawing/2014/main" id="{2005614C-AF6F-4699-9DF3-3753B0C74B13}"/>
              </a:ext>
            </a:extLst>
          </p:cNvPr>
          <p:cNvSpPr txBox="1">
            <a:spLocks noChangeArrowheads="1"/>
          </p:cNvSpPr>
          <p:nvPr/>
        </p:nvSpPr>
        <p:spPr bwMode="auto">
          <a:xfrm>
            <a:off x="520505" y="16318"/>
            <a:ext cx="11667086" cy="747897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dirty="0">
                <a:latin typeface="Courier New" panose="02070309020205020404" pitchFamily="49" charset="0"/>
              </a:rPr>
              <a:t>public class </a:t>
            </a:r>
            <a:r>
              <a:rPr lang="en-US" altLang="zh-CN" sz="2000" b="1" i="1" dirty="0" err="1">
                <a:latin typeface="Courier New" panose="02070309020205020404" pitchFamily="49" charset="0"/>
              </a:rPr>
              <a:t>SynchronizedTest</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public static void main(String[] </a:t>
            </a:r>
            <a:r>
              <a:rPr lang="en-US" altLang="zh-CN" sz="2000" b="1" i="1" dirty="0" err="1">
                <a:latin typeface="Courier New" panose="02070309020205020404" pitchFamily="49" charset="0"/>
              </a:rPr>
              <a:t>args</a:t>
            </a:r>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a:t>
            </a:r>
            <a:r>
              <a:rPr lang="en-US" altLang="zh-CN" sz="2000" b="1" i="1" dirty="0" err="1">
                <a:latin typeface="Courier New" panose="02070309020205020404" pitchFamily="49" charset="0"/>
              </a:rPr>
              <a:t>ThreadTestt</a:t>
            </a:r>
            <a:r>
              <a:rPr lang="en-US" altLang="zh-CN" sz="2000" b="1" i="1" dirty="0">
                <a:latin typeface="Courier New" panose="02070309020205020404" pitchFamily="49" charset="0"/>
              </a:rPr>
              <a:t>=new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new Thread(t).start();</a:t>
            </a:r>
          </a:p>
          <a:p>
            <a:pPr eaLnBrk="1" hangingPunct="1"/>
            <a:r>
              <a:rPr lang="en-US" altLang="zh-CN" sz="2000" b="1" i="1" dirty="0">
                <a:latin typeface="Courier New" panose="02070309020205020404" pitchFamily="49" charset="0"/>
              </a:rPr>
              <a:t>		new Thread(t).start();</a:t>
            </a:r>
          </a:p>
          <a:p>
            <a:pPr eaLnBrk="1" hangingPunct="1"/>
            <a:r>
              <a:rPr lang="en-US" altLang="zh-CN" sz="2000" b="1" i="1" dirty="0">
                <a:latin typeface="Courier New" panose="02070309020205020404" pitchFamily="49" charset="0"/>
              </a:rPr>
              <a:t>		new Thread(t).start();		</a:t>
            </a:r>
          </a:p>
          <a:p>
            <a:pPr eaLnBrk="1" hangingPunct="1"/>
            <a:r>
              <a:rPr lang="en-US" altLang="zh-CN" sz="2000" b="1" i="1" dirty="0">
                <a:latin typeface="Courier New" panose="02070309020205020404" pitchFamily="49" charset="0"/>
              </a:rPr>
              <a:t>		new Thread(t).start();</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class </a:t>
            </a:r>
            <a:r>
              <a:rPr lang="en-US" altLang="zh-CN" sz="2000" b="1" i="1" dirty="0" err="1">
                <a:latin typeface="Courier New" panose="02070309020205020404" pitchFamily="49" charset="0"/>
              </a:rPr>
              <a:t>ThreadTest</a:t>
            </a:r>
            <a:r>
              <a:rPr lang="en-US" altLang="zh-CN" sz="2000" b="1" i="1" dirty="0">
                <a:latin typeface="Courier New" panose="02070309020205020404" pitchFamily="49" charset="0"/>
              </a:rPr>
              <a:t> implements Runnable{</a:t>
            </a:r>
          </a:p>
          <a:p>
            <a:pPr eaLnBrk="1" hangingPunct="1"/>
            <a:r>
              <a:rPr lang="en-US" altLang="zh-CN" sz="2000" b="1" i="1" dirty="0">
                <a:latin typeface="Courier New" panose="02070309020205020404" pitchFamily="49" charset="0"/>
              </a:rPr>
              <a:t>	private int tickets=100;</a:t>
            </a:r>
          </a:p>
          <a:p>
            <a:pPr eaLnBrk="1" hangingPunct="1"/>
            <a:r>
              <a:rPr lang="en-US" altLang="zh-CN" sz="2000" b="1" i="1" dirty="0">
                <a:latin typeface="Courier New" panose="02070309020205020404" pitchFamily="49" charset="0"/>
              </a:rPr>
              <a:t>	String str=new String(""); </a:t>
            </a:r>
          </a:p>
          <a:p>
            <a:pPr eaLnBrk="1" hangingPunct="1"/>
            <a:r>
              <a:rPr lang="en-US" altLang="zh-CN" sz="2000" b="1" i="1" dirty="0">
                <a:latin typeface="Courier New" panose="02070309020205020404" pitchFamily="49" charset="0"/>
              </a:rPr>
              <a:t>	public void run(){</a:t>
            </a:r>
          </a:p>
          <a:p>
            <a:pPr eaLnBrk="1" hangingPunct="1"/>
            <a:r>
              <a:rPr lang="en-US" altLang="zh-CN" sz="2000" b="1" i="1" dirty="0">
                <a:latin typeface="Courier New" panose="02070309020205020404" pitchFamily="49" charset="0"/>
              </a:rPr>
              <a:t>		while(true){</a:t>
            </a:r>
          </a:p>
          <a:p>
            <a:pPr eaLnBrk="1" hangingPunct="1"/>
            <a:r>
              <a:rPr lang="en-US" altLang="zh-CN" sz="2000" b="1" i="1" dirty="0">
                <a:latin typeface="Courier New" panose="02070309020205020404" pitchFamily="49" charset="0"/>
              </a:rPr>
              <a:t>			</a:t>
            </a:r>
            <a:r>
              <a:rPr lang="en-US" altLang="zh-CN" sz="2000" b="1" i="1" dirty="0">
                <a:solidFill>
                  <a:schemeClr val="hlink"/>
                </a:solidFill>
                <a:latin typeface="Courier New" panose="02070309020205020404" pitchFamily="49" charset="0"/>
              </a:rPr>
              <a:t>synchronized(str){</a:t>
            </a:r>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if(tickets&gt;0){							    			try{ </a:t>
            </a:r>
            <a:r>
              <a:rPr lang="en-US" altLang="zh-CN" sz="2000" b="1" i="1" dirty="0" err="1">
                <a:latin typeface="Courier New" panose="02070309020205020404" pitchFamily="49" charset="0"/>
              </a:rPr>
              <a:t>Thread.sleep</a:t>
            </a:r>
            <a:r>
              <a:rPr lang="en-US" altLang="zh-CN" sz="2000" b="1" i="1" dirty="0">
                <a:latin typeface="Courier New" panose="02070309020205020404" pitchFamily="49" charset="0"/>
              </a:rPr>
              <a:t>(10);}</a:t>
            </a:r>
          </a:p>
          <a:p>
            <a:pPr eaLnBrk="1" hangingPunct="1"/>
            <a:r>
              <a:rPr lang="en-US" altLang="zh-CN" sz="2000" b="1" i="1" dirty="0">
                <a:latin typeface="Courier New" panose="02070309020205020404" pitchFamily="49" charset="0"/>
              </a:rPr>
              <a:t>			catch(Exception e){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e.getMessage</a:t>
            </a:r>
            <a:r>
              <a:rPr lang="en-US" altLang="zh-CN" sz="2000" b="1" i="1" dirty="0">
                <a:latin typeface="Courier New" panose="02070309020205020404" pitchFamily="49" charset="0"/>
              </a:rPr>
              <a:t>()); }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Thread.currentThread</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getName</a:t>
            </a:r>
            <a:r>
              <a:rPr lang="en-US" altLang="zh-CN" sz="2000" b="1" i="1" dirty="0">
                <a:latin typeface="Courier New" panose="02070309020205020404" pitchFamily="49" charset="0"/>
              </a:rPr>
              <a:t>()+" is </a:t>
            </a:r>
            <a:r>
              <a:rPr lang="en-US" altLang="zh-CN" sz="2000" b="1" i="1" dirty="0" err="1">
                <a:latin typeface="Courier New" panose="02070309020205020404" pitchFamily="49" charset="0"/>
              </a:rPr>
              <a:t>salingticket</a:t>
            </a:r>
            <a:r>
              <a:rPr lang="en-US" altLang="zh-CN" sz="2000" b="1" i="1" dirty="0">
                <a:latin typeface="Courier New" panose="02070309020205020404" pitchFamily="49" charset="0"/>
              </a:rPr>
              <a:t> "+tickets--);</a:t>
            </a:r>
          </a:p>
          <a:p>
            <a:pPr eaLnBrk="1" hangingPunct="1"/>
            <a:r>
              <a:rPr lang="en-US" altLang="zh-CN" sz="2000" b="1" i="1" dirty="0">
                <a:latin typeface="Courier New" panose="02070309020205020404" pitchFamily="49" charset="0"/>
              </a:rPr>
              <a:t>			}//end if</a:t>
            </a:r>
          </a:p>
          <a:p>
            <a:pPr eaLnBrk="1" hangingPunct="1"/>
            <a:r>
              <a:rPr lang="en-US" altLang="zh-CN" sz="2000" b="1" i="1" dirty="0">
                <a:latin typeface="Courier New" panose="02070309020205020404" pitchFamily="49" charset="0"/>
              </a:rPr>
              <a:t>		} //end while</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p:txBody>
      </p:sp>
    </p:spTree>
    <p:extLst>
      <p:ext uri="{BB962C8B-B14F-4D97-AF65-F5344CB8AC3E}">
        <p14:creationId xmlns:p14="http://schemas.microsoft.com/office/powerpoint/2010/main" val="162881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线程同步与锁机制</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hlinkClick r:id="rId2" action="ppaction://hlinkfile"/>
                </a:rPr>
                <a:t>共享访问与线程同步练习</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Text Box 4">
            <a:extLst>
              <a:ext uri="{FF2B5EF4-FFF2-40B4-BE49-F238E27FC236}">
                <a16:creationId xmlns:a16="http://schemas.microsoft.com/office/drawing/2014/main" id="{D6D64537-32F4-49B5-9F30-7340F1D2CC8D}"/>
              </a:ext>
            </a:extLst>
          </p:cNvPr>
          <p:cNvSpPr txBox="1">
            <a:spLocks noChangeArrowheads="1"/>
          </p:cNvSpPr>
          <p:nvPr/>
        </p:nvSpPr>
        <p:spPr bwMode="auto">
          <a:xfrm>
            <a:off x="-32257" y="1926847"/>
            <a:ext cx="4962335" cy="1384995"/>
          </a:xfrm>
          <a:prstGeom prst="rect">
            <a:avLst/>
          </a:prstGeom>
          <a:solidFill>
            <a:srgbClr val="80808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algn="just" eaLnBrk="1" hangingPunct="1">
              <a:spcBef>
                <a:spcPct val="20000"/>
              </a:spcBef>
              <a:buClr>
                <a:schemeClr val="folHlink"/>
              </a:buClr>
              <a:buSzPct val="60000"/>
              <a:buFont typeface="Wingdings" panose="05000000000000000000" pitchFamily="2" charset="2"/>
              <a:buNone/>
            </a:pPr>
            <a:r>
              <a:rPr lang="zh-CN" altLang="en-US" dirty="0">
                <a:latin typeface="仿宋" panose="02010609060101010101" pitchFamily="49" charset="-122"/>
                <a:ea typeface="仿宋" panose="02010609060101010101" pitchFamily="49" charset="-122"/>
              </a:rPr>
              <a:t>利用下面的线程类创建四个线程对象，要求每个线程输出的“</a:t>
            </a:r>
            <a:r>
              <a:rPr lang="en-US" altLang="zh-CN" dirty="0">
                <a:latin typeface="仿宋" panose="02010609060101010101" pitchFamily="49" charset="-122"/>
                <a:ea typeface="仿宋" panose="02010609060101010101" pitchFamily="49" charset="-122"/>
              </a:rPr>
              <a:t>hello world!”</a:t>
            </a:r>
            <a:r>
              <a:rPr lang="zh-CN" altLang="en-US" dirty="0">
                <a:latin typeface="仿宋" panose="02010609060101010101" pitchFamily="49" charset="-122"/>
                <a:ea typeface="仿宋" panose="02010609060101010101" pitchFamily="49" charset="-122"/>
              </a:rPr>
              <a:t>都是完整的。</a:t>
            </a:r>
          </a:p>
        </p:txBody>
      </p:sp>
      <p:sp>
        <p:nvSpPr>
          <p:cNvPr id="25" name="Text Box 6">
            <a:extLst>
              <a:ext uri="{FF2B5EF4-FFF2-40B4-BE49-F238E27FC236}">
                <a16:creationId xmlns:a16="http://schemas.microsoft.com/office/drawing/2014/main" id="{9C16265F-EF21-4CB6-B2CB-BA29CE49CC9D}"/>
              </a:ext>
            </a:extLst>
          </p:cNvPr>
          <p:cNvSpPr txBox="1">
            <a:spLocks noChangeArrowheads="1"/>
          </p:cNvSpPr>
          <p:nvPr/>
        </p:nvSpPr>
        <p:spPr bwMode="auto">
          <a:xfrm>
            <a:off x="4999000" y="1173895"/>
            <a:ext cx="7188591" cy="4708981"/>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defRPr kumimoji="1" sz="28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8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8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dirty="0">
                <a:latin typeface="Courier New" panose="02070309020205020404" pitchFamily="49" charset="0"/>
              </a:rPr>
              <a:t>class P implements Runnable{</a:t>
            </a:r>
          </a:p>
          <a:p>
            <a:pPr eaLnBrk="1" hangingPunct="1"/>
            <a:r>
              <a:rPr lang="en-US" altLang="zh-CN" sz="2000" b="1" i="1" dirty="0">
                <a:latin typeface="Courier New" panose="02070309020205020404" pitchFamily="49" charset="0"/>
              </a:rPr>
              <a:t>	String s[]={"hello"," ","world","!"};</a:t>
            </a:r>
          </a:p>
          <a:p>
            <a:pPr eaLnBrk="1" hangingPunct="1"/>
            <a:r>
              <a:rPr lang="en-US" altLang="zh-CN" sz="2000" b="1" i="1" dirty="0">
                <a:latin typeface="Courier New" panose="02070309020205020404" pitchFamily="49" charset="0"/>
              </a:rPr>
              <a:t>	public void run(){</a:t>
            </a:r>
          </a:p>
          <a:p>
            <a:pPr eaLnBrk="1" hangingPunct="1"/>
            <a:r>
              <a:rPr lang="en-US" altLang="zh-CN" sz="2000" b="1" i="1" dirty="0">
                <a:latin typeface="Courier New" panose="02070309020205020404" pitchFamily="49" charset="0"/>
              </a:rPr>
              <a:t>		while(true){</a:t>
            </a:r>
          </a:p>
          <a:p>
            <a:pPr eaLnBrk="1" hangingPunct="1"/>
            <a:r>
              <a:rPr lang="en-US" altLang="zh-CN" sz="2000" b="1" i="1" dirty="0">
                <a:latin typeface="Courier New" panose="02070309020205020404" pitchFamily="49" charset="0"/>
              </a:rPr>
              <a:t>		    for(int </a:t>
            </a:r>
            <a:r>
              <a:rPr lang="en-US" altLang="zh-CN" sz="2000" b="1" i="1" dirty="0" err="1">
                <a:latin typeface="Courier New" panose="02070309020205020404" pitchFamily="49" charset="0"/>
              </a:rPr>
              <a:t>i</a:t>
            </a:r>
            <a:r>
              <a:rPr lang="en-US" altLang="zh-CN" sz="2000" b="1" i="1" dirty="0">
                <a:latin typeface="Courier New" panose="02070309020205020404" pitchFamily="49" charset="0"/>
              </a:rPr>
              <a:t>=0;i&lt;4;i++){			    </a:t>
            </a:r>
            <a:r>
              <a:rPr lang="en-US" altLang="zh-CN" sz="2000" b="1" i="1" dirty="0" err="1">
                <a:latin typeface="Courier New" panose="02070309020205020404" pitchFamily="49" charset="0"/>
              </a:rPr>
              <a:t>System.out.print</a:t>
            </a:r>
            <a:r>
              <a:rPr lang="en-US" altLang="zh-CN" sz="2000" b="1" i="1" dirty="0">
                <a:latin typeface="Courier New" panose="02070309020205020404" pitchFamily="49" charset="0"/>
              </a:rPr>
              <a:t>(s[</a:t>
            </a:r>
            <a:r>
              <a:rPr lang="en-US" altLang="zh-CN" sz="2000" b="1" i="1" dirty="0" err="1">
                <a:latin typeface="Courier New" panose="02070309020205020404" pitchFamily="49" charset="0"/>
              </a:rPr>
              <a:t>i</a:t>
            </a:r>
            <a:r>
              <a:rPr lang="en-US" altLang="zh-CN" sz="2000" b="1" i="1" dirty="0">
                <a:latin typeface="Courier New" panose="02070309020205020404" pitchFamily="49" charset="0"/>
              </a:rPr>
              <a:t>]);			    try{ </a:t>
            </a:r>
            <a:r>
              <a:rPr lang="en-US" altLang="zh-CN" sz="2000" b="1" i="1" dirty="0" err="1">
                <a:latin typeface="Courier New" panose="02070309020205020404" pitchFamily="49" charset="0"/>
              </a:rPr>
              <a:t>Thread.sleep</a:t>
            </a:r>
            <a:r>
              <a:rPr lang="en-US" altLang="zh-CN" sz="2000" b="1" i="1" dirty="0">
                <a:latin typeface="Courier New" panose="02070309020205020404" pitchFamily="49" charset="0"/>
              </a:rPr>
              <a:t>(100);} </a:t>
            </a:r>
          </a:p>
          <a:p>
            <a:pPr eaLnBrk="1" hangingPunct="1"/>
            <a:r>
              <a:rPr lang="en-US" altLang="zh-CN" sz="2000" b="1" i="1" dirty="0">
                <a:latin typeface="Courier New" panose="02070309020205020404" pitchFamily="49" charset="0"/>
              </a:rPr>
              <a:t>		    catch(</a:t>
            </a:r>
            <a:r>
              <a:rPr lang="en-US" altLang="zh-CN" sz="2000" b="1" i="1" dirty="0" err="1">
                <a:latin typeface="Courier New" panose="02070309020205020404" pitchFamily="49" charset="0"/>
              </a:rPr>
              <a:t>Exceptione</a:t>
            </a:r>
            <a:r>
              <a:rPr lang="en-US" altLang="zh-CN" sz="2000" b="1" i="1" dirty="0">
                <a:latin typeface="Courier New" panose="02070309020205020404" pitchFamily="49" charset="0"/>
              </a:rPr>
              <a:t>){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a:t>
            </a:r>
            <a:r>
              <a:rPr lang="en-US" altLang="zh-CN" sz="2000" b="1" i="1" dirty="0" err="1">
                <a:latin typeface="Courier New" panose="02070309020205020404" pitchFamily="49" charset="0"/>
              </a:rPr>
              <a:t>e.getMessage</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		    }//end for</a:t>
            </a:r>
          </a:p>
          <a:p>
            <a:pPr eaLnBrk="1" hangingPunct="1"/>
            <a:r>
              <a:rPr lang="en-US" altLang="zh-CN" sz="2000" b="1" i="1" dirty="0">
                <a:latin typeface="Courier New" panose="02070309020205020404" pitchFamily="49" charset="0"/>
              </a:rPr>
              <a:t>		    </a:t>
            </a:r>
            <a:r>
              <a:rPr lang="en-US" altLang="zh-CN" sz="2000" b="1" i="1" dirty="0" err="1">
                <a:latin typeface="Courier New" panose="02070309020205020404" pitchFamily="49" charset="0"/>
              </a:rPr>
              <a:t>System.out.println</a:t>
            </a:r>
            <a:r>
              <a:rPr lang="en-US" altLang="zh-CN" sz="2000" b="1" i="1" dirty="0">
                <a:latin typeface="Courier New" panose="02070309020205020404" pitchFamily="49" charset="0"/>
              </a:rPr>
              <a:t>();</a:t>
            </a:r>
          </a:p>
          <a:p>
            <a:pPr eaLnBrk="1" hangingPunct="1"/>
            <a:r>
              <a:rPr lang="en-US" altLang="zh-CN" sz="2000" b="1" i="1" dirty="0">
                <a:latin typeface="Courier New" panose="02070309020205020404" pitchFamily="49" charset="0"/>
              </a:rPr>
              <a:t>		}//end while</a:t>
            </a:r>
          </a:p>
          <a:p>
            <a:pPr eaLnBrk="1" hangingPunct="1"/>
            <a:r>
              <a:rPr lang="en-US" altLang="zh-CN" sz="2000" b="1" i="1" dirty="0">
                <a:latin typeface="Courier New" panose="02070309020205020404" pitchFamily="49" charset="0"/>
              </a:rPr>
              <a:t>	}</a:t>
            </a:r>
          </a:p>
          <a:p>
            <a:pPr eaLnBrk="1" hangingPunct="1"/>
            <a:r>
              <a:rPr lang="en-US" altLang="zh-CN" sz="2000" b="1" i="1" dirty="0">
                <a:latin typeface="Courier New" panose="02070309020205020404" pitchFamily="49" charset="0"/>
              </a:rPr>
              <a:t>}</a:t>
            </a:r>
          </a:p>
        </p:txBody>
      </p:sp>
    </p:spTree>
    <p:extLst>
      <p:ext uri="{BB962C8B-B14F-4D97-AF65-F5344CB8AC3E}">
        <p14:creationId xmlns:p14="http://schemas.microsoft.com/office/powerpoint/2010/main" val="318156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线程同步与锁机制</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线程同步概述</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4" name="内容占位符 2">
            <a:extLst>
              <a:ext uri="{FF2B5EF4-FFF2-40B4-BE49-F238E27FC236}">
                <a16:creationId xmlns:a16="http://schemas.microsoft.com/office/drawing/2014/main" id="{2436D4F9-B028-4859-841C-721F5589F0E9}"/>
              </a:ext>
            </a:extLst>
          </p:cNvPr>
          <p:cNvSpPr txBox="1">
            <a:spLocks/>
          </p:cNvSpPr>
          <p:nvPr/>
        </p:nvSpPr>
        <p:spPr>
          <a:xfrm>
            <a:off x="1144763" y="2636810"/>
            <a:ext cx="10056072" cy="2742565"/>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线程同步指的是多个线程同时访问同一个对象时，一些线程读数据，一些线程写数据，可能会出现数据读写错误，因此需要对这些线程的数据访问操作进行控制，使之协调有序，避免数据访问操作出错。</a:t>
            </a:r>
            <a:r>
              <a:rPr lang="en-US" altLang="zh-CN" sz="2400" b="1" dirty="0">
                <a:latin typeface="仿宋" panose="02010609060101010101" pitchFamily="49" charset="-122"/>
                <a:ea typeface="仿宋" panose="02010609060101010101" pitchFamily="49" charset="-122"/>
              </a:rPr>
              <a:t> </a:t>
            </a:r>
            <a:endParaRPr lang="zh-CN" altLang="en-US"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使用</a:t>
            </a:r>
            <a:r>
              <a:rPr lang="en-US" altLang="zh-CN" sz="2400" b="1" dirty="0">
                <a:latin typeface="仿宋" panose="02010609060101010101" pitchFamily="49" charset="-122"/>
                <a:ea typeface="仿宋" panose="02010609060101010101" pitchFamily="49" charset="-122"/>
              </a:rPr>
              <a:t>Synchronized</a:t>
            </a:r>
            <a:r>
              <a:rPr lang="zh-CN" altLang="en-US" sz="2400" b="1" dirty="0">
                <a:latin typeface="仿宋" panose="02010609060101010101" pitchFamily="49" charset="-122"/>
                <a:ea typeface="仿宋" panose="02010609060101010101" pitchFamily="49" charset="-122"/>
              </a:rPr>
              <a:t>可进行线程的同步控制。可用于修饰实例方法、类方法、代码块或者类。不同情况下其作用不同。 </a:t>
            </a:r>
            <a:endParaRPr lang="en-US" altLang="zh-CN" sz="2400" b="1" dirty="0">
              <a:latin typeface="仿宋" panose="02010609060101010101" pitchFamily="49" charset="-122"/>
              <a:ea typeface="仿宋" panose="02010609060101010101" pitchFamily="49" charset="-122"/>
            </a:endParaRPr>
          </a:p>
          <a:p>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7695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 calcmode="lin" valueType="num">
                                      <p:cBhvr>
                                        <p:cTn id="11" dur="10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2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2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 calcmode="lin" valueType="num">
                                      <p:cBhvr>
                                        <p:cTn id="19" dur="1000" fill="hold"/>
                                        <p:tgtEl>
                                          <p:spTgt spid="24">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24">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24">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9.1 </a:t>
            </a:r>
            <a:r>
              <a:rPr lang="zh-CN" altLang="en-US" b="1" dirty="0">
                <a:latin typeface="仿宋" panose="02010609060101010101" pitchFamily="49" charset="-122"/>
                <a:ea typeface="仿宋" panose="02010609060101010101" pitchFamily="49" charset="-122"/>
              </a:rPr>
              <a:t>线程的基本概念</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线程的执行</a:t>
              </a:r>
            </a:p>
          </p:txBody>
        </p:sp>
      </p:grpSp>
      <p:sp>
        <p:nvSpPr>
          <p:cNvPr id="23" name="内容占位符 2">
            <a:extLst>
              <a:ext uri="{FF2B5EF4-FFF2-40B4-BE49-F238E27FC236}">
                <a16:creationId xmlns:a16="http://schemas.microsoft.com/office/drawing/2014/main" id="{69696A5F-7FF0-403C-8C34-7FEF31D77ED8}"/>
              </a:ext>
            </a:extLst>
          </p:cNvPr>
          <p:cNvSpPr txBox="1">
            <a:spLocks/>
          </p:cNvSpPr>
          <p:nvPr/>
        </p:nvSpPr>
        <p:spPr>
          <a:xfrm>
            <a:off x="954493" y="2178749"/>
            <a:ext cx="10438359" cy="289945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latin typeface="仿宋" panose="02010609060101010101" pitchFamily="49" charset="-122"/>
                <a:ea typeface="仿宋" panose="02010609060101010101" pitchFamily="49" charset="-122"/>
              </a:rPr>
              <a:t>多线程在执行时，运行时系统将</a:t>
            </a:r>
            <a:r>
              <a:rPr lang="en-US" altLang="zh-CN" sz="2400" b="1" dirty="0">
                <a:latin typeface="仿宋" panose="02010609060101010101" pitchFamily="49" charset="-122"/>
                <a:ea typeface="仿宋" panose="02010609060101010101" pitchFamily="49" charset="-122"/>
              </a:rPr>
              <a:t>CPU</a:t>
            </a:r>
            <a:r>
              <a:rPr lang="zh-CN" altLang="en-US" sz="2400" b="1" dirty="0">
                <a:latin typeface="仿宋" panose="02010609060101010101" pitchFamily="49" charset="-122"/>
                <a:ea typeface="仿宋" panose="02010609060101010101" pitchFamily="49" charset="-122"/>
              </a:rPr>
              <a:t>时间分成多个时间片，</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每个时间片分给一个线程。</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这些时间片会轮流占用</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CPU</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，也就是多个线程分别得到执行。</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457109">
              <a:lnSpc>
                <a:spcPct val="150000"/>
              </a:lnSpc>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由于时间片短暂、而且切换速度快，所以用户的感觉是多个线程在同时运行。</a:t>
            </a:r>
          </a:p>
        </p:txBody>
      </p:sp>
    </p:spTree>
    <p:extLst>
      <p:ext uri="{BB962C8B-B14F-4D97-AF65-F5344CB8AC3E}">
        <p14:creationId xmlns:p14="http://schemas.microsoft.com/office/powerpoint/2010/main" val="30941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p:stCondLst>
                              <p:cond delay="4000"/>
                            </p:stCondLst>
                            <p:childTnLst>
                              <p:par>
                                <p:cTn id="25" presetID="31" presetClass="entr" presetSubtype="0" fill="hold" grpId="0" nodeType="after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p:cTn id="27" dur="10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23">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2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23">
                                            <p:txEl>
                                              <p:pRg st="1" end="1"/>
                                            </p:txEl>
                                          </p:spTgt>
                                        </p:tgtEl>
                                        <p:attrNameLst>
                                          <p:attrName>style.visibility</p:attrName>
                                        </p:attrNameLst>
                                      </p:cBhvr>
                                      <p:to>
                                        <p:strVal val="visible"/>
                                      </p:to>
                                    </p:set>
                                    <p:anim calcmode="lin" valueType="num">
                                      <p:cBhvr>
                                        <p:cTn id="35" dur="1000" fill="hold"/>
                                        <p:tgtEl>
                                          <p:spTgt spid="23">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23">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23">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2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23">
                                            <p:txEl>
                                              <p:pRg st="2" end="2"/>
                                            </p:txEl>
                                          </p:spTgt>
                                        </p:tgtEl>
                                        <p:attrNameLst>
                                          <p:attrName>style.visibility</p:attrName>
                                        </p:attrNameLst>
                                      </p:cBhvr>
                                      <p:to>
                                        <p:strVal val="visible"/>
                                      </p:to>
                                    </p:set>
                                    <p:anim calcmode="lin" valueType="num">
                                      <p:cBhvr>
                                        <p:cTn id="43" dur="1000" fill="hold"/>
                                        <p:tgtEl>
                                          <p:spTgt spid="23">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23">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23">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2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线程同步与锁机制</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线程同步概述</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内容占位符 2">
            <a:extLst>
              <a:ext uri="{FF2B5EF4-FFF2-40B4-BE49-F238E27FC236}">
                <a16:creationId xmlns:a16="http://schemas.microsoft.com/office/drawing/2014/main" id="{0635138E-BC93-4A91-9B11-81A0AA73A14D}"/>
              </a:ext>
            </a:extLst>
          </p:cNvPr>
          <p:cNvSpPr txBox="1">
            <a:spLocks/>
          </p:cNvSpPr>
          <p:nvPr/>
        </p:nvSpPr>
        <p:spPr>
          <a:xfrm>
            <a:off x="407963" y="2269239"/>
            <a:ext cx="11296357" cy="3216685"/>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我们以</a:t>
            </a:r>
            <a:r>
              <a:rPr lang="en-US" altLang="zh-CN" sz="2400" b="1" dirty="0">
                <a:latin typeface="仿宋" panose="02010609060101010101" pitchFamily="49" charset="-122"/>
                <a:ea typeface="仿宋" panose="02010609060101010101" pitchFamily="49" charset="-122"/>
              </a:rPr>
              <a:t>synchronized</a:t>
            </a:r>
            <a:r>
              <a:rPr lang="zh-CN" altLang="en-US" sz="2400" b="1" dirty="0">
                <a:latin typeface="仿宋" panose="02010609060101010101" pitchFamily="49" charset="-122"/>
                <a:ea typeface="仿宋" panose="02010609060101010101" pitchFamily="49" charset="-122"/>
              </a:rPr>
              <a:t>修饰实例方法为例说明其同步控制机制。</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 如果对象</a:t>
            </a:r>
            <a:r>
              <a:rPr lang="en-US" altLang="zh-CN" sz="2400" b="1" dirty="0" err="1">
                <a:latin typeface="仿宋" panose="02010609060101010101" pitchFamily="49" charset="-122"/>
                <a:ea typeface="仿宋" panose="02010609060101010101" pitchFamily="49" charset="-122"/>
              </a:rPr>
              <a:t>obj</a:t>
            </a:r>
            <a:r>
              <a:rPr lang="zh-CN" altLang="en-US" sz="2400" b="1" dirty="0">
                <a:latin typeface="仿宋" panose="02010609060101010101" pitchFamily="49" charset="-122"/>
                <a:ea typeface="仿宋" panose="02010609060101010101" pitchFamily="49" charset="-122"/>
              </a:rPr>
              <a:t>有多个实例方法加了</a:t>
            </a:r>
            <a:r>
              <a:rPr lang="en-US" altLang="zh-CN" sz="2400" b="1" dirty="0">
                <a:latin typeface="仿宋" panose="02010609060101010101" pitchFamily="49" charset="-122"/>
                <a:ea typeface="仿宋" panose="02010609060101010101" pitchFamily="49" charset="-122"/>
              </a:rPr>
              <a:t>synchronized</a:t>
            </a:r>
            <a:r>
              <a:rPr lang="zh-CN" altLang="en-US" sz="2400" b="1" dirty="0">
                <a:latin typeface="仿宋" panose="02010609060101010101" pitchFamily="49" charset="-122"/>
                <a:ea typeface="仿宋" panose="02010609060101010101" pitchFamily="49" charset="-122"/>
              </a:rPr>
              <a:t>，某线程访问了其中的一个方法，则所有同步的方法都不能被其他线程访问，其他对象的实例方法则不受影响。</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 来访线程由于没得到同步锁，于是进入该对象的锁等待队列（注意，这不是阻塞），当持有锁的对象不再握持它，等待的线程得到锁。</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 想象公交车的座位，一人坐下，旁边的人只好等待他离座下车才得到座位。这是一样的道理。</a:t>
            </a:r>
            <a:endParaRPr lang="en-US" altLang="zh-CN" sz="2400" b="1" dirty="0">
              <a:latin typeface="仿宋" panose="02010609060101010101" pitchFamily="49" charset="-122"/>
              <a:ea typeface="仿宋" panose="02010609060101010101" pitchFamily="49" charset="-122"/>
            </a:endParaRPr>
          </a:p>
          <a:p>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0542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 calcmode="lin" valueType="num">
                                      <p:cBhvr>
                                        <p:cTn id="11" dur="10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5">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 calcmode="lin" valueType="num">
                                      <p:cBhvr>
                                        <p:cTn id="19" dur="10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15">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15">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 calcmode="lin" valueType="num">
                                      <p:cBhvr>
                                        <p:cTn id="27" dur="1000" fill="hold"/>
                                        <p:tgtEl>
                                          <p:spTgt spid="15">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15">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15">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1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5">
                                            <p:txEl>
                                              <p:pRg st="3" end="3"/>
                                            </p:txEl>
                                          </p:spTgt>
                                        </p:tgtEl>
                                        <p:attrNameLst>
                                          <p:attrName>style.visibility</p:attrName>
                                        </p:attrNameLst>
                                      </p:cBhvr>
                                      <p:to>
                                        <p:strVal val="visible"/>
                                      </p:to>
                                    </p:set>
                                    <p:anim calcmode="lin" valueType="num">
                                      <p:cBhvr>
                                        <p:cTn id="35" dur="1000" fill="hold"/>
                                        <p:tgtEl>
                                          <p:spTgt spid="15">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15">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15">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线程同步与锁机制</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线程同步举例</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001136"/>
            <a:ext cx="12189178" cy="3925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0" y="1732563"/>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1" y="6011238"/>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4" name="内容占位符 2">
            <a:extLst>
              <a:ext uri="{FF2B5EF4-FFF2-40B4-BE49-F238E27FC236}">
                <a16:creationId xmlns:a16="http://schemas.microsoft.com/office/drawing/2014/main" id="{DB10DE93-7EAB-4D72-8CC5-F855BC0CE0AA}"/>
              </a:ext>
            </a:extLst>
          </p:cNvPr>
          <p:cNvSpPr txBox="1">
            <a:spLocks/>
          </p:cNvSpPr>
          <p:nvPr/>
        </p:nvSpPr>
        <p:spPr>
          <a:xfrm>
            <a:off x="1143317" y="2001136"/>
            <a:ext cx="10335920" cy="3656754"/>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使用</a:t>
            </a:r>
            <a:r>
              <a:rPr lang="en-US" altLang="zh-CN" sz="2400" b="1" dirty="0">
                <a:latin typeface="仿宋" panose="02010609060101010101" pitchFamily="49" charset="-122"/>
                <a:ea typeface="仿宋" panose="02010609060101010101" pitchFamily="49" charset="-122"/>
              </a:rPr>
              <a:t>synchronized</a:t>
            </a:r>
            <a:r>
              <a:rPr lang="zh-CN" altLang="en-US" sz="2400" b="1" dirty="0">
                <a:latin typeface="仿宋" panose="02010609060101010101" pitchFamily="49" charset="-122"/>
                <a:ea typeface="仿宋" panose="02010609060101010101" pitchFamily="49" charset="-122"/>
              </a:rPr>
              <a:t>的线程同步控制，典型的应用是保证数据读写安全。在并发访问场合，如果不加控制，可能出现读写错误。</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例如，银行卡账户可以被多人访问，存入</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取出操作可能是不同人不同地同时进行。如果实际线程运行按下面的次序，就会出现数据错误。</a:t>
            </a:r>
          </a:p>
        </p:txBody>
      </p:sp>
      <p:pic>
        <p:nvPicPr>
          <p:cNvPr id="25" name="Picture 2">
            <a:extLst>
              <a:ext uri="{FF2B5EF4-FFF2-40B4-BE49-F238E27FC236}">
                <a16:creationId xmlns:a16="http://schemas.microsoft.com/office/drawing/2014/main" id="{0DB18395-0471-4301-BA63-175597872F1C}"/>
              </a:ext>
            </a:extLst>
          </p:cNvPr>
          <p:cNvPicPr>
            <a:picLocks noChangeAspect="1" noChangeArrowheads="1"/>
          </p:cNvPicPr>
          <p:nvPr/>
        </p:nvPicPr>
        <p:blipFill>
          <a:blip r:embed="rId2" cstate="print"/>
          <a:srcRect/>
          <a:stretch>
            <a:fillRect/>
          </a:stretch>
        </p:blipFill>
        <p:spPr bwMode="auto">
          <a:xfrm>
            <a:off x="2204936" y="4045212"/>
            <a:ext cx="8093250" cy="1747071"/>
          </a:xfrm>
          <a:prstGeom prst="rect">
            <a:avLst/>
          </a:prstGeom>
          <a:noFill/>
          <a:ln w="9525">
            <a:noFill/>
            <a:miter lim="800000"/>
            <a:headEnd/>
            <a:tailEnd/>
          </a:ln>
        </p:spPr>
      </p:pic>
      <p:grpSp>
        <p:nvGrpSpPr>
          <p:cNvPr id="26" name="组合 25">
            <a:extLst>
              <a:ext uri="{FF2B5EF4-FFF2-40B4-BE49-F238E27FC236}">
                <a16:creationId xmlns:a16="http://schemas.microsoft.com/office/drawing/2014/main" id="{78E7E340-C5F7-4210-BC48-80290E9901D1}"/>
              </a:ext>
            </a:extLst>
          </p:cNvPr>
          <p:cNvGrpSpPr/>
          <p:nvPr/>
        </p:nvGrpSpPr>
        <p:grpSpPr>
          <a:xfrm>
            <a:off x="3792" y="6057983"/>
            <a:ext cx="12186003" cy="799224"/>
            <a:chOff x="1588" y="5685535"/>
            <a:chExt cx="12188824" cy="799409"/>
          </a:xfrm>
        </p:grpSpPr>
        <p:sp>
          <p:nvSpPr>
            <p:cNvPr id="27" name="Freeform 3">
              <a:extLst>
                <a:ext uri="{FF2B5EF4-FFF2-40B4-BE49-F238E27FC236}">
                  <a16:creationId xmlns:a16="http://schemas.microsoft.com/office/drawing/2014/main" id="{EA8DBEB3-C510-4CC5-902B-2EA79C988A3B}"/>
                </a:ext>
              </a:extLst>
            </p:cNvPr>
            <p:cNvSpPr/>
            <p:nvPr/>
          </p:nvSpPr>
          <p:spPr>
            <a:xfrm>
              <a:off x="1588" y="5685535"/>
              <a:ext cx="12188824" cy="79940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3C4D6DF2-B95D-4B32-AC7D-2144A49C96B9}"/>
                </a:ext>
              </a:extLst>
            </p:cNvPr>
            <p:cNvSpPr txBox="1">
              <a:spLocks/>
            </p:cNvSpPr>
            <p:nvPr/>
          </p:nvSpPr>
          <p:spPr>
            <a:xfrm>
              <a:off x="1360487" y="5791994"/>
              <a:ext cx="10525919" cy="69295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9.10】</a:t>
              </a:r>
              <a:r>
                <a:rPr lang="zh-CN" altLang="en-US" sz="2400" b="1" dirty="0">
                  <a:solidFill>
                    <a:schemeClr val="bg1"/>
                  </a:solidFill>
                  <a:latin typeface="仿宋" panose="02010609060101010101" pitchFamily="49" charset="-122"/>
                  <a:ea typeface="仿宋" panose="02010609060101010101" pitchFamily="49" charset="-122"/>
                </a:rPr>
                <a:t>线程中</a:t>
              </a:r>
              <a:r>
                <a:rPr lang="en-US" altLang="zh-CN" sz="2400" b="1" dirty="0">
                  <a:solidFill>
                    <a:schemeClr val="bg1"/>
                  </a:solidFill>
                  <a:latin typeface="仿宋" panose="02010609060101010101" pitchFamily="49" charset="-122"/>
                  <a:ea typeface="仿宋" panose="02010609060101010101" pitchFamily="49" charset="-122"/>
                </a:rPr>
                <a:t>synchronized</a:t>
              </a:r>
              <a:r>
                <a:rPr lang="zh-CN" altLang="en-US" sz="2400" b="1" dirty="0">
                  <a:solidFill>
                    <a:schemeClr val="bg1"/>
                  </a:solidFill>
                  <a:latin typeface="仿宋" panose="02010609060101010101" pitchFamily="49" charset="-122"/>
                  <a:ea typeface="仿宋" panose="02010609060101010101" pitchFamily="49" charset="-122"/>
                </a:rPr>
                <a:t>同步方法的作用。</a:t>
              </a:r>
              <a:r>
                <a:rPr lang="en-US" altLang="zh-CN" sz="2400" b="1" dirty="0">
                  <a:solidFill>
                    <a:srgbClr val="FFFF00"/>
                  </a:solidFill>
                  <a:latin typeface="仿宋" panose="02010609060101010101" pitchFamily="49" charset="-122"/>
                  <a:ea typeface="仿宋" panose="02010609060101010101" pitchFamily="49" charset="-122"/>
                  <a:hlinkClick r:id="rId3" action="ppaction://hlinkfile"/>
                </a:rPr>
                <a:t>Example9_10.java</a:t>
              </a:r>
              <a:endParaRPr lang="en-US" altLang="zh-CN" sz="2400" b="1" dirty="0">
                <a:solidFill>
                  <a:srgbClr val="FFFF00"/>
                </a:solidFill>
                <a:latin typeface="仿宋" panose="02010609060101010101" pitchFamily="49" charset="-122"/>
                <a:ea typeface="仿宋" panose="02010609060101010101" pitchFamily="49" charset="-122"/>
              </a:endParaRPr>
            </a:p>
          </p:txBody>
        </p:sp>
        <p:grpSp>
          <p:nvGrpSpPr>
            <p:cNvPr id="29" name="组合 14">
              <a:extLst>
                <a:ext uri="{FF2B5EF4-FFF2-40B4-BE49-F238E27FC236}">
                  <a16:creationId xmlns:a16="http://schemas.microsoft.com/office/drawing/2014/main" id="{D9834FFA-43CD-4D0A-99CE-9058D6E0204C}"/>
                </a:ext>
              </a:extLst>
            </p:cNvPr>
            <p:cNvGrpSpPr/>
            <p:nvPr/>
          </p:nvGrpSpPr>
          <p:grpSpPr>
            <a:xfrm>
              <a:off x="942356" y="5793581"/>
              <a:ext cx="352250" cy="455613"/>
              <a:chOff x="5449889" y="1827213"/>
              <a:chExt cx="352250" cy="455613"/>
            </a:xfrm>
            <a:solidFill>
              <a:srgbClr val="FFFF00"/>
            </a:solidFill>
          </p:grpSpPr>
          <p:sp>
            <p:nvSpPr>
              <p:cNvPr id="30" name="Freeform 125">
                <a:extLst>
                  <a:ext uri="{FF2B5EF4-FFF2-40B4-BE49-F238E27FC236}">
                    <a16:creationId xmlns:a16="http://schemas.microsoft.com/office/drawing/2014/main" id="{3EE717D3-FF84-4063-8BFC-F8315F030541}"/>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31" name="Freeform 126">
                <a:extLst>
                  <a:ext uri="{FF2B5EF4-FFF2-40B4-BE49-F238E27FC236}">
                    <a16:creationId xmlns:a16="http://schemas.microsoft.com/office/drawing/2014/main" id="{A49086B2-F58A-412D-BAAB-78EF7E89BE4C}"/>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251224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 calcmode="lin" valueType="num">
                                      <p:cBhvr>
                                        <p:cTn id="11" dur="10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2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2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 calcmode="lin" valueType="num">
                                      <p:cBhvr>
                                        <p:cTn id="19" dur="1000" fill="hold"/>
                                        <p:tgtEl>
                                          <p:spTgt spid="24">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24">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24">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2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线程同步与锁机制</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线程安全</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4" name="内容占位符 2">
            <a:extLst>
              <a:ext uri="{FF2B5EF4-FFF2-40B4-BE49-F238E27FC236}">
                <a16:creationId xmlns:a16="http://schemas.microsoft.com/office/drawing/2014/main" id="{C5D940BB-242E-4CE1-A9ED-923CFC7EC163}"/>
              </a:ext>
            </a:extLst>
          </p:cNvPr>
          <p:cNvSpPr txBox="1">
            <a:spLocks/>
          </p:cNvSpPr>
          <p:nvPr/>
        </p:nvSpPr>
        <p:spPr>
          <a:xfrm>
            <a:off x="1071572" y="2351122"/>
            <a:ext cx="10438359" cy="3591896"/>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当一个类已经很好地同步以保护它的数据时，这个类就称为线程安全的（</a:t>
            </a:r>
            <a:r>
              <a:rPr lang="en-US" altLang="zh-CN" sz="2400" b="1" dirty="0">
                <a:latin typeface="仿宋" panose="02010609060101010101" pitchFamily="49" charset="-122"/>
                <a:ea typeface="仿宋" panose="02010609060101010101" pitchFamily="49" charset="-122"/>
              </a:rPr>
              <a:t>Thread safe</a:t>
            </a:r>
            <a:r>
              <a:rPr lang="zh-CN" altLang="en-US" sz="2400" b="1" dirty="0">
                <a:latin typeface="仿宋" panose="02010609060101010101" pitchFamily="49" charset="-122"/>
                <a:ea typeface="仿宋" panose="02010609060101010101" pitchFamily="49" charset="-122"/>
              </a:rPr>
              <a:t>）。相反地，线程不安全就是不提供数据访问保护，有可能出现多个线程先后更改数据造成所得到的数据是无效数据。</a:t>
            </a:r>
          </a:p>
          <a:p>
            <a:r>
              <a:rPr lang="zh-CN" altLang="en-US" sz="2400" b="1" dirty="0">
                <a:latin typeface="仿宋" panose="02010609060101010101" pitchFamily="49" charset="-122"/>
                <a:ea typeface="仿宋" panose="02010609060101010101" pitchFamily="49" charset="-122"/>
              </a:rPr>
              <a:t>线程安全问题都是由多个线程对共享的变量进行读写引起的。 </a:t>
            </a:r>
          </a:p>
          <a:p>
            <a:r>
              <a:rPr lang="en-US" altLang="zh-CN" sz="2400" b="1" dirty="0">
                <a:latin typeface="仿宋" panose="02010609060101010101" pitchFamily="49" charset="-122"/>
                <a:ea typeface="仿宋" panose="02010609060101010101" pitchFamily="49" charset="-122"/>
              </a:rPr>
              <a:t>Joshua Bloch </a:t>
            </a:r>
            <a:r>
              <a:rPr lang="zh-CN" altLang="en-US" sz="2400" b="1" dirty="0">
                <a:latin typeface="仿宋" panose="02010609060101010101" pitchFamily="49" charset="-122"/>
                <a:ea typeface="仿宋" panose="02010609060101010101" pitchFamily="49" charset="-122"/>
              </a:rPr>
              <a:t>给出了线程安全性的分类描述方法：不可变、线程安全、有条件线程安全、线程兼容和线程对立。 </a:t>
            </a:r>
          </a:p>
        </p:txBody>
      </p:sp>
    </p:spTree>
    <p:extLst>
      <p:ext uri="{BB962C8B-B14F-4D97-AF65-F5344CB8AC3E}">
        <p14:creationId xmlns:p14="http://schemas.microsoft.com/office/powerpoint/2010/main" val="41757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3">
            <a:extLst>
              <a:ext uri="{FF2B5EF4-FFF2-40B4-BE49-F238E27FC236}">
                <a16:creationId xmlns:a16="http://schemas.microsoft.com/office/drawing/2014/main" id="{7DF39E2B-67A4-45AA-A3B4-52F4D8D47BED}"/>
              </a:ext>
            </a:extLst>
          </p:cNvPr>
          <p:cNvSpPr/>
          <p:nvPr/>
        </p:nvSpPr>
        <p:spPr>
          <a:xfrm>
            <a:off x="3792" y="6036889"/>
            <a:ext cx="12186003" cy="820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线程同步与锁机制</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线程安全</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内容占位符 2">
            <a:extLst>
              <a:ext uri="{FF2B5EF4-FFF2-40B4-BE49-F238E27FC236}">
                <a16:creationId xmlns:a16="http://schemas.microsoft.com/office/drawing/2014/main" id="{338A50A2-3B38-45A5-A2D4-D07969BCF643}"/>
              </a:ext>
            </a:extLst>
          </p:cNvPr>
          <p:cNvSpPr txBox="1">
            <a:spLocks/>
          </p:cNvSpPr>
          <p:nvPr/>
        </p:nvSpPr>
        <p:spPr>
          <a:xfrm>
            <a:off x="442217" y="2587527"/>
            <a:ext cx="5134724" cy="2492675"/>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当两个线程被阻塞，每个线程在等待另一个线程时就发生死锁。</a:t>
            </a:r>
          </a:p>
          <a:p>
            <a:r>
              <a:rPr lang="zh-CN" altLang="en-US" sz="2400" b="1" dirty="0">
                <a:latin typeface="仿宋" panose="02010609060101010101" pitchFamily="49" charset="-122"/>
                <a:ea typeface="仿宋" panose="02010609060101010101" pitchFamily="49" charset="-122"/>
              </a:rPr>
              <a:t>线程发生死锁可能性很小，即使看似可能发生死锁的代码，在运行时发生死锁的可能性也是小之又小。</a:t>
            </a:r>
          </a:p>
        </p:txBody>
      </p:sp>
      <p:grpSp>
        <p:nvGrpSpPr>
          <p:cNvPr id="26" name="组合 25">
            <a:extLst>
              <a:ext uri="{FF2B5EF4-FFF2-40B4-BE49-F238E27FC236}">
                <a16:creationId xmlns:a16="http://schemas.microsoft.com/office/drawing/2014/main" id="{EB43EEE2-A0AD-4776-80A3-95489B244420}"/>
              </a:ext>
            </a:extLst>
          </p:cNvPr>
          <p:cNvGrpSpPr/>
          <p:nvPr/>
        </p:nvGrpSpPr>
        <p:grpSpPr>
          <a:xfrm>
            <a:off x="8718900" y="2252952"/>
            <a:ext cx="2709369" cy="2668033"/>
            <a:chOff x="5295645" y="2129534"/>
            <a:chExt cx="4962109" cy="4886405"/>
          </a:xfrm>
        </p:grpSpPr>
        <p:sp>
          <p:nvSpPr>
            <p:cNvPr id="27" name="Freeform 26">
              <a:extLst>
                <a:ext uri="{FF2B5EF4-FFF2-40B4-BE49-F238E27FC236}">
                  <a16:creationId xmlns:a16="http://schemas.microsoft.com/office/drawing/2014/main" id="{AFB31D54-1A6B-428B-9D28-87963641F798}"/>
                </a:ext>
              </a:extLst>
            </p:cNvPr>
            <p:cNvSpPr/>
            <p:nvPr/>
          </p:nvSpPr>
          <p:spPr bwMode="auto">
            <a:xfrm rot="261667">
              <a:off x="5295645" y="2144597"/>
              <a:ext cx="4962109" cy="4871342"/>
            </a:xfrm>
            <a:custGeom>
              <a:avLst/>
              <a:gdLst>
                <a:gd name="T0" fmla="*/ 181 w 208"/>
                <a:gd name="T1" fmla="*/ 8 h 204"/>
                <a:gd name="T2" fmla="*/ 171 w 208"/>
                <a:gd name="T3" fmla="*/ 1 h 204"/>
                <a:gd name="T4" fmla="*/ 8 w 208"/>
                <a:gd name="T5" fmla="*/ 28 h 204"/>
                <a:gd name="T6" fmla="*/ 1 w 208"/>
                <a:gd name="T7" fmla="*/ 37 h 204"/>
                <a:gd name="T8" fmla="*/ 27 w 208"/>
                <a:gd name="T9" fmla="*/ 197 h 204"/>
                <a:gd name="T10" fmla="*/ 37 w 208"/>
                <a:gd name="T11" fmla="*/ 203 h 204"/>
                <a:gd name="T12" fmla="*/ 200 w 208"/>
                <a:gd name="T13" fmla="*/ 176 h 204"/>
                <a:gd name="T14" fmla="*/ 207 w 208"/>
                <a:gd name="T15" fmla="*/ 167 h 204"/>
                <a:gd name="T16" fmla="*/ 181 w 208"/>
                <a:gd name="T17" fmla="*/ 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4">
                  <a:moveTo>
                    <a:pt x="181" y="8"/>
                  </a:moveTo>
                  <a:cubicBezTo>
                    <a:pt x="180" y="3"/>
                    <a:pt x="176" y="0"/>
                    <a:pt x="171" y="1"/>
                  </a:cubicBezTo>
                  <a:cubicBezTo>
                    <a:pt x="8" y="28"/>
                    <a:pt x="8" y="28"/>
                    <a:pt x="8" y="28"/>
                  </a:cubicBezTo>
                  <a:cubicBezTo>
                    <a:pt x="3" y="29"/>
                    <a:pt x="0" y="33"/>
                    <a:pt x="1" y="37"/>
                  </a:cubicBezTo>
                  <a:cubicBezTo>
                    <a:pt x="27" y="197"/>
                    <a:pt x="27" y="197"/>
                    <a:pt x="27" y="197"/>
                  </a:cubicBezTo>
                  <a:cubicBezTo>
                    <a:pt x="28" y="201"/>
                    <a:pt x="32" y="204"/>
                    <a:pt x="37" y="203"/>
                  </a:cubicBezTo>
                  <a:cubicBezTo>
                    <a:pt x="200" y="176"/>
                    <a:pt x="200" y="176"/>
                    <a:pt x="200" y="176"/>
                  </a:cubicBezTo>
                  <a:cubicBezTo>
                    <a:pt x="205" y="176"/>
                    <a:pt x="208" y="171"/>
                    <a:pt x="207" y="167"/>
                  </a:cubicBezTo>
                  <a:lnTo>
                    <a:pt x="181" y="8"/>
                  </a:lnTo>
                  <a:close/>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28" name="Freeform 27">
              <a:extLst>
                <a:ext uri="{FF2B5EF4-FFF2-40B4-BE49-F238E27FC236}">
                  <a16:creationId xmlns:a16="http://schemas.microsoft.com/office/drawing/2014/main" id="{77AD91AC-5BC7-4898-B7A1-F08F9D730175}"/>
                </a:ext>
              </a:extLst>
            </p:cNvPr>
            <p:cNvSpPr/>
            <p:nvPr/>
          </p:nvSpPr>
          <p:spPr bwMode="auto">
            <a:xfrm rot="261667">
              <a:off x="5424482" y="2129534"/>
              <a:ext cx="4437658" cy="1502756"/>
            </a:xfrm>
            <a:custGeom>
              <a:avLst/>
              <a:gdLst>
                <a:gd name="T0" fmla="*/ 426 w 440"/>
                <a:gd name="T1" fmla="*/ 0 h 149"/>
                <a:gd name="T2" fmla="*/ 0 w 440"/>
                <a:gd name="T3" fmla="*/ 69 h 149"/>
                <a:gd name="T4" fmla="*/ 12 w 440"/>
                <a:gd name="T5" fmla="*/ 149 h 149"/>
                <a:gd name="T6" fmla="*/ 440 w 440"/>
                <a:gd name="T7" fmla="*/ 78 h 149"/>
                <a:gd name="T8" fmla="*/ 426 w 440"/>
                <a:gd name="T9" fmla="*/ 0 h 149"/>
              </a:gdLst>
              <a:ahLst/>
              <a:cxnLst>
                <a:cxn ang="0">
                  <a:pos x="T0" y="T1"/>
                </a:cxn>
                <a:cxn ang="0">
                  <a:pos x="T2" y="T3"/>
                </a:cxn>
                <a:cxn ang="0">
                  <a:pos x="T4" y="T5"/>
                </a:cxn>
                <a:cxn ang="0">
                  <a:pos x="T6" y="T7"/>
                </a:cxn>
                <a:cxn ang="0">
                  <a:pos x="T8" y="T9"/>
                </a:cxn>
              </a:cxnLst>
              <a:rect l="0" t="0" r="r" b="b"/>
              <a:pathLst>
                <a:path w="440" h="149">
                  <a:moveTo>
                    <a:pt x="426" y="0"/>
                  </a:moveTo>
                  <a:lnTo>
                    <a:pt x="0" y="69"/>
                  </a:lnTo>
                  <a:lnTo>
                    <a:pt x="12" y="149"/>
                  </a:lnTo>
                  <a:lnTo>
                    <a:pt x="440" y="78"/>
                  </a:lnTo>
                  <a:lnTo>
                    <a:pt x="426" y="0"/>
                  </a:lnTo>
                  <a:close/>
                </a:path>
              </a:pathLst>
            </a:custGeom>
            <a:solidFill>
              <a:srgbClr val="B7BFC7"/>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grpSp>
      <p:grpSp>
        <p:nvGrpSpPr>
          <p:cNvPr id="29" name="组合 28">
            <a:extLst>
              <a:ext uri="{FF2B5EF4-FFF2-40B4-BE49-F238E27FC236}">
                <a16:creationId xmlns:a16="http://schemas.microsoft.com/office/drawing/2014/main" id="{56F517A7-6175-4135-9CA3-F1E0CCFE9FB7}"/>
              </a:ext>
            </a:extLst>
          </p:cNvPr>
          <p:cNvGrpSpPr/>
          <p:nvPr/>
        </p:nvGrpSpPr>
        <p:grpSpPr>
          <a:xfrm rot="21351197">
            <a:off x="6101048" y="3329612"/>
            <a:ext cx="4321673" cy="2499473"/>
            <a:chOff x="390085" y="329352"/>
            <a:chExt cx="9905493" cy="6494768"/>
          </a:xfrm>
        </p:grpSpPr>
        <p:sp>
          <p:nvSpPr>
            <p:cNvPr id="30" name="Freeform 38">
              <a:extLst>
                <a:ext uri="{FF2B5EF4-FFF2-40B4-BE49-F238E27FC236}">
                  <a16:creationId xmlns:a16="http://schemas.microsoft.com/office/drawing/2014/main" id="{469ACB5F-FD75-4654-9006-BB230CD9B7D5}"/>
                </a:ext>
              </a:extLst>
            </p:cNvPr>
            <p:cNvSpPr/>
            <p:nvPr/>
          </p:nvSpPr>
          <p:spPr bwMode="auto">
            <a:xfrm rot="19696167" flipH="1">
              <a:off x="390085" y="332279"/>
              <a:ext cx="6012549" cy="6491841"/>
            </a:xfrm>
            <a:custGeom>
              <a:avLst/>
              <a:gdLst>
                <a:gd name="T0" fmla="*/ 587 w 594"/>
                <a:gd name="T1" fmla="*/ 425 h 641"/>
                <a:gd name="T2" fmla="*/ 579 w 594"/>
                <a:gd name="T3" fmla="*/ 458 h 641"/>
                <a:gd name="T4" fmla="*/ 294 w 594"/>
                <a:gd name="T5" fmla="*/ 634 h 641"/>
                <a:gd name="T6" fmla="*/ 261 w 594"/>
                <a:gd name="T7" fmla="*/ 626 h 641"/>
                <a:gd name="T8" fmla="*/ 7 w 594"/>
                <a:gd name="T9" fmla="*/ 216 h 641"/>
                <a:gd name="T10" fmla="*/ 15 w 594"/>
                <a:gd name="T11" fmla="*/ 183 h 641"/>
                <a:gd name="T12" fmla="*/ 300 w 594"/>
                <a:gd name="T13" fmla="*/ 7 h 641"/>
                <a:gd name="T14" fmla="*/ 333 w 594"/>
                <a:gd name="T15" fmla="*/ 14 h 641"/>
                <a:gd name="T16" fmla="*/ 587 w 594"/>
                <a:gd name="T17" fmla="*/ 42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4" h="641">
                  <a:moveTo>
                    <a:pt x="587" y="425"/>
                  </a:moveTo>
                  <a:cubicBezTo>
                    <a:pt x="594" y="436"/>
                    <a:pt x="591" y="451"/>
                    <a:pt x="579" y="458"/>
                  </a:cubicBezTo>
                  <a:cubicBezTo>
                    <a:pt x="294" y="634"/>
                    <a:pt x="294" y="634"/>
                    <a:pt x="294" y="634"/>
                  </a:cubicBezTo>
                  <a:cubicBezTo>
                    <a:pt x="283" y="641"/>
                    <a:pt x="268" y="638"/>
                    <a:pt x="261" y="626"/>
                  </a:cubicBezTo>
                  <a:cubicBezTo>
                    <a:pt x="7" y="216"/>
                    <a:pt x="7" y="216"/>
                    <a:pt x="7" y="216"/>
                  </a:cubicBezTo>
                  <a:cubicBezTo>
                    <a:pt x="0" y="205"/>
                    <a:pt x="4" y="190"/>
                    <a:pt x="15" y="183"/>
                  </a:cubicBezTo>
                  <a:cubicBezTo>
                    <a:pt x="300" y="7"/>
                    <a:pt x="300" y="7"/>
                    <a:pt x="300" y="7"/>
                  </a:cubicBezTo>
                  <a:cubicBezTo>
                    <a:pt x="311" y="0"/>
                    <a:pt x="326" y="3"/>
                    <a:pt x="333" y="14"/>
                  </a:cubicBezTo>
                  <a:lnTo>
                    <a:pt x="587" y="425"/>
                  </a:lnTo>
                  <a:close/>
                </a:path>
              </a:pathLst>
            </a:custGeom>
            <a:solidFill>
              <a:srgbClr val="586273"/>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31" name="Freeform 38">
              <a:extLst>
                <a:ext uri="{FF2B5EF4-FFF2-40B4-BE49-F238E27FC236}">
                  <a16:creationId xmlns:a16="http://schemas.microsoft.com/office/drawing/2014/main" id="{C044C166-9B43-471C-A432-E06F3D630199}"/>
                </a:ext>
              </a:extLst>
            </p:cNvPr>
            <p:cNvSpPr/>
            <p:nvPr/>
          </p:nvSpPr>
          <p:spPr bwMode="auto">
            <a:xfrm rot="1894676">
              <a:off x="4283029" y="329352"/>
              <a:ext cx="6012549" cy="6491841"/>
            </a:xfrm>
            <a:custGeom>
              <a:avLst/>
              <a:gdLst>
                <a:gd name="T0" fmla="*/ 587 w 594"/>
                <a:gd name="T1" fmla="*/ 425 h 641"/>
                <a:gd name="T2" fmla="*/ 579 w 594"/>
                <a:gd name="T3" fmla="*/ 458 h 641"/>
                <a:gd name="T4" fmla="*/ 294 w 594"/>
                <a:gd name="T5" fmla="*/ 634 h 641"/>
                <a:gd name="T6" fmla="*/ 261 w 594"/>
                <a:gd name="T7" fmla="*/ 626 h 641"/>
                <a:gd name="T8" fmla="*/ 7 w 594"/>
                <a:gd name="T9" fmla="*/ 216 h 641"/>
                <a:gd name="T10" fmla="*/ 15 w 594"/>
                <a:gd name="T11" fmla="*/ 183 h 641"/>
                <a:gd name="T12" fmla="*/ 300 w 594"/>
                <a:gd name="T13" fmla="*/ 7 h 641"/>
                <a:gd name="T14" fmla="*/ 333 w 594"/>
                <a:gd name="T15" fmla="*/ 14 h 641"/>
                <a:gd name="T16" fmla="*/ 587 w 594"/>
                <a:gd name="T17" fmla="*/ 42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4" h="641">
                  <a:moveTo>
                    <a:pt x="587" y="425"/>
                  </a:moveTo>
                  <a:cubicBezTo>
                    <a:pt x="594" y="436"/>
                    <a:pt x="591" y="451"/>
                    <a:pt x="579" y="458"/>
                  </a:cubicBezTo>
                  <a:cubicBezTo>
                    <a:pt x="294" y="634"/>
                    <a:pt x="294" y="634"/>
                    <a:pt x="294" y="634"/>
                  </a:cubicBezTo>
                  <a:cubicBezTo>
                    <a:pt x="283" y="641"/>
                    <a:pt x="268" y="638"/>
                    <a:pt x="261" y="626"/>
                  </a:cubicBezTo>
                  <a:cubicBezTo>
                    <a:pt x="7" y="216"/>
                    <a:pt x="7" y="216"/>
                    <a:pt x="7" y="216"/>
                  </a:cubicBezTo>
                  <a:cubicBezTo>
                    <a:pt x="0" y="205"/>
                    <a:pt x="4" y="190"/>
                    <a:pt x="15" y="183"/>
                  </a:cubicBezTo>
                  <a:cubicBezTo>
                    <a:pt x="300" y="7"/>
                    <a:pt x="300" y="7"/>
                    <a:pt x="300" y="7"/>
                  </a:cubicBezTo>
                  <a:cubicBezTo>
                    <a:pt x="311" y="0"/>
                    <a:pt x="326" y="3"/>
                    <a:pt x="333" y="14"/>
                  </a:cubicBezTo>
                  <a:lnTo>
                    <a:pt x="587" y="425"/>
                  </a:lnTo>
                  <a:close/>
                </a:path>
              </a:pathLst>
            </a:custGeom>
            <a:solidFill>
              <a:schemeClr val="accent6">
                <a:lumMod val="40000"/>
                <a:lumOff val="60000"/>
              </a:schemeClr>
            </a:solidFill>
            <a:ln>
              <a:noFill/>
            </a:ln>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grpSp>
          <p:nvGrpSpPr>
            <p:cNvPr id="32" name="组合 31">
              <a:extLst>
                <a:ext uri="{FF2B5EF4-FFF2-40B4-BE49-F238E27FC236}">
                  <a16:creationId xmlns:a16="http://schemas.microsoft.com/office/drawing/2014/main" id="{8B9B913A-F129-4D12-A14E-43D14B4D71ED}"/>
                </a:ext>
              </a:extLst>
            </p:cNvPr>
            <p:cNvGrpSpPr/>
            <p:nvPr/>
          </p:nvGrpSpPr>
          <p:grpSpPr>
            <a:xfrm>
              <a:off x="5068302" y="1329983"/>
              <a:ext cx="551548" cy="4501600"/>
              <a:chOff x="5068302" y="1329983"/>
              <a:chExt cx="551548" cy="4501600"/>
            </a:xfrm>
          </p:grpSpPr>
          <p:sp>
            <p:nvSpPr>
              <p:cNvPr id="33" name="Freeform 39">
                <a:extLst>
                  <a:ext uri="{FF2B5EF4-FFF2-40B4-BE49-F238E27FC236}">
                    <a16:creationId xmlns:a16="http://schemas.microsoft.com/office/drawing/2014/main" id="{A4BF8F85-7D81-471A-92C1-BE556907C2C7}"/>
                  </a:ext>
                </a:extLst>
              </p:cNvPr>
              <p:cNvSpPr/>
              <p:nvPr/>
            </p:nvSpPr>
            <p:spPr bwMode="auto">
              <a:xfrm rot="19696167" flipH="1">
                <a:off x="5068302" y="1363953"/>
                <a:ext cx="252486" cy="252486"/>
              </a:xfrm>
              <a:custGeom>
                <a:avLst/>
                <a:gdLst>
                  <a:gd name="T0" fmla="*/ 22 w 25"/>
                  <a:gd name="T1" fmla="*/ 7 h 25"/>
                  <a:gd name="T2" fmla="*/ 18 w 25"/>
                  <a:gd name="T3" fmla="*/ 22 h 25"/>
                  <a:gd name="T4" fmla="*/ 3 w 25"/>
                  <a:gd name="T5" fmla="*/ 18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8"/>
                    </a:cubicBezTo>
                    <a:cubicBezTo>
                      <a:pt x="0" y="13"/>
                      <a:pt x="1" y="6"/>
                      <a:pt x="6" y="3"/>
                    </a:cubicBezTo>
                    <a:cubicBezTo>
                      <a:pt x="11"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34" name="Freeform 40">
                <a:extLst>
                  <a:ext uri="{FF2B5EF4-FFF2-40B4-BE49-F238E27FC236}">
                    <a16:creationId xmlns:a16="http://schemas.microsoft.com/office/drawing/2014/main" id="{218CE35E-3D5C-44A2-A6A2-4B8BF0CFBF98}"/>
                  </a:ext>
                </a:extLst>
              </p:cNvPr>
              <p:cNvSpPr/>
              <p:nvPr/>
            </p:nvSpPr>
            <p:spPr bwMode="auto">
              <a:xfrm rot="19696167" flipH="1">
                <a:off x="5070426" y="1961378"/>
                <a:ext cx="252486" cy="252486"/>
              </a:xfrm>
              <a:custGeom>
                <a:avLst/>
                <a:gdLst>
                  <a:gd name="T0" fmla="*/ 22 w 25"/>
                  <a:gd name="T1" fmla="*/ 7 h 25"/>
                  <a:gd name="T2" fmla="*/ 18 w 25"/>
                  <a:gd name="T3" fmla="*/ 22 h 25"/>
                  <a:gd name="T4" fmla="*/ 3 w 25"/>
                  <a:gd name="T5" fmla="*/ 19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9"/>
                    </a:cubicBezTo>
                    <a:cubicBezTo>
                      <a:pt x="0" y="13"/>
                      <a:pt x="1" y="6"/>
                      <a:pt x="6" y="3"/>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35" name="Freeform 41">
                <a:extLst>
                  <a:ext uri="{FF2B5EF4-FFF2-40B4-BE49-F238E27FC236}">
                    <a16:creationId xmlns:a16="http://schemas.microsoft.com/office/drawing/2014/main" id="{516D9596-6D6C-4C0C-B73C-0B05698A30C1}"/>
                  </a:ext>
                </a:extLst>
              </p:cNvPr>
              <p:cNvSpPr/>
              <p:nvPr/>
            </p:nvSpPr>
            <p:spPr bwMode="auto">
              <a:xfrm rot="19696167" flipH="1">
                <a:off x="5070299" y="2555167"/>
                <a:ext cx="252486" cy="252486"/>
              </a:xfrm>
              <a:custGeom>
                <a:avLst/>
                <a:gdLst>
                  <a:gd name="T0" fmla="*/ 22 w 25"/>
                  <a:gd name="T1" fmla="*/ 7 h 25"/>
                  <a:gd name="T2" fmla="*/ 18 w 25"/>
                  <a:gd name="T3" fmla="*/ 22 h 25"/>
                  <a:gd name="T4" fmla="*/ 3 w 25"/>
                  <a:gd name="T5" fmla="*/ 19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9"/>
                    </a:cubicBezTo>
                    <a:cubicBezTo>
                      <a:pt x="0" y="13"/>
                      <a:pt x="1" y="7"/>
                      <a:pt x="6" y="3"/>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36" name="Freeform 42">
                <a:extLst>
                  <a:ext uri="{FF2B5EF4-FFF2-40B4-BE49-F238E27FC236}">
                    <a16:creationId xmlns:a16="http://schemas.microsoft.com/office/drawing/2014/main" id="{00D8A5F3-D014-438B-8865-57618CCA2AF9}"/>
                  </a:ext>
                </a:extLst>
              </p:cNvPr>
              <p:cNvSpPr/>
              <p:nvPr/>
            </p:nvSpPr>
            <p:spPr bwMode="auto">
              <a:xfrm rot="19696167" flipH="1">
                <a:off x="5069908" y="3150246"/>
                <a:ext cx="252486" cy="265322"/>
              </a:xfrm>
              <a:custGeom>
                <a:avLst/>
                <a:gdLst>
                  <a:gd name="T0" fmla="*/ 22 w 25"/>
                  <a:gd name="T1" fmla="*/ 7 h 26"/>
                  <a:gd name="T2" fmla="*/ 18 w 25"/>
                  <a:gd name="T3" fmla="*/ 22 h 26"/>
                  <a:gd name="T4" fmla="*/ 3 w 25"/>
                  <a:gd name="T5" fmla="*/ 19 h 26"/>
                  <a:gd name="T6" fmla="*/ 6 w 25"/>
                  <a:gd name="T7" fmla="*/ 4 h 26"/>
                  <a:gd name="T8" fmla="*/ 22 w 25"/>
                  <a:gd name="T9" fmla="*/ 7 h 26"/>
                </a:gdLst>
                <a:ahLst/>
                <a:cxnLst>
                  <a:cxn ang="0">
                    <a:pos x="T0" y="T1"/>
                  </a:cxn>
                  <a:cxn ang="0">
                    <a:pos x="T2" y="T3"/>
                  </a:cxn>
                  <a:cxn ang="0">
                    <a:pos x="T4" y="T5"/>
                  </a:cxn>
                  <a:cxn ang="0">
                    <a:pos x="T6" y="T7"/>
                  </a:cxn>
                  <a:cxn ang="0">
                    <a:pos x="T8" y="T9"/>
                  </a:cxn>
                </a:cxnLst>
                <a:rect l="0" t="0" r="r" b="b"/>
                <a:pathLst>
                  <a:path w="25" h="26">
                    <a:moveTo>
                      <a:pt x="22" y="7"/>
                    </a:moveTo>
                    <a:cubicBezTo>
                      <a:pt x="25" y="12"/>
                      <a:pt x="23" y="19"/>
                      <a:pt x="18" y="22"/>
                    </a:cubicBezTo>
                    <a:cubicBezTo>
                      <a:pt x="13" y="26"/>
                      <a:pt x="6" y="24"/>
                      <a:pt x="3" y="19"/>
                    </a:cubicBezTo>
                    <a:cubicBezTo>
                      <a:pt x="0" y="14"/>
                      <a:pt x="1" y="7"/>
                      <a:pt x="6" y="4"/>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37" name="Freeform 43">
                <a:extLst>
                  <a:ext uri="{FF2B5EF4-FFF2-40B4-BE49-F238E27FC236}">
                    <a16:creationId xmlns:a16="http://schemas.microsoft.com/office/drawing/2014/main" id="{727ACD5B-00F4-4559-A976-169A6F228611}"/>
                  </a:ext>
                </a:extLst>
              </p:cNvPr>
              <p:cNvSpPr/>
              <p:nvPr/>
            </p:nvSpPr>
            <p:spPr bwMode="auto">
              <a:xfrm rot="19696167" flipH="1">
                <a:off x="5070909" y="3747994"/>
                <a:ext cx="252486" cy="261044"/>
              </a:xfrm>
              <a:custGeom>
                <a:avLst/>
                <a:gdLst>
                  <a:gd name="T0" fmla="*/ 22 w 25"/>
                  <a:gd name="T1" fmla="*/ 7 h 26"/>
                  <a:gd name="T2" fmla="*/ 18 w 25"/>
                  <a:gd name="T3" fmla="*/ 22 h 26"/>
                  <a:gd name="T4" fmla="*/ 3 w 25"/>
                  <a:gd name="T5" fmla="*/ 19 h 26"/>
                  <a:gd name="T6" fmla="*/ 6 w 25"/>
                  <a:gd name="T7" fmla="*/ 4 h 26"/>
                  <a:gd name="T8" fmla="*/ 22 w 25"/>
                  <a:gd name="T9" fmla="*/ 7 h 26"/>
                </a:gdLst>
                <a:ahLst/>
                <a:cxnLst>
                  <a:cxn ang="0">
                    <a:pos x="T0" y="T1"/>
                  </a:cxn>
                  <a:cxn ang="0">
                    <a:pos x="T2" y="T3"/>
                  </a:cxn>
                  <a:cxn ang="0">
                    <a:pos x="T4" y="T5"/>
                  </a:cxn>
                  <a:cxn ang="0">
                    <a:pos x="T6" y="T7"/>
                  </a:cxn>
                  <a:cxn ang="0">
                    <a:pos x="T8" y="T9"/>
                  </a:cxn>
                </a:cxnLst>
                <a:rect l="0" t="0" r="r" b="b"/>
                <a:pathLst>
                  <a:path w="25" h="26">
                    <a:moveTo>
                      <a:pt x="22" y="7"/>
                    </a:moveTo>
                    <a:cubicBezTo>
                      <a:pt x="25" y="12"/>
                      <a:pt x="23" y="19"/>
                      <a:pt x="18" y="22"/>
                    </a:cubicBezTo>
                    <a:cubicBezTo>
                      <a:pt x="13" y="26"/>
                      <a:pt x="6" y="24"/>
                      <a:pt x="3" y="19"/>
                    </a:cubicBezTo>
                    <a:cubicBezTo>
                      <a:pt x="0" y="14"/>
                      <a:pt x="1" y="7"/>
                      <a:pt x="6" y="4"/>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38" name="Freeform 44">
                <a:extLst>
                  <a:ext uri="{FF2B5EF4-FFF2-40B4-BE49-F238E27FC236}">
                    <a16:creationId xmlns:a16="http://schemas.microsoft.com/office/drawing/2014/main" id="{2DC866EE-C067-40A2-9B56-5AC766C0A82D}"/>
                  </a:ext>
                </a:extLst>
              </p:cNvPr>
              <p:cNvSpPr/>
              <p:nvPr/>
            </p:nvSpPr>
            <p:spPr bwMode="auto">
              <a:xfrm rot="19696167" flipH="1">
                <a:off x="5069073" y="4350827"/>
                <a:ext cx="256764" cy="252486"/>
              </a:xfrm>
              <a:custGeom>
                <a:avLst/>
                <a:gdLst>
                  <a:gd name="T0" fmla="*/ 22 w 25"/>
                  <a:gd name="T1" fmla="*/ 6 h 25"/>
                  <a:gd name="T2" fmla="*/ 18 w 25"/>
                  <a:gd name="T3" fmla="*/ 22 h 25"/>
                  <a:gd name="T4" fmla="*/ 3 w 25"/>
                  <a:gd name="T5" fmla="*/ 18 h 25"/>
                  <a:gd name="T6" fmla="*/ 6 w 25"/>
                  <a:gd name="T7" fmla="*/ 3 h 25"/>
                  <a:gd name="T8" fmla="*/ 22 w 25"/>
                  <a:gd name="T9" fmla="*/ 6 h 25"/>
                </a:gdLst>
                <a:ahLst/>
                <a:cxnLst>
                  <a:cxn ang="0">
                    <a:pos x="T0" y="T1"/>
                  </a:cxn>
                  <a:cxn ang="0">
                    <a:pos x="T2" y="T3"/>
                  </a:cxn>
                  <a:cxn ang="0">
                    <a:pos x="T4" y="T5"/>
                  </a:cxn>
                  <a:cxn ang="0">
                    <a:pos x="T6" y="T7"/>
                  </a:cxn>
                  <a:cxn ang="0">
                    <a:pos x="T8" y="T9"/>
                  </a:cxn>
                </a:cxnLst>
                <a:rect l="0" t="0" r="r" b="b"/>
                <a:pathLst>
                  <a:path w="25" h="25">
                    <a:moveTo>
                      <a:pt x="22" y="6"/>
                    </a:moveTo>
                    <a:cubicBezTo>
                      <a:pt x="25" y="12"/>
                      <a:pt x="23" y="18"/>
                      <a:pt x="18" y="22"/>
                    </a:cubicBezTo>
                    <a:cubicBezTo>
                      <a:pt x="13" y="25"/>
                      <a:pt x="6" y="23"/>
                      <a:pt x="3" y="18"/>
                    </a:cubicBezTo>
                    <a:cubicBezTo>
                      <a:pt x="0" y="13"/>
                      <a:pt x="1" y="6"/>
                      <a:pt x="6" y="3"/>
                    </a:cubicBezTo>
                    <a:cubicBezTo>
                      <a:pt x="12" y="0"/>
                      <a:pt x="18" y="1"/>
                      <a:pt x="22" y="6"/>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39" name="Freeform 45">
                <a:extLst>
                  <a:ext uri="{FF2B5EF4-FFF2-40B4-BE49-F238E27FC236}">
                    <a16:creationId xmlns:a16="http://schemas.microsoft.com/office/drawing/2014/main" id="{01EB69EA-C2A1-443B-909B-E37B22B8E3E9}"/>
                  </a:ext>
                </a:extLst>
              </p:cNvPr>
              <p:cNvSpPr/>
              <p:nvPr/>
            </p:nvSpPr>
            <p:spPr bwMode="auto">
              <a:xfrm rot="19696167" flipH="1">
                <a:off x="5071515" y="4949380"/>
                <a:ext cx="252486" cy="252486"/>
              </a:xfrm>
              <a:custGeom>
                <a:avLst/>
                <a:gdLst>
                  <a:gd name="T0" fmla="*/ 22 w 25"/>
                  <a:gd name="T1" fmla="*/ 6 h 25"/>
                  <a:gd name="T2" fmla="*/ 18 w 25"/>
                  <a:gd name="T3" fmla="*/ 22 h 25"/>
                  <a:gd name="T4" fmla="*/ 3 w 25"/>
                  <a:gd name="T5" fmla="*/ 18 h 25"/>
                  <a:gd name="T6" fmla="*/ 6 w 25"/>
                  <a:gd name="T7" fmla="*/ 3 h 25"/>
                  <a:gd name="T8" fmla="*/ 22 w 25"/>
                  <a:gd name="T9" fmla="*/ 6 h 25"/>
                </a:gdLst>
                <a:ahLst/>
                <a:cxnLst>
                  <a:cxn ang="0">
                    <a:pos x="T0" y="T1"/>
                  </a:cxn>
                  <a:cxn ang="0">
                    <a:pos x="T2" y="T3"/>
                  </a:cxn>
                  <a:cxn ang="0">
                    <a:pos x="T4" y="T5"/>
                  </a:cxn>
                  <a:cxn ang="0">
                    <a:pos x="T6" y="T7"/>
                  </a:cxn>
                  <a:cxn ang="0">
                    <a:pos x="T8" y="T9"/>
                  </a:cxn>
                </a:cxnLst>
                <a:rect l="0" t="0" r="r" b="b"/>
                <a:pathLst>
                  <a:path w="25" h="25">
                    <a:moveTo>
                      <a:pt x="22" y="6"/>
                    </a:moveTo>
                    <a:cubicBezTo>
                      <a:pt x="25" y="12"/>
                      <a:pt x="23" y="18"/>
                      <a:pt x="18" y="22"/>
                    </a:cubicBezTo>
                    <a:cubicBezTo>
                      <a:pt x="13" y="25"/>
                      <a:pt x="6" y="23"/>
                      <a:pt x="3" y="18"/>
                    </a:cubicBezTo>
                    <a:cubicBezTo>
                      <a:pt x="0" y="13"/>
                      <a:pt x="1" y="6"/>
                      <a:pt x="6" y="3"/>
                    </a:cubicBezTo>
                    <a:cubicBezTo>
                      <a:pt x="12" y="0"/>
                      <a:pt x="18" y="1"/>
                      <a:pt x="22" y="6"/>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40" name="Freeform 46">
                <a:extLst>
                  <a:ext uri="{FF2B5EF4-FFF2-40B4-BE49-F238E27FC236}">
                    <a16:creationId xmlns:a16="http://schemas.microsoft.com/office/drawing/2014/main" id="{6E6D615D-A1D9-496D-8FE5-D3E75D7E810A}"/>
                  </a:ext>
                </a:extLst>
              </p:cNvPr>
              <p:cNvSpPr/>
              <p:nvPr/>
            </p:nvSpPr>
            <p:spPr bwMode="auto">
              <a:xfrm rot="19696167" flipH="1">
                <a:off x="5071390" y="5543166"/>
                <a:ext cx="252486" cy="252486"/>
              </a:xfrm>
              <a:custGeom>
                <a:avLst/>
                <a:gdLst>
                  <a:gd name="T0" fmla="*/ 22 w 25"/>
                  <a:gd name="T1" fmla="*/ 7 h 25"/>
                  <a:gd name="T2" fmla="*/ 18 w 25"/>
                  <a:gd name="T3" fmla="*/ 22 h 25"/>
                  <a:gd name="T4" fmla="*/ 3 w 25"/>
                  <a:gd name="T5" fmla="*/ 18 h 25"/>
                  <a:gd name="T6" fmla="*/ 7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3"/>
                      <a:pt x="3" y="18"/>
                    </a:cubicBezTo>
                    <a:cubicBezTo>
                      <a:pt x="0" y="13"/>
                      <a:pt x="1" y="6"/>
                      <a:pt x="7" y="3"/>
                    </a:cubicBezTo>
                    <a:cubicBezTo>
                      <a:pt x="12" y="0"/>
                      <a:pt x="19" y="1"/>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41" name="Freeform 39">
                <a:extLst>
                  <a:ext uri="{FF2B5EF4-FFF2-40B4-BE49-F238E27FC236}">
                    <a16:creationId xmlns:a16="http://schemas.microsoft.com/office/drawing/2014/main" id="{3BBCB8EE-0A07-432C-A529-B26D3E87ADD9}"/>
                  </a:ext>
                </a:extLst>
              </p:cNvPr>
              <p:cNvSpPr/>
              <p:nvPr/>
            </p:nvSpPr>
            <p:spPr bwMode="auto">
              <a:xfrm rot="1894676">
                <a:off x="5359320" y="1365823"/>
                <a:ext cx="252486" cy="252486"/>
              </a:xfrm>
              <a:custGeom>
                <a:avLst/>
                <a:gdLst>
                  <a:gd name="T0" fmla="*/ 22 w 25"/>
                  <a:gd name="T1" fmla="*/ 7 h 25"/>
                  <a:gd name="T2" fmla="*/ 18 w 25"/>
                  <a:gd name="T3" fmla="*/ 22 h 25"/>
                  <a:gd name="T4" fmla="*/ 3 w 25"/>
                  <a:gd name="T5" fmla="*/ 18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8"/>
                    </a:cubicBezTo>
                    <a:cubicBezTo>
                      <a:pt x="0" y="13"/>
                      <a:pt x="1" y="6"/>
                      <a:pt x="6" y="3"/>
                    </a:cubicBezTo>
                    <a:cubicBezTo>
                      <a:pt x="11"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42" name="Freeform 40">
                <a:extLst>
                  <a:ext uri="{FF2B5EF4-FFF2-40B4-BE49-F238E27FC236}">
                    <a16:creationId xmlns:a16="http://schemas.microsoft.com/office/drawing/2014/main" id="{26E5E934-1E0D-4E31-8E6A-559609D8E2B2}"/>
                  </a:ext>
                </a:extLst>
              </p:cNvPr>
              <p:cNvSpPr/>
              <p:nvPr/>
            </p:nvSpPr>
            <p:spPr bwMode="auto">
              <a:xfrm rot="1894676">
                <a:off x="5358787" y="1963252"/>
                <a:ext cx="252486" cy="252486"/>
              </a:xfrm>
              <a:custGeom>
                <a:avLst/>
                <a:gdLst>
                  <a:gd name="T0" fmla="*/ 22 w 25"/>
                  <a:gd name="T1" fmla="*/ 7 h 25"/>
                  <a:gd name="T2" fmla="*/ 18 w 25"/>
                  <a:gd name="T3" fmla="*/ 22 h 25"/>
                  <a:gd name="T4" fmla="*/ 3 w 25"/>
                  <a:gd name="T5" fmla="*/ 19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9"/>
                    </a:cubicBezTo>
                    <a:cubicBezTo>
                      <a:pt x="0" y="13"/>
                      <a:pt x="1" y="6"/>
                      <a:pt x="6" y="3"/>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43" name="Freeform 41">
                <a:extLst>
                  <a:ext uri="{FF2B5EF4-FFF2-40B4-BE49-F238E27FC236}">
                    <a16:creationId xmlns:a16="http://schemas.microsoft.com/office/drawing/2014/main" id="{BB05E103-AED0-4226-8ECD-43BD069B1EDD}"/>
                  </a:ext>
                </a:extLst>
              </p:cNvPr>
              <p:cNvSpPr/>
              <p:nvPr/>
            </p:nvSpPr>
            <p:spPr bwMode="auto">
              <a:xfrm rot="1894676">
                <a:off x="5360496" y="2557038"/>
                <a:ext cx="252486" cy="252486"/>
              </a:xfrm>
              <a:custGeom>
                <a:avLst/>
                <a:gdLst>
                  <a:gd name="T0" fmla="*/ 22 w 25"/>
                  <a:gd name="T1" fmla="*/ 7 h 25"/>
                  <a:gd name="T2" fmla="*/ 18 w 25"/>
                  <a:gd name="T3" fmla="*/ 22 h 25"/>
                  <a:gd name="T4" fmla="*/ 3 w 25"/>
                  <a:gd name="T5" fmla="*/ 19 h 25"/>
                  <a:gd name="T6" fmla="*/ 6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4"/>
                      <a:pt x="3" y="19"/>
                    </a:cubicBezTo>
                    <a:cubicBezTo>
                      <a:pt x="0" y="13"/>
                      <a:pt x="1" y="7"/>
                      <a:pt x="6" y="3"/>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44" name="Freeform 42">
                <a:extLst>
                  <a:ext uri="{FF2B5EF4-FFF2-40B4-BE49-F238E27FC236}">
                    <a16:creationId xmlns:a16="http://schemas.microsoft.com/office/drawing/2014/main" id="{139510C2-34A0-4641-829C-85FEEBD25653}"/>
                  </a:ext>
                </a:extLst>
              </p:cNvPr>
              <p:cNvSpPr/>
              <p:nvPr/>
            </p:nvSpPr>
            <p:spPr bwMode="auto">
              <a:xfrm rot="1894676">
                <a:off x="5362489" y="3152114"/>
                <a:ext cx="252486" cy="265322"/>
              </a:xfrm>
              <a:custGeom>
                <a:avLst/>
                <a:gdLst>
                  <a:gd name="T0" fmla="*/ 22 w 25"/>
                  <a:gd name="T1" fmla="*/ 7 h 26"/>
                  <a:gd name="T2" fmla="*/ 18 w 25"/>
                  <a:gd name="T3" fmla="*/ 22 h 26"/>
                  <a:gd name="T4" fmla="*/ 3 w 25"/>
                  <a:gd name="T5" fmla="*/ 19 h 26"/>
                  <a:gd name="T6" fmla="*/ 6 w 25"/>
                  <a:gd name="T7" fmla="*/ 4 h 26"/>
                  <a:gd name="T8" fmla="*/ 22 w 25"/>
                  <a:gd name="T9" fmla="*/ 7 h 26"/>
                </a:gdLst>
                <a:ahLst/>
                <a:cxnLst>
                  <a:cxn ang="0">
                    <a:pos x="T0" y="T1"/>
                  </a:cxn>
                  <a:cxn ang="0">
                    <a:pos x="T2" y="T3"/>
                  </a:cxn>
                  <a:cxn ang="0">
                    <a:pos x="T4" y="T5"/>
                  </a:cxn>
                  <a:cxn ang="0">
                    <a:pos x="T6" y="T7"/>
                  </a:cxn>
                  <a:cxn ang="0">
                    <a:pos x="T8" y="T9"/>
                  </a:cxn>
                </a:cxnLst>
                <a:rect l="0" t="0" r="r" b="b"/>
                <a:pathLst>
                  <a:path w="25" h="26">
                    <a:moveTo>
                      <a:pt x="22" y="7"/>
                    </a:moveTo>
                    <a:cubicBezTo>
                      <a:pt x="25" y="12"/>
                      <a:pt x="23" y="19"/>
                      <a:pt x="18" y="22"/>
                    </a:cubicBezTo>
                    <a:cubicBezTo>
                      <a:pt x="13" y="26"/>
                      <a:pt x="6" y="24"/>
                      <a:pt x="3" y="19"/>
                    </a:cubicBezTo>
                    <a:cubicBezTo>
                      <a:pt x="0" y="14"/>
                      <a:pt x="1" y="7"/>
                      <a:pt x="6" y="4"/>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45" name="Freeform 43">
                <a:extLst>
                  <a:ext uri="{FF2B5EF4-FFF2-40B4-BE49-F238E27FC236}">
                    <a16:creationId xmlns:a16="http://schemas.microsoft.com/office/drawing/2014/main" id="{8B526250-A250-46D1-9A6B-D5921EC6F595}"/>
                  </a:ext>
                </a:extLst>
              </p:cNvPr>
              <p:cNvSpPr/>
              <p:nvPr/>
            </p:nvSpPr>
            <p:spPr bwMode="auto">
              <a:xfrm rot="1894676">
                <a:off x="5363075" y="3749863"/>
                <a:ext cx="252486" cy="261044"/>
              </a:xfrm>
              <a:custGeom>
                <a:avLst/>
                <a:gdLst>
                  <a:gd name="T0" fmla="*/ 22 w 25"/>
                  <a:gd name="T1" fmla="*/ 7 h 26"/>
                  <a:gd name="T2" fmla="*/ 18 w 25"/>
                  <a:gd name="T3" fmla="*/ 22 h 26"/>
                  <a:gd name="T4" fmla="*/ 3 w 25"/>
                  <a:gd name="T5" fmla="*/ 19 h 26"/>
                  <a:gd name="T6" fmla="*/ 6 w 25"/>
                  <a:gd name="T7" fmla="*/ 4 h 26"/>
                  <a:gd name="T8" fmla="*/ 22 w 25"/>
                  <a:gd name="T9" fmla="*/ 7 h 26"/>
                </a:gdLst>
                <a:ahLst/>
                <a:cxnLst>
                  <a:cxn ang="0">
                    <a:pos x="T0" y="T1"/>
                  </a:cxn>
                  <a:cxn ang="0">
                    <a:pos x="T2" y="T3"/>
                  </a:cxn>
                  <a:cxn ang="0">
                    <a:pos x="T4" y="T5"/>
                  </a:cxn>
                  <a:cxn ang="0">
                    <a:pos x="T6" y="T7"/>
                  </a:cxn>
                  <a:cxn ang="0">
                    <a:pos x="T8" y="T9"/>
                  </a:cxn>
                </a:cxnLst>
                <a:rect l="0" t="0" r="r" b="b"/>
                <a:pathLst>
                  <a:path w="25" h="26">
                    <a:moveTo>
                      <a:pt x="22" y="7"/>
                    </a:moveTo>
                    <a:cubicBezTo>
                      <a:pt x="25" y="12"/>
                      <a:pt x="23" y="19"/>
                      <a:pt x="18" y="22"/>
                    </a:cubicBezTo>
                    <a:cubicBezTo>
                      <a:pt x="13" y="26"/>
                      <a:pt x="6" y="24"/>
                      <a:pt x="3" y="19"/>
                    </a:cubicBezTo>
                    <a:cubicBezTo>
                      <a:pt x="0" y="14"/>
                      <a:pt x="1" y="7"/>
                      <a:pt x="6" y="4"/>
                    </a:cubicBezTo>
                    <a:cubicBezTo>
                      <a:pt x="12" y="0"/>
                      <a:pt x="18" y="2"/>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46" name="Freeform 44">
                <a:extLst>
                  <a:ext uri="{FF2B5EF4-FFF2-40B4-BE49-F238E27FC236}">
                    <a16:creationId xmlns:a16="http://schemas.microsoft.com/office/drawing/2014/main" id="{AF05AD12-E4F6-46FC-BF48-2E7C6BC37BD1}"/>
                  </a:ext>
                </a:extLst>
              </p:cNvPr>
              <p:cNvSpPr/>
              <p:nvPr/>
            </p:nvSpPr>
            <p:spPr bwMode="auto">
              <a:xfrm rot="1894676">
                <a:off x="5362226" y="4352694"/>
                <a:ext cx="256764" cy="252486"/>
              </a:xfrm>
              <a:custGeom>
                <a:avLst/>
                <a:gdLst>
                  <a:gd name="T0" fmla="*/ 22 w 25"/>
                  <a:gd name="T1" fmla="*/ 6 h 25"/>
                  <a:gd name="T2" fmla="*/ 18 w 25"/>
                  <a:gd name="T3" fmla="*/ 22 h 25"/>
                  <a:gd name="T4" fmla="*/ 3 w 25"/>
                  <a:gd name="T5" fmla="*/ 18 h 25"/>
                  <a:gd name="T6" fmla="*/ 6 w 25"/>
                  <a:gd name="T7" fmla="*/ 3 h 25"/>
                  <a:gd name="T8" fmla="*/ 22 w 25"/>
                  <a:gd name="T9" fmla="*/ 6 h 25"/>
                </a:gdLst>
                <a:ahLst/>
                <a:cxnLst>
                  <a:cxn ang="0">
                    <a:pos x="T0" y="T1"/>
                  </a:cxn>
                  <a:cxn ang="0">
                    <a:pos x="T2" y="T3"/>
                  </a:cxn>
                  <a:cxn ang="0">
                    <a:pos x="T4" y="T5"/>
                  </a:cxn>
                  <a:cxn ang="0">
                    <a:pos x="T6" y="T7"/>
                  </a:cxn>
                  <a:cxn ang="0">
                    <a:pos x="T8" y="T9"/>
                  </a:cxn>
                </a:cxnLst>
                <a:rect l="0" t="0" r="r" b="b"/>
                <a:pathLst>
                  <a:path w="25" h="25">
                    <a:moveTo>
                      <a:pt x="22" y="6"/>
                    </a:moveTo>
                    <a:cubicBezTo>
                      <a:pt x="25" y="12"/>
                      <a:pt x="23" y="18"/>
                      <a:pt x="18" y="22"/>
                    </a:cubicBezTo>
                    <a:cubicBezTo>
                      <a:pt x="13" y="25"/>
                      <a:pt x="6" y="23"/>
                      <a:pt x="3" y="18"/>
                    </a:cubicBezTo>
                    <a:cubicBezTo>
                      <a:pt x="0" y="13"/>
                      <a:pt x="1" y="6"/>
                      <a:pt x="6" y="3"/>
                    </a:cubicBezTo>
                    <a:cubicBezTo>
                      <a:pt x="12" y="0"/>
                      <a:pt x="18" y="1"/>
                      <a:pt x="22" y="6"/>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47" name="Freeform 45">
                <a:extLst>
                  <a:ext uri="{FF2B5EF4-FFF2-40B4-BE49-F238E27FC236}">
                    <a16:creationId xmlns:a16="http://schemas.microsoft.com/office/drawing/2014/main" id="{840D9189-2AF7-4AAC-80E8-B7CB2EC56B82}"/>
                  </a:ext>
                </a:extLst>
              </p:cNvPr>
              <p:cNvSpPr/>
              <p:nvPr/>
            </p:nvSpPr>
            <p:spPr bwMode="auto">
              <a:xfrm rot="1894676">
                <a:off x="5365657" y="4951245"/>
                <a:ext cx="252486" cy="252486"/>
              </a:xfrm>
              <a:custGeom>
                <a:avLst/>
                <a:gdLst>
                  <a:gd name="T0" fmla="*/ 22 w 25"/>
                  <a:gd name="T1" fmla="*/ 6 h 25"/>
                  <a:gd name="T2" fmla="*/ 18 w 25"/>
                  <a:gd name="T3" fmla="*/ 22 h 25"/>
                  <a:gd name="T4" fmla="*/ 3 w 25"/>
                  <a:gd name="T5" fmla="*/ 18 h 25"/>
                  <a:gd name="T6" fmla="*/ 6 w 25"/>
                  <a:gd name="T7" fmla="*/ 3 h 25"/>
                  <a:gd name="T8" fmla="*/ 22 w 25"/>
                  <a:gd name="T9" fmla="*/ 6 h 25"/>
                </a:gdLst>
                <a:ahLst/>
                <a:cxnLst>
                  <a:cxn ang="0">
                    <a:pos x="T0" y="T1"/>
                  </a:cxn>
                  <a:cxn ang="0">
                    <a:pos x="T2" y="T3"/>
                  </a:cxn>
                  <a:cxn ang="0">
                    <a:pos x="T4" y="T5"/>
                  </a:cxn>
                  <a:cxn ang="0">
                    <a:pos x="T6" y="T7"/>
                  </a:cxn>
                  <a:cxn ang="0">
                    <a:pos x="T8" y="T9"/>
                  </a:cxn>
                </a:cxnLst>
                <a:rect l="0" t="0" r="r" b="b"/>
                <a:pathLst>
                  <a:path w="25" h="25">
                    <a:moveTo>
                      <a:pt x="22" y="6"/>
                    </a:moveTo>
                    <a:cubicBezTo>
                      <a:pt x="25" y="12"/>
                      <a:pt x="23" y="18"/>
                      <a:pt x="18" y="22"/>
                    </a:cubicBezTo>
                    <a:cubicBezTo>
                      <a:pt x="13" y="25"/>
                      <a:pt x="6" y="23"/>
                      <a:pt x="3" y="18"/>
                    </a:cubicBezTo>
                    <a:cubicBezTo>
                      <a:pt x="0" y="13"/>
                      <a:pt x="1" y="6"/>
                      <a:pt x="6" y="3"/>
                    </a:cubicBezTo>
                    <a:cubicBezTo>
                      <a:pt x="12" y="0"/>
                      <a:pt x="18" y="1"/>
                      <a:pt x="22" y="6"/>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48" name="Freeform 46">
                <a:extLst>
                  <a:ext uri="{FF2B5EF4-FFF2-40B4-BE49-F238E27FC236}">
                    <a16:creationId xmlns:a16="http://schemas.microsoft.com/office/drawing/2014/main" id="{0841DF1F-3400-4B95-8E35-1EF014761532}"/>
                  </a:ext>
                </a:extLst>
              </p:cNvPr>
              <p:cNvSpPr/>
              <p:nvPr/>
            </p:nvSpPr>
            <p:spPr bwMode="auto">
              <a:xfrm rot="1894676">
                <a:off x="5367364" y="5545030"/>
                <a:ext cx="252486" cy="252486"/>
              </a:xfrm>
              <a:custGeom>
                <a:avLst/>
                <a:gdLst>
                  <a:gd name="T0" fmla="*/ 22 w 25"/>
                  <a:gd name="T1" fmla="*/ 7 h 25"/>
                  <a:gd name="T2" fmla="*/ 18 w 25"/>
                  <a:gd name="T3" fmla="*/ 22 h 25"/>
                  <a:gd name="T4" fmla="*/ 3 w 25"/>
                  <a:gd name="T5" fmla="*/ 18 h 25"/>
                  <a:gd name="T6" fmla="*/ 7 w 25"/>
                  <a:gd name="T7" fmla="*/ 3 h 25"/>
                  <a:gd name="T8" fmla="*/ 22 w 25"/>
                  <a:gd name="T9" fmla="*/ 7 h 25"/>
                </a:gdLst>
                <a:ahLst/>
                <a:cxnLst>
                  <a:cxn ang="0">
                    <a:pos x="T0" y="T1"/>
                  </a:cxn>
                  <a:cxn ang="0">
                    <a:pos x="T2" y="T3"/>
                  </a:cxn>
                  <a:cxn ang="0">
                    <a:pos x="T4" y="T5"/>
                  </a:cxn>
                  <a:cxn ang="0">
                    <a:pos x="T6" y="T7"/>
                  </a:cxn>
                  <a:cxn ang="0">
                    <a:pos x="T8" y="T9"/>
                  </a:cxn>
                </a:cxnLst>
                <a:rect l="0" t="0" r="r" b="b"/>
                <a:pathLst>
                  <a:path w="25" h="25">
                    <a:moveTo>
                      <a:pt x="22" y="7"/>
                    </a:moveTo>
                    <a:cubicBezTo>
                      <a:pt x="25" y="12"/>
                      <a:pt x="23" y="19"/>
                      <a:pt x="18" y="22"/>
                    </a:cubicBezTo>
                    <a:cubicBezTo>
                      <a:pt x="13" y="25"/>
                      <a:pt x="6" y="23"/>
                      <a:pt x="3" y="18"/>
                    </a:cubicBezTo>
                    <a:cubicBezTo>
                      <a:pt x="0" y="13"/>
                      <a:pt x="1" y="6"/>
                      <a:pt x="7" y="3"/>
                    </a:cubicBezTo>
                    <a:cubicBezTo>
                      <a:pt x="12" y="0"/>
                      <a:pt x="19" y="1"/>
                      <a:pt x="22" y="7"/>
                    </a:cubicBezTo>
                    <a:close/>
                  </a:path>
                </a:pathLst>
              </a:custGeom>
              <a:solidFill>
                <a:srgbClr val="F7F9F8"/>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49" name="Freeform 47">
                <a:extLst>
                  <a:ext uri="{FF2B5EF4-FFF2-40B4-BE49-F238E27FC236}">
                    <a16:creationId xmlns:a16="http://schemas.microsoft.com/office/drawing/2014/main" id="{E6346599-0353-4AD4-9EDA-697843A5A167}"/>
                  </a:ext>
                </a:extLst>
              </p:cNvPr>
              <p:cNvSpPr/>
              <p:nvPr/>
            </p:nvSpPr>
            <p:spPr bwMode="auto">
              <a:xfrm rot="1894676">
                <a:off x="5124023" y="1329983"/>
                <a:ext cx="423661" cy="320956"/>
              </a:xfrm>
              <a:custGeom>
                <a:avLst/>
                <a:gdLst>
                  <a:gd name="T0" fmla="*/ 37 w 42"/>
                  <a:gd name="T1" fmla="*/ 15 h 32"/>
                  <a:gd name="T2" fmla="*/ 12 w 42"/>
                  <a:gd name="T3" fmla="*/ 30 h 32"/>
                  <a:gd name="T4" fmla="*/ 2 w 42"/>
                  <a:gd name="T5" fmla="*/ 28 h 32"/>
                  <a:gd name="T6" fmla="*/ 4 w 42"/>
                  <a:gd name="T7" fmla="*/ 18 h 32"/>
                  <a:gd name="T8" fmla="*/ 29 w 42"/>
                  <a:gd name="T9" fmla="*/ 2 h 32"/>
                  <a:gd name="T10" fmla="*/ 39 w 42"/>
                  <a:gd name="T11" fmla="*/ 5 h 32"/>
                  <a:gd name="T12" fmla="*/ 37 w 42"/>
                  <a:gd name="T13" fmla="*/ 15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5"/>
                    </a:moveTo>
                    <a:cubicBezTo>
                      <a:pt x="12" y="30"/>
                      <a:pt x="12" y="30"/>
                      <a:pt x="12" y="30"/>
                    </a:cubicBezTo>
                    <a:cubicBezTo>
                      <a:pt x="8" y="32"/>
                      <a:pt x="4" y="31"/>
                      <a:pt x="2" y="28"/>
                    </a:cubicBezTo>
                    <a:cubicBezTo>
                      <a:pt x="0" y="24"/>
                      <a:pt x="1" y="20"/>
                      <a:pt x="4" y="18"/>
                    </a:cubicBezTo>
                    <a:cubicBezTo>
                      <a:pt x="29" y="2"/>
                      <a:pt x="29" y="2"/>
                      <a:pt x="29" y="2"/>
                    </a:cubicBezTo>
                    <a:cubicBezTo>
                      <a:pt x="33" y="0"/>
                      <a:pt x="37" y="1"/>
                      <a:pt x="39" y="5"/>
                    </a:cubicBezTo>
                    <a:cubicBezTo>
                      <a:pt x="42" y="8"/>
                      <a:pt x="40" y="13"/>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50" name="Freeform 48">
                <a:extLst>
                  <a:ext uri="{FF2B5EF4-FFF2-40B4-BE49-F238E27FC236}">
                    <a16:creationId xmlns:a16="http://schemas.microsoft.com/office/drawing/2014/main" id="{EF4217CD-26D0-4AA9-A2FF-34F4AEF9F718}"/>
                  </a:ext>
                </a:extLst>
              </p:cNvPr>
              <p:cNvSpPr/>
              <p:nvPr/>
            </p:nvSpPr>
            <p:spPr bwMode="auto">
              <a:xfrm rot="1894676">
                <a:off x="5122052" y="1923937"/>
                <a:ext cx="427939" cy="333793"/>
              </a:xfrm>
              <a:custGeom>
                <a:avLst/>
                <a:gdLst>
                  <a:gd name="T0" fmla="*/ 37 w 42"/>
                  <a:gd name="T1" fmla="*/ 15 h 33"/>
                  <a:gd name="T2" fmla="*/ 12 w 42"/>
                  <a:gd name="T3" fmla="*/ 30 h 33"/>
                  <a:gd name="T4" fmla="*/ 2 w 42"/>
                  <a:gd name="T5" fmla="*/ 28 h 33"/>
                  <a:gd name="T6" fmla="*/ 4 w 42"/>
                  <a:gd name="T7" fmla="*/ 18 h 33"/>
                  <a:gd name="T8" fmla="*/ 29 w 42"/>
                  <a:gd name="T9" fmla="*/ 2 h 33"/>
                  <a:gd name="T10" fmla="*/ 39 w 42"/>
                  <a:gd name="T11" fmla="*/ 5 h 33"/>
                  <a:gd name="T12" fmla="*/ 37 w 42"/>
                  <a:gd name="T13" fmla="*/ 15 h 33"/>
                </a:gdLst>
                <a:ahLst/>
                <a:cxnLst>
                  <a:cxn ang="0">
                    <a:pos x="T0" y="T1"/>
                  </a:cxn>
                  <a:cxn ang="0">
                    <a:pos x="T2" y="T3"/>
                  </a:cxn>
                  <a:cxn ang="0">
                    <a:pos x="T4" y="T5"/>
                  </a:cxn>
                  <a:cxn ang="0">
                    <a:pos x="T6" y="T7"/>
                  </a:cxn>
                  <a:cxn ang="0">
                    <a:pos x="T8" y="T9"/>
                  </a:cxn>
                  <a:cxn ang="0">
                    <a:pos x="T10" y="T11"/>
                  </a:cxn>
                  <a:cxn ang="0">
                    <a:pos x="T12" y="T13"/>
                  </a:cxn>
                </a:cxnLst>
                <a:rect l="0" t="0" r="r" b="b"/>
                <a:pathLst>
                  <a:path w="42" h="33">
                    <a:moveTo>
                      <a:pt x="37" y="15"/>
                    </a:moveTo>
                    <a:cubicBezTo>
                      <a:pt x="12" y="30"/>
                      <a:pt x="12" y="30"/>
                      <a:pt x="12" y="30"/>
                    </a:cubicBezTo>
                    <a:cubicBezTo>
                      <a:pt x="9" y="33"/>
                      <a:pt x="4" y="32"/>
                      <a:pt x="2" y="28"/>
                    </a:cubicBezTo>
                    <a:cubicBezTo>
                      <a:pt x="0" y="25"/>
                      <a:pt x="1" y="20"/>
                      <a:pt x="4" y="18"/>
                    </a:cubicBezTo>
                    <a:cubicBezTo>
                      <a:pt x="29" y="2"/>
                      <a:pt x="29" y="2"/>
                      <a:pt x="29" y="2"/>
                    </a:cubicBezTo>
                    <a:cubicBezTo>
                      <a:pt x="33" y="0"/>
                      <a:pt x="37" y="1"/>
                      <a:pt x="39" y="5"/>
                    </a:cubicBezTo>
                    <a:cubicBezTo>
                      <a:pt x="42" y="8"/>
                      <a:pt x="40" y="13"/>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51" name="Freeform 49">
                <a:extLst>
                  <a:ext uri="{FF2B5EF4-FFF2-40B4-BE49-F238E27FC236}">
                    <a16:creationId xmlns:a16="http://schemas.microsoft.com/office/drawing/2014/main" id="{279E89DB-7F5D-4ED5-B7E7-24C66FCAEA4F}"/>
                  </a:ext>
                </a:extLst>
              </p:cNvPr>
              <p:cNvSpPr/>
              <p:nvPr/>
            </p:nvSpPr>
            <p:spPr bwMode="auto">
              <a:xfrm rot="1894676">
                <a:off x="5126602" y="2518527"/>
                <a:ext cx="423661" cy="338073"/>
              </a:xfrm>
              <a:custGeom>
                <a:avLst/>
                <a:gdLst>
                  <a:gd name="T0" fmla="*/ 37 w 42"/>
                  <a:gd name="T1" fmla="*/ 15 h 33"/>
                  <a:gd name="T2" fmla="*/ 12 w 42"/>
                  <a:gd name="T3" fmla="*/ 31 h 33"/>
                  <a:gd name="T4" fmla="*/ 2 w 42"/>
                  <a:gd name="T5" fmla="*/ 28 h 33"/>
                  <a:gd name="T6" fmla="*/ 4 w 42"/>
                  <a:gd name="T7" fmla="*/ 18 h 33"/>
                  <a:gd name="T8" fmla="*/ 29 w 42"/>
                  <a:gd name="T9" fmla="*/ 3 h 33"/>
                  <a:gd name="T10" fmla="*/ 39 w 42"/>
                  <a:gd name="T11" fmla="*/ 5 h 33"/>
                  <a:gd name="T12" fmla="*/ 37 w 42"/>
                  <a:gd name="T13" fmla="*/ 15 h 33"/>
                </a:gdLst>
                <a:ahLst/>
                <a:cxnLst>
                  <a:cxn ang="0">
                    <a:pos x="T0" y="T1"/>
                  </a:cxn>
                  <a:cxn ang="0">
                    <a:pos x="T2" y="T3"/>
                  </a:cxn>
                  <a:cxn ang="0">
                    <a:pos x="T4" y="T5"/>
                  </a:cxn>
                  <a:cxn ang="0">
                    <a:pos x="T6" y="T7"/>
                  </a:cxn>
                  <a:cxn ang="0">
                    <a:pos x="T8" y="T9"/>
                  </a:cxn>
                  <a:cxn ang="0">
                    <a:pos x="T10" y="T11"/>
                  </a:cxn>
                  <a:cxn ang="0">
                    <a:pos x="T12" y="T13"/>
                  </a:cxn>
                </a:cxnLst>
                <a:rect l="0" t="0" r="r" b="b"/>
                <a:pathLst>
                  <a:path w="42" h="33">
                    <a:moveTo>
                      <a:pt x="37" y="15"/>
                    </a:moveTo>
                    <a:cubicBezTo>
                      <a:pt x="12" y="31"/>
                      <a:pt x="12" y="31"/>
                      <a:pt x="12" y="31"/>
                    </a:cubicBezTo>
                    <a:cubicBezTo>
                      <a:pt x="9" y="33"/>
                      <a:pt x="4" y="32"/>
                      <a:pt x="2" y="28"/>
                    </a:cubicBezTo>
                    <a:cubicBezTo>
                      <a:pt x="0" y="25"/>
                      <a:pt x="1" y="20"/>
                      <a:pt x="4" y="18"/>
                    </a:cubicBezTo>
                    <a:cubicBezTo>
                      <a:pt x="29" y="3"/>
                      <a:pt x="29" y="3"/>
                      <a:pt x="29" y="3"/>
                    </a:cubicBezTo>
                    <a:cubicBezTo>
                      <a:pt x="33" y="0"/>
                      <a:pt x="37" y="1"/>
                      <a:pt x="39" y="5"/>
                    </a:cubicBezTo>
                    <a:cubicBezTo>
                      <a:pt x="42" y="8"/>
                      <a:pt x="41" y="13"/>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52" name="Freeform 50">
                <a:extLst>
                  <a:ext uri="{FF2B5EF4-FFF2-40B4-BE49-F238E27FC236}">
                    <a16:creationId xmlns:a16="http://schemas.microsoft.com/office/drawing/2014/main" id="{75EA1885-0AA7-4B08-91E8-68613114326F}"/>
                  </a:ext>
                </a:extLst>
              </p:cNvPr>
              <p:cNvSpPr/>
              <p:nvPr/>
            </p:nvSpPr>
            <p:spPr bwMode="auto">
              <a:xfrm rot="1894676">
                <a:off x="5124951" y="3124199"/>
                <a:ext cx="423661" cy="325234"/>
              </a:xfrm>
              <a:custGeom>
                <a:avLst/>
                <a:gdLst>
                  <a:gd name="T0" fmla="*/ 37 w 42"/>
                  <a:gd name="T1" fmla="*/ 14 h 32"/>
                  <a:gd name="T2" fmla="*/ 12 w 42"/>
                  <a:gd name="T3" fmla="*/ 30 h 32"/>
                  <a:gd name="T4" fmla="*/ 2 w 42"/>
                  <a:gd name="T5" fmla="*/ 27 h 32"/>
                  <a:gd name="T6" fmla="*/ 4 w 42"/>
                  <a:gd name="T7" fmla="*/ 17 h 32"/>
                  <a:gd name="T8" fmla="*/ 29 w 42"/>
                  <a:gd name="T9" fmla="*/ 2 h 32"/>
                  <a:gd name="T10" fmla="*/ 39 w 42"/>
                  <a:gd name="T11" fmla="*/ 4 h 32"/>
                  <a:gd name="T12" fmla="*/ 37 w 42"/>
                  <a:gd name="T13" fmla="*/ 14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4"/>
                    </a:moveTo>
                    <a:cubicBezTo>
                      <a:pt x="12" y="30"/>
                      <a:pt x="12" y="30"/>
                      <a:pt x="12" y="30"/>
                    </a:cubicBezTo>
                    <a:cubicBezTo>
                      <a:pt x="9" y="32"/>
                      <a:pt x="4" y="31"/>
                      <a:pt x="2" y="27"/>
                    </a:cubicBezTo>
                    <a:cubicBezTo>
                      <a:pt x="0" y="24"/>
                      <a:pt x="1" y="19"/>
                      <a:pt x="4" y="17"/>
                    </a:cubicBezTo>
                    <a:cubicBezTo>
                      <a:pt x="29" y="2"/>
                      <a:pt x="29" y="2"/>
                      <a:pt x="29" y="2"/>
                    </a:cubicBezTo>
                    <a:cubicBezTo>
                      <a:pt x="33" y="0"/>
                      <a:pt x="37" y="1"/>
                      <a:pt x="39" y="4"/>
                    </a:cubicBezTo>
                    <a:cubicBezTo>
                      <a:pt x="42" y="8"/>
                      <a:pt x="41" y="12"/>
                      <a:pt x="37" y="14"/>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53" name="Freeform 51">
                <a:extLst>
                  <a:ext uri="{FF2B5EF4-FFF2-40B4-BE49-F238E27FC236}">
                    <a16:creationId xmlns:a16="http://schemas.microsoft.com/office/drawing/2014/main" id="{D6C07E27-50DC-40DA-BAB7-D077F3B02E3D}"/>
                  </a:ext>
                </a:extLst>
              </p:cNvPr>
              <p:cNvSpPr/>
              <p:nvPr/>
            </p:nvSpPr>
            <p:spPr bwMode="auto">
              <a:xfrm rot="1894676">
                <a:off x="5126342" y="3719104"/>
                <a:ext cx="427939" cy="325234"/>
              </a:xfrm>
              <a:custGeom>
                <a:avLst/>
                <a:gdLst>
                  <a:gd name="T0" fmla="*/ 37 w 42"/>
                  <a:gd name="T1" fmla="*/ 14 h 32"/>
                  <a:gd name="T2" fmla="*/ 12 w 42"/>
                  <a:gd name="T3" fmla="*/ 30 h 32"/>
                  <a:gd name="T4" fmla="*/ 2 w 42"/>
                  <a:gd name="T5" fmla="*/ 27 h 32"/>
                  <a:gd name="T6" fmla="*/ 4 w 42"/>
                  <a:gd name="T7" fmla="*/ 17 h 32"/>
                  <a:gd name="T8" fmla="*/ 29 w 42"/>
                  <a:gd name="T9" fmla="*/ 2 h 32"/>
                  <a:gd name="T10" fmla="*/ 40 w 42"/>
                  <a:gd name="T11" fmla="*/ 4 h 32"/>
                  <a:gd name="T12" fmla="*/ 37 w 42"/>
                  <a:gd name="T13" fmla="*/ 14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4"/>
                    </a:moveTo>
                    <a:cubicBezTo>
                      <a:pt x="12" y="30"/>
                      <a:pt x="12" y="30"/>
                      <a:pt x="12" y="30"/>
                    </a:cubicBezTo>
                    <a:cubicBezTo>
                      <a:pt x="9" y="32"/>
                      <a:pt x="4" y="31"/>
                      <a:pt x="2" y="27"/>
                    </a:cubicBezTo>
                    <a:cubicBezTo>
                      <a:pt x="0" y="24"/>
                      <a:pt x="1" y="19"/>
                      <a:pt x="4" y="17"/>
                    </a:cubicBezTo>
                    <a:cubicBezTo>
                      <a:pt x="29" y="2"/>
                      <a:pt x="29" y="2"/>
                      <a:pt x="29" y="2"/>
                    </a:cubicBezTo>
                    <a:cubicBezTo>
                      <a:pt x="33" y="0"/>
                      <a:pt x="37" y="1"/>
                      <a:pt x="40" y="4"/>
                    </a:cubicBezTo>
                    <a:cubicBezTo>
                      <a:pt x="42" y="8"/>
                      <a:pt x="41" y="12"/>
                      <a:pt x="37" y="14"/>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55" name="Freeform 52">
                <a:extLst>
                  <a:ext uri="{FF2B5EF4-FFF2-40B4-BE49-F238E27FC236}">
                    <a16:creationId xmlns:a16="http://schemas.microsoft.com/office/drawing/2014/main" id="{89D01A20-AF78-45C8-BE01-5A171088E6D3}"/>
                  </a:ext>
                </a:extLst>
              </p:cNvPr>
              <p:cNvSpPr/>
              <p:nvPr/>
            </p:nvSpPr>
            <p:spPr bwMode="auto">
              <a:xfrm rot="1894676">
                <a:off x="5129771" y="4317658"/>
                <a:ext cx="423661" cy="325234"/>
              </a:xfrm>
              <a:custGeom>
                <a:avLst/>
                <a:gdLst>
                  <a:gd name="T0" fmla="*/ 37 w 42"/>
                  <a:gd name="T1" fmla="*/ 14 h 32"/>
                  <a:gd name="T2" fmla="*/ 12 w 42"/>
                  <a:gd name="T3" fmla="*/ 30 h 32"/>
                  <a:gd name="T4" fmla="*/ 2 w 42"/>
                  <a:gd name="T5" fmla="*/ 28 h 32"/>
                  <a:gd name="T6" fmla="*/ 4 w 42"/>
                  <a:gd name="T7" fmla="*/ 17 h 32"/>
                  <a:gd name="T8" fmla="*/ 29 w 42"/>
                  <a:gd name="T9" fmla="*/ 2 h 32"/>
                  <a:gd name="T10" fmla="*/ 40 w 42"/>
                  <a:gd name="T11" fmla="*/ 4 h 32"/>
                  <a:gd name="T12" fmla="*/ 37 w 42"/>
                  <a:gd name="T13" fmla="*/ 14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4"/>
                    </a:moveTo>
                    <a:cubicBezTo>
                      <a:pt x="12" y="30"/>
                      <a:pt x="12" y="30"/>
                      <a:pt x="12" y="30"/>
                    </a:cubicBezTo>
                    <a:cubicBezTo>
                      <a:pt x="9" y="32"/>
                      <a:pt x="4" y="31"/>
                      <a:pt x="2" y="28"/>
                    </a:cubicBezTo>
                    <a:cubicBezTo>
                      <a:pt x="0" y="24"/>
                      <a:pt x="1" y="20"/>
                      <a:pt x="4" y="17"/>
                    </a:cubicBezTo>
                    <a:cubicBezTo>
                      <a:pt x="29" y="2"/>
                      <a:pt x="29" y="2"/>
                      <a:pt x="29" y="2"/>
                    </a:cubicBezTo>
                    <a:cubicBezTo>
                      <a:pt x="33" y="0"/>
                      <a:pt x="37" y="1"/>
                      <a:pt x="40" y="4"/>
                    </a:cubicBezTo>
                    <a:cubicBezTo>
                      <a:pt x="42" y="8"/>
                      <a:pt x="41" y="12"/>
                      <a:pt x="37" y="14"/>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56" name="Freeform 53">
                <a:extLst>
                  <a:ext uri="{FF2B5EF4-FFF2-40B4-BE49-F238E27FC236}">
                    <a16:creationId xmlns:a16="http://schemas.microsoft.com/office/drawing/2014/main" id="{E008494A-E644-446E-ADCF-995365FA15BD}"/>
                  </a:ext>
                </a:extLst>
              </p:cNvPr>
              <p:cNvSpPr/>
              <p:nvPr/>
            </p:nvSpPr>
            <p:spPr bwMode="auto">
              <a:xfrm rot="1894676">
                <a:off x="5131480" y="4911444"/>
                <a:ext cx="423661" cy="325234"/>
              </a:xfrm>
              <a:custGeom>
                <a:avLst/>
                <a:gdLst>
                  <a:gd name="T0" fmla="*/ 37 w 42"/>
                  <a:gd name="T1" fmla="*/ 15 h 32"/>
                  <a:gd name="T2" fmla="*/ 12 w 42"/>
                  <a:gd name="T3" fmla="*/ 30 h 32"/>
                  <a:gd name="T4" fmla="*/ 2 w 42"/>
                  <a:gd name="T5" fmla="*/ 28 h 32"/>
                  <a:gd name="T6" fmla="*/ 4 w 42"/>
                  <a:gd name="T7" fmla="*/ 18 h 32"/>
                  <a:gd name="T8" fmla="*/ 29 w 42"/>
                  <a:gd name="T9" fmla="*/ 2 h 32"/>
                  <a:gd name="T10" fmla="*/ 40 w 42"/>
                  <a:gd name="T11" fmla="*/ 4 h 32"/>
                  <a:gd name="T12" fmla="*/ 37 w 42"/>
                  <a:gd name="T13" fmla="*/ 15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5"/>
                    </a:moveTo>
                    <a:cubicBezTo>
                      <a:pt x="12" y="30"/>
                      <a:pt x="12" y="30"/>
                      <a:pt x="12" y="30"/>
                    </a:cubicBezTo>
                    <a:cubicBezTo>
                      <a:pt x="9" y="32"/>
                      <a:pt x="4" y="31"/>
                      <a:pt x="2" y="28"/>
                    </a:cubicBezTo>
                    <a:cubicBezTo>
                      <a:pt x="0" y="24"/>
                      <a:pt x="1" y="20"/>
                      <a:pt x="4" y="18"/>
                    </a:cubicBezTo>
                    <a:cubicBezTo>
                      <a:pt x="29" y="2"/>
                      <a:pt x="29" y="2"/>
                      <a:pt x="29" y="2"/>
                    </a:cubicBezTo>
                    <a:cubicBezTo>
                      <a:pt x="33" y="0"/>
                      <a:pt x="37" y="1"/>
                      <a:pt x="40" y="4"/>
                    </a:cubicBezTo>
                    <a:cubicBezTo>
                      <a:pt x="42" y="8"/>
                      <a:pt x="41" y="12"/>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sp>
            <p:nvSpPr>
              <p:cNvPr id="57" name="Freeform 54">
                <a:extLst>
                  <a:ext uri="{FF2B5EF4-FFF2-40B4-BE49-F238E27FC236}">
                    <a16:creationId xmlns:a16="http://schemas.microsoft.com/office/drawing/2014/main" id="{186E029C-9F3E-4E01-91CF-209F6A34BF0A}"/>
                  </a:ext>
                </a:extLst>
              </p:cNvPr>
              <p:cNvSpPr/>
              <p:nvPr/>
            </p:nvSpPr>
            <p:spPr bwMode="auto">
              <a:xfrm rot="1894676">
                <a:off x="5132870" y="5506349"/>
                <a:ext cx="427939" cy="325234"/>
              </a:xfrm>
              <a:custGeom>
                <a:avLst/>
                <a:gdLst>
                  <a:gd name="T0" fmla="*/ 37 w 42"/>
                  <a:gd name="T1" fmla="*/ 15 h 32"/>
                  <a:gd name="T2" fmla="*/ 12 w 42"/>
                  <a:gd name="T3" fmla="*/ 30 h 32"/>
                  <a:gd name="T4" fmla="*/ 2 w 42"/>
                  <a:gd name="T5" fmla="*/ 28 h 32"/>
                  <a:gd name="T6" fmla="*/ 4 w 42"/>
                  <a:gd name="T7" fmla="*/ 18 h 32"/>
                  <a:gd name="T8" fmla="*/ 29 w 42"/>
                  <a:gd name="T9" fmla="*/ 2 h 32"/>
                  <a:gd name="T10" fmla="*/ 40 w 42"/>
                  <a:gd name="T11" fmla="*/ 5 h 32"/>
                  <a:gd name="T12" fmla="*/ 37 w 42"/>
                  <a:gd name="T13" fmla="*/ 15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37" y="15"/>
                    </a:moveTo>
                    <a:cubicBezTo>
                      <a:pt x="12" y="30"/>
                      <a:pt x="12" y="30"/>
                      <a:pt x="12" y="30"/>
                    </a:cubicBezTo>
                    <a:cubicBezTo>
                      <a:pt x="9" y="32"/>
                      <a:pt x="4" y="31"/>
                      <a:pt x="2" y="28"/>
                    </a:cubicBezTo>
                    <a:cubicBezTo>
                      <a:pt x="0" y="24"/>
                      <a:pt x="1" y="20"/>
                      <a:pt x="4" y="18"/>
                    </a:cubicBezTo>
                    <a:cubicBezTo>
                      <a:pt x="29" y="2"/>
                      <a:pt x="29" y="2"/>
                      <a:pt x="29" y="2"/>
                    </a:cubicBezTo>
                    <a:cubicBezTo>
                      <a:pt x="33" y="0"/>
                      <a:pt x="37" y="1"/>
                      <a:pt x="40" y="5"/>
                    </a:cubicBezTo>
                    <a:cubicBezTo>
                      <a:pt x="42" y="8"/>
                      <a:pt x="41" y="13"/>
                      <a:pt x="37" y="15"/>
                    </a:cubicBezTo>
                    <a:close/>
                  </a:path>
                </a:pathLst>
              </a:custGeom>
              <a:solidFill>
                <a:srgbClr val="464E5C"/>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zh-CN" altLang="en-US" sz="2400" b="1">
                  <a:latin typeface="仿宋" panose="02010609060101010101" pitchFamily="49" charset="-122"/>
                  <a:ea typeface="仿宋" panose="02010609060101010101" pitchFamily="49" charset="-122"/>
                </a:endParaRPr>
              </a:p>
            </p:txBody>
          </p:sp>
        </p:grpSp>
      </p:grpSp>
      <p:sp>
        <p:nvSpPr>
          <p:cNvPr id="58" name="内容占位符 2">
            <a:extLst>
              <a:ext uri="{FF2B5EF4-FFF2-40B4-BE49-F238E27FC236}">
                <a16:creationId xmlns:a16="http://schemas.microsoft.com/office/drawing/2014/main" id="{A5C272E0-F566-4C06-B15C-361637537CF1}"/>
              </a:ext>
            </a:extLst>
          </p:cNvPr>
          <p:cNvSpPr txBox="1">
            <a:spLocks/>
          </p:cNvSpPr>
          <p:nvPr/>
        </p:nvSpPr>
        <p:spPr>
          <a:xfrm>
            <a:off x="989819" y="6186522"/>
            <a:ext cx="10523483" cy="5171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例</a:t>
            </a:r>
            <a:r>
              <a:rPr lang="en-US" altLang="zh-CN" sz="2400" b="1" dirty="0">
                <a:solidFill>
                  <a:schemeClr val="tx1"/>
                </a:solidFill>
                <a:latin typeface="仿宋" panose="02010609060101010101" pitchFamily="49" charset="-122"/>
                <a:ea typeface="仿宋" panose="02010609060101010101" pitchFamily="49" charset="-122"/>
              </a:rPr>
              <a:t>9.12】</a:t>
            </a:r>
            <a:r>
              <a:rPr lang="zh-CN" altLang="en-US" sz="2400" b="1" dirty="0">
                <a:solidFill>
                  <a:schemeClr val="tx1"/>
                </a:solidFill>
                <a:latin typeface="仿宋" panose="02010609060101010101" pitchFamily="49" charset="-122"/>
                <a:ea typeface="仿宋" panose="02010609060101010101" pitchFamily="49" charset="-122"/>
              </a:rPr>
              <a:t>有可能出现死锁的程序例程。代码详见</a:t>
            </a:r>
            <a:r>
              <a:rPr lang="en-US" altLang="zh-CN" sz="2400" b="1" dirty="0">
                <a:solidFill>
                  <a:schemeClr val="tx1"/>
                </a:solidFill>
                <a:latin typeface="仿宋" panose="02010609060101010101" pitchFamily="49" charset="-122"/>
                <a:ea typeface="仿宋" panose="02010609060101010101" pitchFamily="49" charset="-122"/>
                <a:hlinkClick r:id="rId2" action="ppaction://hlinkfile">
                  <a:extLst>
                    <a:ext uri="{A12FA001-AC4F-418D-AE19-62706E023703}">
                      <ahyp:hlinkClr xmlns:ahyp="http://schemas.microsoft.com/office/drawing/2018/hyperlinkcolor" val="tx"/>
                    </a:ext>
                  </a:extLst>
                </a:hlinkClick>
              </a:rPr>
              <a:t>Example9_12.java</a:t>
            </a:r>
            <a:endParaRPr lang="en-US" altLang="zh-CN"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3154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 calcmode="lin" valueType="num">
                                      <p:cBhvr>
                                        <p:cTn id="11" dur="10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5">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 calcmode="lin" valueType="num">
                                      <p:cBhvr>
                                        <p:cTn id="19" dur="10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15">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15">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15">
                                            <p:txEl>
                                              <p:pRg st="1" end="1"/>
                                            </p:txEl>
                                          </p:spTgt>
                                        </p:tgtEl>
                                      </p:cBhvr>
                                    </p:animEffect>
                                  </p:childTnLst>
                                </p:cTn>
                              </p:par>
                            </p:childTnLst>
                          </p:cTn>
                        </p:par>
                        <p:par>
                          <p:cTn id="23" fill="hold">
                            <p:stCondLst>
                              <p:cond delay="1000"/>
                            </p:stCondLst>
                            <p:childTnLst>
                              <p:par>
                                <p:cTn id="24" presetID="21"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heel(8)">
                                      <p:cBhvr>
                                        <p:cTn id="26" dur="2000"/>
                                        <p:tgtEl>
                                          <p:spTgt spid="26"/>
                                        </p:tgtEl>
                                      </p:cBhvr>
                                    </p:animEffect>
                                  </p:childTnLst>
                                </p:cTn>
                              </p:par>
                              <p:par>
                                <p:cTn id="27" presetID="21" presetClass="entr" presetSubtype="8"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heel(8)">
                                      <p:cBhvr>
                                        <p:cTn id="29" dur="2000"/>
                                        <p:tgtEl>
                                          <p:spTgt spid="29"/>
                                        </p:tgtEl>
                                      </p:cBhvr>
                                    </p:animEffect>
                                  </p:childTnLst>
                                </p:cTn>
                              </p:par>
                            </p:childTnLst>
                          </p:cTn>
                        </p:par>
                        <p:par>
                          <p:cTn id="30" fill="hold">
                            <p:stCondLst>
                              <p:cond delay="3000"/>
                            </p:stCondLst>
                            <p:childTnLst>
                              <p:par>
                                <p:cTn id="31" presetID="2" presetClass="entr" presetSubtype="2"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 calcmode="lin" valueType="num">
                                      <p:cBhvr additive="base">
                                        <p:cTn id="33" dur="500" fill="hold"/>
                                        <p:tgtEl>
                                          <p:spTgt spid="58"/>
                                        </p:tgtEl>
                                        <p:attrNameLst>
                                          <p:attrName>ppt_x</p:attrName>
                                        </p:attrNameLst>
                                      </p:cBhvr>
                                      <p:tavLst>
                                        <p:tav tm="0">
                                          <p:val>
                                            <p:strVal val="1+#ppt_w/2"/>
                                          </p:val>
                                        </p:tav>
                                        <p:tav tm="100000">
                                          <p:val>
                                            <p:strVal val="#ppt_x"/>
                                          </p:val>
                                        </p:tav>
                                      </p:tavLst>
                                    </p:anim>
                                    <p:anim calcmode="lin" valueType="num">
                                      <p:cBhvr additive="base">
                                        <p:cTn id="3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4" grpId="0" animBg="1"/>
      <p:bldP spid="15" grpId="0" uiExpand="1" build="p"/>
      <p:bldP spid="5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6">
            <a:extLst>
              <a:ext uri="{FF2B5EF4-FFF2-40B4-BE49-F238E27FC236}">
                <a16:creationId xmlns:a16="http://schemas.microsoft.com/office/drawing/2014/main" id="{ED6BB00B-D64D-488F-A220-8E2FB29F5C51}"/>
              </a:ext>
            </a:extLst>
          </p:cNvPr>
          <p:cNvSpPr/>
          <p:nvPr/>
        </p:nvSpPr>
        <p:spPr>
          <a:xfrm>
            <a:off x="6096000" y="5161632"/>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51" name="组合 50">
            <a:extLst>
              <a:ext uri="{FF2B5EF4-FFF2-40B4-BE49-F238E27FC236}">
                <a16:creationId xmlns:a16="http://schemas.microsoft.com/office/drawing/2014/main" id="{FD6DA85C-62FD-45F7-A6C1-ACA43BA14F9B}"/>
              </a:ext>
            </a:extLst>
          </p:cNvPr>
          <p:cNvGrpSpPr/>
          <p:nvPr/>
        </p:nvGrpSpPr>
        <p:grpSpPr>
          <a:xfrm>
            <a:off x="5275064" y="534194"/>
            <a:ext cx="549846" cy="617986"/>
            <a:chOff x="279401" y="2698750"/>
            <a:chExt cx="1473200" cy="1655763"/>
          </a:xfrm>
        </p:grpSpPr>
        <p:sp>
          <p:nvSpPr>
            <p:cNvPr id="52" name="Freeform 45">
              <a:extLst>
                <a:ext uri="{FF2B5EF4-FFF2-40B4-BE49-F238E27FC236}">
                  <a16:creationId xmlns:a16="http://schemas.microsoft.com/office/drawing/2014/main" id="{1729A776-0BF6-48DE-8CA7-E51796CF9F8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a:extLst>
                <a:ext uri="{FF2B5EF4-FFF2-40B4-BE49-F238E27FC236}">
                  <a16:creationId xmlns:a16="http://schemas.microsoft.com/office/drawing/2014/main" id="{72674BB5-4334-4297-BAB1-B4FD17DFEBC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a:extLst>
                <a:ext uri="{FF2B5EF4-FFF2-40B4-BE49-F238E27FC236}">
                  <a16:creationId xmlns:a16="http://schemas.microsoft.com/office/drawing/2014/main" id="{6C1CADCB-E748-4F95-B1CF-0C31D6796F4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a:extLst>
                <a:ext uri="{FF2B5EF4-FFF2-40B4-BE49-F238E27FC236}">
                  <a16:creationId xmlns:a16="http://schemas.microsoft.com/office/drawing/2014/main" id="{0C41E2CC-0F35-481A-9E8A-F20B08999352}"/>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a:extLst>
                <a:ext uri="{FF2B5EF4-FFF2-40B4-BE49-F238E27FC236}">
                  <a16:creationId xmlns:a16="http://schemas.microsoft.com/office/drawing/2014/main" id="{06D05E02-34F0-469E-A16A-8DC6163273C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a:extLst>
                <a:ext uri="{FF2B5EF4-FFF2-40B4-BE49-F238E27FC236}">
                  <a16:creationId xmlns:a16="http://schemas.microsoft.com/office/drawing/2014/main" id="{881679A1-9368-457E-A749-8E67EE0CFAA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a:extLst>
                <a:ext uri="{FF2B5EF4-FFF2-40B4-BE49-F238E27FC236}">
                  <a16:creationId xmlns:a16="http://schemas.microsoft.com/office/drawing/2014/main" id="{75C12559-497D-40F9-8616-1DDC9649FFC5}"/>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a:extLst>
                <a:ext uri="{FF2B5EF4-FFF2-40B4-BE49-F238E27FC236}">
                  <a16:creationId xmlns:a16="http://schemas.microsoft.com/office/drawing/2014/main" id="{9D9B5691-9C84-4243-9A98-9F51172226B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a:extLst>
              <a:ext uri="{FF2B5EF4-FFF2-40B4-BE49-F238E27FC236}">
                <a16:creationId xmlns:a16="http://schemas.microsoft.com/office/drawing/2014/main" id="{03054572-919D-42BC-AD77-CD9E6492F4F0}"/>
              </a:ext>
            </a:extLst>
          </p:cNvPr>
          <p:cNvGrpSpPr/>
          <p:nvPr/>
        </p:nvGrpSpPr>
        <p:grpSpPr>
          <a:xfrm>
            <a:off x="5275064" y="1271844"/>
            <a:ext cx="549846" cy="617986"/>
            <a:chOff x="279401" y="2698750"/>
            <a:chExt cx="1473200" cy="1655763"/>
          </a:xfrm>
        </p:grpSpPr>
        <p:sp>
          <p:nvSpPr>
            <p:cNvPr id="61" name="Freeform 45">
              <a:extLst>
                <a:ext uri="{FF2B5EF4-FFF2-40B4-BE49-F238E27FC236}">
                  <a16:creationId xmlns:a16="http://schemas.microsoft.com/office/drawing/2014/main" id="{1CA7D0C3-15E5-4955-949C-B592DFA6C3D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a:extLst>
                <a:ext uri="{FF2B5EF4-FFF2-40B4-BE49-F238E27FC236}">
                  <a16:creationId xmlns:a16="http://schemas.microsoft.com/office/drawing/2014/main" id="{11ADB319-BB4B-46F5-8144-9E08DF21E23F}"/>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a:extLst>
                <a:ext uri="{FF2B5EF4-FFF2-40B4-BE49-F238E27FC236}">
                  <a16:creationId xmlns:a16="http://schemas.microsoft.com/office/drawing/2014/main" id="{D1B854C5-3C0E-4539-BB43-B3C7C278CEE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a:extLst>
                <a:ext uri="{FF2B5EF4-FFF2-40B4-BE49-F238E27FC236}">
                  <a16:creationId xmlns:a16="http://schemas.microsoft.com/office/drawing/2014/main" id="{4B1755A3-7B01-4B35-B483-147EBE0D406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a:extLst>
                <a:ext uri="{FF2B5EF4-FFF2-40B4-BE49-F238E27FC236}">
                  <a16:creationId xmlns:a16="http://schemas.microsoft.com/office/drawing/2014/main" id="{A3DF9B2D-211A-4A66-A282-E7FB4620610D}"/>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a:extLst>
                <a:ext uri="{FF2B5EF4-FFF2-40B4-BE49-F238E27FC236}">
                  <a16:creationId xmlns:a16="http://schemas.microsoft.com/office/drawing/2014/main" id="{3F317C9A-9B6D-46E7-9A8F-E6A5248423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a:extLst>
                <a:ext uri="{FF2B5EF4-FFF2-40B4-BE49-F238E27FC236}">
                  <a16:creationId xmlns:a16="http://schemas.microsoft.com/office/drawing/2014/main" id="{E74DA9A0-F302-4940-816E-8CB7807021F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a:extLst>
                <a:ext uri="{FF2B5EF4-FFF2-40B4-BE49-F238E27FC236}">
                  <a16:creationId xmlns:a16="http://schemas.microsoft.com/office/drawing/2014/main" id="{BE0C7628-C94C-4E67-9A2A-31A5848750D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a:extLst>
              <a:ext uri="{FF2B5EF4-FFF2-40B4-BE49-F238E27FC236}">
                <a16:creationId xmlns:a16="http://schemas.microsoft.com/office/drawing/2014/main" id="{D47F3330-F8A5-43B2-82EA-5BA462293E3F}"/>
              </a:ext>
            </a:extLst>
          </p:cNvPr>
          <p:cNvSpPr txBox="1"/>
          <p:nvPr/>
        </p:nvSpPr>
        <p:spPr>
          <a:xfrm>
            <a:off x="6096000" y="1417254"/>
            <a:ext cx="3580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9.2   </a:t>
            </a:r>
            <a:r>
              <a:rPr lang="zh-CN" altLang="en-US" sz="2400" b="1" dirty="0">
                <a:latin typeface="仿宋" panose="02010609060101010101" pitchFamily="49" charset="-122"/>
                <a:ea typeface="仿宋" panose="02010609060101010101" pitchFamily="49" charset="-122"/>
              </a:rPr>
              <a:t>线程的创建方法</a:t>
            </a:r>
          </a:p>
        </p:txBody>
      </p:sp>
      <p:grpSp>
        <p:nvGrpSpPr>
          <p:cNvPr id="70" name="组合 69">
            <a:extLst>
              <a:ext uri="{FF2B5EF4-FFF2-40B4-BE49-F238E27FC236}">
                <a16:creationId xmlns:a16="http://schemas.microsoft.com/office/drawing/2014/main" id="{4B1BD165-1A39-4427-9361-70379144DBDD}"/>
              </a:ext>
            </a:extLst>
          </p:cNvPr>
          <p:cNvGrpSpPr/>
          <p:nvPr/>
        </p:nvGrpSpPr>
        <p:grpSpPr>
          <a:xfrm>
            <a:off x="5275064" y="2033844"/>
            <a:ext cx="549846" cy="617986"/>
            <a:chOff x="279401" y="2698750"/>
            <a:chExt cx="1473200" cy="1655763"/>
          </a:xfrm>
        </p:grpSpPr>
        <p:sp>
          <p:nvSpPr>
            <p:cNvPr id="71" name="Freeform 45">
              <a:extLst>
                <a:ext uri="{FF2B5EF4-FFF2-40B4-BE49-F238E27FC236}">
                  <a16:creationId xmlns:a16="http://schemas.microsoft.com/office/drawing/2014/main" id="{51B6AFE1-A3AB-403E-97B8-5C2C5D960A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a:extLst>
                <a:ext uri="{FF2B5EF4-FFF2-40B4-BE49-F238E27FC236}">
                  <a16:creationId xmlns:a16="http://schemas.microsoft.com/office/drawing/2014/main" id="{D5E5BECF-122B-4559-803E-664A7FF8A5A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a:extLst>
                <a:ext uri="{FF2B5EF4-FFF2-40B4-BE49-F238E27FC236}">
                  <a16:creationId xmlns:a16="http://schemas.microsoft.com/office/drawing/2014/main" id="{1E1A8E3D-18F2-4F43-A4CB-C97FFD6CC62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a:extLst>
                <a:ext uri="{FF2B5EF4-FFF2-40B4-BE49-F238E27FC236}">
                  <a16:creationId xmlns:a16="http://schemas.microsoft.com/office/drawing/2014/main" id="{68F4F908-E0E7-45CB-9EFF-109CB1348CC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a:extLst>
                <a:ext uri="{FF2B5EF4-FFF2-40B4-BE49-F238E27FC236}">
                  <a16:creationId xmlns:a16="http://schemas.microsoft.com/office/drawing/2014/main" id="{3574B512-E030-4BB8-887A-553186D70B4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a:extLst>
                <a:ext uri="{FF2B5EF4-FFF2-40B4-BE49-F238E27FC236}">
                  <a16:creationId xmlns:a16="http://schemas.microsoft.com/office/drawing/2014/main" id="{8BF1F733-2157-4BFE-ADE8-53823FAD28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a:extLst>
                <a:ext uri="{FF2B5EF4-FFF2-40B4-BE49-F238E27FC236}">
                  <a16:creationId xmlns:a16="http://schemas.microsoft.com/office/drawing/2014/main" id="{9F17F953-36A1-4AAD-90EB-2F21C0C3F2C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a:extLst>
                <a:ext uri="{FF2B5EF4-FFF2-40B4-BE49-F238E27FC236}">
                  <a16:creationId xmlns:a16="http://schemas.microsoft.com/office/drawing/2014/main" id="{B73D6F0F-F740-4175-97E6-89631D35269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a:extLst>
              <a:ext uri="{FF2B5EF4-FFF2-40B4-BE49-F238E27FC236}">
                <a16:creationId xmlns:a16="http://schemas.microsoft.com/office/drawing/2014/main" id="{7C22FABC-A4AF-43FF-B7BA-A6E1B3884D5A}"/>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9.3   </a:t>
            </a:r>
            <a:r>
              <a:rPr lang="zh-CN" altLang="en-US" sz="2400" b="1" dirty="0">
                <a:latin typeface="仿宋" panose="02010609060101010101" pitchFamily="49" charset="-122"/>
                <a:ea typeface="仿宋" panose="02010609060101010101" pitchFamily="49" charset="-122"/>
              </a:rPr>
              <a:t>线程状态及转换</a:t>
            </a:r>
          </a:p>
        </p:txBody>
      </p:sp>
      <p:grpSp>
        <p:nvGrpSpPr>
          <p:cNvPr id="80" name="组合 79">
            <a:extLst>
              <a:ext uri="{FF2B5EF4-FFF2-40B4-BE49-F238E27FC236}">
                <a16:creationId xmlns:a16="http://schemas.microsoft.com/office/drawing/2014/main" id="{C9C9FD60-E52F-46B8-8E0A-5168F7271EDC}"/>
              </a:ext>
            </a:extLst>
          </p:cNvPr>
          <p:cNvGrpSpPr/>
          <p:nvPr/>
        </p:nvGrpSpPr>
        <p:grpSpPr>
          <a:xfrm>
            <a:off x="5275064" y="2795844"/>
            <a:ext cx="549846" cy="617986"/>
            <a:chOff x="279401" y="2698750"/>
            <a:chExt cx="1473200" cy="1655763"/>
          </a:xfrm>
        </p:grpSpPr>
        <p:sp>
          <p:nvSpPr>
            <p:cNvPr id="81" name="Freeform 45">
              <a:extLst>
                <a:ext uri="{FF2B5EF4-FFF2-40B4-BE49-F238E27FC236}">
                  <a16:creationId xmlns:a16="http://schemas.microsoft.com/office/drawing/2014/main" id="{B5FA6FBE-52C9-4214-A1F0-67BE20F7194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6">
              <a:extLst>
                <a:ext uri="{FF2B5EF4-FFF2-40B4-BE49-F238E27FC236}">
                  <a16:creationId xmlns:a16="http://schemas.microsoft.com/office/drawing/2014/main" id="{3218DDC1-C3A9-426F-AC4C-1F02D9AE690D}"/>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7">
              <a:extLst>
                <a:ext uri="{FF2B5EF4-FFF2-40B4-BE49-F238E27FC236}">
                  <a16:creationId xmlns:a16="http://schemas.microsoft.com/office/drawing/2014/main" id="{EEEDA9C8-7D60-4AF6-A349-3579C10812A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48">
              <a:extLst>
                <a:ext uri="{FF2B5EF4-FFF2-40B4-BE49-F238E27FC236}">
                  <a16:creationId xmlns:a16="http://schemas.microsoft.com/office/drawing/2014/main" id="{6FB41275-199B-43FD-AA2B-BAC5E0175950}"/>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49">
              <a:extLst>
                <a:ext uri="{FF2B5EF4-FFF2-40B4-BE49-F238E27FC236}">
                  <a16:creationId xmlns:a16="http://schemas.microsoft.com/office/drawing/2014/main" id="{168D39CE-8F86-44F4-A8EA-16498505E5C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Oval 50">
              <a:extLst>
                <a:ext uri="{FF2B5EF4-FFF2-40B4-BE49-F238E27FC236}">
                  <a16:creationId xmlns:a16="http://schemas.microsoft.com/office/drawing/2014/main" id="{4F4CD454-10F5-4535-BE23-571AC103E5F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Freeform 51">
              <a:extLst>
                <a:ext uri="{FF2B5EF4-FFF2-40B4-BE49-F238E27FC236}">
                  <a16:creationId xmlns:a16="http://schemas.microsoft.com/office/drawing/2014/main" id="{6F9E0B65-82C4-420C-A3D6-02B4A5314F7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52">
              <a:extLst>
                <a:ext uri="{FF2B5EF4-FFF2-40B4-BE49-F238E27FC236}">
                  <a16:creationId xmlns:a16="http://schemas.microsoft.com/office/drawing/2014/main" id="{FF33BA6C-2072-44A8-A2CD-8826B1757D8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9" name="TextBox 88">
            <a:extLst>
              <a:ext uri="{FF2B5EF4-FFF2-40B4-BE49-F238E27FC236}">
                <a16:creationId xmlns:a16="http://schemas.microsoft.com/office/drawing/2014/main" id="{5C3F6AEC-7080-4B3D-A66C-9E625E6DB779}"/>
              </a:ext>
            </a:extLst>
          </p:cNvPr>
          <p:cNvSpPr txBox="1"/>
          <p:nvPr/>
        </p:nvSpPr>
        <p:spPr>
          <a:xfrm>
            <a:off x="6096000" y="2941254"/>
            <a:ext cx="4342228"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9.4   </a:t>
            </a:r>
            <a:r>
              <a:rPr lang="zh-CN" altLang="en-US" sz="2400" b="1" dirty="0">
                <a:latin typeface="仿宋" panose="02010609060101010101" pitchFamily="49" charset="-122"/>
                <a:ea typeface="仿宋" panose="02010609060101010101" pitchFamily="49" charset="-122"/>
              </a:rPr>
              <a:t>线程调度</a:t>
            </a:r>
          </a:p>
        </p:txBody>
      </p:sp>
      <p:grpSp>
        <p:nvGrpSpPr>
          <p:cNvPr id="90" name="组合 89">
            <a:extLst>
              <a:ext uri="{FF2B5EF4-FFF2-40B4-BE49-F238E27FC236}">
                <a16:creationId xmlns:a16="http://schemas.microsoft.com/office/drawing/2014/main" id="{B6F6956B-1257-4DA8-A050-0FAD8E2E0421}"/>
              </a:ext>
            </a:extLst>
          </p:cNvPr>
          <p:cNvGrpSpPr/>
          <p:nvPr/>
        </p:nvGrpSpPr>
        <p:grpSpPr>
          <a:xfrm>
            <a:off x="5275064" y="3557844"/>
            <a:ext cx="549846" cy="617986"/>
            <a:chOff x="279401" y="2698750"/>
            <a:chExt cx="1473200" cy="1655763"/>
          </a:xfrm>
        </p:grpSpPr>
        <p:sp>
          <p:nvSpPr>
            <p:cNvPr id="91" name="Freeform 45">
              <a:extLst>
                <a:ext uri="{FF2B5EF4-FFF2-40B4-BE49-F238E27FC236}">
                  <a16:creationId xmlns:a16="http://schemas.microsoft.com/office/drawing/2014/main" id="{4446F7CD-B7BA-41EC-8505-71E5BE89C12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6">
              <a:extLst>
                <a:ext uri="{FF2B5EF4-FFF2-40B4-BE49-F238E27FC236}">
                  <a16:creationId xmlns:a16="http://schemas.microsoft.com/office/drawing/2014/main" id="{EE1487BF-87B2-4CF5-B1A7-FFE7DD547C2E}"/>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7">
              <a:extLst>
                <a:ext uri="{FF2B5EF4-FFF2-40B4-BE49-F238E27FC236}">
                  <a16:creationId xmlns:a16="http://schemas.microsoft.com/office/drawing/2014/main" id="{ED0144B7-FBC6-4BF7-AFC9-96DD5B815845}"/>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48">
              <a:extLst>
                <a:ext uri="{FF2B5EF4-FFF2-40B4-BE49-F238E27FC236}">
                  <a16:creationId xmlns:a16="http://schemas.microsoft.com/office/drawing/2014/main" id="{21C72A6E-EBBE-421B-932B-ED7C8E03C4D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49">
              <a:extLst>
                <a:ext uri="{FF2B5EF4-FFF2-40B4-BE49-F238E27FC236}">
                  <a16:creationId xmlns:a16="http://schemas.microsoft.com/office/drawing/2014/main" id="{D69DE465-7831-48FA-8FE6-FBCB88496142}"/>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Oval 50">
              <a:extLst>
                <a:ext uri="{FF2B5EF4-FFF2-40B4-BE49-F238E27FC236}">
                  <a16:creationId xmlns:a16="http://schemas.microsoft.com/office/drawing/2014/main" id="{D6216B99-503E-4670-8078-53BAE658388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Freeform 51">
              <a:extLst>
                <a:ext uri="{FF2B5EF4-FFF2-40B4-BE49-F238E27FC236}">
                  <a16:creationId xmlns:a16="http://schemas.microsoft.com/office/drawing/2014/main" id="{0DA0AAF1-B0DB-498B-B196-400F0D5838D7}"/>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52">
              <a:extLst>
                <a:ext uri="{FF2B5EF4-FFF2-40B4-BE49-F238E27FC236}">
                  <a16:creationId xmlns:a16="http://schemas.microsoft.com/office/drawing/2014/main" id="{7AB2F75A-331F-4343-BF22-491887185751}"/>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9" name="TextBox 98">
            <a:extLst>
              <a:ext uri="{FF2B5EF4-FFF2-40B4-BE49-F238E27FC236}">
                <a16:creationId xmlns:a16="http://schemas.microsoft.com/office/drawing/2014/main" id="{603744A6-9DEC-41A8-A9F3-E40F63363EAE}"/>
              </a:ext>
            </a:extLst>
          </p:cNvPr>
          <p:cNvSpPr txBox="1"/>
          <p:nvPr/>
        </p:nvSpPr>
        <p:spPr>
          <a:xfrm>
            <a:off x="6096000" y="3703254"/>
            <a:ext cx="3849858"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9.5   </a:t>
            </a:r>
            <a:r>
              <a:rPr lang="zh-CN" altLang="en-US" sz="2400" b="1" dirty="0">
                <a:latin typeface="仿宋" panose="02010609060101010101" pitchFamily="49" charset="-122"/>
                <a:ea typeface="仿宋" panose="02010609060101010101" pitchFamily="49" charset="-122"/>
              </a:rPr>
              <a:t>线程常用方法</a:t>
            </a:r>
          </a:p>
        </p:txBody>
      </p:sp>
      <p:grpSp>
        <p:nvGrpSpPr>
          <p:cNvPr id="100" name="组合 99">
            <a:extLst>
              <a:ext uri="{FF2B5EF4-FFF2-40B4-BE49-F238E27FC236}">
                <a16:creationId xmlns:a16="http://schemas.microsoft.com/office/drawing/2014/main" id="{A7C7C6FD-E399-4F9C-99E9-7B769F496563}"/>
              </a:ext>
            </a:extLst>
          </p:cNvPr>
          <p:cNvGrpSpPr/>
          <p:nvPr/>
        </p:nvGrpSpPr>
        <p:grpSpPr>
          <a:xfrm>
            <a:off x="5275064" y="4319844"/>
            <a:ext cx="549846" cy="617986"/>
            <a:chOff x="279401" y="2698750"/>
            <a:chExt cx="1473200" cy="1655763"/>
          </a:xfrm>
        </p:grpSpPr>
        <p:sp>
          <p:nvSpPr>
            <p:cNvPr id="101" name="Freeform 45">
              <a:extLst>
                <a:ext uri="{FF2B5EF4-FFF2-40B4-BE49-F238E27FC236}">
                  <a16:creationId xmlns:a16="http://schemas.microsoft.com/office/drawing/2014/main" id="{889F213A-7CF2-4A50-9A67-7F34E2BA1F6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a:extLst>
                <a:ext uri="{FF2B5EF4-FFF2-40B4-BE49-F238E27FC236}">
                  <a16:creationId xmlns:a16="http://schemas.microsoft.com/office/drawing/2014/main" id="{8E8BF666-6DC8-409A-9B4F-422BC680AB8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a:extLst>
                <a:ext uri="{FF2B5EF4-FFF2-40B4-BE49-F238E27FC236}">
                  <a16:creationId xmlns:a16="http://schemas.microsoft.com/office/drawing/2014/main" id="{CDF77211-7449-43A2-B432-695626EC035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a:extLst>
                <a:ext uri="{FF2B5EF4-FFF2-40B4-BE49-F238E27FC236}">
                  <a16:creationId xmlns:a16="http://schemas.microsoft.com/office/drawing/2014/main" id="{04B3276A-AA9D-4F04-AF09-C6CCE6828CB7}"/>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a:extLst>
                <a:ext uri="{FF2B5EF4-FFF2-40B4-BE49-F238E27FC236}">
                  <a16:creationId xmlns:a16="http://schemas.microsoft.com/office/drawing/2014/main" id="{755543E7-387D-45C4-BB63-8C37479C74D7}"/>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a:extLst>
                <a:ext uri="{FF2B5EF4-FFF2-40B4-BE49-F238E27FC236}">
                  <a16:creationId xmlns:a16="http://schemas.microsoft.com/office/drawing/2014/main" id="{FFFCC06F-07AA-4BA0-986D-E22D8CD523B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a:extLst>
                <a:ext uri="{FF2B5EF4-FFF2-40B4-BE49-F238E27FC236}">
                  <a16:creationId xmlns:a16="http://schemas.microsoft.com/office/drawing/2014/main" id="{4E601DD7-A466-4503-BA2A-1610CD3E31A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a:extLst>
                <a:ext uri="{FF2B5EF4-FFF2-40B4-BE49-F238E27FC236}">
                  <a16:creationId xmlns:a16="http://schemas.microsoft.com/office/drawing/2014/main" id="{553A14F3-BA83-4FC9-AB3A-6B867FC7225A}"/>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a:extLst>
              <a:ext uri="{FF2B5EF4-FFF2-40B4-BE49-F238E27FC236}">
                <a16:creationId xmlns:a16="http://schemas.microsoft.com/office/drawing/2014/main" id="{D912887F-0EE3-4AA5-AC7E-3F7CD75F4EAA}"/>
              </a:ext>
            </a:extLst>
          </p:cNvPr>
          <p:cNvSpPr txBox="1"/>
          <p:nvPr/>
        </p:nvSpPr>
        <p:spPr>
          <a:xfrm>
            <a:off x="6096000" y="4465254"/>
            <a:ext cx="3849858"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9.6   </a:t>
            </a:r>
            <a:r>
              <a:rPr lang="zh-CN" altLang="en-US" sz="2400" b="1" dirty="0">
                <a:latin typeface="仿宋" panose="02010609060101010101" pitchFamily="49" charset="-122"/>
                <a:ea typeface="仿宋" panose="02010609060101010101" pitchFamily="49" charset="-122"/>
              </a:rPr>
              <a:t>线程同步与锁机制  </a:t>
            </a:r>
          </a:p>
        </p:txBody>
      </p:sp>
      <p:sp>
        <p:nvSpPr>
          <p:cNvPr id="110" name="TextBox 2">
            <a:extLst>
              <a:ext uri="{FF2B5EF4-FFF2-40B4-BE49-F238E27FC236}">
                <a16:creationId xmlns:a16="http://schemas.microsoft.com/office/drawing/2014/main" id="{9264E244-AEC5-4F49-B9E3-8909D3AABFBE}"/>
              </a:ext>
            </a:extLst>
          </p:cNvPr>
          <p:cNvSpPr txBox="1"/>
          <p:nvPr/>
        </p:nvSpPr>
        <p:spPr>
          <a:xfrm>
            <a:off x="6096000" y="679604"/>
            <a:ext cx="31234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9.1   </a:t>
            </a:r>
            <a:r>
              <a:rPr lang="zh-CN" altLang="en-US" sz="2400" b="1" dirty="0">
                <a:latin typeface="仿宋" panose="02010609060101010101" pitchFamily="49" charset="-122"/>
                <a:ea typeface="仿宋" panose="02010609060101010101" pitchFamily="49" charset="-122"/>
              </a:rPr>
              <a:t>线程基本概念</a:t>
            </a:r>
          </a:p>
        </p:txBody>
      </p:sp>
      <p:grpSp>
        <p:nvGrpSpPr>
          <p:cNvPr id="111" name="组合 110">
            <a:extLst>
              <a:ext uri="{FF2B5EF4-FFF2-40B4-BE49-F238E27FC236}">
                <a16:creationId xmlns:a16="http://schemas.microsoft.com/office/drawing/2014/main" id="{1A9CDAD5-5E9B-4B49-B468-FF7B0D5DE9B7}"/>
              </a:ext>
            </a:extLst>
          </p:cNvPr>
          <p:cNvGrpSpPr/>
          <p:nvPr/>
        </p:nvGrpSpPr>
        <p:grpSpPr>
          <a:xfrm>
            <a:off x="5275064" y="5077490"/>
            <a:ext cx="549846" cy="617986"/>
            <a:chOff x="279401" y="2698750"/>
            <a:chExt cx="1473200" cy="1655763"/>
          </a:xfrm>
        </p:grpSpPr>
        <p:sp>
          <p:nvSpPr>
            <p:cNvPr id="112" name="Freeform 45">
              <a:extLst>
                <a:ext uri="{FF2B5EF4-FFF2-40B4-BE49-F238E27FC236}">
                  <a16:creationId xmlns:a16="http://schemas.microsoft.com/office/drawing/2014/main" id="{EEF3CBC9-39A9-47B2-8957-8775C0C23BF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6">
              <a:extLst>
                <a:ext uri="{FF2B5EF4-FFF2-40B4-BE49-F238E27FC236}">
                  <a16:creationId xmlns:a16="http://schemas.microsoft.com/office/drawing/2014/main" id="{B0E1C3F4-DCDE-4BFB-AE48-2C015C3C3FF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7">
              <a:extLst>
                <a:ext uri="{FF2B5EF4-FFF2-40B4-BE49-F238E27FC236}">
                  <a16:creationId xmlns:a16="http://schemas.microsoft.com/office/drawing/2014/main" id="{5DC20DD9-CB50-4B66-8571-1A14E505512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Freeform 48">
              <a:extLst>
                <a:ext uri="{FF2B5EF4-FFF2-40B4-BE49-F238E27FC236}">
                  <a16:creationId xmlns:a16="http://schemas.microsoft.com/office/drawing/2014/main" id="{E65C35C2-1295-4287-B949-47522A44A5C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49">
              <a:extLst>
                <a:ext uri="{FF2B5EF4-FFF2-40B4-BE49-F238E27FC236}">
                  <a16:creationId xmlns:a16="http://schemas.microsoft.com/office/drawing/2014/main" id="{3C58982B-E432-4B78-9840-335964CF04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Oval 50">
              <a:extLst>
                <a:ext uri="{FF2B5EF4-FFF2-40B4-BE49-F238E27FC236}">
                  <a16:creationId xmlns:a16="http://schemas.microsoft.com/office/drawing/2014/main" id="{5B945100-9607-406B-862E-B3541663D4B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51">
              <a:extLst>
                <a:ext uri="{FF2B5EF4-FFF2-40B4-BE49-F238E27FC236}">
                  <a16:creationId xmlns:a16="http://schemas.microsoft.com/office/drawing/2014/main" id="{2A1954D5-B20E-4917-99B5-2935F9C58CB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2">
              <a:extLst>
                <a:ext uri="{FF2B5EF4-FFF2-40B4-BE49-F238E27FC236}">
                  <a16:creationId xmlns:a16="http://schemas.microsoft.com/office/drawing/2014/main" id="{F10380F9-0A75-4633-8568-926ED40BEEF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8" name="TextBox 108">
            <a:extLst>
              <a:ext uri="{FF2B5EF4-FFF2-40B4-BE49-F238E27FC236}">
                <a16:creationId xmlns:a16="http://schemas.microsoft.com/office/drawing/2014/main" id="{7872BB9F-EEDE-42FF-8E25-F0101F5655C0}"/>
              </a:ext>
            </a:extLst>
          </p:cNvPr>
          <p:cNvSpPr txBox="1"/>
          <p:nvPr/>
        </p:nvSpPr>
        <p:spPr>
          <a:xfrm>
            <a:off x="6096000" y="5222900"/>
            <a:ext cx="41902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9.7   </a:t>
            </a:r>
            <a:r>
              <a:rPr lang="zh-CN" altLang="en-US" sz="2400" b="1" dirty="0">
                <a:solidFill>
                  <a:schemeClr val="bg1"/>
                </a:solidFill>
                <a:latin typeface="仿宋" panose="02010609060101010101" pitchFamily="49" charset="-122"/>
                <a:ea typeface="仿宋" panose="02010609060101010101" pitchFamily="49" charset="-122"/>
              </a:rPr>
              <a:t>线程的交互</a:t>
            </a:r>
          </a:p>
        </p:txBody>
      </p:sp>
      <p:grpSp>
        <p:nvGrpSpPr>
          <p:cNvPr id="169" name="组合 168">
            <a:extLst>
              <a:ext uri="{FF2B5EF4-FFF2-40B4-BE49-F238E27FC236}">
                <a16:creationId xmlns:a16="http://schemas.microsoft.com/office/drawing/2014/main" id="{211219E9-584D-4CA5-B0CF-39748D8E070F}"/>
              </a:ext>
            </a:extLst>
          </p:cNvPr>
          <p:cNvGrpSpPr/>
          <p:nvPr/>
        </p:nvGrpSpPr>
        <p:grpSpPr>
          <a:xfrm>
            <a:off x="5275064" y="5835135"/>
            <a:ext cx="549846" cy="617986"/>
            <a:chOff x="279401" y="2698750"/>
            <a:chExt cx="1473200" cy="1655763"/>
          </a:xfrm>
        </p:grpSpPr>
        <p:sp>
          <p:nvSpPr>
            <p:cNvPr id="170" name="Freeform 45">
              <a:extLst>
                <a:ext uri="{FF2B5EF4-FFF2-40B4-BE49-F238E27FC236}">
                  <a16:creationId xmlns:a16="http://schemas.microsoft.com/office/drawing/2014/main" id="{3685657F-B9E6-4579-AB9D-B2E146FFCE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46">
              <a:extLst>
                <a:ext uri="{FF2B5EF4-FFF2-40B4-BE49-F238E27FC236}">
                  <a16:creationId xmlns:a16="http://schemas.microsoft.com/office/drawing/2014/main" id="{D88BECAB-194E-400C-9CC4-7F0BF6B3A16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47">
              <a:extLst>
                <a:ext uri="{FF2B5EF4-FFF2-40B4-BE49-F238E27FC236}">
                  <a16:creationId xmlns:a16="http://schemas.microsoft.com/office/drawing/2014/main" id="{FADE84B8-811B-40D6-AA72-BF08C6E5D3D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3" name="Freeform 48">
              <a:extLst>
                <a:ext uri="{FF2B5EF4-FFF2-40B4-BE49-F238E27FC236}">
                  <a16:creationId xmlns:a16="http://schemas.microsoft.com/office/drawing/2014/main" id="{05126B20-269F-44FA-84B4-24D35C09F948}"/>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4" name="Freeform 49">
              <a:extLst>
                <a:ext uri="{FF2B5EF4-FFF2-40B4-BE49-F238E27FC236}">
                  <a16:creationId xmlns:a16="http://schemas.microsoft.com/office/drawing/2014/main" id="{9652DA85-78A9-4F76-9147-2BC3DF06D2E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5" name="Oval 50">
              <a:extLst>
                <a:ext uri="{FF2B5EF4-FFF2-40B4-BE49-F238E27FC236}">
                  <a16:creationId xmlns:a16="http://schemas.microsoft.com/office/drawing/2014/main" id="{992F4E6B-CD19-49E9-B685-B8F548FD811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6" name="Freeform 51">
              <a:extLst>
                <a:ext uri="{FF2B5EF4-FFF2-40B4-BE49-F238E27FC236}">
                  <a16:creationId xmlns:a16="http://schemas.microsoft.com/office/drawing/2014/main" id="{32F35804-B25B-4178-B2D3-B734FD099830}"/>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7" name="Freeform 52">
              <a:extLst>
                <a:ext uri="{FF2B5EF4-FFF2-40B4-BE49-F238E27FC236}">
                  <a16:creationId xmlns:a16="http://schemas.microsoft.com/office/drawing/2014/main" id="{B55D7DAE-2DA6-4DD1-914B-35787E0198C9}"/>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8" name="TextBox 108">
            <a:extLst>
              <a:ext uri="{FF2B5EF4-FFF2-40B4-BE49-F238E27FC236}">
                <a16:creationId xmlns:a16="http://schemas.microsoft.com/office/drawing/2014/main" id="{51C60BF0-DA70-45F9-BA4D-CFF1A97E1777}"/>
              </a:ext>
            </a:extLst>
          </p:cNvPr>
          <p:cNvSpPr txBox="1"/>
          <p:nvPr/>
        </p:nvSpPr>
        <p:spPr>
          <a:xfrm>
            <a:off x="6096000" y="5980545"/>
            <a:ext cx="51808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9.8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6633893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9.7 </a:t>
            </a:r>
            <a:r>
              <a:rPr lang="zh-CN" altLang="en-US" b="1" dirty="0">
                <a:latin typeface="仿宋" panose="02010609060101010101" pitchFamily="49" charset="-122"/>
                <a:ea typeface="仿宋" panose="02010609060101010101" pitchFamily="49" charset="-122"/>
              </a:rPr>
              <a:t>线程的交互</a:t>
            </a:r>
          </a:p>
        </p:txBody>
      </p:sp>
      <p:sp>
        <p:nvSpPr>
          <p:cNvPr id="54" name="矩形 53">
            <a:extLst>
              <a:ext uri="{FF2B5EF4-FFF2-40B4-BE49-F238E27FC236}">
                <a16:creationId xmlns:a16="http://schemas.microsoft.com/office/drawing/2014/main" id="{88D4B7E0-EDEC-4DF3-B509-C59D140C86F7}"/>
              </a:ext>
            </a:extLst>
          </p:cNvPr>
          <p:cNvSpPr/>
          <p:nvPr/>
        </p:nvSpPr>
        <p:spPr>
          <a:xfrm>
            <a:off x="1588" y="1141000"/>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E82646FF-8AF6-45FE-9B68-78B8503CA23F}"/>
              </a:ext>
            </a:extLst>
          </p:cNvPr>
          <p:cNvSpPr txBox="1">
            <a:spLocks/>
          </p:cNvSpPr>
          <p:nvPr/>
        </p:nvSpPr>
        <p:spPr>
          <a:xfrm>
            <a:off x="783390" y="1121162"/>
            <a:ext cx="10204828" cy="114273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线程间的交互指的是线程之间需要一些协调通信，来共同完成一项任务。</a:t>
            </a:r>
          </a:p>
          <a:p>
            <a:pPr marL="0" indent="457109">
              <a:lnSpc>
                <a:spcPct val="130000"/>
              </a:lnSpc>
              <a:spcBef>
                <a:spcPts val="0"/>
              </a:spcBef>
              <a:buNone/>
            </a:pP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线程的交互可以通过</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wait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方法和</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notify</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方法之实现。</a:t>
            </a:r>
          </a:p>
        </p:txBody>
      </p:sp>
      <p:graphicFrame>
        <p:nvGraphicFramePr>
          <p:cNvPr id="9" name="表格 8">
            <a:extLst>
              <a:ext uri="{FF2B5EF4-FFF2-40B4-BE49-F238E27FC236}">
                <a16:creationId xmlns:a16="http://schemas.microsoft.com/office/drawing/2014/main" id="{78349C2B-0CF4-4FEF-86A7-6002627E8E9F}"/>
              </a:ext>
            </a:extLst>
          </p:cNvPr>
          <p:cNvGraphicFramePr>
            <a:graphicFrameLocks noGrp="1"/>
          </p:cNvGraphicFramePr>
          <p:nvPr>
            <p:extLst>
              <p:ext uri="{D42A27DB-BD31-4B8C-83A1-F6EECF244321}">
                <p14:modId xmlns:p14="http://schemas.microsoft.com/office/powerpoint/2010/main" val="3025609397"/>
              </p:ext>
            </p:extLst>
          </p:nvPr>
        </p:nvGraphicFramePr>
        <p:xfrm>
          <a:off x="0" y="2198340"/>
          <a:ext cx="12190412" cy="4643341"/>
        </p:xfrm>
        <a:graphic>
          <a:graphicData uri="http://schemas.openxmlformats.org/drawingml/2006/table">
            <a:tbl>
              <a:tblPr firstRow="1" firstCol="1" bandRow="1">
                <a:tableStyleId>{93296810-A885-4BE3-A3E7-6D5BEEA58F35}</a:tableStyleId>
              </a:tblPr>
              <a:tblGrid>
                <a:gridCol w="1495686">
                  <a:extLst>
                    <a:ext uri="{9D8B030D-6E8A-4147-A177-3AD203B41FA5}">
                      <a16:colId xmlns:a16="http://schemas.microsoft.com/office/drawing/2014/main" val="20000"/>
                    </a:ext>
                  </a:extLst>
                </a:gridCol>
                <a:gridCol w="4352417">
                  <a:extLst>
                    <a:ext uri="{9D8B030D-6E8A-4147-A177-3AD203B41FA5}">
                      <a16:colId xmlns:a16="http://schemas.microsoft.com/office/drawing/2014/main" val="20001"/>
                    </a:ext>
                  </a:extLst>
                </a:gridCol>
                <a:gridCol w="6342309">
                  <a:extLst>
                    <a:ext uri="{9D8B030D-6E8A-4147-A177-3AD203B41FA5}">
                      <a16:colId xmlns:a16="http://schemas.microsoft.com/office/drawing/2014/main" val="20002"/>
                    </a:ext>
                  </a:extLst>
                </a:gridCol>
              </a:tblGrid>
              <a:tr h="443800">
                <a:tc>
                  <a:txBody>
                    <a:bodyPr/>
                    <a:lstStyle/>
                    <a:p>
                      <a:pPr marL="0" indent="0" algn="ctr">
                        <a:spcAft>
                          <a:spcPts val="0"/>
                        </a:spcAft>
                      </a:pPr>
                      <a:r>
                        <a:rPr lang="zh-CN" altLang="en-US" sz="2200" b="1" kern="100" cap="none" spc="0" dirty="0">
                          <a:ln>
                            <a:noFill/>
                          </a:ln>
                          <a:effectLst/>
                          <a:latin typeface="仿宋" panose="02010609060101010101" pitchFamily="49" charset="-122"/>
                          <a:ea typeface="仿宋" panose="02010609060101010101" pitchFamily="49" charset="-122"/>
                        </a:rPr>
                        <a:t>返回</a:t>
                      </a:r>
                      <a:r>
                        <a:rPr lang="zh-CN" sz="2200" b="1" kern="100" cap="none" spc="0" dirty="0">
                          <a:ln>
                            <a:noFill/>
                          </a:ln>
                          <a:effectLst/>
                          <a:latin typeface="仿宋" panose="02010609060101010101" pitchFamily="49" charset="-122"/>
                          <a:ea typeface="仿宋" panose="02010609060101010101" pitchFamily="49" charset="-122"/>
                        </a:rPr>
                        <a:t>类型</a:t>
                      </a:r>
                      <a:endParaRPr lang="zh-CN" sz="2200" b="1" kern="100" cap="none" spc="0" dirty="0">
                        <a:ln>
                          <a:noFill/>
                        </a:ln>
                        <a:solidFill>
                          <a:schemeClr val="bg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ctr">
                        <a:spcAft>
                          <a:spcPts val="0"/>
                        </a:spcAft>
                      </a:pPr>
                      <a:r>
                        <a:rPr lang="zh-CN" sz="2200" b="1" kern="100" cap="none" spc="0" dirty="0">
                          <a:ln>
                            <a:noFill/>
                          </a:ln>
                          <a:effectLst/>
                          <a:latin typeface="仿宋" panose="02010609060101010101" pitchFamily="49" charset="-122"/>
                          <a:ea typeface="仿宋" panose="02010609060101010101" pitchFamily="49" charset="-122"/>
                        </a:rPr>
                        <a:t>方法</a:t>
                      </a:r>
                      <a:endParaRPr lang="zh-CN" sz="2200" b="1" kern="100" cap="none" spc="0" dirty="0">
                        <a:ln>
                          <a:noFill/>
                        </a:ln>
                        <a:solidFill>
                          <a:schemeClr val="bg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ctr">
                        <a:spcAft>
                          <a:spcPts val="0"/>
                        </a:spcAft>
                      </a:pPr>
                      <a:r>
                        <a:rPr lang="zh-CN" altLang="en-US" sz="2200" b="1" kern="100" cap="none" spc="0" dirty="0">
                          <a:ln>
                            <a:noFill/>
                          </a:ln>
                          <a:effectLst/>
                          <a:latin typeface="仿宋" panose="02010609060101010101" pitchFamily="49" charset="-122"/>
                          <a:ea typeface="仿宋" panose="02010609060101010101" pitchFamily="49" charset="-122"/>
                        </a:rPr>
                        <a:t>操作</a:t>
                      </a:r>
                      <a:endParaRPr lang="zh-CN" sz="2200" b="1" kern="100" cap="none" spc="0" dirty="0">
                        <a:ln>
                          <a:noFill/>
                        </a:ln>
                        <a:solidFill>
                          <a:schemeClr val="bg1"/>
                        </a:solidFill>
                        <a:effectLst/>
                        <a:latin typeface="仿宋" panose="02010609060101010101" pitchFamily="49" charset="-122"/>
                        <a:ea typeface="仿宋" panose="02010609060101010101" pitchFamily="49" charset="-122"/>
                      </a:endParaRPr>
                    </a:p>
                  </a:txBody>
                  <a:tcPr marL="68570" marR="68570" marT="0" marB="0" anchor="ctr"/>
                </a:tc>
                <a:extLst>
                  <a:ext uri="{0D108BD9-81ED-4DB2-BD59-A6C34878D82A}">
                    <a16:rowId xmlns:a16="http://schemas.microsoft.com/office/drawing/2014/main" val="10000"/>
                  </a:ext>
                </a:extLst>
              </a:tr>
              <a:tr h="495361">
                <a:tc>
                  <a:txBody>
                    <a:bodyPr/>
                    <a:lstStyle/>
                    <a:p>
                      <a:pPr indent="269875" algn="l">
                        <a:spcAft>
                          <a:spcPts val="0"/>
                        </a:spcAft>
                      </a:pPr>
                      <a:r>
                        <a:rPr lang="en-US" altLang="zh-CN" sz="2200" b="1" u="none" kern="100" cap="none" spc="0" dirty="0">
                          <a:ln>
                            <a:noFill/>
                          </a:ln>
                          <a:effectLst/>
                          <a:latin typeface="仿宋" panose="02010609060101010101" pitchFamily="49" charset="-122"/>
                          <a:ea typeface="仿宋" panose="02010609060101010101" pitchFamily="49" charset="-122"/>
                        </a:rPr>
                        <a:t>void</a:t>
                      </a:r>
                      <a:endParaRPr lang="zh-CN" altLang="zh-CN" sz="22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marL="0" marR="0" indent="269875" algn="l" defTabSz="1219170" rtl="0" eaLnBrk="1" fontAlgn="auto" latinLnBrk="0" hangingPunct="1">
                        <a:lnSpc>
                          <a:spcPct val="100000"/>
                        </a:lnSpc>
                        <a:spcBef>
                          <a:spcPts val="0"/>
                        </a:spcBef>
                        <a:spcAft>
                          <a:spcPts val="0"/>
                        </a:spcAft>
                        <a:buClrTx/>
                        <a:buSzTx/>
                        <a:buFontTx/>
                        <a:buNone/>
                        <a:tabLst/>
                        <a:defRPr/>
                      </a:pPr>
                      <a:r>
                        <a:rPr lang="en-US" altLang="zh-CN" sz="2200" b="1" u="none" kern="100" cap="none" spc="0" dirty="0">
                          <a:ln>
                            <a:noFill/>
                          </a:ln>
                          <a:effectLst/>
                          <a:latin typeface="仿宋" panose="02010609060101010101" pitchFamily="49" charset="-122"/>
                          <a:ea typeface="仿宋" panose="02010609060101010101" pitchFamily="49" charset="-122"/>
                        </a:rPr>
                        <a:t>notify()</a:t>
                      </a:r>
                      <a:endParaRPr lang="zh-CN" sz="22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zh-CN" altLang="en-US" sz="2200" b="1" u="none" kern="100" cap="none" spc="0" dirty="0">
                          <a:ln>
                            <a:noFill/>
                          </a:ln>
                          <a:effectLst/>
                          <a:latin typeface="仿宋" panose="02010609060101010101" pitchFamily="49" charset="-122"/>
                          <a:ea typeface="仿宋" panose="02010609060101010101" pitchFamily="49" charset="-122"/>
                        </a:rPr>
                        <a:t>唤醒在此对象监视器上等待的单个线程</a:t>
                      </a:r>
                      <a:endParaRPr lang="zh-CN" sz="22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extLst>
                  <a:ext uri="{0D108BD9-81ED-4DB2-BD59-A6C34878D82A}">
                    <a16:rowId xmlns:a16="http://schemas.microsoft.com/office/drawing/2014/main" val="10001"/>
                  </a:ext>
                </a:extLst>
              </a:tr>
              <a:tr h="495361">
                <a:tc>
                  <a:txBody>
                    <a:bodyPr/>
                    <a:lstStyle/>
                    <a:p>
                      <a:pPr indent="269875" algn="l">
                        <a:spcAft>
                          <a:spcPts val="0"/>
                        </a:spcAft>
                      </a:pPr>
                      <a:r>
                        <a:rPr lang="en-US" altLang="zh-CN" sz="2200" b="1" u="none" kern="100" cap="none" spc="0" dirty="0">
                          <a:ln>
                            <a:noFill/>
                          </a:ln>
                          <a:effectLst/>
                          <a:latin typeface="仿宋" panose="02010609060101010101" pitchFamily="49" charset="-122"/>
                          <a:ea typeface="仿宋" panose="02010609060101010101" pitchFamily="49" charset="-122"/>
                        </a:rPr>
                        <a:t>void</a:t>
                      </a:r>
                      <a:endParaRPr lang="zh-CN" altLang="zh-CN" sz="22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indent="269875" algn="l">
                        <a:spcAft>
                          <a:spcPts val="0"/>
                        </a:spcAft>
                      </a:pPr>
                      <a:r>
                        <a:rPr lang="en-US" altLang="zh-CN" sz="2200" b="1" u="none" kern="100" cap="none" spc="0" dirty="0" err="1">
                          <a:ln>
                            <a:noFill/>
                          </a:ln>
                          <a:effectLst/>
                          <a:latin typeface="仿宋" panose="02010609060101010101" pitchFamily="49" charset="-122"/>
                          <a:ea typeface="仿宋" panose="02010609060101010101" pitchFamily="49" charset="-122"/>
                        </a:rPr>
                        <a:t>notifyAll</a:t>
                      </a:r>
                      <a:r>
                        <a:rPr lang="en-US" sz="2200" b="1" u="none" kern="100" cap="none" spc="0" dirty="0">
                          <a:ln>
                            <a:noFill/>
                          </a:ln>
                          <a:effectLst/>
                          <a:latin typeface="仿宋" panose="02010609060101010101" pitchFamily="49" charset="-122"/>
                          <a:ea typeface="仿宋" panose="02010609060101010101" pitchFamily="49" charset="-122"/>
                        </a:rPr>
                        <a:t>()</a:t>
                      </a:r>
                      <a:endParaRPr lang="en-US" sz="22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indent="269875" algn="l">
                        <a:spcAft>
                          <a:spcPts val="0"/>
                        </a:spcAft>
                      </a:pPr>
                      <a:r>
                        <a:rPr lang="zh-CN" altLang="en-US" sz="2200" b="1" u="none" kern="100" cap="none" spc="0" dirty="0">
                          <a:ln>
                            <a:noFill/>
                          </a:ln>
                          <a:effectLst/>
                          <a:latin typeface="仿宋" panose="02010609060101010101" pitchFamily="49" charset="-122"/>
                          <a:ea typeface="仿宋" panose="02010609060101010101" pitchFamily="49" charset="-122"/>
                        </a:rPr>
                        <a:t>唤醒在此对象监 视器上等待的所有线程</a:t>
                      </a:r>
                      <a:endParaRPr lang="zh-CN" altLang="zh-CN" sz="22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2"/>
                  </a:ext>
                </a:extLst>
              </a:tr>
              <a:tr h="713071">
                <a:tc>
                  <a:txBody>
                    <a:bodyPr/>
                    <a:lstStyle/>
                    <a:p>
                      <a:pPr indent="269875" algn="l">
                        <a:spcAft>
                          <a:spcPts val="0"/>
                        </a:spcAft>
                      </a:pPr>
                      <a:r>
                        <a:rPr lang="en-US" altLang="zh-CN" sz="2200" b="1" u="none" kern="100" cap="none" spc="0" dirty="0">
                          <a:ln>
                            <a:noFill/>
                          </a:ln>
                          <a:effectLst/>
                          <a:latin typeface="仿宋" panose="02010609060101010101" pitchFamily="49" charset="-122"/>
                          <a:ea typeface="仿宋" panose="02010609060101010101" pitchFamily="49" charset="-122"/>
                        </a:rPr>
                        <a:t>void</a:t>
                      </a:r>
                      <a:endParaRPr lang="zh-CN" altLang="zh-CN" sz="22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indent="269875" algn="l">
                        <a:spcAft>
                          <a:spcPts val="0"/>
                        </a:spcAft>
                      </a:pPr>
                      <a:r>
                        <a:rPr lang="en-US" sz="2200" b="1" u="none" kern="100" cap="none" spc="0" dirty="0">
                          <a:ln>
                            <a:noFill/>
                          </a:ln>
                          <a:effectLst/>
                          <a:latin typeface="仿宋" panose="02010609060101010101" pitchFamily="49" charset="-122"/>
                          <a:ea typeface="仿宋" panose="02010609060101010101" pitchFamily="49" charset="-122"/>
                        </a:rPr>
                        <a:t>wait()</a:t>
                      </a:r>
                      <a:endParaRPr lang="en-US" sz="22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marL="0" marR="0" indent="269875" algn="l" defTabSz="1219170" rtl="0" eaLnBrk="1" fontAlgn="auto" latinLnBrk="0" hangingPunct="1">
                        <a:lnSpc>
                          <a:spcPct val="100000"/>
                        </a:lnSpc>
                        <a:spcBef>
                          <a:spcPts val="0"/>
                        </a:spcBef>
                        <a:spcAft>
                          <a:spcPts val="0"/>
                        </a:spcAft>
                        <a:buClrTx/>
                        <a:buSzTx/>
                        <a:buFontTx/>
                        <a:buNone/>
                        <a:tabLst/>
                        <a:defRPr/>
                      </a:pPr>
                      <a:r>
                        <a:rPr lang="zh-CN" altLang="en-US" sz="2200" b="1" u="none" kern="100" cap="none" spc="0" dirty="0">
                          <a:ln>
                            <a:noFill/>
                          </a:ln>
                          <a:effectLst/>
                          <a:latin typeface="仿宋" panose="02010609060101010101" pitchFamily="49" charset="-122"/>
                          <a:ea typeface="仿宋" panose="02010609060101010101" pitchFamily="49" charset="-122"/>
                        </a:rPr>
                        <a:t>导致当前的线程等待，直到其他线程调用此 </a:t>
                      </a:r>
                      <a:endParaRPr lang="en-US" altLang="zh-CN" sz="2200" b="1" u="none" kern="100" cap="none" spc="0" dirty="0">
                        <a:ln>
                          <a:noFill/>
                        </a:ln>
                        <a:effectLst/>
                        <a:latin typeface="仿宋" panose="02010609060101010101" pitchFamily="49" charset="-122"/>
                        <a:ea typeface="仿宋" panose="02010609060101010101" pitchFamily="49" charset="-122"/>
                      </a:endParaRPr>
                    </a:p>
                    <a:p>
                      <a:pPr marL="0" marR="0" indent="269875" algn="l" defTabSz="1219170" rtl="0" eaLnBrk="1" fontAlgn="auto" latinLnBrk="0" hangingPunct="1">
                        <a:lnSpc>
                          <a:spcPct val="100000"/>
                        </a:lnSpc>
                        <a:spcBef>
                          <a:spcPts val="0"/>
                        </a:spcBef>
                        <a:spcAft>
                          <a:spcPts val="0"/>
                        </a:spcAft>
                        <a:buClrTx/>
                        <a:buSzTx/>
                        <a:buFontTx/>
                        <a:buNone/>
                        <a:tabLst/>
                        <a:defRPr/>
                      </a:pPr>
                      <a:r>
                        <a:rPr lang="zh-CN" altLang="en-US" sz="2200" b="1" u="none" kern="100" cap="none" spc="0" dirty="0">
                          <a:ln>
                            <a:noFill/>
                          </a:ln>
                          <a:effectLst/>
                          <a:latin typeface="仿宋" panose="02010609060101010101" pitchFamily="49" charset="-122"/>
                          <a:ea typeface="仿宋" panose="02010609060101010101" pitchFamily="49" charset="-122"/>
                        </a:rPr>
                        <a:t>对象的</a:t>
                      </a:r>
                      <a:r>
                        <a:rPr lang="en-US" altLang="zh-CN" sz="2200" b="1" u="none" kern="100" cap="none" spc="0" dirty="0">
                          <a:ln>
                            <a:noFill/>
                          </a:ln>
                          <a:effectLst/>
                          <a:latin typeface="仿宋" panose="02010609060101010101" pitchFamily="49" charset="-122"/>
                          <a:ea typeface="仿宋" panose="02010609060101010101" pitchFamily="49" charset="-122"/>
                        </a:rPr>
                        <a:t>notify()</a:t>
                      </a:r>
                      <a:r>
                        <a:rPr lang="zh-CN" altLang="en-US" sz="2200" b="1" u="none" kern="100" cap="none" spc="0" dirty="0">
                          <a:ln>
                            <a:noFill/>
                          </a:ln>
                          <a:effectLst/>
                          <a:latin typeface="仿宋" panose="02010609060101010101" pitchFamily="49" charset="-122"/>
                          <a:ea typeface="仿宋" panose="02010609060101010101" pitchFamily="49" charset="-122"/>
                        </a:rPr>
                        <a:t>方法</a:t>
                      </a:r>
                      <a:endParaRPr lang="zh-CN" altLang="zh-CN" sz="22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3"/>
                  </a:ext>
                </a:extLst>
              </a:tr>
              <a:tr h="1069606">
                <a:tc>
                  <a:txBody>
                    <a:bodyPr/>
                    <a:lstStyle/>
                    <a:p>
                      <a:pPr indent="269875" algn="l">
                        <a:spcAft>
                          <a:spcPts val="0"/>
                        </a:spcAft>
                      </a:pPr>
                      <a:r>
                        <a:rPr lang="en-US" sz="2200" b="1" u="none" kern="100" cap="none" spc="0" dirty="0">
                          <a:ln>
                            <a:noFill/>
                          </a:ln>
                          <a:effectLst/>
                          <a:latin typeface="仿宋" panose="02010609060101010101" pitchFamily="49" charset="-122"/>
                          <a:ea typeface="仿宋" panose="02010609060101010101" pitchFamily="49" charset="-122"/>
                        </a:rPr>
                        <a:t>void</a:t>
                      </a:r>
                      <a:endParaRPr lang="zh-CN" sz="2200" b="1" u="none" kern="100" cap="none" spc="0" dirty="0">
                        <a:ln>
                          <a:noFill/>
                        </a:ln>
                        <a:solidFill>
                          <a:schemeClr val="tx1"/>
                        </a:solidFill>
                        <a:effectLst/>
                        <a:latin typeface="仿宋" panose="02010609060101010101" pitchFamily="49" charset="-122"/>
                        <a:ea typeface="仿宋" panose="02010609060101010101" pitchFamily="49" charset="-122"/>
                      </a:endParaRPr>
                    </a:p>
                  </a:txBody>
                  <a:tcPr marL="68570" marR="68570" marT="0" marB="0" anchor="ctr"/>
                </a:tc>
                <a:tc>
                  <a:txBody>
                    <a:bodyPr/>
                    <a:lstStyle/>
                    <a:p>
                      <a:pPr indent="269875" algn="l">
                        <a:spcAft>
                          <a:spcPts val="0"/>
                        </a:spcAft>
                      </a:pPr>
                      <a:r>
                        <a:rPr lang="en-US" altLang="zh-CN" sz="2200" b="1" u="none" kern="100" cap="none" spc="0" dirty="0">
                          <a:ln>
                            <a:noFill/>
                          </a:ln>
                          <a:effectLst/>
                          <a:latin typeface="仿宋" panose="02010609060101010101" pitchFamily="49" charset="-122"/>
                          <a:ea typeface="仿宋" panose="02010609060101010101" pitchFamily="49" charset="-122"/>
                        </a:rPr>
                        <a:t>Wait(long timeout)</a:t>
                      </a:r>
                      <a:endParaRPr lang="en-US" altLang="zh-CN" sz="22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marL="0" marR="0" indent="269875" algn="l" defTabSz="1219170" rtl="0" eaLnBrk="1" fontAlgn="auto" latinLnBrk="0" hangingPunct="1">
                        <a:lnSpc>
                          <a:spcPct val="100000"/>
                        </a:lnSpc>
                        <a:spcBef>
                          <a:spcPts val="0"/>
                        </a:spcBef>
                        <a:spcAft>
                          <a:spcPts val="0"/>
                        </a:spcAft>
                        <a:buClrTx/>
                        <a:buSzTx/>
                        <a:buFontTx/>
                        <a:buNone/>
                        <a:tabLst/>
                        <a:defRPr/>
                      </a:pPr>
                      <a:r>
                        <a:rPr lang="zh-CN" altLang="en-US" sz="2200" b="1" u="none" kern="100" cap="none" spc="0" dirty="0">
                          <a:ln>
                            <a:noFill/>
                          </a:ln>
                          <a:effectLst/>
                          <a:latin typeface="仿宋" panose="02010609060101010101" pitchFamily="49" charset="-122"/>
                          <a:ea typeface="仿宋" panose="02010609060101010101" pitchFamily="49" charset="-122"/>
                        </a:rPr>
                        <a:t>导致当前的线程等待，直到其他线程调用此</a:t>
                      </a:r>
                      <a:endParaRPr lang="en-US" altLang="zh-CN" sz="2200" b="1" u="none" kern="100" cap="none" spc="0" dirty="0">
                        <a:ln>
                          <a:noFill/>
                        </a:ln>
                        <a:effectLst/>
                        <a:latin typeface="仿宋" panose="02010609060101010101" pitchFamily="49" charset="-122"/>
                        <a:ea typeface="仿宋" panose="02010609060101010101" pitchFamily="49" charset="-122"/>
                      </a:endParaRPr>
                    </a:p>
                    <a:p>
                      <a:pPr marL="0" marR="0" indent="269875" algn="l" defTabSz="1219170" rtl="0" eaLnBrk="1" fontAlgn="auto" latinLnBrk="0" hangingPunct="1">
                        <a:lnSpc>
                          <a:spcPct val="100000"/>
                        </a:lnSpc>
                        <a:spcBef>
                          <a:spcPts val="0"/>
                        </a:spcBef>
                        <a:spcAft>
                          <a:spcPts val="0"/>
                        </a:spcAft>
                        <a:buClrTx/>
                        <a:buSzTx/>
                        <a:buFontTx/>
                        <a:buNone/>
                        <a:tabLst/>
                        <a:defRPr/>
                      </a:pPr>
                      <a:r>
                        <a:rPr lang="zh-CN" altLang="en-US" sz="2200" b="1" u="none" kern="100" cap="none" spc="0" dirty="0">
                          <a:ln>
                            <a:noFill/>
                          </a:ln>
                          <a:effectLst/>
                          <a:latin typeface="仿宋" panose="02010609060101010101" pitchFamily="49" charset="-122"/>
                          <a:ea typeface="仿宋" panose="02010609060101010101" pitchFamily="49" charset="-122"/>
                        </a:rPr>
                        <a:t>对象的</a:t>
                      </a:r>
                      <a:r>
                        <a:rPr lang="en-US" altLang="zh-CN" sz="2200" b="1" u="none" kern="100" cap="none" spc="0" dirty="0">
                          <a:ln>
                            <a:noFill/>
                          </a:ln>
                          <a:effectLst/>
                          <a:latin typeface="仿宋" panose="02010609060101010101" pitchFamily="49" charset="-122"/>
                          <a:ea typeface="仿宋" panose="02010609060101010101" pitchFamily="49" charset="-122"/>
                        </a:rPr>
                        <a:t>notify()</a:t>
                      </a:r>
                      <a:r>
                        <a:rPr lang="zh-CN" altLang="en-US" sz="2200" b="1" u="none" kern="100" cap="none" spc="0" dirty="0">
                          <a:ln>
                            <a:noFill/>
                          </a:ln>
                          <a:effectLst/>
                          <a:latin typeface="仿宋" panose="02010609060101010101" pitchFamily="49" charset="-122"/>
                          <a:ea typeface="仿宋" panose="02010609060101010101" pitchFamily="49" charset="-122"/>
                        </a:rPr>
                        <a:t>方法或</a:t>
                      </a:r>
                      <a:r>
                        <a:rPr lang="en-US" altLang="zh-CN" sz="2200" b="1" u="none" kern="100" cap="none" spc="0" dirty="0" err="1">
                          <a:ln>
                            <a:noFill/>
                          </a:ln>
                          <a:effectLst/>
                          <a:latin typeface="仿宋" panose="02010609060101010101" pitchFamily="49" charset="-122"/>
                          <a:ea typeface="仿宋" panose="02010609060101010101" pitchFamily="49" charset="-122"/>
                        </a:rPr>
                        <a:t>notifyAll</a:t>
                      </a:r>
                      <a:r>
                        <a:rPr lang="en-US" altLang="zh-CN" sz="2200" b="1" u="none" kern="100" cap="none" spc="0" dirty="0">
                          <a:ln>
                            <a:noFill/>
                          </a:ln>
                          <a:effectLst/>
                          <a:latin typeface="仿宋" panose="02010609060101010101" pitchFamily="49" charset="-122"/>
                          <a:ea typeface="仿宋" panose="02010609060101010101" pitchFamily="49" charset="-122"/>
                        </a:rPr>
                        <a:t>()</a:t>
                      </a:r>
                      <a:r>
                        <a:rPr lang="zh-CN" altLang="en-US" sz="2200" b="1" u="none" kern="100" cap="none" spc="0" dirty="0">
                          <a:ln>
                            <a:noFill/>
                          </a:ln>
                          <a:effectLst/>
                          <a:latin typeface="仿宋" panose="02010609060101010101" pitchFamily="49" charset="-122"/>
                          <a:ea typeface="仿宋" panose="02010609060101010101" pitchFamily="49" charset="-122"/>
                        </a:rPr>
                        <a:t>方法，或者</a:t>
                      </a:r>
                      <a:endParaRPr lang="en-US" altLang="zh-CN" sz="2200" b="1" u="none" kern="100" cap="none" spc="0" dirty="0">
                        <a:ln>
                          <a:noFill/>
                        </a:ln>
                        <a:effectLst/>
                        <a:latin typeface="仿宋" panose="02010609060101010101" pitchFamily="49" charset="-122"/>
                        <a:ea typeface="仿宋" panose="02010609060101010101" pitchFamily="49" charset="-122"/>
                      </a:endParaRPr>
                    </a:p>
                    <a:p>
                      <a:pPr marL="0" marR="0" indent="269875" algn="l" defTabSz="1219170" rtl="0" eaLnBrk="1" fontAlgn="auto" latinLnBrk="0" hangingPunct="1">
                        <a:lnSpc>
                          <a:spcPct val="100000"/>
                        </a:lnSpc>
                        <a:spcBef>
                          <a:spcPts val="0"/>
                        </a:spcBef>
                        <a:spcAft>
                          <a:spcPts val="0"/>
                        </a:spcAft>
                        <a:buClrTx/>
                        <a:buSzTx/>
                        <a:buFontTx/>
                        <a:buNone/>
                        <a:tabLst/>
                        <a:defRPr/>
                      </a:pPr>
                      <a:r>
                        <a:rPr lang="zh-CN" altLang="en-US" sz="2200" b="1" u="none" kern="100" cap="none" spc="0" dirty="0">
                          <a:ln>
                            <a:noFill/>
                          </a:ln>
                          <a:effectLst/>
                          <a:latin typeface="仿宋" panose="02010609060101010101" pitchFamily="49" charset="-122"/>
                          <a:ea typeface="仿宋" panose="02010609060101010101" pitchFamily="49" charset="-122"/>
                        </a:rPr>
                        <a:t>超过指定的时间量</a:t>
                      </a:r>
                      <a:endParaRPr lang="zh-CN" altLang="zh-CN" sz="22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4"/>
                  </a:ext>
                </a:extLst>
              </a:tr>
              <a:tr h="1426142">
                <a:tc>
                  <a:txBody>
                    <a:bodyPr/>
                    <a:lstStyle/>
                    <a:p>
                      <a:pPr indent="269875" algn="l">
                        <a:spcAft>
                          <a:spcPts val="0"/>
                        </a:spcAft>
                      </a:pPr>
                      <a:r>
                        <a:rPr lang="en-US" altLang="zh-CN" sz="2200" b="1" u="none" kern="100" cap="none" spc="0" dirty="0">
                          <a:ln>
                            <a:noFill/>
                          </a:ln>
                          <a:effectLst/>
                          <a:latin typeface="仿宋" panose="02010609060101010101" pitchFamily="49" charset="-122"/>
                          <a:ea typeface="仿宋" panose="02010609060101010101" pitchFamily="49" charset="-122"/>
                        </a:rPr>
                        <a:t>void</a:t>
                      </a:r>
                      <a:endParaRPr lang="zh-CN" altLang="zh-CN" sz="22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indent="269875" algn="l">
                        <a:spcAft>
                          <a:spcPts val="0"/>
                        </a:spcAft>
                      </a:pPr>
                      <a:r>
                        <a:rPr lang="en-US" altLang="zh-CN" sz="2200" b="1" u="none" kern="100" cap="none" spc="0" dirty="0">
                          <a:ln>
                            <a:noFill/>
                          </a:ln>
                          <a:effectLst/>
                          <a:latin typeface="仿宋" panose="02010609060101010101" pitchFamily="49" charset="-122"/>
                          <a:ea typeface="仿宋" panose="02010609060101010101" pitchFamily="49" charset="-122"/>
                        </a:rPr>
                        <a:t>Wait(long </a:t>
                      </a:r>
                      <a:r>
                        <a:rPr lang="en-US" altLang="zh-CN" sz="2200" b="1" u="none" kern="100" cap="none" spc="0" dirty="0" err="1">
                          <a:ln>
                            <a:noFill/>
                          </a:ln>
                          <a:effectLst/>
                          <a:latin typeface="仿宋" panose="02010609060101010101" pitchFamily="49" charset="-122"/>
                          <a:ea typeface="仿宋" panose="02010609060101010101" pitchFamily="49" charset="-122"/>
                        </a:rPr>
                        <a:t>timeout,int</a:t>
                      </a:r>
                      <a:r>
                        <a:rPr lang="en-US" altLang="zh-CN" sz="2200" b="1" u="none" kern="100" cap="none" spc="0" dirty="0">
                          <a:ln>
                            <a:noFill/>
                          </a:ln>
                          <a:effectLst/>
                          <a:latin typeface="仿宋" panose="02010609060101010101" pitchFamily="49" charset="-122"/>
                          <a:ea typeface="仿宋" panose="02010609060101010101" pitchFamily="49" charset="-122"/>
                        </a:rPr>
                        <a:t> </a:t>
                      </a:r>
                      <a:r>
                        <a:rPr lang="en-US" altLang="zh-CN" sz="2200" b="1" u="none" kern="100" cap="none" spc="0" dirty="0" err="1">
                          <a:ln>
                            <a:noFill/>
                          </a:ln>
                          <a:effectLst/>
                          <a:latin typeface="仿宋" panose="02010609060101010101" pitchFamily="49" charset="-122"/>
                          <a:ea typeface="仿宋" panose="02010609060101010101" pitchFamily="49" charset="-122"/>
                        </a:rPr>
                        <a:t>nanos</a:t>
                      </a:r>
                      <a:r>
                        <a:rPr lang="en-US" altLang="zh-CN" sz="2200" b="1" u="none" kern="100" cap="none" spc="0" dirty="0">
                          <a:ln>
                            <a:noFill/>
                          </a:ln>
                          <a:effectLst/>
                          <a:latin typeface="仿宋" panose="02010609060101010101" pitchFamily="49" charset="-122"/>
                          <a:ea typeface="仿宋" panose="02010609060101010101" pitchFamily="49" charset="-122"/>
                        </a:rPr>
                        <a:t>)</a:t>
                      </a:r>
                      <a:endParaRPr lang="en-US" altLang="zh-CN" sz="22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tc>
                  <a:txBody>
                    <a:bodyPr/>
                    <a:lstStyle/>
                    <a:p>
                      <a:pPr marL="0" marR="0" indent="269875" algn="l" defTabSz="1219170" rtl="0" eaLnBrk="1" fontAlgn="auto" latinLnBrk="0" hangingPunct="1">
                        <a:lnSpc>
                          <a:spcPct val="100000"/>
                        </a:lnSpc>
                        <a:spcBef>
                          <a:spcPts val="0"/>
                        </a:spcBef>
                        <a:spcAft>
                          <a:spcPts val="0"/>
                        </a:spcAft>
                        <a:buClrTx/>
                        <a:buSzTx/>
                        <a:buFontTx/>
                        <a:buNone/>
                        <a:tabLst/>
                        <a:defRPr/>
                      </a:pPr>
                      <a:r>
                        <a:rPr lang="zh-CN" altLang="en-US" sz="2200" b="1" u="none" kern="100" cap="none" spc="0" dirty="0">
                          <a:ln>
                            <a:noFill/>
                          </a:ln>
                          <a:effectLst/>
                          <a:latin typeface="仿宋" panose="02010609060101010101" pitchFamily="49" charset="-122"/>
                          <a:ea typeface="仿宋" panose="02010609060101010101" pitchFamily="49" charset="-122"/>
                        </a:rPr>
                        <a:t>导致当前的线程等待，直到其他线程调用此</a:t>
                      </a:r>
                      <a:endParaRPr lang="en-US" altLang="zh-CN" sz="2200" b="1" u="none" kern="100" cap="none" spc="0" dirty="0">
                        <a:ln>
                          <a:noFill/>
                        </a:ln>
                        <a:effectLst/>
                        <a:latin typeface="仿宋" panose="02010609060101010101" pitchFamily="49" charset="-122"/>
                        <a:ea typeface="仿宋" panose="02010609060101010101" pitchFamily="49" charset="-122"/>
                      </a:endParaRPr>
                    </a:p>
                    <a:p>
                      <a:pPr marL="0" marR="0" indent="269875" algn="l" defTabSz="1219170" rtl="0" eaLnBrk="1" fontAlgn="auto" latinLnBrk="0" hangingPunct="1">
                        <a:lnSpc>
                          <a:spcPct val="100000"/>
                        </a:lnSpc>
                        <a:spcBef>
                          <a:spcPts val="0"/>
                        </a:spcBef>
                        <a:spcAft>
                          <a:spcPts val="0"/>
                        </a:spcAft>
                        <a:buClrTx/>
                        <a:buSzTx/>
                        <a:buFontTx/>
                        <a:buNone/>
                        <a:tabLst/>
                        <a:defRPr/>
                      </a:pPr>
                      <a:r>
                        <a:rPr lang="zh-CN" altLang="en-US" sz="2200" b="1" u="none" kern="100" cap="none" spc="0" dirty="0">
                          <a:ln>
                            <a:noFill/>
                          </a:ln>
                          <a:effectLst/>
                          <a:latin typeface="仿宋" panose="02010609060101010101" pitchFamily="49" charset="-122"/>
                          <a:ea typeface="仿宋" panose="02010609060101010101" pitchFamily="49" charset="-122"/>
                        </a:rPr>
                        <a:t>对象的</a:t>
                      </a:r>
                      <a:r>
                        <a:rPr lang="en-US" altLang="zh-CN" sz="2200" b="1" u="none" kern="100" cap="none" spc="0" dirty="0">
                          <a:ln>
                            <a:noFill/>
                          </a:ln>
                          <a:effectLst/>
                          <a:latin typeface="仿宋" panose="02010609060101010101" pitchFamily="49" charset="-122"/>
                          <a:ea typeface="仿宋" panose="02010609060101010101" pitchFamily="49" charset="-122"/>
                        </a:rPr>
                        <a:t>notify()</a:t>
                      </a:r>
                      <a:r>
                        <a:rPr lang="zh-CN" altLang="en-US" sz="2200" b="1" u="none" kern="100" cap="none" spc="0" dirty="0">
                          <a:ln>
                            <a:noFill/>
                          </a:ln>
                          <a:effectLst/>
                          <a:latin typeface="仿宋" panose="02010609060101010101" pitchFamily="49" charset="-122"/>
                          <a:ea typeface="仿宋" panose="02010609060101010101" pitchFamily="49" charset="-122"/>
                        </a:rPr>
                        <a:t>方法或</a:t>
                      </a:r>
                      <a:r>
                        <a:rPr lang="en-US" altLang="zh-CN" sz="2200" b="1" u="none" kern="100" cap="none" spc="0" dirty="0" err="1">
                          <a:ln>
                            <a:noFill/>
                          </a:ln>
                          <a:effectLst/>
                          <a:latin typeface="仿宋" panose="02010609060101010101" pitchFamily="49" charset="-122"/>
                          <a:ea typeface="仿宋" panose="02010609060101010101" pitchFamily="49" charset="-122"/>
                        </a:rPr>
                        <a:t>notifyAll</a:t>
                      </a:r>
                      <a:r>
                        <a:rPr lang="en-US" altLang="zh-CN" sz="2200" b="1" u="none" kern="100" cap="none" spc="0" dirty="0">
                          <a:ln>
                            <a:noFill/>
                          </a:ln>
                          <a:effectLst/>
                          <a:latin typeface="仿宋" panose="02010609060101010101" pitchFamily="49" charset="-122"/>
                          <a:ea typeface="仿宋" panose="02010609060101010101" pitchFamily="49" charset="-122"/>
                        </a:rPr>
                        <a:t>()</a:t>
                      </a:r>
                      <a:r>
                        <a:rPr lang="zh-CN" altLang="en-US" sz="2200" b="1" u="none" kern="100" cap="none" spc="0" dirty="0">
                          <a:ln>
                            <a:noFill/>
                          </a:ln>
                          <a:effectLst/>
                          <a:latin typeface="仿宋" panose="02010609060101010101" pitchFamily="49" charset="-122"/>
                          <a:ea typeface="仿宋" panose="02010609060101010101" pitchFamily="49" charset="-122"/>
                        </a:rPr>
                        <a:t>方法，或者</a:t>
                      </a:r>
                      <a:endParaRPr lang="en-US" altLang="zh-CN" sz="2200" b="1" u="none" kern="100" cap="none" spc="0" dirty="0">
                        <a:ln>
                          <a:noFill/>
                        </a:ln>
                        <a:effectLst/>
                        <a:latin typeface="仿宋" panose="02010609060101010101" pitchFamily="49" charset="-122"/>
                        <a:ea typeface="仿宋" panose="02010609060101010101" pitchFamily="49" charset="-122"/>
                      </a:endParaRPr>
                    </a:p>
                    <a:p>
                      <a:pPr marL="0" marR="0" indent="269875" algn="l" defTabSz="1219170" rtl="0" eaLnBrk="1" fontAlgn="auto" latinLnBrk="0" hangingPunct="1">
                        <a:lnSpc>
                          <a:spcPct val="100000"/>
                        </a:lnSpc>
                        <a:spcBef>
                          <a:spcPts val="0"/>
                        </a:spcBef>
                        <a:spcAft>
                          <a:spcPts val="0"/>
                        </a:spcAft>
                        <a:buClrTx/>
                        <a:buSzTx/>
                        <a:buFontTx/>
                        <a:buNone/>
                        <a:tabLst/>
                        <a:defRPr/>
                      </a:pPr>
                      <a:r>
                        <a:rPr lang="zh-CN" altLang="en-US" sz="2200" b="1" u="none" kern="100" cap="none" spc="0" dirty="0">
                          <a:ln>
                            <a:noFill/>
                          </a:ln>
                          <a:effectLst/>
                          <a:latin typeface="仿宋" panose="02010609060101010101" pitchFamily="49" charset="-122"/>
                          <a:ea typeface="仿宋" panose="02010609060101010101" pitchFamily="49" charset="-122"/>
                        </a:rPr>
                        <a:t>其他某个线程中断当前线程，或者已超过</a:t>
                      </a:r>
                      <a:endParaRPr lang="en-US" altLang="zh-CN" sz="2200" b="1" u="none" kern="100" cap="none" spc="0" dirty="0">
                        <a:ln>
                          <a:noFill/>
                        </a:ln>
                        <a:effectLst/>
                        <a:latin typeface="仿宋" panose="02010609060101010101" pitchFamily="49" charset="-122"/>
                        <a:ea typeface="仿宋" panose="02010609060101010101" pitchFamily="49" charset="-122"/>
                      </a:endParaRPr>
                    </a:p>
                    <a:p>
                      <a:pPr marL="0" marR="0" indent="269875" algn="l" defTabSz="1219170" rtl="0" eaLnBrk="1" fontAlgn="auto" latinLnBrk="0" hangingPunct="1">
                        <a:lnSpc>
                          <a:spcPct val="100000"/>
                        </a:lnSpc>
                        <a:spcBef>
                          <a:spcPts val="0"/>
                        </a:spcBef>
                        <a:spcAft>
                          <a:spcPts val="0"/>
                        </a:spcAft>
                        <a:buClrTx/>
                        <a:buSzTx/>
                        <a:buFontTx/>
                        <a:buNone/>
                        <a:tabLst/>
                        <a:defRPr/>
                      </a:pPr>
                      <a:r>
                        <a:rPr lang="zh-CN" altLang="en-US" sz="2200" b="1" u="none" kern="100" cap="none" spc="0" dirty="0">
                          <a:ln>
                            <a:noFill/>
                          </a:ln>
                          <a:effectLst/>
                          <a:latin typeface="仿宋" panose="02010609060101010101" pitchFamily="49" charset="-122"/>
                          <a:ea typeface="仿宋" panose="02010609060101010101" pitchFamily="49" charset="-122"/>
                        </a:rPr>
                        <a:t>某个实际时间量</a:t>
                      </a:r>
                      <a:endParaRPr lang="zh-CN" altLang="zh-CN" sz="2200" b="1" u="none" kern="100" cap="none" spc="0" dirty="0">
                        <a:ln>
                          <a:noFill/>
                        </a:ln>
                        <a:solidFill>
                          <a:schemeClr val="tx1"/>
                        </a:solidFill>
                        <a:effectLst/>
                        <a:latin typeface="仿宋" panose="02010609060101010101" pitchFamily="49" charset="-122"/>
                        <a:ea typeface="仿宋" panose="02010609060101010101" pitchFamily="49" charset="-122"/>
                        <a:cs typeface="+mn-cs"/>
                      </a:endParaRPr>
                    </a:p>
                  </a:txBody>
                  <a:tcPr marL="68570" marR="6857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7508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 presetClass="entr" presetSubtype="9" fill="hold" grpId="0"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31"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fltVal val="0"/>
                                          </p:val>
                                        </p:tav>
                                        <p:tav tm="100000">
                                          <p:val>
                                            <p:strVal val="#ppt_w"/>
                                          </p:val>
                                        </p:tav>
                                      </p:tavLst>
                                    </p:anim>
                                    <p:anim calcmode="lin" valueType="num">
                                      <p:cBhvr>
                                        <p:cTn id="25" dur="1000" fill="hold"/>
                                        <p:tgtEl>
                                          <p:spTgt spid="9"/>
                                        </p:tgtEl>
                                        <p:attrNameLst>
                                          <p:attrName>ppt_h</p:attrName>
                                        </p:attrNameLst>
                                      </p:cBhvr>
                                      <p:tavLst>
                                        <p:tav tm="0">
                                          <p:val>
                                            <p:fltVal val="0"/>
                                          </p:val>
                                        </p:tav>
                                        <p:tav tm="100000">
                                          <p:val>
                                            <p:strVal val="#ppt_h"/>
                                          </p:val>
                                        </p:tav>
                                      </p:tavLst>
                                    </p:anim>
                                    <p:anim calcmode="lin" valueType="num">
                                      <p:cBhvr>
                                        <p:cTn id="26" dur="1000" fill="hold"/>
                                        <p:tgtEl>
                                          <p:spTgt spid="9"/>
                                        </p:tgtEl>
                                        <p:attrNameLst>
                                          <p:attrName>style.rotation</p:attrName>
                                        </p:attrNameLst>
                                      </p:cBhvr>
                                      <p:tavLst>
                                        <p:tav tm="0">
                                          <p:val>
                                            <p:fltVal val="90"/>
                                          </p:val>
                                        </p:tav>
                                        <p:tav tm="100000">
                                          <p:val>
                                            <p:fltVal val="0"/>
                                          </p:val>
                                        </p:tav>
                                      </p:tavLst>
                                    </p:anim>
                                    <p:animEffect transition="in" filter="fad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8" grpId="0" animBg="1"/>
      <p:bldP spid="8"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线程的交互</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线程交互概述</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内容占位符 2">
            <a:extLst>
              <a:ext uri="{FF2B5EF4-FFF2-40B4-BE49-F238E27FC236}">
                <a16:creationId xmlns:a16="http://schemas.microsoft.com/office/drawing/2014/main" id="{A4EC486B-E28C-4DD1-B3D3-514BBA47FF12}"/>
              </a:ext>
            </a:extLst>
          </p:cNvPr>
          <p:cNvSpPr txBox="1">
            <a:spLocks/>
          </p:cNvSpPr>
          <p:nvPr/>
        </p:nvSpPr>
        <p:spPr>
          <a:xfrm>
            <a:off x="1293047" y="2721422"/>
            <a:ext cx="10162761" cy="2492675"/>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endParaRPr lang="zh-CN" altLang="en-US"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线程交互即多个线程之间在执行逻辑上的相互协调，同步控制是交互的基础，交互就是需要根据业务逻辑细节决定线程之间的配合方式，而不仅只有同步。以存取款为例补充说明，同步控制了存取的原子性操作，但是，当无款可取时，取款人需要等待。这就是</a:t>
            </a:r>
            <a:r>
              <a:rPr lang="en-US" altLang="zh-CN" sz="2400" b="1" dirty="0">
                <a:latin typeface="仿宋" panose="02010609060101010101" pitchFamily="49" charset="-122"/>
                <a:ea typeface="仿宋" panose="02010609060101010101" pitchFamily="49" charset="-122"/>
              </a:rPr>
              <a:t>wait</a:t>
            </a:r>
            <a:r>
              <a:rPr lang="zh-CN" altLang="en-US" sz="2400" b="1" dirty="0">
                <a:latin typeface="仿宋" panose="02010609060101010101" pitchFamily="49" charset="-122"/>
                <a:ea typeface="仿宋" panose="02010609060101010101" pitchFamily="49" charset="-122"/>
              </a:rPr>
              <a:t>的作用。通知作用相反。</a:t>
            </a:r>
            <a:endParaRPr lang="en-US" altLang="zh-CN" sz="2400" b="1" dirty="0">
              <a:latin typeface="仿宋" panose="02010609060101010101" pitchFamily="49" charset="-122"/>
              <a:ea typeface="仿宋" panose="02010609060101010101" pitchFamily="49" charset="-122"/>
            </a:endParaRPr>
          </a:p>
          <a:p>
            <a:endParaRPr lang="zh-CN" altLang="en-US" sz="2400" b="1" dirty="0">
              <a:latin typeface="仿宋" panose="02010609060101010101" pitchFamily="49" charset="-122"/>
              <a:ea typeface="仿宋" panose="02010609060101010101" pitchFamily="49" charset="-122"/>
            </a:endParaRPr>
          </a:p>
        </p:txBody>
      </p:sp>
      <p:grpSp>
        <p:nvGrpSpPr>
          <p:cNvPr id="25" name="组合 24">
            <a:extLst>
              <a:ext uri="{FF2B5EF4-FFF2-40B4-BE49-F238E27FC236}">
                <a16:creationId xmlns:a16="http://schemas.microsoft.com/office/drawing/2014/main" id="{BF5EB144-DE22-4BFF-A331-331BB3CCD0DF}"/>
              </a:ext>
            </a:extLst>
          </p:cNvPr>
          <p:cNvGrpSpPr/>
          <p:nvPr/>
        </p:nvGrpSpPr>
        <p:grpSpPr>
          <a:xfrm>
            <a:off x="627361" y="3407064"/>
            <a:ext cx="602716" cy="602102"/>
            <a:chOff x="1919288" y="-1588"/>
            <a:chExt cx="1555750" cy="1554163"/>
          </a:xfrm>
        </p:grpSpPr>
        <p:sp>
          <p:nvSpPr>
            <p:cNvPr id="26" name="Oval 21">
              <a:extLst>
                <a:ext uri="{FF2B5EF4-FFF2-40B4-BE49-F238E27FC236}">
                  <a16:creationId xmlns:a16="http://schemas.microsoft.com/office/drawing/2014/main" id="{1BF5CF75-E8E0-475A-8425-C97788BA7E16}"/>
                </a:ext>
              </a:extLst>
            </p:cNvPr>
            <p:cNvSpPr>
              <a:spLocks noChangeArrowheads="1"/>
            </p:cNvSpPr>
            <p:nvPr/>
          </p:nvSpPr>
          <p:spPr bwMode="auto">
            <a:xfrm>
              <a:off x="1919288" y="-1588"/>
              <a:ext cx="1555750" cy="1554163"/>
            </a:xfrm>
            <a:prstGeom prst="ellipse">
              <a:avLst/>
            </a:prstGeom>
            <a:solidFill>
              <a:srgbClr val="F1B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7" name="Freeform 22">
              <a:extLst>
                <a:ext uri="{FF2B5EF4-FFF2-40B4-BE49-F238E27FC236}">
                  <a16:creationId xmlns:a16="http://schemas.microsoft.com/office/drawing/2014/main" id="{B8F0CE9E-8841-4994-88F9-1D5351C9F070}"/>
                </a:ext>
              </a:extLst>
            </p:cNvPr>
            <p:cNvSpPr>
              <a:spLocks/>
            </p:cNvSpPr>
            <p:nvPr/>
          </p:nvSpPr>
          <p:spPr bwMode="auto">
            <a:xfrm>
              <a:off x="2697163" y="-1588"/>
              <a:ext cx="777875" cy="1554163"/>
            </a:xfrm>
            <a:custGeom>
              <a:avLst/>
              <a:gdLst>
                <a:gd name="T0" fmla="*/ 0 w 380"/>
                <a:gd name="T1" fmla="*/ 0 h 760"/>
                <a:gd name="T2" fmla="*/ 0 w 380"/>
                <a:gd name="T3" fmla="*/ 760 h 760"/>
                <a:gd name="T4" fmla="*/ 380 w 380"/>
                <a:gd name="T5" fmla="*/ 380 h 760"/>
                <a:gd name="T6" fmla="*/ 0 w 380"/>
                <a:gd name="T7" fmla="*/ 0 h 760"/>
              </a:gdLst>
              <a:ahLst/>
              <a:cxnLst>
                <a:cxn ang="0">
                  <a:pos x="T0" y="T1"/>
                </a:cxn>
                <a:cxn ang="0">
                  <a:pos x="T2" y="T3"/>
                </a:cxn>
                <a:cxn ang="0">
                  <a:pos x="T4" y="T5"/>
                </a:cxn>
                <a:cxn ang="0">
                  <a:pos x="T6" y="T7"/>
                </a:cxn>
              </a:cxnLst>
              <a:rect l="0" t="0" r="r" b="b"/>
              <a:pathLst>
                <a:path w="380" h="760">
                  <a:moveTo>
                    <a:pt x="0" y="0"/>
                  </a:moveTo>
                  <a:cubicBezTo>
                    <a:pt x="0" y="760"/>
                    <a:pt x="0" y="760"/>
                    <a:pt x="0" y="760"/>
                  </a:cubicBezTo>
                  <a:cubicBezTo>
                    <a:pt x="212" y="760"/>
                    <a:pt x="380" y="590"/>
                    <a:pt x="380" y="380"/>
                  </a:cubicBezTo>
                  <a:cubicBezTo>
                    <a:pt x="380" y="170"/>
                    <a:pt x="212" y="0"/>
                    <a:pt x="0" y="0"/>
                  </a:cubicBezTo>
                  <a:close/>
                </a:path>
              </a:pathLst>
            </a:custGeom>
            <a:solidFill>
              <a:srgbClr val="E6A3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8" name="Freeform 83">
              <a:extLst>
                <a:ext uri="{FF2B5EF4-FFF2-40B4-BE49-F238E27FC236}">
                  <a16:creationId xmlns:a16="http://schemas.microsoft.com/office/drawing/2014/main" id="{81417487-3069-481E-8DB7-33607770E086}"/>
                </a:ext>
              </a:extLst>
            </p:cNvPr>
            <p:cNvSpPr>
              <a:spLocks/>
            </p:cNvSpPr>
            <p:nvPr/>
          </p:nvSpPr>
          <p:spPr bwMode="auto">
            <a:xfrm>
              <a:off x="2468563" y="276225"/>
              <a:ext cx="457200" cy="90488"/>
            </a:xfrm>
            <a:custGeom>
              <a:avLst/>
              <a:gdLst>
                <a:gd name="T0" fmla="*/ 224 w 224"/>
                <a:gd name="T1" fmla="*/ 22 h 44"/>
                <a:gd name="T2" fmla="*/ 202 w 224"/>
                <a:gd name="T3" fmla="*/ 44 h 44"/>
                <a:gd name="T4" fmla="*/ 22 w 224"/>
                <a:gd name="T5" fmla="*/ 44 h 44"/>
                <a:gd name="T6" fmla="*/ 0 w 224"/>
                <a:gd name="T7" fmla="*/ 22 h 44"/>
                <a:gd name="T8" fmla="*/ 0 w 224"/>
                <a:gd name="T9" fmla="*/ 22 h 44"/>
                <a:gd name="T10" fmla="*/ 22 w 224"/>
                <a:gd name="T11" fmla="*/ 0 h 44"/>
                <a:gd name="T12" fmla="*/ 202 w 224"/>
                <a:gd name="T13" fmla="*/ 0 h 44"/>
                <a:gd name="T14" fmla="*/ 224 w 224"/>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
                  <a:moveTo>
                    <a:pt x="224" y="22"/>
                  </a:moveTo>
                  <a:cubicBezTo>
                    <a:pt x="224" y="34"/>
                    <a:pt x="214" y="44"/>
                    <a:pt x="202" y="44"/>
                  </a:cubicBezTo>
                  <a:cubicBezTo>
                    <a:pt x="22" y="44"/>
                    <a:pt x="22" y="44"/>
                    <a:pt x="22" y="44"/>
                  </a:cubicBezTo>
                  <a:cubicBezTo>
                    <a:pt x="10" y="44"/>
                    <a:pt x="0" y="34"/>
                    <a:pt x="0" y="22"/>
                  </a:cubicBezTo>
                  <a:cubicBezTo>
                    <a:pt x="0" y="22"/>
                    <a:pt x="0" y="22"/>
                    <a:pt x="0" y="22"/>
                  </a:cubicBezTo>
                  <a:cubicBezTo>
                    <a:pt x="0" y="10"/>
                    <a:pt x="10" y="0"/>
                    <a:pt x="22" y="0"/>
                  </a:cubicBezTo>
                  <a:cubicBezTo>
                    <a:pt x="202" y="0"/>
                    <a:pt x="202" y="0"/>
                    <a:pt x="202" y="0"/>
                  </a:cubicBezTo>
                  <a:cubicBezTo>
                    <a:pt x="214" y="0"/>
                    <a:pt x="224" y="10"/>
                    <a:pt x="224"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29" name="Freeform 84">
              <a:extLst>
                <a:ext uri="{FF2B5EF4-FFF2-40B4-BE49-F238E27FC236}">
                  <a16:creationId xmlns:a16="http://schemas.microsoft.com/office/drawing/2014/main" id="{E6C7E3C2-2D9F-4240-A351-015B4ED5D572}"/>
                </a:ext>
              </a:extLst>
            </p:cNvPr>
            <p:cNvSpPr>
              <a:spLocks/>
            </p:cNvSpPr>
            <p:nvPr/>
          </p:nvSpPr>
          <p:spPr bwMode="auto">
            <a:xfrm>
              <a:off x="2403475" y="406400"/>
              <a:ext cx="588963" cy="90488"/>
            </a:xfrm>
            <a:custGeom>
              <a:avLst/>
              <a:gdLst>
                <a:gd name="T0" fmla="*/ 288 w 288"/>
                <a:gd name="T1" fmla="*/ 22 h 44"/>
                <a:gd name="T2" fmla="*/ 266 w 288"/>
                <a:gd name="T3" fmla="*/ 44 h 44"/>
                <a:gd name="T4" fmla="*/ 22 w 288"/>
                <a:gd name="T5" fmla="*/ 44 h 44"/>
                <a:gd name="T6" fmla="*/ 0 w 288"/>
                <a:gd name="T7" fmla="*/ 22 h 44"/>
                <a:gd name="T8" fmla="*/ 0 w 288"/>
                <a:gd name="T9" fmla="*/ 22 h 44"/>
                <a:gd name="T10" fmla="*/ 22 w 288"/>
                <a:gd name="T11" fmla="*/ 0 h 44"/>
                <a:gd name="T12" fmla="*/ 266 w 288"/>
                <a:gd name="T13" fmla="*/ 0 h 44"/>
                <a:gd name="T14" fmla="*/ 288 w 288"/>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4">
                  <a:moveTo>
                    <a:pt x="288" y="22"/>
                  </a:moveTo>
                  <a:cubicBezTo>
                    <a:pt x="288" y="34"/>
                    <a:pt x="278" y="44"/>
                    <a:pt x="266" y="44"/>
                  </a:cubicBezTo>
                  <a:cubicBezTo>
                    <a:pt x="22" y="44"/>
                    <a:pt x="22" y="44"/>
                    <a:pt x="22" y="44"/>
                  </a:cubicBezTo>
                  <a:cubicBezTo>
                    <a:pt x="10" y="44"/>
                    <a:pt x="0" y="34"/>
                    <a:pt x="0" y="22"/>
                  </a:cubicBezTo>
                  <a:cubicBezTo>
                    <a:pt x="0" y="22"/>
                    <a:pt x="0" y="22"/>
                    <a:pt x="0" y="22"/>
                  </a:cubicBezTo>
                  <a:cubicBezTo>
                    <a:pt x="0" y="10"/>
                    <a:pt x="10" y="0"/>
                    <a:pt x="22" y="0"/>
                  </a:cubicBezTo>
                  <a:cubicBezTo>
                    <a:pt x="266" y="0"/>
                    <a:pt x="266" y="0"/>
                    <a:pt x="266" y="0"/>
                  </a:cubicBezTo>
                  <a:cubicBezTo>
                    <a:pt x="278" y="0"/>
                    <a:pt x="288" y="10"/>
                    <a:pt x="28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0" name="Freeform 85">
              <a:extLst>
                <a:ext uri="{FF2B5EF4-FFF2-40B4-BE49-F238E27FC236}">
                  <a16:creationId xmlns:a16="http://schemas.microsoft.com/office/drawing/2014/main" id="{C0BD5356-61F9-4580-B371-ED0554DC2F25}"/>
                </a:ext>
              </a:extLst>
            </p:cNvPr>
            <p:cNvSpPr>
              <a:spLocks/>
            </p:cNvSpPr>
            <p:nvPr/>
          </p:nvSpPr>
          <p:spPr bwMode="auto">
            <a:xfrm>
              <a:off x="2403475" y="530225"/>
              <a:ext cx="588963" cy="88900"/>
            </a:xfrm>
            <a:custGeom>
              <a:avLst/>
              <a:gdLst>
                <a:gd name="T0" fmla="*/ 288 w 288"/>
                <a:gd name="T1" fmla="*/ 22 h 44"/>
                <a:gd name="T2" fmla="*/ 266 w 288"/>
                <a:gd name="T3" fmla="*/ 44 h 44"/>
                <a:gd name="T4" fmla="*/ 22 w 288"/>
                <a:gd name="T5" fmla="*/ 44 h 44"/>
                <a:gd name="T6" fmla="*/ 0 w 288"/>
                <a:gd name="T7" fmla="*/ 22 h 44"/>
                <a:gd name="T8" fmla="*/ 0 w 288"/>
                <a:gd name="T9" fmla="*/ 22 h 44"/>
                <a:gd name="T10" fmla="*/ 22 w 288"/>
                <a:gd name="T11" fmla="*/ 0 h 44"/>
                <a:gd name="T12" fmla="*/ 266 w 288"/>
                <a:gd name="T13" fmla="*/ 0 h 44"/>
                <a:gd name="T14" fmla="*/ 288 w 288"/>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4">
                  <a:moveTo>
                    <a:pt x="288" y="22"/>
                  </a:moveTo>
                  <a:cubicBezTo>
                    <a:pt x="288" y="34"/>
                    <a:pt x="278" y="44"/>
                    <a:pt x="266" y="44"/>
                  </a:cubicBezTo>
                  <a:cubicBezTo>
                    <a:pt x="22" y="44"/>
                    <a:pt x="22" y="44"/>
                    <a:pt x="22" y="44"/>
                  </a:cubicBezTo>
                  <a:cubicBezTo>
                    <a:pt x="10" y="44"/>
                    <a:pt x="0" y="34"/>
                    <a:pt x="0" y="22"/>
                  </a:cubicBezTo>
                  <a:cubicBezTo>
                    <a:pt x="0" y="22"/>
                    <a:pt x="0" y="22"/>
                    <a:pt x="0" y="22"/>
                  </a:cubicBezTo>
                  <a:cubicBezTo>
                    <a:pt x="0" y="10"/>
                    <a:pt x="10" y="0"/>
                    <a:pt x="22" y="0"/>
                  </a:cubicBezTo>
                  <a:cubicBezTo>
                    <a:pt x="266" y="0"/>
                    <a:pt x="266" y="0"/>
                    <a:pt x="266" y="0"/>
                  </a:cubicBezTo>
                  <a:cubicBezTo>
                    <a:pt x="278" y="0"/>
                    <a:pt x="288" y="10"/>
                    <a:pt x="28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1" name="Freeform 86">
              <a:extLst>
                <a:ext uri="{FF2B5EF4-FFF2-40B4-BE49-F238E27FC236}">
                  <a16:creationId xmlns:a16="http://schemas.microsoft.com/office/drawing/2014/main" id="{174C22F2-0D98-4EEF-820E-FF54FD6FB8EA}"/>
                </a:ext>
              </a:extLst>
            </p:cNvPr>
            <p:cNvSpPr>
              <a:spLocks/>
            </p:cNvSpPr>
            <p:nvPr/>
          </p:nvSpPr>
          <p:spPr bwMode="auto">
            <a:xfrm>
              <a:off x="2403475" y="644525"/>
              <a:ext cx="588963" cy="90488"/>
            </a:xfrm>
            <a:custGeom>
              <a:avLst/>
              <a:gdLst>
                <a:gd name="T0" fmla="*/ 288 w 288"/>
                <a:gd name="T1" fmla="*/ 22 h 44"/>
                <a:gd name="T2" fmla="*/ 266 w 288"/>
                <a:gd name="T3" fmla="*/ 44 h 44"/>
                <a:gd name="T4" fmla="*/ 22 w 288"/>
                <a:gd name="T5" fmla="*/ 44 h 44"/>
                <a:gd name="T6" fmla="*/ 0 w 288"/>
                <a:gd name="T7" fmla="*/ 22 h 44"/>
                <a:gd name="T8" fmla="*/ 0 w 288"/>
                <a:gd name="T9" fmla="*/ 22 h 44"/>
                <a:gd name="T10" fmla="*/ 22 w 288"/>
                <a:gd name="T11" fmla="*/ 0 h 44"/>
                <a:gd name="T12" fmla="*/ 266 w 288"/>
                <a:gd name="T13" fmla="*/ 0 h 44"/>
                <a:gd name="T14" fmla="*/ 288 w 288"/>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4">
                  <a:moveTo>
                    <a:pt x="288" y="22"/>
                  </a:moveTo>
                  <a:cubicBezTo>
                    <a:pt x="288" y="34"/>
                    <a:pt x="278" y="44"/>
                    <a:pt x="266" y="44"/>
                  </a:cubicBezTo>
                  <a:cubicBezTo>
                    <a:pt x="22" y="44"/>
                    <a:pt x="22" y="44"/>
                    <a:pt x="22" y="44"/>
                  </a:cubicBezTo>
                  <a:cubicBezTo>
                    <a:pt x="10" y="44"/>
                    <a:pt x="0" y="34"/>
                    <a:pt x="0" y="22"/>
                  </a:cubicBezTo>
                  <a:cubicBezTo>
                    <a:pt x="0" y="22"/>
                    <a:pt x="0" y="22"/>
                    <a:pt x="0" y="22"/>
                  </a:cubicBezTo>
                  <a:cubicBezTo>
                    <a:pt x="0" y="10"/>
                    <a:pt x="10" y="0"/>
                    <a:pt x="22" y="0"/>
                  </a:cubicBezTo>
                  <a:cubicBezTo>
                    <a:pt x="266" y="0"/>
                    <a:pt x="266" y="0"/>
                    <a:pt x="266" y="0"/>
                  </a:cubicBezTo>
                  <a:cubicBezTo>
                    <a:pt x="278" y="0"/>
                    <a:pt x="288" y="10"/>
                    <a:pt x="28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2" name="Freeform 87">
              <a:extLst>
                <a:ext uri="{FF2B5EF4-FFF2-40B4-BE49-F238E27FC236}">
                  <a16:creationId xmlns:a16="http://schemas.microsoft.com/office/drawing/2014/main" id="{D5B791D6-260C-4EF1-8403-7DEBC72F40BD}"/>
                </a:ext>
              </a:extLst>
            </p:cNvPr>
            <p:cNvSpPr>
              <a:spLocks/>
            </p:cNvSpPr>
            <p:nvPr/>
          </p:nvSpPr>
          <p:spPr bwMode="auto">
            <a:xfrm>
              <a:off x="2509838" y="774700"/>
              <a:ext cx="106363" cy="90488"/>
            </a:xfrm>
            <a:custGeom>
              <a:avLst/>
              <a:gdLst>
                <a:gd name="T0" fmla="*/ 52 w 52"/>
                <a:gd name="T1" fmla="*/ 29 h 44"/>
                <a:gd name="T2" fmla="*/ 37 w 52"/>
                <a:gd name="T3" fmla="*/ 44 h 44"/>
                <a:gd name="T4" fmla="*/ 15 w 52"/>
                <a:gd name="T5" fmla="*/ 44 h 44"/>
                <a:gd name="T6" fmla="*/ 0 w 52"/>
                <a:gd name="T7" fmla="*/ 29 h 44"/>
                <a:gd name="T8" fmla="*/ 0 w 52"/>
                <a:gd name="T9" fmla="*/ 15 h 44"/>
                <a:gd name="T10" fmla="*/ 15 w 52"/>
                <a:gd name="T11" fmla="*/ 0 h 44"/>
                <a:gd name="T12" fmla="*/ 37 w 52"/>
                <a:gd name="T13" fmla="*/ 0 h 44"/>
                <a:gd name="T14" fmla="*/ 52 w 52"/>
                <a:gd name="T15" fmla="*/ 15 h 44"/>
                <a:gd name="T16" fmla="*/ 52 w 52"/>
                <a:gd name="T17"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4">
                  <a:moveTo>
                    <a:pt x="52" y="29"/>
                  </a:moveTo>
                  <a:cubicBezTo>
                    <a:pt x="52" y="37"/>
                    <a:pt x="45" y="44"/>
                    <a:pt x="37" y="44"/>
                  </a:cubicBezTo>
                  <a:cubicBezTo>
                    <a:pt x="15" y="44"/>
                    <a:pt x="15" y="44"/>
                    <a:pt x="15" y="44"/>
                  </a:cubicBezTo>
                  <a:cubicBezTo>
                    <a:pt x="7" y="44"/>
                    <a:pt x="0" y="37"/>
                    <a:pt x="0" y="29"/>
                  </a:cubicBezTo>
                  <a:cubicBezTo>
                    <a:pt x="0" y="15"/>
                    <a:pt x="0" y="15"/>
                    <a:pt x="0" y="15"/>
                  </a:cubicBezTo>
                  <a:cubicBezTo>
                    <a:pt x="0" y="7"/>
                    <a:pt x="7" y="0"/>
                    <a:pt x="15" y="0"/>
                  </a:cubicBezTo>
                  <a:cubicBezTo>
                    <a:pt x="37" y="0"/>
                    <a:pt x="37" y="0"/>
                    <a:pt x="37" y="0"/>
                  </a:cubicBezTo>
                  <a:cubicBezTo>
                    <a:pt x="45" y="0"/>
                    <a:pt x="52" y="7"/>
                    <a:pt x="52" y="15"/>
                  </a:cubicBezTo>
                  <a:lnTo>
                    <a:pt x="52"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3" name="Freeform 88">
              <a:extLst>
                <a:ext uri="{FF2B5EF4-FFF2-40B4-BE49-F238E27FC236}">
                  <a16:creationId xmlns:a16="http://schemas.microsoft.com/office/drawing/2014/main" id="{C039555F-D09F-47B0-BEC6-1AD82544D38F}"/>
                </a:ext>
              </a:extLst>
            </p:cNvPr>
            <p:cNvSpPr>
              <a:spLocks/>
            </p:cNvSpPr>
            <p:nvPr/>
          </p:nvSpPr>
          <p:spPr bwMode="auto">
            <a:xfrm>
              <a:off x="2779713" y="774700"/>
              <a:ext cx="106363" cy="90488"/>
            </a:xfrm>
            <a:custGeom>
              <a:avLst/>
              <a:gdLst>
                <a:gd name="T0" fmla="*/ 52 w 52"/>
                <a:gd name="T1" fmla="*/ 29 h 44"/>
                <a:gd name="T2" fmla="*/ 37 w 52"/>
                <a:gd name="T3" fmla="*/ 44 h 44"/>
                <a:gd name="T4" fmla="*/ 15 w 52"/>
                <a:gd name="T5" fmla="*/ 44 h 44"/>
                <a:gd name="T6" fmla="*/ 0 w 52"/>
                <a:gd name="T7" fmla="*/ 29 h 44"/>
                <a:gd name="T8" fmla="*/ 0 w 52"/>
                <a:gd name="T9" fmla="*/ 15 h 44"/>
                <a:gd name="T10" fmla="*/ 15 w 52"/>
                <a:gd name="T11" fmla="*/ 0 h 44"/>
                <a:gd name="T12" fmla="*/ 37 w 52"/>
                <a:gd name="T13" fmla="*/ 0 h 44"/>
                <a:gd name="T14" fmla="*/ 52 w 52"/>
                <a:gd name="T15" fmla="*/ 15 h 44"/>
                <a:gd name="T16" fmla="*/ 52 w 52"/>
                <a:gd name="T17"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4">
                  <a:moveTo>
                    <a:pt x="52" y="29"/>
                  </a:moveTo>
                  <a:cubicBezTo>
                    <a:pt x="52" y="37"/>
                    <a:pt x="45" y="44"/>
                    <a:pt x="37" y="44"/>
                  </a:cubicBezTo>
                  <a:cubicBezTo>
                    <a:pt x="15" y="44"/>
                    <a:pt x="15" y="44"/>
                    <a:pt x="15" y="44"/>
                  </a:cubicBezTo>
                  <a:cubicBezTo>
                    <a:pt x="7" y="44"/>
                    <a:pt x="0" y="37"/>
                    <a:pt x="0" y="29"/>
                  </a:cubicBezTo>
                  <a:cubicBezTo>
                    <a:pt x="0" y="15"/>
                    <a:pt x="0" y="15"/>
                    <a:pt x="0" y="15"/>
                  </a:cubicBezTo>
                  <a:cubicBezTo>
                    <a:pt x="0" y="7"/>
                    <a:pt x="7" y="0"/>
                    <a:pt x="15" y="0"/>
                  </a:cubicBezTo>
                  <a:cubicBezTo>
                    <a:pt x="37" y="0"/>
                    <a:pt x="37" y="0"/>
                    <a:pt x="37" y="0"/>
                  </a:cubicBezTo>
                  <a:cubicBezTo>
                    <a:pt x="45" y="0"/>
                    <a:pt x="52" y="7"/>
                    <a:pt x="52" y="15"/>
                  </a:cubicBezTo>
                  <a:lnTo>
                    <a:pt x="52"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4" name="Freeform 89">
              <a:extLst>
                <a:ext uri="{FF2B5EF4-FFF2-40B4-BE49-F238E27FC236}">
                  <a16:creationId xmlns:a16="http://schemas.microsoft.com/office/drawing/2014/main" id="{725D8C74-283F-4E82-BC57-806586954F11}"/>
                </a:ext>
              </a:extLst>
            </p:cNvPr>
            <p:cNvSpPr>
              <a:spLocks/>
            </p:cNvSpPr>
            <p:nvPr/>
          </p:nvSpPr>
          <p:spPr bwMode="auto">
            <a:xfrm>
              <a:off x="2441575" y="898525"/>
              <a:ext cx="511175" cy="65088"/>
            </a:xfrm>
            <a:custGeom>
              <a:avLst/>
              <a:gdLst>
                <a:gd name="T0" fmla="*/ 221 w 250"/>
                <a:gd name="T1" fmla="*/ 0 h 32"/>
                <a:gd name="T2" fmla="*/ 29 w 250"/>
                <a:gd name="T3" fmla="*/ 0 h 32"/>
                <a:gd name="T4" fmla="*/ 0 w 250"/>
                <a:gd name="T5" fmla="*/ 32 h 32"/>
                <a:gd name="T6" fmla="*/ 250 w 250"/>
                <a:gd name="T7" fmla="*/ 32 h 32"/>
                <a:gd name="T8" fmla="*/ 221 w 250"/>
                <a:gd name="T9" fmla="*/ 0 h 32"/>
              </a:gdLst>
              <a:ahLst/>
              <a:cxnLst>
                <a:cxn ang="0">
                  <a:pos x="T0" y="T1"/>
                </a:cxn>
                <a:cxn ang="0">
                  <a:pos x="T2" y="T3"/>
                </a:cxn>
                <a:cxn ang="0">
                  <a:pos x="T4" y="T5"/>
                </a:cxn>
                <a:cxn ang="0">
                  <a:pos x="T6" y="T7"/>
                </a:cxn>
                <a:cxn ang="0">
                  <a:pos x="T8" y="T9"/>
                </a:cxn>
              </a:cxnLst>
              <a:rect l="0" t="0" r="r" b="b"/>
              <a:pathLst>
                <a:path w="250" h="32">
                  <a:moveTo>
                    <a:pt x="221" y="0"/>
                  </a:moveTo>
                  <a:cubicBezTo>
                    <a:pt x="29" y="0"/>
                    <a:pt x="29" y="0"/>
                    <a:pt x="29" y="0"/>
                  </a:cubicBezTo>
                  <a:cubicBezTo>
                    <a:pt x="13" y="0"/>
                    <a:pt x="0" y="16"/>
                    <a:pt x="0" y="32"/>
                  </a:cubicBezTo>
                  <a:cubicBezTo>
                    <a:pt x="250" y="32"/>
                    <a:pt x="250" y="32"/>
                    <a:pt x="250" y="32"/>
                  </a:cubicBezTo>
                  <a:cubicBezTo>
                    <a:pt x="250" y="16"/>
                    <a:pt x="237" y="0"/>
                    <a:pt x="221"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5" name="Freeform 90">
              <a:extLst>
                <a:ext uri="{FF2B5EF4-FFF2-40B4-BE49-F238E27FC236}">
                  <a16:creationId xmlns:a16="http://schemas.microsoft.com/office/drawing/2014/main" id="{F8E8F15F-D797-45E6-B198-5ED394B1D9DB}"/>
                </a:ext>
              </a:extLst>
            </p:cNvPr>
            <p:cNvSpPr>
              <a:spLocks/>
            </p:cNvSpPr>
            <p:nvPr/>
          </p:nvSpPr>
          <p:spPr bwMode="auto">
            <a:xfrm>
              <a:off x="2443163" y="996950"/>
              <a:ext cx="508000" cy="179388"/>
            </a:xfrm>
            <a:custGeom>
              <a:avLst/>
              <a:gdLst>
                <a:gd name="T0" fmla="*/ 0 w 248"/>
                <a:gd name="T1" fmla="*/ 58 h 88"/>
                <a:gd name="T2" fmla="*/ 28 w 248"/>
                <a:gd name="T3" fmla="*/ 88 h 88"/>
                <a:gd name="T4" fmla="*/ 220 w 248"/>
                <a:gd name="T5" fmla="*/ 88 h 88"/>
                <a:gd name="T6" fmla="*/ 248 w 248"/>
                <a:gd name="T7" fmla="*/ 58 h 88"/>
                <a:gd name="T8" fmla="*/ 248 w 248"/>
                <a:gd name="T9" fmla="*/ 0 h 88"/>
                <a:gd name="T10" fmla="*/ 0 w 248"/>
                <a:gd name="T11" fmla="*/ 0 h 88"/>
                <a:gd name="T12" fmla="*/ 0 w 248"/>
                <a:gd name="T13" fmla="*/ 58 h 88"/>
              </a:gdLst>
              <a:ahLst/>
              <a:cxnLst>
                <a:cxn ang="0">
                  <a:pos x="T0" y="T1"/>
                </a:cxn>
                <a:cxn ang="0">
                  <a:pos x="T2" y="T3"/>
                </a:cxn>
                <a:cxn ang="0">
                  <a:pos x="T4" y="T5"/>
                </a:cxn>
                <a:cxn ang="0">
                  <a:pos x="T6" y="T7"/>
                </a:cxn>
                <a:cxn ang="0">
                  <a:pos x="T8" y="T9"/>
                </a:cxn>
                <a:cxn ang="0">
                  <a:pos x="T10" y="T11"/>
                </a:cxn>
                <a:cxn ang="0">
                  <a:pos x="T12" y="T13"/>
                </a:cxn>
              </a:cxnLst>
              <a:rect l="0" t="0" r="r" b="b"/>
              <a:pathLst>
                <a:path w="248" h="88">
                  <a:moveTo>
                    <a:pt x="0" y="58"/>
                  </a:moveTo>
                  <a:cubicBezTo>
                    <a:pt x="0" y="73"/>
                    <a:pt x="12" y="88"/>
                    <a:pt x="28" y="88"/>
                  </a:cubicBezTo>
                  <a:cubicBezTo>
                    <a:pt x="220" y="88"/>
                    <a:pt x="220" y="88"/>
                    <a:pt x="220" y="88"/>
                  </a:cubicBezTo>
                  <a:cubicBezTo>
                    <a:pt x="236" y="88"/>
                    <a:pt x="248" y="73"/>
                    <a:pt x="248" y="58"/>
                  </a:cubicBezTo>
                  <a:cubicBezTo>
                    <a:pt x="248" y="0"/>
                    <a:pt x="248" y="0"/>
                    <a:pt x="248" y="0"/>
                  </a:cubicBezTo>
                  <a:cubicBezTo>
                    <a:pt x="0" y="0"/>
                    <a:pt x="0" y="0"/>
                    <a:pt x="0" y="0"/>
                  </a:cubicBezTo>
                  <a:lnTo>
                    <a:pt x="0" y="5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36" name="Freeform 91">
              <a:extLst>
                <a:ext uri="{FF2B5EF4-FFF2-40B4-BE49-F238E27FC236}">
                  <a16:creationId xmlns:a16="http://schemas.microsoft.com/office/drawing/2014/main" id="{22B63735-14A1-422E-8EF3-5D96588A0B42}"/>
                </a:ext>
              </a:extLst>
            </p:cNvPr>
            <p:cNvSpPr>
              <a:spLocks/>
            </p:cNvSpPr>
            <p:nvPr/>
          </p:nvSpPr>
          <p:spPr bwMode="auto">
            <a:xfrm>
              <a:off x="2533650" y="1111250"/>
              <a:ext cx="327025" cy="171450"/>
            </a:xfrm>
            <a:custGeom>
              <a:avLst/>
              <a:gdLst>
                <a:gd name="T0" fmla="*/ 159 w 160"/>
                <a:gd name="T1" fmla="*/ 30 h 84"/>
                <a:gd name="T2" fmla="*/ 129 w 160"/>
                <a:gd name="T3" fmla="*/ 0 h 84"/>
                <a:gd name="T4" fmla="*/ 29 w 160"/>
                <a:gd name="T5" fmla="*/ 0 h 84"/>
                <a:gd name="T6" fmla="*/ 0 w 160"/>
                <a:gd name="T7" fmla="*/ 31 h 84"/>
                <a:gd name="T8" fmla="*/ 0 w 160"/>
                <a:gd name="T9" fmla="*/ 52 h 84"/>
                <a:gd name="T10" fmla="*/ 0 w 160"/>
                <a:gd name="T11" fmla="*/ 53 h 84"/>
                <a:gd name="T12" fmla="*/ 0 w 160"/>
                <a:gd name="T13" fmla="*/ 53 h 84"/>
                <a:gd name="T14" fmla="*/ 29 w 160"/>
                <a:gd name="T15" fmla="*/ 84 h 84"/>
                <a:gd name="T16" fmla="*/ 129 w 160"/>
                <a:gd name="T17" fmla="*/ 84 h 84"/>
                <a:gd name="T18" fmla="*/ 160 w 160"/>
                <a:gd name="T19" fmla="*/ 53 h 84"/>
                <a:gd name="T20" fmla="*/ 160 w 160"/>
                <a:gd name="T21" fmla="*/ 31 h 84"/>
                <a:gd name="T22" fmla="*/ 159 w 160"/>
                <a:gd name="T23" fmla="*/ 3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84">
                  <a:moveTo>
                    <a:pt x="159" y="30"/>
                  </a:moveTo>
                  <a:cubicBezTo>
                    <a:pt x="159" y="14"/>
                    <a:pt x="145" y="0"/>
                    <a:pt x="129" y="0"/>
                  </a:cubicBezTo>
                  <a:cubicBezTo>
                    <a:pt x="29" y="0"/>
                    <a:pt x="29" y="0"/>
                    <a:pt x="29" y="0"/>
                  </a:cubicBezTo>
                  <a:cubicBezTo>
                    <a:pt x="14" y="0"/>
                    <a:pt x="0" y="15"/>
                    <a:pt x="0" y="31"/>
                  </a:cubicBezTo>
                  <a:cubicBezTo>
                    <a:pt x="0" y="52"/>
                    <a:pt x="0" y="52"/>
                    <a:pt x="0" y="52"/>
                  </a:cubicBezTo>
                  <a:cubicBezTo>
                    <a:pt x="0" y="53"/>
                    <a:pt x="0" y="53"/>
                    <a:pt x="0" y="53"/>
                  </a:cubicBezTo>
                  <a:cubicBezTo>
                    <a:pt x="0" y="53"/>
                    <a:pt x="0" y="53"/>
                    <a:pt x="0" y="53"/>
                  </a:cubicBezTo>
                  <a:cubicBezTo>
                    <a:pt x="0" y="69"/>
                    <a:pt x="14" y="84"/>
                    <a:pt x="29" y="84"/>
                  </a:cubicBezTo>
                  <a:cubicBezTo>
                    <a:pt x="129" y="84"/>
                    <a:pt x="129" y="84"/>
                    <a:pt x="129" y="84"/>
                  </a:cubicBezTo>
                  <a:cubicBezTo>
                    <a:pt x="145" y="84"/>
                    <a:pt x="160" y="69"/>
                    <a:pt x="160" y="53"/>
                  </a:cubicBezTo>
                  <a:cubicBezTo>
                    <a:pt x="160" y="31"/>
                    <a:pt x="160" y="31"/>
                    <a:pt x="160" y="31"/>
                  </a:cubicBezTo>
                  <a:lnTo>
                    <a:pt x="159" y="3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64219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1000" fill="hold"/>
                                        <p:tgtEl>
                                          <p:spTgt spid="25"/>
                                        </p:tgtEl>
                                        <p:attrNameLst>
                                          <p:attrName>ppt_w</p:attrName>
                                        </p:attrNameLst>
                                      </p:cBhvr>
                                      <p:tavLst>
                                        <p:tav tm="0">
                                          <p:val>
                                            <p:fltVal val="0"/>
                                          </p:val>
                                        </p:tav>
                                        <p:tav tm="100000">
                                          <p:val>
                                            <p:strVal val="#ppt_w"/>
                                          </p:val>
                                        </p:tav>
                                      </p:tavLst>
                                    </p:anim>
                                    <p:anim calcmode="lin" valueType="num">
                                      <p:cBhvr>
                                        <p:cTn id="12" dur="1000" fill="hold"/>
                                        <p:tgtEl>
                                          <p:spTgt spid="25"/>
                                        </p:tgtEl>
                                        <p:attrNameLst>
                                          <p:attrName>ppt_h</p:attrName>
                                        </p:attrNameLst>
                                      </p:cBhvr>
                                      <p:tavLst>
                                        <p:tav tm="0">
                                          <p:val>
                                            <p:fltVal val="0"/>
                                          </p:val>
                                        </p:tav>
                                        <p:tav tm="100000">
                                          <p:val>
                                            <p:strVal val="#ppt_h"/>
                                          </p:val>
                                        </p:tav>
                                      </p:tavLst>
                                    </p:anim>
                                    <p:anim calcmode="lin" valueType="num">
                                      <p:cBhvr>
                                        <p:cTn id="13" dur="1000" fill="hold"/>
                                        <p:tgtEl>
                                          <p:spTgt spid="25"/>
                                        </p:tgtEl>
                                        <p:attrNameLst>
                                          <p:attrName>style.rotation</p:attrName>
                                        </p:attrNameLst>
                                      </p:cBhvr>
                                      <p:tavLst>
                                        <p:tav tm="0">
                                          <p:val>
                                            <p:fltVal val="90"/>
                                          </p:val>
                                        </p:tav>
                                        <p:tav tm="100000">
                                          <p:val>
                                            <p:fltVal val="0"/>
                                          </p:val>
                                        </p:tav>
                                      </p:tavLst>
                                    </p:anim>
                                    <p:animEffect transition="in" filter="fade">
                                      <p:cBhvr>
                                        <p:cTn id="14" dur="1000"/>
                                        <p:tgtEl>
                                          <p:spTgt spid="25"/>
                                        </p:tgtEl>
                                      </p:cBhvr>
                                    </p:animEffect>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 calcmode="lin" valueType="num">
                                      <p:cBhvr additive="base">
                                        <p:cTn id="18" dur="500" fill="hold"/>
                                        <p:tgtEl>
                                          <p:spTgt spid="15">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5"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线程的交互</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Wait()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和</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notify()</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方法</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3"/>
            <a:ext cx="12189178" cy="26127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793" y="5082181"/>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37" name="内容占位符 2">
            <a:extLst>
              <a:ext uri="{FF2B5EF4-FFF2-40B4-BE49-F238E27FC236}">
                <a16:creationId xmlns:a16="http://schemas.microsoft.com/office/drawing/2014/main" id="{81E18FD2-ED80-4680-B76D-DB621D345A9F}"/>
              </a:ext>
            </a:extLst>
          </p:cNvPr>
          <p:cNvSpPr txBox="1">
            <a:spLocks/>
          </p:cNvSpPr>
          <p:nvPr/>
        </p:nvSpPr>
        <p:spPr>
          <a:xfrm>
            <a:off x="1067964" y="2425409"/>
            <a:ext cx="10894078" cy="2298691"/>
          </a:xfrm>
          <a:prstGeom prst="rect">
            <a:avLst/>
          </a:prstGeom>
        </p:spPr>
        <p:txBody>
          <a:bodyPr vert="horz" lIns="121889" tIns="60944" rIns="121889" bIns="60944" rtlCol="0">
            <a:noAutofit/>
          </a:bodyPr>
          <a:lstStyle>
            <a:defPPr>
              <a:defRPr lang="en-US"/>
            </a:defPPr>
            <a:lvl1pPr indent="457200">
              <a:lnSpc>
                <a:spcPct val="130000"/>
              </a:lnSpc>
              <a:spcBef>
                <a:spcPts val="0"/>
              </a:spcBef>
              <a:buFont typeface="Wingdings" pitchFamily="2" charset="2"/>
              <a:buNone/>
              <a:defRPr>
                <a:solidFill>
                  <a:schemeClr val="tx1">
                    <a:lumMod val="85000"/>
                    <a:lumOff val="15000"/>
                  </a:schemeClr>
                </a:solidFill>
                <a:latin typeface="微软雅黑" pitchFamily="34" charset="-122"/>
                <a:ea typeface="微软雅黑" pitchFamily="34" charset="-122"/>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b="1" dirty="0">
                <a:latin typeface="仿宋" panose="02010609060101010101" pitchFamily="49" charset="-122"/>
                <a:ea typeface="仿宋" panose="02010609060101010101" pitchFamily="49" charset="-122"/>
              </a:rPr>
              <a:t>使用</a:t>
            </a:r>
            <a:r>
              <a:rPr lang="en-US" altLang="zh-CN" sz="2400" b="1" dirty="0">
                <a:latin typeface="仿宋" panose="02010609060101010101" pitchFamily="49" charset="-122"/>
                <a:ea typeface="仿宋" panose="02010609060101010101" pitchFamily="49" charset="-122"/>
              </a:rPr>
              <a:t>wait/notify</a:t>
            </a:r>
            <a:r>
              <a:rPr lang="zh-CN" altLang="en-US" sz="2400" b="1" dirty="0">
                <a:latin typeface="仿宋" panose="02010609060101010101" pitchFamily="49" charset="-122"/>
                <a:ea typeface="仿宋" panose="02010609060101010101" pitchFamily="49" charset="-122"/>
              </a:rPr>
              <a:t>方法，需要了解两个关键点：</a:t>
            </a:r>
          </a:p>
          <a:p>
            <a:pPr indent="0"/>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）必须从同步环境调用</a:t>
            </a:r>
            <a:r>
              <a:rPr lang="en-US" altLang="zh-CN" sz="2400" b="1" dirty="0">
                <a:latin typeface="仿宋" panose="02010609060101010101" pitchFamily="49" charset="-122"/>
                <a:ea typeface="仿宋" panose="02010609060101010101" pitchFamily="49" charset="-122"/>
              </a:rPr>
              <a:t>wait()</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notify()</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notifyAll</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方法，线程拥有对象的锁才能调用</a:t>
            </a:r>
            <a:r>
              <a:rPr lang="en-US" altLang="zh-CN" sz="2400" b="1" dirty="0">
                <a:latin typeface="仿宋" panose="02010609060101010101" pitchFamily="49" charset="-122"/>
                <a:ea typeface="仿宋" panose="02010609060101010101" pitchFamily="49" charset="-122"/>
              </a:rPr>
              <a:t>wait/notify</a:t>
            </a:r>
            <a:r>
              <a:rPr lang="zh-CN" altLang="en-US" sz="2400" b="1" dirty="0">
                <a:latin typeface="仿宋" panose="02010609060101010101" pitchFamily="49" charset="-122"/>
                <a:ea typeface="仿宋" panose="02010609060101010101" pitchFamily="49" charset="-122"/>
              </a:rPr>
              <a:t>方法，没有同步控制，</a:t>
            </a:r>
            <a:r>
              <a:rPr lang="en-US" altLang="zh-CN" sz="2400" b="1" dirty="0">
                <a:latin typeface="仿宋" panose="02010609060101010101" pitchFamily="49" charset="-122"/>
                <a:ea typeface="仿宋" panose="02010609060101010101" pitchFamily="49" charset="-122"/>
              </a:rPr>
              <a:t> wait/notify</a:t>
            </a:r>
            <a:r>
              <a:rPr lang="zh-CN" altLang="en-US" sz="2400" b="1" dirty="0">
                <a:latin typeface="仿宋" panose="02010609060101010101" pitchFamily="49" charset="-122"/>
                <a:ea typeface="仿宋" panose="02010609060101010101" pitchFamily="49" charset="-122"/>
              </a:rPr>
              <a:t>方法没有意义；</a:t>
            </a:r>
          </a:p>
          <a:p>
            <a:pPr indent="0"/>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）多个线程在等待一个对象锁时候使用</a:t>
            </a:r>
            <a:r>
              <a:rPr lang="en-US" altLang="zh-CN" sz="2400" b="1" dirty="0" err="1">
                <a:latin typeface="仿宋" panose="02010609060101010101" pitchFamily="49" charset="-122"/>
                <a:ea typeface="仿宋" panose="02010609060101010101" pitchFamily="49" charset="-122"/>
              </a:rPr>
              <a:t>notifyAll</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a:t>
            </a:r>
          </a:p>
        </p:txBody>
      </p:sp>
      <p:sp>
        <p:nvSpPr>
          <p:cNvPr id="38" name="Freeform 3">
            <a:extLst>
              <a:ext uri="{FF2B5EF4-FFF2-40B4-BE49-F238E27FC236}">
                <a16:creationId xmlns:a16="http://schemas.microsoft.com/office/drawing/2014/main" id="{8E904A12-1917-49FB-AAE7-E47AC217711C}"/>
              </a:ext>
            </a:extLst>
          </p:cNvPr>
          <p:cNvSpPr/>
          <p:nvPr/>
        </p:nvSpPr>
        <p:spPr>
          <a:xfrm>
            <a:off x="3792" y="6110724"/>
            <a:ext cx="12186003" cy="74648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grpSp>
        <p:nvGrpSpPr>
          <p:cNvPr id="39" name="组合 41">
            <a:extLst>
              <a:ext uri="{FF2B5EF4-FFF2-40B4-BE49-F238E27FC236}">
                <a16:creationId xmlns:a16="http://schemas.microsoft.com/office/drawing/2014/main" id="{49A62C24-DDFC-459D-9FB5-7D90DC0A822E}"/>
              </a:ext>
            </a:extLst>
          </p:cNvPr>
          <p:cNvGrpSpPr/>
          <p:nvPr/>
        </p:nvGrpSpPr>
        <p:grpSpPr>
          <a:xfrm>
            <a:off x="348127" y="2879019"/>
            <a:ext cx="602716" cy="602102"/>
            <a:chOff x="1919288" y="-1588"/>
            <a:chExt cx="1555750" cy="1554163"/>
          </a:xfrm>
        </p:grpSpPr>
        <p:sp>
          <p:nvSpPr>
            <p:cNvPr id="40" name="Oval 21">
              <a:extLst>
                <a:ext uri="{FF2B5EF4-FFF2-40B4-BE49-F238E27FC236}">
                  <a16:creationId xmlns:a16="http://schemas.microsoft.com/office/drawing/2014/main" id="{25C230F2-A85A-4969-9D47-2F715D9027B4}"/>
                </a:ext>
              </a:extLst>
            </p:cNvPr>
            <p:cNvSpPr>
              <a:spLocks noChangeArrowheads="1"/>
            </p:cNvSpPr>
            <p:nvPr/>
          </p:nvSpPr>
          <p:spPr bwMode="auto">
            <a:xfrm>
              <a:off x="1919288" y="-1588"/>
              <a:ext cx="1555750" cy="1554163"/>
            </a:xfrm>
            <a:prstGeom prst="ellipse">
              <a:avLst/>
            </a:prstGeom>
            <a:solidFill>
              <a:srgbClr val="F1B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41" name="Freeform 22">
              <a:extLst>
                <a:ext uri="{FF2B5EF4-FFF2-40B4-BE49-F238E27FC236}">
                  <a16:creationId xmlns:a16="http://schemas.microsoft.com/office/drawing/2014/main" id="{B6B91D17-4308-4425-9FAF-EA487AE91085}"/>
                </a:ext>
              </a:extLst>
            </p:cNvPr>
            <p:cNvSpPr>
              <a:spLocks/>
            </p:cNvSpPr>
            <p:nvPr/>
          </p:nvSpPr>
          <p:spPr bwMode="auto">
            <a:xfrm>
              <a:off x="2697163" y="-1588"/>
              <a:ext cx="777875" cy="1554163"/>
            </a:xfrm>
            <a:custGeom>
              <a:avLst/>
              <a:gdLst>
                <a:gd name="T0" fmla="*/ 0 w 380"/>
                <a:gd name="T1" fmla="*/ 0 h 760"/>
                <a:gd name="T2" fmla="*/ 0 w 380"/>
                <a:gd name="T3" fmla="*/ 760 h 760"/>
                <a:gd name="T4" fmla="*/ 380 w 380"/>
                <a:gd name="T5" fmla="*/ 380 h 760"/>
                <a:gd name="T6" fmla="*/ 0 w 380"/>
                <a:gd name="T7" fmla="*/ 0 h 760"/>
              </a:gdLst>
              <a:ahLst/>
              <a:cxnLst>
                <a:cxn ang="0">
                  <a:pos x="T0" y="T1"/>
                </a:cxn>
                <a:cxn ang="0">
                  <a:pos x="T2" y="T3"/>
                </a:cxn>
                <a:cxn ang="0">
                  <a:pos x="T4" y="T5"/>
                </a:cxn>
                <a:cxn ang="0">
                  <a:pos x="T6" y="T7"/>
                </a:cxn>
              </a:cxnLst>
              <a:rect l="0" t="0" r="r" b="b"/>
              <a:pathLst>
                <a:path w="380" h="760">
                  <a:moveTo>
                    <a:pt x="0" y="0"/>
                  </a:moveTo>
                  <a:cubicBezTo>
                    <a:pt x="0" y="760"/>
                    <a:pt x="0" y="760"/>
                    <a:pt x="0" y="760"/>
                  </a:cubicBezTo>
                  <a:cubicBezTo>
                    <a:pt x="212" y="760"/>
                    <a:pt x="380" y="590"/>
                    <a:pt x="380" y="380"/>
                  </a:cubicBezTo>
                  <a:cubicBezTo>
                    <a:pt x="380" y="170"/>
                    <a:pt x="212" y="0"/>
                    <a:pt x="0" y="0"/>
                  </a:cubicBezTo>
                  <a:close/>
                </a:path>
              </a:pathLst>
            </a:custGeom>
            <a:solidFill>
              <a:srgbClr val="E6A3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42" name="Freeform 83">
              <a:extLst>
                <a:ext uri="{FF2B5EF4-FFF2-40B4-BE49-F238E27FC236}">
                  <a16:creationId xmlns:a16="http://schemas.microsoft.com/office/drawing/2014/main" id="{9B5A36E2-D96E-4AC5-B71A-385CF9C721DE}"/>
                </a:ext>
              </a:extLst>
            </p:cNvPr>
            <p:cNvSpPr>
              <a:spLocks/>
            </p:cNvSpPr>
            <p:nvPr/>
          </p:nvSpPr>
          <p:spPr bwMode="auto">
            <a:xfrm>
              <a:off x="2468563" y="276225"/>
              <a:ext cx="457200" cy="90488"/>
            </a:xfrm>
            <a:custGeom>
              <a:avLst/>
              <a:gdLst>
                <a:gd name="T0" fmla="*/ 224 w 224"/>
                <a:gd name="T1" fmla="*/ 22 h 44"/>
                <a:gd name="T2" fmla="*/ 202 w 224"/>
                <a:gd name="T3" fmla="*/ 44 h 44"/>
                <a:gd name="T4" fmla="*/ 22 w 224"/>
                <a:gd name="T5" fmla="*/ 44 h 44"/>
                <a:gd name="T6" fmla="*/ 0 w 224"/>
                <a:gd name="T7" fmla="*/ 22 h 44"/>
                <a:gd name="T8" fmla="*/ 0 w 224"/>
                <a:gd name="T9" fmla="*/ 22 h 44"/>
                <a:gd name="T10" fmla="*/ 22 w 224"/>
                <a:gd name="T11" fmla="*/ 0 h 44"/>
                <a:gd name="T12" fmla="*/ 202 w 224"/>
                <a:gd name="T13" fmla="*/ 0 h 44"/>
                <a:gd name="T14" fmla="*/ 224 w 224"/>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
                  <a:moveTo>
                    <a:pt x="224" y="22"/>
                  </a:moveTo>
                  <a:cubicBezTo>
                    <a:pt x="224" y="34"/>
                    <a:pt x="214" y="44"/>
                    <a:pt x="202" y="44"/>
                  </a:cubicBezTo>
                  <a:cubicBezTo>
                    <a:pt x="22" y="44"/>
                    <a:pt x="22" y="44"/>
                    <a:pt x="22" y="44"/>
                  </a:cubicBezTo>
                  <a:cubicBezTo>
                    <a:pt x="10" y="44"/>
                    <a:pt x="0" y="34"/>
                    <a:pt x="0" y="22"/>
                  </a:cubicBezTo>
                  <a:cubicBezTo>
                    <a:pt x="0" y="22"/>
                    <a:pt x="0" y="22"/>
                    <a:pt x="0" y="22"/>
                  </a:cubicBezTo>
                  <a:cubicBezTo>
                    <a:pt x="0" y="10"/>
                    <a:pt x="10" y="0"/>
                    <a:pt x="22" y="0"/>
                  </a:cubicBezTo>
                  <a:cubicBezTo>
                    <a:pt x="202" y="0"/>
                    <a:pt x="202" y="0"/>
                    <a:pt x="202" y="0"/>
                  </a:cubicBezTo>
                  <a:cubicBezTo>
                    <a:pt x="214" y="0"/>
                    <a:pt x="224" y="10"/>
                    <a:pt x="224"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43" name="Freeform 84">
              <a:extLst>
                <a:ext uri="{FF2B5EF4-FFF2-40B4-BE49-F238E27FC236}">
                  <a16:creationId xmlns:a16="http://schemas.microsoft.com/office/drawing/2014/main" id="{B429E7CA-9BDF-4081-A55E-DE0421BC445F}"/>
                </a:ext>
              </a:extLst>
            </p:cNvPr>
            <p:cNvSpPr>
              <a:spLocks/>
            </p:cNvSpPr>
            <p:nvPr/>
          </p:nvSpPr>
          <p:spPr bwMode="auto">
            <a:xfrm>
              <a:off x="2403475" y="406400"/>
              <a:ext cx="588963" cy="90488"/>
            </a:xfrm>
            <a:custGeom>
              <a:avLst/>
              <a:gdLst>
                <a:gd name="T0" fmla="*/ 288 w 288"/>
                <a:gd name="T1" fmla="*/ 22 h 44"/>
                <a:gd name="T2" fmla="*/ 266 w 288"/>
                <a:gd name="T3" fmla="*/ 44 h 44"/>
                <a:gd name="T4" fmla="*/ 22 w 288"/>
                <a:gd name="T5" fmla="*/ 44 h 44"/>
                <a:gd name="T6" fmla="*/ 0 w 288"/>
                <a:gd name="T7" fmla="*/ 22 h 44"/>
                <a:gd name="T8" fmla="*/ 0 w 288"/>
                <a:gd name="T9" fmla="*/ 22 h 44"/>
                <a:gd name="T10" fmla="*/ 22 w 288"/>
                <a:gd name="T11" fmla="*/ 0 h 44"/>
                <a:gd name="T12" fmla="*/ 266 w 288"/>
                <a:gd name="T13" fmla="*/ 0 h 44"/>
                <a:gd name="T14" fmla="*/ 288 w 288"/>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4">
                  <a:moveTo>
                    <a:pt x="288" y="22"/>
                  </a:moveTo>
                  <a:cubicBezTo>
                    <a:pt x="288" y="34"/>
                    <a:pt x="278" y="44"/>
                    <a:pt x="266" y="44"/>
                  </a:cubicBezTo>
                  <a:cubicBezTo>
                    <a:pt x="22" y="44"/>
                    <a:pt x="22" y="44"/>
                    <a:pt x="22" y="44"/>
                  </a:cubicBezTo>
                  <a:cubicBezTo>
                    <a:pt x="10" y="44"/>
                    <a:pt x="0" y="34"/>
                    <a:pt x="0" y="22"/>
                  </a:cubicBezTo>
                  <a:cubicBezTo>
                    <a:pt x="0" y="22"/>
                    <a:pt x="0" y="22"/>
                    <a:pt x="0" y="22"/>
                  </a:cubicBezTo>
                  <a:cubicBezTo>
                    <a:pt x="0" y="10"/>
                    <a:pt x="10" y="0"/>
                    <a:pt x="22" y="0"/>
                  </a:cubicBezTo>
                  <a:cubicBezTo>
                    <a:pt x="266" y="0"/>
                    <a:pt x="266" y="0"/>
                    <a:pt x="266" y="0"/>
                  </a:cubicBezTo>
                  <a:cubicBezTo>
                    <a:pt x="278" y="0"/>
                    <a:pt x="288" y="10"/>
                    <a:pt x="28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44" name="Freeform 85">
              <a:extLst>
                <a:ext uri="{FF2B5EF4-FFF2-40B4-BE49-F238E27FC236}">
                  <a16:creationId xmlns:a16="http://schemas.microsoft.com/office/drawing/2014/main" id="{017F2B68-E1E0-43F3-962E-DCE40C93BAA7}"/>
                </a:ext>
              </a:extLst>
            </p:cNvPr>
            <p:cNvSpPr>
              <a:spLocks/>
            </p:cNvSpPr>
            <p:nvPr/>
          </p:nvSpPr>
          <p:spPr bwMode="auto">
            <a:xfrm>
              <a:off x="2403475" y="530225"/>
              <a:ext cx="588963" cy="88900"/>
            </a:xfrm>
            <a:custGeom>
              <a:avLst/>
              <a:gdLst>
                <a:gd name="T0" fmla="*/ 288 w 288"/>
                <a:gd name="T1" fmla="*/ 22 h 44"/>
                <a:gd name="T2" fmla="*/ 266 w 288"/>
                <a:gd name="T3" fmla="*/ 44 h 44"/>
                <a:gd name="T4" fmla="*/ 22 w 288"/>
                <a:gd name="T5" fmla="*/ 44 h 44"/>
                <a:gd name="T6" fmla="*/ 0 w 288"/>
                <a:gd name="T7" fmla="*/ 22 h 44"/>
                <a:gd name="T8" fmla="*/ 0 w 288"/>
                <a:gd name="T9" fmla="*/ 22 h 44"/>
                <a:gd name="T10" fmla="*/ 22 w 288"/>
                <a:gd name="T11" fmla="*/ 0 h 44"/>
                <a:gd name="T12" fmla="*/ 266 w 288"/>
                <a:gd name="T13" fmla="*/ 0 h 44"/>
                <a:gd name="T14" fmla="*/ 288 w 288"/>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4">
                  <a:moveTo>
                    <a:pt x="288" y="22"/>
                  </a:moveTo>
                  <a:cubicBezTo>
                    <a:pt x="288" y="34"/>
                    <a:pt x="278" y="44"/>
                    <a:pt x="266" y="44"/>
                  </a:cubicBezTo>
                  <a:cubicBezTo>
                    <a:pt x="22" y="44"/>
                    <a:pt x="22" y="44"/>
                    <a:pt x="22" y="44"/>
                  </a:cubicBezTo>
                  <a:cubicBezTo>
                    <a:pt x="10" y="44"/>
                    <a:pt x="0" y="34"/>
                    <a:pt x="0" y="22"/>
                  </a:cubicBezTo>
                  <a:cubicBezTo>
                    <a:pt x="0" y="22"/>
                    <a:pt x="0" y="22"/>
                    <a:pt x="0" y="22"/>
                  </a:cubicBezTo>
                  <a:cubicBezTo>
                    <a:pt x="0" y="10"/>
                    <a:pt x="10" y="0"/>
                    <a:pt x="22" y="0"/>
                  </a:cubicBezTo>
                  <a:cubicBezTo>
                    <a:pt x="266" y="0"/>
                    <a:pt x="266" y="0"/>
                    <a:pt x="266" y="0"/>
                  </a:cubicBezTo>
                  <a:cubicBezTo>
                    <a:pt x="278" y="0"/>
                    <a:pt x="288" y="10"/>
                    <a:pt x="28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45" name="Freeform 86">
              <a:extLst>
                <a:ext uri="{FF2B5EF4-FFF2-40B4-BE49-F238E27FC236}">
                  <a16:creationId xmlns:a16="http://schemas.microsoft.com/office/drawing/2014/main" id="{34E98250-5208-49D6-9DB2-B69285DBFB11}"/>
                </a:ext>
              </a:extLst>
            </p:cNvPr>
            <p:cNvSpPr>
              <a:spLocks/>
            </p:cNvSpPr>
            <p:nvPr/>
          </p:nvSpPr>
          <p:spPr bwMode="auto">
            <a:xfrm>
              <a:off x="2403475" y="644525"/>
              <a:ext cx="588963" cy="90488"/>
            </a:xfrm>
            <a:custGeom>
              <a:avLst/>
              <a:gdLst>
                <a:gd name="T0" fmla="*/ 288 w 288"/>
                <a:gd name="T1" fmla="*/ 22 h 44"/>
                <a:gd name="T2" fmla="*/ 266 w 288"/>
                <a:gd name="T3" fmla="*/ 44 h 44"/>
                <a:gd name="T4" fmla="*/ 22 w 288"/>
                <a:gd name="T5" fmla="*/ 44 h 44"/>
                <a:gd name="T6" fmla="*/ 0 w 288"/>
                <a:gd name="T7" fmla="*/ 22 h 44"/>
                <a:gd name="T8" fmla="*/ 0 w 288"/>
                <a:gd name="T9" fmla="*/ 22 h 44"/>
                <a:gd name="T10" fmla="*/ 22 w 288"/>
                <a:gd name="T11" fmla="*/ 0 h 44"/>
                <a:gd name="T12" fmla="*/ 266 w 288"/>
                <a:gd name="T13" fmla="*/ 0 h 44"/>
                <a:gd name="T14" fmla="*/ 288 w 288"/>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4">
                  <a:moveTo>
                    <a:pt x="288" y="22"/>
                  </a:moveTo>
                  <a:cubicBezTo>
                    <a:pt x="288" y="34"/>
                    <a:pt x="278" y="44"/>
                    <a:pt x="266" y="44"/>
                  </a:cubicBezTo>
                  <a:cubicBezTo>
                    <a:pt x="22" y="44"/>
                    <a:pt x="22" y="44"/>
                    <a:pt x="22" y="44"/>
                  </a:cubicBezTo>
                  <a:cubicBezTo>
                    <a:pt x="10" y="44"/>
                    <a:pt x="0" y="34"/>
                    <a:pt x="0" y="22"/>
                  </a:cubicBezTo>
                  <a:cubicBezTo>
                    <a:pt x="0" y="22"/>
                    <a:pt x="0" y="22"/>
                    <a:pt x="0" y="22"/>
                  </a:cubicBezTo>
                  <a:cubicBezTo>
                    <a:pt x="0" y="10"/>
                    <a:pt x="10" y="0"/>
                    <a:pt x="22" y="0"/>
                  </a:cubicBezTo>
                  <a:cubicBezTo>
                    <a:pt x="266" y="0"/>
                    <a:pt x="266" y="0"/>
                    <a:pt x="266" y="0"/>
                  </a:cubicBezTo>
                  <a:cubicBezTo>
                    <a:pt x="278" y="0"/>
                    <a:pt x="288" y="10"/>
                    <a:pt x="28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46" name="Freeform 87">
              <a:extLst>
                <a:ext uri="{FF2B5EF4-FFF2-40B4-BE49-F238E27FC236}">
                  <a16:creationId xmlns:a16="http://schemas.microsoft.com/office/drawing/2014/main" id="{5E16DDB7-36B4-4089-86D5-48EBDE8615B6}"/>
                </a:ext>
              </a:extLst>
            </p:cNvPr>
            <p:cNvSpPr>
              <a:spLocks/>
            </p:cNvSpPr>
            <p:nvPr/>
          </p:nvSpPr>
          <p:spPr bwMode="auto">
            <a:xfrm>
              <a:off x="2509838" y="774700"/>
              <a:ext cx="106363" cy="90488"/>
            </a:xfrm>
            <a:custGeom>
              <a:avLst/>
              <a:gdLst>
                <a:gd name="T0" fmla="*/ 52 w 52"/>
                <a:gd name="T1" fmla="*/ 29 h 44"/>
                <a:gd name="T2" fmla="*/ 37 w 52"/>
                <a:gd name="T3" fmla="*/ 44 h 44"/>
                <a:gd name="T4" fmla="*/ 15 w 52"/>
                <a:gd name="T5" fmla="*/ 44 h 44"/>
                <a:gd name="T6" fmla="*/ 0 w 52"/>
                <a:gd name="T7" fmla="*/ 29 h 44"/>
                <a:gd name="T8" fmla="*/ 0 w 52"/>
                <a:gd name="T9" fmla="*/ 15 h 44"/>
                <a:gd name="T10" fmla="*/ 15 w 52"/>
                <a:gd name="T11" fmla="*/ 0 h 44"/>
                <a:gd name="T12" fmla="*/ 37 w 52"/>
                <a:gd name="T13" fmla="*/ 0 h 44"/>
                <a:gd name="T14" fmla="*/ 52 w 52"/>
                <a:gd name="T15" fmla="*/ 15 h 44"/>
                <a:gd name="T16" fmla="*/ 52 w 52"/>
                <a:gd name="T17"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4">
                  <a:moveTo>
                    <a:pt x="52" y="29"/>
                  </a:moveTo>
                  <a:cubicBezTo>
                    <a:pt x="52" y="37"/>
                    <a:pt x="45" y="44"/>
                    <a:pt x="37" y="44"/>
                  </a:cubicBezTo>
                  <a:cubicBezTo>
                    <a:pt x="15" y="44"/>
                    <a:pt x="15" y="44"/>
                    <a:pt x="15" y="44"/>
                  </a:cubicBezTo>
                  <a:cubicBezTo>
                    <a:pt x="7" y="44"/>
                    <a:pt x="0" y="37"/>
                    <a:pt x="0" y="29"/>
                  </a:cubicBezTo>
                  <a:cubicBezTo>
                    <a:pt x="0" y="15"/>
                    <a:pt x="0" y="15"/>
                    <a:pt x="0" y="15"/>
                  </a:cubicBezTo>
                  <a:cubicBezTo>
                    <a:pt x="0" y="7"/>
                    <a:pt x="7" y="0"/>
                    <a:pt x="15" y="0"/>
                  </a:cubicBezTo>
                  <a:cubicBezTo>
                    <a:pt x="37" y="0"/>
                    <a:pt x="37" y="0"/>
                    <a:pt x="37" y="0"/>
                  </a:cubicBezTo>
                  <a:cubicBezTo>
                    <a:pt x="45" y="0"/>
                    <a:pt x="52" y="7"/>
                    <a:pt x="52" y="15"/>
                  </a:cubicBezTo>
                  <a:lnTo>
                    <a:pt x="52"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47" name="Freeform 88">
              <a:extLst>
                <a:ext uri="{FF2B5EF4-FFF2-40B4-BE49-F238E27FC236}">
                  <a16:creationId xmlns:a16="http://schemas.microsoft.com/office/drawing/2014/main" id="{3D9B1DA6-9957-44BB-BCCD-5E7217F08B5F}"/>
                </a:ext>
              </a:extLst>
            </p:cNvPr>
            <p:cNvSpPr>
              <a:spLocks/>
            </p:cNvSpPr>
            <p:nvPr/>
          </p:nvSpPr>
          <p:spPr bwMode="auto">
            <a:xfrm>
              <a:off x="2779713" y="774700"/>
              <a:ext cx="106363" cy="90488"/>
            </a:xfrm>
            <a:custGeom>
              <a:avLst/>
              <a:gdLst>
                <a:gd name="T0" fmla="*/ 52 w 52"/>
                <a:gd name="T1" fmla="*/ 29 h 44"/>
                <a:gd name="T2" fmla="*/ 37 w 52"/>
                <a:gd name="T3" fmla="*/ 44 h 44"/>
                <a:gd name="T4" fmla="*/ 15 w 52"/>
                <a:gd name="T5" fmla="*/ 44 h 44"/>
                <a:gd name="T6" fmla="*/ 0 w 52"/>
                <a:gd name="T7" fmla="*/ 29 h 44"/>
                <a:gd name="T8" fmla="*/ 0 w 52"/>
                <a:gd name="T9" fmla="*/ 15 h 44"/>
                <a:gd name="T10" fmla="*/ 15 w 52"/>
                <a:gd name="T11" fmla="*/ 0 h 44"/>
                <a:gd name="T12" fmla="*/ 37 w 52"/>
                <a:gd name="T13" fmla="*/ 0 h 44"/>
                <a:gd name="T14" fmla="*/ 52 w 52"/>
                <a:gd name="T15" fmla="*/ 15 h 44"/>
                <a:gd name="T16" fmla="*/ 52 w 52"/>
                <a:gd name="T17"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4">
                  <a:moveTo>
                    <a:pt x="52" y="29"/>
                  </a:moveTo>
                  <a:cubicBezTo>
                    <a:pt x="52" y="37"/>
                    <a:pt x="45" y="44"/>
                    <a:pt x="37" y="44"/>
                  </a:cubicBezTo>
                  <a:cubicBezTo>
                    <a:pt x="15" y="44"/>
                    <a:pt x="15" y="44"/>
                    <a:pt x="15" y="44"/>
                  </a:cubicBezTo>
                  <a:cubicBezTo>
                    <a:pt x="7" y="44"/>
                    <a:pt x="0" y="37"/>
                    <a:pt x="0" y="29"/>
                  </a:cubicBezTo>
                  <a:cubicBezTo>
                    <a:pt x="0" y="15"/>
                    <a:pt x="0" y="15"/>
                    <a:pt x="0" y="15"/>
                  </a:cubicBezTo>
                  <a:cubicBezTo>
                    <a:pt x="0" y="7"/>
                    <a:pt x="7" y="0"/>
                    <a:pt x="15" y="0"/>
                  </a:cubicBezTo>
                  <a:cubicBezTo>
                    <a:pt x="37" y="0"/>
                    <a:pt x="37" y="0"/>
                    <a:pt x="37" y="0"/>
                  </a:cubicBezTo>
                  <a:cubicBezTo>
                    <a:pt x="45" y="0"/>
                    <a:pt x="52" y="7"/>
                    <a:pt x="52" y="15"/>
                  </a:cubicBezTo>
                  <a:lnTo>
                    <a:pt x="52"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48" name="Freeform 89">
              <a:extLst>
                <a:ext uri="{FF2B5EF4-FFF2-40B4-BE49-F238E27FC236}">
                  <a16:creationId xmlns:a16="http://schemas.microsoft.com/office/drawing/2014/main" id="{B73FD312-8A29-4C50-B3C9-02C9A57D783C}"/>
                </a:ext>
              </a:extLst>
            </p:cNvPr>
            <p:cNvSpPr>
              <a:spLocks/>
            </p:cNvSpPr>
            <p:nvPr/>
          </p:nvSpPr>
          <p:spPr bwMode="auto">
            <a:xfrm>
              <a:off x="2441575" y="898525"/>
              <a:ext cx="511175" cy="65088"/>
            </a:xfrm>
            <a:custGeom>
              <a:avLst/>
              <a:gdLst>
                <a:gd name="T0" fmla="*/ 221 w 250"/>
                <a:gd name="T1" fmla="*/ 0 h 32"/>
                <a:gd name="T2" fmla="*/ 29 w 250"/>
                <a:gd name="T3" fmla="*/ 0 h 32"/>
                <a:gd name="T4" fmla="*/ 0 w 250"/>
                <a:gd name="T5" fmla="*/ 32 h 32"/>
                <a:gd name="T6" fmla="*/ 250 w 250"/>
                <a:gd name="T7" fmla="*/ 32 h 32"/>
                <a:gd name="T8" fmla="*/ 221 w 250"/>
                <a:gd name="T9" fmla="*/ 0 h 32"/>
              </a:gdLst>
              <a:ahLst/>
              <a:cxnLst>
                <a:cxn ang="0">
                  <a:pos x="T0" y="T1"/>
                </a:cxn>
                <a:cxn ang="0">
                  <a:pos x="T2" y="T3"/>
                </a:cxn>
                <a:cxn ang="0">
                  <a:pos x="T4" y="T5"/>
                </a:cxn>
                <a:cxn ang="0">
                  <a:pos x="T6" y="T7"/>
                </a:cxn>
                <a:cxn ang="0">
                  <a:pos x="T8" y="T9"/>
                </a:cxn>
              </a:cxnLst>
              <a:rect l="0" t="0" r="r" b="b"/>
              <a:pathLst>
                <a:path w="250" h="32">
                  <a:moveTo>
                    <a:pt x="221" y="0"/>
                  </a:moveTo>
                  <a:cubicBezTo>
                    <a:pt x="29" y="0"/>
                    <a:pt x="29" y="0"/>
                    <a:pt x="29" y="0"/>
                  </a:cubicBezTo>
                  <a:cubicBezTo>
                    <a:pt x="13" y="0"/>
                    <a:pt x="0" y="16"/>
                    <a:pt x="0" y="32"/>
                  </a:cubicBezTo>
                  <a:cubicBezTo>
                    <a:pt x="250" y="32"/>
                    <a:pt x="250" y="32"/>
                    <a:pt x="250" y="32"/>
                  </a:cubicBezTo>
                  <a:cubicBezTo>
                    <a:pt x="250" y="16"/>
                    <a:pt x="237" y="0"/>
                    <a:pt x="221"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49" name="Freeform 90">
              <a:extLst>
                <a:ext uri="{FF2B5EF4-FFF2-40B4-BE49-F238E27FC236}">
                  <a16:creationId xmlns:a16="http://schemas.microsoft.com/office/drawing/2014/main" id="{EB92DCE4-AD1E-491E-B9AD-A002F3A1EE20}"/>
                </a:ext>
              </a:extLst>
            </p:cNvPr>
            <p:cNvSpPr>
              <a:spLocks/>
            </p:cNvSpPr>
            <p:nvPr/>
          </p:nvSpPr>
          <p:spPr bwMode="auto">
            <a:xfrm>
              <a:off x="2443163" y="996950"/>
              <a:ext cx="508000" cy="179388"/>
            </a:xfrm>
            <a:custGeom>
              <a:avLst/>
              <a:gdLst>
                <a:gd name="T0" fmla="*/ 0 w 248"/>
                <a:gd name="T1" fmla="*/ 58 h 88"/>
                <a:gd name="T2" fmla="*/ 28 w 248"/>
                <a:gd name="T3" fmla="*/ 88 h 88"/>
                <a:gd name="T4" fmla="*/ 220 w 248"/>
                <a:gd name="T5" fmla="*/ 88 h 88"/>
                <a:gd name="T6" fmla="*/ 248 w 248"/>
                <a:gd name="T7" fmla="*/ 58 h 88"/>
                <a:gd name="T8" fmla="*/ 248 w 248"/>
                <a:gd name="T9" fmla="*/ 0 h 88"/>
                <a:gd name="T10" fmla="*/ 0 w 248"/>
                <a:gd name="T11" fmla="*/ 0 h 88"/>
                <a:gd name="T12" fmla="*/ 0 w 248"/>
                <a:gd name="T13" fmla="*/ 58 h 88"/>
              </a:gdLst>
              <a:ahLst/>
              <a:cxnLst>
                <a:cxn ang="0">
                  <a:pos x="T0" y="T1"/>
                </a:cxn>
                <a:cxn ang="0">
                  <a:pos x="T2" y="T3"/>
                </a:cxn>
                <a:cxn ang="0">
                  <a:pos x="T4" y="T5"/>
                </a:cxn>
                <a:cxn ang="0">
                  <a:pos x="T6" y="T7"/>
                </a:cxn>
                <a:cxn ang="0">
                  <a:pos x="T8" y="T9"/>
                </a:cxn>
                <a:cxn ang="0">
                  <a:pos x="T10" y="T11"/>
                </a:cxn>
                <a:cxn ang="0">
                  <a:pos x="T12" y="T13"/>
                </a:cxn>
              </a:cxnLst>
              <a:rect l="0" t="0" r="r" b="b"/>
              <a:pathLst>
                <a:path w="248" h="88">
                  <a:moveTo>
                    <a:pt x="0" y="58"/>
                  </a:moveTo>
                  <a:cubicBezTo>
                    <a:pt x="0" y="73"/>
                    <a:pt x="12" y="88"/>
                    <a:pt x="28" y="88"/>
                  </a:cubicBezTo>
                  <a:cubicBezTo>
                    <a:pt x="220" y="88"/>
                    <a:pt x="220" y="88"/>
                    <a:pt x="220" y="88"/>
                  </a:cubicBezTo>
                  <a:cubicBezTo>
                    <a:pt x="236" y="88"/>
                    <a:pt x="248" y="73"/>
                    <a:pt x="248" y="58"/>
                  </a:cubicBezTo>
                  <a:cubicBezTo>
                    <a:pt x="248" y="0"/>
                    <a:pt x="248" y="0"/>
                    <a:pt x="248" y="0"/>
                  </a:cubicBezTo>
                  <a:cubicBezTo>
                    <a:pt x="0" y="0"/>
                    <a:pt x="0" y="0"/>
                    <a:pt x="0" y="0"/>
                  </a:cubicBezTo>
                  <a:lnTo>
                    <a:pt x="0" y="5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0" name="Freeform 91">
              <a:extLst>
                <a:ext uri="{FF2B5EF4-FFF2-40B4-BE49-F238E27FC236}">
                  <a16:creationId xmlns:a16="http://schemas.microsoft.com/office/drawing/2014/main" id="{E5CF1EA9-0487-4177-967C-8FB1B4BEBD71}"/>
                </a:ext>
              </a:extLst>
            </p:cNvPr>
            <p:cNvSpPr>
              <a:spLocks/>
            </p:cNvSpPr>
            <p:nvPr/>
          </p:nvSpPr>
          <p:spPr bwMode="auto">
            <a:xfrm>
              <a:off x="2533650" y="1111250"/>
              <a:ext cx="327025" cy="171450"/>
            </a:xfrm>
            <a:custGeom>
              <a:avLst/>
              <a:gdLst>
                <a:gd name="T0" fmla="*/ 159 w 160"/>
                <a:gd name="T1" fmla="*/ 30 h 84"/>
                <a:gd name="T2" fmla="*/ 129 w 160"/>
                <a:gd name="T3" fmla="*/ 0 h 84"/>
                <a:gd name="T4" fmla="*/ 29 w 160"/>
                <a:gd name="T5" fmla="*/ 0 h 84"/>
                <a:gd name="T6" fmla="*/ 0 w 160"/>
                <a:gd name="T7" fmla="*/ 31 h 84"/>
                <a:gd name="T8" fmla="*/ 0 w 160"/>
                <a:gd name="T9" fmla="*/ 52 h 84"/>
                <a:gd name="T10" fmla="*/ 0 w 160"/>
                <a:gd name="T11" fmla="*/ 53 h 84"/>
                <a:gd name="T12" fmla="*/ 0 w 160"/>
                <a:gd name="T13" fmla="*/ 53 h 84"/>
                <a:gd name="T14" fmla="*/ 29 w 160"/>
                <a:gd name="T15" fmla="*/ 84 h 84"/>
                <a:gd name="T16" fmla="*/ 129 w 160"/>
                <a:gd name="T17" fmla="*/ 84 h 84"/>
                <a:gd name="T18" fmla="*/ 160 w 160"/>
                <a:gd name="T19" fmla="*/ 53 h 84"/>
                <a:gd name="T20" fmla="*/ 160 w 160"/>
                <a:gd name="T21" fmla="*/ 31 h 84"/>
                <a:gd name="T22" fmla="*/ 159 w 160"/>
                <a:gd name="T23" fmla="*/ 3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84">
                  <a:moveTo>
                    <a:pt x="159" y="30"/>
                  </a:moveTo>
                  <a:cubicBezTo>
                    <a:pt x="159" y="14"/>
                    <a:pt x="145" y="0"/>
                    <a:pt x="129" y="0"/>
                  </a:cubicBezTo>
                  <a:cubicBezTo>
                    <a:pt x="29" y="0"/>
                    <a:pt x="29" y="0"/>
                    <a:pt x="29" y="0"/>
                  </a:cubicBezTo>
                  <a:cubicBezTo>
                    <a:pt x="14" y="0"/>
                    <a:pt x="0" y="15"/>
                    <a:pt x="0" y="31"/>
                  </a:cubicBezTo>
                  <a:cubicBezTo>
                    <a:pt x="0" y="52"/>
                    <a:pt x="0" y="52"/>
                    <a:pt x="0" y="52"/>
                  </a:cubicBezTo>
                  <a:cubicBezTo>
                    <a:pt x="0" y="53"/>
                    <a:pt x="0" y="53"/>
                    <a:pt x="0" y="53"/>
                  </a:cubicBezTo>
                  <a:cubicBezTo>
                    <a:pt x="0" y="53"/>
                    <a:pt x="0" y="53"/>
                    <a:pt x="0" y="53"/>
                  </a:cubicBezTo>
                  <a:cubicBezTo>
                    <a:pt x="0" y="69"/>
                    <a:pt x="14" y="84"/>
                    <a:pt x="29" y="84"/>
                  </a:cubicBezTo>
                  <a:cubicBezTo>
                    <a:pt x="129" y="84"/>
                    <a:pt x="129" y="84"/>
                    <a:pt x="129" y="84"/>
                  </a:cubicBezTo>
                  <a:cubicBezTo>
                    <a:pt x="145" y="84"/>
                    <a:pt x="160" y="69"/>
                    <a:pt x="160" y="53"/>
                  </a:cubicBezTo>
                  <a:cubicBezTo>
                    <a:pt x="160" y="31"/>
                    <a:pt x="160" y="31"/>
                    <a:pt x="160" y="31"/>
                  </a:cubicBezTo>
                  <a:lnTo>
                    <a:pt x="159" y="3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51" name="组合 61">
            <a:extLst>
              <a:ext uri="{FF2B5EF4-FFF2-40B4-BE49-F238E27FC236}">
                <a16:creationId xmlns:a16="http://schemas.microsoft.com/office/drawing/2014/main" id="{613766A5-1560-475B-8ADC-55D900216865}"/>
              </a:ext>
            </a:extLst>
          </p:cNvPr>
          <p:cNvGrpSpPr/>
          <p:nvPr/>
        </p:nvGrpSpPr>
        <p:grpSpPr>
          <a:xfrm>
            <a:off x="300217" y="3754415"/>
            <a:ext cx="650626" cy="650625"/>
            <a:chOff x="3851275" y="-1588"/>
            <a:chExt cx="1554163" cy="1554163"/>
          </a:xfrm>
        </p:grpSpPr>
        <p:sp>
          <p:nvSpPr>
            <p:cNvPr id="52" name="Oval 7">
              <a:extLst>
                <a:ext uri="{FF2B5EF4-FFF2-40B4-BE49-F238E27FC236}">
                  <a16:creationId xmlns:a16="http://schemas.microsoft.com/office/drawing/2014/main" id="{85020299-902B-43D9-8B17-6110A34218BE}"/>
                </a:ext>
              </a:extLst>
            </p:cNvPr>
            <p:cNvSpPr>
              <a:spLocks noChangeArrowheads="1"/>
            </p:cNvSpPr>
            <p:nvPr/>
          </p:nvSpPr>
          <p:spPr bwMode="auto">
            <a:xfrm>
              <a:off x="3851275" y="-1588"/>
              <a:ext cx="1554163" cy="1554163"/>
            </a:xfrm>
            <a:prstGeom prst="ellipse">
              <a:avLst/>
            </a:prstGeom>
            <a:solidFill>
              <a:srgbClr val="F1B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3" name="Freeform 8">
              <a:extLst>
                <a:ext uri="{FF2B5EF4-FFF2-40B4-BE49-F238E27FC236}">
                  <a16:creationId xmlns:a16="http://schemas.microsoft.com/office/drawing/2014/main" id="{69A1A645-E809-4F59-A28B-CA45A4BD1F56}"/>
                </a:ext>
              </a:extLst>
            </p:cNvPr>
            <p:cNvSpPr>
              <a:spLocks/>
            </p:cNvSpPr>
            <p:nvPr/>
          </p:nvSpPr>
          <p:spPr bwMode="auto">
            <a:xfrm>
              <a:off x="4629150" y="-1588"/>
              <a:ext cx="776288" cy="1554163"/>
            </a:xfrm>
            <a:custGeom>
              <a:avLst/>
              <a:gdLst>
                <a:gd name="T0" fmla="*/ 0 w 380"/>
                <a:gd name="T1" fmla="*/ 0 h 760"/>
                <a:gd name="T2" fmla="*/ 0 w 380"/>
                <a:gd name="T3" fmla="*/ 760 h 760"/>
                <a:gd name="T4" fmla="*/ 380 w 380"/>
                <a:gd name="T5" fmla="*/ 380 h 760"/>
                <a:gd name="T6" fmla="*/ 0 w 380"/>
                <a:gd name="T7" fmla="*/ 0 h 760"/>
              </a:gdLst>
              <a:ahLst/>
              <a:cxnLst>
                <a:cxn ang="0">
                  <a:pos x="T0" y="T1"/>
                </a:cxn>
                <a:cxn ang="0">
                  <a:pos x="T2" y="T3"/>
                </a:cxn>
                <a:cxn ang="0">
                  <a:pos x="T4" y="T5"/>
                </a:cxn>
                <a:cxn ang="0">
                  <a:pos x="T6" y="T7"/>
                </a:cxn>
              </a:cxnLst>
              <a:rect l="0" t="0" r="r" b="b"/>
              <a:pathLst>
                <a:path w="380" h="760">
                  <a:moveTo>
                    <a:pt x="0" y="0"/>
                  </a:moveTo>
                  <a:cubicBezTo>
                    <a:pt x="0" y="760"/>
                    <a:pt x="0" y="760"/>
                    <a:pt x="0" y="760"/>
                  </a:cubicBezTo>
                  <a:cubicBezTo>
                    <a:pt x="210" y="760"/>
                    <a:pt x="380" y="590"/>
                    <a:pt x="380" y="380"/>
                  </a:cubicBezTo>
                  <a:cubicBezTo>
                    <a:pt x="380" y="170"/>
                    <a:pt x="210" y="0"/>
                    <a:pt x="0" y="0"/>
                  </a:cubicBezTo>
                  <a:close/>
                </a:path>
              </a:pathLst>
            </a:custGeom>
            <a:solidFill>
              <a:srgbClr val="E6A3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5" name="Freeform 95">
              <a:extLst>
                <a:ext uri="{FF2B5EF4-FFF2-40B4-BE49-F238E27FC236}">
                  <a16:creationId xmlns:a16="http://schemas.microsoft.com/office/drawing/2014/main" id="{436693C5-8A99-4DB3-9A48-10A5EAA8B074}"/>
                </a:ext>
              </a:extLst>
            </p:cNvPr>
            <p:cNvSpPr>
              <a:spLocks/>
            </p:cNvSpPr>
            <p:nvPr/>
          </p:nvSpPr>
          <p:spPr bwMode="auto">
            <a:xfrm>
              <a:off x="4284663" y="292100"/>
              <a:ext cx="679450" cy="965200"/>
            </a:xfrm>
            <a:custGeom>
              <a:avLst/>
              <a:gdLst>
                <a:gd name="T0" fmla="*/ 428 w 428"/>
                <a:gd name="T1" fmla="*/ 0 h 608"/>
                <a:gd name="T2" fmla="*/ 0 w 428"/>
                <a:gd name="T3" fmla="*/ 0 h 608"/>
                <a:gd name="T4" fmla="*/ 0 w 428"/>
                <a:gd name="T5" fmla="*/ 608 h 608"/>
                <a:gd name="T6" fmla="*/ 340 w 428"/>
                <a:gd name="T7" fmla="*/ 608 h 608"/>
                <a:gd name="T8" fmla="*/ 428 w 428"/>
                <a:gd name="T9" fmla="*/ 530 h 608"/>
                <a:gd name="T10" fmla="*/ 428 w 428"/>
                <a:gd name="T11" fmla="*/ 0 h 608"/>
              </a:gdLst>
              <a:ahLst/>
              <a:cxnLst>
                <a:cxn ang="0">
                  <a:pos x="T0" y="T1"/>
                </a:cxn>
                <a:cxn ang="0">
                  <a:pos x="T2" y="T3"/>
                </a:cxn>
                <a:cxn ang="0">
                  <a:pos x="T4" y="T5"/>
                </a:cxn>
                <a:cxn ang="0">
                  <a:pos x="T6" y="T7"/>
                </a:cxn>
                <a:cxn ang="0">
                  <a:pos x="T8" y="T9"/>
                </a:cxn>
                <a:cxn ang="0">
                  <a:pos x="T10" y="T11"/>
                </a:cxn>
              </a:cxnLst>
              <a:rect l="0" t="0" r="r" b="b"/>
              <a:pathLst>
                <a:path w="428" h="608">
                  <a:moveTo>
                    <a:pt x="428" y="0"/>
                  </a:moveTo>
                  <a:lnTo>
                    <a:pt x="0" y="0"/>
                  </a:lnTo>
                  <a:lnTo>
                    <a:pt x="0" y="608"/>
                  </a:lnTo>
                  <a:lnTo>
                    <a:pt x="340" y="608"/>
                  </a:lnTo>
                  <a:lnTo>
                    <a:pt x="428" y="530"/>
                  </a:lnTo>
                  <a:lnTo>
                    <a:pt x="42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96">
              <a:extLst>
                <a:ext uri="{FF2B5EF4-FFF2-40B4-BE49-F238E27FC236}">
                  <a16:creationId xmlns:a16="http://schemas.microsoft.com/office/drawing/2014/main" id="{167FBA33-6880-4B18-97CD-DDB1EA9207E0}"/>
                </a:ext>
              </a:extLst>
            </p:cNvPr>
            <p:cNvSpPr>
              <a:spLocks/>
            </p:cNvSpPr>
            <p:nvPr/>
          </p:nvSpPr>
          <p:spPr bwMode="auto">
            <a:xfrm>
              <a:off x="4824413" y="1133475"/>
              <a:ext cx="139700" cy="123825"/>
            </a:xfrm>
            <a:custGeom>
              <a:avLst/>
              <a:gdLst>
                <a:gd name="T0" fmla="*/ 0 w 88"/>
                <a:gd name="T1" fmla="*/ 78 h 78"/>
                <a:gd name="T2" fmla="*/ 88 w 88"/>
                <a:gd name="T3" fmla="*/ 0 h 78"/>
                <a:gd name="T4" fmla="*/ 0 w 88"/>
                <a:gd name="T5" fmla="*/ 0 h 78"/>
                <a:gd name="T6" fmla="*/ 0 w 88"/>
                <a:gd name="T7" fmla="*/ 78 h 78"/>
              </a:gdLst>
              <a:ahLst/>
              <a:cxnLst>
                <a:cxn ang="0">
                  <a:pos x="T0" y="T1"/>
                </a:cxn>
                <a:cxn ang="0">
                  <a:pos x="T2" y="T3"/>
                </a:cxn>
                <a:cxn ang="0">
                  <a:pos x="T4" y="T5"/>
                </a:cxn>
                <a:cxn ang="0">
                  <a:pos x="T6" y="T7"/>
                </a:cxn>
              </a:cxnLst>
              <a:rect l="0" t="0" r="r" b="b"/>
              <a:pathLst>
                <a:path w="88" h="78">
                  <a:moveTo>
                    <a:pt x="0" y="78"/>
                  </a:moveTo>
                  <a:lnTo>
                    <a:pt x="88" y="0"/>
                  </a:lnTo>
                  <a:lnTo>
                    <a:pt x="0" y="0"/>
                  </a:lnTo>
                  <a:lnTo>
                    <a:pt x="0" y="7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Rectangle 97">
              <a:extLst>
                <a:ext uri="{FF2B5EF4-FFF2-40B4-BE49-F238E27FC236}">
                  <a16:creationId xmlns:a16="http://schemas.microsoft.com/office/drawing/2014/main" id="{E35263DE-580F-47D9-8FC7-209553309475}"/>
                </a:ext>
              </a:extLst>
            </p:cNvPr>
            <p:cNvSpPr>
              <a:spLocks noChangeArrowheads="1"/>
            </p:cNvSpPr>
            <p:nvPr/>
          </p:nvSpPr>
          <p:spPr bwMode="auto">
            <a:xfrm>
              <a:off x="4489450" y="595313"/>
              <a:ext cx="254000" cy="114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8" name="Rectangle 98">
              <a:extLst>
                <a:ext uri="{FF2B5EF4-FFF2-40B4-BE49-F238E27FC236}">
                  <a16:creationId xmlns:a16="http://schemas.microsoft.com/office/drawing/2014/main" id="{46879FCA-4C2D-414A-855F-0A1003F6C5A3}"/>
                </a:ext>
              </a:extLst>
            </p:cNvPr>
            <p:cNvSpPr>
              <a:spLocks noChangeArrowheads="1"/>
            </p:cNvSpPr>
            <p:nvPr/>
          </p:nvSpPr>
          <p:spPr bwMode="auto">
            <a:xfrm>
              <a:off x="4808538" y="628650"/>
              <a:ext cx="984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9" name="Rectangle 99">
              <a:extLst>
                <a:ext uri="{FF2B5EF4-FFF2-40B4-BE49-F238E27FC236}">
                  <a16:creationId xmlns:a16="http://schemas.microsoft.com/office/drawing/2014/main" id="{33FEB527-19BF-4735-A36F-EAA00037BE6F}"/>
                </a:ext>
              </a:extLst>
            </p:cNvPr>
            <p:cNvSpPr>
              <a:spLocks noChangeArrowheads="1"/>
            </p:cNvSpPr>
            <p:nvPr/>
          </p:nvSpPr>
          <p:spPr bwMode="auto">
            <a:xfrm>
              <a:off x="4341813" y="1069975"/>
              <a:ext cx="9842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Rectangle 100">
              <a:extLst>
                <a:ext uri="{FF2B5EF4-FFF2-40B4-BE49-F238E27FC236}">
                  <a16:creationId xmlns:a16="http://schemas.microsoft.com/office/drawing/2014/main" id="{C9FD91BC-D84F-47B1-ACEA-4D9191381995}"/>
                </a:ext>
              </a:extLst>
            </p:cNvPr>
            <p:cNvSpPr>
              <a:spLocks noChangeArrowheads="1"/>
            </p:cNvSpPr>
            <p:nvPr/>
          </p:nvSpPr>
          <p:spPr bwMode="auto">
            <a:xfrm>
              <a:off x="4489450" y="815975"/>
              <a:ext cx="254000" cy="114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Rectangle 101">
              <a:extLst>
                <a:ext uri="{FF2B5EF4-FFF2-40B4-BE49-F238E27FC236}">
                  <a16:creationId xmlns:a16="http://schemas.microsoft.com/office/drawing/2014/main" id="{1049C709-CE11-4AAD-A216-FE3ED020DF76}"/>
                </a:ext>
              </a:extLst>
            </p:cNvPr>
            <p:cNvSpPr>
              <a:spLocks noChangeArrowheads="1"/>
            </p:cNvSpPr>
            <p:nvPr/>
          </p:nvSpPr>
          <p:spPr bwMode="auto">
            <a:xfrm>
              <a:off x="4489450" y="1036638"/>
              <a:ext cx="254000" cy="114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Freeform 102">
              <a:extLst>
                <a:ext uri="{FF2B5EF4-FFF2-40B4-BE49-F238E27FC236}">
                  <a16:creationId xmlns:a16="http://schemas.microsoft.com/office/drawing/2014/main" id="{4FB43B71-1C7B-4BF0-A800-929CA4FCDEAD}"/>
                </a:ext>
              </a:extLst>
            </p:cNvPr>
            <p:cNvSpPr>
              <a:spLocks/>
            </p:cNvSpPr>
            <p:nvPr/>
          </p:nvSpPr>
          <p:spPr bwMode="auto">
            <a:xfrm>
              <a:off x="4445000" y="366713"/>
              <a:ext cx="333375" cy="150813"/>
            </a:xfrm>
            <a:custGeom>
              <a:avLst/>
              <a:gdLst>
                <a:gd name="T0" fmla="*/ 105 w 210"/>
                <a:gd name="T1" fmla="*/ 95 h 95"/>
                <a:gd name="T2" fmla="*/ 0 w 210"/>
                <a:gd name="T3" fmla="*/ 47 h 95"/>
                <a:gd name="T4" fmla="*/ 103 w 210"/>
                <a:gd name="T5" fmla="*/ 0 h 95"/>
                <a:gd name="T6" fmla="*/ 210 w 210"/>
                <a:gd name="T7" fmla="*/ 46 h 95"/>
                <a:gd name="T8" fmla="*/ 105 w 210"/>
                <a:gd name="T9" fmla="*/ 95 h 95"/>
              </a:gdLst>
              <a:ahLst/>
              <a:cxnLst>
                <a:cxn ang="0">
                  <a:pos x="T0" y="T1"/>
                </a:cxn>
                <a:cxn ang="0">
                  <a:pos x="T2" y="T3"/>
                </a:cxn>
                <a:cxn ang="0">
                  <a:pos x="T4" y="T5"/>
                </a:cxn>
                <a:cxn ang="0">
                  <a:pos x="T6" y="T7"/>
                </a:cxn>
                <a:cxn ang="0">
                  <a:pos x="T8" y="T9"/>
                </a:cxn>
              </a:cxnLst>
              <a:rect l="0" t="0" r="r" b="b"/>
              <a:pathLst>
                <a:path w="210" h="95">
                  <a:moveTo>
                    <a:pt x="105" y="95"/>
                  </a:moveTo>
                  <a:lnTo>
                    <a:pt x="0" y="47"/>
                  </a:lnTo>
                  <a:lnTo>
                    <a:pt x="103" y="0"/>
                  </a:lnTo>
                  <a:lnTo>
                    <a:pt x="210" y="46"/>
                  </a:lnTo>
                  <a:lnTo>
                    <a:pt x="105"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Rectangle 103">
              <a:extLst>
                <a:ext uri="{FF2B5EF4-FFF2-40B4-BE49-F238E27FC236}">
                  <a16:creationId xmlns:a16="http://schemas.microsoft.com/office/drawing/2014/main" id="{BC6B3F89-5899-439A-8589-7D7C3BF695C7}"/>
                </a:ext>
              </a:extLst>
            </p:cNvPr>
            <p:cNvSpPr>
              <a:spLocks noChangeArrowheads="1"/>
            </p:cNvSpPr>
            <p:nvPr/>
          </p:nvSpPr>
          <p:spPr bwMode="auto">
            <a:xfrm>
              <a:off x="4603750" y="455613"/>
              <a:ext cx="15875"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Rectangle 104">
              <a:extLst>
                <a:ext uri="{FF2B5EF4-FFF2-40B4-BE49-F238E27FC236}">
                  <a16:creationId xmlns:a16="http://schemas.microsoft.com/office/drawing/2014/main" id="{0FABE863-9DAA-4D0F-9148-ED55A854A408}"/>
                </a:ext>
              </a:extLst>
            </p:cNvPr>
            <p:cNvSpPr>
              <a:spLocks noChangeArrowheads="1"/>
            </p:cNvSpPr>
            <p:nvPr/>
          </p:nvSpPr>
          <p:spPr bwMode="auto">
            <a:xfrm>
              <a:off x="4375150" y="1085850"/>
              <a:ext cx="171450" cy="17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Rectangle 105">
              <a:extLst>
                <a:ext uri="{FF2B5EF4-FFF2-40B4-BE49-F238E27FC236}">
                  <a16:creationId xmlns:a16="http://schemas.microsoft.com/office/drawing/2014/main" id="{62E2D81A-E460-4A58-A3D9-2EB03BA5CECF}"/>
                </a:ext>
              </a:extLst>
            </p:cNvPr>
            <p:cNvSpPr>
              <a:spLocks noChangeArrowheads="1"/>
            </p:cNvSpPr>
            <p:nvPr/>
          </p:nvSpPr>
          <p:spPr bwMode="auto">
            <a:xfrm>
              <a:off x="4678363" y="644525"/>
              <a:ext cx="171450"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
        <p:nvSpPr>
          <p:cNvPr id="66" name="内容占位符 2">
            <a:extLst>
              <a:ext uri="{FF2B5EF4-FFF2-40B4-BE49-F238E27FC236}">
                <a16:creationId xmlns:a16="http://schemas.microsoft.com/office/drawing/2014/main" id="{13DC20FF-6731-482D-9DBF-B2E7981613DC}"/>
              </a:ext>
            </a:extLst>
          </p:cNvPr>
          <p:cNvSpPr txBox="1">
            <a:spLocks/>
          </p:cNvSpPr>
          <p:nvPr/>
        </p:nvSpPr>
        <p:spPr>
          <a:xfrm>
            <a:off x="1067964" y="6110724"/>
            <a:ext cx="10523483" cy="69279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bg1"/>
                </a:solidFill>
                <a:latin typeface="仿宋" panose="02010609060101010101" pitchFamily="49" charset="-122"/>
                <a:ea typeface="仿宋" panose="02010609060101010101" pitchFamily="49" charset="-122"/>
              </a:rPr>
              <a:t>【</a:t>
            </a:r>
            <a:r>
              <a:rPr lang="zh-CN" altLang="en-US" sz="2400" b="1" dirty="0">
                <a:solidFill>
                  <a:schemeClr val="bg1"/>
                </a:solidFill>
                <a:latin typeface="仿宋" panose="02010609060101010101" pitchFamily="49" charset="-122"/>
                <a:ea typeface="仿宋" panose="02010609060101010101" pitchFamily="49" charset="-122"/>
              </a:rPr>
              <a:t>例</a:t>
            </a:r>
            <a:r>
              <a:rPr lang="en-US" altLang="zh-CN" sz="2400" b="1" dirty="0">
                <a:solidFill>
                  <a:schemeClr val="bg1"/>
                </a:solidFill>
                <a:latin typeface="仿宋" panose="02010609060101010101" pitchFamily="49" charset="-122"/>
                <a:ea typeface="仿宋" panose="02010609060101010101" pitchFamily="49" charset="-122"/>
              </a:rPr>
              <a:t>9.13】</a:t>
            </a:r>
            <a:r>
              <a:rPr lang="zh-CN" altLang="en-US" sz="2400" b="1" dirty="0">
                <a:solidFill>
                  <a:schemeClr val="bg1"/>
                </a:solidFill>
                <a:latin typeface="仿宋" panose="02010609060101010101" pitchFamily="49" charset="-122"/>
                <a:ea typeface="仿宋" panose="02010609060101010101" pitchFamily="49" charset="-122"/>
              </a:rPr>
              <a:t>线程交互例程：多线程协作完成计算任务。</a:t>
            </a:r>
            <a:r>
              <a:rPr lang="en-US" altLang="zh-CN" sz="2400" b="1" dirty="0">
                <a:solidFill>
                  <a:srgbClr val="FFFF00"/>
                </a:solidFill>
                <a:latin typeface="仿宋" panose="02010609060101010101" pitchFamily="49" charset="-122"/>
                <a:ea typeface="仿宋" panose="02010609060101010101" pitchFamily="49" charset="-122"/>
                <a:hlinkClick r:id="rId2" action="ppaction://hlinkfile"/>
              </a:rPr>
              <a:t>Example9_13.java</a:t>
            </a:r>
            <a:endParaRPr lang="en-US" altLang="zh-CN" sz="2400" b="1"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9251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anim calcmode="lin" valueType="num">
                                      <p:cBhvr additive="base">
                                        <p:cTn id="11"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31" presetClass="entr" presetSubtype="0"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1000" fill="hold"/>
                                        <p:tgtEl>
                                          <p:spTgt spid="39"/>
                                        </p:tgtEl>
                                        <p:attrNameLst>
                                          <p:attrName>ppt_w</p:attrName>
                                        </p:attrNameLst>
                                      </p:cBhvr>
                                      <p:tavLst>
                                        <p:tav tm="0">
                                          <p:val>
                                            <p:fltVal val="0"/>
                                          </p:val>
                                        </p:tav>
                                        <p:tav tm="100000">
                                          <p:val>
                                            <p:strVal val="#ppt_w"/>
                                          </p:val>
                                        </p:tav>
                                      </p:tavLst>
                                    </p:anim>
                                    <p:anim calcmode="lin" valueType="num">
                                      <p:cBhvr>
                                        <p:cTn id="17" dur="1000" fill="hold"/>
                                        <p:tgtEl>
                                          <p:spTgt spid="39"/>
                                        </p:tgtEl>
                                        <p:attrNameLst>
                                          <p:attrName>ppt_h</p:attrName>
                                        </p:attrNameLst>
                                      </p:cBhvr>
                                      <p:tavLst>
                                        <p:tav tm="0">
                                          <p:val>
                                            <p:fltVal val="0"/>
                                          </p:val>
                                        </p:tav>
                                        <p:tav tm="100000">
                                          <p:val>
                                            <p:strVal val="#ppt_h"/>
                                          </p:val>
                                        </p:tav>
                                      </p:tavLst>
                                    </p:anim>
                                    <p:anim calcmode="lin" valueType="num">
                                      <p:cBhvr>
                                        <p:cTn id="18" dur="1000" fill="hold"/>
                                        <p:tgtEl>
                                          <p:spTgt spid="39"/>
                                        </p:tgtEl>
                                        <p:attrNameLst>
                                          <p:attrName>style.rotation</p:attrName>
                                        </p:attrNameLst>
                                      </p:cBhvr>
                                      <p:tavLst>
                                        <p:tav tm="0">
                                          <p:val>
                                            <p:fltVal val="90"/>
                                          </p:val>
                                        </p:tav>
                                        <p:tav tm="100000">
                                          <p:val>
                                            <p:fltVal val="0"/>
                                          </p:val>
                                        </p:tav>
                                      </p:tavLst>
                                    </p:anim>
                                    <p:animEffect transition="in" filter="fade">
                                      <p:cBhvr>
                                        <p:cTn id="19" dur="1000"/>
                                        <p:tgtEl>
                                          <p:spTgt spid="39"/>
                                        </p:tgtEl>
                                      </p:cBhvr>
                                    </p:animEffect>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37">
                                            <p:txEl>
                                              <p:pRg st="1" end="1"/>
                                            </p:txEl>
                                          </p:spTgt>
                                        </p:tgtEl>
                                        <p:attrNameLst>
                                          <p:attrName>style.visibility</p:attrName>
                                        </p:attrNameLst>
                                      </p:cBhvr>
                                      <p:to>
                                        <p:strVal val="visible"/>
                                      </p:to>
                                    </p:set>
                                    <p:anim calcmode="lin" valueType="num">
                                      <p:cBhvr additive="base">
                                        <p:cTn id="23" dur="500" fill="hold"/>
                                        <p:tgtEl>
                                          <p:spTgt spid="37">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p:cTn id="29" dur="1000" fill="hold"/>
                                        <p:tgtEl>
                                          <p:spTgt spid="51"/>
                                        </p:tgtEl>
                                        <p:attrNameLst>
                                          <p:attrName>ppt_w</p:attrName>
                                        </p:attrNameLst>
                                      </p:cBhvr>
                                      <p:tavLst>
                                        <p:tav tm="0">
                                          <p:val>
                                            <p:fltVal val="0"/>
                                          </p:val>
                                        </p:tav>
                                        <p:tav tm="100000">
                                          <p:val>
                                            <p:strVal val="#ppt_w"/>
                                          </p:val>
                                        </p:tav>
                                      </p:tavLst>
                                    </p:anim>
                                    <p:anim calcmode="lin" valueType="num">
                                      <p:cBhvr>
                                        <p:cTn id="30" dur="1000" fill="hold"/>
                                        <p:tgtEl>
                                          <p:spTgt spid="51"/>
                                        </p:tgtEl>
                                        <p:attrNameLst>
                                          <p:attrName>ppt_h</p:attrName>
                                        </p:attrNameLst>
                                      </p:cBhvr>
                                      <p:tavLst>
                                        <p:tav tm="0">
                                          <p:val>
                                            <p:fltVal val="0"/>
                                          </p:val>
                                        </p:tav>
                                        <p:tav tm="100000">
                                          <p:val>
                                            <p:strVal val="#ppt_h"/>
                                          </p:val>
                                        </p:tav>
                                      </p:tavLst>
                                    </p:anim>
                                    <p:anim calcmode="lin" valueType="num">
                                      <p:cBhvr>
                                        <p:cTn id="31" dur="1000" fill="hold"/>
                                        <p:tgtEl>
                                          <p:spTgt spid="51"/>
                                        </p:tgtEl>
                                        <p:attrNameLst>
                                          <p:attrName>style.rotation</p:attrName>
                                        </p:attrNameLst>
                                      </p:cBhvr>
                                      <p:tavLst>
                                        <p:tav tm="0">
                                          <p:val>
                                            <p:fltVal val="90"/>
                                          </p:val>
                                        </p:tav>
                                        <p:tav tm="100000">
                                          <p:val>
                                            <p:fltVal val="0"/>
                                          </p:val>
                                        </p:tav>
                                      </p:tavLst>
                                    </p:anim>
                                    <p:animEffect transition="in" filter="fade">
                                      <p:cBhvr>
                                        <p:cTn id="32" dur="1000"/>
                                        <p:tgtEl>
                                          <p:spTgt spid="51"/>
                                        </p:tgtEl>
                                      </p:cBhvr>
                                    </p:animEffect>
                                  </p:childTnLst>
                                </p:cTn>
                              </p:par>
                            </p:childTnLst>
                          </p:cTn>
                        </p:par>
                        <p:par>
                          <p:cTn id="33" fill="hold">
                            <p:stCondLst>
                              <p:cond delay="1000"/>
                            </p:stCondLst>
                            <p:childTnLst>
                              <p:par>
                                <p:cTn id="34" presetID="2" presetClass="entr" presetSubtype="2" fill="hold" grpId="0" nodeType="afterEffect">
                                  <p:stCondLst>
                                    <p:cond delay="0"/>
                                  </p:stCondLst>
                                  <p:childTnLst>
                                    <p:set>
                                      <p:cBhvr>
                                        <p:cTn id="35" dur="1" fill="hold">
                                          <p:stCondLst>
                                            <p:cond delay="0"/>
                                          </p:stCondLst>
                                        </p:cTn>
                                        <p:tgtEl>
                                          <p:spTgt spid="37">
                                            <p:txEl>
                                              <p:pRg st="2" end="2"/>
                                            </p:txEl>
                                          </p:spTgt>
                                        </p:tgtEl>
                                        <p:attrNameLst>
                                          <p:attrName>style.visibility</p:attrName>
                                        </p:attrNameLst>
                                      </p:cBhvr>
                                      <p:to>
                                        <p:strVal val="visible"/>
                                      </p:to>
                                    </p:set>
                                    <p:anim calcmode="lin" valueType="num">
                                      <p:cBhvr additive="base">
                                        <p:cTn id="36" dur="500" fill="hold"/>
                                        <p:tgtEl>
                                          <p:spTgt spid="37">
                                            <p:txEl>
                                              <p:pRg st="2" end="2"/>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par>
                          <p:cTn id="43" fill="hold">
                            <p:stCondLst>
                              <p:cond delay="500"/>
                            </p:stCondLst>
                            <p:childTnLst>
                              <p:par>
                                <p:cTn id="44" presetID="2" presetClass="entr" presetSubtype="2" fill="hold" grpId="0" nodeType="after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500" fill="hold"/>
                                        <p:tgtEl>
                                          <p:spTgt spid="66"/>
                                        </p:tgtEl>
                                        <p:attrNameLst>
                                          <p:attrName>ppt_x</p:attrName>
                                        </p:attrNameLst>
                                      </p:cBhvr>
                                      <p:tavLst>
                                        <p:tav tm="0">
                                          <p:val>
                                            <p:strVal val="1+#ppt_w/2"/>
                                          </p:val>
                                        </p:tav>
                                        <p:tav tm="100000">
                                          <p:val>
                                            <p:strVal val="#ppt_x"/>
                                          </p:val>
                                        </p:tav>
                                      </p:tavLst>
                                    </p:anim>
                                    <p:anim calcmode="lin" valueType="num">
                                      <p:cBhvr additive="base">
                                        <p:cTn id="47"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7" grpId="0" build="p"/>
      <p:bldP spid="38" grpId="0" animBg="1"/>
      <p:bldP spid="6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线程的交互</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hlinkClick r:id="rId2" action="ppaction://hlinkfile"/>
                </a:rPr>
                <a:t>生产者消费者问题</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37" name="Rectangle 3">
            <a:extLst>
              <a:ext uri="{FF2B5EF4-FFF2-40B4-BE49-F238E27FC236}">
                <a16:creationId xmlns:a16="http://schemas.microsoft.com/office/drawing/2014/main" id="{D2848200-FD48-4140-B48E-E69E5B1DA18D}"/>
              </a:ext>
            </a:extLst>
          </p:cNvPr>
          <p:cNvSpPr txBox="1">
            <a:spLocks noRot="1" noChangeArrowheads="1"/>
          </p:cNvSpPr>
          <p:nvPr/>
        </p:nvSpPr>
        <p:spPr>
          <a:xfrm>
            <a:off x="504062" y="2410159"/>
            <a:ext cx="11183522" cy="3150305"/>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Tx/>
              <a:buNone/>
            </a:pPr>
            <a:r>
              <a:rPr lang="zh-CN" altLang="en-US" dirty="0">
                <a:latin typeface="仿宋" panose="02010609060101010101" pitchFamily="49" charset="-122"/>
                <a:ea typeface="仿宋" panose="02010609060101010101" pitchFamily="49" charset="-122"/>
              </a:rPr>
              <a:t>生产者</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消费者问题是最著名的进程同步问题。</a:t>
            </a:r>
            <a:endParaRPr lang="en-US" altLang="zh-CN" dirty="0">
              <a:latin typeface="仿宋" panose="02010609060101010101" pitchFamily="49" charset="-122"/>
              <a:ea typeface="仿宋" panose="02010609060101010101" pitchFamily="49" charset="-122"/>
            </a:endParaRPr>
          </a:p>
          <a:p>
            <a:pPr marL="0" indent="0">
              <a:spcBef>
                <a:spcPct val="0"/>
              </a:spcBef>
              <a:buFontTx/>
              <a:buNone/>
            </a:pPr>
            <a:r>
              <a:rPr lang="zh-CN" altLang="en-US" dirty="0">
                <a:latin typeface="仿宋" panose="02010609060101010101" pitchFamily="49" charset="-122"/>
                <a:ea typeface="仿宋" panose="02010609060101010101" pitchFamily="49" charset="-122"/>
              </a:rPr>
              <a:t>描述了一组生产者向一组消费者提供产品，它们共享一个有界缓冲区，生产者向其中投放产品，消费者从中取得产品。生产者</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消费者问题是许多相互合作进程的一种抽象。只要缓冲区未满，生产者就可以把产品送入缓冲区，类似地，只要缓冲区未空，消费者便可以从缓冲区中取走物品并消耗它。禁止生产者向满的缓冲区输送产品，也禁止消费者从空的缓冲区中提取物品。</a:t>
            </a:r>
            <a:endParaRPr lang="en-US" altLang="zh-CN" dirty="0">
              <a:latin typeface="仿宋" panose="02010609060101010101" pitchFamily="49" charset="-122"/>
              <a:ea typeface="仿宋" panose="02010609060101010101" pitchFamily="49" charset="-122"/>
            </a:endParaRPr>
          </a:p>
          <a:p>
            <a:pPr marL="0" indent="0">
              <a:spcBef>
                <a:spcPct val="0"/>
              </a:spcBef>
              <a:buFontTx/>
              <a:buNone/>
            </a:pPr>
            <a:r>
              <a:rPr lang="zh-CN" altLang="en-US" dirty="0">
                <a:latin typeface="仿宋" panose="02010609060101010101" pitchFamily="49" charset="-122"/>
                <a:ea typeface="仿宋" panose="02010609060101010101" pitchFamily="49" charset="-122"/>
              </a:rPr>
              <a:t>要点：</a:t>
            </a:r>
            <a:r>
              <a:rPr lang="zh-CN" altLang="en-US" b="1" dirty="0">
                <a:latin typeface="仿宋" panose="02010609060101010101" pitchFamily="49" charset="-122"/>
                <a:ea typeface="仿宋" panose="02010609060101010101" pitchFamily="49" charset="-122"/>
              </a:rPr>
              <a:t>不同类型线程对象交互协作</a:t>
            </a:r>
          </a:p>
        </p:txBody>
      </p:sp>
    </p:spTree>
    <p:extLst>
      <p:ext uri="{BB962C8B-B14F-4D97-AF65-F5344CB8AC3E}">
        <p14:creationId xmlns:p14="http://schemas.microsoft.com/office/powerpoint/2010/main" val="121165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9.6 </a:t>
            </a:r>
            <a:r>
              <a:rPr lang="zh-CN" altLang="en-US" b="1" dirty="0">
                <a:latin typeface="仿宋" panose="02010609060101010101" pitchFamily="49" charset="-122"/>
                <a:ea typeface="仿宋" panose="02010609060101010101" pitchFamily="49" charset="-122"/>
              </a:rPr>
              <a:t>线程的交互</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hlinkClick r:id="rId2" action="ppaction://hlinkfile"/>
                </a:rPr>
                <a:t>团结就是力量</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Rectangle 3">
            <a:extLst>
              <a:ext uri="{FF2B5EF4-FFF2-40B4-BE49-F238E27FC236}">
                <a16:creationId xmlns:a16="http://schemas.microsoft.com/office/drawing/2014/main" id="{1EC10AC5-F2C4-4A48-A33B-94DD1A29855B}"/>
              </a:ext>
            </a:extLst>
          </p:cNvPr>
          <p:cNvSpPr txBox="1">
            <a:spLocks noRot="1" noChangeArrowheads="1"/>
          </p:cNvSpPr>
          <p:nvPr/>
        </p:nvSpPr>
        <p:spPr>
          <a:xfrm>
            <a:off x="356351" y="2346433"/>
            <a:ext cx="11832827" cy="315015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latin typeface="仿宋" panose="02010609060101010101" pitchFamily="49" charset="-122"/>
                <a:ea typeface="仿宋" panose="02010609060101010101" pitchFamily="49" charset="-122"/>
              </a:rPr>
              <a:t>应用场景：多名学生值日，教室里共有</a:t>
            </a:r>
            <a:r>
              <a:rPr lang="en-US" altLang="zh-CN" dirty="0">
                <a:latin typeface="仿宋" panose="02010609060101010101" pitchFamily="49" charset="-122"/>
                <a:ea typeface="仿宋" panose="02010609060101010101" pitchFamily="49" charset="-122"/>
              </a:rPr>
              <a:t>500</a:t>
            </a:r>
            <a:r>
              <a:rPr lang="zh-CN" altLang="en-US" dirty="0">
                <a:latin typeface="仿宋" panose="02010609060101010101" pitchFamily="49" charset="-122"/>
                <a:ea typeface="仿宋" panose="02010609060101010101" pitchFamily="49" charset="-122"/>
              </a:rPr>
              <a:t>套桌椅需要擦净，值日生没有进行明确分工，能者多劳，团结一致，最终将教室里的桌椅擦得干干净净。</a:t>
            </a:r>
          </a:p>
          <a:p>
            <a:pPr marL="0" indent="0">
              <a:buFont typeface="Wingdings" panose="05000000000000000000" pitchFamily="2" charset="2"/>
              <a:buNone/>
            </a:pPr>
            <a:r>
              <a:rPr lang="zh-CN" altLang="en-US" dirty="0">
                <a:latin typeface="仿宋" panose="02010609060101010101" pitchFamily="49" charset="-122"/>
                <a:ea typeface="仿宋" panose="02010609060101010101" pitchFamily="49" charset="-122"/>
              </a:rPr>
              <a:t>程序要求：编写多线程程序，为每名学生创建单独的线程，以桌椅为操作对象，要尽量做到分工合理，并记录每人负责的桌椅数，擦完</a:t>
            </a:r>
            <a:r>
              <a:rPr lang="en-US" altLang="zh-CN" dirty="0">
                <a:latin typeface="仿宋" panose="02010609060101010101" pitchFamily="49" charset="-122"/>
                <a:ea typeface="仿宋" panose="02010609060101010101" pitchFamily="49" charset="-122"/>
              </a:rPr>
              <a:t>500</a:t>
            </a:r>
            <a:r>
              <a:rPr lang="zh-CN" altLang="en-US" dirty="0">
                <a:latin typeface="仿宋" panose="02010609060101010101" pitchFamily="49" charset="-122"/>
                <a:ea typeface="仿宋" panose="02010609060101010101" pitchFamily="49" charset="-122"/>
              </a:rPr>
              <a:t>套桌椅后即退出应用程序。</a:t>
            </a:r>
          </a:p>
          <a:p>
            <a:pPr marL="0" indent="0">
              <a:buFont typeface="Wingdings" panose="05000000000000000000" pitchFamily="2" charset="2"/>
              <a:buNone/>
            </a:pPr>
            <a:r>
              <a:rPr lang="zh-CN" altLang="en-US" dirty="0">
                <a:latin typeface="仿宋" panose="02010609060101010101" pitchFamily="49" charset="-122"/>
                <a:ea typeface="仿宋" panose="02010609060101010101" pitchFamily="49" charset="-122"/>
              </a:rPr>
              <a:t>要点：多线程定义、线程同步、同类型线程对象协作</a:t>
            </a:r>
          </a:p>
        </p:txBody>
      </p:sp>
    </p:spTree>
    <p:extLst>
      <p:ext uri="{BB962C8B-B14F-4D97-AF65-F5344CB8AC3E}">
        <p14:creationId xmlns:p14="http://schemas.microsoft.com/office/powerpoint/2010/main" val="122823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9.1 </a:t>
            </a:r>
            <a:r>
              <a:rPr lang="zh-CN" altLang="en-US" b="1" dirty="0">
                <a:latin typeface="仿宋" panose="02010609060101010101" pitchFamily="49" charset="-122"/>
                <a:ea typeface="仿宋" panose="02010609060101010101" pitchFamily="49" charset="-122"/>
              </a:rPr>
              <a:t>线程的基本概念</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线程的作用</a:t>
              </a:r>
            </a:p>
          </p:txBody>
        </p:sp>
      </p:grpSp>
      <p:sp>
        <p:nvSpPr>
          <p:cNvPr id="15" name="内容占位符 2">
            <a:extLst>
              <a:ext uri="{FF2B5EF4-FFF2-40B4-BE49-F238E27FC236}">
                <a16:creationId xmlns:a16="http://schemas.microsoft.com/office/drawing/2014/main" id="{74E91B2D-914A-4910-BDA1-87B59BDBC46B}"/>
              </a:ext>
            </a:extLst>
          </p:cNvPr>
          <p:cNvSpPr txBox="1">
            <a:spLocks/>
          </p:cNvSpPr>
          <p:nvPr/>
        </p:nvSpPr>
        <p:spPr>
          <a:xfrm>
            <a:off x="1032381" y="1886008"/>
            <a:ext cx="10438359" cy="289945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533293">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一是支持多线程使 </a:t>
            </a:r>
            <a:r>
              <a:rPr lang="en-US" altLang="zh-CN" sz="2400" b="1" dirty="0">
                <a:solidFill>
                  <a:schemeClr val="tx1"/>
                </a:solidFill>
                <a:latin typeface="仿宋" panose="02010609060101010101" pitchFamily="49" charset="-122"/>
                <a:ea typeface="仿宋" panose="02010609060101010101" pitchFamily="49" charset="-122"/>
              </a:rPr>
              <a:t>Java </a:t>
            </a:r>
            <a:r>
              <a:rPr lang="zh-CN" altLang="en-US" sz="2400" b="1" dirty="0">
                <a:solidFill>
                  <a:schemeClr val="tx1"/>
                </a:solidFill>
                <a:latin typeface="仿宋" panose="02010609060101010101" pitchFamily="49" charset="-122"/>
                <a:ea typeface="仿宋" panose="02010609060101010101" pitchFamily="49" charset="-122"/>
              </a:rPr>
              <a:t>可以用于进行并发程序设计；二是支持多线程。</a:t>
            </a:r>
            <a:endParaRPr lang="en-US" altLang="zh-CN" sz="2400" b="1" dirty="0">
              <a:solidFill>
                <a:schemeClr val="tx1"/>
              </a:solidFill>
              <a:latin typeface="仿宋" panose="02010609060101010101" pitchFamily="49" charset="-122"/>
              <a:ea typeface="仿宋" panose="02010609060101010101" pitchFamily="49" charset="-122"/>
            </a:endParaRPr>
          </a:p>
          <a:p>
            <a:pPr marL="0" indent="533293">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所谓并发程序设计，既指使操作系统设计支持同时执行多进程，也指一个进程中定义和同时执行多线程。</a:t>
            </a:r>
            <a:endParaRPr lang="en-US" altLang="zh-CN" sz="2400" b="1" dirty="0">
              <a:solidFill>
                <a:schemeClr val="tx1"/>
              </a:solidFill>
              <a:latin typeface="仿宋" panose="02010609060101010101" pitchFamily="49" charset="-122"/>
              <a:ea typeface="仿宋" panose="02010609060101010101" pitchFamily="49" charset="-122"/>
            </a:endParaRPr>
          </a:p>
          <a:p>
            <a:pPr marL="0" indent="533293">
              <a:lnSpc>
                <a:spcPct val="150000"/>
              </a:lnSpc>
              <a:buNone/>
            </a:pPr>
            <a:r>
              <a:rPr lang="zh-CN" altLang="en-US" sz="2400" b="1" dirty="0">
                <a:solidFill>
                  <a:schemeClr val="tx1"/>
                </a:solidFill>
                <a:latin typeface="仿宋" panose="02010609060101010101" pitchFamily="49" charset="-122"/>
                <a:ea typeface="仿宋" panose="02010609060101010101" pitchFamily="49" charset="-122"/>
              </a:rPr>
              <a:t>并发程序设计的目的是充分利用 </a:t>
            </a:r>
            <a:r>
              <a:rPr lang="en-US" altLang="zh-CN" sz="2400" b="1" dirty="0">
                <a:solidFill>
                  <a:schemeClr val="tx1"/>
                </a:solidFill>
                <a:latin typeface="仿宋" panose="02010609060101010101" pitchFamily="49" charset="-122"/>
                <a:ea typeface="仿宋" panose="02010609060101010101" pitchFamily="49" charset="-122"/>
              </a:rPr>
              <a:t>CPU </a:t>
            </a:r>
            <a:r>
              <a:rPr lang="zh-CN" altLang="en-US" sz="2400" b="1" dirty="0">
                <a:solidFill>
                  <a:schemeClr val="tx1"/>
                </a:solidFill>
                <a:latin typeface="仿宋" panose="02010609060101010101" pitchFamily="49" charset="-122"/>
                <a:ea typeface="仿宋" panose="02010609060101010101" pitchFamily="49" charset="-122"/>
              </a:rPr>
              <a:t>的高速计算能力，提高整体系统和程序的功能和性能（例如一个游戏软件中许多角色同时或者至少在玩家视觉效果上是同时在完成动作，这样的游戏软件才能效果逼真，引人入胜。 ）。</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2660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p:stCondLst>
                              <p:cond delay="4000"/>
                            </p:stCondLst>
                            <p:childTnLst>
                              <p:par>
                                <p:cTn id="25" presetID="31"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 calcmode="lin" valueType="num">
                                      <p:cBhvr>
                                        <p:cTn id="27" dur="10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15">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1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5">
                                            <p:txEl>
                                              <p:pRg st="1" end="1"/>
                                            </p:txEl>
                                          </p:spTgt>
                                        </p:tgtEl>
                                        <p:attrNameLst>
                                          <p:attrName>style.visibility</p:attrName>
                                        </p:attrNameLst>
                                      </p:cBhvr>
                                      <p:to>
                                        <p:strVal val="visible"/>
                                      </p:to>
                                    </p:set>
                                    <p:anim calcmode="lin" valueType="num">
                                      <p:cBhvr>
                                        <p:cTn id="35" dur="10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15">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15">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1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anim calcmode="lin" valueType="num">
                                      <p:cBhvr>
                                        <p:cTn id="43" dur="1000" fill="hold"/>
                                        <p:tgtEl>
                                          <p:spTgt spid="15">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15">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15">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片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119" name="矩形 118"/>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120"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121" name="文本框 25"/>
          <p:cNvSpPr txBox="1"/>
          <p:nvPr/>
        </p:nvSpPr>
        <p:spPr>
          <a:xfrm>
            <a:off x="471183" y="1890773"/>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122" name="文本框 26"/>
          <p:cNvSpPr txBox="1"/>
          <p:nvPr/>
        </p:nvSpPr>
        <p:spPr>
          <a:xfrm>
            <a:off x="1397522" y="997011"/>
            <a:ext cx="3135276" cy="830805"/>
          </a:xfrm>
          <a:prstGeom prst="rect">
            <a:avLst/>
          </a:prstGeom>
          <a:noFill/>
        </p:spPr>
        <p:txBody>
          <a:bodyPr wrap="square" rtlCol="0">
            <a:spAutoFit/>
          </a:bodyPr>
          <a:lstStyle/>
          <a:p>
            <a:r>
              <a:rPr lang="en-US" altLang="zh-CN" sz="4799" b="1" dirty="0">
                <a:solidFill>
                  <a:schemeClr val="bg1"/>
                </a:solidFill>
                <a:latin typeface="Bodoni MT" panose="02070603080606020203" pitchFamily="18" charset="0"/>
              </a:rPr>
              <a:t>ONTENTS</a:t>
            </a:r>
            <a:endParaRPr lang="zh-CN" altLang="en-US" sz="5999" b="1" dirty="0">
              <a:solidFill>
                <a:schemeClr val="bg1"/>
              </a:solidFill>
              <a:latin typeface="Bodoni MT" panose="02070603080606020203" pitchFamily="18" charset="0"/>
            </a:endParaRPr>
          </a:p>
        </p:txBody>
      </p:sp>
      <p:sp>
        <p:nvSpPr>
          <p:cNvPr id="123" name="矩形 122"/>
          <p:cNvSpPr/>
          <p:nvPr/>
        </p:nvSpPr>
        <p:spPr>
          <a:xfrm>
            <a:off x="534687" y="1752751"/>
            <a:ext cx="3809118" cy="787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4688" y="2809146"/>
            <a:ext cx="1431147" cy="113884"/>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6">
            <a:extLst>
              <a:ext uri="{FF2B5EF4-FFF2-40B4-BE49-F238E27FC236}">
                <a16:creationId xmlns:a16="http://schemas.microsoft.com/office/drawing/2014/main" id="{ED6BB00B-D64D-488F-A220-8E2FB29F5C51}"/>
              </a:ext>
            </a:extLst>
          </p:cNvPr>
          <p:cNvSpPr/>
          <p:nvPr/>
        </p:nvSpPr>
        <p:spPr>
          <a:xfrm>
            <a:off x="6081465" y="5919277"/>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grpSp>
        <p:nvGrpSpPr>
          <p:cNvPr id="51" name="组合 50">
            <a:extLst>
              <a:ext uri="{FF2B5EF4-FFF2-40B4-BE49-F238E27FC236}">
                <a16:creationId xmlns:a16="http://schemas.microsoft.com/office/drawing/2014/main" id="{FD6DA85C-62FD-45F7-A6C1-ACA43BA14F9B}"/>
              </a:ext>
            </a:extLst>
          </p:cNvPr>
          <p:cNvGrpSpPr/>
          <p:nvPr/>
        </p:nvGrpSpPr>
        <p:grpSpPr>
          <a:xfrm>
            <a:off x="5275064" y="534194"/>
            <a:ext cx="549846" cy="617986"/>
            <a:chOff x="279401" y="2698750"/>
            <a:chExt cx="1473200" cy="1655763"/>
          </a:xfrm>
        </p:grpSpPr>
        <p:sp>
          <p:nvSpPr>
            <p:cNvPr id="52" name="Freeform 45">
              <a:extLst>
                <a:ext uri="{FF2B5EF4-FFF2-40B4-BE49-F238E27FC236}">
                  <a16:creationId xmlns:a16="http://schemas.microsoft.com/office/drawing/2014/main" id="{1729A776-0BF6-48DE-8CA7-E51796CF9F8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a:extLst>
                <a:ext uri="{FF2B5EF4-FFF2-40B4-BE49-F238E27FC236}">
                  <a16:creationId xmlns:a16="http://schemas.microsoft.com/office/drawing/2014/main" id="{72674BB5-4334-4297-BAB1-B4FD17DFEBC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a:extLst>
                <a:ext uri="{FF2B5EF4-FFF2-40B4-BE49-F238E27FC236}">
                  <a16:creationId xmlns:a16="http://schemas.microsoft.com/office/drawing/2014/main" id="{6C1CADCB-E748-4F95-B1CF-0C31D6796F4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a:extLst>
                <a:ext uri="{FF2B5EF4-FFF2-40B4-BE49-F238E27FC236}">
                  <a16:creationId xmlns:a16="http://schemas.microsoft.com/office/drawing/2014/main" id="{0C41E2CC-0F35-481A-9E8A-F20B08999352}"/>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a:extLst>
                <a:ext uri="{FF2B5EF4-FFF2-40B4-BE49-F238E27FC236}">
                  <a16:creationId xmlns:a16="http://schemas.microsoft.com/office/drawing/2014/main" id="{06D05E02-34F0-469E-A16A-8DC6163273C6}"/>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a:extLst>
                <a:ext uri="{FF2B5EF4-FFF2-40B4-BE49-F238E27FC236}">
                  <a16:creationId xmlns:a16="http://schemas.microsoft.com/office/drawing/2014/main" id="{881679A1-9368-457E-A749-8E67EE0CFAAC}"/>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a:extLst>
                <a:ext uri="{FF2B5EF4-FFF2-40B4-BE49-F238E27FC236}">
                  <a16:creationId xmlns:a16="http://schemas.microsoft.com/office/drawing/2014/main" id="{75C12559-497D-40F9-8616-1DDC9649FFC5}"/>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a:extLst>
                <a:ext uri="{FF2B5EF4-FFF2-40B4-BE49-F238E27FC236}">
                  <a16:creationId xmlns:a16="http://schemas.microsoft.com/office/drawing/2014/main" id="{9D9B5691-9C84-4243-9A98-9F51172226B4}"/>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a:extLst>
              <a:ext uri="{FF2B5EF4-FFF2-40B4-BE49-F238E27FC236}">
                <a16:creationId xmlns:a16="http://schemas.microsoft.com/office/drawing/2014/main" id="{03054572-919D-42BC-AD77-CD9E6492F4F0}"/>
              </a:ext>
            </a:extLst>
          </p:cNvPr>
          <p:cNvGrpSpPr/>
          <p:nvPr/>
        </p:nvGrpSpPr>
        <p:grpSpPr>
          <a:xfrm>
            <a:off x="5275064" y="1271844"/>
            <a:ext cx="549846" cy="617986"/>
            <a:chOff x="279401" y="2698750"/>
            <a:chExt cx="1473200" cy="1655763"/>
          </a:xfrm>
        </p:grpSpPr>
        <p:sp>
          <p:nvSpPr>
            <p:cNvPr id="61" name="Freeform 45">
              <a:extLst>
                <a:ext uri="{FF2B5EF4-FFF2-40B4-BE49-F238E27FC236}">
                  <a16:creationId xmlns:a16="http://schemas.microsoft.com/office/drawing/2014/main" id="{1CA7D0C3-15E5-4955-949C-B592DFA6C3D5}"/>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a:extLst>
                <a:ext uri="{FF2B5EF4-FFF2-40B4-BE49-F238E27FC236}">
                  <a16:creationId xmlns:a16="http://schemas.microsoft.com/office/drawing/2014/main" id="{11ADB319-BB4B-46F5-8144-9E08DF21E23F}"/>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a:extLst>
                <a:ext uri="{FF2B5EF4-FFF2-40B4-BE49-F238E27FC236}">
                  <a16:creationId xmlns:a16="http://schemas.microsoft.com/office/drawing/2014/main" id="{D1B854C5-3C0E-4539-BB43-B3C7C278CEE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a:extLst>
                <a:ext uri="{FF2B5EF4-FFF2-40B4-BE49-F238E27FC236}">
                  <a16:creationId xmlns:a16="http://schemas.microsoft.com/office/drawing/2014/main" id="{4B1755A3-7B01-4B35-B483-147EBE0D406D}"/>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a:extLst>
                <a:ext uri="{FF2B5EF4-FFF2-40B4-BE49-F238E27FC236}">
                  <a16:creationId xmlns:a16="http://schemas.microsoft.com/office/drawing/2014/main" id="{A3DF9B2D-211A-4A66-A282-E7FB4620610D}"/>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a:extLst>
                <a:ext uri="{FF2B5EF4-FFF2-40B4-BE49-F238E27FC236}">
                  <a16:creationId xmlns:a16="http://schemas.microsoft.com/office/drawing/2014/main" id="{3F317C9A-9B6D-46E7-9A8F-E6A5248423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a:extLst>
                <a:ext uri="{FF2B5EF4-FFF2-40B4-BE49-F238E27FC236}">
                  <a16:creationId xmlns:a16="http://schemas.microsoft.com/office/drawing/2014/main" id="{E74DA9A0-F302-4940-816E-8CB7807021F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a:extLst>
                <a:ext uri="{FF2B5EF4-FFF2-40B4-BE49-F238E27FC236}">
                  <a16:creationId xmlns:a16="http://schemas.microsoft.com/office/drawing/2014/main" id="{BE0C7628-C94C-4E67-9A2A-31A5848750D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a:extLst>
              <a:ext uri="{FF2B5EF4-FFF2-40B4-BE49-F238E27FC236}">
                <a16:creationId xmlns:a16="http://schemas.microsoft.com/office/drawing/2014/main" id="{D47F3330-F8A5-43B2-82EA-5BA462293E3F}"/>
              </a:ext>
            </a:extLst>
          </p:cNvPr>
          <p:cNvSpPr txBox="1"/>
          <p:nvPr/>
        </p:nvSpPr>
        <p:spPr>
          <a:xfrm>
            <a:off x="6096000" y="1417254"/>
            <a:ext cx="3580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9.2   </a:t>
            </a:r>
            <a:r>
              <a:rPr lang="zh-CN" altLang="en-US" sz="2400" b="1" dirty="0">
                <a:latin typeface="仿宋" panose="02010609060101010101" pitchFamily="49" charset="-122"/>
                <a:ea typeface="仿宋" panose="02010609060101010101" pitchFamily="49" charset="-122"/>
              </a:rPr>
              <a:t>线程的创建方法</a:t>
            </a:r>
          </a:p>
        </p:txBody>
      </p:sp>
      <p:grpSp>
        <p:nvGrpSpPr>
          <p:cNvPr id="70" name="组合 69">
            <a:extLst>
              <a:ext uri="{FF2B5EF4-FFF2-40B4-BE49-F238E27FC236}">
                <a16:creationId xmlns:a16="http://schemas.microsoft.com/office/drawing/2014/main" id="{4B1BD165-1A39-4427-9361-70379144DBDD}"/>
              </a:ext>
            </a:extLst>
          </p:cNvPr>
          <p:cNvGrpSpPr/>
          <p:nvPr/>
        </p:nvGrpSpPr>
        <p:grpSpPr>
          <a:xfrm>
            <a:off x="5275064" y="2033844"/>
            <a:ext cx="549846" cy="617986"/>
            <a:chOff x="279401" y="2698750"/>
            <a:chExt cx="1473200" cy="1655763"/>
          </a:xfrm>
        </p:grpSpPr>
        <p:sp>
          <p:nvSpPr>
            <p:cNvPr id="71" name="Freeform 45">
              <a:extLst>
                <a:ext uri="{FF2B5EF4-FFF2-40B4-BE49-F238E27FC236}">
                  <a16:creationId xmlns:a16="http://schemas.microsoft.com/office/drawing/2014/main" id="{51B6AFE1-A3AB-403E-97B8-5C2C5D960A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a:extLst>
                <a:ext uri="{FF2B5EF4-FFF2-40B4-BE49-F238E27FC236}">
                  <a16:creationId xmlns:a16="http://schemas.microsoft.com/office/drawing/2014/main" id="{D5E5BECF-122B-4559-803E-664A7FF8A5A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a:extLst>
                <a:ext uri="{FF2B5EF4-FFF2-40B4-BE49-F238E27FC236}">
                  <a16:creationId xmlns:a16="http://schemas.microsoft.com/office/drawing/2014/main" id="{1E1A8E3D-18F2-4F43-A4CB-C97FFD6CC627}"/>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a:extLst>
                <a:ext uri="{FF2B5EF4-FFF2-40B4-BE49-F238E27FC236}">
                  <a16:creationId xmlns:a16="http://schemas.microsoft.com/office/drawing/2014/main" id="{68F4F908-E0E7-45CB-9EFF-109CB1348CC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a:extLst>
                <a:ext uri="{FF2B5EF4-FFF2-40B4-BE49-F238E27FC236}">
                  <a16:creationId xmlns:a16="http://schemas.microsoft.com/office/drawing/2014/main" id="{3574B512-E030-4BB8-887A-553186D70B4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a:extLst>
                <a:ext uri="{FF2B5EF4-FFF2-40B4-BE49-F238E27FC236}">
                  <a16:creationId xmlns:a16="http://schemas.microsoft.com/office/drawing/2014/main" id="{8BF1F733-2157-4BFE-ADE8-53823FAD2854}"/>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a:extLst>
                <a:ext uri="{FF2B5EF4-FFF2-40B4-BE49-F238E27FC236}">
                  <a16:creationId xmlns:a16="http://schemas.microsoft.com/office/drawing/2014/main" id="{9F17F953-36A1-4AAD-90EB-2F21C0C3F2C1}"/>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a:extLst>
                <a:ext uri="{FF2B5EF4-FFF2-40B4-BE49-F238E27FC236}">
                  <a16:creationId xmlns:a16="http://schemas.microsoft.com/office/drawing/2014/main" id="{B73D6F0F-F740-4175-97E6-89631D352695}"/>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a:extLst>
              <a:ext uri="{FF2B5EF4-FFF2-40B4-BE49-F238E27FC236}">
                <a16:creationId xmlns:a16="http://schemas.microsoft.com/office/drawing/2014/main" id="{7C22FABC-A4AF-43FF-B7BA-A6E1B3884D5A}"/>
              </a:ext>
            </a:extLst>
          </p:cNvPr>
          <p:cNvSpPr txBox="1"/>
          <p:nvPr/>
        </p:nvSpPr>
        <p:spPr>
          <a:xfrm>
            <a:off x="6096000" y="2179254"/>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9.3   </a:t>
            </a:r>
            <a:r>
              <a:rPr lang="zh-CN" altLang="en-US" sz="2400" b="1" dirty="0">
                <a:latin typeface="仿宋" panose="02010609060101010101" pitchFamily="49" charset="-122"/>
                <a:ea typeface="仿宋" panose="02010609060101010101" pitchFamily="49" charset="-122"/>
              </a:rPr>
              <a:t>线程状态及转换</a:t>
            </a:r>
          </a:p>
        </p:txBody>
      </p:sp>
      <p:grpSp>
        <p:nvGrpSpPr>
          <p:cNvPr id="80" name="组合 79">
            <a:extLst>
              <a:ext uri="{FF2B5EF4-FFF2-40B4-BE49-F238E27FC236}">
                <a16:creationId xmlns:a16="http://schemas.microsoft.com/office/drawing/2014/main" id="{C9C9FD60-E52F-46B8-8E0A-5168F7271EDC}"/>
              </a:ext>
            </a:extLst>
          </p:cNvPr>
          <p:cNvGrpSpPr/>
          <p:nvPr/>
        </p:nvGrpSpPr>
        <p:grpSpPr>
          <a:xfrm>
            <a:off x="5275064" y="2795844"/>
            <a:ext cx="549846" cy="617986"/>
            <a:chOff x="279401" y="2698750"/>
            <a:chExt cx="1473200" cy="1655763"/>
          </a:xfrm>
        </p:grpSpPr>
        <p:sp>
          <p:nvSpPr>
            <p:cNvPr id="81" name="Freeform 45">
              <a:extLst>
                <a:ext uri="{FF2B5EF4-FFF2-40B4-BE49-F238E27FC236}">
                  <a16:creationId xmlns:a16="http://schemas.microsoft.com/office/drawing/2014/main" id="{B5FA6FBE-52C9-4214-A1F0-67BE20F71940}"/>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6">
              <a:extLst>
                <a:ext uri="{FF2B5EF4-FFF2-40B4-BE49-F238E27FC236}">
                  <a16:creationId xmlns:a16="http://schemas.microsoft.com/office/drawing/2014/main" id="{3218DDC1-C3A9-426F-AC4C-1F02D9AE690D}"/>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7">
              <a:extLst>
                <a:ext uri="{FF2B5EF4-FFF2-40B4-BE49-F238E27FC236}">
                  <a16:creationId xmlns:a16="http://schemas.microsoft.com/office/drawing/2014/main" id="{EEEDA9C8-7D60-4AF6-A349-3579C10812A3}"/>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Freeform 48">
              <a:extLst>
                <a:ext uri="{FF2B5EF4-FFF2-40B4-BE49-F238E27FC236}">
                  <a16:creationId xmlns:a16="http://schemas.microsoft.com/office/drawing/2014/main" id="{6FB41275-199B-43FD-AA2B-BAC5E0175950}"/>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49">
              <a:extLst>
                <a:ext uri="{FF2B5EF4-FFF2-40B4-BE49-F238E27FC236}">
                  <a16:creationId xmlns:a16="http://schemas.microsoft.com/office/drawing/2014/main" id="{168D39CE-8F86-44F4-A8EA-16498505E5C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Oval 50">
              <a:extLst>
                <a:ext uri="{FF2B5EF4-FFF2-40B4-BE49-F238E27FC236}">
                  <a16:creationId xmlns:a16="http://schemas.microsoft.com/office/drawing/2014/main" id="{4F4CD454-10F5-4535-BE23-571AC103E5F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7" name="Freeform 51">
              <a:extLst>
                <a:ext uri="{FF2B5EF4-FFF2-40B4-BE49-F238E27FC236}">
                  <a16:creationId xmlns:a16="http://schemas.microsoft.com/office/drawing/2014/main" id="{6F9E0B65-82C4-420C-A3D6-02B4A5314F7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8" name="Freeform 52">
              <a:extLst>
                <a:ext uri="{FF2B5EF4-FFF2-40B4-BE49-F238E27FC236}">
                  <a16:creationId xmlns:a16="http://schemas.microsoft.com/office/drawing/2014/main" id="{FF33BA6C-2072-44A8-A2CD-8826B1757D8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9" name="TextBox 88">
            <a:extLst>
              <a:ext uri="{FF2B5EF4-FFF2-40B4-BE49-F238E27FC236}">
                <a16:creationId xmlns:a16="http://schemas.microsoft.com/office/drawing/2014/main" id="{5C3F6AEC-7080-4B3D-A66C-9E625E6DB779}"/>
              </a:ext>
            </a:extLst>
          </p:cNvPr>
          <p:cNvSpPr txBox="1"/>
          <p:nvPr/>
        </p:nvSpPr>
        <p:spPr>
          <a:xfrm>
            <a:off x="6096000" y="2941254"/>
            <a:ext cx="4342228"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9.4   </a:t>
            </a:r>
            <a:r>
              <a:rPr lang="zh-CN" altLang="en-US" sz="2400" b="1" dirty="0">
                <a:latin typeface="仿宋" panose="02010609060101010101" pitchFamily="49" charset="-122"/>
                <a:ea typeface="仿宋" panose="02010609060101010101" pitchFamily="49" charset="-122"/>
              </a:rPr>
              <a:t>线程调度</a:t>
            </a:r>
          </a:p>
        </p:txBody>
      </p:sp>
      <p:grpSp>
        <p:nvGrpSpPr>
          <p:cNvPr id="90" name="组合 89">
            <a:extLst>
              <a:ext uri="{FF2B5EF4-FFF2-40B4-BE49-F238E27FC236}">
                <a16:creationId xmlns:a16="http://schemas.microsoft.com/office/drawing/2014/main" id="{B6F6956B-1257-4DA8-A050-0FAD8E2E0421}"/>
              </a:ext>
            </a:extLst>
          </p:cNvPr>
          <p:cNvGrpSpPr/>
          <p:nvPr/>
        </p:nvGrpSpPr>
        <p:grpSpPr>
          <a:xfrm>
            <a:off x="5275064" y="3557844"/>
            <a:ext cx="549846" cy="617986"/>
            <a:chOff x="279401" y="2698750"/>
            <a:chExt cx="1473200" cy="1655763"/>
          </a:xfrm>
        </p:grpSpPr>
        <p:sp>
          <p:nvSpPr>
            <p:cNvPr id="91" name="Freeform 45">
              <a:extLst>
                <a:ext uri="{FF2B5EF4-FFF2-40B4-BE49-F238E27FC236}">
                  <a16:creationId xmlns:a16="http://schemas.microsoft.com/office/drawing/2014/main" id="{4446F7CD-B7BA-41EC-8505-71E5BE89C12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6">
              <a:extLst>
                <a:ext uri="{FF2B5EF4-FFF2-40B4-BE49-F238E27FC236}">
                  <a16:creationId xmlns:a16="http://schemas.microsoft.com/office/drawing/2014/main" id="{EE1487BF-87B2-4CF5-B1A7-FFE7DD547C2E}"/>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7">
              <a:extLst>
                <a:ext uri="{FF2B5EF4-FFF2-40B4-BE49-F238E27FC236}">
                  <a16:creationId xmlns:a16="http://schemas.microsoft.com/office/drawing/2014/main" id="{ED0144B7-FBC6-4BF7-AFC9-96DD5B815845}"/>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Freeform 48">
              <a:extLst>
                <a:ext uri="{FF2B5EF4-FFF2-40B4-BE49-F238E27FC236}">
                  <a16:creationId xmlns:a16="http://schemas.microsoft.com/office/drawing/2014/main" id="{21C72A6E-EBBE-421B-932B-ED7C8E03C4D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49">
              <a:extLst>
                <a:ext uri="{FF2B5EF4-FFF2-40B4-BE49-F238E27FC236}">
                  <a16:creationId xmlns:a16="http://schemas.microsoft.com/office/drawing/2014/main" id="{D69DE465-7831-48FA-8FE6-FBCB88496142}"/>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Oval 50">
              <a:extLst>
                <a:ext uri="{FF2B5EF4-FFF2-40B4-BE49-F238E27FC236}">
                  <a16:creationId xmlns:a16="http://schemas.microsoft.com/office/drawing/2014/main" id="{D6216B99-503E-4670-8078-53BAE658388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7" name="Freeform 51">
              <a:extLst>
                <a:ext uri="{FF2B5EF4-FFF2-40B4-BE49-F238E27FC236}">
                  <a16:creationId xmlns:a16="http://schemas.microsoft.com/office/drawing/2014/main" id="{0DA0AAF1-B0DB-498B-B196-400F0D5838D7}"/>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8" name="Freeform 52">
              <a:extLst>
                <a:ext uri="{FF2B5EF4-FFF2-40B4-BE49-F238E27FC236}">
                  <a16:creationId xmlns:a16="http://schemas.microsoft.com/office/drawing/2014/main" id="{7AB2F75A-331F-4343-BF22-491887185751}"/>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9" name="TextBox 98">
            <a:extLst>
              <a:ext uri="{FF2B5EF4-FFF2-40B4-BE49-F238E27FC236}">
                <a16:creationId xmlns:a16="http://schemas.microsoft.com/office/drawing/2014/main" id="{603744A6-9DEC-41A8-A9F3-E40F63363EAE}"/>
              </a:ext>
            </a:extLst>
          </p:cNvPr>
          <p:cNvSpPr txBox="1"/>
          <p:nvPr/>
        </p:nvSpPr>
        <p:spPr>
          <a:xfrm>
            <a:off x="6096000" y="3703254"/>
            <a:ext cx="3849858"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9.5   </a:t>
            </a:r>
            <a:r>
              <a:rPr lang="zh-CN" altLang="en-US" sz="2400" b="1" dirty="0">
                <a:latin typeface="仿宋" panose="02010609060101010101" pitchFamily="49" charset="-122"/>
                <a:ea typeface="仿宋" panose="02010609060101010101" pitchFamily="49" charset="-122"/>
              </a:rPr>
              <a:t>线程常用方法</a:t>
            </a:r>
          </a:p>
        </p:txBody>
      </p:sp>
      <p:grpSp>
        <p:nvGrpSpPr>
          <p:cNvPr id="100" name="组合 99">
            <a:extLst>
              <a:ext uri="{FF2B5EF4-FFF2-40B4-BE49-F238E27FC236}">
                <a16:creationId xmlns:a16="http://schemas.microsoft.com/office/drawing/2014/main" id="{A7C7C6FD-E399-4F9C-99E9-7B769F496563}"/>
              </a:ext>
            </a:extLst>
          </p:cNvPr>
          <p:cNvGrpSpPr/>
          <p:nvPr/>
        </p:nvGrpSpPr>
        <p:grpSpPr>
          <a:xfrm>
            <a:off x="5275064" y="4319844"/>
            <a:ext cx="549846" cy="617986"/>
            <a:chOff x="279401" y="2698750"/>
            <a:chExt cx="1473200" cy="1655763"/>
          </a:xfrm>
        </p:grpSpPr>
        <p:sp>
          <p:nvSpPr>
            <p:cNvPr id="101" name="Freeform 45">
              <a:extLst>
                <a:ext uri="{FF2B5EF4-FFF2-40B4-BE49-F238E27FC236}">
                  <a16:creationId xmlns:a16="http://schemas.microsoft.com/office/drawing/2014/main" id="{889F213A-7CF2-4A50-9A67-7F34E2BA1F6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a:extLst>
                <a:ext uri="{FF2B5EF4-FFF2-40B4-BE49-F238E27FC236}">
                  <a16:creationId xmlns:a16="http://schemas.microsoft.com/office/drawing/2014/main" id="{8E8BF666-6DC8-409A-9B4F-422BC680AB84}"/>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a:extLst>
                <a:ext uri="{FF2B5EF4-FFF2-40B4-BE49-F238E27FC236}">
                  <a16:creationId xmlns:a16="http://schemas.microsoft.com/office/drawing/2014/main" id="{CDF77211-7449-43A2-B432-695626EC035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a:extLst>
                <a:ext uri="{FF2B5EF4-FFF2-40B4-BE49-F238E27FC236}">
                  <a16:creationId xmlns:a16="http://schemas.microsoft.com/office/drawing/2014/main" id="{04B3276A-AA9D-4F04-AF09-C6CCE6828CB7}"/>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a:extLst>
                <a:ext uri="{FF2B5EF4-FFF2-40B4-BE49-F238E27FC236}">
                  <a16:creationId xmlns:a16="http://schemas.microsoft.com/office/drawing/2014/main" id="{755543E7-387D-45C4-BB63-8C37479C74D7}"/>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a:extLst>
                <a:ext uri="{FF2B5EF4-FFF2-40B4-BE49-F238E27FC236}">
                  <a16:creationId xmlns:a16="http://schemas.microsoft.com/office/drawing/2014/main" id="{FFFCC06F-07AA-4BA0-986D-E22D8CD523B5}"/>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a:extLst>
                <a:ext uri="{FF2B5EF4-FFF2-40B4-BE49-F238E27FC236}">
                  <a16:creationId xmlns:a16="http://schemas.microsoft.com/office/drawing/2014/main" id="{4E601DD7-A466-4503-BA2A-1610CD3E31A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a:extLst>
                <a:ext uri="{FF2B5EF4-FFF2-40B4-BE49-F238E27FC236}">
                  <a16:creationId xmlns:a16="http://schemas.microsoft.com/office/drawing/2014/main" id="{553A14F3-BA83-4FC9-AB3A-6B867FC7225A}"/>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a:extLst>
              <a:ext uri="{FF2B5EF4-FFF2-40B4-BE49-F238E27FC236}">
                <a16:creationId xmlns:a16="http://schemas.microsoft.com/office/drawing/2014/main" id="{D912887F-0EE3-4AA5-AC7E-3F7CD75F4EAA}"/>
              </a:ext>
            </a:extLst>
          </p:cNvPr>
          <p:cNvSpPr txBox="1"/>
          <p:nvPr/>
        </p:nvSpPr>
        <p:spPr>
          <a:xfrm>
            <a:off x="6096000" y="4465254"/>
            <a:ext cx="3849858"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9.6   </a:t>
            </a:r>
            <a:r>
              <a:rPr lang="zh-CN" altLang="en-US" sz="2400" b="1" dirty="0">
                <a:latin typeface="仿宋" panose="02010609060101010101" pitchFamily="49" charset="-122"/>
                <a:ea typeface="仿宋" panose="02010609060101010101" pitchFamily="49" charset="-122"/>
              </a:rPr>
              <a:t>线程同步与锁机制  </a:t>
            </a:r>
          </a:p>
        </p:txBody>
      </p:sp>
      <p:sp>
        <p:nvSpPr>
          <p:cNvPr id="110" name="TextBox 2">
            <a:extLst>
              <a:ext uri="{FF2B5EF4-FFF2-40B4-BE49-F238E27FC236}">
                <a16:creationId xmlns:a16="http://schemas.microsoft.com/office/drawing/2014/main" id="{9264E244-AEC5-4F49-B9E3-8909D3AABFBE}"/>
              </a:ext>
            </a:extLst>
          </p:cNvPr>
          <p:cNvSpPr txBox="1"/>
          <p:nvPr/>
        </p:nvSpPr>
        <p:spPr>
          <a:xfrm>
            <a:off x="6096000" y="679604"/>
            <a:ext cx="31234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9.1   </a:t>
            </a:r>
            <a:r>
              <a:rPr lang="zh-CN" altLang="en-US" sz="2400" b="1" dirty="0">
                <a:latin typeface="仿宋" panose="02010609060101010101" pitchFamily="49" charset="-122"/>
                <a:ea typeface="仿宋" panose="02010609060101010101" pitchFamily="49" charset="-122"/>
              </a:rPr>
              <a:t>线程基本概念</a:t>
            </a:r>
          </a:p>
        </p:txBody>
      </p:sp>
      <p:grpSp>
        <p:nvGrpSpPr>
          <p:cNvPr id="111" name="组合 110">
            <a:extLst>
              <a:ext uri="{FF2B5EF4-FFF2-40B4-BE49-F238E27FC236}">
                <a16:creationId xmlns:a16="http://schemas.microsoft.com/office/drawing/2014/main" id="{1A9CDAD5-5E9B-4B49-B468-FF7B0D5DE9B7}"/>
              </a:ext>
            </a:extLst>
          </p:cNvPr>
          <p:cNvGrpSpPr/>
          <p:nvPr/>
        </p:nvGrpSpPr>
        <p:grpSpPr>
          <a:xfrm>
            <a:off x="5275064" y="5077490"/>
            <a:ext cx="549846" cy="617986"/>
            <a:chOff x="279401" y="2698750"/>
            <a:chExt cx="1473200" cy="1655763"/>
          </a:xfrm>
        </p:grpSpPr>
        <p:sp>
          <p:nvSpPr>
            <p:cNvPr id="112" name="Freeform 45">
              <a:extLst>
                <a:ext uri="{FF2B5EF4-FFF2-40B4-BE49-F238E27FC236}">
                  <a16:creationId xmlns:a16="http://schemas.microsoft.com/office/drawing/2014/main" id="{EEF3CBC9-39A9-47B2-8957-8775C0C23BFD}"/>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6">
              <a:extLst>
                <a:ext uri="{FF2B5EF4-FFF2-40B4-BE49-F238E27FC236}">
                  <a16:creationId xmlns:a16="http://schemas.microsoft.com/office/drawing/2014/main" id="{B0E1C3F4-DCDE-4BFB-AE48-2C015C3C3FF9}"/>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7">
              <a:extLst>
                <a:ext uri="{FF2B5EF4-FFF2-40B4-BE49-F238E27FC236}">
                  <a16:creationId xmlns:a16="http://schemas.microsoft.com/office/drawing/2014/main" id="{5DC20DD9-CB50-4B66-8571-1A14E505512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Freeform 48">
              <a:extLst>
                <a:ext uri="{FF2B5EF4-FFF2-40B4-BE49-F238E27FC236}">
                  <a16:creationId xmlns:a16="http://schemas.microsoft.com/office/drawing/2014/main" id="{E65C35C2-1295-4287-B949-47522A44A5CC}"/>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49">
              <a:extLst>
                <a:ext uri="{FF2B5EF4-FFF2-40B4-BE49-F238E27FC236}">
                  <a16:creationId xmlns:a16="http://schemas.microsoft.com/office/drawing/2014/main" id="{3C58982B-E432-4B78-9840-335964CF04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Oval 50">
              <a:extLst>
                <a:ext uri="{FF2B5EF4-FFF2-40B4-BE49-F238E27FC236}">
                  <a16:creationId xmlns:a16="http://schemas.microsoft.com/office/drawing/2014/main" id="{5B945100-9607-406B-862E-B3541663D4B6}"/>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Freeform 51">
              <a:extLst>
                <a:ext uri="{FF2B5EF4-FFF2-40B4-BE49-F238E27FC236}">
                  <a16:creationId xmlns:a16="http://schemas.microsoft.com/office/drawing/2014/main" id="{2A1954D5-B20E-4917-99B5-2935F9C58CB4}"/>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2">
              <a:extLst>
                <a:ext uri="{FF2B5EF4-FFF2-40B4-BE49-F238E27FC236}">
                  <a16:creationId xmlns:a16="http://schemas.microsoft.com/office/drawing/2014/main" id="{F10380F9-0A75-4633-8568-926ED40BEEF3}"/>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8" name="TextBox 108">
            <a:extLst>
              <a:ext uri="{FF2B5EF4-FFF2-40B4-BE49-F238E27FC236}">
                <a16:creationId xmlns:a16="http://schemas.microsoft.com/office/drawing/2014/main" id="{7872BB9F-EEDE-42FF-8E25-F0101F5655C0}"/>
              </a:ext>
            </a:extLst>
          </p:cNvPr>
          <p:cNvSpPr txBox="1"/>
          <p:nvPr/>
        </p:nvSpPr>
        <p:spPr>
          <a:xfrm>
            <a:off x="6096000" y="5222900"/>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9.7   </a:t>
            </a:r>
            <a:r>
              <a:rPr lang="zh-CN" altLang="en-US" sz="2400" b="1" dirty="0">
                <a:latin typeface="仿宋" panose="02010609060101010101" pitchFamily="49" charset="-122"/>
                <a:ea typeface="仿宋" panose="02010609060101010101" pitchFamily="49" charset="-122"/>
              </a:rPr>
              <a:t>线程的交互</a:t>
            </a:r>
          </a:p>
        </p:txBody>
      </p:sp>
      <p:grpSp>
        <p:nvGrpSpPr>
          <p:cNvPr id="169" name="组合 168">
            <a:extLst>
              <a:ext uri="{FF2B5EF4-FFF2-40B4-BE49-F238E27FC236}">
                <a16:creationId xmlns:a16="http://schemas.microsoft.com/office/drawing/2014/main" id="{211219E9-584D-4CA5-B0CF-39748D8E070F}"/>
              </a:ext>
            </a:extLst>
          </p:cNvPr>
          <p:cNvGrpSpPr/>
          <p:nvPr/>
        </p:nvGrpSpPr>
        <p:grpSpPr>
          <a:xfrm>
            <a:off x="5275064" y="5835135"/>
            <a:ext cx="549846" cy="617986"/>
            <a:chOff x="279401" y="2698750"/>
            <a:chExt cx="1473200" cy="1655763"/>
          </a:xfrm>
        </p:grpSpPr>
        <p:sp>
          <p:nvSpPr>
            <p:cNvPr id="170" name="Freeform 45">
              <a:extLst>
                <a:ext uri="{FF2B5EF4-FFF2-40B4-BE49-F238E27FC236}">
                  <a16:creationId xmlns:a16="http://schemas.microsoft.com/office/drawing/2014/main" id="{3685657F-B9E6-4579-AB9D-B2E146FFCE07}"/>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1" name="Freeform 46">
              <a:extLst>
                <a:ext uri="{FF2B5EF4-FFF2-40B4-BE49-F238E27FC236}">
                  <a16:creationId xmlns:a16="http://schemas.microsoft.com/office/drawing/2014/main" id="{D88BECAB-194E-400C-9CC4-7F0BF6B3A16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2" name="Freeform 47">
              <a:extLst>
                <a:ext uri="{FF2B5EF4-FFF2-40B4-BE49-F238E27FC236}">
                  <a16:creationId xmlns:a16="http://schemas.microsoft.com/office/drawing/2014/main" id="{FADE84B8-811B-40D6-AA72-BF08C6E5D3D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3" name="Freeform 48">
              <a:extLst>
                <a:ext uri="{FF2B5EF4-FFF2-40B4-BE49-F238E27FC236}">
                  <a16:creationId xmlns:a16="http://schemas.microsoft.com/office/drawing/2014/main" id="{05126B20-269F-44FA-84B4-24D35C09F948}"/>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4" name="Freeform 49">
              <a:extLst>
                <a:ext uri="{FF2B5EF4-FFF2-40B4-BE49-F238E27FC236}">
                  <a16:creationId xmlns:a16="http://schemas.microsoft.com/office/drawing/2014/main" id="{9652DA85-78A9-4F76-9147-2BC3DF06D2EA}"/>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5" name="Oval 50">
              <a:extLst>
                <a:ext uri="{FF2B5EF4-FFF2-40B4-BE49-F238E27FC236}">
                  <a16:creationId xmlns:a16="http://schemas.microsoft.com/office/drawing/2014/main" id="{992F4E6B-CD19-49E9-B685-B8F548FD8112}"/>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6" name="Freeform 51">
              <a:extLst>
                <a:ext uri="{FF2B5EF4-FFF2-40B4-BE49-F238E27FC236}">
                  <a16:creationId xmlns:a16="http://schemas.microsoft.com/office/drawing/2014/main" id="{32F35804-B25B-4178-B2D3-B734FD099830}"/>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7" name="Freeform 52">
              <a:extLst>
                <a:ext uri="{FF2B5EF4-FFF2-40B4-BE49-F238E27FC236}">
                  <a16:creationId xmlns:a16="http://schemas.microsoft.com/office/drawing/2014/main" id="{B55D7DAE-2DA6-4DD1-914B-35787E0198C9}"/>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78" name="TextBox 108">
            <a:extLst>
              <a:ext uri="{FF2B5EF4-FFF2-40B4-BE49-F238E27FC236}">
                <a16:creationId xmlns:a16="http://schemas.microsoft.com/office/drawing/2014/main" id="{51C60BF0-DA70-45F9-BA4D-CFF1A97E1777}"/>
              </a:ext>
            </a:extLst>
          </p:cNvPr>
          <p:cNvSpPr txBox="1"/>
          <p:nvPr/>
        </p:nvSpPr>
        <p:spPr>
          <a:xfrm>
            <a:off x="6096000" y="5980545"/>
            <a:ext cx="41902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9.8   </a:t>
            </a:r>
            <a:r>
              <a:rPr lang="zh-CN" altLang="en-US" sz="2400" b="1" dirty="0">
                <a:solidFill>
                  <a:schemeClr val="bg1"/>
                </a:solidFill>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1120468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185189" y="1741867"/>
            <a:ext cx="10040027" cy="457094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4" name="矩形 43">
            <a:extLst>
              <a:ext uri="{FF2B5EF4-FFF2-40B4-BE49-F238E27FC236}">
                <a16:creationId xmlns:a16="http://schemas.microsoft.com/office/drawing/2014/main" id="{9DD5D3D5-F36C-4307-9BFB-FE042EBB1273}"/>
              </a:ext>
            </a:extLst>
          </p:cNvPr>
          <p:cNvSpPr/>
          <p:nvPr/>
        </p:nvSpPr>
        <p:spPr>
          <a:xfrm>
            <a:off x="1420845" y="1873472"/>
            <a:ext cx="9643180" cy="4345420"/>
          </a:xfrm>
          <a:prstGeom prst="rect">
            <a:avLst/>
          </a:prstGeom>
        </p:spPr>
        <p:txBody>
          <a:bodyPr wrap="square">
            <a:spAutoFit/>
          </a:bodyPr>
          <a:lstStyle/>
          <a:p>
            <a:pPr indent="720000">
              <a:lnSpc>
                <a:spcPct val="130000"/>
              </a:lnSpc>
            </a:pPr>
            <a:r>
              <a:rPr lang="zh-CN" altLang="en-US" sz="2400" b="1" dirty="0">
                <a:latin typeface="仿宋" panose="02010609060101010101" pitchFamily="49" charset="-122"/>
                <a:ea typeface="仿宋" panose="02010609060101010101" pitchFamily="49" charset="-122"/>
              </a:rPr>
              <a:t>本章主要内容列举如下。</a:t>
            </a:r>
          </a:p>
          <a:p>
            <a:pPr indent="720000">
              <a:lnSpc>
                <a:spcPct val="130000"/>
              </a:lnSpc>
            </a:pP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．只能同步方法，而不能同步变量和类；</a:t>
            </a:r>
          </a:p>
          <a:p>
            <a:pPr indent="720000">
              <a:lnSpc>
                <a:spcPct val="130000"/>
              </a:lnSpc>
            </a:pP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．每个对象只有一个锁，当同步时，应该清楚在哪个对象上同步；</a:t>
            </a:r>
          </a:p>
          <a:p>
            <a:pPr indent="720000">
              <a:lnSpc>
                <a:spcPct val="130000"/>
              </a:lnSpc>
            </a:pP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．不必同步类中所有的方法，类可以同时拥有同步和非同步方法；</a:t>
            </a:r>
          </a:p>
          <a:p>
            <a:pPr indent="720000">
              <a:lnSpc>
                <a:spcPct val="130000"/>
              </a:lnSpc>
            </a:pPr>
            <a:r>
              <a:rPr lang="en-US" altLang="zh-CN" sz="2400" b="1" dirty="0">
                <a:latin typeface="仿宋" panose="02010609060101010101" pitchFamily="49" charset="-122"/>
                <a:ea typeface="仿宋" panose="02010609060101010101" pitchFamily="49" charset="-122"/>
              </a:rPr>
              <a:t>4</a:t>
            </a:r>
            <a:r>
              <a:rPr lang="zh-CN" altLang="en-US" sz="2400" b="1" dirty="0">
                <a:latin typeface="仿宋" panose="02010609060101010101" pitchFamily="49" charset="-122"/>
                <a:ea typeface="仿宋" panose="02010609060101010101" pitchFamily="49" charset="-122"/>
              </a:rPr>
              <a:t>．如果两个线程要执行一个类中的</a:t>
            </a:r>
            <a:r>
              <a:rPr lang="en-US" altLang="zh-CN" sz="2400" b="1" dirty="0">
                <a:latin typeface="仿宋" panose="02010609060101010101" pitchFamily="49" charset="-122"/>
                <a:ea typeface="仿宋" panose="02010609060101010101" pitchFamily="49" charset="-122"/>
              </a:rPr>
              <a:t>synchronized</a:t>
            </a:r>
            <a:r>
              <a:rPr lang="zh-CN" altLang="en-US" sz="2400" b="1" dirty="0">
                <a:latin typeface="仿宋" panose="02010609060101010101" pitchFamily="49" charset="-122"/>
                <a:ea typeface="仿宋" panose="02010609060101010101" pitchFamily="49" charset="-122"/>
              </a:rPr>
              <a:t>方法，并且两个线程使用相同的实例来调用方法，那么一次只能有一个线程能够执行方法，另一个需要等待，直到锁被释放；</a:t>
            </a:r>
          </a:p>
          <a:p>
            <a:pPr indent="720000">
              <a:lnSpc>
                <a:spcPct val="130000"/>
              </a:lnSpc>
            </a:pPr>
            <a:r>
              <a:rPr lang="en-US" altLang="zh-CN" sz="2400" b="1" dirty="0">
                <a:latin typeface="仿宋" panose="02010609060101010101" pitchFamily="49" charset="-122"/>
                <a:ea typeface="仿宋" panose="02010609060101010101" pitchFamily="49" charset="-122"/>
              </a:rPr>
              <a:t>5</a:t>
            </a:r>
            <a:r>
              <a:rPr lang="zh-CN" altLang="en-US" sz="2400" b="1" dirty="0">
                <a:latin typeface="仿宋" panose="02010609060101010101" pitchFamily="49" charset="-122"/>
                <a:ea typeface="仿宋" panose="02010609060101010101" pitchFamily="49" charset="-122"/>
              </a:rPr>
              <a:t>．如果线程拥有同步和非同步方法，则非同步方法可以被多个线程访问而不受锁的限制；</a:t>
            </a:r>
          </a:p>
        </p:txBody>
      </p:sp>
    </p:spTree>
    <p:extLst>
      <p:ext uri="{BB962C8B-B14F-4D97-AF65-F5344CB8AC3E}">
        <p14:creationId xmlns:p14="http://schemas.microsoft.com/office/powerpoint/2010/main" val="17381168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185189" y="1741867"/>
            <a:ext cx="10040027" cy="457094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5" name="矩形 44">
            <a:extLst>
              <a:ext uri="{FF2B5EF4-FFF2-40B4-BE49-F238E27FC236}">
                <a16:creationId xmlns:a16="http://schemas.microsoft.com/office/drawing/2014/main" id="{BA7EE614-EE74-4FB8-ADBB-3770AF7288EF}"/>
              </a:ext>
            </a:extLst>
          </p:cNvPr>
          <p:cNvSpPr/>
          <p:nvPr/>
        </p:nvSpPr>
        <p:spPr>
          <a:xfrm>
            <a:off x="1481226" y="2061236"/>
            <a:ext cx="9643180" cy="3385157"/>
          </a:xfrm>
          <a:prstGeom prst="rect">
            <a:avLst/>
          </a:prstGeom>
        </p:spPr>
        <p:txBody>
          <a:bodyPr wrap="square">
            <a:spAutoFit/>
          </a:bodyPr>
          <a:lstStyle/>
          <a:p>
            <a:pPr indent="720000">
              <a:lnSpc>
                <a:spcPct val="130000"/>
              </a:lnSpc>
            </a:pPr>
            <a:r>
              <a:rPr lang="en-US" altLang="zh-CN" sz="2400" b="1" dirty="0">
                <a:latin typeface="仿宋" panose="02010609060101010101" pitchFamily="49" charset="-122"/>
                <a:ea typeface="仿宋" panose="02010609060101010101" pitchFamily="49" charset="-122"/>
              </a:rPr>
              <a:t>6</a:t>
            </a:r>
            <a:r>
              <a:rPr lang="zh-CN" altLang="en-US" sz="2400" b="1" dirty="0">
                <a:latin typeface="仿宋" panose="02010609060101010101" pitchFamily="49" charset="-122"/>
                <a:ea typeface="仿宋" panose="02010609060101010101" pitchFamily="49" charset="-122"/>
              </a:rPr>
              <a:t>．线程睡眠时它所持的任何锁都不会释放；</a:t>
            </a:r>
          </a:p>
          <a:p>
            <a:pPr indent="720000">
              <a:lnSpc>
                <a:spcPct val="130000"/>
              </a:lnSpc>
            </a:pPr>
            <a:r>
              <a:rPr lang="en-US" altLang="zh-CN" sz="2400" b="1" dirty="0">
                <a:latin typeface="仿宋" panose="02010609060101010101" pitchFamily="49" charset="-122"/>
                <a:ea typeface="仿宋" panose="02010609060101010101" pitchFamily="49" charset="-122"/>
              </a:rPr>
              <a:t>7</a:t>
            </a:r>
            <a:r>
              <a:rPr lang="zh-CN" altLang="en-US" sz="2400" b="1" dirty="0">
                <a:latin typeface="仿宋" panose="02010609060101010101" pitchFamily="49" charset="-122"/>
                <a:ea typeface="仿宋" panose="02010609060101010101" pitchFamily="49" charset="-122"/>
              </a:rPr>
              <a:t>．线程可以获得多个锁。比如，在一个对象的同步方法里面调用另外一个对象的同步方法，则获取了两个对象的同步锁；</a:t>
            </a:r>
          </a:p>
          <a:p>
            <a:pPr indent="720000">
              <a:lnSpc>
                <a:spcPct val="130000"/>
              </a:lnSpc>
            </a:pPr>
            <a:r>
              <a:rPr lang="en-US" altLang="zh-CN" sz="2400" b="1" dirty="0">
                <a:latin typeface="仿宋" panose="02010609060101010101" pitchFamily="49" charset="-122"/>
                <a:ea typeface="仿宋" panose="02010609060101010101" pitchFamily="49" charset="-122"/>
              </a:rPr>
              <a:t>8</a:t>
            </a:r>
            <a:r>
              <a:rPr lang="zh-CN" altLang="en-US" sz="2400" b="1" dirty="0">
                <a:latin typeface="仿宋" panose="02010609060101010101" pitchFamily="49" charset="-122"/>
                <a:ea typeface="仿宋" panose="02010609060101010101" pitchFamily="49" charset="-122"/>
              </a:rPr>
              <a:t>．同步损害并发性，应该尽可能缩小同步范围。同步不但可以同步整个方法，还可以同步方法中一部分代码块；</a:t>
            </a:r>
          </a:p>
          <a:p>
            <a:pPr indent="720000">
              <a:lnSpc>
                <a:spcPct val="130000"/>
              </a:lnSpc>
            </a:pPr>
            <a:r>
              <a:rPr lang="en-US" altLang="zh-CN" sz="2400" b="1" dirty="0">
                <a:latin typeface="仿宋" panose="02010609060101010101" pitchFamily="49" charset="-122"/>
                <a:ea typeface="仿宋" panose="02010609060101010101" pitchFamily="49" charset="-122"/>
              </a:rPr>
              <a:t>9</a:t>
            </a:r>
            <a:r>
              <a:rPr lang="zh-CN" altLang="en-US" sz="2400" b="1" dirty="0">
                <a:latin typeface="仿宋" panose="02010609060101010101" pitchFamily="49" charset="-122"/>
                <a:ea typeface="仿宋" panose="02010609060101010101" pitchFamily="49" charset="-122"/>
              </a:rPr>
              <a:t>．在使用同步代码块时候，应该指定在哪个对象上同步，也就是说要获取哪个对象的锁。</a:t>
            </a:r>
          </a:p>
        </p:txBody>
      </p:sp>
    </p:spTree>
    <p:extLst>
      <p:ext uri="{BB962C8B-B14F-4D97-AF65-F5344CB8AC3E}">
        <p14:creationId xmlns:p14="http://schemas.microsoft.com/office/powerpoint/2010/main" val="1776959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线程编程练习</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----GUI</a:t>
              </a:r>
              <a:r>
                <a:rPr lang="zh-CN" altLang="en-US" sz="2400" b="1" dirty="0">
                  <a:solidFill>
                    <a:schemeClr val="tx1"/>
                  </a:solidFill>
                  <a:latin typeface="仿宋" panose="02010609060101010101" pitchFamily="49" charset="-122"/>
                  <a:ea typeface="仿宋" panose="02010609060101010101" pitchFamily="49" charset="-122"/>
                </a:rPr>
                <a:t>线程示例</a:t>
              </a:r>
              <a:r>
                <a:rPr lang="en-US" altLang="zh-CN" sz="2400" b="1" dirty="0">
                  <a:solidFill>
                    <a:schemeClr val="tx1"/>
                  </a:solidFill>
                  <a:latin typeface="仿宋" panose="02010609060101010101" pitchFamily="49" charset="-122"/>
                  <a:ea typeface="仿宋" panose="02010609060101010101" pitchFamily="49" charset="-122"/>
                </a:rPr>
                <a:t>1</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51122"/>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矩形 14">
            <a:extLst>
              <a:ext uri="{FF2B5EF4-FFF2-40B4-BE49-F238E27FC236}">
                <a16:creationId xmlns:a16="http://schemas.microsoft.com/office/drawing/2014/main" id="{034F26BF-77AD-4715-BB44-AF64BE4B4E58}"/>
              </a:ext>
            </a:extLst>
          </p:cNvPr>
          <p:cNvSpPr/>
          <p:nvPr/>
        </p:nvSpPr>
        <p:spPr>
          <a:xfrm>
            <a:off x="1391002" y="2826742"/>
            <a:ext cx="9652135" cy="1815882"/>
          </a:xfrm>
          <a:prstGeom prst="rect">
            <a:avLst/>
          </a:prstGeom>
        </p:spPr>
        <p:txBody>
          <a:bodyPr wrap="square">
            <a:spAutoFit/>
          </a:bodyPr>
          <a:lstStyle/>
          <a:p>
            <a:r>
              <a:rPr lang="en-US" altLang="zh-CN" sz="2800" b="1" dirty="0">
                <a:latin typeface="仿宋" panose="02010609060101010101" pitchFamily="49" charset="-122"/>
                <a:ea typeface="仿宋" panose="02010609060101010101" pitchFamily="49" charset="-122"/>
              </a:rPr>
              <a:t>JAVA</a:t>
            </a:r>
            <a:r>
              <a:rPr lang="zh-CN" altLang="en-US" sz="2800" b="1" dirty="0">
                <a:latin typeface="仿宋" panose="02010609060101010101" pitchFamily="49" charset="-122"/>
                <a:ea typeface="仿宋" panose="02010609060101010101" pitchFamily="49" charset="-122"/>
              </a:rPr>
              <a:t>图形用户界面（</a:t>
            </a:r>
            <a:r>
              <a:rPr lang="en-US" altLang="zh-CN" sz="2800" b="1" dirty="0">
                <a:latin typeface="仿宋" panose="02010609060101010101" pitchFamily="49" charset="-122"/>
                <a:ea typeface="仿宋" panose="02010609060101010101" pitchFamily="49" charset="-122"/>
              </a:rPr>
              <a:t>GUI</a:t>
            </a:r>
            <a:r>
              <a:rPr lang="zh-CN" altLang="en-US" sz="2800" b="1" dirty="0">
                <a:latin typeface="仿宋" panose="02010609060101010101" pitchFamily="49" charset="-122"/>
                <a:ea typeface="仿宋" panose="02010609060101010101" pitchFamily="49" charset="-122"/>
              </a:rPr>
              <a:t>）程序运行时，</a:t>
            </a:r>
            <a:r>
              <a:rPr lang="en-US" altLang="zh-CN" sz="2800" b="1" dirty="0">
                <a:latin typeface="仿宋" panose="02010609060101010101" pitchFamily="49" charset="-122"/>
                <a:ea typeface="仿宋" panose="02010609060101010101" pitchFamily="49" charset="-122"/>
              </a:rPr>
              <a:t>Java</a:t>
            </a:r>
            <a:r>
              <a:rPr lang="zh-CN" altLang="en-US" sz="2800" b="1" dirty="0">
                <a:latin typeface="仿宋" panose="02010609060101010101" pitchFamily="49" charset="-122"/>
                <a:ea typeface="仿宋" panose="02010609060101010101" pitchFamily="49" charset="-122"/>
              </a:rPr>
              <a:t>虚拟机在运行应用程序时会自动启动两个重要的线程：</a:t>
            </a:r>
            <a:r>
              <a:rPr lang="en-US" altLang="zh-CN" sz="2800" b="1" dirty="0">
                <a:latin typeface="仿宋" panose="02010609060101010101" pitchFamily="49" charset="-122"/>
                <a:ea typeface="仿宋" panose="02010609060101010101" pitchFamily="49" charset="-122"/>
              </a:rPr>
              <a:t>AWT-</a:t>
            </a:r>
            <a:r>
              <a:rPr lang="en-US" altLang="zh-CN" sz="2800" b="1" dirty="0" err="1">
                <a:latin typeface="仿宋" panose="02010609060101010101" pitchFamily="49" charset="-122"/>
                <a:ea typeface="仿宋" panose="02010609060101010101" pitchFamily="49" charset="-122"/>
              </a:rPr>
              <a:t>EventQuecue</a:t>
            </a:r>
            <a:r>
              <a:rPr lang="zh-CN" altLang="en-US" sz="2800" b="1" dirty="0">
                <a:latin typeface="仿宋" panose="02010609060101010101" pitchFamily="49" charset="-122"/>
                <a:ea typeface="仿宋" panose="02010609060101010101" pitchFamily="49" charset="-122"/>
              </a:rPr>
              <a:t>和</a:t>
            </a:r>
            <a:r>
              <a:rPr lang="en-US" altLang="zh-CN" sz="2800" b="1" dirty="0">
                <a:latin typeface="仿宋" panose="02010609060101010101" pitchFamily="49" charset="-122"/>
                <a:ea typeface="仿宋" panose="02010609060101010101" pitchFamily="49" charset="-122"/>
              </a:rPr>
              <a:t>AWT-Windows</a:t>
            </a:r>
            <a:r>
              <a:rPr lang="zh-CN" altLang="en-US" sz="2800" b="1" dirty="0">
                <a:latin typeface="仿宋" panose="02010609060101010101" pitchFamily="49" charset="-122"/>
                <a:ea typeface="仿宋" panose="02010609060101010101" pitchFamily="49" charset="-122"/>
              </a:rPr>
              <a:t>。</a:t>
            </a:r>
            <a:r>
              <a:rPr lang="en-US" altLang="zh-CN" sz="2800" b="1" dirty="0">
                <a:latin typeface="仿宋" panose="02010609060101010101" pitchFamily="49" charset="-122"/>
                <a:ea typeface="仿宋" panose="02010609060101010101" pitchFamily="49" charset="-122"/>
              </a:rPr>
              <a:t>AWT-</a:t>
            </a:r>
            <a:r>
              <a:rPr lang="en-US" altLang="zh-CN" sz="2800" b="1" dirty="0" err="1">
                <a:latin typeface="仿宋" panose="02010609060101010101" pitchFamily="49" charset="-122"/>
                <a:ea typeface="仿宋" panose="02010609060101010101" pitchFamily="49" charset="-122"/>
              </a:rPr>
              <a:t>EventQuecue</a:t>
            </a:r>
            <a:r>
              <a:rPr lang="zh-CN" altLang="en-US" sz="2800" b="1" dirty="0">
                <a:latin typeface="仿宋" panose="02010609060101010101" pitchFamily="49" charset="-122"/>
                <a:ea typeface="仿宋" panose="02010609060101010101" pitchFamily="49" charset="-122"/>
              </a:rPr>
              <a:t>线程负责处理</a:t>
            </a:r>
            <a:r>
              <a:rPr lang="en-US" altLang="zh-CN" sz="2800" b="1" dirty="0">
                <a:latin typeface="仿宋" panose="02010609060101010101" pitchFamily="49" charset="-122"/>
                <a:ea typeface="仿宋" panose="02010609060101010101" pitchFamily="49" charset="-122"/>
              </a:rPr>
              <a:t>GUI</a:t>
            </a:r>
            <a:r>
              <a:rPr lang="zh-CN" altLang="en-US" sz="2800" b="1" dirty="0">
                <a:latin typeface="仿宋" panose="02010609060101010101" pitchFamily="49" charset="-122"/>
                <a:ea typeface="仿宋" panose="02010609060101010101" pitchFamily="49" charset="-122"/>
              </a:rPr>
              <a:t>事件，</a:t>
            </a:r>
            <a:r>
              <a:rPr lang="en-US" altLang="zh-CN" sz="2800" b="1" dirty="0">
                <a:latin typeface="仿宋" panose="02010609060101010101" pitchFamily="49" charset="-122"/>
                <a:ea typeface="仿宋" panose="02010609060101010101" pitchFamily="49" charset="-122"/>
              </a:rPr>
              <a:t>AWT-Windows</a:t>
            </a:r>
            <a:r>
              <a:rPr lang="zh-CN" altLang="en-US" sz="2800" b="1" dirty="0">
                <a:latin typeface="仿宋" panose="02010609060101010101" pitchFamily="49" charset="-122"/>
                <a:ea typeface="仿宋" panose="02010609060101010101" pitchFamily="49" charset="-122"/>
              </a:rPr>
              <a:t>线程负责将窗体或组件绘制到桌面。</a:t>
            </a:r>
          </a:p>
        </p:txBody>
      </p:sp>
    </p:spTree>
    <p:extLst>
      <p:ext uri="{BB962C8B-B14F-4D97-AF65-F5344CB8AC3E}">
        <p14:creationId xmlns:p14="http://schemas.microsoft.com/office/powerpoint/2010/main" val="372281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线程编程练习</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----GUI</a:t>
              </a:r>
              <a:r>
                <a:rPr lang="zh-CN" altLang="en-US" sz="2400" b="1" dirty="0">
                  <a:solidFill>
                    <a:schemeClr val="tx1"/>
                  </a:solidFill>
                  <a:latin typeface="仿宋" panose="02010609060101010101" pitchFamily="49" charset="-122"/>
                  <a:ea typeface="仿宋" panose="02010609060101010101" pitchFamily="49" charset="-122"/>
                </a:rPr>
                <a:t>线程示例</a:t>
              </a:r>
              <a:r>
                <a:rPr lang="en-US" altLang="zh-CN" sz="2400" b="1" dirty="0">
                  <a:solidFill>
                    <a:schemeClr val="tx1"/>
                  </a:solidFill>
                  <a:latin typeface="仿宋" panose="02010609060101010101" pitchFamily="49" charset="-122"/>
                  <a:ea typeface="仿宋" panose="02010609060101010101" pitchFamily="49" charset="-122"/>
                </a:rPr>
                <a:t>1</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18844"/>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4" name="矩形 23">
            <a:extLst>
              <a:ext uri="{FF2B5EF4-FFF2-40B4-BE49-F238E27FC236}">
                <a16:creationId xmlns:a16="http://schemas.microsoft.com/office/drawing/2014/main" id="{62FAADE3-F4A9-4AB3-A4F7-209B8242D5D4}"/>
              </a:ext>
            </a:extLst>
          </p:cNvPr>
          <p:cNvSpPr/>
          <p:nvPr/>
        </p:nvSpPr>
        <p:spPr>
          <a:xfrm>
            <a:off x="1537279" y="2782886"/>
            <a:ext cx="8535218" cy="2308324"/>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下列是带滚动字幕的小词典，当用户在一个文本框中输入英文单词回车时，另一个文本框显示汉语解释。程序中的一个线程对象</a:t>
            </a:r>
            <a:r>
              <a:rPr lang="en-US" altLang="zh-CN" sz="2400" dirty="0" err="1">
                <a:latin typeface="仿宋" panose="02010609060101010101" pitchFamily="49" charset="-122"/>
                <a:ea typeface="仿宋" panose="02010609060101010101" pitchFamily="49" charset="-122"/>
              </a:rPr>
              <a:t>scrollWord</a:t>
            </a:r>
            <a:r>
              <a:rPr lang="zh-CN" altLang="en-US" sz="2400" dirty="0">
                <a:latin typeface="仿宋" panose="02010609060101010101" pitchFamily="49" charset="-122"/>
                <a:ea typeface="仿宋" panose="02010609060101010101" pitchFamily="49" charset="-122"/>
              </a:rPr>
              <a:t>负责滚动地显示“欢迎使用本字典”。用户通过单击按钮</a:t>
            </a:r>
            <a:r>
              <a:rPr lang="en-US" altLang="zh-CN" sz="2400" dirty="0">
                <a:latin typeface="仿宋" panose="02010609060101010101" pitchFamily="49" charset="-122"/>
                <a:ea typeface="仿宋" panose="02010609060101010101" pitchFamily="49" charset="-122"/>
              </a:rPr>
              <a:t>fast</a:t>
            </a:r>
            <a:r>
              <a:rPr lang="zh-CN" altLang="en-US" sz="2400" dirty="0">
                <a:latin typeface="仿宋" panose="02010609060101010101" pitchFamily="49" charset="-122"/>
                <a:ea typeface="仿宋" panose="02010609060101010101" pitchFamily="49" charset="-122"/>
              </a:rPr>
              <a:t>吵醒休眠的</a:t>
            </a:r>
            <a:r>
              <a:rPr lang="en-US" altLang="zh-CN" sz="2400" dirty="0" err="1">
                <a:latin typeface="仿宋" panose="02010609060101010101" pitchFamily="49" charset="-122"/>
                <a:ea typeface="仿宋" panose="02010609060101010101" pitchFamily="49" charset="-122"/>
              </a:rPr>
              <a:t>scrollWord</a:t>
            </a:r>
            <a:r>
              <a:rPr lang="zh-CN" altLang="en-US" sz="2400" dirty="0">
                <a:latin typeface="仿宋" panose="02010609060101010101" pitchFamily="49" charset="-122"/>
                <a:ea typeface="仿宋" panose="02010609060101010101" pitchFamily="49" charset="-122"/>
              </a:rPr>
              <a:t>线程，以便加快字模的滚动速度。通过在文本框中输入</a:t>
            </a:r>
            <a:r>
              <a:rPr lang="en-US" altLang="zh-CN" sz="2400" dirty="0">
                <a:latin typeface="仿宋" panose="02010609060101010101" pitchFamily="49" charset="-122"/>
                <a:ea typeface="仿宋" panose="02010609060101010101" pitchFamily="49" charset="-122"/>
              </a:rPr>
              <a:t>end</a:t>
            </a:r>
            <a:r>
              <a:rPr lang="zh-CN" altLang="en-US" sz="2400" dirty="0">
                <a:latin typeface="仿宋" panose="02010609060101010101" pitchFamily="49" charset="-122"/>
                <a:ea typeface="仿宋" panose="02010609060101010101" pitchFamily="49" charset="-122"/>
              </a:rPr>
              <a:t>单词来杀死这个线程，即让线程结束</a:t>
            </a:r>
            <a:r>
              <a:rPr lang="en-US" altLang="zh-CN" sz="2400" dirty="0">
                <a:latin typeface="仿宋" panose="02010609060101010101" pitchFamily="49" charset="-122"/>
                <a:ea typeface="仿宋" panose="02010609060101010101" pitchFamily="49" charset="-122"/>
              </a:rPr>
              <a:t>run</a:t>
            </a:r>
            <a:r>
              <a:rPr lang="zh-CN" altLang="en-US" sz="2400" dirty="0">
                <a:latin typeface="仿宋" panose="02010609060101010101" pitchFamily="49" charset="-122"/>
                <a:ea typeface="仿宋" panose="02010609060101010101" pitchFamily="49" charset="-122"/>
              </a:rPr>
              <a:t>方法，进入死亡状态。</a:t>
            </a:r>
          </a:p>
        </p:txBody>
      </p:sp>
    </p:spTree>
    <p:extLst>
      <p:ext uri="{BB962C8B-B14F-4D97-AF65-F5344CB8AC3E}">
        <p14:creationId xmlns:p14="http://schemas.microsoft.com/office/powerpoint/2010/main" val="427265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线程编程练习</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hlinkClick r:id="rId2" action="ppaction://hlinkfile"/>
                </a:rPr>
                <a:t>GUI</a:t>
              </a:r>
              <a:r>
                <a:rPr lang="zh-CN" altLang="en-US" sz="2400" b="1" dirty="0">
                  <a:solidFill>
                    <a:schemeClr val="tx1"/>
                  </a:solidFill>
                  <a:latin typeface="仿宋" panose="02010609060101010101" pitchFamily="49" charset="-122"/>
                  <a:ea typeface="仿宋" panose="02010609060101010101" pitchFamily="49" charset="-122"/>
                  <a:hlinkClick r:id="rId2" action="ppaction://hlinkfile"/>
                </a:rPr>
                <a:t>线程示例</a:t>
              </a:r>
              <a:r>
                <a:rPr lang="en-US" altLang="zh-CN" sz="2400" b="1" dirty="0">
                  <a:solidFill>
                    <a:schemeClr val="tx1"/>
                  </a:solidFill>
                  <a:latin typeface="仿宋" panose="02010609060101010101" pitchFamily="49" charset="-122"/>
                  <a:ea typeface="仿宋" panose="02010609060101010101" pitchFamily="49" charset="-122"/>
                  <a:hlinkClick r:id="rId2" action="ppaction://hlinkfile"/>
                </a:rPr>
                <a:t>1</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18844"/>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矩形 14">
            <a:extLst>
              <a:ext uri="{FF2B5EF4-FFF2-40B4-BE49-F238E27FC236}">
                <a16:creationId xmlns:a16="http://schemas.microsoft.com/office/drawing/2014/main" id="{D7C7AC3E-6BD4-4288-8DE9-37C078358FFA}"/>
              </a:ext>
            </a:extLst>
          </p:cNvPr>
          <p:cNvSpPr/>
          <p:nvPr/>
        </p:nvSpPr>
        <p:spPr>
          <a:xfrm>
            <a:off x="931947" y="2595836"/>
            <a:ext cx="3119548" cy="2308324"/>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zh-CN" altLang="en-US" sz="2400" b="1" dirty="0">
                <a:latin typeface="仿宋" panose="02010609060101010101" pitchFamily="49" charset="-122"/>
                <a:ea typeface="仿宋" panose="02010609060101010101" pitchFamily="49" charset="-122"/>
              </a:rPr>
              <a:t>单词文件：</a:t>
            </a:r>
            <a:r>
              <a:rPr lang="en-US" altLang="zh-CN" sz="2400" b="1" dirty="0">
                <a:latin typeface="仿宋" panose="02010609060101010101" pitchFamily="49" charset="-122"/>
                <a:ea typeface="仿宋" panose="02010609060101010101" pitchFamily="49" charset="-122"/>
                <a:hlinkClick r:id="rId3" action="ppaction://hlinkfile"/>
              </a:rPr>
              <a:t>word.txt</a:t>
            </a:r>
            <a:r>
              <a:rPr lang="zh-CN" altLang="en-US" sz="2400" b="1" dirty="0">
                <a:latin typeface="仿宋" panose="02010609060101010101" pitchFamily="49" charset="-122"/>
                <a:ea typeface="仿宋" panose="02010609060101010101" pitchFamily="49" charset="-122"/>
              </a:rPr>
              <a:t>，单词之间用空白分隔，例如：</a:t>
            </a:r>
          </a:p>
          <a:p>
            <a:r>
              <a:rPr lang="en-US" altLang="zh-CN" sz="2400" b="1" dirty="0">
                <a:latin typeface="仿宋" panose="02010609060101010101" pitchFamily="49" charset="-122"/>
                <a:ea typeface="仿宋" panose="02010609060101010101" pitchFamily="49" charset="-122"/>
              </a:rPr>
              <a:t>boy </a:t>
            </a:r>
            <a:r>
              <a:rPr lang="zh-CN" altLang="en-US" sz="2400" b="1" dirty="0">
                <a:latin typeface="仿宋" panose="02010609060101010101" pitchFamily="49" charset="-122"/>
                <a:ea typeface="仿宋" panose="02010609060101010101" pitchFamily="49" charset="-122"/>
              </a:rPr>
              <a:t>男孩 </a:t>
            </a:r>
          </a:p>
          <a:p>
            <a:r>
              <a:rPr lang="en-US" altLang="zh-CN" sz="2400" b="1" dirty="0">
                <a:latin typeface="仿宋" panose="02010609060101010101" pitchFamily="49" charset="-122"/>
                <a:ea typeface="仿宋" panose="02010609060101010101" pitchFamily="49" charset="-122"/>
              </a:rPr>
              <a:t>sun </a:t>
            </a:r>
            <a:r>
              <a:rPr lang="zh-CN" altLang="en-US" sz="2400" b="1" dirty="0">
                <a:latin typeface="仿宋" panose="02010609060101010101" pitchFamily="49" charset="-122"/>
                <a:ea typeface="仿宋" panose="02010609060101010101" pitchFamily="49" charset="-122"/>
              </a:rPr>
              <a:t>太阳</a:t>
            </a:r>
          </a:p>
          <a:p>
            <a:r>
              <a:rPr lang="en-US" altLang="zh-CN" sz="2400" b="1" dirty="0">
                <a:latin typeface="仿宋" panose="02010609060101010101" pitchFamily="49" charset="-122"/>
                <a:ea typeface="仿宋" panose="02010609060101010101" pitchFamily="49" charset="-122"/>
              </a:rPr>
              <a:t>moon </a:t>
            </a:r>
            <a:r>
              <a:rPr lang="zh-CN" altLang="en-US" sz="2400" b="1" dirty="0">
                <a:latin typeface="仿宋" panose="02010609060101010101" pitchFamily="49" charset="-122"/>
                <a:ea typeface="仿宋" panose="02010609060101010101" pitchFamily="49" charset="-122"/>
              </a:rPr>
              <a:t>月亮 </a:t>
            </a:r>
          </a:p>
        </p:txBody>
      </p:sp>
      <p:sp>
        <p:nvSpPr>
          <p:cNvPr id="25" name="右箭头 27">
            <a:extLst>
              <a:ext uri="{FF2B5EF4-FFF2-40B4-BE49-F238E27FC236}">
                <a16:creationId xmlns:a16="http://schemas.microsoft.com/office/drawing/2014/main" id="{625F7F09-45B5-4B22-BC74-663E244A26D6}"/>
              </a:ext>
            </a:extLst>
          </p:cNvPr>
          <p:cNvSpPr/>
          <p:nvPr/>
        </p:nvSpPr>
        <p:spPr>
          <a:xfrm>
            <a:off x="4222441" y="3430608"/>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Picture 2">
            <a:extLst>
              <a:ext uri="{FF2B5EF4-FFF2-40B4-BE49-F238E27FC236}">
                <a16:creationId xmlns:a16="http://schemas.microsoft.com/office/drawing/2014/main" id="{1267A2F2-7B1C-4FBC-A3DB-5A14B62F1F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439" y="2591013"/>
            <a:ext cx="4950124" cy="2680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50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线程编程练习</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----GUI</a:t>
              </a:r>
              <a:r>
                <a:rPr lang="zh-CN" altLang="en-US" sz="2400" b="1" dirty="0">
                  <a:solidFill>
                    <a:schemeClr val="tx1"/>
                  </a:solidFill>
                  <a:latin typeface="仿宋" panose="02010609060101010101" pitchFamily="49" charset="-122"/>
                  <a:ea typeface="仿宋" panose="02010609060101010101" pitchFamily="49" charset="-122"/>
                </a:rPr>
                <a:t>线程示例</a:t>
              </a:r>
              <a:r>
                <a:rPr lang="en-US" altLang="zh-CN" sz="2400" b="1" dirty="0">
                  <a:solidFill>
                    <a:schemeClr val="tx1"/>
                  </a:solidFill>
                  <a:latin typeface="仿宋" panose="02010609060101010101" pitchFamily="49" charset="-122"/>
                  <a:ea typeface="仿宋" panose="02010609060101010101" pitchFamily="49" charset="-122"/>
                </a:rPr>
                <a:t>2</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18844"/>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矩形 14">
            <a:extLst>
              <a:ext uri="{FF2B5EF4-FFF2-40B4-BE49-F238E27FC236}">
                <a16:creationId xmlns:a16="http://schemas.microsoft.com/office/drawing/2014/main" id="{B3C026F0-ECBD-4F8B-AEA6-3BA551C23731}"/>
              </a:ext>
            </a:extLst>
          </p:cNvPr>
          <p:cNvSpPr/>
          <p:nvPr/>
        </p:nvSpPr>
        <p:spPr>
          <a:xfrm>
            <a:off x="1143317" y="2557529"/>
            <a:ext cx="8568952" cy="830997"/>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下列</a:t>
            </a:r>
            <a:r>
              <a:rPr lang="zh-CN" altLang="zh-CN" sz="2400" b="1" dirty="0">
                <a:latin typeface="仿宋" panose="02010609060101010101" pitchFamily="49" charset="-122"/>
                <a:ea typeface="仿宋" panose="02010609060101010101" pitchFamily="49" charset="-122"/>
              </a:rPr>
              <a:t>中单击</a:t>
            </a:r>
            <a:r>
              <a:rPr lang="en-US" altLang="zh-CN" sz="2400" b="1" dirty="0">
                <a:latin typeface="仿宋" panose="02010609060101010101" pitchFamily="49" charset="-122"/>
                <a:ea typeface="仿宋" panose="02010609060101010101" pitchFamily="49" charset="-122"/>
              </a:rPr>
              <a:t>start</a:t>
            </a:r>
            <a:r>
              <a:rPr lang="zh-CN" altLang="zh-CN" sz="2400" b="1" dirty="0">
                <a:latin typeface="仿宋" panose="02010609060101010101" pitchFamily="49" charset="-122"/>
                <a:ea typeface="仿宋" panose="02010609060101010101" pitchFamily="49" charset="-122"/>
              </a:rPr>
              <a:t>按扭线程开始工作：每隔一秒钟显示一次当前时间；单击</a:t>
            </a:r>
            <a:r>
              <a:rPr lang="en-US" altLang="zh-CN" sz="2400" b="1" dirty="0">
                <a:latin typeface="仿宋" panose="02010609060101010101" pitchFamily="49" charset="-122"/>
                <a:ea typeface="仿宋" panose="02010609060101010101" pitchFamily="49" charset="-122"/>
              </a:rPr>
              <a:t>stop</a:t>
            </a:r>
            <a:r>
              <a:rPr lang="zh-CN" altLang="zh-CN" sz="2400" b="1" dirty="0">
                <a:latin typeface="仿宋" panose="02010609060101010101" pitchFamily="49" charset="-122"/>
                <a:ea typeface="仿宋" panose="02010609060101010101" pitchFamily="49" charset="-122"/>
              </a:rPr>
              <a:t>按扭后，线程就结束了生命</a:t>
            </a:r>
            <a:r>
              <a:rPr lang="zh-CN" altLang="en-US" sz="2400" b="1" dirty="0">
                <a:latin typeface="仿宋" panose="02010609060101010101" pitchFamily="49" charset="-122"/>
                <a:ea typeface="仿宋" panose="02010609060101010101" pitchFamily="49" charset="-122"/>
              </a:rPr>
              <a:t>。</a:t>
            </a:r>
          </a:p>
        </p:txBody>
      </p:sp>
      <p:sp>
        <p:nvSpPr>
          <p:cNvPr id="25" name="矩形 24">
            <a:extLst>
              <a:ext uri="{FF2B5EF4-FFF2-40B4-BE49-F238E27FC236}">
                <a16:creationId xmlns:a16="http://schemas.microsoft.com/office/drawing/2014/main" id="{25719F5D-1941-4386-82AD-F3BA7FE99DD9}"/>
              </a:ext>
            </a:extLst>
          </p:cNvPr>
          <p:cNvSpPr/>
          <p:nvPr/>
        </p:nvSpPr>
        <p:spPr>
          <a:xfrm>
            <a:off x="1177051" y="3601886"/>
            <a:ext cx="8535218" cy="1569660"/>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注意：</a:t>
            </a:r>
            <a:r>
              <a:rPr lang="zh-CN" altLang="zh-CN" sz="2400" b="1" dirty="0">
                <a:latin typeface="仿宋" panose="02010609060101010101" pitchFamily="49" charset="-122"/>
                <a:ea typeface="仿宋" panose="02010609060101010101" pitchFamily="49" charset="-122"/>
              </a:rPr>
              <a:t>把一个线程委派给一个组件事件时要格外小心，比如单击一个按扭让线程开始运行，那么当这个线程在执行完</a:t>
            </a:r>
            <a:r>
              <a:rPr lang="en-US" altLang="zh-CN" sz="2400" b="1" dirty="0">
                <a:latin typeface="仿宋" panose="02010609060101010101" pitchFamily="49" charset="-122"/>
                <a:ea typeface="仿宋" panose="02010609060101010101" pitchFamily="49" charset="-122"/>
              </a:rPr>
              <a:t>run()</a:t>
            </a:r>
            <a:r>
              <a:rPr lang="zh-CN" altLang="zh-CN" sz="2400" b="1" dirty="0">
                <a:latin typeface="仿宋" panose="02010609060101010101" pitchFamily="49" charset="-122"/>
                <a:ea typeface="仿宋" panose="02010609060101010101" pitchFamily="49" charset="-122"/>
              </a:rPr>
              <a:t>方法之前，客户可能会随时再次单击该按扭，这时就会发生</a:t>
            </a:r>
            <a:r>
              <a:rPr lang="en-US" altLang="zh-CN" sz="2400" b="1" dirty="0" err="1">
                <a:latin typeface="仿宋" panose="02010609060101010101" pitchFamily="49" charset="-122"/>
                <a:ea typeface="仿宋" panose="02010609060101010101" pitchFamily="49" charset="-122"/>
              </a:rPr>
              <a:t>ILLegalThreadStateException</a:t>
            </a: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异常。</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0463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线程编程练习</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hlinkClick r:id="rId2" action="ppaction://hlinkfile"/>
                </a:rPr>
                <a:t>GUI</a:t>
              </a:r>
              <a:r>
                <a:rPr lang="zh-CN" altLang="en-US" sz="2400" b="1" dirty="0">
                  <a:solidFill>
                    <a:schemeClr val="tx1"/>
                  </a:solidFill>
                  <a:latin typeface="仿宋" panose="02010609060101010101" pitchFamily="49" charset="-122"/>
                  <a:ea typeface="仿宋" panose="02010609060101010101" pitchFamily="49" charset="-122"/>
                  <a:hlinkClick r:id="rId2" action="ppaction://hlinkfile"/>
                </a:rPr>
                <a:t>线程示例</a:t>
              </a:r>
              <a:r>
                <a:rPr lang="en-US" altLang="zh-CN" sz="2400" b="1" dirty="0">
                  <a:solidFill>
                    <a:schemeClr val="tx1"/>
                  </a:solidFill>
                  <a:latin typeface="仿宋" panose="02010609060101010101" pitchFamily="49" charset="-122"/>
                  <a:ea typeface="仿宋" panose="02010609060101010101" pitchFamily="49" charset="-122"/>
                  <a:hlinkClick r:id="rId2" action="ppaction://hlinkfile"/>
                </a:rPr>
                <a:t>2</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18844"/>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pic>
        <p:nvPicPr>
          <p:cNvPr id="24" name="Picture 2">
            <a:extLst>
              <a:ext uri="{FF2B5EF4-FFF2-40B4-BE49-F238E27FC236}">
                <a16:creationId xmlns:a16="http://schemas.microsoft.com/office/drawing/2014/main" id="{AB1041C4-F264-461A-8D22-D9669DCEC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612" y="2331510"/>
            <a:ext cx="4392488" cy="3733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79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线程编程练习</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线程同步</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18844"/>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4" name="矩形 23">
            <a:extLst>
              <a:ext uri="{FF2B5EF4-FFF2-40B4-BE49-F238E27FC236}">
                <a16:creationId xmlns:a16="http://schemas.microsoft.com/office/drawing/2014/main" id="{B7A332BB-8346-4E5B-AC69-F668CFD1C55F}"/>
              </a:ext>
            </a:extLst>
          </p:cNvPr>
          <p:cNvSpPr/>
          <p:nvPr/>
        </p:nvSpPr>
        <p:spPr>
          <a:xfrm>
            <a:off x="1283116" y="2624636"/>
            <a:ext cx="8706642" cy="1938992"/>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下例中有两个线程：会计和出纳，他俩共同拥有一个帐本。他俩都可以使用存取方法对帐本进行访问，会计使用存取方法时，向帐本上写入存钱记录；出纳使用存取方法时，向帐本写入取钱记录。因此，当会计正在使用帐本时，出纳被禁止使用，反之也是这样。</a:t>
            </a:r>
          </a:p>
        </p:txBody>
      </p:sp>
    </p:spTree>
    <p:extLst>
      <p:ext uri="{BB962C8B-B14F-4D97-AF65-F5344CB8AC3E}">
        <p14:creationId xmlns:p14="http://schemas.microsoft.com/office/powerpoint/2010/main" val="165353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线程编程练习</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hlinkClick r:id="rId2" action="ppaction://hlinkfile"/>
                </a:rPr>
                <a:t>线程同步</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18844"/>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pic>
        <p:nvPicPr>
          <p:cNvPr id="15" name="Picture 2">
            <a:extLst>
              <a:ext uri="{FF2B5EF4-FFF2-40B4-BE49-F238E27FC236}">
                <a16:creationId xmlns:a16="http://schemas.microsoft.com/office/drawing/2014/main" id="{C22119B7-08B5-4383-A0C2-71678F2C7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683" y="2651266"/>
            <a:ext cx="6523733"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647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9.1 </a:t>
            </a:r>
            <a:r>
              <a:rPr lang="zh-CN" altLang="en-US" b="1" dirty="0">
                <a:latin typeface="仿宋" panose="02010609060101010101" pitchFamily="49" charset="-122"/>
                <a:ea typeface="仿宋" panose="02010609060101010101" pitchFamily="49" charset="-122"/>
              </a:rPr>
              <a:t>线程的基本概念</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进程与线程的区别</a:t>
              </a:r>
            </a:p>
          </p:txBody>
        </p:sp>
      </p:grpSp>
      <p:sp>
        <p:nvSpPr>
          <p:cNvPr id="15" name="矩形 14">
            <a:extLst>
              <a:ext uri="{FF2B5EF4-FFF2-40B4-BE49-F238E27FC236}">
                <a16:creationId xmlns:a16="http://schemas.microsoft.com/office/drawing/2014/main" id="{E3C15589-C9AB-49B7-B982-051CA3EC14EF}"/>
              </a:ext>
            </a:extLst>
          </p:cNvPr>
          <p:cNvSpPr/>
          <p:nvPr/>
        </p:nvSpPr>
        <p:spPr>
          <a:xfrm>
            <a:off x="1087813" y="2011625"/>
            <a:ext cx="9943118" cy="3040448"/>
          </a:xfrm>
          <a:prstGeom prst="rect">
            <a:avLst/>
          </a:prstGeom>
        </p:spPr>
        <p:txBody>
          <a:bodyPr wrap="square">
            <a:spAutoFit/>
          </a:bodyPr>
          <a:lstStyle/>
          <a:p>
            <a:pPr>
              <a:lnSpc>
                <a:spcPct val="130000"/>
              </a:lnSpc>
              <a:spcBef>
                <a:spcPts val="2400"/>
              </a:spcBef>
            </a:pP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）线程是进程内的一个执行单元，进程至少有一个线程，多线程共享进程的地址空间，而进程有自己独立的地址空间；</a:t>
            </a:r>
            <a:endParaRPr lang="en-US" altLang="zh-CN" sz="2400" b="1" dirty="0">
              <a:latin typeface="仿宋" panose="02010609060101010101" pitchFamily="49" charset="-122"/>
              <a:ea typeface="仿宋" panose="02010609060101010101" pitchFamily="49" charset="-122"/>
            </a:endParaRPr>
          </a:p>
          <a:p>
            <a:pPr>
              <a:lnSpc>
                <a:spcPct val="130000"/>
              </a:lnSpc>
              <a:spcBef>
                <a:spcPts val="2400"/>
              </a:spcBef>
            </a:pP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）操作系统以进程为单位分配资源，同一个进程内的线程共享进程的资源；</a:t>
            </a:r>
            <a:endParaRPr lang="en-US" altLang="zh-CN" sz="2400" b="1" dirty="0">
              <a:latin typeface="仿宋" panose="02010609060101010101" pitchFamily="49" charset="-122"/>
              <a:ea typeface="仿宋" panose="02010609060101010101" pitchFamily="49" charset="-122"/>
            </a:endParaRPr>
          </a:p>
          <a:p>
            <a:pPr>
              <a:lnSpc>
                <a:spcPct val="130000"/>
              </a:lnSpc>
              <a:spcBef>
                <a:spcPts val="2400"/>
              </a:spcBef>
            </a:pP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）线程是处理器调度的基本单位，但进程不是。</a:t>
            </a:r>
          </a:p>
        </p:txBody>
      </p:sp>
    </p:spTree>
    <p:extLst>
      <p:ext uri="{BB962C8B-B14F-4D97-AF65-F5344CB8AC3E}">
        <p14:creationId xmlns:p14="http://schemas.microsoft.com/office/powerpoint/2010/main" val="212275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p:stCondLst>
                              <p:cond delay="4000"/>
                            </p:stCondLst>
                            <p:childTnLst>
                              <p:par>
                                <p:cTn id="25" presetID="31"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 calcmode="lin" valueType="num">
                                      <p:cBhvr>
                                        <p:cTn id="27" dur="10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15">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1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5">
                                            <p:txEl>
                                              <p:pRg st="1" end="1"/>
                                            </p:txEl>
                                          </p:spTgt>
                                        </p:tgtEl>
                                        <p:attrNameLst>
                                          <p:attrName>style.visibility</p:attrName>
                                        </p:attrNameLst>
                                      </p:cBhvr>
                                      <p:to>
                                        <p:strVal val="visible"/>
                                      </p:to>
                                    </p:set>
                                    <p:anim calcmode="lin" valueType="num">
                                      <p:cBhvr>
                                        <p:cTn id="35" dur="10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15">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15">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1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anim calcmode="lin" valueType="num">
                                      <p:cBhvr>
                                        <p:cTn id="43" dur="1000" fill="hold"/>
                                        <p:tgtEl>
                                          <p:spTgt spid="15">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15">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15">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P spid="1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线程编程练习</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hlinkClick r:id="rId2" action="ppaction://hlinkfile"/>
                </a:rPr>
                <a:t>线程同步</a:t>
              </a:r>
              <a:r>
                <a:rPr lang="en-US" altLang="zh-CN" sz="2400" b="1" dirty="0">
                  <a:solidFill>
                    <a:schemeClr val="tx1"/>
                  </a:solidFill>
                  <a:latin typeface="仿宋" panose="02010609060101010101" pitchFamily="49" charset="-122"/>
                  <a:ea typeface="仿宋" panose="02010609060101010101" pitchFamily="49" charset="-122"/>
                  <a:hlinkClick r:id="rId2" action="ppaction://hlinkfile"/>
                </a:rPr>
                <a:t>2</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18844"/>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矩形 14">
            <a:extLst>
              <a:ext uri="{FF2B5EF4-FFF2-40B4-BE49-F238E27FC236}">
                <a16:creationId xmlns:a16="http://schemas.microsoft.com/office/drawing/2014/main" id="{53635501-ED78-4846-936C-66417AEEFD8B}"/>
              </a:ext>
            </a:extLst>
          </p:cNvPr>
          <p:cNvSpPr/>
          <p:nvPr/>
        </p:nvSpPr>
        <p:spPr>
          <a:xfrm>
            <a:off x="1439425" y="2393131"/>
            <a:ext cx="9871000" cy="1569660"/>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下例中</a:t>
            </a:r>
            <a:r>
              <a:rPr lang="zh-CN" altLang="en-US" sz="2400" dirty="0">
                <a:latin typeface="仿宋" panose="02010609060101010101" pitchFamily="49" charset="-122"/>
                <a:ea typeface="仿宋" panose="02010609060101010101" pitchFamily="49" charset="-122"/>
              </a:rPr>
              <a:t>用两个线程来玩猜数字游戏，</a:t>
            </a:r>
            <a:r>
              <a:rPr lang="zh-CN" altLang="en-US" sz="2400" b="1" dirty="0">
                <a:latin typeface="仿宋" panose="02010609060101010101" pitchFamily="49" charset="-122"/>
                <a:ea typeface="仿宋" panose="02010609060101010101" pitchFamily="49" charset="-122"/>
              </a:rPr>
              <a:t>第一个线程负责随机给出</a:t>
            </a:r>
            <a:r>
              <a:rPr lang="en-US" altLang="zh-CN" sz="2400" b="1" dirty="0">
                <a:latin typeface="仿宋" panose="02010609060101010101" pitchFamily="49" charset="-122"/>
                <a:ea typeface="仿宋" panose="02010609060101010101" pitchFamily="49" charset="-122"/>
              </a:rPr>
              <a:t>0</a:t>
            </a:r>
            <a:r>
              <a:rPr lang="zh-CN" altLang="en-US" sz="2400" b="1" dirty="0">
                <a:latin typeface="仿宋" panose="02010609060101010101" pitchFamily="49" charset="-122"/>
                <a:ea typeface="仿宋" panose="02010609060101010101" pitchFamily="49" charset="-122"/>
              </a:rPr>
              <a:t>到</a:t>
            </a:r>
            <a:r>
              <a:rPr lang="en-US" altLang="zh-CN" sz="2400" b="1" dirty="0">
                <a:latin typeface="仿宋" panose="02010609060101010101" pitchFamily="49" charset="-122"/>
                <a:ea typeface="仿宋" panose="02010609060101010101" pitchFamily="49" charset="-122"/>
              </a:rPr>
              <a:t>99</a:t>
            </a:r>
            <a:r>
              <a:rPr lang="zh-CN" altLang="en-US" sz="2400" b="1" dirty="0">
                <a:latin typeface="仿宋" panose="02010609060101010101" pitchFamily="49" charset="-122"/>
                <a:ea typeface="仿宋" panose="02010609060101010101" pitchFamily="49" charset="-122"/>
              </a:rPr>
              <a:t>之间的一个整数</a:t>
            </a:r>
            <a:r>
              <a:rPr lang="zh-CN" altLang="en-US" sz="2400" dirty="0">
                <a:latin typeface="仿宋" panose="02010609060101010101" pitchFamily="49" charset="-122"/>
                <a:ea typeface="仿宋" panose="02010609060101010101" pitchFamily="49" charset="-122"/>
              </a:rPr>
              <a:t>，</a:t>
            </a:r>
            <a:r>
              <a:rPr lang="zh-CN" altLang="en-US" sz="2400" b="1" dirty="0">
                <a:solidFill>
                  <a:srgbClr val="C00000"/>
                </a:solidFill>
                <a:latin typeface="仿宋" panose="02010609060101010101" pitchFamily="49" charset="-122"/>
                <a:ea typeface="仿宋" panose="02010609060101010101" pitchFamily="49" charset="-122"/>
              </a:rPr>
              <a:t>第二个线程负责猜出这个数</a:t>
            </a:r>
            <a:r>
              <a:rPr lang="zh-CN" altLang="en-US" sz="2400" dirty="0">
                <a:latin typeface="仿宋" panose="02010609060101010101" pitchFamily="49" charset="-122"/>
                <a:ea typeface="仿宋" panose="02010609060101010101" pitchFamily="49" charset="-122"/>
              </a:rPr>
              <a:t>，每当第二个线程给出自己的猜测后，第一个线程都会提示“猜小了”、“猜大了”或“猜对了”。第二个线程首先要等待第一个线程设置好要猜测的数。</a:t>
            </a:r>
          </a:p>
        </p:txBody>
      </p:sp>
      <p:sp>
        <p:nvSpPr>
          <p:cNvPr id="25" name="矩形 24">
            <a:extLst>
              <a:ext uri="{FF2B5EF4-FFF2-40B4-BE49-F238E27FC236}">
                <a16:creationId xmlns:a16="http://schemas.microsoft.com/office/drawing/2014/main" id="{3EF76750-4D61-4996-8769-4036ED291573}"/>
              </a:ext>
            </a:extLst>
          </p:cNvPr>
          <p:cNvSpPr/>
          <p:nvPr/>
        </p:nvSpPr>
        <p:spPr>
          <a:xfrm>
            <a:off x="1439426" y="4181697"/>
            <a:ext cx="9870999" cy="1569660"/>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第一个线程设置好猜测数之后，两个线程还要互相等待，</a:t>
            </a:r>
            <a:r>
              <a:rPr lang="zh-CN" altLang="en-US" sz="2400" b="1" dirty="0">
                <a:latin typeface="仿宋" panose="02010609060101010101" pitchFamily="49" charset="-122"/>
                <a:ea typeface="仿宋" panose="02010609060101010101" pitchFamily="49" charset="-122"/>
              </a:rPr>
              <a:t>其原则是，第二个线程给出自己的猜测后，等待第一个线程给出的提示；第一个线程给出提示后，等待给第二个线程给出猜测，</a:t>
            </a:r>
            <a:r>
              <a:rPr lang="zh-CN" altLang="en-US" sz="2400" dirty="0">
                <a:latin typeface="仿宋" panose="02010609060101010101" pitchFamily="49" charset="-122"/>
                <a:ea typeface="仿宋" panose="02010609060101010101" pitchFamily="49" charset="-122"/>
              </a:rPr>
              <a:t>如此进行，直到第二个线程给出正确的猜测后，两个线程进入死亡状态。</a:t>
            </a:r>
          </a:p>
        </p:txBody>
      </p:sp>
    </p:spTree>
    <p:extLst>
      <p:ext uri="{BB962C8B-B14F-4D97-AF65-F5344CB8AC3E}">
        <p14:creationId xmlns:p14="http://schemas.microsoft.com/office/powerpoint/2010/main" val="240713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线程编程练习</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计时器线程</a:t>
              </a:r>
              <a:r>
                <a:rPr lang="en-US" altLang="zh-CN" sz="2400" b="1" dirty="0">
                  <a:solidFill>
                    <a:schemeClr val="tx1"/>
                  </a:solidFill>
                  <a:latin typeface="仿宋" panose="02010609060101010101" pitchFamily="49" charset="-122"/>
                  <a:ea typeface="仿宋" panose="02010609060101010101" pitchFamily="49" charset="-122"/>
                </a:rPr>
                <a:t>Timer</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18844"/>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4" name="矩形 23">
            <a:extLst>
              <a:ext uri="{FF2B5EF4-FFF2-40B4-BE49-F238E27FC236}">
                <a16:creationId xmlns:a16="http://schemas.microsoft.com/office/drawing/2014/main" id="{B81A9AEF-DEAD-45B5-AE5F-7D7C3AB0CA37}"/>
              </a:ext>
            </a:extLst>
          </p:cNvPr>
          <p:cNvSpPr/>
          <p:nvPr/>
        </p:nvSpPr>
        <p:spPr>
          <a:xfrm>
            <a:off x="873642" y="2223531"/>
            <a:ext cx="9634924" cy="461665"/>
          </a:xfrm>
          <a:prstGeom prst="rect">
            <a:avLst/>
          </a:prstGeom>
        </p:spPr>
        <p:txBody>
          <a:bodyPr wrap="square">
            <a:spAutoFit/>
          </a:bodyPr>
          <a:lstStyle/>
          <a:p>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提供了一个很方便的</a:t>
            </a:r>
            <a:r>
              <a:rPr lang="en-US" altLang="zh-CN" sz="2400" dirty="0">
                <a:latin typeface="仿宋" panose="02010609060101010101" pitchFamily="49" charset="-122"/>
                <a:ea typeface="仿宋" panose="02010609060101010101" pitchFamily="49" charset="-122"/>
              </a:rPr>
              <a:t>Timer</a:t>
            </a:r>
            <a:r>
              <a:rPr lang="zh-CN" altLang="en-US" sz="2400" dirty="0">
                <a:latin typeface="仿宋" panose="02010609060101010101" pitchFamily="49" charset="-122"/>
                <a:ea typeface="仿宋" panose="02010609060101010101" pitchFamily="49" charset="-122"/>
              </a:rPr>
              <a:t>类，该类在</a:t>
            </a:r>
            <a:r>
              <a:rPr lang="en-US" altLang="zh-CN" sz="2400" dirty="0" err="1">
                <a:latin typeface="仿宋" panose="02010609060101010101" pitchFamily="49" charset="-122"/>
                <a:ea typeface="仿宋" panose="02010609060101010101" pitchFamily="49" charset="-122"/>
              </a:rPr>
              <a:t>javax.swing</a:t>
            </a:r>
            <a:r>
              <a:rPr lang="zh-CN" altLang="en-US" sz="2400" dirty="0">
                <a:latin typeface="仿宋" panose="02010609060101010101" pitchFamily="49" charset="-122"/>
                <a:ea typeface="仿宋" panose="02010609060101010101" pitchFamily="49" charset="-122"/>
              </a:rPr>
              <a:t>包中。</a:t>
            </a:r>
          </a:p>
        </p:txBody>
      </p:sp>
      <p:sp>
        <p:nvSpPr>
          <p:cNvPr id="26" name="矩形 25">
            <a:extLst>
              <a:ext uri="{FF2B5EF4-FFF2-40B4-BE49-F238E27FC236}">
                <a16:creationId xmlns:a16="http://schemas.microsoft.com/office/drawing/2014/main" id="{280F684F-DB09-42B8-AA77-952A301DBCFE}"/>
              </a:ext>
            </a:extLst>
          </p:cNvPr>
          <p:cNvSpPr/>
          <p:nvPr/>
        </p:nvSpPr>
        <p:spPr>
          <a:xfrm>
            <a:off x="873642" y="2840881"/>
            <a:ext cx="10746272" cy="461665"/>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当某些操作需要周期性地执行，就可以使用计时器（</a:t>
            </a:r>
            <a:r>
              <a:rPr lang="en-US" altLang="zh-CN" sz="2400" dirty="0">
                <a:latin typeface="仿宋" panose="02010609060101010101" pitchFamily="49" charset="-122"/>
                <a:ea typeface="仿宋" panose="02010609060101010101" pitchFamily="49" charset="-122"/>
              </a:rPr>
              <a:t> Timer</a:t>
            </a:r>
            <a:r>
              <a:rPr lang="zh-CN" altLang="en-US" sz="2400" dirty="0">
                <a:latin typeface="仿宋" panose="02010609060101010101" pitchFamily="49" charset="-122"/>
                <a:ea typeface="仿宋" panose="02010609060101010101" pitchFamily="49" charset="-122"/>
              </a:rPr>
              <a:t>类的对象）。</a:t>
            </a:r>
          </a:p>
        </p:txBody>
      </p:sp>
      <p:sp>
        <p:nvSpPr>
          <p:cNvPr id="27" name="矩形 26">
            <a:extLst>
              <a:ext uri="{FF2B5EF4-FFF2-40B4-BE49-F238E27FC236}">
                <a16:creationId xmlns:a16="http://schemas.microsoft.com/office/drawing/2014/main" id="{B9ADFB48-7882-4503-98ED-0B96051A848F}"/>
              </a:ext>
            </a:extLst>
          </p:cNvPr>
          <p:cNvSpPr/>
          <p:nvPr/>
        </p:nvSpPr>
        <p:spPr>
          <a:xfrm>
            <a:off x="873642" y="3521452"/>
            <a:ext cx="10362428" cy="830997"/>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构造方法：</a:t>
            </a:r>
            <a:r>
              <a:rPr lang="en-US" altLang="zh-CN" sz="2400" dirty="0">
                <a:latin typeface="仿宋" panose="02010609060101010101" pitchFamily="49" charset="-122"/>
                <a:ea typeface="仿宋" panose="02010609060101010101" pitchFamily="49" charset="-122"/>
              </a:rPr>
              <a:t>Timer(</a:t>
            </a:r>
            <a:r>
              <a:rPr lang="en-US" altLang="zh-CN" sz="2400" dirty="0" err="1">
                <a:latin typeface="仿宋" panose="02010609060101010101" pitchFamily="49" charset="-122"/>
                <a:ea typeface="仿宋" panose="02010609060101010101" pitchFamily="49" charset="-122"/>
              </a:rPr>
              <a:t>int</a:t>
            </a:r>
            <a:r>
              <a:rPr lang="en-US" altLang="zh-CN" sz="2400" dirty="0">
                <a:latin typeface="仿宋" panose="02010609060101010101" pitchFamily="49" charset="-122"/>
                <a:ea typeface="仿宋" panose="02010609060101010101" pitchFamily="49" charset="-122"/>
              </a:rPr>
              <a:t> a, Object b)</a:t>
            </a:r>
            <a:r>
              <a:rPr lang="zh-CN" altLang="en-US" sz="2400" dirty="0">
                <a:latin typeface="仿宋" panose="02010609060101010101" pitchFamily="49" charset="-122"/>
                <a:ea typeface="仿宋" panose="02010609060101010101" pitchFamily="49" charset="-122"/>
              </a:rPr>
              <a:t>创建一个计时器，其中的参数</a:t>
            </a:r>
            <a:r>
              <a:rPr lang="en-US" altLang="zh-CN" sz="2400" b="1" dirty="0">
                <a:latin typeface="仿宋" panose="02010609060101010101" pitchFamily="49" charset="-122"/>
                <a:ea typeface="仿宋" panose="02010609060101010101" pitchFamily="49" charset="-122"/>
              </a:rPr>
              <a:t>a</a:t>
            </a:r>
            <a:r>
              <a:rPr lang="zh-CN" altLang="en-US" sz="2400" b="1" dirty="0">
                <a:latin typeface="仿宋" panose="02010609060101010101" pitchFamily="49" charset="-122"/>
                <a:ea typeface="仿宋" panose="02010609060101010101" pitchFamily="49" charset="-122"/>
              </a:rPr>
              <a:t>的单位是豪秒</a:t>
            </a:r>
            <a:r>
              <a:rPr lang="zh-CN" altLang="en-US" sz="2400" dirty="0">
                <a:latin typeface="仿宋" panose="02010609060101010101" pitchFamily="49" charset="-122"/>
                <a:ea typeface="仿宋" panose="02010609060101010101" pitchFamily="49" charset="-122"/>
              </a:rPr>
              <a:t>，确定计时器</a:t>
            </a:r>
            <a:r>
              <a:rPr lang="zh-CN" altLang="en-US" sz="2400" b="1" dirty="0">
                <a:latin typeface="仿宋" panose="02010609060101010101" pitchFamily="49" charset="-122"/>
                <a:ea typeface="仿宋" panose="02010609060101010101" pitchFamily="49" charset="-122"/>
              </a:rPr>
              <a:t>每隔</a:t>
            </a:r>
            <a:r>
              <a:rPr lang="en-US" altLang="zh-CN" sz="2400" b="1" dirty="0">
                <a:latin typeface="仿宋" panose="02010609060101010101" pitchFamily="49" charset="-122"/>
                <a:ea typeface="仿宋" panose="02010609060101010101" pitchFamily="49" charset="-122"/>
              </a:rPr>
              <a:t>a </a:t>
            </a:r>
            <a:r>
              <a:rPr lang="zh-CN" altLang="en-US" sz="2400" b="1" dirty="0">
                <a:latin typeface="仿宋" panose="02010609060101010101" pitchFamily="49" charset="-122"/>
                <a:ea typeface="仿宋" panose="02010609060101010101" pitchFamily="49" charset="-122"/>
              </a:rPr>
              <a:t>毫秒“震铃”一次</a:t>
            </a:r>
            <a:r>
              <a:rPr lang="zh-CN" altLang="en-US" sz="2400" dirty="0">
                <a:latin typeface="仿宋" panose="02010609060101010101" pitchFamily="49" charset="-122"/>
                <a:ea typeface="仿宋" panose="02010609060101010101" pitchFamily="49" charset="-122"/>
              </a:rPr>
              <a:t>，参数</a:t>
            </a:r>
            <a:r>
              <a:rPr lang="en-US" altLang="zh-CN" sz="2400" b="1" dirty="0">
                <a:latin typeface="仿宋" panose="02010609060101010101" pitchFamily="49" charset="-122"/>
                <a:ea typeface="仿宋" panose="02010609060101010101" pitchFamily="49" charset="-122"/>
              </a:rPr>
              <a:t>b</a:t>
            </a:r>
            <a:r>
              <a:rPr lang="zh-CN" altLang="en-US" sz="2400" b="1" dirty="0">
                <a:latin typeface="仿宋" panose="02010609060101010101" pitchFamily="49" charset="-122"/>
                <a:ea typeface="仿宋" panose="02010609060101010101" pitchFamily="49" charset="-122"/>
              </a:rPr>
              <a:t>是计时器的监视器</a:t>
            </a:r>
            <a:r>
              <a:rPr lang="zh-CN" altLang="en-US" sz="2400" dirty="0">
                <a:latin typeface="仿宋" panose="02010609060101010101" pitchFamily="49" charset="-122"/>
                <a:ea typeface="仿宋" panose="02010609060101010101" pitchFamily="49" charset="-122"/>
              </a:rPr>
              <a:t>。</a:t>
            </a:r>
          </a:p>
        </p:txBody>
      </p:sp>
      <p:sp>
        <p:nvSpPr>
          <p:cNvPr id="28" name="矩形 27">
            <a:extLst>
              <a:ext uri="{FF2B5EF4-FFF2-40B4-BE49-F238E27FC236}">
                <a16:creationId xmlns:a16="http://schemas.microsoft.com/office/drawing/2014/main" id="{5C2B03F4-9875-483E-BD3D-68CFCF803475}"/>
              </a:ext>
            </a:extLst>
          </p:cNvPr>
          <p:cNvSpPr/>
          <p:nvPr/>
        </p:nvSpPr>
        <p:spPr>
          <a:xfrm>
            <a:off x="873641" y="4426738"/>
            <a:ext cx="10746271" cy="830997"/>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震铃事件是</a:t>
            </a:r>
            <a:r>
              <a:rPr lang="en-US" altLang="zh-CN" sz="2400" dirty="0" err="1">
                <a:latin typeface="仿宋" panose="02010609060101010101" pitchFamily="49" charset="-122"/>
                <a:ea typeface="仿宋" panose="02010609060101010101" pitchFamily="49" charset="-122"/>
              </a:rPr>
              <a:t>ActionEvent</a:t>
            </a:r>
            <a:r>
              <a:rPr lang="zh-CN" altLang="en-US" sz="2400" dirty="0">
                <a:latin typeface="仿宋" panose="02010609060101010101" pitchFamily="49" charset="-122"/>
                <a:ea typeface="仿宋" panose="02010609060101010101" pitchFamily="49" charset="-122"/>
              </a:rPr>
              <a:t>事件。当震铃事件发生时，监视器就回调</a:t>
            </a:r>
            <a:r>
              <a:rPr lang="en-US" altLang="zh-CN" sz="2400" dirty="0" err="1">
                <a:latin typeface="仿宋" panose="02010609060101010101" pitchFamily="49" charset="-122"/>
                <a:ea typeface="仿宋" panose="02010609060101010101" pitchFamily="49" charset="-122"/>
              </a:rPr>
              <a:t>ActionListener</a:t>
            </a:r>
            <a:r>
              <a:rPr lang="zh-CN" altLang="en-US" sz="2400" dirty="0">
                <a:latin typeface="仿宋" panose="02010609060101010101" pitchFamily="49" charset="-122"/>
                <a:ea typeface="仿宋" panose="02010609060101010101" pitchFamily="49" charset="-122"/>
              </a:rPr>
              <a:t>接口中的</a:t>
            </a:r>
            <a:r>
              <a:rPr lang="en-US" altLang="zh-CN" sz="2400" dirty="0" err="1">
                <a:latin typeface="仿宋" panose="02010609060101010101" pitchFamily="49" charset="-122"/>
                <a:ea typeface="仿宋" panose="02010609060101010101" pitchFamily="49" charset="-122"/>
              </a:rPr>
              <a:t>actionPerformed</a:t>
            </a:r>
            <a:r>
              <a:rPr lang="en-US" altLang="zh-CN" sz="2400" dirty="0">
                <a:latin typeface="仿宋" panose="02010609060101010101" pitchFamily="49" charset="-122"/>
                <a:ea typeface="仿宋" panose="02010609060101010101" pitchFamily="49" charset="-122"/>
              </a:rPr>
              <a:t>(</a:t>
            </a:r>
            <a:r>
              <a:rPr lang="en-US" altLang="zh-CN" sz="2400" dirty="0" err="1">
                <a:latin typeface="仿宋" panose="02010609060101010101" pitchFamily="49" charset="-122"/>
                <a:ea typeface="仿宋" panose="02010609060101010101" pitchFamily="49" charset="-122"/>
              </a:rPr>
              <a:t>ActionEvent</a:t>
            </a:r>
            <a:r>
              <a:rPr lang="en-US" altLang="zh-CN" sz="2400" dirty="0">
                <a:latin typeface="仿宋" panose="02010609060101010101" pitchFamily="49" charset="-122"/>
                <a:ea typeface="仿宋" panose="02010609060101010101" pitchFamily="49" charset="-122"/>
              </a:rPr>
              <a:t> e)</a:t>
            </a:r>
            <a:r>
              <a:rPr lang="zh-CN" altLang="en-US" sz="2400" dirty="0">
                <a:latin typeface="仿宋" panose="02010609060101010101" pitchFamily="49" charset="-122"/>
                <a:ea typeface="仿宋" panose="02010609060101010101" pitchFamily="49" charset="-122"/>
              </a:rPr>
              <a:t>方法。</a:t>
            </a:r>
          </a:p>
        </p:txBody>
      </p:sp>
    </p:spTree>
    <p:extLst>
      <p:ext uri="{BB962C8B-B14F-4D97-AF65-F5344CB8AC3E}">
        <p14:creationId xmlns:p14="http://schemas.microsoft.com/office/powerpoint/2010/main" val="96472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线程编程练习</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hlinkClick r:id="rId2" action="ppaction://hlinkfile"/>
                </a:rPr>
                <a:t>计时器线程</a:t>
              </a:r>
              <a:r>
                <a:rPr lang="en-US" altLang="zh-CN" sz="2400" b="1" dirty="0">
                  <a:solidFill>
                    <a:schemeClr val="tx1"/>
                  </a:solidFill>
                  <a:latin typeface="仿宋" panose="02010609060101010101" pitchFamily="49" charset="-122"/>
                  <a:ea typeface="仿宋" panose="02010609060101010101" pitchFamily="49" charset="-122"/>
                  <a:hlinkClick r:id="rId2" action="ppaction://hlinkfile"/>
                </a:rPr>
                <a:t>Timer</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18844"/>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5" name="矩形 24">
            <a:extLst>
              <a:ext uri="{FF2B5EF4-FFF2-40B4-BE49-F238E27FC236}">
                <a16:creationId xmlns:a16="http://schemas.microsoft.com/office/drawing/2014/main" id="{A3B02B89-3389-4265-BDCB-D63F66843D0E}"/>
              </a:ext>
            </a:extLst>
          </p:cNvPr>
          <p:cNvSpPr/>
          <p:nvPr/>
        </p:nvSpPr>
        <p:spPr>
          <a:xfrm>
            <a:off x="467544" y="2892147"/>
            <a:ext cx="5173602" cy="1569660"/>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下例中</a:t>
            </a:r>
            <a:r>
              <a:rPr lang="zh-CN" altLang="en-US" sz="2400" dirty="0">
                <a:latin typeface="仿宋" panose="02010609060101010101" pitchFamily="49" charset="-122"/>
                <a:ea typeface="仿宋" panose="02010609060101010101" pitchFamily="49" charset="-122"/>
              </a:rPr>
              <a:t>，单击“开始”按钮启动计时器，并将时间显示在文本框中。单击“暂停”按钮暂停计时器；单击“继续”按钮重新启动计时器。</a:t>
            </a:r>
          </a:p>
        </p:txBody>
      </p:sp>
      <p:pic>
        <p:nvPicPr>
          <p:cNvPr id="29" name="Picture 3">
            <a:extLst>
              <a:ext uri="{FF2B5EF4-FFF2-40B4-BE49-F238E27FC236}">
                <a16:creationId xmlns:a16="http://schemas.microsoft.com/office/drawing/2014/main" id="{942AAC19-694B-4EE9-9555-90D85CC08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856" y="2591013"/>
            <a:ext cx="4474680" cy="2630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25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线程编程练习</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线程联合</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18844"/>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24" name="矩形 23">
            <a:extLst>
              <a:ext uri="{FF2B5EF4-FFF2-40B4-BE49-F238E27FC236}">
                <a16:creationId xmlns:a16="http://schemas.microsoft.com/office/drawing/2014/main" id="{C162887E-06FE-40D3-A023-A8638F60938B}"/>
              </a:ext>
            </a:extLst>
          </p:cNvPr>
          <p:cNvSpPr/>
          <p:nvPr/>
        </p:nvSpPr>
        <p:spPr>
          <a:xfrm>
            <a:off x="1003463" y="2644170"/>
            <a:ext cx="10496196" cy="1569660"/>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一个线程</a:t>
            </a:r>
            <a:r>
              <a:rPr lang="en-US" altLang="zh-CN" sz="2400" dirty="0">
                <a:latin typeface="仿宋" panose="02010609060101010101" pitchFamily="49" charset="-122"/>
                <a:ea typeface="仿宋" panose="02010609060101010101" pitchFamily="49" charset="-122"/>
              </a:rPr>
              <a:t>A</a:t>
            </a:r>
            <a:r>
              <a:rPr lang="zh-CN" altLang="en-US" sz="2400" dirty="0">
                <a:latin typeface="仿宋" panose="02010609060101010101" pitchFamily="49" charset="-122"/>
                <a:ea typeface="仿宋" panose="02010609060101010101" pitchFamily="49" charset="-122"/>
              </a:rPr>
              <a:t>在占有</a:t>
            </a:r>
            <a:r>
              <a:rPr lang="en-US" altLang="zh-CN" sz="2400" dirty="0">
                <a:latin typeface="仿宋" panose="02010609060101010101" pitchFamily="49" charset="-122"/>
                <a:ea typeface="仿宋" panose="02010609060101010101" pitchFamily="49" charset="-122"/>
              </a:rPr>
              <a:t>CPU</a:t>
            </a:r>
            <a:r>
              <a:rPr lang="zh-CN" altLang="en-US" sz="2400" dirty="0">
                <a:latin typeface="仿宋" panose="02010609060101010101" pitchFamily="49" charset="-122"/>
                <a:ea typeface="仿宋" panose="02010609060101010101" pitchFamily="49" charset="-122"/>
              </a:rPr>
              <a:t>资源期间，可以让其它线程调用</a:t>
            </a:r>
            <a:r>
              <a:rPr lang="en-US" altLang="zh-CN" sz="2400" dirty="0">
                <a:latin typeface="仿宋" panose="02010609060101010101" pitchFamily="49" charset="-122"/>
                <a:ea typeface="仿宋" panose="02010609060101010101" pitchFamily="49" charset="-122"/>
              </a:rPr>
              <a:t>join</a:t>
            </a:r>
            <a:r>
              <a:rPr lang="zh-CN" altLang="en-US" sz="2400" dirty="0">
                <a:latin typeface="仿宋" panose="02010609060101010101" pitchFamily="49" charset="-122"/>
                <a:ea typeface="仿宋" panose="02010609060101010101" pitchFamily="49" charset="-122"/>
              </a:rPr>
              <a:t>（）和本线程联合，</a:t>
            </a:r>
          </a:p>
          <a:p>
            <a:r>
              <a:rPr lang="zh-CN" altLang="en-US" sz="2400" dirty="0">
                <a:latin typeface="仿宋" panose="02010609060101010101" pitchFamily="49" charset="-122"/>
                <a:ea typeface="仿宋" panose="02010609060101010101" pitchFamily="49" charset="-122"/>
              </a:rPr>
              <a:t>如：</a:t>
            </a:r>
            <a:r>
              <a:rPr lang="en-US" altLang="zh-CN" sz="2400" b="1" dirty="0" err="1">
                <a:latin typeface="仿宋" panose="02010609060101010101" pitchFamily="49" charset="-122"/>
                <a:ea typeface="仿宋" panose="02010609060101010101" pitchFamily="49" charset="-122"/>
              </a:rPr>
              <a:t>B.join</a:t>
            </a:r>
            <a:r>
              <a:rPr lang="en-US" altLang="zh-CN" sz="2400" b="1"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我们称</a:t>
            </a:r>
            <a:r>
              <a:rPr lang="en-US" altLang="zh-CN" sz="2400" dirty="0">
                <a:latin typeface="仿宋" panose="02010609060101010101" pitchFamily="49" charset="-122"/>
                <a:ea typeface="仿宋" panose="02010609060101010101" pitchFamily="49" charset="-122"/>
              </a:rPr>
              <a:t>A</a:t>
            </a:r>
            <a:r>
              <a:rPr lang="zh-CN" altLang="en-US" sz="2400" dirty="0">
                <a:latin typeface="仿宋" panose="02010609060101010101" pitchFamily="49" charset="-122"/>
                <a:ea typeface="仿宋" panose="02010609060101010101" pitchFamily="49" charset="-122"/>
              </a:rPr>
              <a:t>在运行期间联合了</a:t>
            </a:r>
            <a:r>
              <a:rPr lang="en-US" altLang="zh-CN" sz="2400" dirty="0">
                <a:latin typeface="仿宋" panose="02010609060101010101" pitchFamily="49" charset="-122"/>
                <a:ea typeface="仿宋" panose="02010609060101010101" pitchFamily="49" charset="-122"/>
              </a:rPr>
              <a:t>B</a:t>
            </a:r>
            <a:r>
              <a:rPr lang="zh-CN" altLang="en-US" sz="2400" dirty="0">
                <a:latin typeface="仿宋" panose="02010609060101010101" pitchFamily="49" charset="-122"/>
                <a:ea typeface="仿宋" panose="02010609060101010101" pitchFamily="49" charset="-122"/>
              </a:rPr>
              <a:t>。如果线程</a:t>
            </a:r>
            <a:r>
              <a:rPr lang="en-US" altLang="zh-CN" sz="2400" dirty="0">
                <a:latin typeface="仿宋" panose="02010609060101010101" pitchFamily="49" charset="-122"/>
                <a:ea typeface="仿宋" panose="02010609060101010101" pitchFamily="49" charset="-122"/>
              </a:rPr>
              <a:t>A</a:t>
            </a:r>
            <a:r>
              <a:rPr lang="zh-CN" altLang="en-US" sz="2400" dirty="0">
                <a:latin typeface="仿宋" panose="02010609060101010101" pitchFamily="49" charset="-122"/>
                <a:ea typeface="仿宋" panose="02010609060101010101" pitchFamily="49" charset="-122"/>
              </a:rPr>
              <a:t>在占有</a:t>
            </a:r>
            <a:r>
              <a:rPr lang="en-US" altLang="zh-CN" sz="2400" dirty="0">
                <a:latin typeface="仿宋" panose="02010609060101010101" pitchFamily="49" charset="-122"/>
                <a:ea typeface="仿宋" panose="02010609060101010101" pitchFamily="49" charset="-122"/>
              </a:rPr>
              <a:t>CPU</a:t>
            </a:r>
            <a:r>
              <a:rPr lang="zh-CN" altLang="en-US" sz="2400" dirty="0">
                <a:latin typeface="仿宋" panose="02010609060101010101" pitchFamily="49" charset="-122"/>
                <a:ea typeface="仿宋" panose="02010609060101010101" pitchFamily="49" charset="-122"/>
              </a:rPr>
              <a:t>资源期间一旦联合</a:t>
            </a:r>
            <a:r>
              <a:rPr lang="en-US" altLang="zh-CN" sz="2400" dirty="0">
                <a:latin typeface="仿宋" panose="02010609060101010101" pitchFamily="49" charset="-122"/>
                <a:ea typeface="仿宋" panose="02010609060101010101" pitchFamily="49" charset="-122"/>
              </a:rPr>
              <a:t>B</a:t>
            </a:r>
            <a:r>
              <a:rPr lang="zh-CN" altLang="en-US" sz="2400" dirty="0">
                <a:latin typeface="仿宋" panose="02010609060101010101" pitchFamily="49" charset="-122"/>
                <a:ea typeface="仿宋" panose="02010609060101010101" pitchFamily="49" charset="-122"/>
              </a:rPr>
              <a:t>线程，那么</a:t>
            </a:r>
            <a:r>
              <a:rPr lang="en-US" altLang="zh-CN" sz="2400" b="1" dirty="0">
                <a:latin typeface="仿宋" panose="02010609060101010101" pitchFamily="49" charset="-122"/>
                <a:ea typeface="仿宋" panose="02010609060101010101" pitchFamily="49" charset="-122"/>
              </a:rPr>
              <a:t>A</a:t>
            </a:r>
            <a:r>
              <a:rPr lang="zh-CN" altLang="en-US" sz="2400" b="1" dirty="0">
                <a:latin typeface="仿宋" panose="02010609060101010101" pitchFamily="49" charset="-122"/>
                <a:ea typeface="仿宋" panose="02010609060101010101" pitchFamily="49" charset="-122"/>
              </a:rPr>
              <a:t>线程将立刻中断执行</a:t>
            </a:r>
            <a:r>
              <a:rPr lang="zh-CN" altLang="en-US" sz="2400" dirty="0">
                <a:latin typeface="仿宋" panose="02010609060101010101" pitchFamily="49" charset="-122"/>
                <a:ea typeface="仿宋" panose="02010609060101010101" pitchFamily="49" charset="-122"/>
              </a:rPr>
              <a:t>，一直等到它联合的线程</a:t>
            </a:r>
            <a:r>
              <a:rPr lang="en-US" altLang="zh-CN" sz="2400" dirty="0">
                <a:latin typeface="仿宋" panose="02010609060101010101" pitchFamily="49" charset="-122"/>
                <a:ea typeface="仿宋" panose="02010609060101010101" pitchFamily="49" charset="-122"/>
              </a:rPr>
              <a:t>B</a:t>
            </a:r>
            <a:r>
              <a:rPr lang="zh-CN" altLang="en-US" sz="2400" dirty="0">
                <a:latin typeface="仿宋" panose="02010609060101010101" pitchFamily="49" charset="-122"/>
                <a:ea typeface="仿宋" panose="02010609060101010101" pitchFamily="49" charset="-122"/>
              </a:rPr>
              <a:t>执行完毕，</a:t>
            </a:r>
            <a:r>
              <a:rPr lang="en-US" altLang="zh-CN" sz="2400" dirty="0">
                <a:latin typeface="仿宋" panose="02010609060101010101" pitchFamily="49" charset="-122"/>
                <a:ea typeface="仿宋" panose="02010609060101010101" pitchFamily="49" charset="-122"/>
              </a:rPr>
              <a:t>A</a:t>
            </a:r>
            <a:r>
              <a:rPr lang="zh-CN" altLang="en-US" sz="2400" dirty="0">
                <a:latin typeface="仿宋" panose="02010609060101010101" pitchFamily="49" charset="-122"/>
                <a:ea typeface="仿宋" panose="02010609060101010101" pitchFamily="49" charset="-122"/>
              </a:rPr>
              <a:t>线程再重新排队等待</a:t>
            </a:r>
            <a:r>
              <a:rPr lang="en-US" altLang="zh-CN" sz="2400" dirty="0">
                <a:latin typeface="仿宋" panose="02010609060101010101" pitchFamily="49" charset="-122"/>
                <a:ea typeface="仿宋" panose="02010609060101010101" pitchFamily="49" charset="-122"/>
              </a:rPr>
              <a:t>CPU</a:t>
            </a:r>
            <a:r>
              <a:rPr lang="zh-CN" altLang="en-US" sz="2400" dirty="0">
                <a:latin typeface="仿宋" panose="02010609060101010101" pitchFamily="49" charset="-122"/>
                <a:ea typeface="仿宋" panose="02010609060101010101" pitchFamily="49" charset="-122"/>
              </a:rPr>
              <a:t>资源，以便恢复执行。</a:t>
            </a:r>
          </a:p>
        </p:txBody>
      </p:sp>
    </p:spTree>
    <p:extLst>
      <p:ext uri="{BB962C8B-B14F-4D97-AF65-F5344CB8AC3E}">
        <p14:creationId xmlns:p14="http://schemas.microsoft.com/office/powerpoint/2010/main" val="82722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线程编程练习</a:t>
            </a:r>
          </a:p>
        </p:txBody>
      </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3" name="组合 92">
            <a:extLst>
              <a:ext uri="{FF2B5EF4-FFF2-40B4-BE49-F238E27FC236}">
                <a16:creationId xmlns:a16="http://schemas.microsoft.com/office/drawing/2014/main" id="{B63BC5AE-119B-48A2-973A-402E3B533EEF}"/>
              </a:ext>
            </a:extLst>
          </p:cNvPr>
          <p:cNvGrpSpPr/>
          <p:nvPr/>
        </p:nvGrpSpPr>
        <p:grpSpPr>
          <a:xfrm>
            <a:off x="-32257" y="921431"/>
            <a:ext cx="12256513" cy="543169"/>
            <a:chOff x="-2203" y="1286002"/>
            <a:chExt cx="12192000" cy="543169"/>
          </a:xfrm>
        </p:grpSpPr>
        <p:sp>
          <p:nvSpPr>
            <p:cNvPr id="94" name="Freeform 3">
              <a:extLst>
                <a:ext uri="{FF2B5EF4-FFF2-40B4-BE49-F238E27FC236}">
                  <a16:creationId xmlns:a16="http://schemas.microsoft.com/office/drawing/2014/main" id="{4D1EF950-C4D5-4036-BDCB-7B20EE901D8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95" name="内容占位符 2">
              <a:extLst>
                <a:ext uri="{FF2B5EF4-FFF2-40B4-BE49-F238E27FC236}">
                  <a16:creationId xmlns:a16="http://schemas.microsoft.com/office/drawing/2014/main" id="{E508F1AA-2300-4540-BF04-90BC1A3126E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线程交互示例</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线程联合</a:t>
              </a:r>
            </a:p>
          </p:txBody>
        </p:sp>
      </p:grpSp>
      <p:sp>
        <p:nvSpPr>
          <p:cNvPr id="16" name="矩形 15">
            <a:extLst>
              <a:ext uri="{FF2B5EF4-FFF2-40B4-BE49-F238E27FC236}">
                <a16:creationId xmlns:a16="http://schemas.microsoft.com/office/drawing/2014/main" id="{5CA50D45-D1CB-4D0F-A7AE-C8B5B23A010E}"/>
              </a:ext>
            </a:extLst>
          </p:cNvPr>
          <p:cNvSpPr/>
          <p:nvPr/>
        </p:nvSpPr>
        <p:spPr>
          <a:xfrm>
            <a:off x="2822" y="2318844"/>
            <a:ext cx="12189178" cy="3332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仿宋" panose="02010609060101010101" pitchFamily="49" charset="-122"/>
              <a:ea typeface="仿宋" panose="02010609060101010101" pitchFamily="49" charset="-122"/>
            </a:endParaRPr>
          </a:p>
        </p:txBody>
      </p:sp>
      <p:grpSp>
        <p:nvGrpSpPr>
          <p:cNvPr id="17" name="组合 16">
            <a:extLst>
              <a:ext uri="{FF2B5EF4-FFF2-40B4-BE49-F238E27FC236}">
                <a16:creationId xmlns:a16="http://schemas.microsoft.com/office/drawing/2014/main" id="{0FE19761-9C92-4DAF-BD0E-EBD11472FD96}"/>
              </a:ext>
            </a:extLst>
          </p:cNvPr>
          <p:cNvGrpSpPr/>
          <p:nvPr/>
        </p:nvGrpSpPr>
        <p:grpSpPr>
          <a:xfrm>
            <a:off x="4409" y="2103534"/>
            <a:ext cx="12187591" cy="194284"/>
            <a:chOff x="1588" y="1768235"/>
            <a:chExt cx="12190412" cy="194329"/>
          </a:xfrm>
        </p:grpSpPr>
        <p:sp>
          <p:nvSpPr>
            <p:cNvPr id="18" name="矩形 17">
              <a:extLst>
                <a:ext uri="{FF2B5EF4-FFF2-40B4-BE49-F238E27FC236}">
                  <a16:creationId xmlns:a16="http://schemas.microsoft.com/office/drawing/2014/main" id="{4032DADA-60EA-4747-BBA1-04697ADB73CA}"/>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71C11642-CB4E-4892-9FE0-BBBA864C1D46}"/>
                </a:ext>
              </a:extLst>
            </p:cNvPr>
            <p:cNvSpPr/>
            <p:nvPr/>
          </p:nvSpPr>
          <p:spPr>
            <a:xfrm>
              <a:off x="8886651"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grpSp>
        <p:nvGrpSpPr>
          <p:cNvPr id="21" name="组合 20">
            <a:extLst>
              <a:ext uri="{FF2B5EF4-FFF2-40B4-BE49-F238E27FC236}">
                <a16:creationId xmlns:a16="http://schemas.microsoft.com/office/drawing/2014/main" id="{A6347F84-CDCE-44B8-B197-F2668E486DDC}"/>
              </a:ext>
            </a:extLst>
          </p:cNvPr>
          <p:cNvGrpSpPr/>
          <p:nvPr/>
        </p:nvGrpSpPr>
        <p:grpSpPr>
          <a:xfrm>
            <a:off x="2028" y="5870733"/>
            <a:ext cx="12187591" cy="194284"/>
            <a:chOff x="1588" y="1768235"/>
            <a:chExt cx="12190412" cy="194329"/>
          </a:xfrm>
        </p:grpSpPr>
        <p:sp>
          <p:nvSpPr>
            <p:cNvPr id="22" name="矩形 21">
              <a:extLst>
                <a:ext uri="{FF2B5EF4-FFF2-40B4-BE49-F238E27FC236}">
                  <a16:creationId xmlns:a16="http://schemas.microsoft.com/office/drawing/2014/main" id="{45E58C68-25A7-4383-B7CB-6EABF287A60B}"/>
                </a:ext>
              </a:extLst>
            </p:cNvPr>
            <p:cNvSpPr/>
            <p:nvPr/>
          </p:nvSpPr>
          <p:spPr>
            <a:xfrm>
              <a:off x="1588" y="1842541"/>
              <a:ext cx="12190412" cy="45719"/>
            </a:xfrm>
            <a:prstGeom prst="rect">
              <a:avLst/>
            </a:pr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23" name="Freeform 3">
              <a:extLst>
                <a:ext uri="{FF2B5EF4-FFF2-40B4-BE49-F238E27FC236}">
                  <a16:creationId xmlns:a16="http://schemas.microsoft.com/office/drawing/2014/main" id="{D863FEE1-8619-4EA0-9A38-42D75101C3C7}"/>
                </a:ext>
              </a:extLst>
            </p:cNvPr>
            <p:cNvSpPr/>
            <p:nvPr/>
          </p:nvSpPr>
          <p:spPr>
            <a:xfrm>
              <a:off x="1588" y="1768235"/>
              <a:ext cx="3305349" cy="19432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accent1">
                <a:lumMod val="75000"/>
              </a:schemeClr>
            </a:solidFill>
            <a:ln w="12700">
              <a:solidFill>
                <a:schemeClr val="accent1">
                  <a:lumMod val="60000"/>
                  <a:lumOff val="40000"/>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grpSp>
      <p:sp>
        <p:nvSpPr>
          <p:cNvPr id="15" name="矩形 14">
            <a:extLst>
              <a:ext uri="{FF2B5EF4-FFF2-40B4-BE49-F238E27FC236}">
                <a16:creationId xmlns:a16="http://schemas.microsoft.com/office/drawing/2014/main" id="{1EC9CE3A-A2B9-4B23-9D1B-184CF5B6CD48}"/>
              </a:ext>
            </a:extLst>
          </p:cNvPr>
          <p:cNvSpPr/>
          <p:nvPr/>
        </p:nvSpPr>
        <p:spPr>
          <a:xfrm>
            <a:off x="2148258" y="2653703"/>
            <a:ext cx="8206605" cy="461665"/>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下例</a:t>
            </a:r>
            <a:r>
              <a:rPr lang="zh-CN" altLang="en-US" sz="2400" dirty="0">
                <a:latin typeface="仿宋" panose="02010609060101010101" pitchFamily="49" charset="-122"/>
                <a:ea typeface="仿宋" panose="02010609060101010101" pitchFamily="49" charset="-122"/>
              </a:rPr>
              <a:t>中，一个线程在运行期间联合了另外一个线程</a:t>
            </a:r>
            <a:r>
              <a:rPr lang="en-US" altLang="zh-CN" sz="2400" dirty="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p:txBody>
      </p:sp>
      <p:pic>
        <p:nvPicPr>
          <p:cNvPr id="25" name="Picture 2">
            <a:extLst>
              <a:ext uri="{FF2B5EF4-FFF2-40B4-BE49-F238E27FC236}">
                <a16:creationId xmlns:a16="http://schemas.microsoft.com/office/drawing/2014/main" id="{86E6C65C-45AF-4EBC-B5EE-BC494F2AB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815" y="3424562"/>
            <a:ext cx="6396399" cy="168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17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zh-CN" altLang="en-US" b="1" dirty="0">
                <a:latin typeface="仿宋" panose="02010609060101010101" pitchFamily="49" charset="-122"/>
                <a:ea typeface="仿宋" panose="02010609060101010101" pitchFamily="49" charset="-122"/>
              </a:rPr>
              <a:t>大作业</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实现简易线程池</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139322" y="1620641"/>
            <a:ext cx="9825419" cy="3616718"/>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buFont typeface="Wingdings" panose="05000000000000000000" pitchFamily="2" charset="2"/>
              <a:buChar char="ü"/>
            </a:pPr>
            <a:r>
              <a:rPr lang="zh-CN" altLang="en-US" sz="2800" b="1" dirty="0">
                <a:latin typeface="仿宋" panose="02010609060101010101" pitchFamily="49" charset="-122"/>
                <a:ea typeface="仿宋" panose="02010609060101010101" pitchFamily="49" charset="-122"/>
                <a:cs typeface="Times New Roman" panose="02020603050405020304" pitchFamily="18" charset="0"/>
              </a:rPr>
              <a:t>调研常用线程池实现技术，分析并比较之</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pPr>
              <a:buFont typeface="Wingdings" panose="05000000000000000000" pitchFamily="2" charset="2"/>
              <a:buChar char="ü"/>
            </a:pPr>
            <a:r>
              <a:rPr lang="zh-CN" altLang="en-US" sz="2800" dirty="0">
                <a:solidFill>
                  <a:srgbClr val="FF0000"/>
                </a:solidFill>
                <a:latin typeface="仿宋" panose="02010609060101010101" pitchFamily="49" charset="-122"/>
                <a:ea typeface="仿宋" panose="02010609060101010101" pitchFamily="49" charset="-122"/>
              </a:rPr>
              <a:t>实现自定义线程池，并模拟测试之</a:t>
            </a: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1831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FFD88D-BF89-48EC-9290-2F0644F78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0255"/>
          </a:xfrm>
          <a:prstGeom prst="rect">
            <a:avLst/>
          </a:prstGeom>
        </p:spPr>
      </p:pic>
      <p:sp>
        <p:nvSpPr>
          <p:cNvPr id="5" name="矩形 4">
            <a:extLst>
              <a:ext uri="{FF2B5EF4-FFF2-40B4-BE49-F238E27FC236}">
                <a16:creationId xmlns:a16="http://schemas.microsoft.com/office/drawing/2014/main" id="{BE330DB4-9685-4C7D-A3B8-BFA6B41156D9}"/>
              </a:ext>
            </a:extLst>
          </p:cNvPr>
          <p:cNvSpPr/>
          <p:nvPr/>
        </p:nvSpPr>
        <p:spPr>
          <a:xfrm>
            <a:off x="19744"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81BF3D36-3BF4-4E7B-A663-9B90D04FD428}"/>
              </a:ext>
            </a:extLst>
          </p:cNvPr>
          <p:cNvSpPr/>
          <p:nvPr/>
        </p:nvSpPr>
        <p:spPr>
          <a:xfrm>
            <a:off x="4244913" y="1345474"/>
            <a:ext cx="3778347" cy="3779714"/>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1297C28-9027-4614-839A-E309F1E7C81D}"/>
              </a:ext>
            </a:extLst>
          </p:cNvPr>
          <p:cNvSpPr/>
          <p:nvPr/>
        </p:nvSpPr>
        <p:spPr>
          <a:xfrm>
            <a:off x="4520347" y="1605805"/>
            <a:ext cx="3238828" cy="324000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A3D24608-E803-4A3C-896A-3D276C7C6021}"/>
              </a:ext>
            </a:extLst>
          </p:cNvPr>
          <p:cNvCxnSpPr/>
          <p:nvPr/>
        </p:nvCxnSpPr>
        <p:spPr>
          <a:xfrm flipV="1">
            <a:off x="2026949" y="3297244"/>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C6D8C9-F80F-4FEC-8063-50B54995F732}"/>
              </a:ext>
            </a:extLst>
          </p:cNvPr>
          <p:cNvCxnSpPr/>
          <p:nvPr/>
        </p:nvCxnSpPr>
        <p:spPr>
          <a:xfrm>
            <a:off x="2030304"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79E2416-6782-43F2-A864-B178CA198426}"/>
              </a:ext>
            </a:extLst>
          </p:cNvPr>
          <p:cNvCxnSpPr/>
          <p:nvPr/>
        </p:nvCxnSpPr>
        <p:spPr>
          <a:xfrm>
            <a:off x="1557586"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8FDA163-5321-44BC-B593-6F1A4AF16E76}"/>
              </a:ext>
            </a:extLst>
          </p:cNvPr>
          <p:cNvSpPr/>
          <p:nvPr/>
        </p:nvSpPr>
        <p:spPr>
          <a:xfrm>
            <a:off x="1522834" y="3274382"/>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78F3A09-4621-42FF-B2CD-901CF0E64A0A}"/>
              </a:ext>
            </a:extLst>
          </p:cNvPr>
          <p:cNvSpPr/>
          <p:nvPr/>
        </p:nvSpPr>
        <p:spPr>
          <a:xfrm>
            <a:off x="2504430" y="32743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A05833-E77B-459E-AFE7-31FC80678818}"/>
              </a:ext>
            </a:extLst>
          </p:cNvPr>
          <p:cNvSpPr/>
          <p:nvPr/>
        </p:nvSpPr>
        <p:spPr>
          <a:xfrm rot="16200000">
            <a:off x="1540220" y="2803978"/>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1C879A3-692F-4AE7-95BF-171C905C7C12}"/>
              </a:ext>
            </a:extLst>
          </p:cNvPr>
          <p:cNvCxnSpPr/>
          <p:nvPr/>
        </p:nvCxnSpPr>
        <p:spPr>
          <a:xfrm flipV="1">
            <a:off x="10175904" y="3295840"/>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2B1164-933E-4045-8EB3-250888760A56}"/>
              </a:ext>
            </a:extLst>
          </p:cNvPr>
          <p:cNvCxnSpPr/>
          <p:nvPr/>
        </p:nvCxnSpPr>
        <p:spPr>
          <a:xfrm>
            <a:off x="10179259" y="3295840"/>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0B0384A-B864-4C24-B774-9B81FAD7CA8B}"/>
              </a:ext>
            </a:extLst>
          </p:cNvPr>
          <p:cNvCxnSpPr/>
          <p:nvPr/>
        </p:nvCxnSpPr>
        <p:spPr>
          <a:xfrm>
            <a:off x="9701779" y="3295839"/>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DF439573-3377-4989-9B35-C42B05654495}"/>
              </a:ext>
            </a:extLst>
          </p:cNvPr>
          <p:cNvSpPr/>
          <p:nvPr/>
        </p:nvSpPr>
        <p:spPr>
          <a:xfrm>
            <a:off x="9665440" y="3272978"/>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9AFF372-FC44-4EDB-B6BA-5DA215731B36}"/>
              </a:ext>
            </a:extLst>
          </p:cNvPr>
          <p:cNvSpPr/>
          <p:nvPr/>
        </p:nvSpPr>
        <p:spPr>
          <a:xfrm>
            <a:off x="10653385" y="3277739"/>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ED4CE43-B404-4F8F-AD69-AA6566225674}"/>
              </a:ext>
            </a:extLst>
          </p:cNvPr>
          <p:cNvSpPr/>
          <p:nvPr/>
        </p:nvSpPr>
        <p:spPr>
          <a:xfrm rot="16200000">
            <a:off x="9689175" y="2802573"/>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52C055B-B333-4A7B-8B40-4B34DA7D7D1F}"/>
              </a:ext>
            </a:extLst>
          </p:cNvPr>
          <p:cNvCxnSpPr/>
          <p:nvPr/>
        </p:nvCxnSpPr>
        <p:spPr>
          <a:xfrm>
            <a:off x="2520213" y="3297242"/>
            <a:ext cx="290852"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4F2026E-3287-4C13-846F-197D58BC94B1}"/>
              </a:ext>
            </a:extLst>
          </p:cNvPr>
          <p:cNvSpPr/>
          <p:nvPr/>
        </p:nvSpPr>
        <p:spPr>
          <a:xfrm>
            <a:off x="2761077" y="3244856"/>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800EE3B3-501E-4328-8183-09457C9D0A90}"/>
              </a:ext>
            </a:extLst>
          </p:cNvPr>
          <p:cNvCxnSpPr/>
          <p:nvPr/>
        </p:nvCxnSpPr>
        <p:spPr>
          <a:xfrm>
            <a:off x="2811063" y="3297244"/>
            <a:ext cx="328493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BE53A0-D47B-49EF-AD7D-21118993407D}"/>
              </a:ext>
            </a:extLst>
          </p:cNvPr>
          <p:cNvCxnSpPr/>
          <p:nvPr/>
        </p:nvCxnSpPr>
        <p:spPr>
          <a:xfrm flipH="1">
            <a:off x="9390546" y="3295335"/>
            <a:ext cx="307880" cy="254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AAD542D-442E-4D6D-9F91-74F9984DE2E3}"/>
              </a:ext>
            </a:extLst>
          </p:cNvPr>
          <p:cNvSpPr/>
          <p:nvPr/>
        </p:nvSpPr>
        <p:spPr>
          <a:xfrm rot="10800000">
            <a:off x="9340555" y="3245012"/>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E482A5C1-DB5E-4762-942E-110FDD48094E}"/>
              </a:ext>
            </a:extLst>
          </p:cNvPr>
          <p:cNvCxnSpPr/>
          <p:nvPr/>
        </p:nvCxnSpPr>
        <p:spPr>
          <a:xfrm flipH="1">
            <a:off x="6096000" y="3296288"/>
            <a:ext cx="329454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1C121E0-03C9-4C54-B4B6-DFCF17E3807D}"/>
              </a:ext>
            </a:extLst>
          </p:cNvPr>
          <p:cNvCxnSpPr>
            <a:stCxn id="6" idx="7"/>
          </p:cNvCxnSpPr>
          <p:nvPr/>
        </p:nvCxnSpPr>
        <p:spPr>
          <a:xfrm flipH="1">
            <a:off x="6096000" y="1898999"/>
            <a:ext cx="1373934" cy="139633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A20F825-BA5E-4A6A-882A-86EA7DA99D64}"/>
              </a:ext>
            </a:extLst>
          </p:cNvPr>
          <p:cNvCxnSpPr>
            <a:stCxn id="6" idx="3"/>
          </p:cNvCxnSpPr>
          <p:nvPr/>
        </p:nvCxnSpPr>
        <p:spPr>
          <a:xfrm flipV="1">
            <a:off x="4798238" y="3295334"/>
            <a:ext cx="1297762" cy="127632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80B1CAF-F8C5-4FF2-981A-BABA0503FD4D}"/>
              </a:ext>
            </a:extLst>
          </p:cNvPr>
          <p:cNvCxnSpPr/>
          <p:nvPr/>
        </p:nvCxnSpPr>
        <p:spPr>
          <a:xfrm flipH="1" flipV="1">
            <a:off x="6099356" y="3300602"/>
            <a:ext cx="1318883" cy="1150629"/>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7997480-D55C-44F8-9389-078FD68956F1}"/>
              </a:ext>
            </a:extLst>
          </p:cNvPr>
          <p:cNvCxnSpPr>
            <a:endCxn id="34" idx="1"/>
          </p:cNvCxnSpPr>
          <p:nvPr/>
        </p:nvCxnSpPr>
        <p:spPr>
          <a:xfrm flipH="1" flipV="1">
            <a:off x="4877791" y="1977103"/>
            <a:ext cx="1221564" cy="131537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C290C461-FF47-4653-B656-C24A5A2E02F3}"/>
              </a:ext>
            </a:extLst>
          </p:cNvPr>
          <p:cNvSpPr/>
          <p:nvPr/>
        </p:nvSpPr>
        <p:spPr>
          <a:xfrm>
            <a:off x="2753564" y="3216147"/>
            <a:ext cx="152609" cy="152664"/>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16B531F-B19D-4D2E-8669-073D27AB0F9D}"/>
              </a:ext>
            </a:extLst>
          </p:cNvPr>
          <p:cNvSpPr/>
          <p:nvPr/>
        </p:nvSpPr>
        <p:spPr>
          <a:xfrm>
            <a:off x="9279806" y="3197348"/>
            <a:ext cx="160725" cy="16078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17FF65A7-7E7A-4E15-96D6-CA6D104E7BAE}"/>
              </a:ext>
            </a:extLst>
          </p:cNvPr>
          <p:cNvSpPr/>
          <p:nvPr/>
        </p:nvSpPr>
        <p:spPr>
          <a:xfrm>
            <a:off x="4754622" y="4533716"/>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7224768-3386-4CA0-81FD-AD30351638D8}"/>
              </a:ext>
            </a:extLst>
          </p:cNvPr>
          <p:cNvSpPr/>
          <p:nvPr/>
        </p:nvSpPr>
        <p:spPr>
          <a:xfrm>
            <a:off x="7419946" y="1856417"/>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B3D2CB2-3C3D-4D0C-812C-7FA5E43F5D13}"/>
              </a:ext>
            </a:extLst>
          </p:cNvPr>
          <p:cNvSpPr/>
          <p:nvPr/>
        </p:nvSpPr>
        <p:spPr>
          <a:xfrm>
            <a:off x="4360748" y="1459873"/>
            <a:ext cx="3530587" cy="3531864"/>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24D0F3FF-72D9-48E8-ACA8-B976165615FC}"/>
              </a:ext>
            </a:extLst>
          </p:cNvPr>
          <p:cNvSpPr/>
          <p:nvPr/>
        </p:nvSpPr>
        <p:spPr>
          <a:xfrm>
            <a:off x="4838732" y="1949813"/>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3A604AA-7DC5-480F-9255-C81EA4A3AAF7}"/>
              </a:ext>
            </a:extLst>
          </p:cNvPr>
          <p:cNvSpPr/>
          <p:nvPr/>
        </p:nvSpPr>
        <p:spPr>
          <a:xfrm>
            <a:off x="7322138" y="4424160"/>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7A14DD77-8A8A-4E61-9E28-39019D431169}"/>
              </a:ext>
            </a:extLst>
          </p:cNvPr>
          <p:cNvGrpSpPr/>
          <p:nvPr/>
        </p:nvGrpSpPr>
        <p:grpSpPr>
          <a:xfrm>
            <a:off x="4514671" y="1605805"/>
            <a:ext cx="3238829" cy="3240000"/>
            <a:chOff x="4514099" y="1605805"/>
            <a:chExt cx="3240000" cy="3240000"/>
          </a:xfrm>
        </p:grpSpPr>
        <p:sp>
          <p:nvSpPr>
            <p:cNvPr id="38" name="椭圆 37">
              <a:extLst>
                <a:ext uri="{FF2B5EF4-FFF2-40B4-BE49-F238E27FC236}">
                  <a16:creationId xmlns:a16="http://schemas.microsoft.com/office/drawing/2014/main" id="{36EE90AD-3856-4C02-AA14-28EAC9EACB4A}"/>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42">
              <a:extLst>
                <a:ext uri="{FF2B5EF4-FFF2-40B4-BE49-F238E27FC236}">
                  <a16:creationId xmlns:a16="http://schemas.microsoft.com/office/drawing/2014/main" id="{729F789C-6FF8-4988-87D9-07720C5C4767}"/>
                </a:ext>
              </a:extLst>
            </p:cNvPr>
            <p:cNvSpPr txBox="1"/>
            <p:nvPr/>
          </p:nvSpPr>
          <p:spPr>
            <a:xfrm>
              <a:off x="4724220" y="2762074"/>
              <a:ext cx="2858485" cy="523220"/>
            </a:xfrm>
            <a:prstGeom prst="rect">
              <a:avLst/>
            </a:prstGeom>
            <a:noFill/>
          </p:spPr>
          <p:txBody>
            <a:bodyPr wrap="square" rtlCol="0">
              <a:spAutoFit/>
            </a:bodyPr>
            <a:lstStyle/>
            <a:p>
              <a:pPr algn="dist"/>
              <a:r>
                <a:rPr lang="zh-CN" altLang="en-US" sz="2799" b="1" dirty="0">
                  <a:solidFill>
                    <a:schemeClr val="bg1"/>
                  </a:solidFill>
                  <a:latin typeface="仿宋" panose="02010609060101010101" pitchFamily="49" charset="-122"/>
                  <a:ea typeface="仿宋" panose="02010609060101010101" pitchFamily="49" charset="-122"/>
                </a:rPr>
                <a:t>谢谢大家</a:t>
              </a:r>
            </a:p>
          </p:txBody>
        </p:sp>
        <p:sp>
          <p:nvSpPr>
            <p:cNvPr id="40" name="文本框 43">
              <a:extLst>
                <a:ext uri="{FF2B5EF4-FFF2-40B4-BE49-F238E27FC236}">
                  <a16:creationId xmlns:a16="http://schemas.microsoft.com/office/drawing/2014/main" id="{CFEED46C-FADD-4762-8863-1ADEAEA256A3}"/>
                </a:ext>
              </a:extLst>
            </p:cNvPr>
            <p:cNvSpPr txBox="1"/>
            <p:nvPr/>
          </p:nvSpPr>
          <p:spPr>
            <a:xfrm>
              <a:off x="4519776" y="3433912"/>
              <a:ext cx="3224090" cy="400110"/>
            </a:xfrm>
            <a:prstGeom prst="rect">
              <a:avLst/>
            </a:prstGeom>
            <a:noFill/>
          </p:spPr>
          <p:txBody>
            <a:bodyPr wrap="square" rtlCol="0">
              <a:spAutoFit/>
            </a:bodyPr>
            <a:lstStyle/>
            <a:p>
              <a:pPr algn="ctr"/>
              <a:r>
                <a:rPr lang="en-US" altLang="zh-CN" sz="2000" b="1" dirty="0">
                  <a:solidFill>
                    <a:schemeClr val="bg1"/>
                  </a:solidFill>
                  <a:latin typeface="仿宋" panose="02010609060101010101" pitchFamily="49" charset="-122"/>
                  <a:ea typeface="仿宋" panose="02010609060101010101" pitchFamily="49" charset="-122"/>
                </a:rPr>
                <a:t>Java</a:t>
              </a:r>
              <a:r>
                <a:rPr lang="zh-CN" altLang="en-US" sz="2000" b="1" dirty="0">
                  <a:solidFill>
                    <a:schemeClr val="bg1"/>
                  </a:solidFill>
                  <a:latin typeface="仿宋" panose="02010609060101010101" pitchFamily="49" charset="-122"/>
                  <a:ea typeface="仿宋" panose="02010609060101010101" pitchFamily="49" charset="-122"/>
                </a:rPr>
                <a:t>程序设计</a:t>
              </a:r>
            </a:p>
          </p:txBody>
        </p:sp>
      </p:grpSp>
      <p:cxnSp>
        <p:nvCxnSpPr>
          <p:cNvPr id="41" name="直接连接符 40">
            <a:extLst>
              <a:ext uri="{FF2B5EF4-FFF2-40B4-BE49-F238E27FC236}">
                <a16:creationId xmlns:a16="http://schemas.microsoft.com/office/drawing/2014/main" id="{F2B4B06A-EF2A-48AE-A62B-D5CF65CC5807}"/>
              </a:ext>
            </a:extLst>
          </p:cNvPr>
          <p:cNvCxnSpPr>
            <a:stCxn id="19" idx="4"/>
          </p:cNvCxnSpPr>
          <p:nvPr/>
        </p:nvCxnSpPr>
        <p:spPr>
          <a:xfrm flipV="1">
            <a:off x="10669166"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C1FB052-3BEF-4E89-B62A-AEB6DFE89EB7}"/>
              </a:ext>
            </a:extLst>
          </p:cNvPr>
          <p:cNvCxnSpPr/>
          <p:nvPr/>
        </p:nvCxnSpPr>
        <p:spPr>
          <a:xfrm flipV="1">
            <a:off x="-119793"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29DF6446-0810-42B3-A94A-DF47FB0A247C}"/>
              </a:ext>
            </a:extLst>
          </p:cNvPr>
          <p:cNvSpPr/>
          <p:nvPr/>
        </p:nvSpPr>
        <p:spPr>
          <a:xfrm>
            <a:off x="588769" y="3148840"/>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B93CC2F-B776-4D51-AA6F-11055A861D9F}"/>
              </a:ext>
            </a:extLst>
          </p:cNvPr>
          <p:cNvSpPr/>
          <p:nvPr/>
        </p:nvSpPr>
        <p:spPr>
          <a:xfrm>
            <a:off x="11327695" y="3158365"/>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21A5A68E-88A9-4193-A771-7A989334B7C8}"/>
              </a:ext>
            </a:extLst>
          </p:cNvPr>
          <p:cNvGrpSpPr/>
          <p:nvPr/>
        </p:nvGrpSpPr>
        <p:grpSpPr>
          <a:xfrm>
            <a:off x="3787185" y="920331"/>
            <a:ext cx="4654297" cy="4663235"/>
            <a:chOff x="4095140" y="1166024"/>
            <a:chExt cx="4140000" cy="4146450"/>
          </a:xfrm>
        </p:grpSpPr>
        <p:sp>
          <p:nvSpPr>
            <p:cNvPr id="46" name="椭圆 45">
              <a:extLst>
                <a:ext uri="{FF2B5EF4-FFF2-40B4-BE49-F238E27FC236}">
                  <a16:creationId xmlns:a16="http://schemas.microsoft.com/office/drawing/2014/main" id="{1633EA82-B0E9-46B6-AB14-7FF5EEFE3435}"/>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5C4577AE-B83D-44B2-A3E0-563C2F11459E}"/>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20EA642-260F-4477-A9E8-CDF9D9EF7AFC}"/>
              </a:ext>
            </a:extLst>
          </p:cNvPr>
          <p:cNvGrpSpPr/>
          <p:nvPr/>
        </p:nvGrpSpPr>
        <p:grpSpPr>
          <a:xfrm rot="12406911">
            <a:off x="3802146" y="908468"/>
            <a:ext cx="4654297" cy="4663235"/>
            <a:chOff x="4095140" y="1166024"/>
            <a:chExt cx="4140000" cy="4146450"/>
          </a:xfrm>
        </p:grpSpPr>
        <p:sp>
          <p:nvSpPr>
            <p:cNvPr id="49" name="椭圆 48">
              <a:extLst>
                <a:ext uri="{FF2B5EF4-FFF2-40B4-BE49-F238E27FC236}">
                  <a16:creationId xmlns:a16="http://schemas.microsoft.com/office/drawing/2014/main" id="{224D814C-BB42-4E79-BACA-9EAC714CE0E8}"/>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73015C8C-357D-4845-9642-841581251C1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9B7E8D2F-08B9-403B-9E63-50F7F289C110}"/>
              </a:ext>
            </a:extLst>
          </p:cNvPr>
          <p:cNvGrpSpPr/>
          <p:nvPr/>
        </p:nvGrpSpPr>
        <p:grpSpPr>
          <a:xfrm rot="6181611">
            <a:off x="3774368" y="927626"/>
            <a:ext cx="4655982" cy="4661548"/>
            <a:chOff x="4095139" y="1166024"/>
            <a:chExt cx="4140001" cy="4146450"/>
          </a:xfrm>
        </p:grpSpPr>
        <p:sp>
          <p:nvSpPr>
            <p:cNvPr id="52" name="椭圆 51">
              <a:extLst>
                <a:ext uri="{FF2B5EF4-FFF2-40B4-BE49-F238E27FC236}">
                  <a16:creationId xmlns:a16="http://schemas.microsoft.com/office/drawing/2014/main" id="{EEC29CEC-5CC8-4978-9E54-A2145AB4C5D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弧形 52">
              <a:extLst>
                <a:ext uri="{FF2B5EF4-FFF2-40B4-BE49-F238E27FC236}">
                  <a16:creationId xmlns:a16="http://schemas.microsoft.com/office/drawing/2014/main" id="{F6AA375E-B79B-44BB-BFF2-FCDF0D4FFA99}"/>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3D84B338-2E35-47E7-9B9B-EF7B9185DDFF}"/>
              </a:ext>
            </a:extLst>
          </p:cNvPr>
          <p:cNvGrpSpPr/>
          <p:nvPr/>
        </p:nvGrpSpPr>
        <p:grpSpPr>
          <a:xfrm>
            <a:off x="1724582" y="3048089"/>
            <a:ext cx="562300" cy="513352"/>
            <a:chOff x="550862" y="596106"/>
            <a:chExt cx="1495425" cy="1365250"/>
          </a:xfrm>
          <a:solidFill>
            <a:srgbClr val="FFA000"/>
          </a:solidFill>
        </p:grpSpPr>
        <p:sp>
          <p:nvSpPr>
            <p:cNvPr id="55" name="Freeform 6">
              <a:extLst>
                <a:ext uri="{FF2B5EF4-FFF2-40B4-BE49-F238E27FC236}">
                  <a16:creationId xmlns:a16="http://schemas.microsoft.com/office/drawing/2014/main" id="{78160D03-59D7-40CC-AA81-1DB89E09BEF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7">
              <a:extLst>
                <a:ext uri="{FF2B5EF4-FFF2-40B4-BE49-F238E27FC236}">
                  <a16:creationId xmlns:a16="http://schemas.microsoft.com/office/drawing/2014/main" id="{62422C50-380C-48BF-8B42-0F62591C5739}"/>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BA4CD255-9326-434D-8125-F998C1567CC1}"/>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D519EFC3-5E4A-41DF-95E9-7FCA7989697F}"/>
              </a:ext>
            </a:extLst>
          </p:cNvPr>
          <p:cNvGrpSpPr/>
          <p:nvPr/>
        </p:nvGrpSpPr>
        <p:grpSpPr>
          <a:xfrm>
            <a:off x="9897676" y="3062356"/>
            <a:ext cx="616901" cy="519009"/>
            <a:chOff x="5146675" y="766763"/>
            <a:chExt cx="1590676" cy="1338263"/>
          </a:xfrm>
        </p:grpSpPr>
        <p:sp>
          <p:nvSpPr>
            <p:cNvPr id="59" name="Oval 18">
              <a:extLst>
                <a:ext uri="{FF2B5EF4-FFF2-40B4-BE49-F238E27FC236}">
                  <a16:creationId xmlns:a16="http://schemas.microsoft.com/office/drawing/2014/main" id="{EAC2BFD3-7830-4DC5-8897-BFBC242EA80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Freeform 19">
              <a:extLst>
                <a:ext uri="{FF2B5EF4-FFF2-40B4-BE49-F238E27FC236}">
                  <a16:creationId xmlns:a16="http://schemas.microsoft.com/office/drawing/2014/main" id="{D9AD9D27-6532-4D9F-B18A-8786732E058C}"/>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Freeform 20">
              <a:extLst>
                <a:ext uri="{FF2B5EF4-FFF2-40B4-BE49-F238E27FC236}">
                  <a16:creationId xmlns:a16="http://schemas.microsoft.com/office/drawing/2014/main" id="{3E00F361-2FB9-478E-B80C-C8995DDAB086}"/>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Freeform 21">
              <a:extLst>
                <a:ext uri="{FF2B5EF4-FFF2-40B4-BE49-F238E27FC236}">
                  <a16:creationId xmlns:a16="http://schemas.microsoft.com/office/drawing/2014/main" id="{735D0FA9-D196-4543-B3F2-4C0634E28062}"/>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Freeform 22">
              <a:extLst>
                <a:ext uri="{FF2B5EF4-FFF2-40B4-BE49-F238E27FC236}">
                  <a16:creationId xmlns:a16="http://schemas.microsoft.com/office/drawing/2014/main" id="{4C067A16-EB3A-4AF9-88A0-2E65A3998E3E}"/>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23">
              <a:extLst>
                <a:ext uri="{FF2B5EF4-FFF2-40B4-BE49-F238E27FC236}">
                  <a16:creationId xmlns:a16="http://schemas.microsoft.com/office/drawing/2014/main" id="{CB2245CD-086A-4952-A70B-801300D9EC42}"/>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Freeform 24">
              <a:extLst>
                <a:ext uri="{FF2B5EF4-FFF2-40B4-BE49-F238E27FC236}">
                  <a16:creationId xmlns:a16="http://schemas.microsoft.com/office/drawing/2014/main" id="{29467CF5-13D5-486B-AAFD-C6638DAD4EC3}"/>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Oval 25">
              <a:extLst>
                <a:ext uri="{FF2B5EF4-FFF2-40B4-BE49-F238E27FC236}">
                  <a16:creationId xmlns:a16="http://schemas.microsoft.com/office/drawing/2014/main" id="{B26965F3-8259-4FD2-BBF6-3F411930B5EF}"/>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Freeform 26">
              <a:extLst>
                <a:ext uri="{FF2B5EF4-FFF2-40B4-BE49-F238E27FC236}">
                  <a16:creationId xmlns:a16="http://schemas.microsoft.com/office/drawing/2014/main" id="{50BA588B-C7C2-4C48-8C36-906138457A66}"/>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Freeform 27">
              <a:extLst>
                <a:ext uri="{FF2B5EF4-FFF2-40B4-BE49-F238E27FC236}">
                  <a16:creationId xmlns:a16="http://schemas.microsoft.com/office/drawing/2014/main" id="{5F623E0E-C4B0-493D-8EC6-E53AB6A0B992}"/>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Oval 28">
              <a:extLst>
                <a:ext uri="{FF2B5EF4-FFF2-40B4-BE49-F238E27FC236}">
                  <a16:creationId xmlns:a16="http://schemas.microsoft.com/office/drawing/2014/main" id="{EB04C61E-995D-4720-BC68-7BE17F62B6CA}"/>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Freeform 29">
              <a:extLst>
                <a:ext uri="{FF2B5EF4-FFF2-40B4-BE49-F238E27FC236}">
                  <a16:creationId xmlns:a16="http://schemas.microsoft.com/office/drawing/2014/main" id="{0E90A824-5F11-45B9-80DE-B336DECAEEE7}"/>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5518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706EEDC9-2170-4A1F-993C-14104D6E5A2E}"/>
              </a:ext>
            </a:extLst>
          </p:cNvPr>
          <p:cNvSpPr/>
          <p:nvPr/>
        </p:nvSpPr>
        <p:spPr>
          <a:xfrm>
            <a:off x="-12306" y="1902415"/>
            <a:ext cx="12203689" cy="445731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sz="2400" b="1">
              <a:latin typeface="仿宋" panose="02010609060101010101" pitchFamily="49" charset="-122"/>
              <a:ea typeface="仿宋" panose="02010609060101010101" pitchFamily="49" charset="-122"/>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9.1 </a:t>
            </a:r>
            <a:r>
              <a:rPr lang="zh-CN" altLang="en-US" b="1" dirty="0">
                <a:latin typeface="仿宋" panose="02010609060101010101" pitchFamily="49" charset="-122"/>
                <a:ea typeface="仿宋" panose="02010609060101010101" pitchFamily="49" charset="-122"/>
              </a:rPr>
              <a:t>线程的基本概念</a:t>
            </a:r>
          </a:p>
        </p:txBody>
      </p:sp>
      <p:sp>
        <p:nvSpPr>
          <p:cNvPr id="28" name="Freeform 3">
            <a:extLst>
              <a:ext uri="{FF2B5EF4-FFF2-40B4-BE49-F238E27FC236}">
                <a16:creationId xmlns:a16="http://schemas.microsoft.com/office/drawing/2014/main" id="{6FA0CEB4-C19B-4A1E-942F-B076CD3163C3}"/>
              </a:ext>
            </a:extLst>
          </p:cNvPr>
          <p:cNvSpPr/>
          <p:nvPr/>
        </p:nvSpPr>
        <p:spPr>
          <a:xfrm>
            <a:off x="-41951" y="6362951"/>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E86FE8D-9DDC-41E8-A9DC-76997FB2A414}"/>
              </a:ext>
            </a:extLst>
          </p:cNvPr>
          <p:cNvSpPr/>
          <p:nvPr/>
        </p:nvSpPr>
        <p:spPr>
          <a:xfrm>
            <a:off x="4409" y="1534909"/>
            <a:ext cx="12187591" cy="457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0" name="Freeform 3">
            <a:extLst>
              <a:ext uri="{FF2B5EF4-FFF2-40B4-BE49-F238E27FC236}">
                <a16:creationId xmlns:a16="http://schemas.microsoft.com/office/drawing/2014/main" id="{EBF656CC-9FBE-4C2D-8DB0-EF9C0698B7A3}"/>
              </a:ext>
            </a:extLst>
          </p:cNvPr>
          <p:cNvSpPr/>
          <p:nvPr/>
        </p:nvSpPr>
        <p:spPr>
          <a:xfrm>
            <a:off x="-39736" y="6400113"/>
            <a:ext cx="12231120" cy="49652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b="1">
              <a:latin typeface="仿宋" panose="02010609060101010101" pitchFamily="49" charset="-122"/>
              <a:ea typeface="仿宋" panose="02010609060101010101" pitchFamily="49" charset="-122"/>
            </a:endParaRPr>
          </a:p>
        </p:txBody>
      </p:sp>
      <p:grpSp>
        <p:nvGrpSpPr>
          <p:cNvPr id="24" name="组合 23">
            <a:extLst>
              <a:ext uri="{FF2B5EF4-FFF2-40B4-BE49-F238E27FC236}">
                <a16:creationId xmlns:a16="http://schemas.microsoft.com/office/drawing/2014/main" id="{C3593C38-0500-43B0-88AF-89BE26F18984}"/>
              </a:ext>
            </a:extLst>
          </p:cNvPr>
          <p:cNvGrpSpPr/>
          <p:nvPr/>
        </p:nvGrpSpPr>
        <p:grpSpPr>
          <a:xfrm>
            <a:off x="954493" y="5270809"/>
            <a:ext cx="1877352" cy="1129303"/>
            <a:chOff x="9675584" y="5175723"/>
            <a:chExt cx="1877787" cy="1129564"/>
          </a:xfrm>
        </p:grpSpPr>
        <p:sp>
          <p:nvSpPr>
            <p:cNvPr id="25" name="矩形 24">
              <a:extLst>
                <a:ext uri="{FF2B5EF4-FFF2-40B4-BE49-F238E27FC236}">
                  <a16:creationId xmlns:a16="http://schemas.microsoft.com/office/drawing/2014/main" id="{FD7F135B-980B-4C58-80FB-44127F3EE1DA}"/>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007514FA-AC47-4CB1-ADE1-FAE684240FF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3178797-B46A-4262-AEAE-BE889387E03B}"/>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4CA55311-C49A-494A-8528-68BE699611C9}"/>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grpSp>
      <p:grpSp>
        <p:nvGrpSpPr>
          <p:cNvPr id="18" name="组合 17">
            <a:extLst>
              <a:ext uri="{FF2B5EF4-FFF2-40B4-BE49-F238E27FC236}">
                <a16:creationId xmlns:a16="http://schemas.microsoft.com/office/drawing/2014/main" id="{BD456709-019A-42C5-8A58-58D531FD3BC0}"/>
              </a:ext>
            </a:extLst>
          </p:cNvPr>
          <p:cNvGrpSpPr/>
          <p:nvPr/>
        </p:nvGrpSpPr>
        <p:grpSpPr>
          <a:xfrm>
            <a:off x="-32257" y="974030"/>
            <a:ext cx="12256513" cy="543169"/>
            <a:chOff x="-2203" y="1286002"/>
            <a:chExt cx="12192000" cy="543169"/>
          </a:xfrm>
        </p:grpSpPr>
        <p:sp>
          <p:nvSpPr>
            <p:cNvPr id="21" name="Freeform 3">
              <a:extLst>
                <a:ext uri="{FF2B5EF4-FFF2-40B4-BE49-F238E27FC236}">
                  <a16:creationId xmlns:a16="http://schemas.microsoft.com/office/drawing/2014/main" id="{3FF76552-5A11-4AAD-9C33-DAEAFAA14596}"/>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B890BEF5-6735-4B6D-9EA2-FDE5A26C4BD6}"/>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多线程示例</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hlinkClick r:id="rId2" action="ppaction://hlinkfile"/>
                </a:rPr>
                <a:t>桌面弹球</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pic>
        <p:nvPicPr>
          <p:cNvPr id="16" name="Picture 6">
            <a:extLst>
              <a:ext uri="{FF2B5EF4-FFF2-40B4-BE49-F238E27FC236}">
                <a16:creationId xmlns:a16="http://schemas.microsoft.com/office/drawing/2014/main" id="{9EC5EAFA-955E-4E7A-ABA5-954BD9572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317" y="2327967"/>
            <a:ext cx="42672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7">
            <a:extLst>
              <a:ext uri="{FF2B5EF4-FFF2-40B4-BE49-F238E27FC236}">
                <a16:creationId xmlns:a16="http://schemas.microsoft.com/office/drawing/2014/main" id="{8980D921-A828-45CF-B251-5E49227FF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692" y="2256530"/>
            <a:ext cx="423862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419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17" grpId="0" animBg="1"/>
      <p:bldP spid="2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3870</TotalTime>
  <Words>6964</Words>
  <Application>Microsoft Office PowerPoint</Application>
  <PresentationFormat>宽屏</PresentationFormat>
  <Paragraphs>704</Paragraphs>
  <Slides>86</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86</vt:i4>
      </vt:variant>
    </vt:vector>
  </HeadingPairs>
  <TitlesOfParts>
    <vt:vector size="95" baseType="lpstr">
      <vt:lpstr>等线</vt:lpstr>
      <vt:lpstr>等线 Light</vt:lpstr>
      <vt:lpstr>仿宋</vt:lpstr>
      <vt:lpstr>黑体</vt:lpstr>
      <vt:lpstr>Arial</vt:lpstr>
      <vt:lpstr>Bodoni MT</vt:lpstr>
      <vt:lpstr>Courier New</vt:lpstr>
      <vt:lpstr>Wingdings</vt:lpstr>
      <vt:lpstr>Office 主题​​</vt:lpstr>
      <vt:lpstr>PowerPoint 演示文稿</vt:lpstr>
      <vt:lpstr>PowerPoint 演示文稿</vt:lpstr>
      <vt:lpstr>9.1 线程的基本概念</vt:lpstr>
      <vt:lpstr>9.1 线程的基本概念</vt:lpstr>
      <vt:lpstr>9.1 线程的基本概念</vt:lpstr>
      <vt:lpstr>9.1 线程的基本概念</vt:lpstr>
      <vt:lpstr>9.1 线程的基本概念</vt:lpstr>
      <vt:lpstr>9.1 线程的基本概念</vt:lpstr>
      <vt:lpstr>9.1 线程的基本概念</vt:lpstr>
      <vt:lpstr>PowerPoint 演示文稿</vt:lpstr>
      <vt:lpstr>9.2 线程的创建方法</vt:lpstr>
      <vt:lpstr>9.2 线程的创建方法</vt:lpstr>
      <vt:lpstr>9.2 线程的创建方法</vt:lpstr>
      <vt:lpstr>9.2 线程的创建方法</vt:lpstr>
      <vt:lpstr>9.2 线程的创建方法</vt:lpstr>
      <vt:lpstr>9.2 线程的创建方法</vt:lpstr>
      <vt:lpstr>9.2 线程的创建方法</vt:lpstr>
      <vt:lpstr>9.2 线程的创建方法</vt:lpstr>
      <vt:lpstr>9.2 线程的创建方法</vt:lpstr>
      <vt:lpstr>9.2 线程的创建方法</vt:lpstr>
      <vt:lpstr>9.2 线程的创建方法</vt:lpstr>
      <vt:lpstr>9.2 线程的创建方法</vt:lpstr>
      <vt:lpstr>9.2 线程的创建方法</vt:lpstr>
      <vt:lpstr>9.2 线程的创建方法</vt:lpstr>
      <vt:lpstr>9.2 线程的创建方法</vt:lpstr>
      <vt:lpstr>9.2 线程的创建方法</vt:lpstr>
      <vt:lpstr>9.2 线程的创建方法</vt:lpstr>
      <vt:lpstr>9.2 线程的创建方法</vt:lpstr>
      <vt:lpstr>PowerPoint 演示文稿</vt:lpstr>
      <vt:lpstr>9.3 线程的状态转换</vt:lpstr>
      <vt:lpstr>9.3 线程的状态转换</vt:lpstr>
      <vt:lpstr>9.3 线程的状态转换</vt:lpstr>
      <vt:lpstr>9.3 线程的状态转换</vt:lpstr>
      <vt:lpstr>9.3 线程的状态转换</vt:lpstr>
      <vt:lpstr>9.3 线程的状态转换</vt:lpstr>
      <vt:lpstr>9.3 线程的状态转换</vt:lpstr>
      <vt:lpstr>9.3 线程的状态转换</vt:lpstr>
      <vt:lpstr>9.3 线程的状态转换</vt:lpstr>
      <vt:lpstr>9.3 线程的状态转换</vt:lpstr>
      <vt:lpstr>9.3 线程的状态转换</vt:lpstr>
      <vt:lpstr>PowerPoint 演示文稿</vt:lpstr>
      <vt:lpstr>9.4 线程调度</vt:lpstr>
      <vt:lpstr>9.4 线程调度</vt:lpstr>
      <vt:lpstr>9.4 线程调度</vt:lpstr>
      <vt:lpstr>PowerPoint 演示文稿</vt:lpstr>
      <vt:lpstr>9.5 线程常用方法</vt:lpstr>
      <vt:lpstr>9.5 线程常用方法</vt:lpstr>
      <vt:lpstr>9.5 线程常用方法</vt:lpstr>
      <vt:lpstr>9.5 线程常用方法</vt:lpstr>
      <vt:lpstr>9.5 线程常用方法</vt:lpstr>
      <vt:lpstr>9.5 线程常用方法</vt:lpstr>
      <vt:lpstr>PowerPoint 演示文稿</vt:lpstr>
      <vt:lpstr>9.6 线程同步与锁机制</vt:lpstr>
      <vt:lpstr>9.6 线程同步与锁机制</vt:lpstr>
      <vt:lpstr>9.6 线程同步与锁机制</vt:lpstr>
      <vt:lpstr>9.6 线程同步与锁机制</vt:lpstr>
      <vt:lpstr>9.6 线程同步与锁机制</vt:lpstr>
      <vt:lpstr>9.6 线程同步与锁机制</vt:lpstr>
      <vt:lpstr>9.6 线程同步与锁机制</vt:lpstr>
      <vt:lpstr>9.6 线程同步与锁机制</vt:lpstr>
      <vt:lpstr>9.6 线程同步与锁机制</vt:lpstr>
      <vt:lpstr>9.6 线程同步与锁机制</vt:lpstr>
      <vt:lpstr>9.6 线程同步与锁机制</vt:lpstr>
      <vt:lpstr>PowerPoint 演示文稿</vt:lpstr>
      <vt:lpstr>9.7 线程的交互</vt:lpstr>
      <vt:lpstr>9.6 线程的交互</vt:lpstr>
      <vt:lpstr>9.6 线程的交互</vt:lpstr>
      <vt:lpstr>9.6 线程的交互</vt:lpstr>
      <vt:lpstr>9.6 线程的交互</vt:lpstr>
      <vt:lpstr>PowerPoint 演示文稿</vt:lpstr>
      <vt:lpstr>PowerPoint 演示文稿</vt:lpstr>
      <vt:lpstr>PowerPoint 演示文稿</vt:lpstr>
      <vt:lpstr>补充内容----线程编程练习</vt:lpstr>
      <vt:lpstr>补充内容----线程编程练习</vt:lpstr>
      <vt:lpstr>补充内容----线程编程练习</vt:lpstr>
      <vt:lpstr>补充内容----线程编程练习</vt:lpstr>
      <vt:lpstr>补充内容----线程编程练习</vt:lpstr>
      <vt:lpstr>补充内容----线程编程练习</vt:lpstr>
      <vt:lpstr>补充内容----线程编程练习</vt:lpstr>
      <vt:lpstr>补充内容----线程编程练习</vt:lpstr>
      <vt:lpstr>补充内容----线程编程练习</vt:lpstr>
      <vt:lpstr>补充内容----线程编程练习</vt:lpstr>
      <vt:lpstr>补充内容----线程编程练习</vt:lpstr>
      <vt:lpstr>补充内容----线程编程练习</vt:lpstr>
      <vt:lpstr>大作业---实现简易线程池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DarlingKe</dc:creator>
  <cp:lastModifiedBy>DarlingKe</cp:lastModifiedBy>
  <cp:revision>73</cp:revision>
  <dcterms:created xsi:type="dcterms:W3CDTF">2021-12-31T23:04:28Z</dcterms:created>
  <dcterms:modified xsi:type="dcterms:W3CDTF">2022-01-22T09:00:03Z</dcterms:modified>
</cp:coreProperties>
</file>